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0" r:id="rId2"/>
    <p:sldMasterId id="2147483660" r:id="rId3"/>
  </p:sldMasterIdLst>
  <p:notesMasterIdLst>
    <p:notesMasterId r:id="rId44"/>
  </p:notesMasterIdLst>
  <p:handoutMasterIdLst>
    <p:handoutMasterId r:id="rId45"/>
  </p:handoutMasterIdLst>
  <p:sldIdLst>
    <p:sldId id="257" r:id="rId4"/>
    <p:sldId id="303" r:id="rId5"/>
    <p:sldId id="288" r:id="rId6"/>
    <p:sldId id="294" r:id="rId7"/>
    <p:sldId id="290" r:id="rId8"/>
    <p:sldId id="293" r:id="rId9"/>
    <p:sldId id="295" r:id="rId10"/>
    <p:sldId id="296" r:id="rId11"/>
    <p:sldId id="301" r:id="rId12"/>
    <p:sldId id="263" r:id="rId13"/>
    <p:sldId id="260" r:id="rId14"/>
    <p:sldId id="262" r:id="rId15"/>
    <p:sldId id="259" r:id="rId16"/>
    <p:sldId id="261" r:id="rId17"/>
    <p:sldId id="297" r:id="rId18"/>
    <p:sldId id="298" r:id="rId19"/>
    <p:sldId id="299" r:id="rId20"/>
    <p:sldId id="285" r:id="rId21"/>
    <p:sldId id="300" r:id="rId22"/>
    <p:sldId id="274" r:id="rId23"/>
    <p:sldId id="268" r:id="rId24"/>
    <p:sldId id="269" r:id="rId25"/>
    <p:sldId id="270" r:id="rId26"/>
    <p:sldId id="271" r:id="rId27"/>
    <p:sldId id="283" r:id="rId28"/>
    <p:sldId id="287" r:id="rId29"/>
    <p:sldId id="275" r:id="rId30"/>
    <p:sldId id="272" r:id="rId31"/>
    <p:sldId id="273" r:id="rId32"/>
    <p:sldId id="284" r:id="rId33"/>
    <p:sldId id="276" r:id="rId34"/>
    <p:sldId id="266" r:id="rId35"/>
    <p:sldId id="302" r:id="rId36"/>
    <p:sldId id="264" r:id="rId37"/>
    <p:sldId id="267" r:id="rId38"/>
    <p:sldId id="282" r:id="rId39"/>
    <p:sldId id="278" r:id="rId40"/>
    <p:sldId id="279" r:id="rId41"/>
    <p:sldId id="280" r:id="rId42"/>
    <p:sldId id="289" r:id="rId4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4" clrIdx="0">
    <p:extLst>
      <p:ext uri="{19B8F6BF-5375-455C-9EA6-DF929625EA0E}">
        <p15:presenceInfo xmlns:p15="http://schemas.microsoft.com/office/powerpoint/2012/main" userId="S::urn:spo:anon#b5d9c539dd87f9bab4207a6a8e11247c9caacc2fc2fbccb7982f7f80ef7b8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8FA7"/>
    <a:srgbClr val="266072"/>
    <a:srgbClr val="EADBBA"/>
    <a:srgbClr val="D08142"/>
    <a:srgbClr val="F49E4D"/>
    <a:srgbClr val="2B6E83"/>
    <a:srgbClr val="29677B"/>
    <a:srgbClr val="2D7287"/>
    <a:srgbClr val="317897"/>
    <a:srgbClr val="F0E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3F51C-4C4E-17CF-3FA0-7CA22A9D4F82}" v="145" dt="2025-03-19T08:58:04.322"/>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rednji slog 2 – poudarek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rednji slog 2 – poudarek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rednji slog 2 – poudarek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rednji slog 2 – poudarek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02T01:01:30.678" idx="4">
    <p:pos x="10" y="10"/>
    <p:text>To bi dal za udaren uvod - prikazuje dozo za pljučni tumor klasične RT in PT.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311BEC-D9F6-4B63-8B1B-4A0D12BC25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latin typeface="Work Sans" pitchFamily="2" charset="-18"/>
            </a:endParaRPr>
          </a:p>
        </p:txBody>
      </p:sp>
      <p:sp>
        <p:nvSpPr>
          <p:cNvPr id="3" name="Date Placeholder 2">
            <a:extLst>
              <a:ext uri="{FF2B5EF4-FFF2-40B4-BE49-F238E27FC236}">
                <a16:creationId xmlns:a16="http://schemas.microsoft.com/office/drawing/2014/main" id="{D2923AA4-EC95-4AA8-903A-274C6F8B05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6459A7-C134-461A-8064-D11EA31E6F0E}" type="datetimeFigureOut">
              <a:rPr lang="sl-SI" smtClean="0">
                <a:latin typeface="Work Sans" pitchFamily="2" charset="-18"/>
              </a:rPr>
              <a:t>19. 03. 2025</a:t>
            </a:fld>
            <a:endParaRPr lang="sl-SI">
              <a:latin typeface="Work Sans" pitchFamily="2" charset="-18"/>
            </a:endParaRPr>
          </a:p>
        </p:txBody>
      </p:sp>
      <p:sp>
        <p:nvSpPr>
          <p:cNvPr id="4" name="Footer Placeholder 3">
            <a:extLst>
              <a:ext uri="{FF2B5EF4-FFF2-40B4-BE49-F238E27FC236}">
                <a16:creationId xmlns:a16="http://schemas.microsoft.com/office/drawing/2014/main" id="{7CB0E6FE-BB3D-49B7-A5BC-7FE3559531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latin typeface="Work Sans" pitchFamily="2" charset="-18"/>
            </a:endParaRPr>
          </a:p>
        </p:txBody>
      </p:sp>
      <p:sp>
        <p:nvSpPr>
          <p:cNvPr id="5" name="Slide Number Placeholder 4">
            <a:extLst>
              <a:ext uri="{FF2B5EF4-FFF2-40B4-BE49-F238E27FC236}">
                <a16:creationId xmlns:a16="http://schemas.microsoft.com/office/drawing/2014/main" id="{55F3FA93-D1F0-49F1-BD4E-3DB427CB9F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BF5C2-6BA3-4891-B108-D572A337AA58}" type="slidenum">
              <a:rPr lang="sl-SI" smtClean="0">
                <a:latin typeface="Work Sans" pitchFamily="2" charset="-18"/>
              </a:rPr>
              <a:t>‹#›</a:t>
            </a:fld>
            <a:endParaRPr lang="sl-SI">
              <a:latin typeface="Work Sans" pitchFamily="2" charset="-18"/>
            </a:endParaRPr>
          </a:p>
        </p:txBody>
      </p:sp>
    </p:spTree>
    <p:extLst>
      <p:ext uri="{BB962C8B-B14F-4D97-AF65-F5344CB8AC3E}">
        <p14:creationId xmlns:p14="http://schemas.microsoft.com/office/powerpoint/2010/main" val="701553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9E9AF-DF72-409A-B9BE-56FE9FCA4C32}" type="datetimeFigureOut">
              <a:rPr lang="sl-SI" smtClean="0"/>
              <a:t>19. 03. 2025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4FBCB-A885-4AE7-A676-11E9BD218354}" type="slidenum">
              <a:rPr lang="sl-SI" smtClean="0"/>
              <a:t>‹#›</a:t>
            </a:fld>
            <a:endParaRPr lang="sl-SI"/>
          </a:p>
        </p:txBody>
      </p:sp>
    </p:spTree>
    <p:extLst>
      <p:ext uri="{BB962C8B-B14F-4D97-AF65-F5344CB8AC3E}">
        <p14:creationId xmlns:p14="http://schemas.microsoft.com/office/powerpoint/2010/main" val="2506745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dose? Explain Figure 2</a:t>
            </a:r>
          </a:p>
        </p:txBody>
      </p:sp>
      <p:sp>
        <p:nvSpPr>
          <p:cNvPr id="4" name="Slide Number Placeholder 3"/>
          <p:cNvSpPr>
            <a:spLocks noGrp="1"/>
          </p:cNvSpPr>
          <p:nvPr>
            <p:ph type="sldNum" sz="quarter" idx="5"/>
          </p:nvPr>
        </p:nvSpPr>
        <p:spPr/>
        <p:txBody>
          <a:bodyPr/>
          <a:lstStyle/>
          <a:p>
            <a:fld id="{7209FA51-19CF-4BEF-B151-99845C07E130}" type="slidenum">
              <a:rPr lang="en-US" smtClean="0"/>
              <a:t>11</a:t>
            </a:fld>
            <a:endParaRPr lang="en-US"/>
          </a:p>
        </p:txBody>
      </p:sp>
    </p:spTree>
    <p:extLst>
      <p:ext uri="{BB962C8B-B14F-4D97-AF65-F5344CB8AC3E}">
        <p14:creationId xmlns:p14="http://schemas.microsoft.com/office/powerpoint/2010/main" val="375826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5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52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9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57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Given a type of radiation (Protons, Photons or Heavy Ions), a geometry of a patient and a type of tumor, what are the best energies, intensity of the beams and direction of the beam to deliver the highest energy of the tumor while sparing the energy in the organs at risks (OARs)</a:t>
            </a:r>
          </a:p>
          <a:p>
            <a:endParaRPr lang="en-US"/>
          </a:p>
        </p:txBody>
      </p:sp>
      <p:sp>
        <p:nvSpPr>
          <p:cNvPr id="4" name="Slide Number Placeholder 3"/>
          <p:cNvSpPr>
            <a:spLocks noGrp="1"/>
          </p:cNvSpPr>
          <p:nvPr>
            <p:ph type="sldNum" sz="quarter" idx="5"/>
          </p:nvPr>
        </p:nvSpPr>
        <p:spPr/>
        <p:txBody>
          <a:bodyPr/>
          <a:lstStyle/>
          <a:p>
            <a:fld id="{7209FA51-19CF-4BEF-B151-99845C07E130}" type="slidenum">
              <a:rPr lang="en-US" smtClean="0"/>
              <a:t>32</a:t>
            </a:fld>
            <a:endParaRPr lang="en-US"/>
          </a:p>
        </p:txBody>
      </p:sp>
    </p:spTree>
    <p:extLst>
      <p:ext uri="{BB962C8B-B14F-4D97-AF65-F5344CB8AC3E}">
        <p14:creationId xmlns:p14="http://schemas.microsoft.com/office/powerpoint/2010/main" val="198669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Heuristic calibration</a:t>
            </a:r>
          </a:p>
        </p:txBody>
      </p:sp>
      <p:sp>
        <p:nvSpPr>
          <p:cNvPr id="4" name="Slide Number Placeholder 3"/>
          <p:cNvSpPr>
            <a:spLocks noGrp="1"/>
          </p:cNvSpPr>
          <p:nvPr>
            <p:ph type="sldNum" sz="quarter" idx="5"/>
          </p:nvPr>
        </p:nvSpPr>
        <p:spPr/>
        <p:txBody>
          <a:bodyPr/>
          <a:lstStyle/>
          <a:p>
            <a:fld id="{7209FA51-19CF-4BEF-B151-99845C07E130}" type="slidenum">
              <a:rPr lang="en-US" smtClean="0"/>
              <a:t>34</a:t>
            </a:fld>
            <a:endParaRPr lang="en-US"/>
          </a:p>
        </p:txBody>
      </p:sp>
    </p:spTree>
    <p:extLst>
      <p:ext uri="{BB962C8B-B14F-4D97-AF65-F5344CB8AC3E}">
        <p14:creationId xmlns:p14="http://schemas.microsoft.com/office/powerpoint/2010/main" val="2669586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Explain what is CBCT. A course of radiation therapy is split in fractions. Explain better the clinics and fractions</a:t>
            </a:r>
          </a:p>
          <a:p>
            <a:endParaRPr lang="en-US"/>
          </a:p>
        </p:txBody>
      </p:sp>
      <p:sp>
        <p:nvSpPr>
          <p:cNvPr id="4" name="Slide Number Placeholder 3"/>
          <p:cNvSpPr>
            <a:spLocks noGrp="1"/>
          </p:cNvSpPr>
          <p:nvPr>
            <p:ph type="sldNum" sz="quarter" idx="5"/>
          </p:nvPr>
        </p:nvSpPr>
        <p:spPr/>
        <p:txBody>
          <a:bodyPr/>
          <a:lstStyle/>
          <a:p>
            <a:fld id="{7209FA51-19CF-4BEF-B151-99845C07E130}" type="slidenum">
              <a:rPr lang="en-US" smtClean="0"/>
              <a:t>35</a:t>
            </a:fld>
            <a:endParaRPr lang="en-US"/>
          </a:p>
        </p:txBody>
      </p:sp>
    </p:spTree>
    <p:extLst>
      <p:ext uri="{BB962C8B-B14F-4D97-AF65-F5344CB8AC3E}">
        <p14:creationId xmlns:p14="http://schemas.microsoft.com/office/powerpoint/2010/main" val="20278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237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a:t>
            </a:r>
            <a:r>
              <a:rPr lang="en-US" err="1"/>
              <a:t>differente</a:t>
            </a:r>
            <a:r>
              <a:rPr lang="en-US"/>
              <a:t> types of treatments</a:t>
            </a:r>
          </a:p>
        </p:txBody>
      </p:sp>
      <p:sp>
        <p:nvSpPr>
          <p:cNvPr id="4" name="Slide Number Placeholder 3"/>
          <p:cNvSpPr>
            <a:spLocks noGrp="1"/>
          </p:cNvSpPr>
          <p:nvPr>
            <p:ph type="sldNum" sz="quarter" idx="5"/>
          </p:nvPr>
        </p:nvSpPr>
        <p:spPr/>
        <p:txBody>
          <a:bodyPr/>
          <a:lstStyle/>
          <a:p>
            <a:fld id="{7209FA51-19CF-4BEF-B151-99845C07E130}" type="slidenum">
              <a:rPr lang="en-US" smtClean="0"/>
              <a:t>12</a:t>
            </a:fld>
            <a:endParaRPr lang="en-US"/>
          </a:p>
        </p:txBody>
      </p:sp>
    </p:spTree>
    <p:extLst>
      <p:ext uri="{BB962C8B-B14F-4D97-AF65-F5344CB8AC3E}">
        <p14:creationId xmlns:p14="http://schemas.microsoft.com/office/powerpoint/2010/main" val="197629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808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86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27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8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99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95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713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4" name="Pravokotnik 12">
            <a:extLst>
              <a:ext uri="{FF2B5EF4-FFF2-40B4-BE49-F238E27FC236}">
                <a16:creationId xmlns:a16="http://schemas.microsoft.com/office/drawing/2014/main" id="{988A9FDB-5E1D-4F6C-8E86-8DB797C43791}"/>
              </a:ext>
            </a:extLst>
          </p:cNvPr>
          <p:cNvSpPr/>
          <p:nvPr userDrawn="1"/>
        </p:nvSpPr>
        <p:spPr>
          <a:xfrm>
            <a:off x="0" y="1809750"/>
            <a:ext cx="12192000" cy="5048225"/>
          </a:xfrm>
          <a:prstGeom prst="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7" name="Raven povezovalnik 15">
            <a:extLst>
              <a:ext uri="{FF2B5EF4-FFF2-40B4-BE49-F238E27FC236}">
                <a16:creationId xmlns:a16="http://schemas.microsoft.com/office/drawing/2014/main" id="{A129DFC2-50B9-4352-91EC-13CE17672F59}"/>
              </a:ext>
            </a:extLst>
          </p:cNvPr>
          <p:cNvCxnSpPr/>
          <p:nvPr userDrawn="1"/>
        </p:nvCxnSpPr>
        <p:spPr>
          <a:xfrm>
            <a:off x="974521" y="4753163"/>
            <a:ext cx="949569" cy="0"/>
          </a:xfrm>
          <a:prstGeom prst="line">
            <a:avLst/>
          </a:prstGeom>
          <a:ln w="38100">
            <a:solidFill>
              <a:schemeClr val="bg1"/>
            </a:solidFill>
          </a:ln>
        </p:spPr>
        <p:style>
          <a:lnRef idx="3">
            <a:schemeClr val="accent1"/>
          </a:lnRef>
          <a:fillRef idx="0">
            <a:schemeClr val="accent1"/>
          </a:fillRef>
          <a:effectRef idx="2">
            <a:schemeClr val="accent1"/>
          </a:effectRef>
          <a:fontRef idx="minor">
            <a:schemeClr val="tx1"/>
          </a:fontRef>
        </p:style>
      </p:cxnSp>
      <p:pic>
        <p:nvPicPr>
          <p:cNvPr id="10" name="Slika 11" descr="Slika, ki vsebuje besede besedilo, znak, vektorska grafika&#10;&#10;Opis je samodejno ustvarjen">
            <a:extLst>
              <a:ext uri="{FF2B5EF4-FFF2-40B4-BE49-F238E27FC236}">
                <a16:creationId xmlns:a16="http://schemas.microsoft.com/office/drawing/2014/main" id="{0CC26CD0-1E00-4630-9A3B-27C1F28CF5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925" y="531515"/>
            <a:ext cx="944304" cy="629070"/>
          </a:xfrm>
          <a:prstGeom prst="rect">
            <a:avLst/>
          </a:prstGeom>
        </p:spPr>
      </p:pic>
      <p:sp>
        <p:nvSpPr>
          <p:cNvPr id="15" name="Content Placeholder 13">
            <a:extLst>
              <a:ext uri="{FF2B5EF4-FFF2-40B4-BE49-F238E27FC236}">
                <a16:creationId xmlns:a16="http://schemas.microsoft.com/office/drawing/2014/main" id="{BC9FA2FE-ACEE-43BC-8C94-C64FF2279F0E}"/>
              </a:ext>
            </a:extLst>
          </p:cNvPr>
          <p:cNvSpPr>
            <a:spLocks noGrp="1"/>
          </p:cNvSpPr>
          <p:nvPr>
            <p:ph sz="quarter" idx="10" hasCustomPrompt="1"/>
          </p:nvPr>
        </p:nvSpPr>
        <p:spPr>
          <a:xfrm>
            <a:off x="847935" y="4086413"/>
            <a:ext cx="10500880" cy="666750"/>
          </a:xfrm>
        </p:spPr>
        <p:txBody>
          <a:bodyPr/>
          <a:lstStyle>
            <a:lvl1pPr marL="0" indent="0">
              <a:buNone/>
              <a:defRPr lang="en-US" sz="4400" kern="1200" dirty="0" smtClean="0">
                <a:solidFill>
                  <a:schemeClr val="bg1"/>
                </a:solidFill>
                <a:latin typeface="Work Sans SemiBold" pitchFamily="2" charset="-18"/>
                <a:ea typeface="+mj-ea"/>
                <a:cs typeface="+mj-cs"/>
              </a:defRPr>
            </a:lvl1pPr>
          </a:lstStyle>
          <a:p>
            <a:pPr lvl="0"/>
            <a:r>
              <a:rPr lang="en-US" noProof="0"/>
              <a:t>TITLE</a:t>
            </a:r>
          </a:p>
        </p:txBody>
      </p:sp>
      <p:sp>
        <p:nvSpPr>
          <p:cNvPr id="17" name="Content Placeholder 16">
            <a:extLst>
              <a:ext uri="{FF2B5EF4-FFF2-40B4-BE49-F238E27FC236}">
                <a16:creationId xmlns:a16="http://schemas.microsoft.com/office/drawing/2014/main" id="{EB592CE0-C388-4B9F-B8B2-947101B11D70}"/>
              </a:ext>
            </a:extLst>
          </p:cNvPr>
          <p:cNvSpPr>
            <a:spLocks noGrp="1"/>
          </p:cNvSpPr>
          <p:nvPr>
            <p:ph sz="quarter" idx="11" hasCustomPrompt="1"/>
          </p:nvPr>
        </p:nvSpPr>
        <p:spPr>
          <a:xfrm>
            <a:off x="847935" y="4870041"/>
            <a:ext cx="10500878" cy="1212937"/>
          </a:xfrm>
        </p:spPr>
        <p:txBody>
          <a:bodyPr>
            <a:normAutofit/>
          </a:bodyPr>
          <a:lstStyle>
            <a:lvl1pPr marL="0" indent="0" algn="l" defTabSz="914400" rtl="0" eaLnBrk="1" latinLnBrk="0" hangingPunct="1">
              <a:lnSpc>
                <a:spcPct val="90000"/>
              </a:lnSpc>
              <a:spcBef>
                <a:spcPct val="0"/>
              </a:spcBef>
              <a:buNone/>
              <a:defRPr lang="sl-SI" sz="2000" kern="1200" dirty="0">
                <a:solidFill>
                  <a:schemeClr val="bg1"/>
                </a:solidFill>
                <a:latin typeface="Work Sans Light" pitchFamily="2" charset="-18"/>
                <a:ea typeface="+mj-ea"/>
                <a:cs typeface="+mj-cs"/>
              </a:defRPr>
            </a:lvl1pPr>
          </a:lstStyle>
          <a:p>
            <a:pPr lvl="0"/>
            <a:r>
              <a:rPr lang="en-US" noProof="0"/>
              <a:t>Author:</a:t>
            </a:r>
          </a:p>
        </p:txBody>
      </p:sp>
    </p:spTree>
    <p:extLst>
      <p:ext uri="{BB962C8B-B14F-4D97-AF65-F5344CB8AC3E}">
        <p14:creationId xmlns:p14="http://schemas.microsoft.com/office/powerpoint/2010/main" val="3789769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ubsection">
    <p:spTree>
      <p:nvGrpSpPr>
        <p:cNvPr id="1" name=""/>
        <p:cNvGrpSpPr/>
        <p:nvPr/>
      </p:nvGrpSpPr>
      <p:grpSpPr>
        <a:xfrm>
          <a:off x="0" y="0"/>
          <a:ext cx="0" cy="0"/>
          <a:chOff x="0" y="0"/>
          <a:chExt cx="0" cy="0"/>
        </a:xfrm>
      </p:grpSpPr>
      <p:pic>
        <p:nvPicPr>
          <p:cNvPr id="10" name="Slika 2">
            <a:extLst>
              <a:ext uri="{FF2B5EF4-FFF2-40B4-BE49-F238E27FC236}">
                <a16:creationId xmlns:a16="http://schemas.microsoft.com/office/drawing/2014/main" id="{6BB5E58B-79F3-4AFD-BC3C-9FDE28BC2A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62811"/>
            <a:ext cx="9081796" cy="5132378"/>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407936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ubsection">
    <p:spTree>
      <p:nvGrpSpPr>
        <p:cNvPr id="1" name=""/>
        <p:cNvGrpSpPr/>
        <p:nvPr/>
      </p:nvGrpSpPr>
      <p:grpSpPr>
        <a:xfrm>
          <a:off x="0" y="0"/>
          <a:ext cx="0" cy="0"/>
          <a:chOff x="0" y="0"/>
          <a:chExt cx="0" cy="0"/>
        </a:xfrm>
      </p:grpSpPr>
      <p:pic>
        <p:nvPicPr>
          <p:cNvPr id="4" name="Slika 4">
            <a:extLst>
              <a:ext uri="{FF2B5EF4-FFF2-40B4-BE49-F238E27FC236}">
                <a16:creationId xmlns:a16="http://schemas.microsoft.com/office/drawing/2014/main" id="{66A11C5A-C6FA-408B-81C1-C397002D81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58945"/>
            <a:ext cx="9081796" cy="5140110"/>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1263838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subsection">
    <p:spTree>
      <p:nvGrpSpPr>
        <p:cNvPr id="1" name=""/>
        <p:cNvGrpSpPr/>
        <p:nvPr/>
      </p:nvGrpSpPr>
      <p:grpSpPr>
        <a:xfrm>
          <a:off x="0" y="0"/>
          <a:ext cx="0" cy="0"/>
          <a:chOff x="0" y="0"/>
          <a:chExt cx="0" cy="0"/>
        </a:xfrm>
      </p:grpSpPr>
      <p:pic>
        <p:nvPicPr>
          <p:cNvPr id="5" name="Slika 6">
            <a:extLst>
              <a:ext uri="{FF2B5EF4-FFF2-40B4-BE49-F238E27FC236}">
                <a16:creationId xmlns:a16="http://schemas.microsoft.com/office/drawing/2014/main" id="{1E1AB7E9-BE3F-4EC9-BF39-E50180FD0F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49478"/>
            <a:ext cx="9081796" cy="5159044"/>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52491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 &amp; A">
    <p:spTree>
      <p:nvGrpSpPr>
        <p:cNvPr id="1" name=""/>
        <p:cNvGrpSpPr/>
        <p:nvPr/>
      </p:nvGrpSpPr>
      <p:grpSpPr>
        <a:xfrm>
          <a:off x="0" y="0"/>
          <a:ext cx="0" cy="0"/>
          <a:chOff x="0" y="0"/>
          <a:chExt cx="0" cy="0"/>
        </a:xfrm>
      </p:grpSpPr>
      <p:pic>
        <p:nvPicPr>
          <p:cNvPr id="10" name="Slika 9" descr="Slika, ki vsebuje besede besedilo, silhueta, vektorska grafika&#10;&#10;Opis je samodejno ustvarjen">
            <a:extLst>
              <a:ext uri="{FF2B5EF4-FFF2-40B4-BE49-F238E27FC236}">
                <a16:creationId xmlns:a16="http://schemas.microsoft.com/office/drawing/2014/main" id="{D1B9E821-32F2-4057-B1FF-DC54BE6E29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84" r="7184"/>
          <a:stretch/>
        </p:blipFill>
        <p:spPr>
          <a:xfrm>
            <a:off x="0" y="0"/>
            <a:ext cx="12192000" cy="6858000"/>
          </a:xfrm>
          <a:prstGeom prst="rect">
            <a:avLst/>
          </a:prstGeom>
        </p:spPr>
      </p:pic>
      <p:sp>
        <p:nvSpPr>
          <p:cNvPr id="11" name="Naslov 1">
            <a:extLst>
              <a:ext uri="{FF2B5EF4-FFF2-40B4-BE49-F238E27FC236}">
                <a16:creationId xmlns:a16="http://schemas.microsoft.com/office/drawing/2014/main" id="{FA4824AD-6932-430F-9170-0C3120C4FCE1}"/>
              </a:ext>
            </a:extLst>
          </p:cNvPr>
          <p:cNvSpPr txBox="1">
            <a:spLocks/>
          </p:cNvSpPr>
          <p:nvPr userDrawn="1"/>
        </p:nvSpPr>
        <p:spPr>
          <a:xfrm>
            <a:off x="1274471" y="689304"/>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Q</a:t>
            </a:r>
            <a:endParaRPr lang="sl-SI" sz="9600">
              <a:solidFill>
                <a:srgbClr val="F0E6D1"/>
              </a:solidFill>
              <a:latin typeface="Work Sans" pitchFamily="2" charset="-18"/>
            </a:endParaRPr>
          </a:p>
        </p:txBody>
      </p:sp>
      <p:sp>
        <p:nvSpPr>
          <p:cNvPr id="12" name="Naslov 1">
            <a:extLst>
              <a:ext uri="{FF2B5EF4-FFF2-40B4-BE49-F238E27FC236}">
                <a16:creationId xmlns:a16="http://schemas.microsoft.com/office/drawing/2014/main" id="{F6C4C188-E6B9-4D1C-812B-EFDD4561DAE5}"/>
              </a:ext>
            </a:extLst>
          </p:cNvPr>
          <p:cNvSpPr txBox="1">
            <a:spLocks/>
          </p:cNvSpPr>
          <p:nvPr userDrawn="1"/>
        </p:nvSpPr>
        <p:spPr>
          <a:xfrm>
            <a:off x="4005708" y="2428947"/>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A</a:t>
            </a:r>
            <a:endParaRPr lang="sl-SI" sz="9600">
              <a:solidFill>
                <a:srgbClr val="F0E6D1"/>
              </a:solidFill>
              <a:latin typeface="Work Sans" pitchFamily="2" charset="-18"/>
            </a:endParaRPr>
          </a:p>
        </p:txBody>
      </p:sp>
      <p:sp>
        <p:nvSpPr>
          <p:cNvPr id="13" name="Naslov 1">
            <a:extLst>
              <a:ext uri="{FF2B5EF4-FFF2-40B4-BE49-F238E27FC236}">
                <a16:creationId xmlns:a16="http://schemas.microsoft.com/office/drawing/2014/main" id="{7E7A74D1-028F-4CEE-B0BE-449F4824D087}"/>
              </a:ext>
            </a:extLst>
          </p:cNvPr>
          <p:cNvSpPr txBox="1">
            <a:spLocks/>
          </p:cNvSpPr>
          <p:nvPr userDrawn="1"/>
        </p:nvSpPr>
        <p:spPr>
          <a:xfrm>
            <a:off x="2640090" y="1630598"/>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266072"/>
                </a:solidFill>
                <a:latin typeface="Work Sans SemiBold" pitchFamily="2" charset="-18"/>
              </a:rPr>
              <a:t>&amp;</a:t>
            </a:r>
            <a:endParaRPr lang="sl-SI" sz="9600">
              <a:solidFill>
                <a:srgbClr val="266072"/>
              </a:solidFill>
              <a:latin typeface="Work Sans" pitchFamily="2" charset="-18"/>
            </a:endParaRPr>
          </a:p>
        </p:txBody>
      </p:sp>
    </p:spTree>
    <p:extLst>
      <p:ext uri="{BB962C8B-B14F-4D97-AF65-F5344CB8AC3E}">
        <p14:creationId xmlns:p14="http://schemas.microsoft.com/office/powerpoint/2010/main" val="97731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for your attention">
    <p:spTree>
      <p:nvGrpSpPr>
        <p:cNvPr id="1" name=""/>
        <p:cNvGrpSpPr/>
        <p:nvPr/>
      </p:nvGrpSpPr>
      <p:grpSpPr>
        <a:xfrm>
          <a:off x="0" y="0"/>
          <a:ext cx="0" cy="0"/>
          <a:chOff x="0" y="0"/>
          <a:chExt cx="0" cy="0"/>
        </a:xfrm>
      </p:grpSpPr>
      <p:pic>
        <p:nvPicPr>
          <p:cNvPr id="6" name="Slika 4" descr="Slika, ki vsebuje besede besedilo, silhueta, vektorska grafika, svetlo&#10;&#10;Opis je samodejno ustvarjen">
            <a:extLst>
              <a:ext uri="{FF2B5EF4-FFF2-40B4-BE49-F238E27FC236}">
                <a16:creationId xmlns:a16="http://schemas.microsoft.com/office/drawing/2014/main" id="{B4BBB06F-0C3D-4E8E-9A18-6A28126136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15" r="7095"/>
          <a:stretch/>
        </p:blipFill>
        <p:spPr>
          <a:xfrm>
            <a:off x="0" y="0"/>
            <a:ext cx="12192000" cy="6858000"/>
          </a:xfrm>
          <a:prstGeom prst="rect">
            <a:avLst/>
          </a:prstGeom>
        </p:spPr>
      </p:pic>
      <p:sp>
        <p:nvSpPr>
          <p:cNvPr id="7" name="Naslov 1">
            <a:extLst>
              <a:ext uri="{FF2B5EF4-FFF2-40B4-BE49-F238E27FC236}">
                <a16:creationId xmlns:a16="http://schemas.microsoft.com/office/drawing/2014/main" id="{37FB8626-F2B3-45E6-81B7-F6D3967F3D32}"/>
              </a:ext>
            </a:extLst>
          </p:cNvPr>
          <p:cNvSpPr txBox="1">
            <a:spLocks/>
          </p:cNvSpPr>
          <p:nvPr userDrawn="1"/>
        </p:nvSpPr>
        <p:spPr>
          <a:xfrm>
            <a:off x="4502332" y="591670"/>
            <a:ext cx="6458457" cy="3129660"/>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schemeClr val="bg1"/>
                </a:solidFill>
                <a:latin typeface="Work Sans SemiBold" pitchFamily="2" charset="-18"/>
              </a:rPr>
              <a:t>Thank you</a:t>
            </a:r>
            <a:endParaRPr lang="sl-SI" sz="4400">
              <a:solidFill>
                <a:schemeClr val="bg1"/>
              </a:solidFill>
              <a:latin typeface="Work Sans SemiBold" pitchFamily="2" charset="-18"/>
            </a:endParaRPr>
          </a:p>
          <a:p>
            <a:r>
              <a:rPr lang="en-US" sz="4400" noProof="0">
                <a:solidFill>
                  <a:schemeClr val="bg1"/>
                </a:solidFill>
                <a:latin typeface="Work Sans SemiBold" pitchFamily="2" charset="-18"/>
              </a:rPr>
              <a:t>for</a:t>
            </a:r>
            <a:r>
              <a:rPr lang="sl-SI" sz="4400">
                <a:solidFill>
                  <a:schemeClr val="bg1"/>
                </a:solidFill>
                <a:latin typeface="Work Sans SemiBold" pitchFamily="2" charset="-18"/>
              </a:rPr>
              <a:t> </a:t>
            </a:r>
            <a:r>
              <a:rPr lang="en-US" sz="4400" noProof="0">
                <a:solidFill>
                  <a:schemeClr val="bg1"/>
                </a:solidFill>
                <a:latin typeface="Work Sans SemiBold" pitchFamily="2" charset="-18"/>
              </a:rPr>
              <a:t>your</a:t>
            </a:r>
            <a:r>
              <a:rPr lang="sl-SI" sz="4400">
                <a:solidFill>
                  <a:schemeClr val="bg1"/>
                </a:solidFill>
                <a:latin typeface="Work Sans SemiBold" pitchFamily="2" charset="-18"/>
              </a:rPr>
              <a:t> </a:t>
            </a:r>
            <a:r>
              <a:rPr lang="en-US" sz="4400" noProof="0">
                <a:solidFill>
                  <a:schemeClr val="bg1"/>
                </a:solidFill>
                <a:latin typeface="Work Sans SemiBold" pitchFamily="2" charset="-18"/>
              </a:rPr>
              <a:t>attention</a:t>
            </a:r>
            <a:endParaRPr lang="en-US" sz="4400" noProof="0">
              <a:solidFill>
                <a:schemeClr val="bg1"/>
              </a:solidFill>
              <a:latin typeface="Work Sans" pitchFamily="2" charset="-18"/>
            </a:endParaRPr>
          </a:p>
        </p:txBody>
      </p:sp>
      <p:pic>
        <p:nvPicPr>
          <p:cNvPr id="8" name="Slika 2" descr="Slika, ki vsebuje besede besedilo&#10;&#10;Opis je samodejno ustvarjen">
            <a:extLst>
              <a:ext uri="{FF2B5EF4-FFF2-40B4-BE49-F238E27FC236}">
                <a16:creationId xmlns:a16="http://schemas.microsoft.com/office/drawing/2014/main" id="{F54B30C2-590F-449F-888E-B0DEEE94AE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282" y="5122155"/>
            <a:ext cx="1290170" cy="859478"/>
          </a:xfrm>
          <a:prstGeom prst="rect">
            <a:avLst/>
          </a:prstGeom>
        </p:spPr>
      </p:pic>
    </p:spTree>
    <p:extLst>
      <p:ext uri="{BB962C8B-B14F-4D97-AF65-F5344CB8AC3E}">
        <p14:creationId xmlns:p14="http://schemas.microsoft.com/office/powerpoint/2010/main" val="73795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8"/>
        <p:cNvGrpSpPr/>
        <p:nvPr/>
      </p:nvGrpSpPr>
      <p:grpSpPr>
        <a:xfrm>
          <a:off x="0" y="0"/>
          <a:ext cx="0" cy="0"/>
          <a:chOff x="0" y="0"/>
          <a:chExt cx="0" cy="0"/>
        </a:xfrm>
      </p:grpSpPr>
      <p:sp>
        <p:nvSpPr>
          <p:cNvPr id="79" name="Google Shape;79;p15"/>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9FD42D53-C9B7-40D7-969C-63F4D133927C}" type="slidenum">
              <a:rPr lang="de-DE" smtClean="0"/>
              <a:t>‹#›</a:t>
            </a:fld>
            <a:endParaRPr lang="de-DE"/>
          </a:p>
        </p:txBody>
      </p:sp>
      <p:sp>
        <p:nvSpPr>
          <p:cNvPr id="4" name="Datumsplatzhalter 4"/>
          <p:cNvSpPr>
            <a:spLocks noGrp="1"/>
          </p:cNvSpPr>
          <p:nvPr>
            <p:ph type="dt" sz="half" idx="2"/>
          </p:nvPr>
        </p:nvSpPr>
        <p:spPr>
          <a:xfrm>
            <a:off x="9465331" y="6552644"/>
            <a:ext cx="1133108" cy="365125"/>
          </a:xfrm>
          <a:prstGeom prst="rect">
            <a:avLst/>
          </a:prstGeom>
        </p:spPr>
        <p:txBody>
          <a:bodyPr vert="horz" lIns="91440" tIns="45720" rIns="91440" bIns="45720" rtlCol="0" anchor="ctr"/>
          <a:lstStyle>
            <a:lvl1pPr algn="r">
              <a:defRPr sz="1000">
                <a:solidFill>
                  <a:schemeClr val="tx1"/>
                </a:solidFill>
              </a:defRPr>
            </a:lvl1pPr>
          </a:lstStyle>
          <a:p>
            <a:fld id="{30EC09D2-03A3-487F-B690-8F977785154C}" type="datetime1">
              <a:rPr lang="de-DE" smtClean="0"/>
              <a:t>19.03.2025</a:t>
            </a:fld>
            <a:endParaRPr lang="de-DE"/>
          </a:p>
        </p:txBody>
      </p:sp>
      <p:sp>
        <p:nvSpPr>
          <p:cNvPr id="6" name="Fußzeilenplatzhalter 7"/>
          <p:cNvSpPr>
            <a:spLocks noGrp="1"/>
          </p:cNvSpPr>
          <p:nvPr>
            <p:ph type="ftr" sz="quarter" idx="3"/>
          </p:nvPr>
        </p:nvSpPr>
        <p:spPr>
          <a:xfrm>
            <a:off x="5604532" y="6560612"/>
            <a:ext cx="3860800" cy="357157"/>
          </a:xfrm>
          <a:prstGeom prst="rect">
            <a:avLst/>
          </a:prstGeom>
        </p:spPr>
        <p:txBody>
          <a:bodyPr vert="horz" lIns="91440" tIns="45720" rIns="91440" bIns="45720" rtlCol="0" anchor="ctr"/>
          <a:lstStyle>
            <a:lvl1pPr algn="ctr">
              <a:defRPr sz="1000">
                <a:solidFill>
                  <a:schemeClr val="tx1"/>
                </a:solidFill>
              </a:defRPr>
            </a:lvl1pPr>
          </a:lstStyle>
          <a:p>
            <a:r>
              <a:rPr lang="de-DE"/>
              <a:t>Dr. Kristjan Anderle (k.anderle@gsi.de)</a:t>
            </a:r>
          </a:p>
        </p:txBody>
      </p:sp>
    </p:spTree>
    <p:extLst>
      <p:ext uri="{BB962C8B-B14F-4D97-AF65-F5344CB8AC3E}">
        <p14:creationId xmlns:p14="http://schemas.microsoft.com/office/powerpoint/2010/main" val="79819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4" name="Pravokotnik 12">
            <a:extLst>
              <a:ext uri="{FF2B5EF4-FFF2-40B4-BE49-F238E27FC236}">
                <a16:creationId xmlns:a16="http://schemas.microsoft.com/office/drawing/2014/main" id="{988A9FDB-5E1D-4F6C-8E86-8DB797C43791}"/>
              </a:ext>
            </a:extLst>
          </p:cNvPr>
          <p:cNvSpPr/>
          <p:nvPr/>
        </p:nvSpPr>
        <p:spPr>
          <a:xfrm>
            <a:off x="0" y="1845261"/>
            <a:ext cx="12192000" cy="5048225"/>
          </a:xfrm>
          <a:prstGeom prst="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7" name="Raven povezovalnik 15">
            <a:extLst>
              <a:ext uri="{FF2B5EF4-FFF2-40B4-BE49-F238E27FC236}">
                <a16:creationId xmlns:a16="http://schemas.microsoft.com/office/drawing/2014/main" id="{A129DFC2-50B9-4352-91EC-13CE17672F59}"/>
              </a:ext>
            </a:extLst>
          </p:cNvPr>
          <p:cNvCxnSpPr/>
          <p:nvPr/>
        </p:nvCxnSpPr>
        <p:spPr>
          <a:xfrm>
            <a:off x="974521" y="4753163"/>
            <a:ext cx="949569" cy="0"/>
          </a:xfrm>
          <a:prstGeom prst="line">
            <a:avLst/>
          </a:prstGeom>
          <a:ln w="38100">
            <a:solidFill>
              <a:schemeClr val="bg1"/>
            </a:solidFill>
          </a:ln>
        </p:spPr>
        <p:style>
          <a:lnRef idx="3">
            <a:schemeClr val="accent1"/>
          </a:lnRef>
          <a:fillRef idx="0">
            <a:schemeClr val="accent1"/>
          </a:fillRef>
          <a:effectRef idx="2">
            <a:schemeClr val="accent1"/>
          </a:effectRef>
          <a:fontRef idx="minor">
            <a:schemeClr val="tx1"/>
          </a:fontRef>
        </p:style>
      </p:cxnSp>
      <p:pic>
        <p:nvPicPr>
          <p:cNvPr id="10" name="Slika 11" descr="Slika, ki vsebuje besede besedilo, znak, vektorska grafika&#10;&#10;Opis je samodejno ustvarjen">
            <a:extLst>
              <a:ext uri="{FF2B5EF4-FFF2-40B4-BE49-F238E27FC236}">
                <a16:creationId xmlns:a16="http://schemas.microsoft.com/office/drawing/2014/main" id="{0CC26CD0-1E00-4630-9A3B-27C1F28CF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25" y="531515"/>
            <a:ext cx="944304" cy="629070"/>
          </a:xfrm>
          <a:prstGeom prst="rect">
            <a:avLst/>
          </a:prstGeom>
        </p:spPr>
      </p:pic>
      <p:sp>
        <p:nvSpPr>
          <p:cNvPr id="15" name="Content Placeholder 13">
            <a:extLst>
              <a:ext uri="{FF2B5EF4-FFF2-40B4-BE49-F238E27FC236}">
                <a16:creationId xmlns:a16="http://schemas.microsoft.com/office/drawing/2014/main" id="{BC9FA2FE-ACEE-43BC-8C94-C64FF2279F0E}"/>
              </a:ext>
            </a:extLst>
          </p:cNvPr>
          <p:cNvSpPr>
            <a:spLocks noGrp="1"/>
          </p:cNvSpPr>
          <p:nvPr>
            <p:ph sz="quarter" idx="10" hasCustomPrompt="1"/>
          </p:nvPr>
        </p:nvSpPr>
        <p:spPr>
          <a:xfrm>
            <a:off x="822298" y="4070946"/>
            <a:ext cx="5045075" cy="666750"/>
          </a:xfrm>
        </p:spPr>
        <p:txBody>
          <a:bodyPr/>
          <a:lstStyle>
            <a:lvl1pPr marL="0" indent="0">
              <a:buNone/>
              <a:defRPr lang="en-US" sz="4400" kern="1200" dirty="0" smtClean="0">
                <a:solidFill>
                  <a:schemeClr val="bg1"/>
                </a:solidFill>
                <a:latin typeface="Work Sans SemiBold" pitchFamily="2" charset="-18"/>
                <a:ea typeface="+mj-ea"/>
                <a:cs typeface="+mj-cs"/>
              </a:defRPr>
            </a:lvl1pPr>
          </a:lstStyle>
          <a:p>
            <a:pPr lvl="0"/>
            <a:r>
              <a:rPr lang="sl-SI"/>
              <a:t>TITLE</a:t>
            </a:r>
          </a:p>
        </p:txBody>
      </p:sp>
      <p:sp>
        <p:nvSpPr>
          <p:cNvPr id="17" name="Content Placeholder 16">
            <a:extLst>
              <a:ext uri="{FF2B5EF4-FFF2-40B4-BE49-F238E27FC236}">
                <a16:creationId xmlns:a16="http://schemas.microsoft.com/office/drawing/2014/main" id="{EB592CE0-C388-4B9F-B8B2-947101B11D70}"/>
              </a:ext>
            </a:extLst>
          </p:cNvPr>
          <p:cNvSpPr>
            <a:spLocks noGrp="1"/>
          </p:cNvSpPr>
          <p:nvPr>
            <p:ph sz="quarter" idx="11" hasCustomPrompt="1"/>
          </p:nvPr>
        </p:nvSpPr>
        <p:spPr>
          <a:xfrm>
            <a:off x="822298" y="4854574"/>
            <a:ext cx="5045074" cy="1212937"/>
          </a:xfrm>
        </p:spPr>
        <p:txBody>
          <a:bodyPr>
            <a:normAutofit/>
          </a:bodyPr>
          <a:lstStyle>
            <a:lvl1pPr marL="0" indent="0" algn="l" defTabSz="914400" rtl="0" eaLnBrk="1" latinLnBrk="0" hangingPunct="1">
              <a:lnSpc>
                <a:spcPct val="90000"/>
              </a:lnSpc>
              <a:spcBef>
                <a:spcPct val="0"/>
              </a:spcBef>
              <a:buNone/>
              <a:defRPr lang="sl-SI" sz="2000" kern="1200" dirty="0">
                <a:solidFill>
                  <a:schemeClr val="bg1"/>
                </a:solidFill>
                <a:latin typeface="Work Sans Light" pitchFamily="2" charset="-18"/>
                <a:ea typeface="+mj-ea"/>
                <a:cs typeface="+mj-cs"/>
              </a:defRPr>
            </a:lvl1pPr>
          </a:lstStyle>
          <a:p>
            <a:pPr lvl="0"/>
            <a:r>
              <a:rPr lang="sl-SI" err="1"/>
              <a:t>Author</a:t>
            </a:r>
            <a:r>
              <a:rPr lang="sl-SI"/>
              <a:t>:</a:t>
            </a:r>
          </a:p>
        </p:txBody>
      </p:sp>
    </p:spTree>
    <p:extLst>
      <p:ext uri="{BB962C8B-B14F-4D97-AF65-F5344CB8AC3E}">
        <p14:creationId xmlns:p14="http://schemas.microsoft.com/office/powerpoint/2010/main" val="668348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409574" y="1355978"/>
            <a:ext cx="10839449"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2" name="Označba mesta številke diapozitiva 1">
            <a:extLst>
              <a:ext uri="{FF2B5EF4-FFF2-40B4-BE49-F238E27FC236}">
                <a16:creationId xmlns:a16="http://schemas.microsoft.com/office/drawing/2014/main" id="{160FD08C-7777-4ED2-B610-0FE5D0DAC8C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510982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1612669" y="1355978"/>
            <a:ext cx="9636353"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2" name="Označba mesta številke diapozitiva 1">
            <a:extLst>
              <a:ext uri="{FF2B5EF4-FFF2-40B4-BE49-F238E27FC236}">
                <a16:creationId xmlns:a16="http://schemas.microsoft.com/office/drawing/2014/main" id="{160FD08C-7777-4ED2-B610-0FE5D0DAC8C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
        <p:nvSpPr>
          <p:cNvPr id="4" name="Pravokotnik 3">
            <a:extLst>
              <a:ext uri="{FF2B5EF4-FFF2-40B4-BE49-F238E27FC236}">
                <a16:creationId xmlns:a16="http://schemas.microsoft.com/office/drawing/2014/main" id="{83F28730-7428-443D-BB72-7A0DF0DBDD32}"/>
              </a:ext>
            </a:extLst>
          </p:cNvPr>
          <p:cNvSpPr/>
          <p:nvPr/>
        </p:nvSpPr>
        <p:spPr>
          <a:xfrm>
            <a:off x="409575" y="1355978"/>
            <a:ext cx="1111654" cy="4812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oljeZBesedilom 4">
            <a:extLst>
              <a:ext uri="{FF2B5EF4-FFF2-40B4-BE49-F238E27FC236}">
                <a16:creationId xmlns:a16="http://schemas.microsoft.com/office/drawing/2014/main" id="{08FCD1C0-A81B-41C1-A84D-EFC5AF3A2CA7}"/>
              </a:ext>
            </a:extLst>
          </p:cNvPr>
          <p:cNvSpPr txBox="1"/>
          <p:nvPr/>
        </p:nvSpPr>
        <p:spPr>
          <a:xfrm rot="16200000">
            <a:off x="-410354" y="3577344"/>
            <a:ext cx="2751513" cy="369332"/>
          </a:xfrm>
          <a:prstGeom prst="rect">
            <a:avLst/>
          </a:prstGeom>
          <a:noFill/>
        </p:spPr>
        <p:txBody>
          <a:bodyPr wrap="square" rtlCol="0">
            <a:spAutoFit/>
          </a:bodyPr>
          <a:lstStyle/>
          <a:p>
            <a:pPr algn="ctr"/>
            <a:r>
              <a:rPr lang="sl-SI"/>
              <a:t>TA MESEC</a:t>
            </a:r>
          </a:p>
        </p:txBody>
      </p:sp>
    </p:spTree>
    <p:extLst>
      <p:ext uri="{BB962C8B-B14F-4D97-AF65-F5344CB8AC3E}">
        <p14:creationId xmlns:p14="http://schemas.microsoft.com/office/powerpoint/2010/main" val="4424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100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line (two 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409574" y="1856949"/>
            <a:ext cx="10839449"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593055"/>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4" y="461473"/>
            <a:ext cx="9153170" cy="984107"/>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r>
              <a:rPr lang="sl-SI"/>
              <a:t> (</a:t>
            </a:r>
            <a:r>
              <a:rPr lang="sl-SI" err="1"/>
              <a:t>two</a:t>
            </a:r>
            <a:r>
              <a:rPr lang="sl-SI"/>
              <a:t> line)</a:t>
            </a:r>
          </a:p>
          <a:p>
            <a:pPr lvl="0"/>
            <a:endParaRPr lang="sl-SI"/>
          </a:p>
        </p:txBody>
      </p:sp>
      <p:pic>
        <p:nvPicPr>
          <p:cNvPr id="16" name="Slika 5">
            <a:extLst>
              <a:ext uri="{FF2B5EF4-FFF2-40B4-BE49-F238E27FC236}">
                <a16:creationId xmlns:a16="http://schemas.microsoft.com/office/drawing/2014/main" id="{2587EA75-C0C0-4C8C-A34E-61A1F600E8E5}"/>
              </a:ext>
            </a:extLst>
          </p:cNvPr>
          <p:cNvPicPr>
            <a:picLocks noChangeAspect="1"/>
          </p:cNvPicPr>
          <p:nvPr/>
        </p:nvPicPr>
        <p:blipFill rotWithShape="1">
          <a:blip r:embed="rId2">
            <a:extLst>
              <a:ext uri="{28A0092B-C50C-407E-A947-70E740481C1C}">
                <a14:useLocalDpi xmlns:a14="http://schemas.microsoft.com/office/drawing/2010/main" val="0"/>
              </a:ext>
            </a:extLst>
          </a:blip>
          <a:srcRect l="56263" t="52400"/>
          <a:stretch/>
        </p:blipFill>
        <p:spPr>
          <a:xfrm rot="16200000">
            <a:off x="10685095" y="-182312"/>
            <a:ext cx="1324597" cy="1689217"/>
          </a:xfrm>
          <a:prstGeom prst="rect">
            <a:avLst/>
          </a:prstGeom>
        </p:spPr>
      </p:pic>
      <p:sp>
        <p:nvSpPr>
          <p:cNvPr id="6" name="Označba mesta številke diapozitiva 1">
            <a:extLst>
              <a:ext uri="{FF2B5EF4-FFF2-40B4-BE49-F238E27FC236}">
                <a16:creationId xmlns:a16="http://schemas.microsoft.com/office/drawing/2014/main" id="{5135F046-A013-4C5B-ABEA-23A3AFFA9870}"/>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9462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line + content (two column)">
    <p:spTree>
      <p:nvGrpSpPr>
        <p:cNvPr id="1" name=""/>
        <p:cNvGrpSpPr/>
        <p:nvPr/>
      </p:nvGrpSpPr>
      <p:grpSpPr>
        <a:xfrm>
          <a:off x="0" y="0"/>
          <a:ext cx="0" cy="0"/>
          <a:chOff x="0" y="0"/>
          <a:chExt cx="0" cy="0"/>
        </a:xfrm>
      </p:grpSpPr>
      <p:sp>
        <p:nvSpPr>
          <p:cNvPr id="16" name="Pravokotnik 1">
            <a:extLst>
              <a:ext uri="{FF2B5EF4-FFF2-40B4-BE49-F238E27FC236}">
                <a16:creationId xmlns:a16="http://schemas.microsoft.com/office/drawing/2014/main" id="{7B03E7B9-74B3-417C-BB78-A254A7704320}"/>
              </a:ext>
            </a:extLst>
          </p:cNvPr>
          <p:cNvSpPr/>
          <p:nvPr/>
        </p:nvSpPr>
        <p:spPr>
          <a:xfrm>
            <a:off x="0" y="0"/>
            <a:ext cx="6096000" cy="6176963"/>
          </a:xfrm>
          <a:prstGeom prst="rect">
            <a:avLst/>
          </a:prstGeom>
          <a:solidFill>
            <a:srgbClr val="26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Raven povezovalnik 19">
            <a:extLst>
              <a:ext uri="{FF2B5EF4-FFF2-40B4-BE49-F238E27FC236}">
                <a16:creationId xmlns:a16="http://schemas.microsoft.com/office/drawing/2014/main" id="{38666755-C12D-49F0-B168-D7331CB255FB}"/>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0" name="Content Placeholder 6">
            <a:extLst>
              <a:ext uri="{FF2B5EF4-FFF2-40B4-BE49-F238E27FC236}">
                <a16:creationId xmlns:a16="http://schemas.microsoft.com/office/drawing/2014/main" id="{3A6E71BF-DC89-4A75-BB30-1F18AE27D840}"/>
              </a:ext>
            </a:extLst>
          </p:cNvPr>
          <p:cNvSpPr>
            <a:spLocks noGrp="1"/>
          </p:cNvSpPr>
          <p:nvPr>
            <p:ph sz="quarter" idx="13" hasCustomPrompt="1"/>
          </p:nvPr>
        </p:nvSpPr>
        <p:spPr>
          <a:xfrm>
            <a:off x="409575" y="461474"/>
            <a:ext cx="1137285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Headline</a:t>
            </a:r>
            <a:endParaRPr lang="sl-SI"/>
          </a:p>
        </p:txBody>
      </p:sp>
      <p:sp>
        <p:nvSpPr>
          <p:cNvPr id="14" name="Označba mesta vsebine 2">
            <a:extLst>
              <a:ext uri="{FF2B5EF4-FFF2-40B4-BE49-F238E27FC236}">
                <a16:creationId xmlns:a16="http://schemas.microsoft.com/office/drawing/2014/main" id="{5AB91C59-BBD6-473F-8C9E-2B790C9F72E1}"/>
              </a:ext>
            </a:extLst>
          </p:cNvPr>
          <p:cNvSpPr>
            <a:spLocks noGrp="1"/>
          </p:cNvSpPr>
          <p:nvPr>
            <p:ph idx="14"/>
          </p:nvPr>
        </p:nvSpPr>
        <p:spPr>
          <a:xfrm>
            <a:off x="6505574" y="1355978"/>
            <a:ext cx="5276852"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18" name="Označba mesta vsebine 2">
            <a:extLst>
              <a:ext uri="{FF2B5EF4-FFF2-40B4-BE49-F238E27FC236}">
                <a16:creationId xmlns:a16="http://schemas.microsoft.com/office/drawing/2014/main" id="{DC5903FA-8DA4-454C-87FA-84FCE40C8B64}"/>
              </a:ext>
            </a:extLst>
          </p:cNvPr>
          <p:cNvSpPr>
            <a:spLocks noGrp="1"/>
          </p:cNvSpPr>
          <p:nvPr>
            <p:ph idx="15"/>
          </p:nvPr>
        </p:nvSpPr>
        <p:spPr>
          <a:xfrm>
            <a:off x="406101" y="1355978"/>
            <a:ext cx="5276852" cy="4351338"/>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številke diapozitiva 1">
            <a:extLst>
              <a:ext uri="{FF2B5EF4-FFF2-40B4-BE49-F238E27FC236}">
                <a16:creationId xmlns:a16="http://schemas.microsoft.com/office/drawing/2014/main" id="{A4CCAD81-C146-46BC-9471-7F38D124785C}"/>
              </a:ext>
            </a:extLst>
          </p:cNvPr>
          <p:cNvSpPr>
            <a:spLocks noGrp="1"/>
          </p:cNvSpPr>
          <p:nvPr>
            <p:ph type="sldNum" sz="quarter" idx="16"/>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182960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line + content (three column)">
    <p:spTree>
      <p:nvGrpSpPr>
        <p:cNvPr id="1" name=""/>
        <p:cNvGrpSpPr/>
        <p:nvPr/>
      </p:nvGrpSpPr>
      <p:grpSpPr>
        <a:xfrm>
          <a:off x="0" y="0"/>
          <a:ext cx="0" cy="0"/>
          <a:chOff x="0" y="0"/>
          <a:chExt cx="0" cy="0"/>
        </a:xfrm>
      </p:grpSpPr>
      <p:grpSp>
        <p:nvGrpSpPr>
          <p:cNvPr id="6" name="Skupina 32">
            <a:extLst>
              <a:ext uri="{FF2B5EF4-FFF2-40B4-BE49-F238E27FC236}">
                <a16:creationId xmlns:a16="http://schemas.microsoft.com/office/drawing/2014/main" id="{5FD48060-DC72-47BA-832E-5A7ECEC6A1A3}"/>
              </a:ext>
            </a:extLst>
          </p:cNvPr>
          <p:cNvGrpSpPr/>
          <p:nvPr/>
        </p:nvGrpSpPr>
        <p:grpSpPr>
          <a:xfrm>
            <a:off x="985838" y="1721462"/>
            <a:ext cx="10220323" cy="5326856"/>
            <a:chOff x="985838" y="1976438"/>
            <a:chExt cx="10220323" cy="5326856"/>
          </a:xfrm>
        </p:grpSpPr>
        <p:grpSp>
          <p:nvGrpSpPr>
            <p:cNvPr id="8" name="Skupina 27">
              <a:extLst>
                <a:ext uri="{FF2B5EF4-FFF2-40B4-BE49-F238E27FC236}">
                  <a16:creationId xmlns:a16="http://schemas.microsoft.com/office/drawing/2014/main" id="{ABA1794B-6081-4EF3-9D45-2B4286C70612}"/>
                </a:ext>
              </a:extLst>
            </p:cNvPr>
            <p:cNvGrpSpPr/>
            <p:nvPr/>
          </p:nvGrpSpPr>
          <p:grpSpPr>
            <a:xfrm>
              <a:off x="985838" y="1976438"/>
              <a:ext cx="3248025" cy="5326856"/>
              <a:chOff x="719138" y="1976438"/>
              <a:chExt cx="3248025" cy="5326856"/>
            </a:xfrm>
          </p:grpSpPr>
          <p:sp>
            <p:nvSpPr>
              <p:cNvPr id="16" name="Pravokotnik: zaokroženi vogali 8">
                <a:extLst>
                  <a:ext uri="{FF2B5EF4-FFF2-40B4-BE49-F238E27FC236}">
                    <a16:creationId xmlns:a16="http://schemas.microsoft.com/office/drawing/2014/main" id="{F5719C82-7C23-4771-9879-70920CAE6281}"/>
                  </a:ext>
                </a:extLst>
              </p:cNvPr>
              <p:cNvSpPr/>
              <p:nvPr/>
            </p:nvSpPr>
            <p:spPr>
              <a:xfrm>
                <a:off x="719138" y="1976438"/>
                <a:ext cx="3248025" cy="4019550"/>
              </a:xfrm>
              <a:prstGeom prst="round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Označba mesta vsebine 2">
                <a:extLst>
                  <a:ext uri="{FF2B5EF4-FFF2-40B4-BE49-F238E27FC236}">
                    <a16:creationId xmlns:a16="http://schemas.microsoft.com/office/drawing/2014/main" id="{00B1D36D-5DF1-4DF1-8BA5-248C960C9732}"/>
                  </a:ext>
                </a:extLst>
              </p:cNvPr>
              <p:cNvSpPr txBox="1">
                <a:spLocks/>
              </p:cNvSpPr>
              <p:nvPr/>
            </p:nvSpPr>
            <p:spPr>
              <a:xfrm>
                <a:off x="852488" y="44289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2B6E83"/>
                    </a:solidFill>
                    <a:latin typeface="Work Sans Medium" pitchFamily="2" charset="-18"/>
                  </a:rPr>
                  <a:t>1</a:t>
                </a:r>
                <a:endParaRPr lang="sl-SI" sz="14200">
                  <a:solidFill>
                    <a:srgbClr val="2B6E83"/>
                  </a:solidFill>
                </a:endParaRPr>
              </a:p>
            </p:txBody>
          </p:sp>
        </p:grpSp>
        <p:grpSp>
          <p:nvGrpSpPr>
            <p:cNvPr id="9" name="Skupina 28">
              <a:extLst>
                <a:ext uri="{FF2B5EF4-FFF2-40B4-BE49-F238E27FC236}">
                  <a16:creationId xmlns:a16="http://schemas.microsoft.com/office/drawing/2014/main" id="{C6B80086-25BF-472C-8867-378C0C4208D4}"/>
                </a:ext>
              </a:extLst>
            </p:cNvPr>
            <p:cNvGrpSpPr/>
            <p:nvPr/>
          </p:nvGrpSpPr>
          <p:grpSpPr>
            <a:xfrm>
              <a:off x="4471986" y="1976438"/>
              <a:ext cx="3248025" cy="5288756"/>
              <a:chOff x="4471988" y="1976438"/>
              <a:chExt cx="3248025" cy="5288756"/>
            </a:xfrm>
          </p:grpSpPr>
          <p:sp>
            <p:nvSpPr>
              <p:cNvPr id="13" name="Pravokotnik: zaokroženi vogali 17">
                <a:extLst>
                  <a:ext uri="{FF2B5EF4-FFF2-40B4-BE49-F238E27FC236}">
                    <a16:creationId xmlns:a16="http://schemas.microsoft.com/office/drawing/2014/main" id="{6B23653F-5E3E-4FF9-9FDF-086501F6F6E5}"/>
                  </a:ext>
                </a:extLst>
              </p:cNvPr>
              <p:cNvSpPr/>
              <p:nvPr/>
            </p:nvSpPr>
            <p:spPr>
              <a:xfrm>
                <a:off x="4471988" y="1976438"/>
                <a:ext cx="3248025" cy="4019550"/>
              </a:xfrm>
              <a:prstGeom prst="roundRect">
                <a:avLst/>
              </a:prstGeom>
              <a:solidFill>
                <a:srgbClr val="D08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Označba mesta vsebine 2">
                <a:extLst>
                  <a:ext uri="{FF2B5EF4-FFF2-40B4-BE49-F238E27FC236}">
                    <a16:creationId xmlns:a16="http://schemas.microsoft.com/office/drawing/2014/main" id="{91E1528F-4BAC-4128-93C5-915E4A0CA8FE}"/>
                  </a:ext>
                </a:extLst>
              </p:cNvPr>
              <p:cNvSpPr txBox="1">
                <a:spLocks/>
              </p:cNvSpPr>
              <p:nvPr/>
            </p:nvSpPr>
            <p:spPr>
              <a:xfrm>
                <a:off x="460533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C87632"/>
                    </a:solidFill>
                    <a:latin typeface="Work Sans Medium" pitchFamily="2" charset="-18"/>
                  </a:rPr>
                  <a:t>2</a:t>
                </a:r>
                <a:endParaRPr lang="sl-SI" sz="14200">
                  <a:solidFill>
                    <a:srgbClr val="C87632"/>
                  </a:solidFill>
                </a:endParaRPr>
              </a:p>
            </p:txBody>
          </p:sp>
        </p:grpSp>
        <p:grpSp>
          <p:nvGrpSpPr>
            <p:cNvPr id="10" name="Skupina 29">
              <a:extLst>
                <a:ext uri="{FF2B5EF4-FFF2-40B4-BE49-F238E27FC236}">
                  <a16:creationId xmlns:a16="http://schemas.microsoft.com/office/drawing/2014/main" id="{D58539C0-F365-4BC1-85A0-2694563EE2D4}"/>
                </a:ext>
              </a:extLst>
            </p:cNvPr>
            <p:cNvGrpSpPr/>
            <p:nvPr/>
          </p:nvGrpSpPr>
          <p:grpSpPr>
            <a:xfrm>
              <a:off x="7958136" y="1976438"/>
              <a:ext cx="3248025" cy="5288756"/>
              <a:chOff x="8224838" y="1976438"/>
              <a:chExt cx="3248025" cy="5288756"/>
            </a:xfrm>
          </p:grpSpPr>
          <p:sp>
            <p:nvSpPr>
              <p:cNvPr id="11" name="Pravokotnik: zaokroženi vogali 11">
                <a:extLst>
                  <a:ext uri="{FF2B5EF4-FFF2-40B4-BE49-F238E27FC236}">
                    <a16:creationId xmlns:a16="http://schemas.microsoft.com/office/drawing/2014/main" id="{0399854B-8FF7-4A26-BBDC-BDAB7C71257B}"/>
                  </a:ext>
                </a:extLst>
              </p:cNvPr>
              <p:cNvSpPr/>
              <p:nvPr/>
            </p:nvSpPr>
            <p:spPr>
              <a:xfrm>
                <a:off x="8224838" y="1976438"/>
                <a:ext cx="3248025" cy="4019550"/>
              </a:xfrm>
              <a:prstGeom prst="roundRect">
                <a:avLst/>
              </a:prstGeom>
              <a:solidFill>
                <a:srgbClr val="F0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Označba mesta vsebine 2">
                <a:extLst>
                  <a:ext uri="{FF2B5EF4-FFF2-40B4-BE49-F238E27FC236}">
                    <a16:creationId xmlns:a16="http://schemas.microsoft.com/office/drawing/2014/main" id="{0D0B4F18-836E-4BB6-B693-E412224449F0}"/>
                  </a:ext>
                </a:extLst>
              </p:cNvPr>
              <p:cNvSpPr txBox="1">
                <a:spLocks/>
              </p:cNvSpPr>
              <p:nvPr/>
            </p:nvSpPr>
            <p:spPr>
              <a:xfrm>
                <a:off x="835818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EADBBA"/>
                    </a:solidFill>
                    <a:latin typeface="Work Sans Medium" pitchFamily="2" charset="-18"/>
                  </a:rPr>
                  <a:t>3</a:t>
                </a:r>
                <a:endParaRPr lang="sl-SI" sz="14200">
                  <a:solidFill>
                    <a:srgbClr val="EADBBA"/>
                  </a:solidFill>
                </a:endParaRPr>
              </a:p>
            </p:txBody>
          </p:sp>
        </p:grpSp>
      </p:grpSp>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3"/>
            <a:ext cx="9717191" cy="894505"/>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33" name="Content Placeholder 2">
            <a:extLst>
              <a:ext uri="{FF2B5EF4-FFF2-40B4-BE49-F238E27FC236}">
                <a16:creationId xmlns:a16="http://schemas.microsoft.com/office/drawing/2014/main" id="{7EB7D301-6937-4CA8-B396-CD27F1315400}"/>
              </a:ext>
            </a:extLst>
          </p:cNvPr>
          <p:cNvSpPr>
            <a:spLocks noGrp="1"/>
          </p:cNvSpPr>
          <p:nvPr>
            <p:ph sz="quarter" idx="18" hasCustomPrompt="1"/>
          </p:nvPr>
        </p:nvSpPr>
        <p:spPr>
          <a:xfrm>
            <a:off x="130483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sl-SI"/>
              <a:t>SUBHEADLINE</a:t>
            </a:r>
          </a:p>
        </p:txBody>
      </p:sp>
      <p:sp>
        <p:nvSpPr>
          <p:cNvPr id="34" name="Content Placeholder 2">
            <a:extLst>
              <a:ext uri="{FF2B5EF4-FFF2-40B4-BE49-F238E27FC236}">
                <a16:creationId xmlns:a16="http://schemas.microsoft.com/office/drawing/2014/main" id="{359181D3-154D-4ABA-A1E4-D2D18168BFA0}"/>
              </a:ext>
            </a:extLst>
          </p:cNvPr>
          <p:cNvSpPr>
            <a:spLocks noGrp="1"/>
          </p:cNvSpPr>
          <p:nvPr>
            <p:ph sz="quarter" idx="19"/>
          </p:nvPr>
        </p:nvSpPr>
        <p:spPr>
          <a:xfrm>
            <a:off x="130483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sl-SI"/>
              <a:t>Kliknite za urejanje slogov besedila matrice</a:t>
            </a:r>
          </a:p>
        </p:txBody>
      </p:sp>
      <p:sp>
        <p:nvSpPr>
          <p:cNvPr id="47" name="Content Placeholder 2">
            <a:extLst>
              <a:ext uri="{FF2B5EF4-FFF2-40B4-BE49-F238E27FC236}">
                <a16:creationId xmlns:a16="http://schemas.microsoft.com/office/drawing/2014/main" id="{66530A4B-F126-445D-BC5B-90B5644001BF}"/>
              </a:ext>
            </a:extLst>
          </p:cNvPr>
          <p:cNvSpPr>
            <a:spLocks noGrp="1"/>
          </p:cNvSpPr>
          <p:nvPr>
            <p:ph sz="quarter" idx="20" hasCustomPrompt="1"/>
          </p:nvPr>
        </p:nvSpPr>
        <p:spPr>
          <a:xfrm>
            <a:off x="479098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sl-SI"/>
              <a:t>SUBHEADLINE</a:t>
            </a:r>
          </a:p>
        </p:txBody>
      </p:sp>
      <p:sp>
        <p:nvSpPr>
          <p:cNvPr id="48" name="Content Placeholder 2">
            <a:extLst>
              <a:ext uri="{FF2B5EF4-FFF2-40B4-BE49-F238E27FC236}">
                <a16:creationId xmlns:a16="http://schemas.microsoft.com/office/drawing/2014/main" id="{D618290A-77E1-47B1-A19B-B15372C8AD21}"/>
              </a:ext>
            </a:extLst>
          </p:cNvPr>
          <p:cNvSpPr>
            <a:spLocks noGrp="1"/>
          </p:cNvSpPr>
          <p:nvPr>
            <p:ph sz="quarter" idx="21"/>
          </p:nvPr>
        </p:nvSpPr>
        <p:spPr>
          <a:xfrm>
            <a:off x="479098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sl-SI"/>
              <a:t>Kliknite za urejanje slogov besedila matrice</a:t>
            </a:r>
          </a:p>
        </p:txBody>
      </p:sp>
      <p:sp>
        <p:nvSpPr>
          <p:cNvPr id="49" name="Content Placeholder 2">
            <a:extLst>
              <a:ext uri="{FF2B5EF4-FFF2-40B4-BE49-F238E27FC236}">
                <a16:creationId xmlns:a16="http://schemas.microsoft.com/office/drawing/2014/main" id="{A7ECE3BF-9969-4A8F-B8CC-2A32A1DEA867}"/>
              </a:ext>
            </a:extLst>
          </p:cNvPr>
          <p:cNvSpPr>
            <a:spLocks noGrp="1"/>
          </p:cNvSpPr>
          <p:nvPr>
            <p:ph sz="quarter" idx="22" hasCustomPrompt="1"/>
          </p:nvPr>
        </p:nvSpPr>
        <p:spPr>
          <a:xfrm>
            <a:off x="8277136" y="2384425"/>
            <a:ext cx="2557550" cy="393700"/>
          </a:xfrm>
        </p:spPr>
        <p:txBody>
          <a:bodyPr>
            <a:noAutofit/>
          </a:bodyPr>
          <a:lstStyle>
            <a:lvl1pPr marL="0" indent="0" algn="ctr">
              <a:buNone/>
              <a:defRPr lang="sl-SI" sz="2200" kern="1200" dirty="0">
                <a:solidFill>
                  <a:schemeClr val="tx1"/>
                </a:solidFill>
                <a:latin typeface="Work Sans Medium" pitchFamily="2" charset="-18"/>
                <a:ea typeface="+mn-ea"/>
                <a:cs typeface="+mn-cs"/>
              </a:defRPr>
            </a:lvl1pPr>
          </a:lstStyle>
          <a:p>
            <a:pPr lvl="0"/>
            <a:r>
              <a:rPr lang="sl-SI"/>
              <a:t>SUBHEADLINE</a:t>
            </a:r>
          </a:p>
        </p:txBody>
      </p:sp>
      <p:sp>
        <p:nvSpPr>
          <p:cNvPr id="50" name="Content Placeholder 2">
            <a:extLst>
              <a:ext uri="{FF2B5EF4-FFF2-40B4-BE49-F238E27FC236}">
                <a16:creationId xmlns:a16="http://schemas.microsoft.com/office/drawing/2014/main" id="{35276CA9-F84B-4549-9E0E-5E249E0A008C}"/>
              </a:ext>
            </a:extLst>
          </p:cNvPr>
          <p:cNvSpPr>
            <a:spLocks noGrp="1"/>
          </p:cNvSpPr>
          <p:nvPr>
            <p:ph sz="quarter" idx="23"/>
          </p:nvPr>
        </p:nvSpPr>
        <p:spPr>
          <a:xfrm>
            <a:off x="8277136" y="2871534"/>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0" name="Označba mesta številke diapozitiva 1">
            <a:extLst>
              <a:ext uri="{FF2B5EF4-FFF2-40B4-BE49-F238E27FC236}">
                <a16:creationId xmlns:a16="http://schemas.microsoft.com/office/drawing/2014/main" id="{56D3A05A-3CA6-4057-B9F9-14A0FB04E57E}"/>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274463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line + multiple subheadline">
    <p:spTree>
      <p:nvGrpSpPr>
        <p:cNvPr id="1" name=""/>
        <p:cNvGrpSpPr/>
        <p:nvPr/>
      </p:nvGrpSpPr>
      <p:grpSpPr>
        <a:xfrm>
          <a:off x="0" y="0"/>
          <a:ext cx="0" cy="0"/>
          <a:chOff x="0" y="0"/>
          <a:chExt cx="0" cy="0"/>
        </a:xfrm>
      </p:grpSpPr>
      <p:sp>
        <p:nvSpPr>
          <p:cNvPr id="8" name="Pravokotnik 25">
            <a:extLst>
              <a:ext uri="{FF2B5EF4-FFF2-40B4-BE49-F238E27FC236}">
                <a16:creationId xmlns:a16="http://schemas.microsoft.com/office/drawing/2014/main" id="{F2C24568-C660-4E0F-ABF5-D4175449B500}"/>
              </a:ext>
            </a:extLst>
          </p:cNvPr>
          <p:cNvSpPr/>
          <p:nvPr/>
        </p:nvSpPr>
        <p:spPr>
          <a:xfrm>
            <a:off x="0" y="0"/>
            <a:ext cx="4075200" cy="6138631"/>
          </a:xfrm>
          <a:prstGeom prst="rect">
            <a:avLst/>
          </a:prstGeom>
          <a:solidFill>
            <a:srgbClr val="398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3" name="Picture 4">
            <a:extLst>
              <a:ext uri="{FF2B5EF4-FFF2-40B4-BE49-F238E27FC236}">
                <a16:creationId xmlns:a16="http://schemas.microsoft.com/office/drawing/2014/main" id="{A6EC9666-2D82-46C7-BE3B-1B28CB2D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192" y="6293628"/>
            <a:ext cx="952764" cy="40319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aven povezovalnik 19">
            <a:extLst>
              <a:ext uri="{FF2B5EF4-FFF2-40B4-BE49-F238E27FC236}">
                <a16:creationId xmlns:a16="http://schemas.microsoft.com/office/drawing/2014/main" id="{DC71A231-1B74-45EA-8BE2-3898FD08830C}"/>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3E3FEBBB-E8B4-4E69-B9A6-1BDD79A961CA}"/>
              </a:ext>
            </a:extLst>
          </p:cNvPr>
          <p:cNvSpPr>
            <a:spLocks noGrp="1"/>
          </p:cNvSpPr>
          <p:nvPr>
            <p:ph sz="quarter" idx="13" hasCustomPrompt="1"/>
          </p:nvPr>
        </p:nvSpPr>
        <p:spPr>
          <a:xfrm>
            <a:off x="409576" y="461474"/>
            <a:ext cx="3307845"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Headline</a:t>
            </a:r>
            <a:endParaRPr lang="sl-SI"/>
          </a:p>
        </p:txBody>
      </p:sp>
      <p:sp>
        <p:nvSpPr>
          <p:cNvPr id="3" name="Content Placeholder 2">
            <a:extLst>
              <a:ext uri="{FF2B5EF4-FFF2-40B4-BE49-F238E27FC236}">
                <a16:creationId xmlns:a16="http://schemas.microsoft.com/office/drawing/2014/main" id="{F2627BA2-6C20-4074-83E0-D695861452EF}"/>
              </a:ext>
            </a:extLst>
          </p:cNvPr>
          <p:cNvSpPr>
            <a:spLocks noGrp="1"/>
          </p:cNvSpPr>
          <p:nvPr>
            <p:ph sz="quarter" idx="14" hasCustomPrompt="1"/>
          </p:nvPr>
        </p:nvSpPr>
        <p:spPr>
          <a:xfrm>
            <a:off x="4754519"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1" name="Content Placeholder 2">
            <a:extLst>
              <a:ext uri="{FF2B5EF4-FFF2-40B4-BE49-F238E27FC236}">
                <a16:creationId xmlns:a16="http://schemas.microsoft.com/office/drawing/2014/main" id="{17701855-B7E4-450C-A75A-BC6B43B192C2}"/>
              </a:ext>
            </a:extLst>
          </p:cNvPr>
          <p:cNvSpPr>
            <a:spLocks noGrp="1"/>
          </p:cNvSpPr>
          <p:nvPr>
            <p:ph sz="quarter" idx="15"/>
          </p:nvPr>
        </p:nvSpPr>
        <p:spPr>
          <a:xfrm>
            <a:off x="4754519"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2" name="Content Placeholder 2">
            <a:extLst>
              <a:ext uri="{FF2B5EF4-FFF2-40B4-BE49-F238E27FC236}">
                <a16:creationId xmlns:a16="http://schemas.microsoft.com/office/drawing/2014/main" id="{BAFBD940-6CE9-4A43-81D6-DFF05BE992DF}"/>
              </a:ext>
            </a:extLst>
          </p:cNvPr>
          <p:cNvSpPr>
            <a:spLocks noGrp="1"/>
          </p:cNvSpPr>
          <p:nvPr>
            <p:ph sz="quarter" idx="16" hasCustomPrompt="1"/>
          </p:nvPr>
        </p:nvSpPr>
        <p:spPr>
          <a:xfrm>
            <a:off x="8116802"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3" name="Content Placeholder 2">
            <a:extLst>
              <a:ext uri="{FF2B5EF4-FFF2-40B4-BE49-F238E27FC236}">
                <a16:creationId xmlns:a16="http://schemas.microsoft.com/office/drawing/2014/main" id="{58798037-06C8-4D19-9587-C822B07477E5}"/>
              </a:ext>
            </a:extLst>
          </p:cNvPr>
          <p:cNvSpPr>
            <a:spLocks noGrp="1"/>
          </p:cNvSpPr>
          <p:nvPr>
            <p:ph sz="quarter" idx="17"/>
          </p:nvPr>
        </p:nvSpPr>
        <p:spPr>
          <a:xfrm>
            <a:off x="8116802"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4" name="Content Placeholder 2">
            <a:extLst>
              <a:ext uri="{FF2B5EF4-FFF2-40B4-BE49-F238E27FC236}">
                <a16:creationId xmlns:a16="http://schemas.microsoft.com/office/drawing/2014/main" id="{D479A463-C26E-45C7-B817-E32398C06A44}"/>
              </a:ext>
            </a:extLst>
          </p:cNvPr>
          <p:cNvSpPr>
            <a:spLocks noGrp="1"/>
          </p:cNvSpPr>
          <p:nvPr>
            <p:ph sz="quarter" idx="18" hasCustomPrompt="1"/>
          </p:nvPr>
        </p:nvSpPr>
        <p:spPr>
          <a:xfrm>
            <a:off x="4754519"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5" name="Content Placeholder 2">
            <a:extLst>
              <a:ext uri="{FF2B5EF4-FFF2-40B4-BE49-F238E27FC236}">
                <a16:creationId xmlns:a16="http://schemas.microsoft.com/office/drawing/2014/main" id="{EA37EEF3-8905-4170-8CED-61BBDD6CC37C}"/>
              </a:ext>
            </a:extLst>
          </p:cNvPr>
          <p:cNvSpPr>
            <a:spLocks noGrp="1"/>
          </p:cNvSpPr>
          <p:nvPr>
            <p:ph sz="quarter" idx="19"/>
          </p:nvPr>
        </p:nvSpPr>
        <p:spPr>
          <a:xfrm>
            <a:off x="4754519"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7" name="Content Placeholder 2">
            <a:extLst>
              <a:ext uri="{FF2B5EF4-FFF2-40B4-BE49-F238E27FC236}">
                <a16:creationId xmlns:a16="http://schemas.microsoft.com/office/drawing/2014/main" id="{C8D951A9-1AA8-4249-86D7-85323216F93C}"/>
              </a:ext>
            </a:extLst>
          </p:cNvPr>
          <p:cNvSpPr>
            <a:spLocks noGrp="1"/>
          </p:cNvSpPr>
          <p:nvPr>
            <p:ph sz="quarter" idx="20" hasCustomPrompt="1"/>
          </p:nvPr>
        </p:nvSpPr>
        <p:spPr>
          <a:xfrm>
            <a:off x="8116802"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9" name="Content Placeholder 2">
            <a:extLst>
              <a:ext uri="{FF2B5EF4-FFF2-40B4-BE49-F238E27FC236}">
                <a16:creationId xmlns:a16="http://schemas.microsoft.com/office/drawing/2014/main" id="{5557C4A3-1539-40BE-9112-07582B6686FB}"/>
              </a:ext>
            </a:extLst>
          </p:cNvPr>
          <p:cNvSpPr>
            <a:spLocks noGrp="1"/>
          </p:cNvSpPr>
          <p:nvPr>
            <p:ph sz="quarter" idx="21"/>
          </p:nvPr>
        </p:nvSpPr>
        <p:spPr>
          <a:xfrm>
            <a:off x="8116802"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30" name="Označba mesta vsebine 2">
            <a:extLst>
              <a:ext uri="{FF2B5EF4-FFF2-40B4-BE49-F238E27FC236}">
                <a16:creationId xmlns:a16="http://schemas.microsoft.com/office/drawing/2014/main" id="{38DC1BEE-EE98-4D2B-83B9-1D42EF7668AC}"/>
              </a:ext>
            </a:extLst>
          </p:cNvPr>
          <p:cNvSpPr>
            <a:spLocks noGrp="1"/>
          </p:cNvSpPr>
          <p:nvPr>
            <p:ph idx="22"/>
          </p:nvPr>
        </p:nvSpPr>
        <p:spPr>
          <a:xfrm>
            <a:off x="406101" y="1355978"/>
            <a:ext cx="3307845" cy="4351338"/>
          </a:xfr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15" name="Označba mesta številke diapozitiva 1">
            <a:extLst>
              <a:ext uri="{FF2B5EF4-FFF2-40B4-BE49-F238E27FC236}">
                <a16:creationId xmlns:a16="http://schemas.microsoft.com/office/drawing/2014/main" id="{4A5F43C1-CC6A-41D4-8FE3-95D59E10995D}"/>
              </a:ext>
            </a:extLst>
          </p:cNvPr>
          <p:cNvSpPr>
            <a:spLocks noGrp="1"/>
          </p:cNvSpPr>
          <p:nvPr>
            <p:ph type="sldNum" sz="quarter" idx="23"/>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530715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0_subsection">
    <p:spTree>
      <p:nvGrpSpPr>
        <p:cNvPr id="1" name=""/>
        <p:cNvGrpSpPr/>
        <p:nvPr/>
      </p:nvGrpSpPr>
      <p:grpSpPr>
        <a:xfrm>
          <a:off x="0" y="0"/>
          <a:ext cx="0" cy="0"/>
          <a:chOff x="0" y="0"/>
          <a:chExt cx="0" cy="0"/>
        </a:xfrm>
      </p:grpSpPr>
      <p:grpSp>
        <p:nvGrpSpPr>
          <p:cNvPr id="5" name="Skupina 2">
            <a:extLst>
              <a:ext uri="{FF2B5EF4-FFF2-40B4-BE49-F238E27FC236}">
                <a16:creationId xmlns:a16="http://schemas.microsoft.com/office/drawing/2014/main" id="{328C0007-E8CE-45A6-BFD2-6B277F471638}"/>
              </a:ext>
            </a:extLst>
          </p:cNvPr>
          <p:cNvGrpSpPr/>
          <p:nvPr/>
        </p:nvGrpSpPr>
        <p:grpSpPr>
          <a:xfrm>
            <a:off x="800100" y="838070"/>
            <a:ext cx="10591800" cy="5181859"/>
            <a:chOff x="314364" y="513178"/>
            <a:chExt cx="11563272" cy="6100464"/>
          </a:xfrm>
        </p:grpSpPr>
        <p:grpSp>
          <p:nvGrpSpPr>
            <p:cNvPr id="6" name="Skupina 3">
              <a:extLst>
                <a:ext uri="{FF2B5EF4-FFF2-40B4-BE49-F238E27FC236}">
                  <a16:creationId xmlns:a16="http://schemas.microsoft.com/office/drawing/2014/main" id="{51B93B0D-62D3-462C-881C-36D7C54B23A6}"/>
                </a:ext>
              </a:extLst>
            </p:cNvPr>
            <p:cNvGrpSpPr/>
            <p:nvPr/>
          </p:nvGrpSpPr>
          <p:grpSpPr>
            <a:xfrm>
              <a:off x="495262" y="513178"/>
              <a:ext cx="11382374" cy="6026836"/>
              <a:chOff x="495262" y="513178"/>
              <a:chExt cx="11382374" cy="6026836"/>
            </a:xfrm>
          </p:grpSpPr>
          <p:sp>
            <p:nvSpPr>
              <p:cNvPr id="8" name="Pravokotnik: zaokroženi vogali 5">
                <a:extLst>
                  <a:ext uri="{FF2B5EF4-FFF2-40B4-BE49-F238E27FC236}">
                    <a16:creationId xmlns:a16="http://schemas.microsoft.com/office/drawing/2014/main" id="{4E0264AF-8E96-474A-AFB5-D6611C948BBD}"/>
                  </a:ext>
                </a:extLst>
              </p:cNvPr>
              <p:cNvSpPr/>
              <p:nvPr/>
            </p:nvSpPr>
            <p:spPr>
              <a:xfrm>
                <a:off x="495262" y="586806"/>
                <a:ext cx="11049000" cy="5953208"/>
              </a:xfrm>
              <a:prstGeom prst="roundRect">
                <a:avLst/>
              </a:prstGeom>
              <a:solidFill>
                <a:schemeClr val="bg1"/>
              </a:solidFill>
              <a:ln w="76200">
                <a:solidFill>
                  <a:srgbClr val="26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ravokotnik 6">
                <a:extLst>
                  <a:ext uri="{FF2B5EF4-FFF2-40B4-BE49-F238E27FC236}">
                    <a16:creationId xmlns:a16="http://schemas.microsoft.com/office/drawing/2014/main" id="{0E0AF7BF-F227-4019-BB31-115CC3A19E72}"/>
                  </a:ext>
                </a:extLst>
              </p:cNvPr>
              <p:cNvSpPr/>
              <p:nvPr/>
            </p:nvSpPr>
            <p:spPr>
              <a:xfrm>
                <a:off x="3146410" y="513178"/>
                <a:ext cx="8731226" cy="2526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7" name="Pravokotnik 4">
              <a:extLst>
                <a:ext uri="{FF2B5EF4-FFF2-40B4-BE49-F238E27FC236}">
                  <a16:creationId xmlns:a16="http://schemas.microsoft.com/office/drawing/2014/main" id="{C82B7187-5EF0-445A-B52D-DD4A4B40F8BF}"/>
                </a:ext>
              </a:extLst>
            </p:cNvPr>
            <p:cNvSpPr/>
            <p:nvPr/>
          </p:nvSpPr>
          <p:spPr>
            <a:xfrm>
              <a:off x="314364" y="4087343"/>
              <a:ext cx="8296235" cy="2526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18" name="Content Placeholder 16">
            <a:extLst>
              <a:ext uri="{FF2B5EF4-FFF2-40B4-BE49-F238E27FC236}">
                <a16:creationId xmlns:a16="http://schemas.microsoft.com/office/drawing/2014/main" id="{93C31905-9639-46E6-A8C7-E40D587C4BD0}"/>
              </a:ext>
            </a:extLst>
          </p:cNvPr>
          <p:cNvSpPr>
            <a:spLocks noGrp="1"/>
          </p:cNvSpPr>
          <p:nvPr>
            <p:ph sz="quarter" idx="11" hasCustomPrompt="1"/>
          </p:nvPr>
        </p:nvSpPr>
        <p:spPr>
          <a:xfrm>
            <a:off x="1625189" y="4448340"/>
            <a:ext cx="3733800" cy="801688"/>
          </a:xfrm>
        </p:spPr>
        <p:txBody>
          <a:bodyPr>
            <a:normAutofit/>
          </a:bodyPr>
          <a:lstStyle>
            <a:lvl1pPr marL="0" indent="0" algn="l" defTabSz="914400" rtl="0" eaLnBrk="1" latinLnBrk="0" hangingPunct="1">
              <a:lnSpc>
                <a:spcPct val="90000"/>
              </a:lnSpc>
              <a:spcBef>
                <a:spcPct val="0"/>
              </a:spcBef>
              <a:buNone/>
              <a:defRPr lang="sl-SI" sz="2000" kern="1200" dirty="0">
                <a:solidFill>
                  <a:srgbClr val="266072"/>
                </a:solidFill>
                <a:latin typeface="Work Sans Light" pitchFamily="2" charset="-18"/>
                <a:ea typeface="+mj-ea"/>
                <a:cs typeface="+mj-cs"/>
              </a:defRPr>
            </a:lvl1pPr>
          </a:lstStyle>
          <a:p>
            <a:pPr lvl="0"/>
            <a:r>
              <a:rPr lang="sl-SI" err="1"/>
              <a:t>filler</a:t>
            </a:r>
            <a:r>
              <a:rPr lang="sl-SI"/>
              <a:t> </a:t>
            </a:r>
            <a:r>
              <a:rPr lang="sl-SI" err="1"/>
              <a:t>slide</a:t>
            </a:r>
            <a:endParaRPr lang="sl-SI"/>
          </a:p>
        </p:txBody>
      </p:sp>
      <p:sp>
        <p:nvSpPr>
          <p:cNvPr id="19" name="Content Placeholder 12">
            <a:extLst>
              <a:ext uri="{FF2B5EF4-FFF2-40B4-BE49-F238E27FC236}">
                <a16:creationId xmlns:a16="http://schemas.microsoft.com/office/drawing/2014/main" id="{EFB5ECCF-9DC4-40FB-AB26-34EFB3DEC10E}"/>
              </a:ext>
            </a:extLst>
          </p:cNvPr>
          <p:cNvSpPr>
            <a:spLocks noGrp="1"/>
          </p:cNvSpPr>
          <p:nvPr>
            <p:ph sz="quarter" idx="10" hasCustomPrompt="1"/>
          </p:nvPr>
        </p:nvSpPr>
        <p:spPr>
          <a:xfrm>
            <a:off x="1600231" y="3605371"/>
            <a:ext cx="5041900" cy="735013"/>
          </a:xfrm>
        </p:spPr>
        <p:txBody>
          <a:bodyPr>
            <a:normAutofit/>
          </a:bodyPr>
          <a:lstStyle>
            <a:lvl1pPr marL="0" indent="0">
              <a:buNone/>
              <a:defRPr lang="sl-SI" sz="4400" kern="1200" dirty="0">
                <a:solidFill>
                  <a:srgbClr val="266072"/>
                </a:solidFill>
                <a:latin typeface="Work Sans SemiBold" pitchFamily="2" charset="-18"/>
                <a:ea typeface="+mj-ea"/>
                <a:cs typeface="+mj-cs"/>
              </a:defRPr>
            </a:lvl1pPr>
          </a:lstStyle>
          <a:p>
            <a:pPr lvl="0"/>
            <a:r>
              <a:rPr lang="sl-SI" err="1"/>
              <a:t>subsection</a:t>
            </a:r>
            <a:endParaRPr lang="sl-SI"/>
          </a:p>
        </p:txBody>
      </p:sp>
      <p:sp>
        <p:nvSpPr>
          <p:cNvPr id="10" name="Označba mesta številke diapozitiva 1">
            <a:extLst>
              <a:ext uri="{FF2B5EF4-FFF2-40B4-BE49-F238E27FC236}">
                <a16:creationId xmlns:a16="http://schemas.microsoft.com/office/drawing/2014/main" id="{A4B58D88-58C0-47E6-81F3-FB850F55B72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50077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stavitev po meri">
    <p:spTree>
      <p:nvGrpSpPr>
        <p:cNvPr id="1" name=""/>
        <p:cNvGrpSpPr/>
        <p:nvPr/>
      </p:nvGrpSpPr>
      <p:grpSpPr>
        <a:xfrm>
          <a:off x="0" y="0"/>
          <a:ext cx="0" cy="0"/>
          <a:chOff x="0" y="0"/>
          <a:chExt cx="0" cy="0"/>
        </a:xfrm>
      </p:grpSpPr>
      <p:sp>
        <p:nvSpPr>
          <p:cNvPr id="26" name="Pravokotnik 25">
            <a:extLst>
              <a:ext uri="{FF2B5EF4-FFF2-40B4-BE49-F238E27FC236}">
                <a16:creationId xmlns:a16="http://schemas.microsoft.com/office/drawing/2014/main" id="{46D345FF-CFAC-4BEF-A001-4B8426B91E65}"/>
              </a:ext>
            </a:extLst>
          </p:cNvPr>
          <p:cNvSpPr/>
          <p:nvPr/>
        </p:nvSpPr>
        <p:spPr>
          <a:xfrm>
            <a:off x="-8878"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pic>
        <p:nvPicPr>
          <p:cNvPr id="27" name="Slika 11" descr="Slika, ki vsebuje besede besedilo, znak, vektorska grafika&#10;&#10;Opis je samodejno ustvarjen">
            <a:extLst>
              <a:ext uri="{FF2B5EF4-FFF2-40B4-BE49-F238E27FC236}">
                <a16:creationId xmlns:a16="http://schemas.microsoft.com/office/drawing/2014/main" id="{56DF4A64-FC9E-4DB3-87BF-16011EB0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a:solidFill>
                  <a:schemeClr val="accent1"/>
                </a:solidFill>
              </a:rPr>
              <a:t>Julij</a:t>
            </a: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a:solidFill>
                  <a:schemeClr val="accent1"/>
                </a:solidFill>
              </a:rPr>
              <a:t>Avgust</a:t>
            </a: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September</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Oktober</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November</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December</a:t>
            </a:r>
          </a:p>
        </p:txBody>
      </p:sp>
      <p:sp>
        <p:nvSpPr>
          <p:cNvPr id="46" name="Content Placeholder 2">
            <a:extLst>
              <a:ext uri="{FF2B5EF4-FFF2-40B4-BE49-F238E27FC236}">
                <a16:creationId xmlns:a16="http://schemas.microsoft.com/office/drawing/2014/main" id="{875B6CF9-5003-44D1-B389-3EF1CBA2C740}"/>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sp>
        <p:nvSpPr>
          <p:cNvPr id="20" name="Označba mesta številke diapozitiva 1">
            <a:extLst>
              <a:ext uri="{FF2B5EF4-FFF2-40B4-BE49-F238E27FC236}">
                <a16:creationId xmlns:a16="http://schemas.microsoft.com/office/drawing/2014/main" id="{AE5EAE9E-0027-4157-97FC-97A3B3199781}"/>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81372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Postavitev po meri">
    <p:spTree>
      <p:nvGrpSpPr>
        <p:cNvPr id="1" name=""/>
        <p:cNvGrpSpPr/>
        <p:nvPr/>
      </p:nvGrpSpPr>
      <p:grpSpPr>
        <a:xfrm>
          <a:off x="0" y="0"/>
          <a:ext cx="0" cy="0"/>
          <a:chOff x="0" y="0"/>
          <a:chExt cx="0" cy="0"/>
        </a:xfrm>
      </p:grpSpPr>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Pravokotnik 25">
            <a:extLst>
              <a:ext uri="{FF2B5EF4-FFF2-40B4-BE49-F238E27FC236}">
                <a16:creationId xmlns:a16="http://schemas.microsoft.com/office/drawing/2014/main" id="{46D345FF-CFAC-4BEF-A001-4B8426B91E65}"/>
              </a:ext>
            </a:extLst>
          </p:cNvPr>
          <p:cNvSpPr/>
          <p:nvPr/>
        </p:nvSpPr>
        <p:spPr>
          <a:xfrm>
            <a:off x="0"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a:solidFill>
                  <a:schemeClr val="accent1"/>
                </a:solidFill>
              </a:rPr>
              <a:t>Januar</a:t>
            </a: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a:solidFill>
                  <a:schemeClr val="accent1"/>
                </a:solidFill>
              </a:rPr>
              <a:t>Februar</a:t>
            </a: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Marec</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April</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Maj</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Junij</a:t>
            </a:r>
          </a:p>
        </p:txBody>
      </p:sp>
      <p:sp>
        <p:nvSpPr>
          <p:cNvPr id="19" name="Content Placeholder 2">
            <a:extLst>
              <a:ext uri="{FF2B5EF4-FFF2-40B4-BE49-F238E27FC236}">
                <a16:creationId xmlns:a16="http://schemas.microsoft.com/office/drawing/2014/main" id="{8C81C8D0-BCB7-4786-AB4A-66BC594F31BB}"/>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pic>
        <p:nvPicPr>
          <p:cNvPr id="20" name="Slika 11" descr="Slika, ki vsebuje besede besedilo, znak, vektorska grafika&#10;&#10;Opis je samodejno ustvarjen">
            <a:extLst>
              <a:ext uri="{FF2B5EF4-FFF2-40B4-BE49-F238E27FC236}">
                <a16:creationId xmlns:a16="http://schemas.microsoft.com/office/drawing/2014/main" id="{A5A9B79A-38AD-48FA-90B7-5986CBFC7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sp>
        <p:nvSpPr>
          <p:cNvPr id="22" name="Označba mesta številke diapozitiva 1">
            <a:extLst>
              <a:ext uri="{FF2B5EF4-FFF2-40B4-BE49-F238E27FC236}">
                <a16:creationId xmlns:a16="http://schemas.microsoft.com/office/drawing/2014/main" id="{8E4C7C61-A201-4D23-AB1B-6C3CB860A550}"/>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43102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ostavitev po meri">
    <p:spTree>
      <p:nvGrpSpPr>
        <p:cNvPr id="1" name=""/>
        <p:cNvGrpSpPr/>
        <p:nvPr/>
      </p:nvGrpSpPr>
      <p:grpSpPr>
        <a:xfrm>
          <a:off x="0" y="0"/>
          <a:ext cx="0" cy="0"/>
          <a:chOff x="0" y="0"/>
          <a:chExt cx="0" cy="0"/>
        </a:xfrm>
      </p:grpSpPr>
      <p:sp>
        <p:nvSpPr>
          <p:cNvPr id="26" name="Pravokotnik 25">
            <a:extLst>
              <a:ext uri="{FF2B5EF4-FFF2-40B4-BE49-F238E27FC236}">
                <a16:creationId xmlns:a16="http://schemas.microsoft.com/office/drawing/2014/main" id="{46D345FF-CFAC-4BEF-A001-4B8426B91E65}"/>
              </a:ext>
            </a:extLst>
          </p:cNvPr>
          <p:cNvSpPr/>
          <p:nvPr/>
        </p:nvSpPr>
        <p:spPr>
          <a:xfrm>
            <a:off x="-8878"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pic>
        <p:nvPicPr>
          <p:cNvPr id="27" name="Slika 11" descr="Slika, ki vsebuje besede besedilo, znak, vektorska grafika&#10;&#10;Opis je samodejno ustvarjen">
            <a:extLst>
              <a:ext uri="{FF2B5EF4-FFF2-40B4-BE49-F238E27FC236}">
                <a16:creationId xmlns:a16="http://schemas.microsoft.com/office/drawing/2014/main" id="{56DF4A64-FC9E-4DB3-87BF-16011EB0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err="1">
                <a:solidFill>
                  <a:schemeClr val="accent1"/>
                </a:solidFill>
              </a:rPr>
              <a:t>July</a:t>
            </a:r>
            <a:endParaRPr lang="sl-SI">
              <a:solidFill>
                <a:schemeClr val="accent1"/>
              </a:solidFill>
            </a:endParaRP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err="1">
                <a:solidFill>
                  <a:schemeClr val="accent1"/>
                </a:solidFill>
              </a:rPr>
              <a:t>August</a:t>
            </a:r>
            <a:endParaRPr lang="sl-SI">
              <a:solidFill>
                <a:schemeClr val="accent1"/>
              </a:solidFill>
            </a:endParaRP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September</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err="1">
                <a:solidFill>
                  <a:schemeClr val="accent1"/>
                </a:solidFill>
              </a:rPr>
              <a:t>October</a:t>
            </a:r>
            <a:endParaRPr lang="sl-SI">
              <a:solidFill>
                <a:schemeClr val="accent1"/>
              </a:solidFill>
            </a:endParaRP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November</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December</a:t>
            </a:r>
          </a:p>
        </p:txBody>
      </p:sp>
      <p:sp>
        <p:nvSpPr>
          <p:cNvPr id="46" name="Content Placeholder 2">
            <a:extLst>
              <a:ext uri="{FF2B5EF4-FFF2-40B4-BE49-F238E27FC236}">
                <a16:creationId xmlns:a16="http://schemas.microsoft.com/office/drawing/2014/main" id="{875B6CF9-5003-44D1-B389-3EF1CBA2C740}"/>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sp>
        <p:nvSpPr>
          <p:cNvPr id="20" name="Označba mesta številke diapozitiva 1">
            <a:extLst>
              <a:ext uri="{FF2B5EF4-FFF2-40B4-BE49-F238E27FC236}">
                <a16:creationId xmlns:a16="http://schemas.microsoft.com/office/drawing/2014/main" id="{AE5EAE9E-0027-4157-97FC-97A3B3199781}"/>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81372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Postavitev po meri">
    <p:spTree>
      <p:nvGrpSpPr>
        <p:cNvPr id="1" name=""/>
        <p:cNvGrpSpPr/>
        <p:nvPr/>
      </p:nvGrpSpPr>
      <p:grpSpPr>
        <a:xfrm>
          <a:off x="0" y="0"/>
          <a:ext cx="0" cy="0"/>
          <a:chOff x="0" y="0"/>
          <a:chExt cx="0" cy="0"/>
        </a:xfrm>
      </p:grpSpPr>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Pravokotnik 25">
            <a:extLst>
              <a:ext uri="{FF2B5EF4-FFF2-40B4-BE49-F238E27FC236}">
                <a16:creationId xmlns:a16="http://schemas.microsoft.com/office/drawing/2014/main" id="{46D345FF-CFAC-4BEF-A001-4B8426B91E65}"/>
              </a:ext>
            </a:extLst>
          </p:cNvPr>
          <p:cNvSpPr/>
          <p:nvPr/>
        </p:nvSpPr>
        <p:spPr>
          <a:xfrm>
            <a:off x="0"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err="1">
                <a:solidFill>
                  <a:schemeClr val="accent1"/>
                </a:solidFill>
              </a:rPr>
              <a:t>January</a:t>
            </a:r>
            <a:endParaRPr lang="sl-SI">
              <a:solidFill>
                <a:schemeClr val="accent1"/>
              </a:solidFill>
            </a:endParaRP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90779" cy="369332"/>
          </a:xfrm>
          <a:prstGeom prst="rect">
            <a:avLst/>
          </a:prstGeom>
          <a:noFill/>
        </p:spPr>
        <p:txBody>
          <a:bodyPr wrap="square" rtlCol="0" anchor="ctr">
            <a:spAutoFit/>
          </a:bodyPr>
          <a:lstStyle/>
          <a:p>
            <a:pPr algn="ctr"/>
            <a:r>
              <a:rPr lang="sl-SI" err="1">
                <a:solidFill>
                  <a:schemeClr val="accent1"/>
                </a:solidFill>
              </a:rPr>
              <a:t>February</a:t>
            </a:r>
            <a:endParaRPr lang="sl-SI">
              <a:solidFill>
                <a:schemeClr val="accent1"/>
              </a:solidFill>
            </a:endParaRP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err="1">
                <a:solidFill>
                  <a:schemeClr val="accent1"/>
                </a:solidFill>
              </a:rPr>
              <a:t>March</a:t>
            </a:r>
            <a:endParaRPr lang="sl-SI">
              <a:solidFill>
                <a:schemeClr val="accent1"/>
              </a:solidFill>
            </a:endParaRP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April</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err="1">
                <a:solidFill>
                  <a:schemeClr val="accent1"/>
                </a:solidFill>
              </a:rPr>
              <a:t>May</a:t>
            </a:r>
            <a:endParaRPr lang="sl-SI">
              <a:solidFill>
                <a:schemeClr val="accent1"/>
              </a:solidFill>
            </a:endParaRP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err="1">
                <a:solidFill>
                  <a:schemeClr val="accent1"/>
                </a:solidFill>
              </a:rPr>
              <a:t>June</a:t>
            </a:r>
            <a:endParaRPr lang="sl-SI">
              <a:solidFill>
                <a:schemeClr val="accent1"/>
              </a:solidFill>
            </a:endParaRPr>
          </a:p>
        </p:txBody>
      </p:sp>
      <p:sp>
        <p:nvSpPr>
          <p:cNvPr id="19" name="Content Placeholder 2">
            <a:extLst>
              <a:ext uri="{FF2B5EF4-FFF2-40B4-BE49-F238E27FC236}">
                <a16:creationId xmlns:a16="http://schemas.microsoft.com/office/drawing/2014/main" id="{8C81C8D0-BCB7-4786-AB4A-66BC594F31BB}"/>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pic>
        <p:nvPicPr>
          <p:cNvPr id="20" name="Slika 11" descr="Slika, ki vsebuje besede besedilo, znak, vektorska grafika&#10;&#10;Opis je samodejno ustvarjen">
            <a:extLst>
              <a:ext uri="{FF2B5EF4-FFF2-40B4-BE49-F238E27FC236}">
                <a16:creationId xmlns:a16="http://schemas.microsoft.com/office/drawing/2014/main" id="{A5A9B79A-38AD-48FA-90B7-5986CBFC7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sp>
        <p:nvSpPr>
          <p:cNvPr id="22" name="Označba mesta številke diapozitiva 1">
            <a:extLst>
              <a:ext uri="{FF2B5EF4-FFF2-40B4-BE49-F238E27FC236}">
                <a16:creationId xmlns:a16="http://schemas.microsoft.com/office/drawing/2014/main" id="{8E4C7C61-A201-4D23-AB1B-6C3CB860A550}"/>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43102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subsection">
    <p:spTree>
      <p:nvGrpSpPr>
        <p:cNvPr id="1" name=""/>
        <p:cNvGrpSpPr/>
        <p:nvPr/>
      </p:nvGrpSpPr>
      <p:grpSpPr>
        <a:xfrm>
          <a:off x="0" y="0"/>
          <a:ext cx="0" cy="0"/>
          <a:chOff x="0" y="0"/>
          <a:chExt cx="0" cy="0"/>
        </a:xfrm>
      </p:grpSpPr>
      <p:pic>
        <p:nvPicPr>
          <p:cNvPr id="10" name="Slika 2">
            <a:extLst>
              <a:ext uri="{FF2B5EF4-FFF2-40B4-BE49-F238E27FC236}">
                <a16:creationId xmlns:a16="http://schemas.microsoft.com/office/drawing/2014/main" id="{6BB5E58B-79F3-4AFD-BC3C-9FDE28BC2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62811"/>
            <a:ext cx="9081796" cy="5132378"/>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4" name="Označba mesta številke diapozitiva 1">
            <a:extLst>
              <a:ext uri="{FF2B5EF4-FFF2-40B4-BE49-F238E27FC236}">
                <a16:creationId xmlns:a16="http://schemas.microsoft.com/office/drawing/2014/main" id="{798A316D-FDBA-474D-9DAC-DBBEC407ECCF}"/>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42631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Tree>
    <p:extLst>
      <p:ext uri="{BB962C8B-B14F-4D97-AF65-F5344CB8AC3E}">
        <p14:creationId xmlns:p14="http://schemas.microsoft.com/office/powerpoint/2010/main" val="4186053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_subsection">
    <p:spTree>
      <p:nvGrpSpPr>
        <p:cNvPr id="1" name=""/>
        <p:cNvGrpSpPr/>
        <p:nvPr/>
      </p:nvGrpSpPr>
      <p:grpSpPr>
        <a:xfrm>
          <a:off x="0" y="0"/>
          <a:ext cx="0" cy="0"/>
          <a:chOff x="0" y="0"/>
          <a:chExt cx="0" cy="0"/>
        </a:xfrm>
      </p:grpSpPr>
      <p:pic>
        <p:nvPicPr>
          <p:cNvPr id="4" name="Slika 4">
            <a:extLst>
              <a:ext uri="{FF2B5EF4-FFF2-40B4-BE49-F238E27FC236}">
                <a16:creationId xmlns:a16="http://schemas.microsoft.com/office/drawing/2014/main" id="{66A11C5A-C6FA-408B-81C1-C397002D8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58945"/>
            <a:ext cx="9081796" cy="5140110"/>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5" name="Označba mesta številke diapozitiva 1">
            <a:extLst>
              <a:ext uri="{FF2B5EF4-FFF2-40B4-BE49-F238E27FC236}">
                <a16:creationId xmlns:a16="http://schemas.microsoft.com/office/drawing/2014/main" id="{A395114C-98E4-4866-98AE-C1928F372E99}"/>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97312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subsection">
    <p:spTree>
      <p:nvGrpSpPr>
        <p:cNvPr id="1" name=""/>
        <p:cNvGrpSpPr/>
        <p:nvPr/>
      </p:nvGrpSpPr>
      <p:grpSpPr>
        <a:xfrm>
          <a:off x="0" y="0"/>
          <a:ext cx="0" cy="0"/>
          <a:chOff x="0" y="0"/>
          <a:chExt cx="0" cy="0"/>
        </a:xfrm>
      </p:grpSpPr>
      <p:pic>
        <p:nvPicPr>
          <p:cNvPr id="5" name="Slika 6">
            <a:extLst>
              <a:ext uri="{FF2B5EF4-FFF2-40B4-BE49-F238E27FC236}">
                <a16:creationId xmlns:a16="http://schemas.microsoft.com/office/drawing/2014/main" id="{1E1AB7E9-BE3F-4EC9-BF39-E50180FD0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49478"/>
            <a:ext cx="9081796" cy="5159044"/>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4" name="Označba mesta številke diapozitiva 1">
            <a:extLst>
              <a:ext uri="{FF2B5EF4-FFF2-40B4-BE49-F238E27FC236}">
                <a16:creationId xmlns:a16="http://schemas.microsoft.com/office/drawing/2014/main" id="{838A9203-BBEA-4AD8-A741-90A534987B68}"/>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2577537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 &amp; A">
    <p:spTree>
      <p:nvGrpSpPr>
        <p:cNvPr id="1" name=""/>
        <p:cNvGrpSpPr/>
        <p:nvPr/>
      </p:nvGrpSpPr>
      <p:grpSpPr>
        <a:xfrm>
          <a:off x="0" y="0"/>
          <a:ext cx="0" cy="0"/>
          <a:chOff x="0" y="0"/>
          <a:chExt cx="0" cy="0"/>
        </a:xfrm>
      </p:grpSpPr>
      <p:pic>
        <p:nvPicPr>
          <p:cNvPr id="10" name="Slika 9" descr="Slika, ki vsebuje besede besedilo, silhueta, vektorska grafika&#10;&#10;Opis je samodejno ustvarjen">
            <a:extLst>
              <a:ext uri="{FF2B5EF4-FFF2-40B4-BE49-F238E27FC236}">
                <a16:creationId xmlns:a16="http://schemas.microsoft.com/office/drawing/2014/main" id="{D1B9E821-32F2-4057-B1FF-DC54BE6E29DC}"/>
              </a:ext>
            </a:extLst>
          </p:cNvPr>
          <p:cNvPicPr>
            <a:picLocks noChangeAspect="1"/>
          </p:cNvPicPr>
          <p:nvPr/>
        </p:nvPicPr>
        <p:blipFill rotWithShape="1">
          <a:blip r:embed="rId2">
            <a:extLst>
              <a:ext uri="{28A0092B-C50C-407E-A947-70E740481C1C}">
                <a14:useLocalDpi xmlns:a14="http://schemas.microsoft.com/office/drawing/2010/main" val="0"/>
              </a:ext>
            </a:extLst>
          </a:blip>
          <a:srcRect l="7184" r="7184"/>
          <a:stretch/>
        </p:blipFill>
        <p:spPr>
          <a:xfrm>
            <a:off x="0" y="0"/>
            <a:ext cx="12192000" cy="6858000"/>
          </a:xfrm>
          <a:prstGeom prst="rect">
            <a:avLst/>
          </a:prstGeom>
        </p:spPr>
      </p:pic>
      <p:sp>
        <p:nvSpPr>
          <p:cNvPr id="11" name="Naslov 1">
            <a:extLst>
              <a:ext uri="{FF2B5EF4-FFF2-40B4-BE49-F238E27FC236}">
                <a16:creationId xmlns:a16="http://schemas.microsoft.com/office/drawing/2014/main" id="{FA4824AD-6932-430F-9170-0C3120C4FCE1}"/>
              </a:ext>
            </a:extLst>
          </p:cNvPr>
          <p:cNvSpPr txBox="1">
            <a:spLocks/>
          </p:cNvSpPr>
          <p:nvPr/>
        </p:nvSpPr>
        <p:spPr>
          <a:xfrm>
            <a:off x="1274471" y="689304"/>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Q</a:t>
            </a:r>
            <a:endParaRPr lang="sl-SI" sz="9600">
              <a:solidFill>
                <a:srgbClr val="F0E6D1"/>
              </a:solidFill>
              <a:latin typeface="Work Sans" pitchFamily="2" charset="-18"/>
            </a:endParaRPr>
          </a:p>
        </p:txBody>
      </p:sp>
      <p:sp>
        <p:nvSpPr>
          <p:cNvPr id="12" name="Naslov 1">
            <a:extLst>
              <a:ext uri="{FF2B5EF4-FFF2-40B4-BE49-F238E27FC236}">
                <a16:creationId xmlns:a16="http://schemas.microsoft.com/office/drawing/2014/main" id="{F6C4C188-E6B9-4D1C-812B-EFDD4561DAE5}"/>
              </a:ext>
            </a:extLst>
          </p:cNvPr>
          <p:cNvSpPr txBox="1">
            <a:spLocks/>
          </p:cNvSpPr>
          <p:nvPr/>
        </p:nvSpPr>
        <p:spPr>
          <a:xfrm>
            <a:off x="4005708" y="2428947"/>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A</a:t>
            </a:r>
            <a:endParaRPr lang="sl-SI" sz="9600">
              <a:solidFill>
                <a:srgbClr val="F0E6D1"/>
              </a:solidFill>
              <a:latin typeface="Work Sans" pitchFamily="2" charset="-18"/>
            </a:endParaRPr>
          </a:p>
        </p:txBody>
      </p:sp>
      <p:sp>
        <p:nvSpPr>
          <p:cNvPr id="13" name="Naslov 1">
            <a:extLst>
              <a:ext uri="{FF2B5EF4-FFF2-40B4-BE49-F238E27FC236}">
                <a16:creationId xmlns:a16="http://schemas.microsoft.com/office/drawing/2014/main" id="{7E7A74D1-028F-4CEE-B0BE-449F4824D087}"/>
              </a:ext>
            </a:extLst>
          </p:cNvPr>
          <p:cNvSpPr txBox="1">
            <a:spLocks/>
          </p:cNvSpPr>
          <p:nvPr/>
        </p:nvSpPr>
        <p:spPr>
          <a:xfrm>
            <a:off x="2640090" y="1630598"/>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266072"/>
                </a:solidFill>
                <a:latin typeface="Work Sans SemiBold" pitchFamily="2" charset="-18"/>
              </a:rPr>
              <a:t>&amp;</a:t>
            </a:r>
            <a:endParaRPr lang="sl-SI" sz="9600">
              <a:solidFill>
                <a:srgbClr val="266072"/>
              </a:solidFill>
              <a:latin typeface="Work Sans" pitchFamily="2" charset="-18"/>
            </a:endParaRPr>
          </a:p>
        </p:txBody>
      </p:sp>
      <p:sp>
        <p:nvSpPr>
          <p:cNvPr id="6" name="Označba mesta številke diapozitiva 1">
            <a:extLst>
              <a:ext uri="{FF2B5EF4-FFF2-40B4-BE49-F238E27FC236}">
                <a16:creationId xmlns:a16="http://schemas.microsoft.com/office/drawing/2014/main" id="{FE4F504A-772F-4473-856C-58D8082F895F}"/>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628272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ank you for your attention">
    <p:spTree>
      <p:nvGrpSpPr>
        <p:cNvPr id="1" name=""/>
        <p:cNvGrpSpPr/>
        <p:nvPr/>
      </p:nvGrpSpPr>
      <p:grpSpPr>
        <a:xfrm>
          <a:off x="0" y="0"/>
          <a:ext cx="0" cy="0"/>
          <a:chOff x="0" y="0"/>
          <a:chExt cx="0" cy="0"/>
        </a:xfrm>
      </p:grpSpPr>
      <p:pic>
        <p:nvPicPr>
          <p:cNvPr id="6" name="Slika 4" descr="Slika, ki vsebuje besede besedilo, silhueta, vektorska grafika, svetlo&#10;&#10;Opis je samodejno ustvarjen">
            <a:extLst>
              <a:ext uri="{FF2B5EF4-FFF2-40B4-BE49-F238E27FC236}">
                <a16:creationId xmlns:a16="http://schemas.microsoft.com/office/drawing/2014/main" id="{B4BBB06F-0C3D-4E8E-9A18-6A2812613610}"/>
              </a:ext>
            </a:extLst>
          </p:cNvPr>
          <p:cNvPicPr>
            <a:picLocks noChangeAspect="1"/>
          </p:cNvPicPr>
          <p:nvPr/>
        </p:nvPicPr>
        <p:blipFill rotWithShape="1">
          <a:blip r:embed="rId2">
            <a:extLst>
              <a:ext uri="{28A0092B-C50C-407E-A947-70E740481C1C}">
                <a14:useLocalDpi xmlns:a14="http://schemas.microsoft.com/office/drawing/2010/main" val="0"/>
              </a:ext>
            </a:extLst>
          </a:blip>
          <a:srcRect l="7515" r="7095"/>
          <a:stretch/>
        </p:blipFill>
        <p:spPr>
          <a:xfrm>
            <a:off x="0" y="0"/>
            <a:ext cx="12192000" cy="6858000"/>
          </a:xfrm>
          <a:prstGeom prst="rect">
            <a:avLst/>
          </a:prstGeom>
        </p:spPr>
      </p:pic>
      <p:sp>
        <p:nvSpPr>
          <p:cNvPr id="7" name="Naslov 1">
            <a:extLst>
              <a:ext uri="{FF2B5EF4-FFF2-40B4-BE49-F238E27FC236}">
                <a16:creationId xmlns:a16="http://schemas.microsoft.com/office/drawing/2014/main" id="{37FB8626-F2B3-45E6-81B7-F6D3967F3D32}"/>
              </a:ext>
            </a:extLst>
          </p:cNvPr>
          <p:cNvSpPr txBox="1">
            <a:spLocks/>
          </p:cNvSpPr>
          <p:nvPr/>
        </p:nvSpPr>
        <p:spPr>
          <a:xfrm>
            <a:off x="4502332" y="591670"/>
            <a:ext cx="6458457" cy="3129660"/>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schemeClr val="bg1"/>
                </a:solidFill>
                <a:latin typeface="Work Sans SemiBold" pitchFamily="2" charset="-18"/>
              </a:rPr>
              <a:t>Thank you</a:t>
            </a:r>
            <a:endParaRPr lang="sl-SI" sz="4400">
              <a:solidFill>
                <a:schemeClr val="bg1"/>
              </a:solidFill>
              <a:latin typeface="Work Sans SemiBold" pitchFamily="2" charset="-18"/>
            </a:endParaRPr>
          </a:p>
          <a:p>
            <a:r>
              <a:rPr lang="sl-SI" sz="4400" err="1">
                <a:solidFill>
                  <a:schemeClr val="bg1"/>
                </a:solidFill>
                <a:latin typeface="Work Sans SemiBold" pitchFamily="2" charset="-18"/>
              </a:rPr>
              <a:t>for</a:t>
            </a:r>
            <a:r>
              <a:rPr lang="sl-SI" sz="4400">
                <a:solidFill>
                  <a:schemeClr val="bg1"/>
                </a:solidFill>
                <a:latin typeface="Work Sans SemiBold" pitchFamily="2" charset="-18"/>
              </a:rPr>
              <a:t> </a:t>
            </a:r>
            <a:r>
              <a:rPr lang="sl-SI" sz="4400" err="1">
                <a:solidFill>
                  <a:schemeClr val="bg1"/>
                </a:solidFill>
                <a:latin typeface="Work Sans SemiBold" pitchFamily="2" charset="-18"/>
              </a:rPr>
              <a:t>your</a:t>
            </a:r>
            <a:r>
              <a:rPr lang="sl-SI" sz="4400">
                <a:solidFill>
                  <a:schemeClr val="bg1"/>
                </a:solidFill>
                <a:latin typeface="Work Sans SemiBold" pitchFamily="2" charset="-18"/>
              </a:rPr>
              <a:t> </a:t>
            </a:r>
            <a:r>
              <a:rPr lang="sl-SI" sz="4400" err="1">
                <a:solidFill>
                  <a:schemeClr val="bg1"/>
                </a:solidFill>
                <a:latin typeface="Work Sans SemiBold" pitchFamily="2" charset="-18"/>
              </a:rPr>
              <a:t>attention</a:t>
            </a:r>
            <a:endParaRPr lang="sl-SI" sz="4400">
              <a:solidFill>
                <a:schemeClr val="bg1"/>
              </a:solidFill>
              <a:latin typeface="Work Sans" pitchFamily="2" charset="-18"/>
            </a:endParaRPr>
          </a:p>
        </p:txBody>
      </p:sp>
      <p:pic>
        <p:nvPicPr>
          <p:cNvPr id="8" name="Slika 2" descr="Slika, ki vsebuje besede besedilo&#10;&#10;Opis je samodejno ustvarjen">
            <a:extLst>
              <a:ext uri="{FF2B5EF4-FFF2-40B4-BE49-F238E27FC236}">
                <a16:creationId xmlns:a16="http://schemas.microsoft.com/office/drawing/2014/main" id="{F54B30C2-590F-449F-888E-B0DEEE94A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82" y="5122155"/>
            <a:ext cx="1290170" cy="859478"/>
          </a:xfrm>
          <a:prstGeom prst="rect">
            <a:avLst/>
          </a:prstGeom>
        </p:spPr>
      </p:pic>
    </p:spTree>
    <p:extLst>
      <p:ext uri="{BB962C8B-B14F-4D97-AF65-F5344CB8AC3E}">
        <p14:creationId xmlns:p14="http://schemas.microsoft.com/office/powerpoint/2010/main" val="302563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Postavitev po meri">
    <p:spTree>
      <p:nvGrpSpPr>
        <p:cNvPr id="1" name=""/>
        <p:cNvGrpSpPr/>
        <p:nvPr/>
      </p:nvGrpSpPr>
      <p:grpSpPr>
        <a:xfrm>
          <a:off x="0" y="0"/>
          <a:ext cx="0" cy="0"/>
          <a:chOff x="0" y="0"/>
          <a:chExt cx="0" cy="0"/>
        </a:xfrm>
      </p:grpSpPr>
      <p:sp>
        <p:nvSpPr>
          <p:cNvPr id="3" name="Pravokotnik 2">
            <a:extLst>
              <a:ext uri="{FF2B5EF4-FFF2-40B4-BE49-F238E27FC236}">
                <a16:creationId xmlns:a16="http://schemas.microsoft.com/office/drawing/2014/main" id="{810B3DAF-B2D0-4276-B7D8-884239A5627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Označba mesta vsebine 2">
            <a:extLst>
              <a:ext uri="{FF2B5EF4-FFF2-40B4-BE49-F238E27FC236}">
                <a16:creationId xmlns:a16="http://schemas.microsoft.com/office/drawing/2014/main" id="{4BE98E12-BFD1-4E0B-ACB3-1BEA06FDA7D8}"/>
              </a:ext>
            </a:extLst>
          </p:cNvPr>
          <p:cNvSpPr>
            <a:spLocks noGrp="1"/>
          </p:cNvSpPr>
          <p:nvPr>
            <p:ph idx="1"/>
          </p:nvPr>
        </p:nvSpPr>
        <p:spPr>
          <a:xfrm>
            <a:off x="409574" y="1355978"/>
            <a:ext cx="10839449" cy="4351338"/>
          </a:xfrm>
        </p:spPr>
        <p:txBody>
          <a:bodyPr/>
          <a:lstStyle>
            <a:lvl1pPr>
              <a:buClr>
                <a:schemeClr val="accent3"/>
              </a:buClr>
              <a:defRPr sz="2000">
                <a:solidFill>
                  <a:schemeClr val="bg1"/>
                </a:solidFill>
              </a:defRPr>
            </a:lvl1pPr>
            <a:lvl2pPr>
              <a:buClr>
                <a:schemeClr val="accent5"/>
              </a:buClr>
              <a:defRPr sz="1800">
                <a:solidFill>
                  <a:schemeClr val="bg1"/>
                </a:solidFill>
              </a:defRPr>
            </a:lvl2pPr>
            <a:lvl3pPr>
              <a:buClr>
                <a:schemeClr val="tx2"/>
              </a:buClr>
              <a:defRPr sz="1600">
                <a:solidFill>
                  <a:schemeClr val="bg1"/>
                </a:solidFill>
              </a:defRPr>
            </a:lvl3pPr>
            <a:lvl4pPr>
              <a:defRPr sz="1400">
                <a:solidFill>
                  <a:schemeClr val="bg1"/>
                </a:solidFill>
              </a:defRPr>
            </a:lvl4pPr>
            <a:lvl5pPr>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Content Placeholder 6">
            <a:extLst>
              <a:ext uri="{FF2B5EF4-FFF2-40B4-BE49-F238E27FC236}">
                <a16:creationId xmlns:a16="http://schemas.microsoft.com/office/drawing/2014/main" id="{2E2B682D-BFD5-476B-A0D8-835A8DF043A0}"/>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Plans</a:t>
            </a:r>
            <a:r>
              <a:rPr lang="sl-SI"/>
              <a:t> </a:t>
            </a:r>
            <a:r>
              <a:rPr lang="sl-SI" err="1"/>
              <a:t>for</a:t>
            </a:r>
            <a:r>
              <a:rPr lang="sl-SI"/>
              <a:t> </a:t>
            </a:r>
            <a:r>
              <a:rPr lang="sl-SI" err="1"/>
              <a:t>next</a:t>
            </a:r>
            <a:r>
              <a:rPr lang="sl-SI"/>
              <a:t> </a:t>
            </a:r>
            <a:r>
              <a:rPr lang="sl-SI" err="1"/>
              <a:t>month</a:t>
            </a:r>
            <a:endParaRPr lang="sl-SI"/>
          </a:p>
        </p:txBody>
      </p:sp>
      <p:pic>
        <p:nvPicPr>
          <p:cNvPr id="6" name="Slika 2" descr="Slika, ki vsebuje besede besedilo&#10;&#10;Opis je samodejno ustvarjen">
            <a:extLst>
              <a:ext uri="{FF2B5EF4-FFF2-40B4-BE49-F238E27FC236}">
                <a16:creationId xmlns:a16="http://schemas.microsoft.com/office/drawing/2014/main" id="{C1498FB9-68FE-46E3-A761-063641AAA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4596" y="291206"/>
            <a:ext cx="1290170" cy="859478"/>
          </a:xfrm>
          <a:prstGeom prst="rect">
            <a:avLst/>
          </a:prstGeom>
        </p:spPr>
      </p:pic>
      <p:sp>
        <p:nvSpPr>
          <p:cNvPr id="8" name="Označba mesta številke diapozitiva 1">
            <a:extLst>
              <a:ext uri="{FF2B5EF4-FFF2-40B4-BE49-F238E27FC236}">
                <a16:creationId xmlns:a16="http://schemas.microsoft.com/office/drawing/2014/main" id="{13FC8D0E-BA1F-477E-BF92-0A6B1330D4A6}"/>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86017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hasCustomPrompt="1"/>
          </p:nvPr>
        </p:nvSpPr>
        <p:spPr>
          <a:xfrm>
            <a:off x="409574" y="1355978"/>
            <a:ext cx="10839449"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Tree>
    <p:extLst>
      <p:ext uri="{BB962C8B-B14F-4D97-AF65-F5344CB8AC3E}">
        <p14:creationId xmlns:p14="http://schemas.microsoft.com/office/powerpoint/2010/main" val="410806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two 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hasCustomPrompt="1"/>
          </p:nvPr>
        </p:nvSpPr>
        <p:spPr>
          <a:xfrm>
            <a:off x="409574" y="1856949"/>
            <a:ext cx="10839449"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499049"/>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4" y="461473"/>
            <a:ext cx="9153170" cy="984107"/>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 (two line)</a:t>
            </a:r>
          </a:p>
        </p:txBody>
      </p:sp>
      <p:pic>
        <p:nvPicPr>
          <p:cNvPr id="16" name="Slika 5">
            <a:extLst>
              <a:ext uri="{FF2B5EF4-FFF2-40B4-BE49-F238E27FC236}">
                <a16:creationId xmlns:a16="http://schemas.microsoft.com/office/drawing/2014/main" id="{2587EA75-C0C0-4C8C-A34E-61A1F600E8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263" t="52400"/>
          <a:stretch/>
        </p:blipFill>
        <p:spPr>
          <a:xfrm rot="16200000">
            <a:off x="10685095" y="-182312"/>
            <a:ext cx="1324597" cy="1689217"/>
          </a:xfrm>
          <a:prstGeom prst="rect">
            <a:avLst/>
          </a:prstGeom>
        </p:spPr>
      </p:pic>
    </p:spTree>
    <p:extLst>
      <p:ext uri="{BB962C8B-B14F-4D97-AF65-F5344CB8AC3E}">
        <p14:creationId xmlns:p14="http://schemas.microsoft.com/office/powerpoint/2010/main" val="402426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content (two column)">
    <p:spTree>
      <p:nvGrpSpPr>
        <p:cNvPr id="1" name=""/>
        <p:cNvGrpSpPr/>
        <p:nvPr/>
      </p:nvGrpSpPr>
      <p:grpSpPr>
        <a:xfrm>
          <a:off x="0" y="0"/>
          <a:ext cx="0" cy="0"/>
          <a:chOff x="0" y="0"/>
          <a:chExt cx="0" cy="0"/>
        </a:xfrm>
      </p:grpSpPr>
      <p:sp>
        <p:nvSpPr>
          <p:cNvPr id="16" name="Pravokotnik 1">
            <a:extLst>
              <a:ext uri="{FF2B5EF4-FFF2-40B4-BE49-F238E27FC236}">
                <a16:creationId xmlns:a16="http://schemas.microsoft.com/office/drawing/2014/main" id="{7B03E7B9-74B3-417C-BB78-A254A7704320}"/>
              </a:ext>
            </a:extLst>
          </p:cNvPr>
          <p:cNvSpPr/>
          <p:nvPr userDrawn="1"/>
        </p:nvSpPr>
        <p:spPr>
          <a:xfrm>
            <a:off x="0" y="0"/>
            <a:ext cx="6096000" cy="6176963"/>
          </a:xfrm>
          <a:prstGeom prst="rect">
            <a:avLst/>
          </a:prstGeom>
          <a:solidFill>
            <a:srgbClr val="26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Raven povezovalnik 19">
            <a:extLst>
              <a:ext uri="{FF2B5EF4-FFF2-40B4-BE49-F238E27FC236}">
                <a16:creationId xmlns:a16="http://schemas.microsoft.com/office/drawing/2014/main" id="{38666755-C12D-49F0-B168-D7331CB255FB}"/>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0" name="Content Placeholder 6">
            <a:extLst>
              <a:ext uri="{FF2B5EF4-FFF2-40B4-BE49-F238E27FC236}">
                <a16:creationId xmlns:a16="http://schemas.microsoft.com/office/drawing/2014/main" id="{3A6E71BF-DC89-4A75-BB30-1F18AE27D840}"/>
              </a:ext>
            </a:extLst>
          </p:cNvPr>
          <p:cNvSpPr>
            <a:spLocks noGrp="1"/>
          </p:cNvSpPr>
          <p:nvPr>
            <p:ph sz="quarter" idx="13" hasCustomPrompt="1"/>
          </p:nvPr>
        </p:nvSpPr>
        <p:spPr>
          <a:xfrm>
            <a:off x="409575" y="461474"/>
            <a:ext cx="1137285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en-US" noProof="0"/>
              <a:t>Headline</a:t>
            </a:r>
          </a:p>
        </p:txBody>
      </p:sp>
      <p:sp>
        <p:nvSpPr>
          <p:cNvPr id="14" name="Označba mesta vsebine 2">
            <a:extLst>
              <a:ext uri="{FF2B5EF4-FFF2-40B4-BE49-F238E27FC236}">
                <a16:creationId xmlns:a16="http://schemas.microsoft.com/office/drawing/2014/main" id="{5AB91C59-BBD6-473F-8C9E-2B790C9F72E1}"/>
              </a:ext>
            </a:extLst>
          </p:cNvPr>
          <p:cNvSpPr>
            <a:spLocks noGrp="1"/>
          </p:cNvSpPr>
          <p:nvPr>
            <p:ph idx="14" hasCustomPrompt="1"/>
          </p:nvPr>
        </p:nvSpPr>
        <p:spPr>
          <a:xfrm>
            <a:off x="6505574" y="1355978"/>
            <a:ext cx="5276852"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sp>
        <p:nvSpPr>
          <p:cNvPr id="18" name="Označba mesta vsebine 2">
            <a:extLst>
              <a:ext uri="{FF2B5EF4-FFF2-40B4-BE49-F238E27FC236}">
                <a16:creationId xmlns:a16="http://schemas.microsoft.com/office/drawing/2014/main" id="{DC5903FA-8DA4-454C-87FA-84FCE40C8B64}"/>
              </a:ext>
            </a:extLst>
          </p:cNvPr>
          <p:cNvSpPr>
            <a:spLocks noGrp="1"/>
          </p:cNvSpPr>
          <p:nvPr>
            <p:ph idx="15" hasCustomPrompt="1"/>
          </p:nvPr>
        </p:nvSpPr>
        <p:spPr>
          <a:xfrm>
            <a:off x="406101" y="1355978"/>
            <a:ext cx="5276852" cy="4351338"/>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add text</a:t>
            </a:r>
          </a:p>
        </p:txBody>
      </p:sp>
    </p:spTree>
    <p:extLst>
      <p:ext uri="{BB962C8B-B14F-4D97-AF65-F5344CB8AC3E}">
        <p14:creationId xmlns:p14="http://schemas.microsoft.com/office/powerpoint/2010/main" val="17764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content (three column)">
    <p:spTree>
      <p:nvGrpSpPr>
        <p:cNvPr id="1" name=""/>
        <p:cNvGrpSpPr/>
        <p:nvPr/>
      </p:nvGrpSpPr>
      <p:grpSpPr>
        <a:xfrm>
          <a:off x="0" y="0"/>
          <a:ext cx="0" cy="0"/>
          <a:chOff x="0" y="0"/>
          <a:chExt cx="0" cy="0"/>
        </a:xfrm>
      </p:grpSpPr>
      <p:grpSp>
        <p:nvGrpSpPr>
          <p:cNvPr id="6" name="Skupina 32">
            <a:extLst>
              <a:ext uri="{FF2B5EF4-FFF2-40B4-BE49-F238E27FC236}">
                <a16:creationId xmlns:a16="http://schemas.microsoft.com/office/drawing/2014/main" id="{5FD48060-DC72-47BA-832E-5A7ECEC6A1A3}"/>
              </a:ext>
            </a:extLst>
          </p:cNvPr>
          <p:cNvGrpSpPr/>
          <p:nvPr userDrawn="1"/>
        </p:nvGrpSpPr>
        <p:grpSpPr>
          <a:xfrm>
            <a:off x="985838" y="1721462"/>
            <a:ext cx="10220323" cy="5326856"/>
            <a:chOff x="985838" y="1976438"/>
            <a:chExt cx="10220323" cy="5326856"/>
          </a:xfrm>
        </p:grpSpPr>
        <p:grpSp>
          <p:nvGrpSpPr>
            <p:cNvPr id="8" name="Skupina 27">
              <a:extLst>
                <a:ext uri="{FF2B5EF4-FFF2-40B4-BE49-F238E27FC236}">
                  <a16:creationId xmlns:a16="http://schemas.microsoft.com/office/drawing/2014/main" id="{ABA1794B-6081-4EF3-9D45-2B4286C70612}"/>
                </a:ext>
              </a:extLst>
            </p:cNvPr>
            <p:cNvGrpSpPr/>
            <p:nvPr/>
          </p:nvGrpSpPr>
          <p:grpSpPr>
            <a:xfrm>
              <a:off x="985838" y="1976438"/>
              <a:ext cx="3248025" cy="5326856"/>
              <a:chOff x="719138" y="1976438"/>
              <a:chExt cx="3248025" cy="5326856"/>
            </a:xfrm>
          </p:grpSpPr>
          <p:sp>
            <p:nvSpPr>
              <p:cNvPr id="16" name="Pravokotnik: zaokroženi vogali 8">
                <a:extLst>
                  <a:ext uri="{FF2B5EF4-FFF2-40B4-BE49-F238E27FC236}">
                    <a16:creationId xmlns:a16="http://schemas.microsoft.com/office/drawing/2014/main" id="{F5719C82-7C23-4771-9879-70920CAE6281}"/>
                  </a:ext>
                </a:extLst>
              </p:cNvPr>
              <p:cNvSpPr/>
              <p:nvPr/>
            </p:nvSpPr>
            <p:spPr>
              <a:xfrm>
                <a:off x="719138" y="1976438"/>
                <a:ext cx="3248025" cy="4019550"/>
              </a:xfrm>
              <a:prstGeom prst="round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Označba mesta vsebine 2">
                <a:extLst>
                  <a:ext uri="{FF2B5EF4-FFF2-40B4-BE49-F238E27FC236}">
                    <a16:creationId xmlns:a16="http://schemas.microsoft.com/office/drawing/2014/main" id="{00B1D36D-5DF1-4DF1-8BA5-248C960C9732}"/>
                  </a:ext>
                </a:extLst>
              </p:cNvPr>
              <p:cNvSpPr txBox="1">
                <a:spLocks/>
              </p:cNvSpPr>
              <p:nvPr/>
            </p:nvSpPr>
            <p:spPr>
              <a:xfrm>
                <a:off x="852488" y="44289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2B6E83"/>
                    </a:solidFill>
                    <a:latin typeface="Work Sans Medium" pitchFamily="2" charset="-18"/>
                  </a:rPr>
                  <a:t>1</a:t>
                </a:r>
                <a:endParaRPr lang="sl-SI" sz="14200">
                  <a:solidFill>
                    <a:srgbClr val="2B6E83"/>
                  </a:solidFill>
                </a:endParaRPr>
              </a:p>
            </p:txBody>
          </p:sp>
        </p:grpSp>
        <p:grpSp>
          <p:nvGrpSpPr>
            <p:cNvPr id="9" name="Skupina 28">
              <a:extLst>
                <a:ext uri="{FF2B5EF4-FFF2-40B4-BE49-F238E27FC236}">
                  <a16:creationId xmlns:a16="http://schemas.microsoft.com/office/drawing/2014/main" id="{C6B80086-25BF-472C-8867-378C0C4208D4}"/>
                </a:ext>
              </a:extLst>
            </p:cNvPr>
            <p:cNvGrpSpPr/>
            <p:nvPr/>
          </p:nvGrpSpPr>
          <p:grpSpPr>
            <a:xfrm>
              <a:off x="4471986" y="1976438"/>
              <a:ext cx="3248025" cy="5288756"/>
              <a:chOff x="4471988" y="1976438"/>
              <a:chExt cx="3248025" cy="5288756"/>
            </a:xfrm>
          </p:grpSpPr>
          <p:sp>
            <p:nvSpPr>
              <p:cNvPr id="13" name="Pravokotnik: zaokroženi vogali 17">
                <a:extLst>
                  <a:ext uri="{FF2B5EF4-FFF2-40B4-BE49-F238E27FC236}">
                    <a16:creationId xmlns:a16="http://schemas.microsoft.com/office/drawing/2014/main" id="{6B23653F-5E3E-4FF9-9FDF-086501F6F6E5}"/>
                  </a:ext>
                </a:extLst>
              </p:cNvPr>
              <p:cNvSpPr/>
              <p:nvPr/>
            </p:nvSpPr>
            <p:spPr>
              <a:xfrm>
                <a:off x="4471988" y="1976438"/>
                <a:ext cx="3248025" cy="4019550"/>
              </a:xfrm>
              <a:prstGeom prst="roundRect">
                <a:avLst/>
              </a:prstGeom>
              <a:solidFill>
                <a:srgbClr val="D08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Označba mesta vsebine 2">
                <a:extLst>
                  <a:ext uri="{FF2B5EF4-FFF2-40B4-BE49-F238E27FC236}">
                    <a16:creationId xmlns:a16="http://schemas.microsoft.com/office/drawing/2014/main" id="{91E1528F-4BAC-4128-93C5-915E4A0CA8FE}"/>
                  </a:ext>
                </a:extLst>
              </p:cNvPr>
              <p:cNvSpPr txBox="1">
                <a:spLocks/>
              </p:cNvSpPr>
              <p:nvPr/>
            </p:nvSpPr>
            <p:spPr>
              <a:xfrm>
                <a:off x="460533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C87632"/>
                    </a:solidFill>
                    <a:latin typeface="Work Sans Medium" pitchFamily="2" charset="-18"/>
                  </a:rPr>
                  <a:t>2</a:t>
                </a:r>
                <a:endParaRPr lang="sl-SI" sz="14200">
                  <a:solidFill>
                    <a:srgbClr val="C87632"/>
                  </a:solidFill>
                </a:endParaRPr>
              </a:p>
            </p:txBody>
          </p:sp>
        </p:grpSp>
        <p:grpSp>
          <p:nvGrpSpPr>
            <p:cNvPr id="10" name="Skupina 29">
              <a:extLst>
                <a:ext uri="{FF2B5EF4-FFF2-40B4-BE49-F238E27FC236}">
                  <a16:creationId xmlns:a16="http://schemas.microsoft.com/office/drawing/2014/main" id="{D58539C0-F365-4BC1-85A0-2694563EE2D4}"/>
                </a:ext>
              </a:extLst>
            </p:cNvPr>
            <p:cNvGrpSpPr/>
            <p:nvPr/>
          </p:nvGrpSpPr>
          <p:grpSpPr>
            <a:xfrm>
              <a:off x="7958136" y="1976438"/>
              <a:ext cx="3248025" cy="5288756"/>
              <a:chOff x="8224838" y="1976438"/>
              <a:chExt cx="3248025" cy="5288756"/>
            </a:xfrm>
          </p:grpSpPr>
          <p:sp>
            <p:nvSpPr>
              <p:cNvPr id="11" name="Pravokotnik: zaokroženi vogali 11">
                <a:extLst>
                  <a:ext uri="{FF2B5EF4-FFF2-40B4-BE49-F238E27FC236}">
                    <a16:creationId xmlns:a16="http://schemas.microsoft.com/office/drawing/2014/main" id="{0399854B-8FF7-4A26-BBDC-BDAB7C71257B}"/>
                  </a:ext>
                </a:extLst>
              </p:cNvPr>
              <p:cNvSpPr/>
              <p:nvPr/>
            </p:nvSpPr>
            <p:spPr>
              <a:xfrm>
                <a:off x="8224838" y="1976438"/>
                <a:ext cx="3248025" cy="4019550"/>
              </a:xfrm>
              <a:prstGeom prst="roundRect">
                <a:avLst/>
              </a:prstGeom>
              <a:solidFill>
                <a:srgbClr val="F0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Označba mesta vsebine 2">
                <a:extLst>
                  <a:ext uri="{FF2B5EF4-FFF2-40B4-BE49-F238E27FC236}">
                    <a16:creationId xmlns:a16="http://schemas.microsoft.com/office/drawing/2014/main" id="{0D0B4F18-836E-4BB6-B693-E412224449F0}"/>
                  </a:ext>
                </a:extLst>
              </p:cNvPr>
              <p:cNvSpPr txBox="1">
                <a:spLocks/>
              </p:cNvSpPr>
              <p:nvPr/>
            </p:nvSpPr>
            <p:spPr>
              <a:xfrm>
                <a:off x="835818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EADBBA"/>
                    </a:solidFill>
                    <a:latin typeface="Work Sans Medium" pitchFamily="2" charset="-18"/>
                  </a:rPr>
                  <a:t>3</a:t>
                </a:r>
                <a:endParaRPr lang="sl-SI" sz="14200">
                  <a:solidFill>
                    <a:srgbClr val="EADBBA"/>
                  </a:solidFill>
                </a:endParaRPr>
              </a:p>
            </p:txBody>
          </p:sp>
        </p:grpSp>
      </p:grpSp>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37202"/>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
        <p:nvSpPr>
          <p:cNvPr id="33" name="Content Placeholder 2">
            <a:extLst>
              <a:ext uri="{FF2B5EF4-FFF2-40B4-BE49-F238E27FC236}">
                <a16:creationId xmlns:a16="http://schemas.microsoft.com/office/drawing/2014/main" id="{7EB7D301-6937-4CA8-B396-CD27F1315400}"/>
              </a:ext>
            </a:extLst>
          </p:cNvPr>
          <p:cNvSpPr>
            <a:spLocks noGrp="1"/>
          </p:cNvSpPr>
          <p:nvPr>
            <p:ph sz="quarter" idx="18" hasCustomPrompt="1"/>
          </p:nvPr>
        </p:nvSpPr>
        <p:spPr>
          <a:xfrm>
            <a:off x="130483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en-US" noProof="0"/>
              <a:t>SUBHEADLINE</a:t>
            </a:r>
          </a:p>
        </p:txBody>
      </p:sp>
      <p:sp>
        <p:nvSpPr>
          <p:cNvPr id="34" name="Content Placeholder 2">
            <a:extLst>
              <a:ext uri="{FF2B5EF4-FFF2-40B4-BE49-F238E27FC236}">
                <a16:creationId xmlns:a16="http://schemas.microsoft.com/office/drawing/2014/main" id="{359181D3-154D-4ABA-A1E4-D2D18168BFA0}"/>
              </a:ext>
            </a:extLst>
          </p:cNvPr>
          <p:cNvSpPr>
            <a:spLocks noGrp="1"/>
          </p:cNvSpPr>
          <p:nvPr>
            <p:ph sz="quarter" idx="19" hasCustomPrompt="1"/>
          </p:nvPr>
        </p:nvSpPr>
        <p:spPr>
          <a:xfrm>
            <a:off x="130483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en-US" noProof="0"/>
              <a:t>Click to add text</a:t>
            </a:r>
          </a:p>
        </p:txBody>
      </p:sp>
      <p:sp>
        <p:nvSpPr>
          <p:cNvPr id="47" name="Content Placeholder 2">
            <a:extLst>
              <a:ext uri="{FF2B5EF4-FFF2-40B4-BE49-F238E27FC236}">
                <a16:creationId xmlns:a16="http://schemas.microsoft.com/office/drawing/2014/main" id="{66530A4B-F126-445D-BC5B-90B5644001BF}"/>
              </a:ext>
            </a:extLst>
          </p:cNvPr>
          <p:cNvSpPr>
            <a:spLocks noGrp="1"/>
          </p:cNvSpPr>
          <p:nvPr>
            <p:ph sz="quarter" idx="20" hasCustomPrompt="1"/>
          </p:nvPr>
        </p:nvSpPr>
        <p:spPr>
          <a:xfrm>
            <a:off x="479098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en-US" noProof="0"/>
              <a:t>SUBHEADLINE</a:t>
            </a:r>
          </a:p>
        </p:txBody>
      </p:sp>
      <p:sp>
        <p:nvSpPr>
          <p:cNvPr id="48" name="Content Placeholder 2">
            <a:extLst>
              <a:ext uri="{FF2B5EF4-FFF2-40B4-BE49-F238E27FC236}">
                <a16:creationId xmlns:a16="http://schemas.microsoft.com/office/drawing/2014/main" id="{D618290A-77E1-47B1-A19B-B15372C8AD21}"/>
              </a:ext>
            </a:extLst>
          </p:cNvPr>
          <p:cNvSpPr>
            <a:spLocks noGrp="1"/>
          </p:cNvSpPr>
          <p:nvPr>
            <p:ph sz="quarter" idx="21" hasCustomPrompt="1"/>
          </p:nvPr>
        </p:nvSpPr>
        <p:spPr>
          <a:xfrm>
            <a:off x="479098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a:p>
            <a:pPr lvl="0"/>
            <a:endParaRPr lang="en-US" noProof="0"/>
          </a:p>
        </p:txBody>
      </p:sp>
      <p:sp>
        <p:nvSpPr>
          <p:cNvPr id="49" name="Content Placeholder 2">
            <a:extLst>
              <a:ext uri="{FF2B5EF4-FFF2-40B4-BE49-F238E27FC236}">
                <a16:creationId xmlns:a16="http://schemas.microsoft.com/office/drawing/2014/main" id="{A7ECE3BF-9969-4A8F-B8CC-2A32A1DEA867}"/>
              </a:ext>
            </a:extLst>
          </p:cNvPr>
          <p:cNvSpPr>
            <a:spLocks noGrp="1"/>
          </p:cNvSpPr>
          <p:nvPr>
            <p:ph sz="quarter" idx="22" hasCustomPrompt="1"/>
          </p:nvPr>
        </p:nvSpPr>
        <p:spPr>
          <a:xfrm>
            <a:off x="8277136" y="2384425"/>
            <a:ext cx="2557550" cy="393700"/>
          </a:xfrm>
        </p:spPr>
        <p:txBody>
          <a:bodyPr>
            <a:noAutofit/>
          </a:bodyPr>
          <a:lstStyle>
            <a:lvl1pPr marL="0" indent="0" algn="ctr">
              <a:buNone/>
              <a:defRPr lang="sl-SI" sz="2200" kern="1200" dirty="0">
                <a:solidFill>
                  <a:schemeClr val="tx1"/>
                </a:solidFill>
                <a:latin typeface="Work Sans Medium" pitchFamily="2" charset="-18"/>
                <a:ea typeface="+mn-ea"/>
                <a:cs typeface="+mn-cs"/>
              </a:defRPr>
            </a:lvl1pPr>
          </a:lstStyle>
          <a:p>
            <a:pPr lvl="0"/>
            <a:r>
              <a:rPr lang="en-US" noProof="0"/>
              <a:t>SUBHEADLINE</a:t>
            </a:r>
          </a:p>
        </p:txBody>
      </p:sp>
      <p:sp>
        <p:nvSpPr>
          <p:cNvPr id="50" name="Content Placeholder 2">
            <a:extLst>
              <a:ext uri="{FF2B5EF4-FFF2-40B4-BE49-F238E27FC236}">
                <a16:creationId xmlns:a16="http://schemas.microsoft.com/office/drawing/2014/main" id="{35276CA9-F84B-4549-9E0E-5E249E0A008C}"/>
              </a:ext>
            </a:extLst>
          </p:cNvPr>
          <p:cNvSpPr>
            <a:spLocks noGrp="1"/>
          </p:cNvSpPr>
          <p:nvPr>
            <p:ph sz="quarter" idx="23" hasCustomPrompt="1"/>
          </p:nvPr>
        </p:nvSpPr>
        <p:spPr>
          <a:xfrm>
            <a:off x="8277136" y="2871534"/>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a:p>
            <a:pPr lvl="0"/>
            <a:endParaRPr lang="en-US" noProof="0"/>
          </a:p>
        </p:txBody>
      </p:sp>
    </p:spTree>
    <p:extLst>
      <p:ext uri="{BB962C8B-B14F-4D97-AF65-F5344CB8AC3E}">
        <p14:creationId xmlns:p14="http://schemas.microsoft.com/office/powerpoint/2010/main" val="171628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multiple subheadline">
    <p:spTree>
      <p:nvGrpSpPr>
        <p:cNvPr id="1" name=""/>
        <p:cNvGrpSpPr/>
        <p:nvPr/>
      </p:nvGrpSpPr>
      <p:grpSpPr>
        <a:xfrm>
          <a:off x="0" y="0"/>
          <a:ext cx="0" cy="0"/>
          <a:chOff x="0" y="0"/>
          <a:chExt cx="0" cy="0"/>
        </a:xfrm>
      </p:grpSpPr>
      <p:sp>
        <p:nvSpPr>
          <p:cNvPr id="8" name="Pravokotnik 25">
            <a:extLst>
              <a:ext uri="{FF2B5EF4-FFF2-40B4-BE49-F238E27FC236}">
                <a16:creationId xmlns:a16="http://schemas.microsoft.com/office/drawing/2014/main" id="{F2C24568-C660-4E0F-ABF5-D4175449B500}"/>
              </a:ext>
            </a:extLst>
          </p:cNvPr>
          <p:cNvSpPr/>
          <p:nvPr userDrawn="1"/>
        </p:nvSpPr>
        <p:spPr>
          <a:xfrm>
            <a:off x="0" y="0"/>
            <a:ext cx="4075200" cy="6138631"/>
          </a:xfrm>
          <a:prstGeom prst="rect">
            <a:avLst/>
          </a:prstGeom>
          <a:solidFill>
            <a:srgbClr val="398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10" name="Raven povezovalnik 19">
            <a:extLst>
              <a:ext uri="{FF2B5EF4-FFF2-40B4-BE49-F238E27FC236}">
                <a16:creationId xmlns:a16="http://schemas.microsoft.com/office/drawing/2014/main" id="{DC71A231-1B74-45EA-8BE2-3898FD08830C}"/>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3E3FEBBB-E8B4-4E69-B9A6-1BDD79A961CA}"/>
              </a:ext>
            </a:extLst>
          </p:cNvPr>
          <p:cNvSpPr>
            <a:spLocks noGrp="1"/>
          </p:cNvSpPr>
          <p:nvPr>
            <p:ph sz="quarter" idx="13" hasCustomPrompt="1"/>
          </p:nvPr>
        </p:nvSpPr>
        <p:spPr>
          <a:xfrm>
            <a:off x="409576" y="461474"/>
            <a:ext cx="3307845"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en-US" noProof="0"/>
              <a:t>Headline</a:t>
            </a:r>
          </a:p>
        </p:txBody>
      </p:sp>
      <p:sp>
        <p:nvSpPr>
          <p:cNvPr id="3" name="Content Placeholder 2">
            <a:extLst>
              <a:ext uri="{FF2B5EF4-FFF2-40B4-BE49-F238E27FC236}">
                <a16:creationId xmlns:a16="http://schemas.microsoft.com/office/drawing/2014/main" id="{F2627BA2-6C20-4074-83E0-D695861452EF}"/>
              </a:ext>
            </a:extLst>
          </p:cNvPr>
          <p:cNvSpPr>
            <a:spLocks noGrp="1"/>
          </p:cNvSpPr>
          <p:nvPr>
            <p:ph sz="quarter" idx="14" hasCustomPrompt="1"/>
          </p:nvPr>
        </p:nvSpPr>
        <p:spPr>
          <a:xfrm>
            <a:off x="4754519"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1" name="Content Placeholder 2">
            <a:extLst>
              <a:ext uri="{FF2B5EF4-FFF2-40B4-BE49-F238E27FC236}">
                <a16:creationId xmlns:a16="http://schemas.microsoft.com/office/drawing/2014/main" id="{17701855-B7E4-450C-A75A-BC6B43B192C2}"/>
              </a:ext>
            </a:extLst>
          </p:cNvPr>
          <p:cNvSpPr>
            <a:spLocks noGrp="1"/>
          </p:cNvSpPr>
          <p:nvPr>
            <p:ph sz="quarter" idx="15" hasCustomPrompt="1"/>
          </p:nvPr>
        </p:nvSpPr>
        <p:spPr>
          <a:xfrm>
            <a:off x="4754519"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2" name="Content Placeholder 2">
            <a:extLst>
              <a:ext uri="{FF2B5EF4-FFF2-40B4-BE49-F238E27FC236}">
                <a16:creationId xmlns:a16="http://schemas.microsoft.com/office/drawing/2014/main" id="{BAFBD940-6CE9-4A43-81D6-DFF05BE992DF}"/>
              </a:ext>
            </a:extLst>
          </p:cNvPr>
          <p:cNvSpPr>
            <a:spLocks noGrp="1"/>
          </p:cNvSpPr>
          <p:nvPr>
            <p:ph sz="quarter" idx="16" hasCustomPrompt="1"/>
          </p:nvPr>
        </p:nvSpPr>
        <p:spPr>
          <a:xfrm>
            <a:off x="8116802"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3" name="Content Placeholder 2">
            <a:extLst>
              <a:ext uri="{FF2B5EF4-FFF2-40B4-BE49-F238E27FC236}">
                <a16:creationId xmlns:a16="http://schemas.microsoft.com/office/drawing/2014/main" id="{58798037-06C8-4D19-9587-C822B07477E5}"/>
              </a:ext>
            </a:extLst>
          </p:cNvPr>
          <p:cNvSpPr>
            <a:spLocks noGrp="1"/>
          </p:cNvSpPr>
          <p:nvPr>
            <p:ph sz="quarter" idx="17" hasCustomPrompt="1"/>
          </p:nvPr>
        </p:nvSpPr>
        <p:spPr>
          <a:xfrm>
            <a:off x="8116802"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4" name="Content Placeholder 2">
            <a:extLst>
              <a:ext uri="{FF2B5EF4-FFF2-40B4-BE49-F238E27FC236}">
                <a16:creationId xmlns:a16="http://schemas.microsoft.com/office/drawing/2014/main" id="{D479A463-C26E-45C7-B817-E32398C06A44}"/>
              </a:ext>
            </a:extLst>
          </p:cNvPr>
          <p:cNvSpPr>
            <a:spLocks noGrp="1"/>
          </p:cNvSpPr>
          <p:nvPr>
            <p:ph sz="quarter" idx="18" hasCustomPrompt="1"/>
          </p:nvPr>
        </p:nvSpPr>
        <p:spPr>
          <a:xfrm>
            <a:off x="4754519"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5" name="Content Placeholder 2">
            <a:extLst>
              <a:ext uri="{FF2B5EF4-FFF2-40B4-BE49-F238E27FC236}">
                <a16:creationId xmlns:a16="http://schemas.microsoft.com/office/drawing/2014/main" id="{EA37EEF3-8905-4170-8CED-61BBDD6CC37C}"/>
              </a:ext>
            </a:extLst>
          </p:cNvPr>
          <p:cNvSpPr>
            <a:spLocks noGrp="1"/>
          </p:cNvSpPr>
          <p:nvPr>
            <p:ph sz="quarter" idx="19" hasCustomPrompt="1"/>
          </p:nvPr>
        </p:nvSpPr>
        <p:spPr>
          <a:xfrm>
            <a:off x="4754519"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7" name="Content Placeholder 2">
            <a:extLst>
              <a:ext uri="{FF2B5EF4-FFF2-40B4-BE49-F238E27FC236}">
                <a16:creationId xmlns:a16="http://schemas.microsoft.com/office/drawing/2014/main" id="{C8D951A9-1AA8-4249-86D7-85323216F93C}"/>
              </a:ext>
            </a:extLst>
          </p:cNvPr>
          <p:cNvSpPr>
            <a:spLocks noGrp="1"/>
          </p:cNvSpPr>
          <p:nvPr>
            <p:ph sz="quarter" idx="20" hasCustomPrompt="1"/>
          </p:nvPr>
        </p:nvSpPr>
        <p:spPr>
          <a:xfrm>
            <a:off x="8116802"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9" name="Content Placeholder 2">
            <a:extLst>
              <a:ext uri="{FF2B5EF4-FFF2-40B4-BE49-F238E27FC236}">
                <a16:creationId xmlns:a16="http://schemas.microsoft.com/office/drawing/2014/main" id="{5557C4A3-1539-40BE-9112-07582B6686FB}"/>
              </a:ext>
            </a:extLst>
          </p:cNvPr>
          <p:cNvSpPr>
            <a:spLocks noGrp="1"/>
          </p:cNvSpPr>
          <p:nvPr>
            <p:ph sz="quarter" idx="21" hasCustomPrompt="1"/>
          </p:nvPr>
        </p:nvSpPr>
        <p:spPr>
          <a:xfrm>
            <a:off x="8116802"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30" name="Označba mesta vsebine 2">
            <a:extLst>
              <a:ext uri="{FF2B5EF4-FFF2-40B4-BE49-F238E27FC236}">
                <a16:creationId xmlns:a16="http://schemas.microsoft.com/office/drawing/2014/main" id="{38DC1BEE-EE98-4D2B-83B9-1D42EF7668AC}"/>
              </a:ext>
            </a:extLst>
          </p:cNvPr>
          <p:cNvSpPr>
            <a:spLocks noGrp="1"/>
          </p:cNvSpPr>
          <p:nvPr>
            <p:ph idx="22" hasCustomPrompt="1"/>
          </p:nvPr>
        </p:nvSpPr>
        <p:spPr>
          <a:xfrm>
            <a:off x="406101" y="1355978"/>
            <a:ext cx="3307845" cy="4351338"/>
          </a:xfr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noProof="0"/>
              <a:t>Click to add text</a:t>
            </a:r>
          </a:p>
        </p:txBody>
      </p:sp>
    </p:spTree>
    <p:extLst>
      <p:ext uri="{BB962C8B-B14F-4D97-AF65-F5344CB8AC3E}">
        <p14:creationId xmlns:p14="http://schemas.microsoft.com/office/powerpoint/2010/main" val="328455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_subsection">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DA627803-5869-44FC-8D3B-9DDC3C1290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24" t="12468" r="11213" b="24442"/>
          <a:stretch/>
        </p:blipFill>
        <p:spPr>
          <a:xfrm>
            <a:off x="558325" y="762712"/>
            <a:ext cx="11075349" cy="5332576"/>
          </a:xfrm>
          <a:prstGeom prst="rect">
            <a:avLst/>
          </a:prstGeom>
        </p:spPr>
      </p:pic>
      <p:sp>
        <p:nvSpPr>
          <p:cNvPr id="18" name="Content Placeholder 16">
            <a:extLst>
              <a:ext uri="{FF2B5EF4-FFF2-40B4-BE49-F238E27FC236}">
                <a16:creationId xmlns:a16="http://schemas.microsoft.com/office/drawing/2014/main" id="{93C31905-9639-46E6-A8C7-E40D587C4BD0}"/>
              </a:ext>
            </a:extLst>
          </p:cNvPr>
          <p:cNvSpPr>
            <a:spLocks noGrp="1"/>
          </p:cNvSpPr>
          <p:nvPr>
            <p:ph sz="quarter" idx="11" hasCustomPrompt="1"/>
          </p:nvPr>
        </p:nvSpPr>
        <p:spPr>
          <a:xfrm>
            <a:off x="1625189" y="4448340"/>
            <a:ext cx="3733800" cy="801688"/>
          </a:xfrm>
        </p:spPr>
        <p:txBody>
          <a:bodyPr>
            <a:normAutofit/>
          </a:bodyPr>
          <a:lstStyle>
            <a:lvl1pPr marL="0" indent="0" algn="l" defTabSz="914400" rtl="0" eaLnBrk="1" latinLnBrk="0" hangingPunct="1">
              <a:lnSpc>
                <a:spcPct val="90000"/>
              </a:lnSpc>
              <a:spcBef>
                <a:spcPct val="0"/>
              </a:spcBef>
              <a:buNone/>
              <a:defRPr lang="sl-SI" sz="2000" kern="1200" dirty="0">
                <a:solidFill>
                  <a:srgbClr val="266072"/>
                </a:solidFill>
                <a:latin typeface="Work Sans Light" pitchFamily="2" charset="-18"/>
                <a:ea typeface="+mj-ea"/>
                <a:cs typeface="+mj-cs"/>
              </a:defRPr>
            </a:lvl1pPr>
          </a:lstStyle>
          <a:p>
            <a:pPr lvl="0"/>
            <a:r>
              <a:rPr lang="en-US" noProof="0"/>
              <a:t>filler slide</a:t>
            </a:r>
          </a:p>
        </p:txBody>
      </p:sp>
      <p:sp>
        <p:nvSpPr>
          <p:cNvPr id="19" name="Content Placeholder 12">
            <a:extLst>
              <a:ext uri="{FF2B5EF4-FFF2-40B4-BE49-F238E27FC236}">
                <a16:creationId xmlns:a16="http://schemas.microsoft.com/office/drawing/2014/main" id="{EFB5ECCF-9DC4-40FB-AB26-34EFB3DEC10E}"/>
              </a:ext>
            </a:extLst>
          </p:cNvPr>
          <p:cNvSpPr>
            <a:spLocks noGrp="1"/>
          </p:cNvSpPr>
          <p:nvPr>
            <p:ph sz="quarter" idx="10" hasCustomPrompt="1"/>
          </p:nvPr>
        </p:nvSpPr>
        <p:spPr>
          <a:xfrm>
            <a:off x="1600231" y="3605371"/>
            <a:ext cx="5041900" cy="735013"/>
          </a:xfrm>
        </p:spPr>
        <p:txBody>
          <a:bodyPr>
            <a:normAutofit/>
          </a:bodyPr>
          <a:lstStyle>
            <a:lvl1pPr marL="0" indent="0">
              <a:buNone/>
              <a:defRPr lang="sl-SI" sz="4400" kern="1200" dirty="0">
                <a:solidFill>
                  <a:srgbClr val="266072"/>
                </a:solidFill>
                <a:latin typeface="Work Sans SemiBold" pitchFamily="2" charset="-18"/>
                <a:ea typeface="+mj-ea"/>
                <a:cs typeface="+mj-cs"/>
              </a:defRPr>
            </a:lvl1pPr>
          </a:lstStyle>
          <a:p>
            <a:pPr lvl="0"/>
            <a:r>
              <a:rPr lang="en-US" noProof="0"/>
              <a:t>subsection</a:t>
            </a:r>
          </a:p>
        </p:txBody>
      </p:sp>
    </p:spTree>
    <p:extLst>
      <p:ext uri="{BB962C8B-B14F-4D97-AF65-F5344CB8AC3E}">
        <p14:creationId xmlns:p14="http://schemas.microsoft.com/office/powerpoint/2010/main" val="268715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99231CF-1ECE-477E-87EA-24D6A332D1D4}"/>
              </a:ext>
            </a:extLst>
          </p:cNvPr>
          <p:cNvSpPr>
            <a:spLocks noGrp="1"/>
          </p:cNvSpPr>
          <p:nvPr>
            <p:ph type="title"/>
          </p:nvPr>
        </p:nvSpPr>
        <p:spPr>
          <a:xfrm>
            <a:off x="198120" y="136525"/>
            <a:ext cx="10515600" cy="1325563"/>
          </a:xfrm>
          <a:prstGeom prst="rect">
            <a:avLst/>
          </a:prstGeom>
        </p:spPr>
        <p:txBody>
          <a:bodyPr vert="horz" lIns="91440" tIns="45720" rIns="91440" bIns="45720" rtlCol="0" anchor="ctr">
            <a:normAutofit/>
          </a:bodyPr>
          <a:lstStyle/>
          <a:p>
            <a:r>
              <a:rPr lang="en-US" noProof="0"/>
              <a:t>Click to edit the matrix title style</a:t>
            </a:r>
            <a:endParaRPr lang="sl-SI"/>
          </a:p>
        </p:txBody>
      </p:sp>
      <p:sp>
        <p:nvSpPr>
          <p:cNvPr id="3" name="Označba mesta besedila 2">
            <a:extLst>
              <a:ext uri="{FF2B5EF4-FFF2-40B4-BE49-F238E27FC236}">
                <a16:creationId xmlns:a16="http://schemas.microsoft.com/office/drawing/2014/main" id="{D233BF3D-6B76-4477-B89C-7D2A39446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matrix text styles</a:t>
            </a:r>
          </a:p>
        </p:txBody>
      </p:sp>
      <p:sp>
        <p:nvSpPr>
          <p:cNvPr id="7" name="Označba mesta številke diapozitiva 1">
            <a:extLst>
              <a:ext uri="{FF2B5EF4-FFF2-40B4-BE49-F238E27FC236}">
                <a16:creationId xmlns:a16="http://schemas.microsoft.com/office/drawing/2014/main" id="{F21ADF30-A95F-4866-93F8-50840D00B846}"/>
              </a:ext>
            </a:extLst>
          </p:cNvPr>
          <p:cNvSpPr txBox="1">
            <a:spLocks/>
          </p:cNvSpPr>
          <p:nvPr userDrawn="1"/>
        </p:nvSpPr>
        <p:spPr>
          <a:xfrm>
            <a:off x="6454721" y="6356349"/>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t>conference</a:t>
            </a:r>
          </a:p>
        </p:txBody>
      </p:sp>
      <p:sp>
        <p:nvSpPr>
          <p:cNvPr id="8" name="Označba mesta številke diapozitiva 1">
            <a:extLst>
              <a:ext uri="{FF2B5EF4-FFF2-40B4-BE49-F238E27FC236}">
                <a16:creationId xmlns:a16="http://schemas.microsoft.com/office/drawing/2014/main" id="{21F58CF0-1EFB-431D-9543-A3D4B763DC33}"/>
              </a:ext>
            </a:extLst>
          </p:cNvPr>
          <p:cNvSpPr txBox="1">
            <a:spLocks/>
          </p:cNvSpPr>
          <p:nvPr userDrawn="1"/>
        </p:nvSpPr>
        <p:spPr>
          <a:xfrm>
            <a:off x="3593992" y="6369169"/>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t>lecturer</a:t>
            </a:r>
          </a:p>
        </p:txBody>
      </p:sp>
      <p:pic>
        <p:nvPicPr>
          <p:cNvPr id="9" name="Slika 10" descr="Slika, ki vsebuje besede besedilo, znak, vektorska grafika&#10;&#10;Opis je samodejno ustvarjen">
            <a:extLst>
              <a:ext uri="{FF2B5EF4-FFF2-40B4-BE49-F238E27FC236}">
                <a16:creationId xmlns:a16="http://schemas.microsoft.com/office/drawing/2014/main" id="{CAA684E3-AD41-4906-8087-379ACC7ED0E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09575" y="6335296"/>
            <a:ext cx="579696" cy="386178"/>
          </a:xfrm>
          <a:prstGeom prst="rect">
            <a:avLst/>
          </a:prstGeom>
        </p:spPr>
      </p:pic>
      <p:sp>
        <p:nvSpPr>
          <p:cNvPr id="12" name="Označba mesta številke diapozitiva 6">
            <a:extLst>
              <a:ext uri="{FF2B5EF4-FFF2-40B4-BE49-F238E27FC236}">
                <a16:creationId xmlns:a16="http://schemas.microsoft.com/office/drawing/2014/main" id="{00B14585-CA01-4221-A932-2ED4BF64FAE4}"/>
              </a:ext>
            </a:extLst>
          </p:cNvPr>
          <p:cNvSpPr txBox="1">
            <a:spLocks/>
          </p:cNvSpPr>
          <p:nvPr userDrawn="1"/>
        </p:nvSpPr>
        <p:spPr>
          <a:xfrm>
            <a:off x="11463382" y="6331701"/>
            <a:ext cx="595268"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F68DA6-A972-4DA1-9F8C-FA3DD66CE385}" type="slidenum">
              <a:rPr lang="sl-SI" smtClean="0"/>
              <a:pPr/>
              <a:t>‹#›</a:t>
            </a:fld>
            <a:endParaRPr lang="sl-SI"/>
          </a:p>
        </p:txBody>
      </p:sp>
      <p:sp>
        <p:nvSpPr>
          <p:cNvPr id="13" name="Označba mesta številke diapozitiva 1">
            <a:extLst>
              <a:ext uri="{FF2B5EF4-FFF2-40B4-BE49-F238E27FC236}">
                <a16:creationId xmlns:a16="http://schemas.microsoft.com/office/drawing/2014/main" id="{86642D19-62D0-4205-AB82-BF693C3BC700}"/>
              </a:ext>
            </a:extLst>
          </p:cNvPr>
          <p:cNvSpPr txBox="1">
            <a:spLocks/>
          </p:cNvSpPr>
          <p:nvPr userDrawn="1"/>
        </p:nvSpPr>
        <p:spPr>
          <a:xfrm>
            <a:off x="9315450" y="6335296"/>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a:t>date</a:t>
            </a:r>
          </a:p>
        </p:txBody>
      </p:sp>
    </p:spTree>
    <p:extLst>
      <p:ext uri="{BB962C8B-B14F-4D97-AF65-F5344CB8AC3E}">
        <p14:creationId xmlns:p14="http://schemas.microsoft.com/office/powerpoint/2010/main" val="2978301785"/>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88" r:id="rId3"/>
    <p:sldLayoutId id="2147483650" r:id="rId4"/>
    <p:sldLayoutId id="2147483682" r:id="rId5"/>
    <p:sldLayoutId id="2147483652" r:id="rId6"/>
    <p:sldLayoutId id="2147483686" r:id="rId7"/>
    <p:sldLayoutId id="2147483687" r:id="rId8"/>
    <p:sldLayoutId id="2147483655" r:id="rId9"/>
    <p:sldLayoutId id="2147483683" r:id="rId10"/>
    <p:sldLayoutId id="2147483684" r:id="rId11"/>
    <p:sldLayoutId id="2147483685" r:id="rId12"/>
    <p:sldLayoutId id="2147483692" r:id="rId13"/>
    <p:sldLayoutId id="214748368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
        <p:cNvGrpSpPr/>
        <p:nvPr/>
      </p:nvGrpSpPr>
      <p:grpSpPr>
        <a:xfrm>
          <a:off x="0" y="0"/>
          <a:ext cx="0" cy="0"/>
          <a:chOff x="0" y="0"/>
          <a:chExt cx="0" cy="0"/>
        </a:xfrm>
      </p:grpSpPr>
      <p:cxnSp>
        <p:nvCxnSpPr>
          <p:cNvPr id="72" name="Google Shape;72;p14"/>
          <p:cNvCxnSpPr/>
          <p:nvPr/>
        </p:nvCxnSpPr>
        <p:spPr>
          <a:xfrm>
            <a:off x="0" y="1317600"/>
            <a:ext cx="4800000" cy="300"/>
          </a:xfrm>
          <a:prstGeom prst="straightConnector1">
            <a:avLst/>
          </a:prstGeom>
          <a:noFill/>
          <a:ln w="57225" cap="flat" cmpd="sng">
            <a:solidFill>
              <a:srgbClr val="4A7EBB"/>
            </a:solidFill>
            <a:prstDash val="solid"/>
            <a:round/>
            <a:headEnd type="none" w="sm" len="sm"/>
            <a:tailEnd type="none" w="sm" len="sm"/>
          </a:ln>
        </p:spPr>
      </p:cxnSp>
      <p:pic>
        <p:nvPicPr>
          <p:cNvPr id="73" name="Google Shape;73;p14"/>
          <p:cNvPicPr preferRelativeResize="0"/>
          <p:nvPr/>
        </p:nvPicPr>
        <p:blipFill rotWithShape="1">
          <a:blip r:embed="rId4">
            <a:alphaModFix/>
          </a:blip>
          <a:srcRect/>
          <a:stretch/>
        </p:blipFill>
        <p:spPr>
          <a:xfrm>
            <a:off x="10096320" y="6299280"/>
            <a:ext cx="1702560" cy="431280"/>
          </a:xfrm>
          <a:prstGeom prst="rect">
            <a:avLst/>
          </a:prstGeom>
          <a:noFill/>
          <a:ln>
            <a:noFill/>
          </a:ln>
        </p:spPr>
      </p:pic>
      <p:pic>
        <p:nvPicPr>
          <p:cNvPr id="74" name="Google Shape;74;p14"/>
          <p:cNvPicPr preferRelativeResize="0"/>
          <p:nvPr/>
        </p:nvPicPr>
        <p:blipFill rotWithShape="1">
          <a:blip r:embed="rId5">
            <a:alphaModFix/>
          </a:blip>
          <a:srcRect/>
          <a:stretch/>
        </p:blipFill>
        <p:spPr>
          <a:xfrm>
            <a:off x="252481" y="6303960"/>
            <a:ext cx="2975039" cy="432000"/>
          </a:xfrm>
          <a:prstGeom prst="rect">
            <a:avLst/>
          </a:prstGeom>
          <a:noFill/>
          <a:ln>
            <a:noFill/>
          </a:ln>
        </p:spPr>
      </p:pic>
      <p:sp>
        <p:nvSpPr>
          <p:cNvPr id="75" name="Google Shape;75;p14"/>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6" name="Google Shape;76;p14"/>
          <p:cNvSpPr txBox="1">
            <a:spLocks noGrp="1"/>
          </p:cNvSpPr>
          <p:nvPr>
            <p:ph type="body" idx="1"/>
          </p:nvPr>
        </p:nvSpPr>
        <p:spPr>
          <a:xfrm>
            <a:off x="609600" y="1604520"/>
            <a:ext cx="10972400" cy="39774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7" name="Google Shape;77;p14"/>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8" name="Picture 7" descr="Logo, company name&#10;&#10;Description automatically generated">
            <a:extLst>
              <a:ext uri="{FF2B5EF4-FFF2-40B4-BE49-F238E27FC236}">
                <a16:creationId xmlns:a16="http://schemas.microsoft.com/office/drawing/2014/main" id="{C8835316-6BAD-4F06-BEF5-6EA26FDC162C}"/>
              </a:ext>
            </a:extLst>
          </p:cNvPr>
          <p:cNvPicPr>
            <a:picLocks noChangeAspect="1"/>
          </p:cNvPicPr>
          <p:nvPr userDrawn="1"/>
        </p:nvPicPr>
        <p:blipFill>
          <a:blip r:embed="rId6"/>
          <a:stretch>
            <a:fillRect/>
          </a:stretch>
        </p:blipFill>
        <p:spPr>
          <a:xfrm>
            <a:off x="8481236" y="6333134"/>
            <a:ext cx="1534211" cy="473717"/>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9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99231CF-1ECE-477E-87EA-24D6A332D1D4}"/>
              </a:ext>
            </a:extLst>
          </p:cNvPr>
          <p:cNvSpPr>
            <a:spLocks noGrp="1"/>
          </p:cNvSpPr>
          <p:nvPr>
            <p:ph type="title"/>
          </p:nvPr>
        </p:nvSpPr>
        <p:spPr>
          <a:xfrm>
            <a:off x="198120" y="1365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233BF3D-6B76-4477-B89C-7D2A39446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9" name="Slika 10" descr="Slika, ki vsebuje besede besedilo, znak, vektorska grafika&#10;&#10;Opis je samodejno ustvarjen">
            <a:extLst>
              <a:ext uri="{FF2B5EF4-FFF2-40B4-BE49-F238E27FC236}">
                <a16:creationId xmlns:a16="http://schemas.microsoft.com/office/drawing/2014/main" id="{CAA684E3-AD41-4906-8087-379ACC7ED0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9575" y="6335296"/>
            <a:ext cx="579696" cy="386178"/>
          </a:xfrm>
          <a:prstGeom prst="rect">
            <a:avLst/>
          </a:prstGeom>
        </p:spPr>
      </p:pic>
      <p:sp>
        <p:nvSpPr>
          <p:cNvPr id="5" name="Označba mesta številke diapozitiva 5">
            <a:extLst>
              <a:ext uri="{FF2B5EF4-FFF2-40B4-BE49-F238E27FC236}">
                <a16:creationId xmlns:a16="http://schemas.microsoft.com/office/drawing/2014/main" id="{508ECBCE-170E-48CB-91B6-865E76C9B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EFE32-485B-41F6-927E-7557007F5C17}" type="slidenum">
              <a:rPr lang="sl-SI" smtClean="0"/>
              <a:t>‹#›</a:t>
            </a:fld>
            <a:endParaRPr lang="sl-SI"/>
          </a:p>
        </p:txBody>
      </p:sp>
    </p:spTree>
    <p:extLst>
      <p:ext uri="{BB962C8B-B14F-4D97-AF65-F5344CB8AC3E}">
        <p14:creationId xmlns:p14="http://schemas.microsoft.com/office/powerpoint/2010/main" val="311707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8" r:id="rId9"/>
    <p:sldLayoutId id="2147483679"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work sans" pitchFamily="2" charset="-18"/>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41.png"/><Relationship Id="rId7" Type="http://schemas.openxmlformats.org/officeDocument/2006/relationships/image" Target="../media/image40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4.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68.png"/><Relationship Id="rId7" Type="http://schemas.openxmlformats.org/officeDocument/2006/relationships/oleObject" Target="../embeddings/oleObject3.bin"/><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wmf"/><Relationship Id="rId10" Type="http://schemas.openxmlformats.org/officeDocument/2006/relationships/image" Target="../media/image73.png"/><Relationship Id="rId4" Type="http://schemas.openxmlformats.org/officeDocument/2006/relationships/oleObject" Target="../embeddings/oleObject2.bin"/><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0.png"/><Relationship Id="rId7" Type="http://schemas.openxmlformats.org/officeDocument/2006/relationships/image" Target="../media/image32.png"/><Relationship Id="rId2" Type="http://schemas.openxmlformats.org/officeDocument/2006/relationships/image" Target="../media/image720.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image" Target="../media/image780.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6.wmf"/><Relationship Id="rId11" Type="http://schemas.openxmlformats.org/officeDocument/2006/relationships/image" Target="../media/image79.png"/><Relationship Id="rId5" Type="http://schemas.openxmlformats.org/officeDocument/2006/relationships/oleObject" Target="../embeddings/oleObject5.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raptor-consortium.com/"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0.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E01FBD-E45C-4395-BE5F-2C149424AEBF}"/>
              </a:ext>
            </a:extLst>
          </p:cNvPr>
          <p:cNvSpPr>
            <a:spLocks noGrp="1"/>
          </p:cNvSpPr>
          <p:nvPr>
            <p:ph sz="quarter" idx="10"/>
          </p:nvPr>
        </p:nvSpPr>
        <p:spPr/>
        <p:txBody>
          <a:bodyPr vert="horz" lIns="91440" tIns="45720" rIns="91440" bIns="45720" rtlCol="0" anchor="t">
            <a:normAutofit lnSpcReduction="10000"/>
          </a:bodyPr>
          <a:lstStyle/>
          <a:p>
            <a:r>
              <a:rPr lang="en-US" err="1">
                <a:latin typeface="Work Sans SemiBold"/>
              </a:rPr>
              <a:t>Uporaba</a:t>
            </a:r>
            <a:r>
              <a:rPr lang="en-US">
                <a:latin typeface="Work Sans SemiBold"/>
              </a:rPr>
              <a:t> </a:t>
            </a:r>
            <a:r>
              <a:rPr lang="en-US" err="1">
                <a:latin typeface="Work Sans SemiBold"/>
              </a:rPr>
              <a:t>sevanje</a:t>
            </a:r>
            <a:r>
              <a:rPr lang="en-US">
                <a:latin typeface="Work Sans SemiBold"/>
              </a:rPr>
              <a:t> v medicini</a:t>
            </a:r>
            <a:endParaRPr lang="en-US"/>
          </a:p>
        </p:txBody>
      </p:sp>
      <p:sp>
        <p:nvSpPr>
          <p:cNvPr id="3" name="Content Placeholder 2">
            <a:extLst>
              <a:ext uri="{FF2B5EF4-FFF2-40B4-BE49-F238E27FC236}">
                <a16:creationId xmlns:a16="http://schemas.microsoft.com/office/drawing/2014/main" id="{09EC4A9D-334F-4124-A329-2550C9300FC0}"/>
              </a:ext>
            </a:extLst>
          </p:cNvPr>
          <p:cNvSpPr>
            <a:spLocks noGrp="1"/>
          </p:cNvSpPr>
          <p:nvPr>
            <p:ph sz="quarter" idx="11"/>
          </p:nvPr>
        </p:nvSpPr>
        <p:spPr/>
        <p:txBody>
          <a:bodyPr vert="horz" lIns="91440" tIns="45720" rIns="91440" bIns="45720" rtlCol="0" anchor="t">
            <a:normAutofit/>
          </a:bodyPr>
          <a:lstStyle/>
          <a:p>
            <a:r>
              <a:rPr lang="en-US">
                <a:latin typeface="Work Sans Light"/>
              </a:rPr>
              <a:t>Ilamparithi Balasubramanian</a:t>
            </a:r>
          </a:p>
          <a:p>
            <a:r>
              <a:rPr lang="en-US">
                <a:latin typeface="Work Sans Light"/>
              </a:rPr>
              <a:t>Luciano Rivetti</a:t>
            </a:r>
            <a:endParaRPr lang="en-US"/>
          </a:p>
          <a:p>
            <a:r>
              <a:rPr lang="en-US" dirty="0">
                <a:latin typeface="Work Sans Light"/>
              </a:rPr>
              <a:t>Andrej </a:t>
            </a:r>
            <a:r>
              <a:rPr lang="en-US" dirty="0" err="1">
                <a:latin typeface="Work Sans Light"/>
              </a:rPr>
              <a:t>Studen</a:t>
            </a:r>
            <a:endParaRPr lang="en-US"/>
          </a:p>
        </p:txBody>
      </p:sp>
      <p:pic>
        <p:nvPicPr>
          <p:cNvPr id="4" name="Picture 4">
            <a:extLst>
              <a:ext uri="{FF2B5EF4-FFF2-40B4-BE49-F238E27FC236}">
                <a16:creationId xmlns:a16="http://schemas.microsoft.com/office/drawing/2014/main" id="{625C7056-FA4F-42AC-BE0D-3D3E97AB4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842" y="468325"/>
            <a:ext cx="1515797" cy="641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7A970BB-FA4C-4220-A12D-F6692ADEA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646" y="651107"/>
            <a:ext cx="1284458" cy="389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5E165E0-9688-4382-B753-C026DB065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606" y="637688"/>
            <a:ext cx="1063402" cy="436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nko | Marg">
            <a:extLst>
              <a:ext uri="{FF2B5EF4-FFF2-40B4-BE49-F238E27FC236}">
                <a16:creationId xmlns:a16="http://schemas.microsoft.com/office/drawing/2014/main" id="{77DA9AA2-500B-46F6-8443-E5FE27F562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68" r="43929"/>
          <a:stretch/>
        </p:blipFill>
        <p:spPr bwMode="auto">
          <a:xfrm>
            <a:off x="7918513" y="508042"/>
            <a:ext cx="1425511" cy="65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12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8A7DB6D-6A2C-44CD-B168-5EE662A1E624}"/>
              </a:ext>
            </a:extLst>
          </p:cNvPr>
          <p:cNvSpPr>
            <a:spLocks noGrp="1"/>
          </p:cNvSpPr>
          <p:nvPr>
            <p:ph sz="quarter" idx="13"/>
          </p:nvPr>
        </p:nvSpPr>
        <p:spPr>
          <a:xfrm>
            <a:off x="409575" y="461474"/>
            <a:ext cx="9717191" cy="546930"/>
          </a:xfrm>
        </p:spPr>
        <p:txBody>
          <a:bodyPr vert="horz" lIns="91440" tIns="45720" rIns="91440" bIns="45720" rtlCol="0" anchor="t">
            <a:normAutofit fontScale="92500" lnSpcReduction="10000"/>
          </a:bodyPr>
          <a:lstStyle/>
          <a:p>
            <a:r>
              <a:rPr lang="en-US" err="1">
                <a:latin typeface="Work Sans"/>
              </a:rPr>
              <a:t>Interakcije</a:t>
            </a:r>
            <a:r>
              <a:rPr lang="en-US" dirty="0">
                <a:latin typeface="Work Sans"/>
              </a:rPr>
              <a:t> </a:t>
            </a:r>
            <a:r>
              <a:rPr lang="en-US" dirty="0" err="1">
                <a:latin typeface="Work Sans"/>
              </a:rPr>
              <a:t>sevanja</a:t>
            </a:r>
            <a:r>
              <a:rPr lang="en-US" dirty="0">
                <a:latin typeface="Work Sans"/>
              </a:rPr>
              <a:t> s </a:t>
            </a:r>
            <a:r>
              <a:rPr lang="en-US" dirty="0" err="1">
                <a:latin typeface="Work Sans"/>
              </a:rPr>
              <a:t>snovjo</a:t>
            </a:r>
            <a:endParaRPr lang="en-US" dirty="0" err="1"/>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B107359-DC06-4E9C-ABA2-DB38F902E2EC}"/>
                  </a:ext>
                </a:extLst>
              </p:cNvPr>
              <p:cNvSpPr txBox="1"/>
              <p:nvPr/>
            </p:nvSpPr>
            <p:spPr>
              <a:xfrm>
                <a:off x="409575" y="1464423"/>
                <a:ext cx="4189856" cy="2759282"/>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a:t>Photons</a:t>
                </a:r>
              </a:p>
              <a:p>
                <a:endParaRPr lang="en-US" sz="2000"/>
              </a:p>
              <a:p>
                <a:pPr marL="285750" indent="-285750">
                  <a:buFont typeface="Arial" panose="020B0604020202020204" pitchFamily="34" charset="0"/>
                  <a:buChar char="•"/>
                </a:pPr>
                <a:r>
                  <a:rPr lang="en-US" sz="2000"/>
                  <a:t>Photo electric effect ~ </a:t>
                </a:r>
                <a14:m>
                  <m:oMath xmlns:m="http://schemas.openxmlformats.org/officeDocument/2006/math">
                    <m:f>
                      <m:fPr>
                        <m:ctrlPr>
                          <a:rPr lang="en-US" sz="200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𝑍</m:t>
                            </m:r>
                          </m:e>
                          <m:sup>
                            <m:r>
                              <a:rPr lang="en-US" sz="2000" i="1">
                                <a:latin typeface="Cambria Math" panose="02040503050406030204" pitchFamily="18" charset="0"/>
                              </a:rPr>
                              <m:t>4</m:t>
                            </m:r>
                          </m:sup>
                        </m:sSup>
                      </m:num>
                      <m:den>
                        <m:sSup>
                          <m:sSupPr>
                            <m:ctrlPr>
                              <a:rPr lang="en-US" sz="2000" i="1" smtClean="0">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r>
                              <a:rPr lang="en-US" sz="2000" i="1">
                                <a:latin typeface="Cambria Math" panose="02040503050406030204" pitchFamily="18" charset="0"/>
                              </a:rPr>
                              <m:t>)</m:t>
                            </m:r>
                          </m:e>
                          <m:sup>
                            <m:r>
                              <a:rPr lang="en-US" sz="2000" b="0" i="1" smtClean="0">
                                <a:latin typeface="Cambria Math" panose="02040503050406030204" pitchFamily="18" charset="0"/>
                              </a:rPr>
                              <m:t>3</m:t>
                            </m:r>
                          </m:sup>
                        </m:sSup>
                      </m:den>
                    </m:f>
                  </m:oMath>
                </a14:m>
                <a:endParaRPr lang="en-US" sz="2000"/>
              </a:p>
              <a:p>
                <a:endParaRPr lang="en-US" sz="2000"/>
              </a:p>
              <a:p>
                <a:pPr marL="285750" indent="-285750">
                  <a:buFont typeface="Arial" panose="020B0604020202020204" pitchFamily="34" charset="0"/>
                  <a:buChar char="•"/>
                </a:pPr>
                <a:r>
                  <a:rPr lang="en-US" sz="2000"/>
                  <a:t>Compton Scattering ~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𝑍</m:t>
                        </m:r>
                      </m:num>
                      <m:den>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den>
                    </m:f>
                  </m:oMath>
                </a14:m>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Pair production  ~ </a:t>
                </a:r>
                <a14:m>
                  <m:oMath xmlns:m="http://schemas.openxmlformats.org/officeDocument/2006/math">
                    <m:f>
                      <m:fPr>
                        <m:ctrlPr>
                          <a:rPr lang="en-US" sz="200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𝑍</m:t>
                            </m:r>
                          </m:e>
                          <m:sup>
                            <m:r>
                              <a:rPr lang="en-US" sz="2000" b="0" i="1" smtClean="0">
                                <a:latin typeface="Cambria Math" panose="02040503050406030204" pitchFamily="18" charset="0"/>
                              </a:rPr>
                              <m:t>2</m:t>
                            </m:r>
                          </m:sup>
                        </m:sSup>
                      </m:num>
                      <m:den>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den>
                    </m:f>
                  </m:oMath>
                </a14:m>
                <a:endParaRPr lang="en-US" sz="2000"/>
              </a:p>
            </p:txBody>
          </p:sp>
        </mc:Choice>
        <mc:Fallback xmlns="">
          <p:sp>
            <p:nvSpPr>
              <p:cNvPr id="6" name="TextBox 5">
                <a:extLst>
                  <a:ext uri="{FF2B5EF4-FFF2-40B4-BE49-F238E27FC236}">
                    <a16:creationId xmlns:a16="http://schemas.microsoft.com/office/drawing/2014/main" id="{8B107359-DC06-4E9C-ABA2-DB38F902E2EC}"/>
                  </a:ext>
                </a:extLst>
              </p:cNvPr>
              <p:cNvSpPr txBox="1">
                <a:spLocks noRot="1" noChangeAspect="1" noMove="1" noResize="1" noEditPoints="1" noAdjustHandles="1" noChangeArrowheads="1" noChangeShapeType="1" noTextEdit="1"/>
              </p:cNvSpPr>
              <p:nvPr/>
            </p:nvSpPr>
            <p:spPr>
              <a:xfrm>
                <a:off x="409575" y="1464423"/>
                <a:ext cx="4189856" cy="2759282"/>
              </a:xfrm>
              <a:prstGeom prst="rect">
                <a:avLst/>
              </a:prstGeom>
              <a:blipFill>
                <a:blip r:embed="rId2"/>
                <a:stretch>
                  <a:fillRect l="-1012" t="-655"/>
                </a:stretch>
              </a:blipFill>
              <a:ln w="28575"/>
            </p:spPr>
            <p:txBody>
              <a:bodyPr/>
              <a:lstStyle/>
              <a:p>
                <a:r>
                  <a:rPr lang="en-US">
                    <a:noFill/>
                  </a:rPr>
                  <a:t> </a:t>
                </a:r>
              </a:p>
            </p:txBody>
          </p:sp>
        </mc:Fallback>
      </mc:AlternateContent>
      <p:sp>
        <p:nvSpPr>
          <p:cNvPr id="7" name="TextBox 6">
            <a:extLst>
              <a:ext uri="{FF2B5EF4-FFF2-40B4-BE49-F238E27FC236}">
                <a16:creationId xmlns:a16="http://schemas.microsoft.com/office/drawing/2014/main" id="{1F7A9F58-4F4F-40D7-91AA-AA20AD795D24}"/>
              </a:ext>
            </a:extLst>
          </p:cNvPr>
          <p:cNvSpPr txBox="1"/>
          <p:nvPr/>
        </p:nvSpPr>
        <p:spPr>
          <a:xfrm>
            <a:off x="6031605" y="1466529"/>
            <a:ext cx="4189855" cy="2246769"/>
          </a:xfrm>
          <a:prstGeom prst="rect">
            <a:avLst/>
          </a:prstGeom>
          <a:ln w="28575">
            <a:solidFill>
              <a:srgbClr val="171616"/>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a:r>
              <a:rPr lang="en-US" sz="2000" b="1" dirty="0" err="1"/>
              <a:t>Hadroni</a:t>
            </a:r>
            <a:endParaRPr lang="en-US" sz="2000" b="1"/>
          </a:p>
          <a:p>
            <a:pPr algn="ctr"/>
            <a:endParaRPr lang="en-US" sz="2000" b="1"/>
          </a:p>
          <a:p>
            <a:pPr marL="285750" indent="-285750">
              <a:buFont typeface="Arial" panose="020B0604020202020204" pitchFamily="34" charset="0"/>
              <a:buChar char="•"/>
            </a:pPr>
            <a:r>
              <a:rPr lang="en-US" sz="2000" dirty="0" err="1"/>
              <a:t>Jedra</a:t>
            </a:r>
            <a:r>
              <a:rPr lang="en-US" sz="2000" dirty="0"/>
              <a:t> </a:t>
            </a:r>
            <a:r>
              <a:rPr lang="en-US" sz="2000" dirty="0" err="1"/>
              <a:t>lahkih</a:t>
            </a:r>
            <a:r>
              <a:rPr lang="en-US" sz="2000" dirty="0"/>
              <a:t> </a:t>
            </a:r>
            <a:r>
              <a:rPr lang="en-US" sz="2000" dirty="0" err="1"/>
              <a:t>elementov</a:t>
            </a:r>
          </a:p>
          <a:p>
            <a:pPr marL="285750" indent="-285750">
              <a:buFont typeface="Arial" panose="020B0604020202020204" pitchFamily="34" charset="0"/>
              <a:buChar char="•"/>
            </a:pPr>
            <a:r>
              <a:rPr lang="en-US" sz="2000" dirty="0" err="1"/>
              <a:t>Vodik</a:t>
            </a:r>
            <a:r>
              <a:rPr lang="en-US" sz="2000" dirty="0"/>
              <a:t> – </a:t>
            </a:r>
            <a:r>
              <a:rPr lang="en-US" sz="2000" dirty="0" err="1"/>
              <a:t>protonska</a:t>
            </a:r>
            <a:r>
              <a:rPr lang="en-US" sz="2000" dirty="0"/>
              <a:t> </a:t>
            </a:r>
            <a:r>
              <a:rPr lang="en-US" sz="2000" dirty="0" err="1"/>
              <a:t>terapija</a:t>
            </a:r>
            <a:r>
              <a:rPr lang="en-US" sz="2000" dirty="0"/>
              <a:t> PT</a:t>
            </a:r>
          </a:p>
          <a:p>
            <a:pPr marL="285750" indent="-285750">
              <a:buFont typeface="Arial" panose="020B0604020202020204" pitchFamily="34" charset="0"/>
              <a:buChar char="•"/>
            </a:pPr>
            <a:r>
              <a:rPr lang="en-US" sz="2000" dirty="0"/>
              <a:t>EM (Coulomb) </a:t>
            </a:r>
            <a:r>
              <a:rPr lang="en-US" sz="2000" dirty="0" err="1"/>
              <a:t>sipanje</a:t>
            </a:r>
            <a:r>
              <a:rPr lang="en-US" sz="2000" dirty="0"/>
              <a:t> </a:t>
            </a:r>
            <a:r>
              <a:rPr lang="en-US" sz="2000" dirty="0" err="1"/>
              <a:t>na</a:t>
            </a:r>
            <a:r>
              <a:rPr lang="en-US" sz="2000" dirty="0"/>
              <a:t> </a:t>
            </a:r>
            <a:r>
              <a:rPr lang="en-US" sz="2000" dirty="0" err="1"/>
              <a:t>elektronih</a:t>
            </a:r>
            <a:r>
              <a:rPr lang="en-US" sz="2000" dirty="0"/>
              <a:t> in </a:t>
            </a:r>
            <a:r>
              <a:rPr lang="en-US" sz="2000" dirty="0" err="1"/>
              <a:t>jedrih</a:t>
            </a:r>
          </a:p>
          <a:p>
            <a:pPr marL="285750" indent="-285750">
              <a:buFont typeface="Arial" panose="020B0604020202020204" pitchFamily="34" charset="0"/>
              <a:buChar char="•"/>
            </a:pPr>
            <a:endParaRPr lang="en-US" sz="2000"/>
          </a:p>
        </p:txBody>
      </p:sp>
      <p:sp>
        <p:nvSpPr>
          <p:cNvPr id="10" name="TextBox 9">
            <a:extLst>
              <a:ext uri="{FF2B5EF4-FFF2-40B4-BE49-F238E27FC236}">
                <a16:creationId xmlns:a16="http://schemas.microsoft.com/office/drawing/2014/main" id="{52EDB987-B529-450F-895E-5DCB7C824A40}"/>
              </a:ext>
            </a:extLst>
          </p:cNvPr>
          <p:cNvSpPr txBox="1"/>
          <p:nvPr/>
        </p:nvSpPr>
        <p:spPr>
          <a:xfrm>
            <a:off x="6670229" y="3824722"/>
            <a:ext cx="3057832" cy="400110"/>
          </a:xfrm>
          <a:prstGeom prst="rect">
            <a:avLst/>
          </a:prstGeom>
          <a:noFill/>
        </p:spPr>
        <p:txBody>
          <a:bodyPr wrap="square" lIns="91440" tIns="45720" rIns="91440" bIns="45720" rtlCol="0" anchor="t">
            <a:spAutoFit/>
          </a:bodyPr>
          <a:lstStyle/>
          <a:p>
            <a:r>
              <a:rPr lang="en-US" sz="2000" dirty="0" err="1"/>
              <a:t>Bethejeva</a:t>
            </a:r>
            <a:r>
              <a:rPr lang="en-US" sz="2000" dirty="0"/>
              <a:t> </a:t>
            </a:r>
            <a:r>
              <a:rPr lang="en-US" sz="2000" dirty="0" err="1"/>
              <a:t>enačba</a:t>
            </a:r>
          </a:p>
        </p:txBody>
      </p:sp>
      <p:cxnSp>
        <p:nvCxnSpPr>
          <p:cNvPr id="13" name="Straight Arrow Connector 12">
            <a:extLst>
              <a:ext uri="{FF2B5EF4-FFF2-40B4-BE49-F238E27FC236}">
                <a16:creationId xmlns:a16="http://schemas.microsoft.com/office/drawing/2014/main" id="{6F1D62FA-BE84-4CBD-A7ED-86B157F2A6AE}"/>
              </a:ext>
            </a:extLst>
          </p:cNvPr>
          <p:cNvCxnSpPr/>
          <p:nvPr/>
        </p:nvCxnSpPr>
        <p:spPr>
          <a:xfrm>
            <a:off x="9753600" y="5565058"/>
            <a:ext cx="648929" cy="50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BCFB8B-6CBC-4643-B0CB-0746F7693A1D}"/>
              </a:ext>
            </a:extLst>
          </p:cNvPr>
          <p:cNvSpPr txBox="1"/>
          <p:nvPr/>
        </p:nvSpPr>
        <p:spPr>
          <a:xfrm>
            <a:off x="7700893" y="6167645"/>
            <a:ext cx="4335951" cy="400110"/>
          </a:xfrm>
          <a:prstGeom prst="rect">
            <a:avLst/>
          </a:prstGeom>
          <a:noFill/>
        </p:spPr>
        <p:txBody>
          <a:bodyPr wrap="square" lIns="91440" tIns="45720" rIns="91440" bIns="45720" rtlCol="0" anchor="t">
            <a:spAutoFit/>
          </a:bodyPr>
          <a:lstStyle/>
          <a:p>
            <a:r>
              <a:rPr lang="en-US" sz="2000" dirty="0" err="1"/>
              <a:t>Povprečna</a:t>
            </a:r>
            <a:r>
              <a:rPr lang="en-US" sz="2000" dirty="0"/>
              <a:t> </a:t>
            </a:r>
            <a:r>
              <a:rPr lang="en-US" sz="2000" dirty="0" err="1"/>
              <a:t>ionizacijska</a:t>
            </a:r>
            <a:r>
              <a:rPr lang="en-US" sz="2000" dirty="0"/>
              <a:t> </a:t>
            </a:r>
            <a:r>
              <a:rPr lang="en-US" sz="2000" dirty="0" err="1"/>
              <a:t>energija</a:t>
            </a:r>
            <a:endParaRPr lang="en-US" sz="2000"/>
          </a:p>
        </p:txBody>
      </p:sp>
      <p:cxnSp>
        <p:nvCxnSpPr>
          <p:cNvPr id="16" name="Straight Arrow Connector 15">
            <a:extLst>
              <a:ext uri="{FF2B5EF4-FFF2-40B4-BE49-F238E27FC236}">
                <a16:creationId xmlns:a16="http://schemas.microsoft.com/office/drawing/2014/main" id="{6417049C-CAF4-41C0-AD54-654EF4FBD8EA}"/>
              </a:ext>
            </a:extLst>
          </p:cNvPr>
          <p:cNvCxnSpPr>
            <a:cxnSpLocks/>
          </p:cNvCxnSpPr>
          <p:nvPr/>
        </p:nvCxnSpPr>
        <p:spPr>
          <a:xfrm flipH="1">
            <a:off x="6216687" y="5637339"/>
            <a:ext cx="820077" cy="423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8A6213-44CA-48B9-B368-D826CCCCB6BE}"/>
              </a:ext>
            </a:extLst>
          </p:cNvPr>
          <p:cNvSpPr txBox="1"/>
          <p:nvPr/>
        </p:nvSpPr>
        <p:spPr>
          <a:xfrm>
            <a:off x="5437240" y="6084278"/>
            <a:ext cx="1830587" cy="707886"/>
          </a:xfrm>
          <a:prstGeom prst="rect">
            <a:avLst/>
          </a:prstGeom>
          <a:noFill/>
        </p:spPr>
        <p:txBody>
          <a:bodyPr wrap="square" lIns="91440" tIns="45720" rIns="91440" bIns="45720" rtlCol="0" anchor="t">
            <a:spAutoFit/>
          </a:bodyPr>
          <a:lstStyle/>
          <a:p>
            <a:r>
              <a:rPr lang="en-US" sz="2000" dirty="0"/>
              <a:t>n– </a:t>
            </a:r>
            <a:r>
              <a:rPr lang="en-US" sz="2000" dirty="0" err="1"/>
              <a:t>gostota</a:t>
            </a:r>
            <a:r>
              <a:rPr lang="en-US" sz="2000" dirty="0"/>
              <a:t> </a:t>
            </a:r>
            <a:r>
              <a:rPr lang="en-US" sz="2000" dirty="0" err="1"/>
              <a:t>elektronov</a:t>
            </a:r>
            <a:endParaRPr lang="en-US" dirty="0" err="1"/>
          </a:p>
        </p:txBody>
      </p:sp>
      <p:sp>
        <p:nvSpPr>
          <p:cNvPr id="21" name="TextBox 20">
            <a:extLst>
              <a:ext uri="{FF2B5EF4-FFF2-40B4-BE49-F238E27FC236}">
                <a16:creationId xmlns:a16="http://schemas.microsoft.com/office/drawing/2014/main" id="{0704C1E8-247D-4450-BE50-7EAC560AE9FF}"/>
              </a:ext>
            </a:extLst>
          </p:cNvPr>
          <p:cNvSpPr txBox="1"/>
          <p:nvPr/>
        </p:nvSpPr>
        <p:spPr>
          <a:xfrm>
            <a:off x="1094599" y="5445130"/>
            <a:ext cx="3110040" cy="707886"/>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Nastali</a:t>
            </a:r>
            <a:r>
              <a:rPr lang="en-US" sz="2000" dirty="0"/>
              <a:t> </a:t>
            </a:r>
            <a:r>
              <a:rPr lang="en-US" sz="2000" dirty="0" err="1"/>
              <a:t>elektroni</a:t>
            </a:r>
            <a:r>
              <a:rPr lang="en-US" sz="2000" dirty="0"/>
              <a:t> po </a:t>
            </a:r>
            <a:r>
              <a:rPr lang="en-US" sz="2000" dirty="0" err="1"/>
              <a:t>interakciji</a:t>
            </a:r>
            <a:r>
              <a:rPr lang="en-US" sz="2000" dirty="0"/>
              <a:t> </a:t>
            </a:r>
            <a:r>
              <a:rPr lang="en-US" sz="2000" dirty="0" err="1"/>
              <a:t>lomijo</a:t>
            </a:r>
            <a:r>
              <a:rPr lang="en-US" sz="2000" dirty="0"/>
              <a:t> DNA</a:t>
            </a:r>
          </a:p>
        </p:txBody>
      </p:sp>
      <p:sp>
        <p:nvSpPr>
          <p:cNvPr id="2" name="Slide Number Placeholder 1">
            <a:extLst>
              <a:ext uri="{FF2B5EF4-FFF2-40B4-BE49-F238E27FC236}">
                <a16:creationId xmlns:a16="http://schemas.microsoft.com/office/drawing/2014/main" id="{72E72A09-142F-451B-B8EA-563037758E9A}"/>
              </a:ext>
            </a:extLst>
          </p:cNvPr>
          <p:cNvSpPr>
            <a:spLocks noGrp="1"/>
          </p:cNvSpPr>
          <p:nvPr>
            <p:ph type="sldNum" sz="quarter" idx="14"/>
          </p:nvPr>
        </p:nvSpPr>
        <p:spPr/>
        <p:txBody>
          <a:bodyPr/>
          <a:lstStyle/>
          <a:p>
            <a:r>
              <a:rPr lang="en-US"/>
              <a:t>c</a:t>
            </a:r>
            <a:fld id="{F63EFE32-485B-41F6-927E-7557007F5C17}" type="slidenum">
              <a:rPr lang="sl-SI" smtClean="0"/>
              <a:t>10</a:t>
            </a:fld>
            <a:endParaRPr lang="sl-SI"/>
          </a:p>
        </p:txBody>
      </p:sp>
      <p:pic>
        <p:nvPicPr>
          <p:cNvPr id="9" name="Graphic 8">
            <a:extLst>
              <a:ext uri="{FF2B5EF4-FFF2-40B4-BE49-F238E27FC236}">
                <a16:creationId xmlns:a16="http://schemas.microsoft.com/office/drawing/2014/main" id="{E689330C-9C52-4CAD-993A-5448A405D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9964" y="5249145"/>
            <a:ext cx="6229812" cy="677513"/>
          </a:xfrm>
          <a:prstGeom prst="rect">
            <a:avLst/>
          </a:prstGeom>
        </p:spPr>
      </p:pic>
      <p:pic>
        <p:nvPicPr>
          <p:cNvPr id="3" name="Picture 2">
            <a:extLst>
              <a:ext uri="{FF2B5EF4-FFF2-40B4-BE49-F238E27FC236}">
                <a16:creationId xmlns:a16="http://schemas.microsoft.com/office/drawing/2014/main" id="{89A0301F-6DE9-3464-EE90-0B32521BE814}"/>
              </a:ext>
            </a:extLst>
          </p:cNvPr>
          <p:cNvPicPr>
            <a:picLocks noChangeAspect="1"/>
          </p:cNvPicPr>
          <p:nvPr/>
        </p:nvPicPr>
        <p:blipFill>
          <a:blip r:embed="rId5"/>
          <a:stretch>
            <a:fillRect/>
          </a:stretch>
        </p:blipFill>
        <p:spPr>
          <a:xfrm>
            <a:off x="5542969" y="4787699"/>
            <a:ext cx="5695950" cy="657225"/>
          </a:xfrm>
          <a:prstGeom prst="rect">
            <a:avLst/>
          </a:prstGeom>
        </p:spPr>
      </p:pic>
      <p:pic>
        <p:nvPicPr>
          <p:cNvPr id="4" name="Picture 3" descr="A black text on a white background&#10;&#10;AI-generated content may be incorrect.">
            <a:extLst>
              <a:ext uri="{FF2B5EF4-FFF2-40B4-BE49-F238E27FC236}">
                <a16:creationId xmlns:a16="http://schemas.microsoft.com/office/drawing/2014/main" id="{CEE8700A-11EF-A9A1-9E2B-2871DE11788C}"/>
              </a:ext>
            </a:extLst>
          </p:cNvPr>
          <p:cNvPicPr>
            <a:picLocks noChangeAspect="1"/>
          </p:cNvPicPr>
          <p:nvPr/>
        </p:nvPicPr>
        <p:blipFill>
          <a:blip r:embed="rId6"/>
          <a:stretch>
            <a:fillRect/>
          </a:stretch>
        </p:blipFill>
        <p:spPr>
          <a:xfrm>
            <a:off x="1373679" y="4431608"/>
            <a:ext cx="2275402" cy="710083"/>
          </a:xfrm>
          <a:prstGeom prst="rect">
            <a:avLst/>
          </a:prstGeom>
        </p:spPr>
      </p:pic>
      <p:pic>
        <p:nvPicPr>
          <p:cNvPr id="8" name="Picture 7" descr="A black letter on a white background&#10;&#10;AI-generated content may be incorrect.">
            <a:extLst>
              <a:ext uri="{FF2B5EF4-FFF2-40B4-BE49-F238E27FC236}">
                <a16:creationId xmlns:a16="http://schemas.microsoft.com/office/drawing/2014/main" id="{ACEC59E5-B520-2C24-E2BB-AC7E8ED07623}"/>
              </a:ext>
            </a:extLst>
          </p:cNvPr>
          <p:cNvPicPr>
            <a:picLocks noChangeAspect="1"/>
          </p:cNvPicPr>
          <p:nvPr/>
        </p:nvPicPr>
        <p:blipFill>
          <a:blip r:embed="rId7"/>
          <a:stretch>
            <a:fillRect/>
          </a:stretch>
        </p:blipFill>
        <p:spPr>
          <a:xfrm>
            <a:off x="555134" y="1467320"/>
            <a:ext cx="370805" cy="639249"/>
          </a:xfrm>
          <a:prstGeom prst="rect">
            <a:avLst/>
          </a:prstGeom>
        </p:spPr>
      </p:pic>
    </p:spTree>
    <p:extLst>
      <p:ext uri="{BB962C8B-B14F-4D97-AF65-F5344CB8AC3E}">
        <p14:creationId xmlns:p14="http://schemas.microsoft.com/office/powerpoint/2010/main" val="25637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diagram&#10;&#10;Description automatically generated">
            <a:extLst>
              <a:ext uri="{FF2B5EF4-FFF2-40B4-BE49-F238E27FC236}">
                <a16:creationId xmlns:a16="http://schemas.microsoft.com/office/drawing/2014/main" id="{8426378C-FB4F-4542-8428-214AEA26D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350" y="1169829"/>
            <a:ext cx="4127673" cy="5294364"/>
          </a:xfrm>
          <a:prstGeom prst="rect">
            <a:avLst/>
          </a:prstGeom>
        </p:spPr>
      </p:pic>
      <p:sp>
        <p:nvSpPr>
          <p:cNvPr id="3" name="Content Placeholder 2">
            <a:extLst>
              <a:ext uri="{FF2B5EF4-FFF2-40B4-BE49-F238E27FC236}">
                <a16:creationId xmlns:a16="http://schemas.microsoft.com/office/drawing/2014/main" id="{43BC366D-E0C0-4B87-9E0F-2630342DA68B}"/>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Doza - odložena energija</a:t>
            </a:r>
            <a:endParaRPr lang="en-US"/>
          </a:p>
        </p:txBody>
      </p:sp>
      <p:pic>
        <p:nvPicPr>
          <p:cNvPr id="4" name="Picture 5" descr="Chart, line chart&#10;&#10;Description automatically generated">
            <a:extLst>
              <a:ext uri="{FF2B5EF4-FFF2-40B4-BE49-F238E27FC236}">
                <a16:creationId xmlns:a16="http://schemas.microsoft.com/office/drawing/2014/main" id="{8DA8960D-47BB-46B1-A9ED-20198A4B89A7}"/>
              </a:ext>
            </a:extLst>
          </p:cNvPr>
          <p:cNvPicPr>
            <a:picLocks noChangeAspect="1"/>
          </p:cNvPicPr>
          <p:nvPr/>
        </p:nvPicPr>
        <p:blipFill>
          <a:blip r:embed="rId4"/>
          <a:stretch>
            <a:fillRect/>
          </a:stretch>
        </p:blipFill>
        <p:spPr>
          <a:xfrm>
            <a:off x="279400" y="2275244"/>
            <a:ext cx="5371123" cy="3890127"/>
          </a:xfrm>
          <a:prstGeom prst="rect">
            <a:avLst/>
          </a:prstGeom>
        </p:spPr>
      </p:pic>
      <p:pic>
        <p:nvPicPr>
          <p:cNvPr id="5" name="Picture 4" descr="Chart&#10;&#10;Description automatically generated">
            <a:extLst>
              <a:ext uri="{FF2B5EF4-FFF2-40B4-BE49-F238E27FC236}">
                <a16:creationId xmlns:a16="http://schemas.microsoft.com/office/drawing/2014/main" id="{924097F9-F035-4D07-AA60-FE81EFF3DCDE}"/>
              </a:ext>
            </a:extLst>
          </p:cNvPr>
          <p:cNvPicPr>
            <a:picLocks noChangeAspect="1"/>
          </p:cNvPicPr>
          <p:nvPr/>
        </p:nvPicPr>
        <p:blipFill>
          <a:blip r:embed="rId5"/>
          <a:stretch>
            <a:fillRect/>
          </a:stretch>
        </p:blipFill>
        <p:spPr>
          <a:xfrm>
            <a:off x="197224" y="2212958"/>
            <a:ext cx="5360893" cy="3947116"/>
          </a:xfrm>
          <a:prstGeom prst="rect">
            <a:avLst/>
          </a:prstGeom>
        </p:spPr>
      </p:pic>
      <p:sp>
        <p:nvSpPr>
          <p:cNvPr id="2" name="TextBox 1">
            <a:extLst>
              <a:ext uri="{FF2B5EF4-FFF2-40B4-BE49-F238E27FC236}">
                <a16:creationId xmlns:a16="http://schemas.microsoft.com/office/drawing/2014/main" id="{69175F3D-B6F2-4823-8D99-DBBDA9A02182}"/>
              </a:ext>
            </a:extLst>
          </p:cNvPr>
          <p:cNvSpPr txBox="1"/>
          <p:nvPr/>
        </p:nvSpPr>
        <p:spPr>
          <a:xfrm>
            <a:off x="1047750" y="1457158"/>
            <a:ext cx="1356224" cy="400110"/>
          </a:xfrm>
          <a:prstGeom prst="rect">
            <a:avLst/>
          </a:prstGeom>
          <a:noFill/>
        </p:spPr>
        <p:txBody>
          <a:bodyPr wrap="square" lIns="91440" tIns="45720" rIns="91440" bIns="45720" rtlCol="0" anchor="t">
            <a:spAutoFit/>
          </a:bodyPr>
          <a:lstStyle/>
          <a:p>
            <a:r>
              <a:rPr lang="en-US" sz="2000" dirty="0">
                <a:solidFill>
                  <a:srgbClr val="0063AE"/>
                </a:solidFill>
              </a:rPr>
              <a:t>Fotoni</a:t>
            </a:r>
          </a:p>
        </p:txBody>
      </p:sp>
      <p:sp>
        <p:nvSpPr>
          <p:cNvPr id="6" name="TextBox 5">
            <a:extLst>
              <a:ext uri="{FF2B5EF4-FFF2-40B4-BE49-F238E27FC236}">
                <a16:creationId xmlns:a16="http://schemas.microsoft.com/office/drawing/2014/main" id="{DBBAFA7B-9D1E-4025-B9B9-A75550D8EC20}"/>
              </a:ext>
            </a:extLst>
          </p:cNvPr>
          <p:cNvSpPr txBox="1"/>
          <p:nvPr/>
        </p:nvSpPr>
        <p:spPr>
          <a:xfrm>
            <a:off x="2581274" y="1457158"/>
            <a:ext cx="3069249" cy="400110"/>
          </a:xfrm>
          <a:prstGeom prst="rect">
            <a:avLst/>
          </a:prstGeom>
          <a:noFill/>
        </p:spPr>
        <p:txBody>
          <a:bodyPr wrap="square" lIns="91440" tIns="45720" rIns="91440" bIns="45720" rtlCol="0" anchor="t">
            <a:spAutoFit/>
          </a:bodyPr>
          <a:lstStyle/>
          <a:p>
            <a:r>
              <a:rPr lang="en-US" sz="2000" dirty="0" err="1">
                <a:solidFill>
                  <a:srgbClr val="E34A38"/>
                </a:solidFill>
              </a:rPr>
              <a:t>Hadroni</a:t>
            </a:r>
          </a:p>
        </p:txBody>
      </p:sp>
      <p:sp>
        <p:nvSpPr>
          <p:cNvPr id="7" name="TextBox 6">
            <a:extLst>
              <a:ext uri="{FF2B5EF4-FFF2-40B4-BE49-F238E27FC236}">
                <a16:creationId xmlns:a16="http://schemas.microsoft.com/office/drawing/2014/main" id="{91FA2085-A3F2-4061-984D-F6AF7A22189B}"/>
              </a:ext>
            </a:extLst>
          </p:cNvPr>
          <p:cNvSpPr txBox="1"/>
          <p:nvPr/>
        </p:nvSpPr>
        <p:spPr>
          <a:xfrm>
            <a:off x="1720775" y="6027194"/>
            <a:ext cx="2993456" cy="400110"/>
          </a:xfrm>
          <a:prstGeom prst="rect">
            <a:avLst/>
          </a:prstGeom>
          <a:noFill/>
        </p:spPr>
        <p:txBody>
          <a:bodyPr wrap="square" lIns="91440" tIns="45720" rIns="91440" bIns="45720" rtlCol="0" anchor="t">
            <a:spAutoFit/>
          </a:bodyPr>
          <a:lstStyle/>
          <a:p>
            <a:r>
              <a:rPr lang="en-US" sz="2000" dirty="0"/>
              <a:t>(Lomax, 2021)</a:t>
            </a:r>
          </a:p>
        </p:txBody>
      </p:sp>
      <p:sp>
        <p:nvSpPr>
          <p:cNvPr id="11" name="TextBox 10">
            <a:extLst>
              <a:ext uri="{FF2B5EF4-FFF2-40B4-BE49-F238E27FC236}">
                <a16:creationId xmlns:a16="http://schemas.microsoft.com/office/drawing/2014/main" id="{ACE3309D-6CCD-4572-B3CF-242D1814A8EB}"/>
              </a:ext>
            </a:extLst>
          </p:cNvPr>
          <p:cNvSpPr txBox="1"/>
          <p:nvPr/>
        </p:nvSpPr>
        <p:spPr>
          <a:xfrm rot="16200000">
            <a:off x="53987" y="3395625"/>
            <a:ext cx="869511" cy="369332"/>
          </a:xfrm>
          <a:prstGeom prst="rect">
            <a:avLst/>
          </a:prstGeom>
          <a:noFill/>
        </p:spPr>
        <p:txBody>
          <a:bodyPr wrap="square" rtlCol="0">
            <a:spAutoFit/>
          </a:bodyPr>
          <a:lstStyle/>
          <a:p>
            <a:r>
              <a:rPr lang="en-US"/>
              <a:t>[</a:t>
            </a:r>
            <a:r>
              <a:rPr lang="en-US" err="1"/>
              <a:t>Gy</a:t>
            </a:r>
            <a:r>
              <a:rPr lang="en-US"/>
              <a:t>]</a:t>
            </a:r>
          </a:p>
        </p:txBody>
      </p:sp>
      <p:sp>
        <p:nvSpPr>
          <p:cNvPr id="10" name="Slide Number Placeholder 9">
            <a:extLst>
              <a:ext uri="{FF2B5EF4-FFF2-40B4-BE49-F238E27FC236}">
                <a16:creationId xmlns:a16="http://schemas.microsoft.com/office/drawing/2014/main" id="{98BD143E-B7D0-4506-A8E6-C98CEB7F9E89}"/>
              </a:ext>
            </a:extLst>
          </p:cNvPr>
          <p:cNvSpPr>
            <a:spLocks noGrp="1"/>
          </p:cNvSpPr>
          <p:nvPr>
            <p:ph type="sldNum" sz="quarter" idx="14"/>
          </p:nvPr>
        </p:nvSpPr>
        <p:spPr/>
        <p:txBody>
          <a:bodyPr/>
          <a:lstStyle/>
          <a:p>
            <a:fld id="{F63EFE32-485B-41F6-927E-7557007F5C17}" type="slidenum">
              <a:rPr lang="sl-SI" smtClean="0"/>
              <a:t>11</a:t>
            </a:fld>
            <a:endParaRPr lang="sl-SI"/>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B4E5C1-8DBB-4A21-9CAC-44F5D6114089}"/>
                  </a:ext>
                </a:extLst>
              </p:cNvPr>
              <p:cNvSpPr txBox="1"/>
              <p:nvPr/>
            </p:nvSpPr>
            <p:spPr>
              <a:xfrm>
                <a:off x="5203536" y="1451847"/>
                <a:ext cx="3406325" cy="669222"/>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t>Dose =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𝑑𝐸</m:t>
                        </m:r>
                      </m:num>
                      <m:den>
                        <m:r>
                          <a:rPr lang="en-US" sz="2400" b="0" i="1" smtClean="0">
                            <a:latin typeface="Cambria Math" panose="02040503050406030204" pitchFamily="18" charset="0"/>
                          </a:rPr>
                          <m:t>𝑑𝑚</m:t>
                        </m:r>
                      </m:den>
                    </m:f>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𝜙</m:t>
                    </m: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𝜌</m:t>
                        </m:r>
                      </m:den>
                    </m:f>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𝑑𝐸</m:t>
                        </m:r>
                      </m:num>
                      <m:den>
                        <m:r>
                          <a:rPr lang="en-US" sz="2400" b="0" i="1" smtClean="0">
                            <a:latin typeface="Cambria Math" panose="02040503050406030204" pitchFamily="18" charset="0"/>
                            <a:ea typeface="Cambria Math" panose="02040503050406030204" pitchFamily="18" charset="0"/>
                          </a:rPr>
                          <m:t>𝑑𝑥</m:t>
                        </m:r>
                      </m:den>
                    </m:f>
                  </m:oMath>
                </a14:m>
                <a:endParaRPr lang="en-US" sz="2400"/>
              </a:p>
            </p:txBody>
          </p:sp>
        </mc:Choice>
        <mc:Fallback xmlns="">
          <p:sp>
            <p:nvSpPr>
              <p:cNvPr id="12" name="TextBox 11">
                <a:extLst>
                  <a:ext uri="{FF2B5EF4-FFF2-40B4-BE49-F238E27FC236}">
                    <a16:creationId xmlns:a16="http://schemas.microsoft.com/office/drawing/2014/main" id="{43B4E5C1-8DBB-4A21-9CAC-44F5D6114089}"/>
                  </a:ext>
                </a:extLst>
              </p:cNvPr>
              <p:cNvSpPr txBox="1">
                <a:spLocks noRot="1" noChangeAspect="1" noMove="1" noResize="1" noEditPoints="1" noAdjustHandles="1" noChangeArrowheads="1" noChangeShapeType="1" noTextEdit="1"/>
              </p:cNvSpPr>
              <p:nvPr/>
            </p:nvSpPr>
            <p:spPr>
              <a:xfrm>
                <a:off x="5203536" y="1451847"/>
                <a:ext cx="3406325" cy="669222"/>
              </a:xfrm>
              <a:prstGeom prst="rect">
                <a:avLst/>
              </a:prstGeom>
              <a:blipFill>
                <a:blip r:embed="rId6"/>
                <a:stretch>
                  <a:fillRect l="-2487"/>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71A78C-0095-4652-85CA-AFBCA4656B88}"/>
                  </a:ext>
                </a:extLst>
              </p:cNvPr>
              <p:cNvSpPr txBox="1"/>
              <p:nvPr/>
            </p:nvSpPr>
            <p:spPr>
              <a:xfrm>
                <a:off x="5806917" y="3816444"/>
                <a:ext cx="1091646" cy="472181"/>
              </a:xfrm>
              <a:prstGeom prst="rect">
                <a:avLst/>
              </a:prstGeom>
              <a:noFill/>
            </p:spPr>
            <p:txBody>
              <a:bodyPr wrap="none" lIns="0" tIns="0" rIns="0" bIns="0" rtlCol="0">
                <a:spAutoFit/>
              </a:bodyPr>
              <a:lstStyle/>
              <a:p>
                <a:r>
                  <a:rPr lang="en-US" sz="2000" b="0">
                    <a:ea typeface="Cambria Math" panose="02040503050406030204" pitchFamily="18" charset="0"/>
                  </a:rPr>
                  <a:t>Gy = </a:t>
                </a:r>
                <a14:m>
                  <m:oMath xmlns:m="http://schemas.openxmlformats.org/officeDocument/2006/math">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𝐽</m:t>
                        </m:r>
                      </m:num>
                      <m:den>
                        <m:r>
                          <a:rPr lang="en-US" sz="2000" b="0" i="1" smtClean="0">
                            <a:latin typeface="Cambria Math" panose="02040503050406030204" pitchFamily="18" charset="0"/>
                            <a:ea typeface="Cambria Math" panose="02040503050406030204" pitchFamily="18" charset="0"/>
                          </a:rPr>
                          <m:t>𝐾𝑔</m:t>
                        </m:r>
                      </m:den>
                    </m:f>
                    <m:r>
                      <a:rPr lang="en-US" sz="2000" b="0" i="1" smtClean="0">
                        <a:latin typeface="Cambria Math" panose="02040503050406030204" pitchFamily="18" charset="0"/>
                        <a:ea typeface="Cambria Math" panose="02040503050406030204" pitchFamily="18" charset="0"/>
                      </a:rPr>
                      <m:t>]</m:t>
                    </m:r>
                  </m:oMath>
                </a14:m>
                <a:endParaRPr lang="en-US" sz="2000"/>
              </a:p>
            </p:txBody>
          </p:sp>
        </mc:Choice>
        <mc:Fallback xmlns="">
          <p:sp>
            <p:nvSpPr>
              <p:cNvPr id="18" name="TextBox 17">
                <a:extLst>
                  <a:ext uri="{FF2B5EF4-FFF2-40B4-BE49-F238E27FC236}">
                    <a16:creationId xmlns:a16="http://schemas.microsoft.com/office/drawing/2014/main" id="{9D71A78C-0095-4652-85CA-AFBCA4656B88}"/>
                  </a:ext>
                </a:extLst>
              </p:cNvPr>
              <p:cNvSpPr txBox="1">
                <a:spLocks noRot="1" noChangeAspect="1" noMove="1" noResize="1" noEditPoints="1" noAdjustHandles="1" noChangeArrowheads="1" noChangeShapeType="1" noTextEdit="1"/>
              </p:cNvSpPr>
              <p:nvPr/>
            </p:nvSpPr>
            <p:spPr>
              <a:xfrm>
                <a:off x="5806917" y="3816444"/>
                <a:ext cx="1091646" cy="472181"/>
              </a:xfrm>
              <a:prstGeom prst="rect">
                <a:avLst/>
              </a:prstGeom>
              <a:blipFill>
                <a:blip r:embed="rId7"/>
                <a:stretch>
                  <a:fillRect l="-14525" t="-3846" r="-10615"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148097C6-F16E-4E02-96DB-44B7CB68C7A6}"/>
                  </a:ext>
                </a:extLst>
              </p:cNvPr>
              <p:cNvSpPr/>
              <p:nvPr/>
            </p:nvSpPr>
            <p:spPr>
              <a:xfrm>
                <a:off x="5313439" y="3134521"/>
                <a:ext cx="2488510" cy="582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𝜙</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sz="2000">
                    <a:solidFill>
                      <a:schemeClr val="tx1"/>
                    </a:solidFill>
                    <a:latin typeface="Work Sans (Headings)"/>
                    <a:ea typeface="Cambria Math" panose="02040503050406030204" pitchFamily="18" charset="0"/>
                  </a:rPr>
                  <a:t> Particle fluence</a:t>
                </a:r>
              </a:p>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𝜌</m:t>
                      </m:r>
                      <m:r>
                        <a:rPr lang="en-US" sz="2000" b="0" i="1" smtClean="0">
                          <a:solidFill>
                            <a:schemeClr val="tx1"/>
                          </a:solidFill>
                          <a:latin typeface="Cambria Math" panose="02040503050406030204" pitchFamily="18" charset="0"/>
                          <a:ea typeface="Cambria Math" panose="02040503050406030204" pitchFamily="18" charset="0"/>
                        </a:rPr>
                        <m:t>:</m:t>
                      </m:r>
                      <m:r>
                        <m:rPr>
                          <m:nor/>
                        </m:rPr>
                        <a:rPr lang="en-US" sz="2000" dirty="0">
                          <a:solidFill>
                            <a:schemeClr val="tx1"/>
                          </a:solidFill>
                          <a:latin typeface="Work Sans (Headings)"/>
                        </a:rPr>
                        <m:t>Mass</m:t>
                      </m:r>
                      <m:r>
                        <m:rPr>
                          <m:nor/>
                        </m:rPr>
                        <a:rPr lang="en-US" sz="2000" dirty="0">
                          <a:solidFill>
                            <a:schemeClr val="tx1"/>
                          </a:solidFill>
                          <a:latin typeface="Work Sans (Headings)"/>
                        </a:rPr>
                        <m:t> </m:t>
                      </m:r>
                      <m:r>
                        <m:rPr>
                          <m:nor/>
                        </m:rPr>
                        <a:rPr lang="en-US" sz="2000" dirty="0">
                          <a:solidFill>
                            <a:schemeClr val="tx1"/>
                          </a:solidFill>
                          <a:latin typeface="Work Sans (Headings)"/>
                        </a:rPr>
                        <m:t>density</m:t>
                      </m:r>
                      <m:r>
                        <m:rPr>
                          <m:nor/>
                        </m:rPr>
                        <a:rPr lang="en-US" sz="2000" dirty="0">
                          <a:solidFill>
                            <a:schemeClr val="tx1"/>
                          </a:solidFill>
                          <a:latin typeface="Work Sans (Headings)"/>
                        </a:rPr>
                        <m:t> </m:t>
                      </m:r>
                      <m:r>
                        <m:rPr>
                          <m:nor/>
                        </m:rPr>
                        <a:rPr lang="en-US" sz="2000" dirty="0">
                          <a:solidFill>
                            <a:schemeClr val="tx1"/>
                          </a:solidFill>
                          <a:latin typeface="Work Sans (Headings)"/>
                        </a:rPr>
                        <m:t>of</m:t>
                      </m:r>
                      <m:r>
                        <m:rPr>
                          <m:nor/>
                        </m:rPr>
                        <a:rPr lang="en-US" sz="2000" dirty="0">
                          <a:solidFill>
                            <a:schemeClr val="tx1"/>
                          </a:solidFill>
                          <a:latin typeface="Work Sans (Headings)"/>
                        </a:rPr>
                        <m:t> </m:t>
                      </m:r>
                      <m:r>
                        <m:rPr>
                          <m:nor/>
                        </m:rPr>
                        <a:rPr lang="en-US" sz="2000" dirty="0">
                          <a:solidFill>
                            <a:schemeClr val="tx1"/>
                          </a:solidFill>
                          <a:latin typeface="Work Sans (Headings)"/>
                        </a:rPr>
                        <m:t>the</m:t>
                      </m:r>
                      <m:r>
                        <m:rPr>
                          <m:nor/>
                        </m:rPr>
                        <a:rPr lang="en-US" sz="2000" dirty="0">
                          <a:solidFill>
                            <a:schemeClr val="tx1"/>
                          </a:solidFill>
                          <a:latin typeface="Work Sans (Headings)"/>
                        </a:rPr>
                        <m:t> </m:t>
                      </m:r>
                      <m:r>
                        <m:rPr>
                          <m:nor/>
                        </m:rPr>
                        <a:rPr lang="en-US" sz="2000" dirty="0">
                          <a:solidFill>
                            <a:schemeClr val="tx1"/>
                          </a:solidFill>
                          <a:latin typeface="Work Sans (Headings)"/>
                        </a:rPr>
                        <m:t>medium</m:t>
                      </m:r>
                    </m:oMath>
                  </m:oMathPara>
                </a14:m>
                <a:endParaRPr lang="en-US" sz="2000">
                  <a:solidFill>
                    <a:schemeClr val="tx1"/>
                  </a:solidFill>
                  <a:latin typeface="Work Sans (Headings)"/>
                </a:endParaRPr>
              </a:p>
              <a:p>
                <a:endParaRPr lang="en-US" sz="2000">
                  <a:solidFill>
                    <a:schemeClr val="tx1"/>
                  </a:solidFill>
                  <a:latin typeface="Work Sans (Headings)"/>
                </a:endParaRPr>
              </a:p>
            </p:txBody>
          </p:sp>
        </mc:Choice>
        <mc:Fallback xmlns="">
          <p:sp>
            <p:nvSpPr>
              <p:cNvPr id="19" name="Rectangle 18">
                <a:extLst>
                  <a:ext uri="{FF2B5EF4-FFF2-40B4-BE49-F238E27FC236}">
                    <a16:creationId xmlns:a16="http://schemas.microsoft.com/office/drawing/2014/main" id="{148097C6-F16E-4E02-96DB-44B7CB68C7A6}"/>
                  </a:ext>
                </a:extLst>
              </p:cNvPr>
              <p:cNvSpPr>
                <a:spLocks noRot="1" noChangeAspect="1" noMove="1" noResize="1" noEditPoints="1" noAdjustHandles="1" noChangeArrowheads="1" noChangeShapeType="1" noTextEdit="1"/>
              </p:cNvSpPr>
              <p:nvPr/>
            </p:nvSpPr>
            <p:spPr>
              <a:xfrm>
                <a:off x="5313439" y="3134521"/>
                <a:ext cx="2488510" cy="582540"/>
              </a:xfrm>
              <a:prstGeom prst="rect">
                <a:avLst/>
              </a:prstGeom>
              <a:blipFill>
                <a:blip r:embed="rId8"/>
                <a:stretch>
                  <a:fillRect l="-980" t="-66667" r="-2451" b="-729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151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7D0FB2-01F2-4779-AB31-8EF093293E4F}"/>
              </a:ext>
            </a:extLst>
          </p:cNvPr>
          <p:cNvSpPr txBox="1"/>
          <p:nvPr/>
        </p:nvSpPr>
        <p:spPr>
          <a:xfrm>
            <a:off x="1793927" y="5867054"/>
            <a:ext cx="2993456" cy="369332"/>
          </a:xfrm>
          <a:prstGeom prst="rect">
            <a:avLst/>
          </a:prstGeom>
          <a:noFill/>
        </p:spPr>
        <p:txBody>
          <a:bodyPr wrap="square" lIns="91440" tIns="45720" rIns="91440" bIns="45720" rtlCol="0" anchor="t">
            <a:spAutoFit/>
          </a:bodyPr>
          <a:lstStyle/>
          <a:p>
            <a:r>
              <a:rPr lang="en-US" dirty="0"/>
              <a:t>(Lomax, 2021)</a:t>
            </a:r>
          </a:p>
        </p:txBody>
      </p:sp>
      <p:sp>
        <p:nvSpPr>
          <p:cNvPr id="8" name="TextBox 7">
            <a:extLst>
              <a:ext uri="{FF2B5EF4-FFF2-40B4-BE49-F238E27FC236}">
                <a16:creationId xmlns:a16="http://schemas.microsoft.com/office/drawing/2014/main" id="{1DD96602-45AE-48E9-BB41-F8C5D4329453}"/>
              </a:ext>
            </a:extLst>
          </p:cNvPr>
          <p:cNvSpPr txBox="1"/>
          <p:nvPr/>
        </p:nvSpPr>
        <p:spPr>
          <a:xfrm>
            <a:off x="8141517" y="5314672"/>
            <a:ext cx="2993456" cy="400110"/>
          </a:xfrm>
          <a:prstGeom prst="rect">
            <a:avLst/>
          </a:prstGeom>
          <a:noFill/>
        </p:spPr>
        <p:txBody>
          <a:bodyPr wrap="square" lIns="91440" tIns="45720" rIns="91440" bIns="45720" rtlCol="0" anchor="t">
            <a:spAutoFit/>
          </a:bodyPr>
          <a:lstStyle/>
          <a:p>
            <a:r>
              <a:rPr lang="en-US" sz="2000" dirty="0"/>
              <a:t> (</a:t>
            </a:r>
            <a:r>
              <a:rPr lang="en-US" sz="2000" dirty="0">
                <a:effectLst/>
                <a:latin typeface="Arial"/>
                <a:cs typeface="Arial"/>
              </a:rPr>
              <a:t>UWA</a:t>
            </a:r>
            <a:r>
              <a:rPr lang="en-US" sz="2000" dirty="0"/>
              <a:t>)</a:t>
            </a:r>
          </a:p>
        </p:txBody>
      </p:sp>
      <p:sp>
        <p:nvSpPr>
          <p:cNvPr id="9" name="Content Placeholder 2">
            <a:extLst>
              <a:ext uri="{FF2B5EF4-FFF2-40B4-BE49-F238E27FC236}">
                <a16:creationId xmlns:a16="http://schemas.microsoft.com/office/drawing/2014/main" id="{F44B4149-6B77-4BAB-82D0-C111002D341A}"/>
              </a:ext>
            </a:extLst>
          </p:cNvPr>
          <p:cNvSpPr txBox="1">
            <a:spLocks/>
          </p:cNvSpPr>
          <p:nvPr/>
        </p:nvSpPr>
        <p:spPr>
          <a:xfrm>
            <a:off x="360807" y="444016"/>
            <a:ext cx="9717191" cy="5469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Clr>
                <a:schemeClr val="accent5"/>
              </a:buClr>
              <a:buFont typeface="Wingdings" panose="05000000000000000000" pitchFamily="2" charset="2"/>
              <a:buNone/>
              <a:defRPr lang="sl-SI" sz="4000" kern="1200" dirty="0">
                <a:solidFill>
                  <a:srgbClr val="266072"/>
                </a:solidFill>
                <a:latin typeface="Work Sans" pitchFamily="2" charset="-18"/>
                <a:ea typeface="+mj-ea"/>
                <a:cs typeface="+mj-cs"/>
              </a:defRPr>
            </a:lvl1pPr>
            <a:lvl2pPr marL="685800" indent="-228600" algn="l" defTabSz="914400" rtl="0" eaLnBrk="1" latinLnBrk="0" hangingPunct="1">
              <a:lnSpc>
                <a:spcPct val="90000"/>
              </a:lnSpc>
              <a:spcBef>
                <a:spcPts val="500"/>
              </a:spcBef>
              <a:buClr>
                <a:schemeClr val="accent3"/>
              </a:buClr>
              <a:buFont typeface="work sans" pitchFamily="2" charset="-18"/>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Work Sans"/>
              </a:rPr>
              <a:t>Od </a:t>
            </a:r>
            <a:r>
              <a:rPr lang="en-US" err="1">
                <a:latin typeface="Work Sans"/>
              </a:rPr>
              <a:t>osnovnih</a:t>
            </a:r>
            <a:r>
              <a:rPr lang="en-US">
                <a:latin typeface="Work Sans"/>
              </a:rPr>
              <a:t> principov do uporabe</a:t>
            </a:r>
            <a:endParaRPr lang="en-US" dirty="0"/>
          </a:p>
        </p:txBody>
      </p:sp>
      <p:sp>
        <p:nvSpPr>
          <p:cNvPr id="4" name="TextBox 3">
            <a:extLst>
              <a:ext uri="{FF2B5EF4-FFF2-40B4-BE49-F238E27FC236}">
                <a16:creationId xmlns:a16="http://schemas.microsoft.com/office/drawing/2014/main" id="{37254282-756E-41CD-814D-26DA98FC0A10}"/>
              </a:ext>
            </a:extLst>
          </p:cNvPr>
          <p:cNvSpPr txBox="1"/>
          <p:nvPr/>
        </p:nvSpPr>
        <p:spPr>
          <a:xfrm>
            <a:off x="3804131" y="1606103"/>
            <a:ext cx="3878630" cy="400110"/>
          </a:xfrm>
          <a:prstGeom prst="rect">
            <a:avLst/>
          </a:prstGeom>
          <a:noFill/>
        </p:spPr>
        <p:txBody>
          <a:bodyPr wrap="square" lIns="91440" tIns="45720" rIns="91440" bIns="45720" rtlCol="0" anchor="t">
            <a:spAutoFit/>
          </a:bodyPr>
          <a:lstStyle/>
          <a:p>
            <a:r>
              <a:rPr lang="en-US" sz="2000" dirty="0" err="1">
                <a:solidFill>
                  <a:srgbClr val="FF0000"/>
                </a:solidFill>
              </a:rPr>
              <a:t>Načrtovanje</a:t>
            </a:r>
            <a:r>
              <a:rPr lang="en-US" sz="2000" dirty="0">
                <a:solidFill>
                  <a:srgbClr val="FF0000"/>
                </a:solidFill>
              </a:rPr>
              <a:t> </a:t>
            </a:r>
            <a:r>
              <a:rPr lang="en-US" sz="2000" dirty="0" err="1">
                <a:solidFill>
                  <a:srgbClr val="FF0000"/>
                </a:solidFill>
              </a:rPr>
              <a:t>terapije</a:t>
            </a:r>
          </a:p>
        </p:txBody>
      </p:sp>
      <p:grpSp>
        <p:nvGrpSpPr>
          <p:cNvPr id="18" name="Group 17">
            <a:extLst>
              <a:ext uri="{FF2B5EF4-FFF2-40B4-BE49-F238E27FC236}">
                <a16:creationId xmlns:a16="http://schemas.microsoft.com/office/drawing/2014/main" id="{7AEE11FE-3F2C-4EAD-A230-A0B74873B76A}"/>
              </a:ext>
            </a:extLst>
          </p:cNvPr>
          <p:cNvGrpSpPr/>
          <p:nvPr/>
        </p:nvGrpSpPr>
        <p:grpSpPr>
          <a:xfrm>
            <a:off x="158353" y="1975435"/>
            <a:ext cx="5360893" cy="3947116"/>
            <a:chOff x="295547" y="2065041"/>
            <a:chExt cx="5360893" cy="3947116"/>
          </a:xfrm>
        </p:grpSpPr>
        <p:pic>
          <p:nvPicPr>
            <p:cNvPr id="5" name="Picture 4" descr="Chart&#10;&#10;Description automatically generated">
              <a:extLst>
                <a:ext uri="{FF2B5EF4-FFF2-40B4-BE49-F238E27FC236}">
                  <a16:creationId xmlns:a16="http://schemas.microsoft.com/office/drawing/2014/main" id="{924097F9-F035-4D07-AA60-FE81EFF3DCDE}"/>
                </a:ext>
              </a:extLst>
            </p:cNvPr>
            <p:cNvPicPr>
              <a:picLocks noChangeAspect="1"/>
            </p:cNvPicPr>
            <p:nvPr/>
          </p:nvPicPr>
          <p:blipFill>
            <a:blip r:embed="rId3"/>
            <a:stretch>
              <a:fillRect/>
            </a:stretch>
          </p:blipFill>
          <p:spPr>
            <a:xfrm>
              <a:off x="295547" y="2065041"/>
              <a:ext cx="5360893" cy="3947116"/>
            </a:xfrm>
            <a:prstGeom prst="rect">
              <a:avLst/>
            </a:prstGeom>
          </p:spPr>
        </p:pic>
        <p:sp>
          <p:nvSpPr>
            <p:cNvPr id="17" name="TextBox 16">
              <a:extLst>
                <a:ext uri="{FF2B5EF4-FFF2-40B4-BE49-F238E27FC236}">
                  <a16:creationId xmlns:a16="http://schemas.microsoft.com/office/drawing/2014/main" id="{4DA08A42-0B7C-4CAB-8A5B-0E8C2F1B628A}"/>
                </a:ext>
              </a:extLst>
            </p:cNvPr>
            <p:cNvSpPr txBox="1"/>
            <p:nvPr/>
          </p:nvSpPr>
          <p:spPr>
            <a:xfrm rot="16200000">
              <a:off x="138151" y="3235189"/>
              <a:ext cx="869511" cy="369332"/>
            </a:xfrm>
            <a:prstGeom prst="rect">
              <a:avLst/>
            </a:prstGeom>
            <a:noFill/>
          </p:spPr>
          <p:txBody>
            <a:bodyPr wrap="square" rtlCol="0">
              <a:spAutoFit/>
            </a:bodyPr>
            <a:lstStyle/>
            <a:p>
              <a:r>
                <a:rPr lang="en-US"/>
                <a:t>[J/Kg]</a:t>
              </a:r>
            </a:p>
          </p:txBody>
        </p:sp>
      </p:grpSp>
      <p:cxnSp>
        <p:nvCxnSpPr>
          <p:cNvPr id="11" name="Straight Arrow Connector 10">
            <a:extLst>
              <a:ext uri="{FF2B5EF4-FFF2-40B4-BE49-F238E27FC236}">
                <a16:creationId xmlns:a16="http://schemas.microsoft.com/office/drawing/2014/main" id="{F6C422AE-1656-4C22-B387-F63E0600029F}"/>
              </a:ext>
            </a:extLst>
          </p:cNvPr>
          <p:cNvCxnSpPr>
            <a:cxnSpLocks/>
          </p:cNvCxnSpPr>
          <p:nvPr/>
        </p:nvCxnSpPr>
        <p:spPr>
          <a:xfrm>
            <a:off x="4829784" y="3090672"/>
            <a:ext cx="1320432" cy="0"/>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2CD75635-10AC-4574-B41B-1A27F99CE08D}"/>
              </a:ext>
            </a:extLst>
          </p:cNvPr>
          <p:cNvSpPr txBox="1"/>
          <p:nvPr/>
        </p:nvSpPr>
        <p:spPr>
          <a:xfrm>
            <a:off x="5068142" y="2721340"/>
            <a:ext cx="1029208" cy="400110"/>
          </a:xfrm>
          <a:prstGeom prst="rect">
            <a:avLst/>
          </a:prstGeom>
          <a:noFill/>
        </p:spPr>
        <p:txBody>
          <a:bodyPr wrap="square" lIns="91440" tIns="45720" rIns="91440" bIns="45720" rtlCol="0" anchor="t">
            <a:spAutoFit/>
          </a:bodyPr>
          <a:lstStyle/>
          <a:p>
            <a:r>
              <a:rPr lang="en-US" sz="2000" dirty="0">
                <a:solidFill>
                  <a:srgbClr val="FF0000"/>
                </a:solidFill>
              </a:rPr>
              <a:t>Kako?</a:t>
            </a:r>
          </a:p>
        </p:txBody>
      </p:sp>
      <p:cxnSp>
        <p:nvCxnSpPr>
          <p:cNvPr id="3" name="Straight Arrow Connector 2">
            <a:extLst>
              <a:ext uri="{FF2B5EF4-FFF2-40B4-BE49-F238E27FC236}">
                <a16:creationId xmlns:a16="http://schemas.microsoft.com/office/drawing/2014/main" id="{306FDC5C-C3D3-426C-A910-E85A001C2BD3}"/>
              </a:ext>
            </a:extLst>
          </p:cNvPr>
          <p:cNvCxnSpPr>
            <a:cxnSpLocks/>
          </p:cNvCxnSpPr>
          <p:nvPr/>
        </p:nvCxnSpPr>
        <p:spPr>
          <a:xfrm flipV="1">
            <a:off x="5476568" y="1976284"/>
            <a:ext cx="0" cy="745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E242418F-D5D6-4ED3-95B4-4559E09048F9}"/>
              </a:ext>
            </a:extLst>
          </p:cNvPr>
          <p:cNvSpPr>
            <a:spLocks noGrp="1"/>
          </p:cNvSpPr>
          <p:nvPr>
            <p:ph type="sldNum" sz="quarter" idx="14"/>
          </p:nvPr>
        </p:nvSpPr>
        <p:spPr/>
        <p:txBody>
          <a:bodyPr/>
          <a:lstStyle/>
          <a:p>
            <a:fld id="{F63EFE32-485B-41F6-927E-7557007F5C17}" type="slidenum">
              <a:rPr lang="sl-SI" smtClean="0"/>
              <a:t>12</a:t>
            </a:fld>
            <a:endParaRPr lang="sl-SI"/>
          </a:p>
        </p:txBody>
      </p:sp>
      <p:graphicFrame>
        <p:nvGraphicFramePr>
          <p:cNvPr id="2" name="Object 1">
            <a:extLst>
              <a:ext uri="{FF2B5EF4-FFF2-40B4-BE49-F238E27FC236}">
                <a16:creationId xmlns:a16="http://schemas.microsoft.com/office/drawing/2014/main" id="{D67C7908-B3F0-45C6-B86B-6B3A0A89DB1B}"/>
              </a:ext>
            </a:extLst>
          </p:cNvPr>
          <p:cNvGraphicFramePr>
            <a:graphicFrameLocks noChangeAspect="1"/>
          </p:cNvGraphicFramePr>
          <p:nvPr>
            <p:extLst>
              <p:ext uri="{D42A27DB-BD31-4B8C-83A1-F6EECF244321}">
                <p14:modId xmlns:p14="http://schemas.microsoft.com/office/powerpoint/2010/main" val="1943111287"/>
              </p:ext>
            </p:extLst>
          </p:nvPr>
        </p:nvGraphicFramePr>
        <p:xfrm>
          <a:off x="6181275" y="2465252"/>
          <a:ext cx="5985511" cy="2786643"/>
        </p:xfrm>
        <a:graphic>
          <a:graphicData uri="http://schemas.openxmlformats.org/presentationml/2006/ole">
            <mc:AlternateContent xmlns:mc="http://schemas.openxmlformats.org/markup-compatibility/2006">
              <mc:Choice xmlns:v="urn:schemas-microsoft-com:vml" Requires="v">
                <p:oleObj name="Bitmap Image" r:id="rId4" imgW="6915240" imgH="3219480" progId="Paint.Picture">
                  <p:embed/>
                </p:oleObj>
              </mc:Choice>
              <mc:Fallback>
                <p:oleObj name="Bitmap Image" r:id="rId4" imgW="6915240" imgH="3219480" progId="Paint.Picture">
                  <p:embed/>
                  <p:pic>
                    <p:nvPicPr>
                      <p:cNvPr id="2" name="Object 1">
                        <a:extLst>
                          <a:ext uri="{FF2B5EF4-FFF2-40B4-BE49-F238E27FC236}">
                            <a16:creationId xmlns:a16="http://schemas.microsoft.com/office/drawing/2014/main" id="{D67C7908-B3F0-45C6-B86B-6B3A0A89DB1B}"/>
                          </a:ext>
                        </a:extLst>
                      </p:cNvPr>
                      <p:cNvPicPr/>
                      <p:nvPr/>
                    </p:nvPicPr>
                    <p:blipFill>
                      <a:blip r:embed="rId5"/>
                      <a:stretch>
                        <a:fillRect/>
                      </a:stretch>
                    </p:blipFill>
                    <p:spPr>
                      <a:xfrm>
                        <a:off x="6181275" y="2465252"/>
                        <a:ext cx="5985511" cy="2786643"/>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7B1B78F2-494A-4F64-A797-CFD9C761DEE9}"/>
              </a:ext>
            </a:extLst>
          </p:cNvPr>
          <p:cNvSpPr txBox="1"/>
          <p:nvPr/>
        </p:nvSpPr>
        <p:spPr>
          <a:xfrm>
            <a:off x="6957578" y="2071808"/>
            <a:ext cx="1782660" cy="461665"/>
          </a:xfrm>
          <a:prstGeom prst="rect">
            <a:avLst/>
          </a:prstGeom>
          <a:noFill/>
        </p:spPr>
        <p:txBody>
          <a:bodyPr wrap="square" rtlCol="0">
            <a:spAutoFit/>
          </a:bodyPr>
          <a:lstStyle/>
          <a:p>
            <a:r>
              <a:rPr lang="en-US" sz="2400"/>
              <a:t>Photons</a:t>
            </a:r>
          </a:p>
        </p:txBody>
      </p:sp>
      <p:sp>
        <p:nvSpPr>
          <p:cNvPr id="19" name="TextBox 18">
            <a:extLst>
              <a:ext uri="{FF2B5EF4-FFF2-40B4-BE49-F238E27FC236}">
                <a16:creationId xmlns:a16="http://schemas.microsoft.com/office/drawing/2014/main" id="{89639DF6-05F2-4927-B226-69A3F1718095}"/>
              </a:ext>
            </a:extLst>
          </p:cNvPr>
          <p:cNvSpPr txBox="1"/>
          <p:nvPr/>
        </p:nvSpPr>
        <p:spPr>
          <a:xfrm>
            <a:off x="9896071" y="2075153"/>
            <a:ext cx="1483934" cy="461665"/>
          </a:xfrm>
          <a:prstGeom prst="rect">
            <a:avLst/>
          </a:prstGeom>
          <a:noFill/>
        </p:spPr>
        <p:txBody>
          <a:bodyPr wrap="square" rtlCol="0">
            <a:spAutoFit/>
          </a:bodyPr>
          <a:lstStyle/>
          <a:p>
            <a:r>
              <a:rPr lang="en-US" sz="2400"/>
              <a:t>Protons</a:t>
            </a:r>
          </a:p>
        </p:txBody>
      </p:sp>
      <p:sp>
        <p:nvSpPr>
          <p:cNvPr id="6" name="Rectangle 5">
            <a:extLst>
              <a:ext uri="{FF2B5EF4-FFF2-40B4-BE49-F238E27FC236}">
                <a16:creationId xmlns:a16="http://schemas.microsoft.com/office/drawing/2014/main" id="{770494EA-8272-4B12-AF43-74A52A9ACF60}"/>
              </a:ext>
            </a:extLst>
          </p:cNvPr>
          <p:cNvSpPr/>
          <p:nvPr/>
        </p:nvSpPr>
        <p:spPr>
          <a:xfrm>
            <a:off x="8355351" y="3080605"/>
            <a:ext cx="982936" cy="211235"/>
          </a:xfrm>
          <a:prstGeom prst="rect">
            <a:avLst/>
          </a:prstGeom>
          <a:solidFill>
            <a:srgbClr val="F4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Entrance</a:t>
            </a:r>
          </a:p>
        </p:txBody>
      </p:sp>
    </p:spTree>
    <p:extLst>
      <p:ext uri="{BB962C8B-B14F-4D97-AF65-F5344CB8AC3E}">
        <p14:creationId xmlns:p14="http://schemas.microsoft.com/office/powerpoint/2010/main" val="197115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green&#10;&#10;Description automatically generated">
            <a:extLst>
              <a:ext uri="{FF2B5EF4-FFF2-40B4-BE49-F238E27FC236}">
                <a16:creationId xmlns:a16="http://schemas.microsoft.com/office/drawing/2014/main" id="{FD86D7BD-AA64-4732-9A9C-3461967F03D0}"/>
              </a:ext>
            </a:extLst>
          </p:cNvPr>
          <p:cNvPicPr>
            <a:picLocks noChangeAspect="1"/>
          </p:cNvPicPr>
          <p:nvPr/>
        </p:nvPicPr>
        <p:blipFill>
          <a:blip r:embed="rId2"/>
          <a:stretch>
            <a:fillRect/>
          </a:stretch>
        </p:blipFill>
        <p:spPr>
          <a:xfrm>
            <a:off x="1054311" y="1002900"/>
            <a:ext cx="10083378" cy="5571067"/>
          </a:xfrm>
          <a:prstGeom prst="rect">
            <a:avLst/>
          </a:prstGeom>
        </p:spPr>
      </p:pic>
      <p:sp>
        <p:nvSpPr>
          <p:cNvPr id="4" name="Content Placeholder 3">
            <a:extLst>
              <a:ext uri="{FF2B5EF4-FFF2-40B4-BE49-F238E27FC236}">
                <a16:creationId xmlns:a16="http://schemas.microsoft.com/office/drawing/2014/main" id="{0B3F31B6-C814-96F6-00EE-4F086DEA56A4}"/>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Dozni</a:t>
            </a:r>
            <a:r>
              <a:rPr lang="en-US">
                <a:latin typeface="Work Sans"/>
              </a:rPr>
              <a:t> </a:t>
            </a:r>
            <a:r>
              <a:rPr lang="en-US" err="1">
                <a:latin typeface="Work Sans"/>
              </a:rPr>
              <a:t>načrti</a:t>
            </a:r>
            <a:endParaRPr lang="en-US" err="1"/>
          </a:p>
        </p:txBody>
      </p:sp>
      <p:sp>
        <p:nvSpPr>
          <p:cNvPr id="2" name="Slide Number Placeholder 1">
            <a:extLst>
              <a:ext uri="{FF2B5EF4-FFF2-40B4-BE49-F238E27FC236}">
                <a16:creationId xmlns:a16="http://schemas.microsoft.com/office/drawing/2014/main" id="{BFC7C7CB-2131-4F01-BFA3-0C096DF65976}"/>
              </a:ext>
            </a:extLst>
          </p:cNvPr>
          <p:cNvSpPr>
            <a:spLocks noGrp="1"/>
          </p:cNvSpPr>
          <p:nvPr>
            <p:ph type="sldNum" idx="4294967295"/>
          </p:nvPr>
        </p:nvSpPr>
        <p:spPr>
          <a:xfrm>
            <a:off x="9448800" y="6356350"/>
            <a:ext cx="2743200" cy="365125"/>
          </a:xfrm>
          <a:prstGeom prst="rect">
            <a:avLst/>
          </a:prstGeom>
        </p:spPr>
        <p:txBody>
          <a:bodyPr>
            <a:normAutofit/>
          </a:bodyPr>
          <a:lstStyle/>
          <a:p>
            <a:pPr marL="0" lvl="0" indent="0" rtl="0">
              <a:lnSpc>
                <a:spcPct val="90000"/>
              </a:lnSpc>
              <a:spcBef>
                <a:spcPts val="0"/>
              </a:spcBef>
              <a:spcAft>
                <a:spcPts val="600"/>
              </a:spcAft>
              <a:buNone/>
            </a:pPr>
            <a:fld id="{00000000-1234-1234-1234-123412341234}" type="slidenum">
              <a:rPr lang="en-US" sz="700" dirty="0"/>
              <a:pPr marL="0" lvl="0" indent="0" rtl="0">
                <a:lnSpc>
                  <a:spcPct val="90000"/>
                </a:lnSpc>
                <a:spcBef>
                  <a:spcPts val="0"/>
                </a:spcBef>
                <a:spcAft>
                  <a:spcPts val="600"/>
                </a:spcAft>
                <a:buNone/>
              </a:pPr>
              <a:t>13</a:t>
            </a:fld>
            <a:endParaRPr lang="en-US" sz="700" dirty="0"/>
          </a:p>
        </p:txBody>
      </p:sp>
    </p:spTree>
    <p:extLst>
      <p:ext uri="{BB962C8B-B14F-4D97-AF65-F5344CB8AC3E}">
        <p14:creationId xmlns:p14="http://schemas.microsoft.com/office/powerpoint/2010/main" val="1257262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r>
              <a:rPr lang="en-US" dirty="0" err="1">
                <a:latin typeface="Cambria"/>
                <a:ea typeface="Cambria"/>
              </a:rPr>
              <a:t>pri</a:t>
            </a:r>
            <a:r>
              <a:rPr lang="en-US" dirty="0">
                <a:latin typeface="Cambria"/>
                <a:ea typeface="Cambria"/>
              </a:rPr>
              <a:t> </a:t>
            </a:r>
            <a:r>
              <a:rPr lang="en-US" dirty="0" err="1">
                <a:latin typeface="Cambria"/>
                <a:ea typeface="Cambria"/>
              </a:rPr>
              <a:t>otrocih</a:t>
            </a:r>
            <a:endParaRPr lang="en-US" dirty="0" err="1">
              <a:latin typeface="work sans"/>
              <a:ea typeface="Cambria"/>
            </a:endParaRPr>
          </a:p>
          <a:p>
            <a:pPr marL="457200" lvl="1" indent="0">
              <a:lnSpc>
                <a:spcPct val="100000"/>
              </a:lnSpc>
              <a:spcBef>
                <a:spcPts val="0"/>
              </a:spcBef>
              <a:buNone/>
            </a:pPr>
            <a:endParaRPr lang="en-US" dirty="0">
              <a:latin typeface="work sans"/>
              <a:ea typeface="Cambria"/>
            </a:endParaRPr>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dirty="0" err="1">
                <a:latin typeface="Work Sans"/>
              </a:rPr>
              <a:t>Vloga</a:t>
            </a:r>
            <a:r>
              <a:rPr lang="en-US" dirty="0">
                <a:latin typeface="Work Sans"/>
              </a:rPr>
              <a:t> </a:t>
            </a:r>
            <a:r>
              <a:rPr lang="en-US" err="1">
                <a:latin typeface="Work Sans"/>
              </a:rPr>
              <a:t>protonske</a:t>
            </a:r>
            <a:r>
              <a:rPr lang="en-US" dirty="0">
                <a:latin typeface="Work Sans"/>
              </a:rPr>
              <a:t> </a:t>
            </a:r>
            <a:r>
              <a:rPr lang="en-US" dirty="0" err="1">
                <a:latin typeface="Work Sans"/>
              </a:rPr>
              <a:t>radioterapije</a:t>
            </a:r>
            <a:endParaRPr lang="en-US" dirty="0"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14</a:t>
            </a:fld>
            <a:endParaRPr dirty="0"/>
          </a:p>
        </p:txBody>
      </p:sp>
      <p:pic>
        <p:nvPicPr>
          <p:cNvPr id="3" name="Picture 3">
            <a:extLst>
              <a:ext uri="{FF2B5EF4-FFF2-40B4-BE49-F238E27FC236}">
                <a16:creationId xmlns:a16="http://schemas.microsoft.com/office/drawing/2014/main" id="{96585028-EF22-4851-BD91-DE544A93B9AF}"/>
              </a:ext>
            </a:extLst>
          </p:cNvPr>
          <p:cNvPicPr>
            <a:picLocks noChangeAspect="1"/>
          </p:cNvPicPr>
          <p:nvPr/>
        </p:nvPicPr>
        <p:blipFill>
          <a:blip r:embed="rId3"/>
          <a:stretch>
            <a:fillRect/>
          </a:stretch>
        </p:blipFill>
        <p:spPr>
          <a:xfrm>
            <a:off x="9351015" y="1676532"/>
            <a:ext cx="2436379" cy="4496089"/>
          </a:xfrm>
          <a:prstGeom prst="rect">
            <a:avLst/>
          </a:prstGeom>
        </p:spPr>
      </p:pic>
      <p:pic>
        <p:nvPicPr>
          <p:cNvPr id="6" name="Picture 6" descr="A picture containing text, colorful, close&#10;&#10;Description automatically generated">
            <a:extLst>
              <a:ext uri="{FF2B5EF4-FFF2-40B4-BE49-F238E27FC236}">
                <a16:creationId xmlns:a16="http://schemas.microsoft.com/office/drawing/2014/main" id="{75FDE2BE-4D4C-4629-AB02-6C2126E6EBED}"/>
              </a:ext>
            </a:extLst>
          </p:cNvPr>
          <p:cNvPicPr>
            <a:picLocks noChangeAspect="1"/>
          </p:cNvPicPr>
          <p:nvPr/>
        </p:nvPicPr>
        <p:blipFill>
          <a:blip r:embed="rId4"/>
          <a:stretch>
            <a:fillRect/>
          </a:stretch>
        </p:blipFill>
        <p:spPr>
          <a:xfrm>
            <a:off x="6452090" y="1671184"/>
            <a:ext cx="2252806" cy="4503593"/>
          </a:xfrm>
          <a:prstGeom prst="rect">
            <a:avLst/>
          </a:prstGeom>
        </p:spPr>
      </p:pic>
      <p:sp>
        <p:nvSpPr>
          <p:cNvPr id="7" name="TextBox 6">
            <a:extLst>
              <a:ext uri="{FF2B5EF4-FFF2-40B4-BE49-F238E27FC236}">
                <a16:creationId xmlns:a16="http://schemas.microsoft.com/office/drawing/2014/main" id="{5314509A-2663-48DB-A6CE-3FA0ECCAD8CC}"/>
              </a:ext>
            </a:extLst>
          </p:cNvPr>
          <p:cNvSpPr txBox="1"/>
          <p:nvPr/>
        </p:nvSpPr>
        <p:spPr>
          <a:xfrm>
            <a:off x="7300686" y="1228877"/>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cs typeface="Arial"/>
              </a:rPr>
              <a:t>Protoni</a:t>
            </a:r>
          </a:p>
        </p:txBody>
      </p:sp>
      <p:sp>
        <p:nvSpPr>
          <p:cNvPr id="11" name="TextBox 10">
            <a:extLst>
              <a:ext uri="{FF2B5EF4-FFF2-40B4-BE49-F238E27FC236}">
                <a16:creationId xmlns:a16="http://schemas.microsoft.com/office/drawing/2014/main" id="{B8DC8107-01FF-43F7-819D-BA6037D4C459}"/>
              </a:ext>
            </a:extLst>
          </p:cNvPr>
          <p:cNvSpPr txBox="1"/>
          <p:nvPr/>
        </p:nvSpPr>
        <p:spPr>
          <a:xfrm>
            <a:off x="9949542" y="1228876"/>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sp>
        <p:nvSpPr>
          <p:cNvPr id="12" name="TextBox 11">
            <a:extLst>
              <a:ext uri="{FF2B5EF4-FFF2-40B4-BE49-F238E27FC236}">
                <a16:creationId xmlns:a16="http://schemas.microsoft.com/office/drawing/2014/main" id="{68D8892E-4788-4D1D-AC71-22A334644E25}"/>
              </a:ext>
            </a:extLst>
          </p:cNvPr>
          <p:cNvSpPr txBox="1"/>
          <p:nvPr/>
        </p:nvSpPr>
        <p:spPr>
          <a:xfrm>
            <a:off x="9566893" y="3204798"/>
            <a:ext cx="9366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cs typeface="Arial"/>
              </a:rPr>
              <a:t>Dozna</a:t>
            </a:r>
            <a:r>
              <a:rPr lang="en-US" dirty="0">
                <a:cs typeface="Arial"/>
              </a:rPr>
              <a:t> </a:t>
            </a:r>
            <a:r>
              <a:rPr lang="en-US" dirty="0" err="1">
                <a:cs typeface="Arial"/>
              </a:rPr>
              <a:t>kopel</a:t>
            </a:r>
          </a:p>
        </p:txBody>
      </p:sp>
      <p:sp>
        <p:nvSpPr>
          <p:cNvPr id="21" name="TextBox 20">
            <a:extLst>
              <a:ext uri="{FF2B5EF4-FFF2-40B4-BE49-F238E27FC236}">
                <a16:creationId xmlns:a16="http://schemas.microsoft.com/office/drawing/2014/main" id="{0F854316-F572-404F-82AD-D5B19B2353BF}"/>
              </a:ext>
            </a:extLst>
          </p:cNvPr>
          <p:cNvSpPr txBox="1"/>
          <p:nvPr/>
        </p:nvSpPr>
        <p:spPr>
          <a:xfrm>
            <a:off x="1906209" y="6236304"/>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Protons</a:t>
            </a:r>
          </a:p>
        </p:txBody>
      </p:sp>
      <p:sp>
        <p:nvSpPr>
          <p:cNvPr id="22" name="TextBox 21">
            <a:extLst>
              <a:ext uri="{FF2B5EF4-FFF2-40B4-BE49-F238E27FC236}">
                <a16:creationId xmlns:a16="http://schemas.microsoft.com/office/drawing/2014/main" id="{AEDF0240-D0C3-40DD-B7BB-60A3396721E4}"/>
              </a:ext>
            </a:extLst>
          </p:cNvPr>
          <p:cNvSpPr txBox="1"/>
          <p:nvPr/>
        </p:nvSpPr>
        <p:spPr>
          <a:xfrm>
            <a:off x="745064" y="62363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Photons</a:t>
            </a:r>
          </a:p>
        </p:txBody>
      </p:sp>
    </p:spTree>
    <p:extLst>
      <p:ext uri="{BB962C8B-B14F-4D97-AF65-F5344CB8AC3E}">
        <p14:creationId xmlns:p14="http://schemas.microsoft.com/office/powerpoint/2010/main" val="230506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r>
              <a:rPr lang="en-US" dirty="0" err="1">
                <a:latin typeface="Cambria"/>
                <a:ea typeface="Cambria"/>
              </a:rPr>
              <a:t>pri</a:t>
            </a:r>
            <a:r>
              <a:rPr lang="en-US" dirty="0">
                <a:latin typeface="Cambria"/>
                <a:ea typeface="Cambria"/>
              </a:rPr>
              <a:t> </a:t>
            </a:r>
            <a:r>
              <a:rPr lang="en-US" dirty="0" err="1">
                <a:latin typeface="Cambria"/>
                <a:ea typeface="Cambria"/>
              </a:rPr>
              <a:t>otrocih</a:t>
            </a:r>
            <a:r>
              <a:rPr lang="en-US" dirty="0">
                <a:latin typeface="Cambria"/>
                <a:ea typeface="Cambria"/>
              </a:rPr>
              <a:t>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a:lnSpc>
                <a:spcPct val="100000"/>
              </a:lnSpc>
              <a:spcBef>
                <a:spcPts val="0"/>
              </a:spcBef>
            </a:pPr>
            <a:endParaRPr lang="en-US">
              <a:ea typeface="+mn-lt"/>
              <a:cs typeface="+mn-lt"/>
            </a:endParaRPr>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a:latin typeface="Work Sans"/>
              </a:rPr>
              <a:t> </a:t>
            </a:r>
            <a:r>
              <a:rPr lang="en-US" err="1">
                <a:latin typeface="Work Sans"/>
              </a:rPr>
              <a:t>protonske</a:t>
            </a:r>
            <a:r>
              <a:rPr lang="en-US">
                <a:latin typeface="Work Sans"/>
              </a:rPr>
              <a:t>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15</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020" y="4187536"/>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13" name="Picture 13" descr="A picture containing diagram&#10;&#10;Description automatically generated">
            <a:extLst>
              <a:ext uri="{FF2B5EF4-FFF2-40B4-BE49-F238E27FC236}">
                <a16:creationId xmlns:a16="http://schemas.microsoft.com/office/drawing/2014/main" id="{568F2DCC-CFC6-40A3-99BF-884D8BE5D451}"/>
              </a:ext>
            </a:extLst>
          </p:cNvPr>
          <p:cNvPicPr>
            <a:picLocks noChangeAspect="1"/>
          </p:cNvPicPr>
          <p:nvPr/>
        </p:nvPicPr>
        <p:blipFill>
          <a:blip r:embed="rId3"/>
          <a:stretch>
            <a:fillRect/>
          </a:stretch>
        </p:blipFill>
        <p:spPr>
          <a:xfrm>
            <a:off x="6566175" y="1555714"/>
            <a:ext cx="4994562" cy="2639859"/>
          </a:xfrm>
          <a:prstGeom prst="rect">
            <a:avLst/>
          </a:prstGeom>
        </p:spPr>
      </p:pic>
      <p:sp>
        <p:nvSpPr>
          <p:cNvPr id="16" name="TextBox 15">
            <a:extLst>
              <a:ext uri="{FF2B5EF4-FFF2-40B4-BE49-F238E27FC236}">
                <a16:creationId xmlns:a16="http://schemas.microsoft.com/office/drawing/2014/main" id="{71668368-BD61-4A1A-A175-C6761023AC91}"/>
              </a:ext>
            </a:extLst>
          </p:cNvPr>
          <p:cNvSpPr txBox="1"/>
          <p:nvPr/>
        </p:nvSpPr>
        <p:spPr>
          <a:xfrm>
            <a:off x="7402945" y="10359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cs typeface="Arial"/>
              </a:rPr>
              <a:t>Protoni</a:t>
            </a:r>
          </a:p>
        </p:txBody>
      </p:sp>
      <p:sp>
        <p:nvSpPr>
          <p:cNvPr id="17" name="TextBox 16">
            <a:extLst>
              <a:ext uri="{FF2B5EF4-FFF2-40B4-BE49-F238E27FC236}">
                <a16:creationId xmlns:a16="http://schemas.microsoft.com/office/drawing/2014/main" id="{31FE17B0-D69D-4D8C-84A7-06B16CAEE2D6}"/>
              </a:ext>
            </a:extLst>
          </p:cNvPr>
          <p:cNvSpPr txBox="1"/>
          <p:nvPr/>
        </p:nvSpPr>
        <p:spPr>
          <a:xfrm>
            <a:off x="9985277" y="1093629"/>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sp>
        <p:nvSpPr>
          <p:cNvPr id="14" name="TextBox 13">
            <a:extLst>
              <a:ext uri="{FF2B5EF4-FFF2-40B4-BE49-F238E27FC236}">
                <a16:creationId xmlns:a16="http://schemas.microsoft.com/office/drawing/2014/main" id="{5B3FB8A7-4762-4F0F-B2EC-FCB35DF8DCB2}"/>
              </a:ext>
            </a:extLst>
          </p:cNvPr>
          <p:cNvSpPr txBox="1"/>
          <p:nvPr/>
        </p:nvSpPr>
        <p:spPr>
          <a:xfrm>
            <a:off x="8069284" y="4261483"/>
            <a:ext cx="2065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solidFill>
                  <a:srgbClr val="000000"/>
                </a:solidFill>
                <a:latin typeface="Arial"/>
              </a:rPr>
              <a:t>occular melanoma</a:t>
            </a:r>
            <a:r>
              <a:rPr lang="en-US" b="0" i="0">
                <a:latin typeface="Arial"/>
              </a:rPr>
              <a:t>​</a:t>
            </a:r>
            <a:endParaRPr lang="en-US"/>
          </a:p>
        </p:txBody>
      </p:sp>
      <p:sp>
        <p:nvSpPr>
          <p:cNvPr id="21" name="TextBox 20">
            <a:extLst>
              <a:ext uri="{FF2B5EF4-FFF2-40B4-BE49-F238E27FC236}">
                <a16:creationId xmlns:a16="http://schemas.microsoft.com/office/drawing/2014/main" id="{0F854316-F572-404F-82AD-D5B19B2353BF}"/>
              </a:ext>
            </a:extLst>
          </p:cNvPr>
          <p:cNvSpPr txBox="1"/>
          <p:nvPr/>
        </p:nvSpPr>
        <p:spPr>
          <a:xfrm>
            <a:off x="1906209" y="6236304"/>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Protons</a:t>
            </a:r>
          </a:p>
        </p:txBody>
      </p:sp>
      <p:sp>
        <p:nvSpPr>
          <p:cNvPr id="22" name="TextBox 21">
            <a:extLst>
              <a:ext uri="{FF2B5EF4-FFF2-40B4-BE49-F238E27FC236}">
                <a16:creationId xmlns:a16="http://schemas.microsoft.com/office/drawing/2014/main" id="{AEDF0240-D0C3-40DD-B7BB-60A3396721E4}"/>
              </a:ext>
            </a:extLst>
          </p:cNvPr>
          <p:cNvSpPr txBox="1"/>
          <p:nvPr/>
        </p:nvSpPr>
        <p:spPr>
          <a:xfrm>
            <a:off x="745064" y="62363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Photons</a:t>
            </a:r>
          </a:p>
        </p:txBody>
      </p:sp>
      <p:pic>
        <p:nvPicPr>
          <p:cNvPr id="18" name="Picture 18">
            <a:extLst>
              <a:ext uri="{FF2B5EF4-FFF2-40B4-BE49-F238E27FC236}">
                <a16:creationId xmlns:a16="http://schemas.microsoft.com/office/drawing/2014/main" id="{DCA19350-B965-4097-A032-EB4875849605}"/>
              </a:ext>
            </a:extLst>
          </p:cNvPr>
          <p:cNvPicPr>
            <a:picLocks noChangeAspect="1"/>
          </p:cNvPicPr>
          <p:nvPr/>
        </p:nvPicPr>
        <p:blipFill>
          <a:blip r:embed="rId4"/>
          <a:stretch>
            <a:fillRect/>
          </a:stretch>
        </p:blipFill>
        <p:spPr>
          <a:xfrm>
            <a:off x="7526646" y="4689102"/>
            <a:ext cx="2699218" cy="1544892"/>
          </a:xfrm>
          <a:prstGeom prst="rect">
            <a:avLst/>
          </a:prstGeom>
        </p:spPr>
      </p:pic>
    </p:spTree>
    <p:extLst>
      <p:ext uri="{BB962C8B-B14F-4D97-AF65-F5344CB8AC3E}">
        <p14:creationId xmlns:p14="http://schemas.microsoft.com/office/powerpoint/2010/main" val="3100495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a:xfrm>
            <a:off x="409574" y="1355978"/>
            <a:ext cx="3981449" cy="4351338"/>
          </a:xfrm>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lvl="1">
              <a:lnSpc>
                <a:spcPct val="100000"/>
              </a:lnSpc>
              <a:spcBef>
                <a:spcPts val="0"/>
              </a:spcBef>
            </a:pPr>
            <a:r>
              <a:rPr lang="en-US" dirty="0" err="1">
                <a:latin typeface="Cambria"/>
                <a:ea typeface="Cambria"/>
                <a:cs typeface="+mn-lt"/>
              </a:rPr>
              <a:t>rak</a:t>
            </a:r>
            <a:r>
              <a:rPr lang="en-US" dirty="0">
                <a:latin typeface="Cambria"/>
                <a:ea typeface="Cambria"/>
                <a:cs typeface="+mn-lt"/>
              </a:rPr>
              <a:t> </a:t>
            </a:r>
            <a:r>
              <a:rPr lang="en-US" dirty="0" err="1">
                <a:latin typeface="Cambria"/>
                <a:ea typeface="Cambria"/>
                <a:cs typeface="+mn-lt"/>
              </a:rPr>
              <a:t>jeter</a:t>
            </a:r>
            <a:r>
              <a:rPr lang="en-US" dirty="0">
                <a:latin typeface="Cambria"/>
                <a:ea typeface="Cambria"/>
                <a:cs typeface="+mn-lt"/>
              </a:rPr>
              <a:t>, </a:t>
            </a:r>
            <a:r>
              <a:rPr lang="en-US" dirty="0" err="1">
                <a:latin typeface="Cambria"/>
                <a:ea typeface="Cambria"/>
                <a:cs typeface="+mn-lt"/>
              </a:rPr>
              <a:t>več</a:t>
            </a:r>
            <a:r>
              <a:rPr lang="en-US" dirty="0">
                <a:latin typeface="Cambria"/>
                <a:ea typeface="Cambria"/>
                <a:cs typeface="+mn-lt"/>
              </a:rPr>
              <a:t> </a:t>
            </a:r>
            <a:r>
              <a:rPr lang="en-US" dirty="0" err="1">
                <a:latin typeface="Cambria"/>
                <a:ea typeface="Cambria"/>
                <a:cs typeface="+mn-lt"/>
              </a:rPr>
              <a:t>lezij</a:t>
            </a:r>
          </a:p>
          <a:p>
            <a:pPr lvl="2">
              <a:lnSpc>
                <a:spcPct val="100000"/>
              </a:lnSpc>
              <a:spcBef>
                <a:spcPts val="0"/>
              </a:spcBef>
            </a:pPr>
            <a:endParaRPr lang="en-US" dirty="0">
              <a:latin typeface="Cambria"/>
              <a:ea typeface="Cambria"/>
            </a:endParaRPr>
          </a:p>
          <a:p>
            <a:pPr>
              <a:lnSpc>
                <a:spcPct val="100000"/>
              </a:lnSpc>
              <a:spcBef>
                <a:spcPts val="0"/>
              </a:spcBef>
            </a:pPr>
            <a:endParaRPr lang="en-US">
              <a:latin typeface="work sans"/>
              <a:ea typeface="Cambria"/>
            </a:endParaRPr>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a:latin typeface="Work Sans"/>
              </a:rPr>
              <a:t> </a:t>
            </a:r>
            <a:r>
              <a:rPr lang="en-US" err="1">
                <a:latin typeface="Work Sans"/>
              </a:rPr>
              <a:t>protonske</a:t>
            </a:r>
            <a:r>
              <a:rPr lang="en-US">
                <a:latin typeface="Work Sans"/>
              </a:rPr>
              <a:t>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16</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4" descr="A picture containing text, vector graphics, businesscard, screenshot&#10;&#10;Description automatically generated">
            <a:extLst>
              <a:ext uri="{FF2B5EF4-FFF2-40B4-BE49-F238E27FC236}">
                <a16:creationId xmlns:a16="http://schemas.microsoft.com/office/drawing/2014/main" id="{8133C893-97E7-B54C-E7B0-30D50300EBFA}"/>
              </a:ext>
            </a:extLst>
          </p:cNvPr>
          <p:cNvPicPr>
            <a:picLocks noChangeAspect="1"/>
          </p:cNvPicPr>
          <p:nvPr/>
        </p:nvPicPr>
        <p:blipFill>
          <a:blip r:embed="rId3"/>
          <a:stretch>
            <a:fillRect/>
          </a:stretch>
        </p:blipFill>
        <p:spPr>
          <a:xfrm>
            <a:off x="4641273" y="1837747"/>
            <a:ext cx="7239000" cy="3390323"/>
          </a:xfrm>
          <a:prstGeom prst="rect">
            <a:avLst/>
          </a:prstGeom>
        </p:spPr>
      </p:pic>
    </p:spTree>
    <p:extLst>
      <p:ext uri="{BB962C8B-B14F-4D97-AF65-F5344CB8AC3E}">
        <p14:creationId xmlns:p14="http://schemas.microsoft.com/office/powerpoint/2010/main" val="3018941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a:xfrm>
            <a:off x="409574" y="1355978"/>
            <a:ext cx="3981449" cy="4351338"/>
          </a:xfrm>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lvl="1">
              <a:lnSpc>
                <a:spcPct val="100000"/>
              </a:lnSpc>
              <a:spcBef>
                <a:spcPts val="0"/>
              </a:spcBef>
            </a:pPr>
            <a:r>
              <a:rPr lang="en-US" dirty="0" err="1">
                <a:latin typeface="Cambria"/>
                <a:ea typeface="Cambria"/>
                <a:cs typeface="+mn-lt"/>
              </a:rPr>
              <a:t>rak</a:t>
            </a:r>
            <a:r>
              <a:rPr lang="en-US" dirty="0">
                <a:latin typeface="Cambria"/>
                <a:ea typeface="Cambria"/>
                <a:cs typeface="+mn-lt"/>
              </a:rPr>
              <a:t> </a:t>
            </a:r>
            <a:r>
              <a:rPr lang="en-US" dirty="0" err="1">
                <a:latin typeface="Cambria"/>
                <a:ea typeface="Cambria"/>
                <a:cs typeface="+mn-lt"/>
              </a:rPr>
              <a:t>jeter</a:t>
            </a:r>
            <a:r>
              <a:rPr lang="en-US" dirty="0">
                <a:latin typeface="Cambria"/>
                <a:ea typeface="Cambria"/>
                <a:cs typeface="+mn-lt"/>
              </a:rPr>
              <a:t>, </a:t>
            </a:r>
            <a:r>
              <a:rPr lang="en-US" dirty="0" err="1">
                <a:latin typeface="Cambria"/>
                <a:ea typeface="Cambria"/>
                <a:cs typeface="+mn-lt"/>
              </a:rPr>
              <a:t>več</a:t>
            </a:r>
            <a:r>
              <a:rPr lang="en-US" dirty="0">
                <a:latin typeface="Cambria"/>
                <a:ea typeface="Cambria"/>
                <a:cs typeface="+mn-lt"/>
              </a:rPr>
              <a:t> </a:t>
            </a:r>
            <a:r>
              <a:rPr lang="en-US" dirty="0" err="1">
                <a:latin typeface="Cambria"/>
                <a:ea typeface="Cambria"/>
                <a:cs typeface="+mn-lt"/>
              </a:rPr>
              <a:t>lezij</a:t>
            </a:r>
            <a:endParaRPr lang="en-US">
              <a:latin typeface="Cambria"/>
              <a:ea typeface="Cambria"/>
              <a:cs typeface="+mn-lt"/>
            </a:endParaRPr>
          </a:p>
          <a:p>
            <a:pPr lvl="1">
              <a:lnSpc>
                <a:spcPct val="100000"/>
              </a:lnSpc>
              <a:spcBef>
                <a:spcPts val="0"/>
              </a:spcBef>
            </a:pPr>
            <a:r>
              <a:rPr lang="en-US" dirty="0" err="1">
                <a:latin typeface="Cambria"/>
                <a:ea typeface="Cambria"/>
              </a:rPr>
              <a:t>Manjši</a:t>
            </a:r>
            <a:r>
              <a:rPr lang="en-US" dirty="0">
                <a:latin typeface="Cambria"/>
                <a:ea typeface="Cambria"/>
              </a:rPr>
              <a:t> </a:t>
            </a:r>
            <a:r>
              <a:rPr lang="en-US" dirty="0" err="1">
                <a:latin typeface="Cambria"/>
                <a:ea typeface="Cambria"/>
              </a:rPr>
              <a:t>neželeni</a:t>
            </a:r>
            <a:r>
              <a:rPr lang="en-US" dirty="0">
                <a:latin typeface="Cambria"/>
                <a:ea typeface="Cambria"/>
              </a:rPr>
              <a:t> </a:t>
            </a:r>
            <a:r>
              <a:rPr lang="en-US" dirty="0" err="1">
                <a:latin typeface="Cambria"/>
                <a:ea typeface="Cambria"/>
              </a:rPr>
              <a:t>učinki</a:t>
            </a:r>
          </a:p>
          <a:p>
            <a:pPr lvl="2">
              <a:lnSpc>
                <a:spcPct val="100000"/>
              </a:lnSpc>
              <a:spcBef>
                <a:spcPts val="0"/>
              </a:spcBef>
            </a:pPr>
            <a:r>
              <a:rPr lang="en-US" dirty="0" err="1">
                <a:latin typeface="Cambria"/>
                <a:ea typeface="Cambria"/>
              </a:rPr>
              <a:t>Požiralnik</a:t>
            </a:r>
          </a:p>
          <a:p>
            <a:pPr lvl="2">
              <a:lnSpc>
                <a:spcPct val="100000"/>
              </a:lnSpc>
              <a:spcBef>
                <a:spcPts val="0"/>
              </a:spcBef>
            </a:pPr>
            <a:r>
              <a:rPr lang="en-US" dirty="0" err="1">
                <a:latin typeface="Cambria"/>
                <a:ea typeface="Cambria"/>
              </a:rPr>
              <a:t>Centralno-živčni</a:t>
            </a:r>
            <a:r>
              <a:rPr lang="en-US" dirty="0">
                <a:latin typeface="Cambria"/>
                <a:ea typeface="Cambria"/>
              </a:rPr>
              <a:t> </a:t>
            </a:r>
            <a:r>
              <a:rPr lang="en-US" dirty="0" err="1">
                <a:latin typeface="Cambria"/>
                <a:ea typeface="Cambria"/>
              </a:rPr>
              <a:t>sistem</a:t>
            </a:r>
          </a:p>
          <a:p>
            <a:pPr lvl="2">
              <a:lnSpc>
                <a:spcPct val="100000"/>
              </a:lnSpc>
              <a:spcBef>
                <a:spcPts val="0"/>
              </a:spcBef>
            </a:pPr>
            <a:endParaRPr lang="en-US" dirty="0">
              <a:latin typeface="Cambria"/>
              <a:ea typeface="Cambria"/>
            </a:endParaRPr>
          </a:p>
          <a:p>
            <a:pPr lvl="2">
              <a:lnSpc>
                <a:spcPct val="100000"/>
              </a:lnSpc>
              <a:spcBef>
                <a:spcPts val="0"/>
              </a:spcBef>
            </a:pPr>
            <a:endParaRPr lang="en-US" dirty="0">
              <a:latin typeface="Cambria"/>
              <a:ea typeface="Cambria"/>
            </a:endParaRPr>
          </a:p>
          <a:p>
            <a:pPr>
              <a:lnSpc>
                <a:spcPct val="100000"/>
              </a:lnSpc>
              <a:spcBef>
                <a:spcPts val="0"/>
              </a:spcBef>
            </a:pPr>
            <a:endParaRPr lang="en-US"/>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dirty="0">
                <a:latin typeface="Work Sans"/>
              </a:rPr>
              <a:t> </a:t>
            </a:r>
            <a:r>
              <a:rPr lang="en-US">
                <a:latin typeface="Work Sans"/>
              </a:rPr>
              <a:t>protonske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17</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21" name="TextBox 20">
            <a:extLst>
              <a:ext uri="{FF2B5EF4-FFF2-40B4-BE49-F238E27FC236}">
                <a16:creationId xmlns:a16="http://schemas.microsoft.com/office/drawing/2014/main" id="{0F854316-F572-404F-82AD-D5B19B2353BF}"/>
              </a:ext>
            </a:extLst>
          </p:cNvPr>
          <p:cNvSpPr txBox="1"/>
          <p:nvPr/>
        </p:nvSpPr>
        <p:spPr>
          <a:xfrm>
            <a:off x="6166482" y="1121668"/>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PT</a:t>
            </a:r>
          </a:p>
        </p:txBody>
      </p:sp>
      <p:sp>
        <p:nvSpPr>
          <p:cNvPr id="22" name="TextBox 21">
            <a:extLst>
              <a:ext uri="{FF2B5EF4-FFF2-40B4-BE49-F238E27FC236}">
                <a16:creationId xmlns:a16="http://schemas.microsoft.com/office/drawing/2014/main" id="{AEDF0240-D0C3-40DD-B7BB-60A3396721E4}"/>
              </a:ext>
            </a:extLst>
          </p:cNvPr>
          <p:cNvSpPr txBox="1"/>
          <p:nvPr/>
        </p:nvSpPr>
        <p:spPr>
          <a:xfrm>
            <a:off x="9242519" y="1121667"/>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pic>
        <p:nvPicPr>
          <p:cNvPr id="5" name="Picture 5">
            <a:extLst>
              <a:ext uri="{FF2B5EF4-FFF2-40B4-BE49-F238E27FC236}">
                <a16:creationId xmlns:a16="http://schemas.microsoft.com/office/drawing/2014/main" id="{39BE427E-4E6B-C2F3-CB83-38BB5055F5EB}"/>
              </a:ext>
            </a:extLst>
          </p:cNvPr>
          <p:cNvPicPr>
            <a:picLocks noChangeAspect="1"/>
          </p:cNvPicPr>
          <p:nvPr/>
        </p:nvPicPr>
        <p:blipFill>
          <a:blip r:embed="rId3"/>
          <a:stretch>
            <a:fillRect/>
          </a:stretch>
        </p:blipFill>
        <p:spPr>
          <a:xfrm>
            <a:off x="5093855" y="1672501"/>
            <a:ext cx="6287653" cy="3732361"/>
          </a:xfrm>
          <a:prstGeom prst="rect">
            <a:avLst/>
          </a:prstGeom>
        </p:spPr>
      </p:pic>
    </p:spTree>
    <p:extLst>
      <p:ext uri="{BB962C8B-B14F-4D97-AF65-F5344CB8AC3E}">
        <p14:creationId xmlns:p14="http://schemas.microsoft.com/office/powerpoint/2010/main" val="1340091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5BDED-1966-454E-A0C7-1E4844D17A38}"/>
              </a:ext>
            </a:extLst>
          </p:cNvPr>
          <p:cNvSpPr>
            <a:spLocks noGrp="1"/>
          </p:cNvSpPr>
          <p:nvPr>
            <p:ph idx="1"/>
          </p:nvPr>
        </p:nvSpPr>
        <p:spPr>
          <a:xfrm>
            <a:off x="478847" y="1344433"/>
            <a:ext cx="4461227" cy="4766974"/>
          </a:xfrm>
        </p:spPr>
        <p:txBody>
          <a:bodyPr vert="horz" lIns="91440" tIns="45720" rIns="91440" bIns="45720" rtlCol="0" anchor="t">
            <a:normAutofit/>
          </a:bodyPr>
          <a:lstStyle/>
          <a:p>
            <a:r>
              <a:rPr lang="en-US" dirty="0" err="1"/>
              <a:t>Uporaba</a:t>
            </a:r>
            <a:r>
              <a:rPr lang="en-US" dirty="0"/>
              <a:t> </a:t>
            </a:r>
            <a:r>
              <a:rPr lang="en-US" dirty="0" err="1"/>
              <a:t>jeder</a:t>
            </a:r>
            <a:r>
              <a:rPr lang="en-US" dirty="0"/>
              <a:t> </a:t>
            </a:r>
            <a:r>
              <a:rPr lang="en-US" dirty="0" err="1"/>
              <a:t>elementov</a:t>
            </a:r>
            <a:r>
              <a:rPr lang="en-US" dirty="0"/>
              <a:t> </a:t>
            </a:r>
            <a:r>
              <a:rPr lang="en-US" dirty="0" err="1"/>
              <a:t>na</a:t>
            </a:r>
            <a:r>
              <a:rPr lang="en-US" dirty="0"/>
              <a:t> </a:t>
            </a:r>
            <a:r>
              <a:rPr lang="en-US" dirty="0" err="1"/>
              <a:t>začetku</a:t>
            </a:r>
            <a:r>
              <a:rPr lang="en-US" dirty="0"/>
              <a:t> </a:t>
            </a:r>
            <a:r>
              <a:rPr lang="en-US" dirty="0" err="1"/>
              <a:t>periodnega</a:t>
            </a:r>
            <a:r>
              <a:rPr lang="en-US" dirty="0"/>
              <a:t> </a:t>
            </a:r>
            <a:r>
              <a:rPr lang="en-US" dirty="0" err="1"/>
              <a:t>sistema</a:t>
            </a:r>
          </a:p>
          <a:p>
            <a:r>
              <a:rPr lang="en-US" dirty="0"/>
              <a:t>He</a:t>
            </a:r>
            <a:r>
              <a:rPr lang="en-US" baseline="30000" dirty="0"/>
              <a:t>2+</a:t>
            </a:r>
            <a:r>
              <a:rPr lang="en-US" dirty="0"/>
              <a:t>, C</a:t>
            </a:r>
            <a:r>
              <a:rPr lang="en-US" baseline="30000" dirty="0"/>
              <a:t>6+</a:t>
            </a:r>
          </a:p>
          <a:p>
            <a:r>
              <a:rPr lang="en-US" dirty="0" err="1"/>
              <a:t>Protoni</a:t>
            </a:r>
            <a:r>
              <a:rPr lang="en-US" dirty="0"/>
              <a:t> </a:t>
            </a:r>
            <a:r>
              <a:rPr lang="en-US" dirty="0" err="1"/>
              <a:t>tako</a:t>
            </a:r>
            <a:r>
              <a:rPr lang="en-US" dirty="0"/>
              <a:t> </a:t>
            </a:r>
            <a:r>
              <a:rPr lang="en-US" dirty="0" err="1"/>
              <a:t>jedra</a:t>
            </a:r>
            <a:r>
              <a:rPr lang="en-US" dirty="0"/>
              <a:t> H </a:t>
            </a:r>
            <a:r>
              <a:rPr lang="en-US" dirty="0" err="1"/>
              <a:t>kot</a:t>
            </a:r>
            <a:r>
              <a:rPr lang="en-US" dirty="0"/>
              <a:t> </a:t>
            </a:r>
            <a:r>
              <a:rPr lang="en-US" dirty="0" err="1"/>
              <a:t>osnovni</a:t>
            </a:r>
            <a:r>
              <a:rPr lang="en-US" dirty="0"/>
              <a:t> </a:t>
            </a:r>
            <a:r>
              <a:rPr lang="en-US" dirty="0" err="1"/>
              <a:t>delci</a:t>
            </a:r>
            <a:r>
              <a:rPr lang="en-US" dirty="0"/>
              <a:t>, </a:t>
            </a:r>
            <a:r>
              <a:rPr lang="en-US" dirty="0" err="1"/>
              <a:t>zato</a:t>
            </a:r>
            <a:r>
              <a:rPr lang="en-US" dirty="0"/>
              <a:t> </a:t>
            </a:r>
            <a:r>
              <a:rPr lang="en-US" dirty="0" err="1"/>
              <a:t>včasih</a:t>
            </a:r>
            <a:r>
              <a:rPr lang="en-US" dirty="0"/>
              <a:t> del HT, </a:t>
            </a:r>
            <a:r>
              <a:rPr lang="en-US" dirty="0" err="1"/>
              <a:t>včasih</a:t>
            </a:r>
            <a:r>
              <a:rPr lang="en-US" dirty="0"/>
              <a:t> pa </a:t>
            </a:r>
            <a:r>
              <a:rPr lang="en-US" dirty="0" err="1"/>
              <a:t>samo</a:t>
            </a:r>
            <a:r>
              <a:rPr lang="en-US" dirty="0"/>
              <a:t> PT</a:t>
            </a:r>
          </a:p>
          <a:p>
            <a:r>
              <a:rPr lang="en-US" dirty="0" err="1"/>
              <a:t>Gostejša</a:t>
            </a:r>
            <a:r>
              <a:rPr lang="en-US" dirty="0"/>
              <a:t> </a:t>
            </a:r>
            <a:r>
              <a:rPr lang="en-US" dirty="0" err="1"/>
              <a:t>ionizacija</a:t>
            </a:r>
            <a:r>
              <a:rPr lang="en-US" dirty="0"/>
              <a:t> </a:t>
            </a:r>
            <a:r>
              <a:rPr lang="en-US" dirty="0" err="1"/>
              <a:t>poudari</a:t>
            </a:r>
            <a:r>
              <a:rPr lang="en-US" dirty="0"/>
              <a:t> </a:t>
            </a:r>
            <a:r>
              <a:rPr lang="en-US" dirty="0" err="1"/>
              <a:t>kvadraten</a:t>
            </a:r>
            <a:r>
              <a:rPr lang="en-US" dirty="0"/>
              <a:t> </a:t>
            </a:r>
            <a:r>
              <a:rPr lang="en-US" dirty="0" err="1"/>
              <a:t>odziv</a:t>
            </a:r>
            <a:r>
              <a:rPr lang="en-US" dirty="0"/>
              <a:t> </a:t>
            </a:r>
            <a:r>
              <a:rPr lang="en-US" dirty="0" err="1"/>
              <a:t>na</a:t>
            </a:r>
            <a:r>
              <a:rPr lang="en-US" dirty="0"/>
              <a:t> </a:t>
            </a:r>
            <a:r>
              <a:rPr lang="en-US" dirty="0" err="1"/>
              <a:t>dozo</a:t>
            </a:r>
            <a:endParaRPr lang="en-US" dirty="0"/>
          </a:p>
          <a:p>
            <a:r>
              <a:rPr lang="en-US" dirty="0" err="1"/>
              <a:t>Manjši</a:t>
            </a:r>
            <a:r>
              <a:rPr lang="en-US" dirty="0"/>
              <a:t> </a:t>
            </a:r>
            <a:r>
              <a:rPr lang="en-US" dirty="0" err="1"/>
              <a:t>pomen</a:t>
            </a:r>
            <a:r>
              <a:rPr lang="en-US" dirty="0"/>
              <a:t> </a:t>
            </a:r>
            <a:r>
              <a:rPr lang="en-US" dirty="0" err="1"/>
              <a:t>frakcioncije</a:t>
            </a:r>
            <a:endParaRPr lang="en-US" dirty="0"/>
          </a:p>
          <a:p>
            <a:r>
              <a:rPr lang="en-US" dirty="0" err="1"/>
              <a:t>Razmerje</a:t>
            </a:r>
            <a:r>
              <a:rPr lang="en-US" dirty="0"/>
              <a:t> med </a:t>
            </a:r>
            <a:r>
              <a:rPr lang="en-US" dirty="0" err="1"/>
              <a:t>učinkovistostjo</a:t>
            </a:r>
            <a:r>
              <a:rPr lang="en-US" dirty="0"/>
              <a:t> in </a:t>
            </a:r>
            <a:r>
              <a:rPr lang="en-US" dirty="0" err="1"/>
              <a:t>dozo</a:t>
            </a:r>
            <a:r>
              <a:rPr lang="en-US" dirty="0"/>
              <a:t> </a:t>
            </a:r>
            <a:r>
              <a:rPr lang="en-US" dirty="0" err="1"/>
              <a:t>neodvisno</a:t>
            </a:r>
            <a:r>
              <a:rPr lang="en-US" dirty="0"/>
              <a:t> od </a:t>
            </a:r>
            <a:r>
              <a:rPr lang="en-US" dirty="0" err="1"/>
              <a:t>diferenciacije</a:t>
            </a:r>
            <a:r>
              <a:rPr lang="en-US" dirty="0"/>
              <a:t> </a:t>
            </a:r>
            <a:r>
              <a:rPr lang="en-US" dirty="0" err="1"/>
              <a:t>celic</a:t>
            </a:r>
            <a:r>
              <a:rPr lang="en-US" dirty="0"/>
              <a:t>, </a:t>
            </a:r>
            <a:r>
              <a:rPr lang="en-US" dirty="0" err="1"/>
              <a:t>oksigenacije</a:t>
            </a:r>
            <a:endParaRPr lang="en-US" dirty="0"/>
          </a:p>
        </p:txBody>
      </p:sp>
      <p:sp>
        <p:nvSpPr>
          <p:cNvPr id="3" name="Content Placeholder 2">
            <a:extLst>
              <a:ext uri="{FF2B5EF4-FFF2-40B4-BE49-F238E27FC236}">
                <a16:creationId xmlns:a16="http://schemas.microsoft.com/office/drawing/2014/main" id="{332B9877-3DAB-A72B-7BB1-CDAFC8424A7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Hadronska terapija HT</a:t>
            </a:r>
            <a:endParaRPr lang="en-US" err="1"/>
          </a:p>
        </p:txBody>
      </p:sp>
      <p:sp>
        <p:nvSpPr>
          <p:cNvPr id="4" name="TextBox 3">
            <a:extLst>
              <a:ext uri="{FF2B5EF4-FFF2-40B4-BE49-F238E27FC236}">
                <a16:creationId xmlns:a16="http://schemas.microsoft.com/office/drawing/2014/main" id="{83B334CF-563E-58F7-E290-E85F651C6F3C}"/>
              </a:ext>
            </a:extLst>
          </p:cNvPr>
          <p:cNvSpPr txBox="1"/>
          <p:nvPr/>
        </p:nvSpPr>
        <p:spPr>
          <a:xfrm>
            <a:off x="9675090" y="5922818"/>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 Fossati, 2023</a:t>
            </a:r>
          </a:p>
        </p:txBody>
      </p:sp>
      <p:pic>
        <p:nvPicPr>
          <p:cNvPr id="5" name="Picture 5" descr="Diagram&#10;&#10;Description automatically generated">
            <a:extLst>
              <a:ext uri="{FF2B5EF4-FFF2-40B4-BE49-F238E27FC236}">
                <a16:creationId xmlns:a16="http://schemas.microsoft.com/office/drawing/2014/main" id="{081F6A3D-E580-AF16-C210-B6170F2259EB}"/>
              </a:ext>
            </a:extLst>
          </p:cNvPr>
          <p:cNvPicPr>
            <a:picLocks noChangeAspect="1"/>
          </p:cNvPicPr>
          <p:nvPr/>
        </p:nvPicPr>
        <p:blipFill>
          <a:blip r:embed="rId2"/>
          <a:stretch>
            <a:fillRect/>
          </a:stretch>
        </p:blipFill>
        <p:spPr>
          <a:xfrm>
            <a:off x="5359400" y="1349175"/>
            <a:ext cx="6623755" cy="3411763"/>
          </a:xfrm>
          <a:prstGeom prst="rect">
            <a:avLst/>
          </a:prstGeom>
        </p:spPr>
      </p:pic>
      <p:sp>
        <p:nvSpPr>
          <p:cNvPr id="6" name="TextBox 5">
            <a:extLst>
              <a:ext uri="{FF2B5EF4-FFF2-40B4-BE49-F238E27FC236}">
                <a16:creationId xmlns:a16="http://schemas.microsoft.com/office/drawing/2014/main" id="{976C603E-3E52-25A2-D69E-74DE2BA76D51}"/>
              </a:ext>
            </a:extLst>
          </p:cNvPr>
          <p:cNvSpPr txBox="1"/>
          <p:nvPr/>
        </p:nvSpPr>
        <p:spPr>
          <a:xfrm>
            <a:off x="8082844" y="4851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Nature 508, 133–138</a:t>
            </a:r>
            <a:endParaRPr lang="en-US"/>
          </a:p>
        </p:txBody>
      </p:sp>
    </p:spTree>
    <p:extLst>
      <p:ext uri="{BB962C8B-B14F-4D97-AF65-F5344CB8AC3E}">
        <p14:creationId xmlns:p14="http://schemas.microsoft.com/office/powerpoint/2010/main" val="2397610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5BDED-1966-454E-A0C7-1E4844D17A38}"/>
              </a:ext>
            </a:extLst>
          </p:cNvPr>
          <p:cNvSpPr>
            <a:spLocks noGrp="1"/>
          </p:cNvSpPr>
          <p:nvPr>
            <p:ph idx="1"/>
          </p:nvPr>
        </p:nvSpPr>
        <p:spPr>
          <a:xfrm>
            <a:off x="409574" y="1355978"/>
            <a:ext cx="4461227" cy="4351338"/>
          </a:xfrm>
        </p:spPr>
        <p:txBody>
          <a:bodyPr vert="horz" lIns="91440" tIns="45720" rIns="91440" bIns="45720" rtlCol="0" anchor="t">
            <a:normAutofit fontScale="92500" lnSpcReduction="10000"/>
          </a:bodyPr>
          <a:lstStyle/>
          <a:p>
            <a:pPr marL="0" indent="0">
              <a:lnSpc>
                <a:spcPct val="100000"/>
              </a:lnSpc>
              <a:spcBef>
                <a:spcPts val="0"/>
              </a:spcBef>
              <a:buNone/>
            </a:pPr>
            <a:endParaRPr lang="en-US" dirty="0">
              <a:ea typeface="+mn-lt"/>
              <a:cs typeface="+mn-lt"/>
            </a:endParaRPr>
          </a:p>
          <a:p>
            <a:r>
              <a:rPr lang="en-US" dirty="0" err="1"/>
              <a:t>Gostejša</a:t>
            </a:r>
            <a:r>
              <a:rPr lang="en-US" dirty="0"/>
              <a:t> </a:t>
            </a:r>
            <a:r>
              <a:rPr lang="en-US" dirty="0" err="1"/>
              <a:t>ionizacija</a:t>
            </a:r>
            <a:r>
              <a:rPr lang="en-US" dirty="0"/>
              <a:t> </a:t>
            </a:r>
            <a:r>
              <a:rPr lang="en-US" dirty="0" err="1"/>
              <a:t>poudari</a:t>
            </a:r>
            <a:r>
              <a:rPr lang="en-US" dirty="0"/>
              <a:t> </a:t>
            </a:r>
            <a:r>
              <a:rPr lang="en-US" dirty="0" err="1"/>
              <a:t>kvadraten</a:t>
            </a:r>
            <a:r>
              <a:rPr lang="en-US" dirty="0"/>
              <a:t> </a:t>
            </a:r>
            <a:r>
              <a:rPr lang="en-US" dirty="0" err="1"/>
              <a:t>odziv</a:t>
            </a:r>
            <a:r>
              <a:rPr lang="en-US" dirty="0"/>
              <a:t> </a:t>
            </a:r>
            <a:r>
              <a:rPr lang="en-US" dirty="0" err="1"/>
              <a:t>na</a:t>
            </a:r>
            <a:r>
              <a:rPr lang="en-US" dirty="0"/>
              <a:t> </a:t>
            </a:r>
            <a:r>
              <a:rPr lang="en-US" dirty="0" err="1"/>
              <a:t>dozo</a:t>
            </a:r>
            <a:endParaRPr lang="en-US" dirty="0"/>
          </a:p>
          <a:p>
            <a:r>
              <a:rPr lang="en-US" dirty="0" err="1"/>
              <a:t>Manjši</a:t>
            </a:r>
            <a:r>
              <a:rPr lang="en-US" dirty="0"/>
              <a:t> </a:t>
            </a:r>
            <a:r>
              <a:rPr lang="en-US" dirty="0" err="1"/>
              <a:t>pomen</a:t>
            </a:r>
            <a:r>
              <a:rPr lang="en-US" dirty="0"/>
              <a:t> </a:t>
            </a:r>
            <a:r>
              <a:rPr lang="en-US" dirty="0" err="1"/>
              <a:t>frakcioncije</a:t>
            </a:r>
            <a:endParaRPr lang="en-US" dirty="0"/>
          </a:p>
          <a:p>
            <a:r>
              <a:rPr lang="en-US" dirty="0" err="1"/>
              <a:t>Razmerje</a:t>
            </a:r>
            <a:r>
              <a:rPr lang="en-US" dirty="0"/>
              <a:t> med </a:t>
            </a:r>
            <a:r>
              <a:rPr lang="en-US" dirty="0" err="1"/>
              <a:t>učinkovitostjo</a:t>
            </a:r>
            <a:r>
              <a:rPr lang="en-US" dirty="0"/>
              <a:t> in </a:t>
            </a:r>
            <a:r>
              <a:rPr lang="en-US" dirty="0" err="1"/>
              <a:t>dozo</a:t>
            </a:r>
            <a:r>
              <a:rPr lang="en-US" dirty="0"/>
              <a:t> </a:t>
            </a:r>
            <a:r>
              <a:rPr lang="en-US" dirty="0" err="1"/>
              <a:t>neodvisno</a:t>
            </a:r>
            <a:r>
              <a:rPr lang="en-US" dirty="0"/>
              <a:t> od </a:t>
            </a:r>
            <a:r>
              <a:rPr lang="en-US" dirty="0" err="1"/>
              <a:t>diferenciacije</a:t>
            </a:r>
            <a:r>
              <a:rPr lang="en-US" dirty="0"/>
              <a:t> </a:t>
            </a:r>
            <a:r>
              <a:rPr lang="en-US" dirty="0" err="1"/>
              <a:t>celic</a:t>
            </a:r>
            <a:r>
              <a:rPr lang="en-US" dirty="0"/>
              <a:t>, </a:t>
            </a:r>
            <a:r>
              <a:rPr lang="en-US" dirty="0" err="1"/>
              <a:t>oksigenacije</a:t>
            </a:r>
            <a:endParaRPr lang="en-US" dirty="0"/>
          </a:p>
          <a:p>
            <a:r>
              <a:rPr lang="en-US" dirty="0" err="1"/>
              <a:t>Primeri</a:t>
            </a:r>
            <a:r>
              <a:rPr lang="en-US" dirty="0"/>
              <a:t>:</a:t>
            </a:r>
          </a:p>
          <a:p>
            <a:pPr lvl="1"/>
            <a:r>
              <a:rPr lang="en-US" dirty="0" err="1"/>
              <a:t>Sarkomi</a:t>
            </a:r>
            <a:r>
              <a:rPr lang="en-US" dirty="0"/>
              <a:t> (chondro-, osteo- za </a:t>
            </a:r>
            <a:r>
              <a:rPr lang="en-US" dirty="0" err="1"/>
              <a:t>tumorje</a:t>
            </a:r>
            <a:r>
              <a:rPr lang="en-US" dirty="0"/>
              <a:t> do 0.5l)</a:t>
            </a:r>
          </a:p>
          <a:p>
            <a:pPr lvl="1"/>
            <a:r>
              <a:rPr lang="en-US" dirty="0" err="1"/>
              <a:t>Remisijo</a:t>
            </a:r>
            <a:r>
              <a:rPr lang="en-US" dirty="0"/>
              <a:t> </a:t>
            </a:r>
            <a:r>
              <a:rPr lang="en-US" dirty="0" err="1"/>
              <a:t>rektalnih</a:t>
            </a:r>
            <a:r>
              <a:rPr lang="en-US" dirty="0"/>
              <a:t> </a:t>
            </a:r>
            <a:r>
              <a:rPr lang="en-US" dirty="0" err="1"/>
              <a:t>rakov</a:t>
            </a:r>
            <a:endParaRPr lang="en-US" dirty="0"/>
          </a:p>
          <a:p>
            <a:pPr lvl="1"/>
            <a:r>
              <a:rPr lang="en-US" dirty="0" err="1"/>
              <a:t>Kirurško</a:t>
            </a:r>
            <a:r>
              <a:rPr lang="en-US" dirty="0"/>
              <a:t> </a:t>
            </a:r>
            <a:r>
              <a:rPr lang="en-US" dirty="0" err="1"/>
              <a:t>neodstranljivi</a:t>
            </a:r>
            <a:r>
              <a:rPr lang="en-US" dirty="0"/>
              <a:t> </a:t>
            </a:r>
            <a:r>
              <a:rPr lang="en-US" dirty="0" err="1"/>
              <a:t>agresivni</a:t>
            </a:r>
            <a:r>
              <a:rPr lang="en-US" dirty="0"/>
              <a:t> </a:t>
            </a:r>
            <a:r>
              <a:rPr lang="en-US" dirty="0" err="1"/>
              <a:t>tumorji</a:t>
            </a:r>
            <a:endParaRPr lang="en-US" dirty="0"/>
          </a:p>
          <a:p>
            <a:pPr lvl="1"/>
            <a:r>
              <a:rPr lang="en-US" dirty="0" err="1"/>
              <a:t>Episkopski</a:t>
            </a:r>
            <a:r>
              <a:rPr lang="en-US" dirty="0"/>
              <a:t> </a:t>
            </a:r>
            <a:r>
              <a:rPr lang="en-US" dirty="0" err="1"/>
              <a:t>učinek</a:t>
            </a:r>
            <a:r>
              <a:rPr lang="en-US" dirty="0"/>
              <a:t> </a:t>
            </a:r>
            <a:r>
              <a:rPr lang="en-US" dirty="0" err="1"/>
              <a:t>pri</a:t>
            </a:r>
            <a:r>
              <a:rPr lang="en-US" dirty="0"/>
              <a:t> </a:t>
            </a:r>
            <a:r>
              <a:rPr lang="en-US" dirty="0" err="1"/>
              <a:t>kombinaciji</a:t>
            </a:r>
            <a:r>
              <a:rPr lang="en-US" dirty="0"/>
              <a:t> HT in </a:t>
            </a:r>
            <a:r>
              <a:rPr lang="en-US" dirty="0" err="1"/>
              <a:t>imunoterapije</a:t>
            </a:r>
            <a:endParaRPr lang="en-US" dirty="0"/>
          </a:p>
        </p:txBody>
      </p:sp>
      <p:sp>
        <p:nvSpPr>
          <p:cNvPr id="3" name="Content Placeholder 2">
            <a:extLst>
              <a:ext uri="{FF2B5EF4-FFF2-40B4-BE49-F238E27FC236}">
                <a16:creationId xmlns:a16="http://schemas.microsoft.com/office/drawing/2014/main" id="{332B9877-3DAB-A72B-7BB1-CDAFC8424A73}"/>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dirty="0">
                <a:latin typeface="Work Sans"/>
              </a:rPr>
              <a:t> </a:t>
            </a:r>
            <a:r>
              <a:rPr lang="en-US" dirty="0" err="1">
                <a:latin typeface="Work Sans"/>
              </a:rPr>
              <a:t>hadronske</a:t>
            </a:r>
            <a:r>
              <a:rPr lang="en-US" dirty="0">
                <a:latin typeface="Work Sans"/>
              </a:rPr>
              <a:t> </a:t>
            </a:r>
            <a:r>
              <a:rPr lang="en-US" dirty="0" err="1">
                <a:latin typeface="Work Sans"/>
              </a:rPr>
              <a:t>terapije</a:t>
            </a:r>
            <a:endParaRPr lang="en-US" dirty="0" err="1"/>
          </a:p>
        </p:txBody>
      </p:sp>
      <p:sp>
        <p:nvSpPr>
          <p:cNvPr id="4" name="TextBox 3">
            <a:extLst>
              <a:ext uri="{FF2B5EF4-FFF2-40B4-BE49-F238E27FC236}">
                <a16:creationId xmlns:a16="http://schemas.microsoft.com/office/drawing/2014/main" id="{83B334CF-563E-58F7-E290-E85F651C6F3C}"/>
              </a:ext>
            </a:extLst>
          </p:cNvPr>
          <p:cNvSpPr txBox="1"/>
          <p:nvPr/>
        </p:nvSpPr>
        <p:spPr>
          <a:xfrm>
            <a:off x="9675090" y="5922818"/>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 Fossati, 2023</a:t>
            </a:r>
          </a:p>
        </p:txBody>
      </p:sp>
      <p:sp>
        <p:nvSpPr>
          <p:cNvPr id="6" name="TextBox 5">
            <a:extLst>
              <a:ext uri="{FF2B5EF4-FFF2-40B4-BE49-F238E27FC236}">
                <a16:creationId xmlns:a16="http://schemas.microsoft.com/office/drawing/2014/main" id="{B6BE123E-B4F9-3E2D-2913-B6569B82C1EB}"/>
              </a:ext>
            </a:extLst>
          </p:cNvPr>
          <p:cNvSpPr txBox="1"/>
          <p:nvPr/>
        </p:nvSpPr>
        <p:spPr>
          <a:xfrm>
            <a:off x="7356763" y="89130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ambria"/>
                <a:ea typeface="Cambria"/>
              </a:rPr>
              <a:t>Impact of Carbon Ion Radiotherapy on Inoperable Bone Sarcoma </a:t>
            </a:r>
            <a:endParaRPr lang="en-US"/>
          </a:p>
        </p:txBody>
      </p:sp>
      <p:pic>
        <p:nvPicPr>
          <p:cNvPr id="7" name="Picture 7" descr="A picture containing graphical user interface&#10;&#10;Description automatically generated">
            <a:extLst>
              <a:ext uri="{FF2B5EF4-FFF2-40B4-BE49-F238E27FC236}">
                <a16:creationId xmlns:a16="http://schemas.microsoft.com/office/drawing/2014/main" id="{986B5249-B4F1-1F88-3A19-2830217CE6EC}"/>
              </a:ext>
            </a:extLst>
          </p:cNvPr>
          <p:cNvPicPr>
            <a:picLocks noChangeAspect="1"/>
          </p:cNvPicPr>
          <p:nvPr/>
        </p:nvPicPr>
        <p:blipFill>
          <a:blip r:embed="rId2"/>
          <a:stretch>
            <a:fillRect/>
          </a:stretch>
        </p:blipFill>
        <p:spPr>
          <a:xfrm>
            <a:off x="5844309" y="1426741"/>
            <a:ext cx="5756563" cy="4327790"/>
          </a:xfrm>
          <a:prstGeom prst="rect">
            <a:avLst/>
          </a:prstGeom>
        </p:spPr>
      </p:pic>
    </p:spTree>
    <p:extLst>
      <p:ext uri="{BB962C8B-B14F-4D97-AF65-F5344CB8AC3E}">
        <p14:creationId xmlns:p14="http://schemas.microsoft.com/office/powerpoint/2010/main" val="186719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5AFE47-AEF7-2D8D-1C14-012144226AD2}"/>
              </a:ext>
            </a:extLst>
          </p:cNvPr>
          <p:cNvSpPr>
            <a:spLocks noGrp="1"/>
          </p:cNvSpPr>
          <p:nvPr>
            <p:ph idx="1"/>
          </p:nvPr>
        </p:nvSpPr>
        <p:spPr>
          <a:xfrm>
            <a:off x="409574" y="1425251"/>
            <a:ext cx="10839449" cy="1428030"/>
          </a:xfrm>
        </p:spPr>
        <p:txBody>
          <a:bodyPr vert="horz" lIns="91440" tIns="45720" rIns="91440" bIns="45720" rtlCol="0" anchor="t">
            <a:normAutofit/>
          </a:bodyPr>
          <a:lstStyle/>
          <a:p>
            <a:r>
              <a:rPr lang="en-US" err="1"/>
              <a:t>Vzpostavljena</a:t>
            </a:r>
            <a:r>
              <a:rPr lang="en-US" dirty="0"/>
              <a:t> </a:t>
            </a:r>
            <a:r>
              <a:rPr lang="en-US" err="1"/>
              <a:t>leta</a:t>
            </a:r>
            <a:r>
              <a:rPr lang="en-US" dirty="0"/>
              <a:t> 2015, </a:t>
            </a:r>
            <a:r>
              <a:rPr lang="en-US" err="1"/>
              <a:t>raziskovalni</a:t>
            </a:r>
            <a:r>
              <a:rPr lang="en-US" dirty="0"/>
              <a:t> program ARRS, </a:t>
            </a:r>
            <a:r>
              <a:rPr lang="en-US" err="1"/>
              <a:t>štiri</a:t>
            </a:r>
            <a:r>
              <a:rPr lang="en-US" dirty="0"/>
              <a:t> </a:t>
            </a:r>
            <a:r>
              <a:rPr lang="en-US" err="1"/>
              <a:t>sodelujoče</a:t>
            </a:r>
            <a:r>
              <a:rPr lang="en-US" dirty="0"/>
              <a:t> </a:t>
            </a:r>
            <a:r>
              <a:rPr lang="en-US" err="1"/>
              <a:t>institucije</a:t>
            </a:r>
            <a:r>
              <a:rPr lang="en-US" dirty="0"/>
              <a:t>(UL FMF, JSI, UMCL, OIL) - </a:t>
            </a:r>
            <a:r>
              <a:rPr lang="en-US" b="1" dirty="0"/>
              <a:t>https://medfiz.si</a:t>
            </a:r>
          </a:p>
          <a:p>
            <a:r>
              <a:rPr lang="en-US" dirty="0" err="1"/>
              <a:t>Glavna</a:t>
            </a:r>
            <a:r>
              <a:rPr lang="en-US" dirty="0"/>
              <a:t> </a:t>
            </a:r>
            <a:r>
              <a:rPr lang="en-US" dirty="0" err="1"/>
              <a:t>področja</a:t>
            </a:r>
            <a:r>
              <a:rPr lang="en-US" dirty="0"/>
              <a:t>: </a:t>
            </a:r>
            <a:r>
              <a:rPr lang="en-US" dirty="0" err="1"/>
              <a:t>kvantitativna</a:t>
            </a:r>
            <a:r>
              <a:rPr lang="en-US" dirty="0"/>
              <a:t> </a:t>
            </a:r>
            <a:r>
              <a:rPr lang="en-US" dirty="0" err="1"/>
              <a:t>analiza</a:t>
            </a:r>
            <a:r>
              <a:rPr lang="en-US" dirty="0"/>
              <a:t> </a:t>
            </a:r>
            <a:r>
              <a:rPr lang="en-US" dirty="0" err="1"/>
              <a:t>slik</a:t>
            </a:r>
            <a:r>
              <a:rPr lang="en-US" dirty="0"/>
              <a:t>, </a:t>
            </a:r>
            <a:r>
              <a:rPr lang="en-US" dirty="0" err="1"/>
              <a:t>biomedicinska</a:t>
            </a:r>
            <a:r>
              <a:rPr lang="en-US" dirty="0"/>
              <a:t> </a:t>
            </a:r>
            <a:r>
              <a:rPr lang="en-US" dirty="0" err="1"/>
              <a:t>optika</a:t>
            </a:r>
            <a:r>
              <a:rPr lang="en-US" dirty="0"/>
              <a:t>, </a:t>
            </a:r>
            <a:r>
              <a:rPr lang="en-US" dirty="0" err="1"/>
              <a:t>modeliranje</a:t>
            </a:r>
            <a:r>
              <a:rPr lang="en-US" dirty="0"/>
              <a:t>, </a:t>
            </a:r>
            <a:r>
              <a:rPr lang="en-US" dirty="0" err="1"/>
              <a:t>instrumentacija</a:t>
            </a:r>
            <a:r>
              <a:rPr lang="en-US" dirty="0"/>
              <a:t>, </a:t>
            </a:r>
            <a:r>
              <a:rPr lang="en-US" b="1" dirty="0" err="1">
                <a:ea typeface="+mn-lt"/>
                <a:cs typeface="+mn-lt"/>
              </a:rPr>
              <a:t>radioterapija</a:t>
            </a:r>
            <a:r>
              <a:rPr lang="en-US" dirty="0">
                <a:ea typeface="+mn-lt"/>
                <a:cs typeface="+mn-lt"/>
              </a:rPr>
              <a:t>, ...</a:t>
            </a:r>
          </a:p>
        </p:txBody>
      </p:sp>
      <p:sp>
        <p:nvSpPr>
          <p:cNvPr id="3" name="Content Placeholder 2">
            <a:extLst>
              <a:ext uri="{FF2B5EF4-FFF2-40B4-BE49-F238E27FC236}">
                <a16:creationId xmlns:a16="http://schemas.microsoft.com/office/drawing/2014/main" id="{82EBFB58-CAFF-5CF5-2A3F-9B3A925CEFC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Raziskovalna</a:t>
            </a:r>
            <a:r>
              <a:rPr lang="en-US">
                <a:latin typeface="Work Sans"/>
              </a:rPr>
              <a:t> </a:t>
            </a:r>
            <a:r>
              <a:rPr lang="en-US" err="1">
                <a:latin typeface="Work Sans"/>
              </a:rPr>
              <a:t>skupina</a:t>
            </a:r>
            <a:r>
              <a:rPr lang="en-US">
                <a:latin typeface="Work Sans"/>
              </a:rPr>
              <a:t> </a:t>
            </a:r>
            <a:r>
              <a:rPr lang="en-US" err="1">
                <a:latin typeface="Work Sans"/>
              </a:rPr>
              <a:t>medicinska</a:t>
            </a:r>
            <a:r>
              <a:rPr lang="en-US">
                <a:latin typeface="Work Sans"/>
              </a:rPr>
              <a:t> fizika</a:t>
            </a:r>
            <a:endParaRPr lang="en-US"/>
          </a:p>
        </p:txBody>
      </p:sp>
      <p:pic>
        <p:nvPicPr>
          <p:cNvPr id="4" name="Picture 4">
            <a:extLst>
              <a:ext uri="{FF2B5EF4-FFF2-40B4-BE49-F238E27FC236}">
                <a16:creationId xmlns:a16="http://schemas.microsoft.com/office/drawing/2014/main" id="{C3A4F1E7-FBFC-5C07-A2E8-3C3121FE60B7}"/>
              </a:ext>
            </a:extLst>
          </p:cNvPr>
          <p:cNvPicPr>
            <a:picLocks noChangeAspect="1"/>
          </p:cNvPicPr>
          <p:nvPr/>
        </p:nvPicPr>
        <p:blipFill>
          <a:blip r:embed="rId2"/>
          <a:stretch>
            <a:fillRect/>
          </a:stretch>
        </p:blipFill>
        <p:spPr>
          <a:xfrm>
            <a:off x="475673" y="3573382"/>
            <a:ext cx="2743200" cy="2713055"/>
          </a:xfrm>
          <a:prstGeom prst="rect">
            <a:avLst/>
          </a:prstGeom>
        </p:spPr>
      </p:pic>
      <p:sp>
        <p:nvSpPr>
          <p:cNvPr id="5" name="TextBox 4">
            <a:extLst>
              <a:ext uri="{FF2B5EF4-FFF2-40B4-BE49-F238E27FC236}">
                <a16:creationId xmlns:a16="http://schemas.microsoft.com/office/drawing/2014/main" id="{58FC3880-4647-5F56-162A-A7E1C36F24D0}"/>
              </a:ext>
            </a:extLst>
          </p:cNvPr>
          <p:cNvSpPr txBox="1"/>
          <p:nvPr/>
        </p:nvSpPr>
        <p:spPr>
          <a:xfrm>
            <a:off x="775854" y="3061854"/>
            <a:ext cx="23699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Biomedical optics</a:t>
            </a:r>
          </a:p>
        </p:txBody>
      </p:sp>
      <p:sp>
        <p:nvSpPr>
          <p:cNvPr id="7" name="TextBox 6">
            <a:extLst>
              <a:ext uri="{FF2B5EF4-FFF2-40B4-BE49-F238E27FC236}">
                <a16:creationId xmlns:a16="http://schemas.microsoft.com/office/drawing/2014/main" id="{0536E8B9-7C75-5853-FA2C-DC6C04005535}"/>
              </a:ext>
            </a:extLst>
          </p:cNvPr>
          <p:cNvSpPr txBox="1"/>
          <p:nvPr/>
        </p:nvSpPr>
        <p:spPr>
          <a:xfrm>
            <a:off x="8396045" y="3069144"/>
            <a:ext cx="31597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Instrumentacija</a:t>
            </a:r>
            <a:r>
              <a:rPr lang="en-US"/>
              <a:t> za PET</a:t>
            </a:r>
          </a:p>
        </p:txBody>
      </p:sp>
      <p:sp>
        <p:nvSpPr>
          <p:cNvPr id="9" name="TextBox 8">
            <a:extLst>
              <a:ext uri="{FF2B5EF4-FFF2-40B4-BE49-F238E27FC236}">
                <a16:creationId xmlns:a16="http://schemas.microsoft.com/office/drawing/2014/main" id="{DB39EC3B-9123-AEAD-9BDB-767272ADF8CE}"/>
              </a:ext>
            </a:extLst>
          </p:cNvPr>
          <p:cNvSpPr txBox="1"/>
          <p:nvPr/>
        </p:nvSpPr>
        <p:spPr>
          <a:xfrm>
            <a:off x="3975134" y="2929622"/>
            <a:ext cx="37120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Diagnoza</a:t>
            </a:r>
            <a:r>
              <a:rPr lang="en-US" dirty="0"/>
              <a:t> </a:t>
            </a:r>
            <a:r>
              <a:rPr lang="en-US" err="1"/>
              <a:t>nevrodegenerativnih</a:t>
            </a:r>
            <a:r>
              <a:rPr lang="en-US" dirty="0"/>
              <a:t> </a:t>
            </a:r>
            <a:r>
              <a:rPr lang="en-US" err="1"/>
              <a:t>bolezni</a:t>
            </a:r>
            <a:endParaRPr lang="en-US"/>
          </a:p>
        </p:txBody>
      </p:sp>
      <p:pic>
        <p:nvPicPr>
          <p:cNvPr id="11" name="Picture 4" descr="A picture containing electronics, circuit&#10;&#10;Description automatically generated">
            <a:extLst>
              <a:ext uri="{FF2B5EF4-FFF2-40B4-BE49-F238E27FC236}">
                <a16:creationId xmlns:a16="http://schemas.microsoft.com/office/drawing/2014/main" id="{8F1528D8-FDB2-05D2-CADC-C65642058489}"/>
              </a:ext>
            </a:extLst>
          </p:cNvPr>
          <p:cNvPicPr>
            <a:picLocks noChangeAspect="1"/>
          </p:cNvPicPr>
          <p:nvPr/>
        </p:nvPicPr>
        <p:blipFill>
          <a:blip r:embed="rId3"/>
          <a:stretch>
            <a:fillRect/>
          </a:stretch>
        </p:blipFill>
        <p:spPr>
          <a:xfrm>
            <a:off x="7687568" y="3573882"/>
            <a:ext cx="4166318" cy="2306137"/>
          </a:xfrm>
          <a:prstGeom prst="rect">
            <a:avLst/>
          </a:prstGeom>
        </p:spPr>
      </p:pic>
      <p:pic>
        <p:nvPicPr>
          <p:cNvPr id="8" name="Picture 7" descr="A picture containing monitor, screen&#10;&#10;Description automatically generated">
            <a:extLst>
              <a:ext uri="{FF2B5EF4-FFF2-40B4-BE49-F238E27FC236}">
                <a16:creationId xmlns:a16="http://schemas.microsoft.com/office/drawing/2014/main" id="{73DE3815-09E1-B787-05F7-6E104B1F1315}"/>
              </a:ext>
            </a:extLst>
          </p:cNvPr>
          <p:cNvPicPr>
            <a:picLocks noChangeAspect="1"/>
          </p:cNvPicPr>
          <p:nvPr/>
        </p:nvPicPr>
        <p:blipFill>
          <a:blip r:embed="rId4"/>
          <a:stretch>
            <a:fillRect/>
          </a:stretch>
        </p:blipFill>
        <p:spPr>
          <a:xfrm>
            <a:off x="3623324" y="3574223"/>
            <a:ext cx="3743325" cy="2714625"/>
          </a:xfrm>
          <a:prstGeom prst="rect">
            <a:avLst/>
          </a:prstGeom>
        </p:spPr>
      </p:pic>
    </p:spTree>
    <p:extLst>
      <p:ext uri="{BB962C8B-B14F-4D97-AF65-F5344CB8AC3E}">
        <p14:creationId xmlns:p14="http://schemas.microsoft.com/office/powerpoint/2010/main" val="348754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F59C3-4AC0-EC6D-0933-57624473F043}"/>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8D40BC82-D49D-5654-61BE-DBAD7CE488C4}"/>
              </a:ext>
            </a:extLst>
          </p:cNvPr>
          <p:cNvSpPr>
            <a:spLocks noGrp="1"/>
          </p:cNvSpPr>
          <p:nvPr>
            <p:ph sz="quarter" idx="10"/>
          </p:nvPr>
        </p:nvSpPr>
        <p:spPr/>
        <p:txBody>
          <a:bodyPr vert="horz" lIns="91440" tIns="45720" rIns="91440" bIns="45720" rtlCol="0" anchor="t">
            <a:normAutofit fontScale="85000" lnSpcReduction="10000"/>
          </a:bodyPr>
          <a:lstStyle/>
          <a:p>
            <a:r>
              <a:rPr lang="en-US">
                <a:latin typeface="Work Sans SemiBold"/>
              </a:rPr>
              <a:t>Obsevalne naprave</a:t>
            </a:r>
            <a:endParaRPr lang="en-US" dirty="0"/>
          </a:p>
        </p:txBody>
      </p:sp>
      <p:sp>
        <p:nvSpPr>
          <p:cNvPr id="4" name="Slide Number Placeholder 3">
            <a:extLst>
              <a:ext uri="{FF2B5EF4-FFF2-40B4-BE49-F238E27FC236}">
                <a16:creationId xmlns:a16="http://schemas.microsoft.com/office/drawing/2014/main" id="{7C7C7D43-EF78-985C-440B-56F92753E8C0}"/>
              </a:ext>
            </a:extLst>
          </p:cNvPr>
          <p:cNvSpPr>
            <a:spLocks noGrp="1"/>
          </p:cNvSpPr>
          <p:nvPr>
            <p:ph type="sldNum" sz="quarter" idx="14"/>
          </p:nvPr>
        </p:nvSpPr>
        <p:spPr/>
        <p:txBody>
          <a:bodyPr/>
          <a:lstStyle/>
          <a:p>
            <a:fld id="{F63EFE32-485B-41F6-927E-7557007F5C17}" type="slidenum">
              <a:rPr lang="sl-SI" dirty="0" smtClean="0"/>
              <a:t>20</a:t>
            </a:fld>
            <a:endParaRPr lang="sl-SI" dirty="0"/>
          </a:p>
        </p:txBody>
      </p:sp>
    </p:spTree>
    <p:extLst>
      <p:ext uri="{BB962C8B-B14F-4D97-AF65-F5344CB8AC3E}">
        <p14:creationId xmlns:p14="http://schemas.microsoft.com/office/powerpoint/2010/main" val="74425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60FF5A-E57B-2145-CD5E-A6F277514BDC}"/>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Pospeševalniki</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21</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3" descr="Website&#10;&#10;Description automatically generated">
            <a:extLst>
              <a:ext uri="{FF2B5EF4-FFF2-40B4-BE49-F238E27FC236}">
                <a16:creationId xmlns:a16="http://schemas.microsoft.com/office/drawing/2014/main" id="{F45D6A01-3BFE-43CE-8600-006299712A0A}"/>
              </a:ext>
            </a:extLst>
          </p:cNvPr>
          <p:cNvPicPr>
            <a:picLocks noChangeAspect="1"/>
          </p:cNvPicPr>
          <p:nvPr/>
        </p:nvPicPr>
        <p:blipFill rotWithShape="1">
          <a:blip r:embed="rId3"/>
          <a:srcRect t="21186" b="3325"/>
          <a:stretch/>
        </p:blipFill>
        <p:spPr>
          <a:xfrm>
            <a:off x="4234446" y="1334482"/>
            <a:ext cx="7693223" cy="4352799"/>
          </a:xfrm>
          <a:prstGeom prst="rect">
            <a:avLst/>
          </a:prstGeom>
        </p:spPr>
      </p:pic>
      <p:sp>
        <p:nvSpPr>
          <p:cNvPr id="6" name="Content Placeholder 1">
            <a:extLst>
              <a:ext uri="{FF2B5EF4-FFF2-40B4-BE49-F238E27FC236}">
                <a16:creationId xmlns:a16="http://schemas.microsoft.com/office/drawing/2014/main" id="{C71CF6EA-9CE3-3798-7F63-2C5C534E5829}"/>
              </a:ext>
            </a:extLst>
          </p:cNvPr>
          <p:cNvSpPr txBox="1">
            <a:spLocks/>
          </p:cNvSpPr>
          <p:nvPr/>
        </p:nvSpPr>
        <p:spPr>
          <a:xfrm>
            <a:off x="467301" y="1506069"/>
            <a:ext cx="336953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err="1">
                <a:ea typeface="+mn-lt"/>
                <a:cs typeface="+mn-lt"/>
              </a:rPr>
              <a:t>Ciklotron</a:t>
            </a:r>
            <a:r>
              <a:rPr lang="en-US" dirty="0">
                <a:ea typeface="+mn-lt"/>
                <a:cs typeface="+mn-lt"/>
              </a:rPr>
              <a:t>: </a:t>
            </a:r>
            <a:endParaRPr lang="en-US"/>
          </a:p>
          <a:p>
            <a:pPr lvl="1">
              <a:lnSpc>
                <a:spcPct val="100000"/>
              </a:lnSpc>
              <a:spcBef>
                <a:spcPts val="0"/>
              </a:spcBef>
            </a:pPr>
            <a:r>
              <a:rPr lang="en-US" dirty="0" err="1">
                <a:ea typeface="+mn-lt"/>
                <a:cs typeface="+mn-lt"/>
              </a:rPr>
              <a:t>fiksna</a:t>
            </a:r>
            <a:r>
              <a:rPr lang="en-US" dirty="0">
                <a:ea typeface="+mn-lt"/>
                <a:cs typeface="+mn-lt"/>
              </a:rPr>
              <a:t> </a:t>
            </a:r>
            <a:r>
              <a:rPr lang="en-US" dirty="0" err="1">
                <a:ea typeface="+mn-lt"/>
                <a:cs typeface="+mn-lt"/>
              </a:rPr>
              <a:t>energija</a:t>
            </a:r>
            <a:r>
              <a:rPr lang="en-US" dirty="0">
                <a:ea typeface="+mn-lt"/>
                <a:cs typeface="+mn-lt"/>
              </a:rPr>
              <a:t>/</a:t>
            </a:r>
            <a:r>
              <a:rPr lang="en-US" dirty="0" err="1">
                <a:ea typeface="+mn-lt"/>
                <a:cs typeface="+mn-lt"/>
              </a:rPr>
              <a:t>vmesnik</a:t>
            </a:r>
          </a:p>
          <a:p>
            <a:pPr lvl="1">
              <a:lnSpc>
                <a:spcPct val="100000"/>
              </a:lnSpc>
              <a:spcBef>
                <a:spcPts val="0"/>
              </a:spcBef>
            </a:pPr>
            <a:r>
              <a:rPr lang="en-US" dirty="0" err="1">
                <a:ea typeface="+mn-lt"/>
                <a:cs typeface="+mn-lt"/>
              </a:rPr>
              <a:t>visok</a:t>
            </a:r>
            <a:r>
              <a:rPr lang="en-US" dirty="0">
                <a:ea typeface="+mn-lt"/>
                <a:cs typeface="+mn-lt"/>
              </a:rPr>
              <a:t> </a:t>
            </a:r>
            <a:r>
              <a:rPr lang="en-US" dirty="0" err="1">
                <a:ea typeface="+mn-lt"/>
                <a:cs typeface="+mn-lt"/>
              </a:rPr>
              <a:t>tok</a:t>
            </a:r>
            <a:r>
              <a:rPr lang="en-US" dirty="0">
                <a:ea typeface="+mn-lt"/>
                <a:cs typeface="+mn-lt"/>
              </a:rPr>
              <a:t> (135 </a:t>
            </a:r>
            <a:r>
              <a:rPr lang="en-US" dirty="0" err="1">
                <a:ea typeface="+mn-lt"/>
                <a:cs typeface="+mn-lt"/>
              </a:rPr>
              <a:t>nA</a:t>
            </a:r>
            <a:r>
              <a:rPr lang="en-US" dirty="0">
                <a:ea typeface="+mn-lt"/>
                <a:cs typeface="+mn-lt"/>
              </a:rPr>
              <a:t>, </a:t>
            </a:r>
            <a:r>
              <a:rPr lang="en-US" dirty="0" err="1">
                <a:ea typeface="+mn-lt"/>
                <a:cs typeface="+mn-lt"/>
              </a:rPr>
              <a:t>Quironsalud</a:t>
            </a:r>
            <a:r>
              <a:rPr lang="en-US" dirty="0">
                <a:ea typeface="+mn-lt"/>
                <a:cs typeface="+mn-lt"/>
              </a:rPr>
              <a:t>) </a:t>
            </a:r>
            <a:endParaRPr lang="en-US">
              <a:ea typeface="+mn-lt"/>
              <a:cs typeface="+mn-lt"/>
            </a:endParaRPr>
          </a:p>
          <a:p>
            <a:pPr lvl="1">
              <a:lnSpc>
                <a:spcPct val="100000"/>
              </a:lnSpc>
              <a:spcBef>
                <a:spcPts val="0"/>
              </a:spcBef>
            </a:pPr>
            <a:r>
              <a:rPr lang="en-US" dirty="0" err="1">
                <a:ea typeface="+mn-lt"/>
                <a:cs typeface="+mn-lt"/>
              </a:rPr>
              <a:t>hiter</a:t>
            </a:r>
            <a:r>
              <a:rPr lang="en-US" dirty="0">
                <a:ea typeface="+mn-lt"/>
                <a:cs typeface="+mn-lt"/>
              </a:rPr>
              <a:t>, 100 MHz</a:t>
            </a:r>
            <a:endParaRPr lang="en-US"/>
          </a:p>
          <a:p>
            <a:pPr>
              <a:lnSpc>
                <a:spcPct val="100000"/>
              </a:lnSpc>
              <a:spcBef>
                <a:spcPts val="0"/>
              </a:spcBef>
            </a:pPr>
            <a:r>
              <a:rPr lang="en-US" dirty="0" err="1"/>
              <a:t>Sinhrotron</a:t>
            </a:r>
            <a:r>
              <a:rPr lang="en-US" dirty="0"/>
              <a:t>:</a:t>
            </a:r>
          </a:p>
          <a:p>
            <a:pPr lvl="1">
              <a:lnSpc>
                <a:spcPct val="100000"/>
              </a:lnSpc>
              <a:spcBef>
                <a:spcPts val="0"/>
              </a:spcBef>
            </a:pPr>
            <a:r>
              <a:rPr lang="en-US" dirty="0" err="1"/>
              <a:t>spremenljiva</a:t>
            </a:r>
            <a:r>
              <a:rPr lang="en-US" dirty="0"/>
              <a:t> </a:t>
            </a:r>
            <a:r>
              <a:rPr lang="en-US" dirty="0" err="1"/>
              <a:t>energija</a:t>
            </a:r>
            <a:r>
              <a:rPr lang="en-US" dirty="0"/>
              <a:t> </a:t>
            </a:r>
          </a:p>
          <a:p>
            <a:pPr lvl="1">
              <a:lnSpc>
                <a:spcPct val="100000"/>
              </a:lnSpc>
              <a:spcBef>
                <a:spcPts val="0"/>
              </a:spcBef>
            </a:pPr>
            <a:r>
              <a:rPr lang="en-US" dirty="0" err="1"/>
              <a:t>nizek</a:t>
            </a:r>
            <a:r>
              <a:rPr lang="en-US" dirty="0"/>
              <a:t> </a:t>
            </a:r>
            <a:r>
              <a:rPr lang="en-US" dirty="0" err="1"/>
              <a:t>tok</a:t>
            </a:r>
            <a:r>
              <a:rPr lang="en-US" dirty="0"/>
              <a:t>, </a:t>
            </a:r>
            <a:endParaRPr lang="en-US"/>
          </a:p>
          <a:p>
            <a:pPr lvl="1">
              <a:lnSpc>
                <a:spcPct val="100000"/>
              </a:lnSpc>
              <a:spcBef>
                <a:spcPts val="0"/>
              </a:spcBef>
            </a:pPr>
            <a:r>
              <a:rPr lang="en-US" dirty="0" err="1"/>
              <a:t>počasen</a:t>
            </a:r>
            <a:r>
              <a:rPr lang="en-US" dirty="0"/>
              <a:t> (1 Hz)</a:t>
            </a:r>
          </a:p>
          <a:p>
            <a:pPr>
              <a:lnSpc>
                <a:spcPct val="100000"/>
              </a:lnSpc>
              <a:spcBef>
                <a:spcPts val="0"/>
              </a:spcBef>
            </a:pPr>
            <a:r>
              <a:rPr lang="en-US" dirty="0" err="1"/>
              <a:t>Sinhro-ciklotron</a:t>
            </a:r>
            <a:r>
              <a:rPr lang="en-US" dirty="0"/>
              <a:t>: </a:t>
            </a:r>
          </a:p>
          <a:p>
            <a:pPr lvl="1">
              <a:lnSpc>
                <a:spcPct val="100000"/>
              </a:lnSpc>
              <a:spcBef>
                <a:spcPts val="0"/>
              </a:spcBef>
            </a:pPr>
            <a:r>
              <a:rPr lang="en-US" dirty="0" err="1"/>
              <a:t>Spremenljiva</a:t>
            </a:r>
            <a:r>
              <a:rPr lang="en-US" dirty="0"/>
              <a:t> E</a:t>
            </a:r>
          </a:p>
          <a:p>
            <a:pPr lvl="1">
              <a:lnSpc>
                <a:spcPct val="100000"/>
              </a:lnSpc>
              <a:spcBef>
                <a:spcPts val="0"/>
              </a:spcBef>
            </a:pPr>
            <a:r>
              <a:rPr lang="en-US" dirty="0"/>
              <a:t>Visok </a:t>
            </a:r>
            <a:r>
              <a:rPr lang="en-US" dirty="0" err="1"/>
              <a:t>tok</a:t>
            </a:r>
          </a:p>
          <a:p>
            <a:pPr lvl="1">
              <a:lnSpc>
                <a:spcPct val="100000"/>
              </a:lnSpc>
              <a:spcBef>
                <a:spcPts val="0"/>
              </a:spcBef>
            </a:pPr>
            <a:r>
              <a:rPr lang="en-US" dirty="0" err="1"/>
              <a:t>Srednje</a:t>
            </a:r>
            <a:r>
              <a:rPr lang="en-US" dirty="0"/>
              <a:t> </a:t>
            </a:r>
            <a:r>
              <a:rPr lang="en-US" dirty="0" err="1"/>
              <a:t>hiter</a:t>
            </a:r>
            <a:r>
              <a:rPr lang="en-US" dirty="0"/>
              <a:t>, 1 kHz</a:t>
            </a:r>
          </a:p>
        </p:txBody>
      </p:sp>
    </p:spTree>
    <p:extLst>
      <p:ext uri="{BB962C8B-B14F-4D97-AF65-F5344CB8AC3E}">
        <p14:creationId xmlns:p14="http://schemas.microsoft.com/office/powerpoint/2010/main" val="308530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F8A5F-37D6-3782-FB6F-609A8126A092}"/>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Pasivno</a:t>
            </a:r>
            <a:r>
              <a:rPr lang="en-US">
                <a:latin typeface="Work Sans"/>
              </a:rPr>
              <a:t> </a:t>
            </a:r>
            <a:r>
              <a:rPr lang="en-US" err="1">
                <a:latin typeface="Work Sans"/>
              </a:rPr>
              <a:t>hadronsko</a:t>
            </a:r>
            <a:r>
              <a:rPr lang="en-US">
                <a:latin typeface="Work Sans"/>
              </a:rPr>
              <a:t> obsevanje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22</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6" name="Picture 3" descr="Diagram, schematic&#10;&#10;Description automatically generated">
            <a:extLst>
              <a:ext uri="{FF2B5EF4-FFF2-40B4-BE49-F238E27FC236}">
                <a16:creationId xmlns:a16="http://schemas.microsoft.com/office/drawing/2014/main" id="{5AEE70D4-7C2E-46DE-A79C-243038B81791}"/>
              </a:ext>
            </a:extLst>
          </p:cNvPr>
          <p:cNvPicPr>
            <a:picLocks noChangeAspect="1"/>
          </p:cNvPicPr>
          <p:nvPr/>
        </p:nvPicPr>
        <p:blipFill>
          <a:blip r:embed="rId3"/>
          <a:stretch>
            <a:fillRect/>
          </a:stretch>
        </p:blipFill>
        <p:spPr>
          <a:xfrm>
            <a:off x="505522" y="1713966"/>
            <a:ext cx="6683297" cy="4424385"/>
          </a:xfrm>
          <a:prstGeom prst="rect">
            <a:avLst/>
          </a:prstGeom>
        </p:spPr>
      </p:pic>
      <p:pic>
        <p:nvPicPr>
          <p:cNvPr id="9" name="Picture 9">
            <a:extLst>
              <a:ext uri="{FF2B5EF4-FFF2-40B4-BE49-F238E27FC236}">
                <a16:creationId xmlns:a16="http://schemas.microsoft.com/office/drawing/2014/main" id="{2E167C7F-DE26-46A3-B6CB-BDF0F75FF0E6}"/>
              </a:ext>
            </a:extLst>
          </p:cNvPr>
          <p:cNvPicPr>
            <a:picLocks noChangeAspect="1"/>
          </p:cNvPicPr>
          <p:nvPr/>
        </p:nvPicPr>
        <p:blipFill>
          <a:blip r:embed="rId4"/>
          <a:stretch>
            <a:fillRect/>
          </a:stretch>
        </p:blipFill>
        <p:spPr>
          <a:xfrm>
            <a:off x="8255619" y="857903"/>
            <a:ext cx="2743200" cy="2447316"/>
          </a:xfrm>
          <a:prstGeom prst="rect">
            <a:avLst/>
          </a:prstGeom>
        </p:spPr>
      </p:pic>
      <p:pic>
        <p:nvPicPr>
          <p:cNvPr id="10" name="Picture 10" descr="A picture containing text, table, indoor, plate&#10;&#10;Description automatically generated">
            <a:extLst>
              <a:ext uri="{FF2B5EF4-FFF2-40B4-BE49-F238E27FC236}">
                <a16:creationId xmlns:a16="http://schemas.microsoft.com/office/drawing/2014/main" id="{B0FEC832-4898-4D5F-9E22-7051FD2C080B}"/>
              </a:ext>
            </a:extLst>
          </p:cNvPr>
          <p:cNvPicPr>
            <a:picLocks noChangeAspect="1"/>
          </p:cNvPicPr>
          <p:nvPr/>
        </p:nvPicPr>
        <p:blipFill>
          <a:blip r:embed="rId5"/>
          <a:stretch>
            <a:fillRect/>
          </a:stretch>
        </p:blipFill>
        <p:spPr>
          <a:xfrm>
            <a:off x="7948961" y="3694417"/>
            <a:ext cx="3347224" cy="2136166"/>
          </a:xfrm>
          <a:prstGeom prst="rect">
            <a:avLst/>
          </a:prstGeom>
        </p:spPr>
      </p:pic>
    </p:spTree>
    <p:extLst>
      <p:ext uri="{BB962C8B-B14F-4D97-AF65-F5344CB8AC3E}">
        <p14:creationId xmlns:p14="http://schemas.microsoft.com/office/powerpoint/2010/main" val="300191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23</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3">
            <a:extLst>
              <a:ext uri="{FF2B5EF4-FFF2-40B4-BE49-F238E27FC236}">
                <a16:creationId xmlns:a16="http://schemas.microsoft.com/office/drawing/2014/main" id="{A4A636E1-9A71-4AAB-9D41-BC28A1747E31}"/>
              </a:ext>
            </a:extLst>
          </p:cNvPr>
          <p:cNvPicPr>
            <a:picLocks noChangeAspect="1"/>
          </p:cNvPicPr>
          <p:nvPr/>
        </p:nvPicPr>
        <p:blipFill>
          <a:blip r:embed="rId3"/>
          <a:stretch>
            <a:fillRect/>
          </a:stretch>
        </p:blipFill>
        <p:spPr>
          <a:xfrm>
            <a:off x="1313985" y="1592869"/>
            <a:ext cx="3830443" cy="3858116"/>
          </a:xfrm>
          <a:prstGeom prst="rect">
            <a:avLst/>
          </a:prstGeom>
        </p:spPr>
      </p:pic>
      <p:pic>
        <p:nvPicPr>
          <p:cNvPr id="4" name="Picture 4">
            <a:extLst>
              <a:ext uri="{FF2B5EF4-FFF2-40B4-BE49-F238E27FC236}">
                <a16:creationId xmlns:a16="http://schemas.microsoft.com/office/drawing/2014/main" id="{7B44600E-9DAD-4CCB-ABED-37464B185771}"/>
              </a:ext>
            </a:extLst>
          </p:cNvPr>
          <p:cNvPicPr>
            <a:picLocks noChangeAspect="1"/>
          </p:cNvPicPr>
          <p:nvPr/>
        </p:nvPicPr>
        <p:blipFill>
          <a:blip r:embed="rId4"/>
          <a:stretch>
            <a:fillRect/>
          </a:stretch>
        </p:blipFill>
        <p:spPr>
          <a:xfrm>
            <a:off x="143108" y="6022333"/>
            <a:ext cx="5800492" cy="351772"/>
          </a:xfrm>
          <a:prstGeom prst="rect">
            <a:avLst/>
          </a:prstGeom>
        </p:spPr>
      </p:pic>
      <p:pic>
        <p:nvPicPr>
          <p:cNvPr id="5" name="Picture 6" descr="A picture containing electronics, loudspeaker&#10;&#10;Description automatically generated">
            <a:extLst>
              <a:ext uri="{FF2B5EF4-FFF2-40B4-BE49-F238E27FC236}">
                <a16:creationId xmlns:a16="http://schemas.microsoft.com/office/drawing/2014/main" id="{DEC6D977-78D4-49A7-BB77-C0123FF30824}"/>
              </a:ext>
            </a:extLst>
          </p:cNvPr>
          <p:cNvPicPr>
            <a:picLocks noChangeAspect="1"/>
          </p:cNvPicPr>
          <p:nvPr/>
        </p:nvPicPr>
        <p:blipFill>
          <a:blip r:embed="rId5"/>
          <a:stretch>
            <a:fillRect/>
          </a:stretch>
        </p:blipFill>
        <p:spPr>
          <a:xfrm>
            <a:off x="5820936" y="1531568"/>
            <a:ext cx="3867614" cy="3934256"/>
          </a:xfrm>
          <a:prstGeom prst="rect">
            <a:avLst/>
          </a:prstGeom>
        </p:spPr>
      </p:pic>
      <p:sp>
        <p:nvSpPr>
          <p:cNvPr id="10" name="Content Placeholder 9">
            <a:extLst>
              <a:ext uri="{FF2B5EF4-FFF2-40B4-BE49-F238E27FC236}">
                <a16:creationId xmlns:a16="http://schemas.microsoft.com/office/drawing/2014/main" id="{28C96C54-00BC-A9A4-7642-1DE11846EA2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Aktivno</a:t>
            </a:r>
            <a:r>
              <a:rPr lang="en-US">
                <a:latin typeface="Work Sans"/>
              </a:rPr>
              <a:t> skeniranje</a:t>
            </a:r>
          </a:p>
        </p:txBody>
      </p:sp>
    </p:spTree>
    <p:extLst>
      <p:ext uri="{BB962C8B-B14F-4D97-AF65-F5344CB8AC3E}">
        <p14:creationId xmlns:p14="http://schemas.microsoft.com/office/powerpoint/2010/main" val="1517976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539738-4329-64B4-7C19-69774466F890}"/>
              </a:ext>
            </a:extLst>
          </p:cNvPr>
          <p:cNvSpPr>
            <a:spLocks noGrp="1"/>
          </p:cNvSpPr>
          <p:nvPr>
            <p:ph sz="quarter" idx="13"/>
          </p:nvPr>
        </p:nvSpPr>
        <p:spPr>
          <a:xfrm>
            <a:off x="438330" y="274568"/>
            <a:ext cx="9717191" cy="546930"/>
          </a:xfrm>
        </p:spPr>
        <p:txBody>
          <a:bodyPr vert="horz" lIns="91440" tIns="45720" rIns="91440" bIns="45720" rtlCol="0" anchor="t">
            <a:normAutofit fontScale="92500" lnSpcReduction="10000"/>
          </a:bodyPr>
          <a:lstStyle/>
          <a:p>
            <a:r>
              <a:rPr lang="en-US" err="1">
                <a:latin typeface="Work Sans"/>
              </a:rPr>
              <a:t>Aktivno</a:t>
            </a:r>
            <a:r>
              <a:rPr lang="en-US">
                <a:latin typeface="Work Sans"/>
              </a:rPr>
              <a:t> skeniranje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24</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6" name="8_GSI_Rasterscan.mpg">
            <a:hlinkClick r:id="" action="ppaction://media"/>
            <a:extLst>
              <a:ext uri="{FF2B5EF4-FFF2-40B4-BE49-F238E27FC236}">
                <a16:creationId xmlns:a16="http://schemas.microsoft.com/office/drawing/2014/main" id="{BA40DC24-405F-496D-AF24-7DE7D18501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5695" y="1321361"/>
            <a:ext cx="8863637" cy="4924243"/>
          </a:xfrm>
          <a:prstGeom prst="rect">
            <a:avLst/>
          </a:prstGeom>
        </p:spPr>
      </p:pic>
    </p:spTree>
    <p:extLst>
      <p:ext uri="{BB962C8B-B14F-4D97-AF65-F5344CB8AC3E}">
        <p14:creationId xmlns:p14="http://schemas.microsoft.com/office/powerpoint/2010/main" val="3958462343"/>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CA352-7FE0-D5DB-5803-2FE40820C5F6}"/>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Obsevalni</a:t>
            </a:r>
            <a:r>
              <a:rPr lang="en-US">
                <a:latin typeface="Work Sans"/>
              </a:rPr>
              <a:t> center</a:t>
            </a:r>
            <a:endParaRPr lang="en-US"/>
          </a:p>
        </p:txBody>
      </p:sp>
      <p:pic>
        <p:nvPicPr>
          <p:cNvPr id="3" name="Picture 3" descr="Diagram, engineering drawing&#10;&#10;Description automatically generated">
            <a:extLst>
              <a:ext uri="{FF2B5EF4-FFF2-40B4-BE49-F238E27FC236}">
                <a16:creationId xmlns:a16="http://schemas.microsoft.com/office/drawing/2014/main" id="{C9118DC2-FDDE-0035-F60A-10E0F847C5B5}"/>
              </a:ext>
            </a:extLst>
          </p:cNvPr>
          <p:cNvPicPr>
            <a:picLocks noChangeAspect="1"/>
          </p:cNvPicPr>
          <p:nvPr/>
        </p:nvPicPr>
        <p:blipFill>
          <a:blip r:embed="rId2"/>
          <a:stretch>
            <a:fillRect/>
          </a:stretch>
        </p:blipFill>
        <p:spPr>
          <a:xfrm>
            <a:off x="5014686" y="1289132"/>
            <a:ext cx="6129865" cy="4920786"/>
          </a:xfrm>
          <a:prstGeom prst="rect">
            <a:avLst/>
          </a:prstGeom>
        </p:spPr>
      </p:pic>
      <p:pic>
        <p:nvPicPr>
          <p:cNvPr id="4" name="Picture 4">
            <a:extLst>
              <a:ext uri="{FF2B5EF4-FFF2-40B4-BE49-F238E27FC236}">
                <a16:creationId xmlns:a16="http://schemas.microsoft.com/office/drawing/2014/main" id="{AF64D0B4-8A5A-8FE0-C102-4E63D132FC72}"/>
              </a:ext>
            </a:extLst>
          </p:cNvPr>
          <p:cNvPicPr>
            <a:picLocks noChangeAspect="1"/>
          </p:cNvPicPr>
          <p:nvPr/>
        </p:nvPicPr>
        <p:blipFill>
          <a:blip r:embed="rId3"/>
          <a:stretch>
            <a:fillRect/>
          </a:stretch>
        </p:blipFill>
        <p:spPr>
          <a:xfrm>
            <a:off x="4127090" y="1963167"/>
            <a:ext cx="2508382" cy="4114800"/>
          </a:xfrm>
          <a:prstGeom prst="rect">
            <a:avLst/>
          </a:prstGeom>
        </p:spPr>
      </p:pic>
      <p:sp>
        <p:nvSpPr>
          <p:cNvPr id="6" name="Content Placeholder 1">
            <a:extLst>
              <a:ext uri="{FF2B5EF4-FFF2-40B4-BE49-F238E27FC236}">
                <a16:creationId xmlns:a16="http://schemas.microsoft.com/office/drawing/2014/main" id="{9A220199-C451-6987-15D1-4618E3F68B25}"/>
              </a:ext>
            </a:extLst>
          </p:cNvPr>
          <p:cNvSpPr txBox="1">
            <a:spLocks/>
          </p:cNvSpPr>
          <p:nvPr/>
        </p:nvSpPr>
        <p:spPr>
          <a:xfrm>
            <a:off x="467301" y="1506069"/>
            <a:ext cx="336953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mn-lt"/>
                <a:cs typeface="+mn-lt"/>
              </a:rPr>
              <a:t>Primer- HIT v </a:t>
            </a:r>
            <a:r>
              <a:rPr lang="en-US" dirty="0" err="1">
                <a:ea typeface="+mn-lt"/>
                <a:cs typeface="+mn-lt"/>
              </a:rPr>
              <a:t>Heidelbergu</a:t>
            </a:r>
          </a:p>
          <a:p>
            <a:pPr>
              <a:lnSpc>
                <a:spcPct val="100000"/>
              </a:lnSpc>
              <a:spcBef>
                <a:spcPts val="0"/>
              </a:spcBef>
            </a:pPr>
            <a:r>
              <a:rPr lang="en-US" dirty="0">
                <a:ea typeface="+mn-lt"/>
                <a:cs typeface="+mn-lt"/>
              </a:rPr>
              <a:t>Tri </a:t>
            </a:r>
            <a:r>
              <a:rPr lang="en-US" dirty="0" err="1">
                <a:ea typeface="+mn-lt"/>
                <a:cs typeface="+mn-lt"/>
              </a:rPr>
              <a:t>obsevalne</a:t>
            </a:r>
            <a:r>
              <a:rPr lang="en-US" dirty="0">
                <a:ea typeface="+mn-lt"/>
                <a:cs typeface="+mn-lt"/>
              </a:rPr>
              <a:t> </a:t>
            </a:r>
            <a:r>
              <a:rPr lang="en-US" dirty="0" err="1">
                <a:ea typeface="+mn-lt"/>
                <a:cs typeface="+mn-lt"/>
              </a:rPr>
              <a:t>sobe</a:t>
            </a:r>
            <a:endParaRPr lang="en-US" dirty="0">
              <a:ea typeface="+mn-lt"/>
              <a:cs typeface="+mn-lt"/>
            </a:endParaRPr>
          </a:p>
          <a:p>
            <a:pPr>
              <a:lnSpc>
                <a:spcPct val="100000"/>
              </a:lnSpc>
              <a:spcBef>
                <a:spcPts val="0"/>
              </a:spcBef>
            </a:pPr>
            <a:r>
              <a:rPr lang="en-US" dirty="0"/>
              <a:t>Gantry/</a:t>
            </a:r>
            <a:r>
              <a:rPr lang="en-US" dirty="0" err="1"/>
              <a:t>usmerjevalnik</a:t>
            </a:r>
            <a:r>
              <a:rPr lang="en-US" dirty="0"/>
              <a:t> v </a:t>
            </a:r>
            <a:r>
              <a:rPr lang="en-US" dirty="0" err="1"/>
              <a:t>eni</a:t>
            </a:r>
            <a:r>
              <a:rPr lang="en-US" dirty="0"/>
              <a:t> od sob</a:t>
            </a:r>
          </a:p>
          <a:p>
            <a:pPr>
              <a:lnSpc>
                <a:spcPct val="100000"/>
              </a:lnSpc>
              <a:spcBef>
                <a:spcPts val="0"/>
              </a:spcBef>
            </a:pPr>
            <a:r>
              <a:rPr lang="en-US" dirty="0"/>
              <a:t>700 t, 100+ MEur, </a:t>
            </a:r>
            <a:r>
              <a:rPr lang="en-US" dirty="0" err="1"/>
              <a:t>zavija</a:t>
            </a:r>
            <a:r>
              <a:rPr lang="en-US" dirty="0"/>
              <a:t> </a:t>
            </a:r>
            <a:r>
              <a:rPr lang="en-US" dirty="0" err="1"/>
              <a:t>žarke</a:t>
            </a:r>
            <a:r>
              <a:rPr lang="en-US" dirty="0"/>
              <a:t> z </a:t>
            </a:r>
            <a:r>
              <a:rPr lang="en-US" dirty="0" err="1"/>
              <a:t>magneti</a:t>
            </a:r>
            <a:r>
              <a:rPr lang="en-US" dirty="0"/>
              <a:t> </a:t>
            </a:r>
          </a:p>
          <a:p>
            <a:pPr>
              <a:lnSpc>
                <a:spcPct val="100000"/>
              </a:lnSpc>
              <a:spcBef>
                <a:spcPts val="0"/>
              </a:spcBef>
            </a:pPr>
            <a:r>
              <a:rPr lang="en-US" dirty="0" err="1"/>
              <a:t>Dve</a:t>
            </a:r>
            <a:r>
              <a:rPr lang="en-US" dirty="0"/>
              <a:t> </a:t>
            </a:r>
            <a:r>
              <a:rPr lang="en-US" dirty="0" err="1"/>
              <a:t>sobi</a:t>
            </a:r>
            <a:r>
              <a:rPr lang="en-US" dirty="0"/>
              <a:t> </a:t>
            </a:r>
            <a:r>
              <a:rPr lang="en-US" dirty="0" err="1"/>
              <a:t>samo</a:t>
            </a:r>
            <a:r>
              <a:rPr lang="en-US" dirty="0"/>
              <a:t> z </a:t>
            </a:r>
            <a:r>
              <a:rPr lang="en-US" dirty="0" err="1"/>
              <a:t>usmerjevalnimi</a:t>
            </a:r>
            <a:r>
              <a:rPr lang="en-US" dirty="0"/>
              <a:t> </a:t>
            </a:r>
            <a:r>
              <a:rPr lang="en-US" dirty="0" err="1"/>
              <a:t>magneti</a:t>
            </a:r>
            <a:r>
              <a:rPr lang="en-US" dirty="0"/>
              <a:t> </a:t>
            </a:r>
          </a:p>
        </p:txBody>
      </p:sp>
    </p:spTree>
    <p:extLst>
      <p:ext uri="{BB962C8B-B14F-4D97-AF65-F5344CB8AC3E}">
        <p14:creationId xmlns:p14="http://schemas.microsoft.com/office/powerpoint/2010/main" val="398630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wall, indoor&#10;&#10;Description automatically generated">
            <a:extLst>
              <a:ext uri="{FF2B5EF4-FFF2-40B4-BE49-F238E27FC236}">
                <a16:creationId xmlns:a16="http://schemas.microsoft.com/office/drawing/2014/main" id="{7DDCA7C5-CE8F-80DA-9007-50437A2256B7}"/>
              </a:ext>
            </a:extLst>
          </p:cNvPr>
          <p:cNvPicPr>
            <a:picLocks noGrp="1" noChangeAspect="1"/>
          </p:cNvPicPr>
          <p:nvPr>
            <p:ph idx="1"/>
          </p:nvPr>
        </p:nvPicPr>
        <p:blipFill>
          <a:blip r:embed="rId2"/>
          <a:stretch>
            <a:fillRect/>
          </a:stretch>
        </p:blipFill>
        <p:spPr>
          <a:xfrm>
            <a:off x="6026293" y="1935343"/>
            <a:ext cx="6048375" cy="3400425"/>
          </a:xfrm>
        </p:spPr>
      </p:pic>
      <p:sp>
        <p:nvSpPr>
          <p:cNvPr id="5" name="Content Placeholder 4">
            <a:extLst>
              <a:ext uri="{FF2B5EF4-FFF2-40B4-BE49-F238E27FC236}">
                <a16:creationId xmlns:a16="http://schemas.microsoft.com/office/drawing/2014/main" id="{6FD36264-6337-95E9-79E4-33A82B428E0D}"/>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Obsevanje</a:t>
            </a:r>
            <a:r>
              <a:rPr lang="en-US">
                <a:latin typeface="Work Sans"/>
              </a:rPr>
              <a:t> sedečih pacientov</a:t>
            </a:r>
            <a:endParaRPr lang="en-US"/>
          </a:p>
        </p:txBody>
      </p:sp>
      <p:sp>
        <p:nvSpPr>
          <p:cNvPr id="8" name="TextBox 7">
            <a:extLst>
              <a:ext uri="{FF2B5EF4-FFF2-40B4-BE49-F238E27FC236}">
                <a16:creationId xmlns:a16="http://schemas.microsoft.com/office/drawing/2014/main" id="{486D29CC-EB62-FFCC-62B2-28AF0864C895}"/>
              </a:ext>
            </a:extLst>
          </p:cNvPr>
          <p:cNvSpPr txBox="1"/>
          <p:nvPr/>
        </p:nvSpPr>
        <p:spPr>
          <a:xfrm>
            <a:off x="9478817" y="5634182"/>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Leo cancer care</a:t>
            </a:r>
          </a:p>
        </p:txBody>
      </p:sp>
      <p:sp>
        <p:nvSpPr>
          <p:cNvPr id="12" name="Content Placeholder 1">
            <a:extLst>
              <a:ext uri="{FF2B5EF4-FFF2-40B4-BE49-F238E27FC236}">
                <a16:creationId xmlns:a16="http://schemas.microsoft.com/office/drawing/2014/main" id="{333D77B3-BE04-BC7D-9141-514E431BE69C}"/>
              </a:ext>
            </a:extLst>
          </p:cNvPr>
          <p:cNvSpPr txBox="1">
            <a:spLocks/>
          </p:cNvSpPr>
          <p:nvPr/>
        </p:nvSpPr>
        <p:spPr>
          <a:xfrm>
            <a:off x="409574" y="1817796"/>
            <a:ext cx="485890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Brez </a:t>
            </a:r>
            <a:r>
              <a:rPr lang="en-US" dirty="0" err="1"/>
              <a:t>usmerjevalnika</a:t>
            </a:r>
          </a:p>
          <a:p>
            <a:pPr>
              <a:lnSpc>
                <a:spcPct val="100000"/>
              </a:lnSpc>
              <a:spcBef>
                <a:spcPts val="0"/>
              </a:spcBef>
            </a:pPr>
            <a:r>
              <a:rPr lang="en-US" dirty="0" err="1">
                <a:ea typeface="+mn-lt"/>
                <a:cs typeface="+mn-lt"/>
              </a:rPr>
              <a:t>Pomična</a:t>
            </a:r>
            <a:r>
              <a:rPr lang="en-US" dirty="0">
                <a:ea typeface="+mn-lt"/>
                <a:cs typeface="+mn-lt"/>
              </a:rPr>
              <a:t> </a:t>
            </a:r>
            <a:r>
              <a:rPr lang="en-US" dirty="0" err="1">
                <a:ea typeface="+mn-lt"/>
                <a:cs typeface="+mn-lt"/>
              </a:rPr>
              <a:t>robotska</a:t>
            </a:r>
            <a:r>
              <a:rPr lang="en-US" dirty="0">
                <a:ea typeface="+mn-lt"/>
                <a:cs typeface="+mn-lt"/>
              </a:rPr>
              <a:t> </a:t>
            </a:r>
            <a:r>
              <a:rPr lang="en-US" dirty="0" err="1">
                <a:ea typeface="+mn-lt"/>
                <a:cs typeface="+mn-lt"/>
              </a:rPr>
              <a:t>roka</a:t>
            </a:r>
            <a:r>
              <a:rPr lang="en-US" dirty="0">
                <a:ea typeface="+mn-lt"/>
                <a:cs typeface="+mn-lt"/>
              </a:rPr>
              <a:t> za </a:t>
            </a:r>
            <a:r>
              <a:rPr lang="en-US" dirty="0" err="1">
                <a:ea typeface="+mn-lt"/>
                <a:cs typeface="+mn-lt"/>
              </a:rPr>
              <a:t>pacienta</a:t>
            </a:r>
            <a:endParaRPr lang="en-US" dirty="0">
              <a:ea typeface="+mn-lt"/>
              <a:cs typeface="+mn-lt"/>
            </a:endParaRPr>
          </a:p>
          <a:p>
            <a:pPr>
              <a:lnSpc>
                <a:spcPct val="100000"/>
              </a:lnSpc>
              <a:spcBef>
                <a:spcPts val="0"/>
              </a:spcBef>
            </a:pPr>
            <a:r>
              <a:rPr lang="en-US" dirty="0">
                <a:ea typeface="+mn-lt"/>
                <a:cs typeface="+mn-lt"/>
              </a:rPr>
              <a:t>Dodane </a:t>
            </a:r>
            <a:r>
              <a:rPr lang="en-US" dirty="0" err="1">
                <a:ea typeface="+mn-lt"/>
                <a:cs typeface="+mn-lt"/>
              </a:rPr>
              <a:t>slikovne</a:t>
            </a:r>
            <a:r>
              <a:rPr lang="en-US" dirty="0">
                <a:ea typeface="+mn-lt"/>
                <a:cs typeface="+mn-lt"/>
              </a:rPr>
              <a:t> </a:t>
            </a:r>
            <a:r>
              <a:rPr lang="en-US" dirty="0" err="1">
                <a:ea typeface="+mn-lt"/>
                <a:cs typeface="+mn-lt"/>
              </a:rPr>
              <a:t>naprave</a:t>
            </a:r>
            <a:endParaRPr lang="en-US" dirty="0">
              <a:ea typeface="+mn-lt"/>
              <a:cs typeface="+mn-lt"/>
            </a:endParaRPr>
          </a:p>
          <a:p>
            <a:pPr>
              <a:lnSpc>
                <a:spcPct val="100000"/>
              </a:lnSpc>
              <a:spcBef>
                <a:spcPts val="0"/>
              </a:spcBef>
            </a:pPr>
            <a:r>
              <a:rPr lang="en-US" dirty="0" err="1">
                <a:ea typeface="+mn-lt"/>
                <a:cs typeface="+mn-lt"/>
              </a:rPr>
              <a:t>Manjše</a:t>
            </a:r>
            <a:r>
              <a:rPr lang="en-US" dirty="0">
                <a:ea typeface="+mn-lt"/>
                <a:cs typeface="+mn-lt"/>
              </a:rPr>
              <a:t> </a:t>
            </a:r>
            <a:r>
              <a:rPr lang="en-US" dirty="0" err="1">
                <a:ea typeface="+mn-lt"/>
                <a:cs typeface="+mn-lt"/>
              </a:rPr>
              <a:t>zahteve</a:t>
            </a:r>
            <a:r>
              <a:rPr lang="en-US" dirty="0">
                <a:ea typeface="+mn-lt"/>
                <a:cs typeface="+mn-lt"/>
              </a:rPr>
              <a:t> po </a:t>
            </a:r>
            <a:r>
              <a:rPr lang="en-US" dirty="0" err="1">
                <a:ea typeface="+mn-lt"/>
                <a:cs typeface="+mn-lt"/>
              </a:rPr>
              <a:t>ščitenju</a:t>
            </a:r>
            <a:r>
              <a:rPr lang="en-US" dirty="0">
                <a:ea typeface="+mn-lt"/>
                <a:cs typeface="+mn-lt"/>
              </a:rPr>
              <a:t> pred </a:t>
            </a:r>
            <a:r>
              <a:rPr lang="en-US" dirty="0" err="1">
                <a:ea typeface="+mn-lt"/>
                <a:cs typeface="+mn-lt"/>
              </a:rPr>
              <a:t>sevanjem</a:t>
            </a:r>
            <a:endParaRPr lang="en-US" dirty="0">
              <a:ea typeface="+mn-lt"/>
              <a:cs typeface="+mn-lt"/>
            </a:endParaRPr>
          </a:p>
          <a:p>
            <a:pPr>
              <a:lnSpc>
                <a:spcPct val="100000"/>
              </a:lnSpc>
              <a:spcBef>
                <a:spcPts val="0"/>
              </a:spcBef>
            </a:pPr>
            <a:r>
              <a:rPr lang="en-US" dirty="0" err="1">
                <a:ea typeface="+mn-lt"/>
                <a:cs typeface="+mn-lt"/>
              </a:rPr>
              <a:t>Sprotno</a:t>
            </a:r>
            <a:r>
              <a:rPr lang="en-US" dirty="0">
                <a:ea typeface="+mn-lt"/>
                <a:cs typeface="+mn-lt"/>
              </a:rPr>
              <a:t> </a:t>
            </a:r>
            <a:r>
              <a:rPr lang="en-US" dirty="0" err="1">
                <a:ea typeface="+mn-lt"/>
                <a:cs typeface="+mn-lt"/>
              </a:rPr>
              <a:t>spremljanje</a:t>
            </a:r>
            <a:r>
              <a:rPr lang="en-US" dirty="0">
                <a:ea typeface="+mn-lt"/>
                <a:cs typeface="+mn-lt"/>
              </a:rPr>
              <a:t> </a:t>
            </a:r>
            <a:r>
              <a:rPr lang="en-US" dirty="0" err="1">
                <a:ea typeface="+mn-lt"/>
                <a:cs typeface="+mn-lt"/>
              </a:rPr>
              <a:t>obsevanja</a:t>
            </a:r>
            <a:endParaRPr lang="en-US" dirty="0" err="1"/>
          </a:p>
        </p:txBody>
      </p:sp>
    </p:spTree>
    <p:extLst>
      <p:ext uri="{BB962C8B-B14F-4D97-AF65-F5344CB8AC3E}">
        <p14:creationId xmlns:p14="http://schemas.microsoft.com/office/powerpoint/2010/main" val="159772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195CF-4B71-46B7-238F-348E54D2A351}"/>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6AF7180E-A587-1A42-E646-477168CC0CBC}"/>
              </a:ext>
            </a:extLst>
          </p:cNvPr>
          <p:cNvSpPr>
            <a:spLocks noGrp="1"/>
          </p:cNvSpPr>
          <p:nvPr>
            <p:ph sz="quarter" idx="10"/>
          </p:nvPr>
        </p:nvSpPr>
        <p:spPr/>
        <p:txBody>
          <a:bodyPr vert="horz" lIns="91440" tIns="45720" rIns="91440" bIns="45720" rtlCol="0" anchor="t">
            <a:normAutofit fontScale="62500" lnSpcReduction="20000"/>
          </a:bodyPr>
          <a:lstStyle/>
          <a:p>
            <a:r>
              <a:rPr lang="en-US">
                <a:latin typeface="Work Sans SemiBold"/>
              </a:rPr>
              <a:t>Omejitve hadronske terapije</a:t>
            </a:r>
            <a:endParaRPr lang="en-US"/>
          </a:p>
        </p:txBody>
      </p:sp>
    </p:spTree>
    <p:extLst>
      <p:ext uri="{BB962C8B-B14F-4D97-AF65-F5344CB8AC3E}">
        <p14:creationId xmlns:p14="http://schemas.microsoft.com/office/powerpoint/2010/main" val="2627577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3F6547-BE87-DA68-ADA6-B032E58E2B64}"/>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Namreč</a:t>
            </a:r>
            <a:r>
              <a:rPr lang="en-US">
                <a:latin typeface="Work Sans"/>
              </a:rPr>
              <a:t> … </a:t>
            </a:r>
            <a:r>
              <a:rPr lang="en-US" err="1">
                <a:latin typeface="Work Sans"/>
              </a:rPr>
              <a:t>rak</a:t>
            </a:r>
            <a:r>
              <a:rPr lang="en-US">
                <a:latin typeface="Work Sans"/>
              </a:rPr>
              <a:t> prostate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28</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5" name="TextBox 4">
            <a:extLst>
              <a:ext uri="{FF2B5EF4-FFF2-40B4-BE49-F238E27FC236}">
                <a16:creationId xmlns:a16="http://schemas.microsoft.com/office/drawing/2014/main" id="{2E7226E4-F0E6-4706-850D-33D39295C13E}"/>
              </a:ext>
            </a:extLst>
          </p:cNvPr>
          <p:cNvSpPr txBox="1"/>
          <p:nvPr/>
        </p:nvSpPr>
        <p:spPr>
          <a:xfrm>
            <a:off x="495098" y="1383366"/>
            <a:ext cx="556340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Rak prostate je </a:t>
            </a:r>
            <a:r>
              <a:rPr lang="en-US" dirty="0" err="1">
                <a:ea typeface="+mn-lt"/>
                <a:cs typeface="+mn-lt"/>
              </a:rPr>
              <a:t>četrti</a:t>
            </a:r>
            <a:r>
              <a:rPr lang="en-US" dirty="0">
                <a:ea typeface="+mn-lt"/>
                <a:cs typeface="+mn-lt"/>
              </a:rPr>
              <a:t> </a:t>
            </a:r>
            <a:r>
              <a:rPr lang="en-US" dirty="0" err="1">
                <a:ea typeface="+mn-lt"/>
                <a:cs typeface="+mn-lt"/>
              </a:rPr>
              <a:t>ali</a:t>
            </a:r>
            <a:r>
              <a:rPr lang="en-US" dirty="0">
                <a:ea typeface="+mn-lt"/>
                <a:cs typeface="+mn-lt"/>
              </a:rPr>
              <a:t> </a:t>
            </a:r>
            <a:r>
              <a:rPr lang="en-US" dirty="0" err="1">
                <a:ea typeface="+mn-lt"/>
                <a:cs typeface="+mn-lt"/>
              </a:rPr>
              <a:t>peti</a:t>
            </a:r>
            <a:r>
              <a:rPr lang="en-US" dirty="0">
                <a:ea typeface="+mn-lt"/>
                <a:cs typeface="+mn-lt"/>
              </a:rPr>
              <a:t> </a:t>
            </a:r>
            <a:r>
              <a:rPr lang="en-US" dirty="0" err="1">
                <a:ea typeface="+mn-lt"/>
                <a:cs typeface="+mn-lt"/>
              </a:rPr>
              <a:t>najpogostejši</a:t>
            </a:r>
            <a:r>
              <a:rPr lang="en-US" dirty="0">
                <a:ea typeface="+mn-lt"/>
                <a:cs typeface="+mn-lt"/>
              </a:rPr>
              <a:t> </a:t>
            </a:r>
            <a:r>
              <a:rPr lang="en-US" dirty="0" err="1">
                <a:ea typeface="+mn-lt"/>
                <a:cs typeface="+mn-lt"/>
              </a:rPr>
              <a:t>rak</a:t>
            </a:r>
            <a:r>
              <a:rPr lang="en-US" dirty="0">
                <a:ea typeface="+mn-lt"/>
                <a:cs typeface="+mn-lt"/>
              </a:rPr>
              <a:t>, z </a:t>
            </a:r>
            <a:r>
              <a:rPr lang="en-US" dirty="0" err="1">
                <a:ea typeface="+mn-lt"/>
                <a:cs typeface="+mn-lt"/>
              </a:rPr>
              <a:t>desetino</a:t>
            </a:r>
            <a:r>
              <a:rPr lang="en-US" dirty="0">
                <a:ea typeface="+mn-lt"/>
                <a:cs typeface="+mn-lt"/>
              </a:rPr>
              <a:t> </a:t>
            </a:r>
            <a:r>
              <a:rPr lang="en-US" dirty="0" err="1">
                <a:ea typeface="+mn-lt"/>
                <a:cs typeface="+mn-lt"/>
              </a:rPr>
              <a:t>vseh</a:t>
            </a:r>
            <a:r>
              <a:rPr lang="en-US" dirty="0">
                <a:ea typeface="+mn-lt"/>
                <a:cs typeface="+mn-lt"/>
              </a:rPr>
              <a:t> </a:t>
            </a:r>
            <a:r>
              <a:rPr lang="en-US" dirty="0" err="1">
                <a:ea typeface="+mn-lt"/>
                <a:cs typeface="+mn-lt"/>
              </a:rPr>
              <a:t>primerov</a:t>
            </a:r>
            <a:r>
              <a:rPr lang="en-US" dirty="0">
                <a:ea typeface="+mn-lt"/>
                <a:cs typeface="+mn-lt"/>
              </a:rPr>
              <a:t>.</a:t>
            </a:r>
          </a:p>
          <a:p>
            <a:endParaRPr lang="en-US" dirty="0">
              <a:ea typeface="+mn-lt"/>
              <a:cs typeface="+mn-lt"/>
            </a:endParaRPr>
          </a:p>
          <a:p>
            <a:r>
              <a:rPr lang="en-US" dirty="0" err="1">
                <a:ea typeface="+mn-lt"/>
                <a:cs typeface="+mn-lt"/>
              </a:rPr>
              <a:t>Študija</a:t>
            </a:r>
            <a:r>
              <a:rPr lang="en-US" dirty="0">
                <a:ea typeface="+mn-lt"/>
                <a:cs typeface="+mn-lt"/>
              </a:rPr>
              <a:t> </a:t>
            </a:r>
            <a:r>
              <a:rPr lang="en-US" dirty="0" err="1">
                <a:ea typeface="+mn-lt"/>
                <a:cs typeface="+mn-lt"/>
              </a:rPr>
              <a:t>uspešnosti</a:t>
            </a:r>
            <a:r>
              <a:rPr lang="en-US" dirty="0">
                <a:ea typeface="+mn-lt"/>
                <a:cs typeface="+mn-lt"/>
              </a:rPr>
              <a:t> in </a:t>
            </a:r>
            <a:r>
              <a:rPr lang="en-US" dirty="0" err="1">
                <a:ea typeface="+mn-lt"/>
                <a:cs typeface="+mn-lt"/>
              </a:rPr>
              <a:t>neželenih</a:t>
            </a:r>
            <a:r>
              <a:rPr lang="en-US" dirty="0">
                <a:ea typeface="+mn-lt"/>
                <a:cs typeface="+mn-lt"/>
              </a:rPr>
              <a:t> </a:t>
            </a:r>
            <a:r>
              <a:rPr lang="en-US" dirty="0" err="1">
                <a:ea typeface="+mn-lt"/>
                <a:cs typeface="+mn-lt"/>
              </a:rPr>
              <a:t>učinkov</a:t>
            </a:r>
            <a:endParaRPr lang="en-US">
              <a:ea typeface="+mn-lt"/>
              <a:cs typeface="+mn-lt"/>
            </a:endParaRPr>
          </a:p>
          <a:p>
            <a:endParaRPr lang="en-US" i="1" dirty="0">
              <a:ea typeface="+mn-lt"/>
              <a:cs typeface="+mn-lt"/>
            </a:endParaRPr>
          </a:p>
          <a:p>
            <a:r>
              <a:rPr lang="en-US" i="1" dirty="0">
                <a:ea typeface="+mn-lt"/>
                <a:cs typeface="+mn-lt"/>
              </a:rPr>
              <a:t>A. Barsky et al. Cancer 2019. </a:t>
            </a:r>
            <a:r>
              <a:rPr lang="en-US" b="1" dirty="0">
                <a:ea typeface="+mn-lt"/>
                <a:cs typeface="+mn-lt"/>
              </a:rPr>
              <a:t>Comparative clinical outcomes of proton-beam therapy (PBT) versus intensity-modulated radiotherapy (IMRT) for prostate cancer in the postoperative setting. </a:t>
            </a:r>
            <a:endParaRPr lang="en-US">
              <a:ea typeface="+mn-lt"/>
              <a:cs typeface="+mn-lt"/>
            </a:endParaRPr>
          </a:p>
          <a:p>
            <a:endParaRPr lang="en-US">
              <a:ea typeface="+mn-lt"/>
              <a:cs typeface="+mn-lt"/>
            </a:endParaRPr>
          </a:p>
          <a:p>
            <a:r>
              <a:rPr lang="en-US" dirty="0" err="1">
                <a:ea typeface="+mn-lt"/>
                <a:cs typeface="+mn-lt"/>
              </a:rPr>
              <a:t>Čeprav</a:t>
            </a:r>
            <a:r>
              <a:rPr lang="en-US" dirty="0">
                <a:ea typeface="+mn-lt"/>
                <a:cs typeface="+mn-lt"/>
              </a:rPr>
              <a:t> je HT </a:t>
            </a:r>
            <a:r>
              <a:rPr lang="en-US" dirty="0" err="1">
                <a:ea typeface="+mn-lt"/>
                <a:cs typeface="+mn-lt"/>
              </a:rPr>
              <a:t>pomembno</a:t>
            </a:r>
            <a:r>
              <a:rPr lang="en-US" dirty="0">
                <a:ea typeface="+mn-lt"/>
                <a:cs typeface="+mn-lt"/>
              </a:rPr>
              <a:t> </a:t>
            </a:r>
            <a:r>
              <a:rPr lang="en-US" dirty="0" err="1">
                <a:ea typeface="+mn-lt"/>
                <a:cs typeface="+mn-lt"/>
              </a:rPr>
              <a:t>zmanjšala</a:t>
            </a:r>
            <a:r>
              <a:rPr lang="en-US" dirty="0">
                <a:ea typeface="+mn-lt"/>
                <a:cs typeface="+mn-lt"/>
              </a:rPr>
              <a:t> </a:t>
            </a:r>
            <a:r>
              <a:rPr lang="en-US" dirty="0" err="1">
                <a:ea typeface="+mn-lt"/>
                <a:cs typeface="+mn-lt"/>
              </a:rPr>
              <a:t>dozo</a:t>
            </a:r>
            <a:r>
              <a:rPr lang="en-US" dirty="0">
                <a:ea typeface="+mn-lt"/>
                <a:cs typeface="+mn-lt"/>
              </a:rPr>
              <a:t> </a:t>
            </a:r>
            <a:r>
              <a:rPr lang="en-US" dirty="0" err="1">
                <a:ea typeface="+mn-lt"/>
                <a:cs typeface="+mn-lt"/>
              </a:rPr>
              <a:t>mehurja</a:t>
            </a:r>
            <a:r>
              <a:rPr lang="en-US" dirty="0">
                <a:ea typeface="+mn-lt"/>
                <a:cs typeface="+mn-lt"/>
              </a:rPr>
              <a:t> in </a:t>
            </a:r>
            <a:r>
              <a:rPr lang="en-US" dirty="0" err="1">
                <a:ea typeface="+mn-lt"/>
                <a:cs typeface="+mn-lt"/>
              </a:rPr>
              <a:t>rektuma</a:t>
            </a:r>
            <a:r>
              <a:rPr lang="en-US" dirty="0">
                <a:ea typeface="+mn-lt"/>
                <a:cs typeface="+mn-lt"/>
              </a:rPr>
              <a:t>, </a:t>
            </a:r>
            <a:r>
              <a:rPr lang="en-US" dirty="0" err="1">
                <a:ea typeface="+mn-lt"/>
                <a:cs typeface="+mn-lt"/>
              </a:rPr>
              <a:t>izbira</a:t>
            </a:r>
            <a:r>
              <a:rPr lang="en-US" dirty="0">
                <a:ea typeface="+mn-lt"/>
                <a:cs typeface="+mn-lt"/>
              </a:rPr>
              <a:t> RT </a:t>
            </a:r>
            <a:r>
              <a:rPr lang="en-US" dirty="0" err="1">
                <a:ea typeface="+mn-lt"/>
                <a:cs typeface="+mn-lt"/>
              </a:rPr>
              <a:t>ni</a:t>
            </a:r>
            <a:r>
              <a:rPr lang="en-US" dirty="0">
                <a:ea typeface="+mn-lt"/>
                <a:cs typeface="+mn-lt"/>
              </a:rPr>
              <a:t> </a:t>
            </a:r>
            <a:r>
              <a:rPr lang="en-US" dirty="0" err="1">
                <a:ea typeface="+mn-lt"/>
                <a:cs typeface="+mn-lt"/>
              </a:rPr>
              <a:t>statistično</a:t>
            </a:r>
            <a:r>
              <a:rPr lang="en-US" dirty="0">
                <a:ea typeface="+mn-lt"/>
                <a:cs typeface="+mn-lt"/>
              </a:rPr>
              <a:t> </a:t>
            </a:r>
            <a:r>
              <a:rPr lang="en-US" dirty="0" err="1">
                <a:ea typeface="+mn-lt"/>
                <a:cs typeface="+mn-lt"/>
              </a:rPr>
              <a:t>pomembno</a:t>
            </a:r>
            <a:r>
              <a:rPr lang="en-US" dirty="0">
                <a:ea typeface="+mn-lt"/>
                <a:cs typeface="+mn-lt"/>
              </a:rPr>
              <a:t> </a:t>
            </a:r>
            <a:r>
              <a:rPr lang="en-US" dirty="0" err="1">
                <a:ea typeface="+mn-lt"/>
                <a:cs typeface="+mn-lt"/>
              </a:rPr>
              <a:t>povezana</a:t>
            </a:r>
            <a:r>
              <a:rPr lang="en-US" dirty="0">
                <a:ea typeface="+mn-lt"/>
                <a:cs typeface="+mn-lt"/>
              </a:rPr>
              <a:t> z </a:t>
            </a:r>
            <a:r>
              <a:rPr lang="en-US" dirty="0" err="1">
                <a:ea typeface="+mn-lt"/>
                <a:cs typeface="+mn-lt"/>
              </a:rPr>
              <a:t>razlikami</a:t>
            </a:r>
            <a:r>
              <a:rPr lang="en-US" dirty="0">
                <a:ea typeface="+mn-lt"/>
                <a:cs typeface="+mn-lt"/>
              </a:rPr>
              <a:t> v </a:t>
            </a:r>
            <a:r>
              <a:rPr lang="en-US" dirty="0" err="1">
                <a:ea typeface="+mn-lt"/>
                <a:cs typeface="+mn-lt"/>
              </a:rPr>
              <a:t>akutnih</a:t>
            </a:r>
            <a:r>
              <a:rPr lang="en-US" dirty="0">
                <a:ea typeface="+mn-lt"/>
                <a:cs typeface="+mn-lt"/>
              </a:rPr>
              <a:t> </a:t>
            </a:r>
            <a:r>
              <a:rPr lang="en-US" dirty="0" err="1">
                <a:ea typeface="+mn-lt"/>
                <a:cs typeface="+mn-lt"/>
              </a:rPr>
              <a:t>ali</a:t>
            </a:r>
            <a:r>
              <a:rPr lang="en-US" dirty="0">
                <a:ea typeface="+mn-lt"/>
                <a:cs typeface="+mn-lt"/>
              </a:rPr>
              <a:t> </a:t>
            </a:r>
            <a:r>
              <a:rPr lang="en-US" dirty="0" err="1">
                <a:ea typeface="+mn-lt"/>
                <a:cs typeface="+mn-lt"/>
              </a:rPr>
              <a:t>poznih</a:t>
            </a:r>
            <a:r>
              <a:rPr lang="en-US" dirty="0">
                <a:ea typeface="+mn-lt"/>
                <a:cs typeface="+mn-lt"/>
              </a:rPr>
              <a:t> </a:t>
            </a:r>
            <a:r>
              <a:rPr lang="en-US" dirty="0" err="1">
                <a:ea typeface="+mn-lt"/>
                <a:cs typeface="+mn-lt"/>
              </a:rPr>
              <a:t>toksičnih</a:t>
            </a:r>
            <a:r>
              <a:rPr lang="en-US" dirty="0">
                <a:ea typeface="+mn-lt"/>
                <a:cs typeface="+mn-lt"/>
              </a:rPr>
              <a:t> </a:t>
            </a:r>
            <a:r>
              <a:rPr lang="en-US" dirty="0" err="1">
                <a:ea typeface="+mn-lt"/>
                <a:cs typeface="+mn-lt"/>
              </a:rPr>
              <a:t>učinkih</a:t>
            </a:r>
            <a:r>
              <a:rPr lang="en-US" dirty="0">
                <a:ea typeface="+mn-lt"/>
                <a:cs typeface="+mn-lt"/>
              </a:rPr>
              <a:t> v </a:t>
            </a:r>
            <a:r>
              <a:rPr lang="en-US" dirty="0" err="1">
                <a:ea typeface="+mn-lt"/>
                <a:cs typeface="+mn-lt"/>
              </a:rPr>
              <a:t>poročilih</a:t>
            </a:r>
            <a:r>
              <a:rPr lang="en-US" dirty="0">
                <a:ea typeface="+mn-lt"/>
                <a:cs typeface="+mn-lt"/>
              </a:rPr>
              <a:t> </a:t>
            </a:r>
            <a:r>
              <a:rPr lang="en-US" dirty="0" err="1">
                <a:ea typeface="+mn-lt"/>
                <a:cs typeface="+mn-lt"/>
              </a:rPr>
              <a:t>zdravnikov</a:t>
            </a:r>
            <a:endParaRPr lang="en-US" dirty="0" err="1">
              <a:cs typeface="Arial"/>
            </a:endParaRPr>
          </a:p>
          <a:p>
            <a:endParaRPr lang="en-US" dirty="0">
              <a:cs typeface="Arial"/>
            </a:endParaRPr>
          </a:p>
          <a:p>
            <a:r>
              <a:rPr lang="en-US" dirty="0" err="1">
                <a:cs typeface="Arial"/>
              </a:rPr>
              <a:t>Toksičnost</a:t>
            </a:r>
            <a:r>
              <a:rPr lang="en-US" dirty="0">
                <a:cs typeface="Arial"/>
              </a:rPr>
              <a:t> : max 4 (</a:t>
            </a:r>
            <a:r>
              <a:rPr lang="en-US" dirty="0" err="1">
                <a:cs typeface="Arial"/>
              </a:rPr>
              <a:t>smrtno</a:t>
            </a:r>
            <a:r>
              <a:rPr lang="en-US" dirty="0">
                <a:cs typeface="Arial"/>
              </a:rPr>
              <a:t> </a:t>
            </a:r>
            <a:r>
              <a:rPr lang="en-US" dirty="0" err="1">
                <a:cs typeface="Arial"/>
              </a:rPr>
              <a:t>nevarno</a:t>
            </a:r>
            <a:r>
              <a:rPr lang="en-US" dirty="0">
                <a:cs typeface="Arial"/>
              </a:rPr>
              <a:t>)</a:t>
            </a:r>
            <a:endParaRPr lang="en-US" dirty="0"/>
          </a:p>
          <a:p>
            <a:endParaRPr lang="en-US" dirty="0">
              <a:cs typeface="Arial"/>
            </a:endParaRPr>
          </a:p>
        </p:txBody>
      </p:sp>
      <p:pic>
        <p:nvPicPr>
          <p:cNvPr id="3" name="Picture 5" descr="Chart, line chart&#10;&#10;Description automatically generated">
            <a:extLst>
              <a:ext uri="{FF2B5EF4-FFF2-40B4-BE49-F238E27FC236}">
                <a16:creationId xmlns:a16="http://schemas.microsoft.com/office/drawing/2014/main" id="{1F011ABD-195D-4375-9695-18AB719DA93B}"/>
              </a:ext>
            </a:extLst>
          </p:cNvPr>
          <p:cNvPicPr>
            <a:picLocks noChangeAspect="1"/>
          </p:cNvPicPr>
          <p:nvPr/>
        </p:nvPicPr>
        <p:blipFill>
          <a:blip r:embed="rId3"/>
          <a:stretch>
            <a:fillRect/>
          </a:stretch>
        </p:blipFill>
        <p:spPr>
          <a:xfrm>
            <a:off x="7143449" y="739824"/>
            <a:ext cx="3940627" cy="5668634"/>
          </a:xfrm>
          <a:prstGeom prst="rect">
            <a:avLst/>
          </a:prstGeom>
        </p:spPr>
      </p:pic>
    </p:spTree>
    <p:extLst>
      <p:ext uri="{BB962C8B-B14F-4D97-AF65-F5344CB8AC3E}">
        <p14:creationId xmlns:p14="http://schemas.microsoft.com/office/powerpoint/2010/main" val="2082202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B210E30-2DA5-F850-7039-90DBA02CE74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Namreč</a:t>
            </a:r>
            <a:r>
              <a:rPr lang="en-US">
                <a:latin typeface="Work Sans"/>
              </a:rPr>
              <a:t>.. Rak pljuč</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29</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4" name="Picture 4" descr="A picture containing graphical user interface&#10;&#10;Description automatically generated">
            <a:extLst>
              <a:ext uri="{FF2B5EF4-FFF2-40B4-BE49-F238E27FC236}">
                <a16:creationId xmlns:a16="http://schemas.microsoft.com/office/drawing/2014/main" id="{EAB47457-C09F-4044-87F1-E51D23A2B213}"/>
              </a:ext>
            </a:extLst>
          </p:cNvPr>
          <p:cNvPicPr>
            <a:picLocks noChangeAspect="1"/>
          </p:cNvPicPr>
          <p:nvPr/>
        </p:nvPicPr>
        <p:blipFill>
          <a:blip r:embed="rId3"/>
          <a:stretch>
            <a:fillRect/>
          </a:stretch>
        </p:blipFill>
        <p:spPr>
          <a:xfrm>
            <a:off x="1349827" y="2333785"/>
            <a:ext cx="4146248" cy="3714428"/>
          </a:xfrm>
          <a:prstGeom prst="rect">
            <a:avLst/>
          </a:prstGeom>
        </p:spPr>
      </p:pic>
      <p:pic>
        <p:nvPicPr>
          <p:cNvPr id="5" name="Picture 5" descr="Chart, line chart&#10;&#10;Description automatically generated">
            <a:extLst>
              <a:ext uri="{FF2B5EF4-FFF2-40B4-BE49-F238E27FC236}">
                <a16:creationId xmlns:a16="http://schemas.microsoft.com/office/drawing/2014/main" id="{54F431EC-3D9F-44B2-A0D4-274A5E7A369D}"/>
              </a:ext>
            </a:extLst>
          </p:cNvPr>
          <p:cNvPicPr>
            <a:picLocks noChangeAspect="1"/>
          </p:cNvPicPr>
          <p:nvPr/>
        </p:nvPicPr>
        <p:blipFill>
          <a:blip r:embed="rId4"/>
          <a:stretch>
            <a:fillRect/>
          </a:stretch>
        </p:blipFill>
        <p:spPr>
          <a:xfrm>
            <a:off x="6671733" y="2335747"/>
            <a:ext cx="4363961" cy="3637933"/>
          </a:xfrm>
          <a:prstGeom prst="rect">
            <a:avLst/>
          </a:prstGeom>
        </p:spPr>
      </p:pic>
      <p:sp>
        <p:nvSpPr>
          <p:cNvPr id="6" name="TextBox 5">
            <a:extLst>
              <a:ext uri="{FF2B5EF4-FFF2-40B4-BE49-F238E27FC236}">
                <a16:creationId xmlns:a16="http://schemas.microsoft.com/office/drawing/2014/main" id="{57ABAAB4-75C4-45C4-A5F9-4ED2937BB520}"/>
              </a:ext>
            </a:extLst>
          </p:cNvPr>
          <p:cNvSpPr txBox="1"/>
          <p:nvPr/>
        </p:nvSpPr>
        <p:spPr>
          <a:xfrm>
            <a:off x="2559351" y="159173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Z </a:t>
            </a:r>
            <a:r>
              <a:rPr lang="en-US" dirty="0" err="1">
                <a:cs typeface="Arial"/>
              </a:rPr>
              <a:t>obsevanjem</a:t>
            </a:r>
            <a:r>
              <a:rPr lang="en-US" dirty="0">
                <a:cs typeface="Arial"/>
              </a:rPr>
              <a:t> </a:t>
            </a:r>
            <a:r>
              <a:rPr lang="en-US" dirty="0" err="1">
                <a:cs typeface="Arial"/>
              </a:rPr>
              <a:t>povezana</a:t>
            </a:r>
            <a:r>
              <a:rPr lang="en-US" dirty="0">
                <a:cs typeface="Arial"/>
              </a:rPr>
              <a:t> </a:t>
            </a:r>
            <a:r>
              <a:rPr lang="en-US" dirty="0" err="1">
                <a:cs typeface="Arial"/>
              </a:rPr>
              <a:t>pljučnica</a:t>
            </a:r>
            <a:r>
              <a:rPr lang="en-US" dirty="0">
                <a:cs typeface="Arial"/>
              </a:rPr>
              <a:t>,  (RP)</a:t>
            </a:r>
          </a:p>
        </p:txBody>
      </p:sp>
      <p:sp>
        <p:nvSpPr>
          <p:cNvPr id="10" name="TextBox 9">
            <a:extLst>
              <a:ext uri="{FF2B5EF4-FFF2-40B4-BE49-F238E27FC236}">
                <a16:creationId xmlns:a16="http://schemas.microsoft.com/office/drawing/2014/main" id="{B5CA7FA9-7730-44EE-A296-4AA723842B2A}"/>
              </a:ext>
            </a:extLst>
          </p:cNvPr>
          <p:cNvSpPr txBox="1"/>
          <p:nvPr/>
        </p:nvSpPr>
        <p:spPr>
          <a:xfrm>
            <a:off x="8461826" y="17973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cs typeface="Arial"/>
              </a:rPr>
              <a:t>Localen</a:t>
            </a:r>
            <a:r>
              <a:rPr lang="en-US" dirty="0">
                <a:cs typeface="Arial"/>
              </a:rPr>
              <a:t> </a:t>
            </a:r>
            <a:r>
              <a:rPr lang="en-US" dirty="0" err="1">
                <a:cs typeface="Arial"/>
              </a:rPr>
              <a:t>relaps</a:t>
            </a:r>
            <a:r>
              <a:rPr lang="en-US" dirty="0">
                <a:cs typeface="Arial"/>
              </a:rPr>
              <a:t> (LF)</a:t>
            </a:r>
            <a:endParaRPr lang="en-US" dirty="0"/>
          </a:p>
        </p:txBody>
      </p:sp>
    </p:spTree>
    <p:extLst>
      <p:ext uri="{BB962C8B-B14F-4D97-AF65-F5344CB8AC3E}">
        <p14:creationId xmlns:p14="http://schemas.microsoft.com/office/powerpoint/2010/main" val="107467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38587-690E-02E1-8E60-07270774988B}"/>
              </a:ext>
            </a:extLst>
          </p:cNvPr>
          <p:cNvSpPr>
            <a:spLocks noGrp="1"/>
          </p:cNvSpPr>
          <p:nvPr>
            <p:ph idx="1"/>
          </p:nvPr>
        </p:nvSpPr>
        <p:spPr>
          <a:xfrm>
            <a:off x="409574" y="1355978"/>
            <a:ext cx="5060125" cy="4351338"/>
          </a:xfrm>
        </p:spPr>
        <p:txBody>
          <a:bodyPr vert="horz" lIns="91440" tIns="45720" rIns="91440" bIns="45720" rtlCol="0" anchor="t">
            <a:normAutofit/>
          </a:bodyPr>
          <a:lstStyle/>
          <a:p>
            <a:r>
              <a:rPr lang="en-US"/>
              <a:t>Rak je </a:t>
            </a:r>
            <a:r>
              <a:rPr lang="en-US" err="1"/>
              <a:t>resen</a:t>
            </a:r>
            <a:r>
              <a:rPr lang="en-US"/>
              <a:t> </a:t>
            </a:r>
            <a:r>
              <a:rPr lang="en-US" err="1"/>
              <a:t>zdravstveni</a:t>
            </a:r>
            <a:r>
              <a:rPr lang="en-US"/>
              <a:t> problem</a:t>
            </a:r>
          </a:p>
          <a:p>
            <a:pPr lvl="1"/>
            <a:r>
              <a:rPr lang="en-US" err="1"/>
              <a:t>Incidenca</a:t>
            </a:r>
            <a:r>
              <a:rPr lang="en-US"/>
              <a:t> 16k, </a:t>
            </a:r>
          </a:p>
          <a:p>
            <a:pPr lvl="1"/>
            <a:r>
              <a:rPr lang="en-US" err="1"/>
              <a:t>prevalenca</a:t>
            </a:r>
            <a:r>
              <a:rPr lang="en-US"/>
              <a:t> 120k, </a:t>
            </a:r>
          </a:p>
          <a:p>
            <a:pPr lvl="1"/>
            <a:r>
              <a:rPr lang="en-US" err="1"/>
              <a:t>smrtnost</a:t>
            </a:r>
            <a:r>
              <a:rPr lang="en-US"/>
              <a:t> 6k</a:t>
            </a:r>
          </a:p>
          <a:p>
            <a:r>
              <a:rPr lang="en-US" err="1"/>
              <a:t>Terapija</a:t>
            </a:r>
            <a:r>
              <a:rPr lang="en-US"/>
              <a:t> </a:t>
            </a:r>
            <a:endParaRPr lang="en-US">
              <a:ea typeface="+mn-lt"/>
              <a:cs typeface="+mn-lt"/>
            </a:endParaRPr>
          </a:p>
          <a:p>
            <a:pPr lvl="1"/>
            <a:r>
              <a:rPr lang="en-US" err="1">
                <a:ea typeface="+mn-lt"/>
                <a:cs typeface="+mn-lt"/>
              </a:rPr>
              <a:t>kirurgija</a:t>
            </a:r>
            <a:r>
              <a:rPr lang="en-US">
                <a:ea typeface="+mn-lt"/>
                <a:cs typeface="+mn-lt"/>
              </a:rPr>
              <a:t> (</a:t>
            </a:r>
            <a:r>
              <a:rPr lang="en-US" err="1">
                <a:ea typeface="+mn-lt"/>
                <a:cs typeface="+mn-lt"/>
              </a:rPr>
              <a:t>vidna</a:t>
            </a:r>
            <a:r>
              <a:rPr lang="en-US">
                <a:ea typeface="+mn-lt"/>
                <a:cs typeface="+mn-lt"/>
              </a:rPr>
              <a:t> </a:t>
            </a:r>
            <a:r>
              <a:rPr lang="en-US" err="1">
                <a:ea typeface="+mn-lt"/>
                <a:cs typeface="+mn-lt"/>
              </a:rPr>
              <a:t>bolezen</a:t>
            </a:r>
            <a:r>
              <a:rPr lang="en-US">
                <a:ea typeface="+mn-lt"/>
                <a:cs typeface="+mn-lt"/>
              </a:rPr>
              <a:t>)</a:t>
            </a:r>
            <a:endParaRPr lang="en-US"/>
          </a:p>
          <a:p>
            <a:pPr lvl="1"/>
            <a:r>
              <a:rPr lang="en-US" err="1"/>
              <a:t>Tarčna</a:t>
            </a:r>
            <a:r>
              <a:rPr lang="en-US"/>
              <a:t> </a:t>
            </a:r>
            <a:r>
              <a:rPr lang="en-US" err="1"/>
              <a:t>terapija</a:t>
            </a:r>
            <a:r>
              <a:rPr lang="en-US"/>
              <a:t> (</a:t>
            </a:r>
            <a:r>
              <a:rPr lang="en-US" err="1"/>
              <a:t>biološka</a:t>
            </a:r>
            <a:r>
              <a:rPr lang="en-US"/>
              <a:t> </a:t>
            </a:r>
            <a:r>
              <a:rPr lang="en-US" err="1"/>
              <a:t>zdravila</a:t>
            </a:r>
            <a:r>
              <a:rPr lang="en-US"/>
              <a:t>)</a:t>
            </a:r>
          </a:p>
          <a:p>
            <a:pPr lvl="1"/>
            <a:r>
              <a:rPr lang="en-US" err="1"/>
              <a:t>Imunoterapija</a:t>
            </a:r>
          </a:p>
          <a:p>
            <a:pPr lvl="1"/>
            <a:r>
              <a:rPr lang="en-US" err="1"/>
              <a:t>Kemoterapija</a:t>
            </a:r>
          </a:p>
          <a:p>
            <a:pPr lvl="1"/>
            <a:r>
              <a:rPr lang="en-US" err="1"/>
              <a:t>Radioterapija</a:t>
            </a:r>
            <a:r>
              <a:rPr lang="en-US"/>
              <a:t> (RT)</a:t>
            </a:r>
          </a:p>
          <a:p>
            <a:r>
              <a:rPr lang="en-US"/>
              <a:t>RT </a:t>
            </a:r>
            <a:r>
              <a:rPr lang="en-US" err="1"/>
              <a:t>pomembno</a:t>
            </a:r>
            <a:r>
              <a:rPr lang="en-US"/>
              <a:t> </a:t>
            </a:r>
            <a:r>
              <a:rPr lang="en-US" err="1"/>
              <a:t>orodje</a:t>
            </a:r>
            <a:r>
              <a:rPr lang="en-US"/>
              <a:t>, </a:t>
            </a:r>
            <a:r>
              <a:rPr lang="en-US" err="1"/>
              <a:t>zdravimo</a:t>
            </a:r>
            <a:r>
              <a:rPr lang="en-US"/>
              <a:t> 6k od 16k </a:t>
            </a:r>
            <a:r>
              <a:rPr lang="en-US" err="1"/>
              <a:t>novih</a:t>
            </a:r>
            <a:r>
              <a:rPr lang="en-US"/>
              <a:t> </a:t>
            </a:r>
            <a:r>
              <a:rPr lang="en-US" err="1"/>
              <a:t>pacientov</a:t>
            </a:r>
            <a:r>
              <a:rPr lang="en-US"/>
              <a:t> (2019)</a:t>
            </a:r>
          </a:p>
          <a:p>
            <a:endParaRPr lang="en-US"/>
          </a:p>
        </p:txBody>
      </p:sp>
      <p:sp>
        <p:nvSpPr>
          <p:cNvPr id="3" name="Content Placeholder 2">
            <a:extLst>
              <a:ext uri="{FF2B5EF4-FFF2-40B4-BE49-F238E27FC236}">
                <a16:creationId xmlns:a16="http://schemas.microsoft.com/office/drawing/2014/main" id="{B9CE50E0-3E23-DAB0-2164-58C69787DB3D}"/>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Zdravljenje</a:t>
            </a:r>
            <a:r>
              <a:rPr lang="en-US">
                <a:latin typeface="Work Sans"/>
              </a:rPr>
              <a:t> raka</a:t>
            </a:r>
            <a:endParaRPr lang="en-US"/>
          </a:p>
        </p:txBody>
      </p:sp>
      <p:sp>
        <p:nvSpPr>
          <p:cNvPr id="4" name="TextBox 3">
            <a:extLst>
              <a:ext uri="{FF2B5EF4-FFF2-40B4-BE49-F238E27FC236}">
                <a16:creationId xmlns:a16="http://schemas.microsoft.com/office/drawing/2014/main" id="{2CBBB5CC-BE25-8A07-3E12-34F5F590CBA5}"/>
              </a:ext>
            </a:extLst>
          </p:cNvPr>
          <p:cNvSpPr txBox="1"/>
          <p:nvPr/>
        </p:nvSpPr>
        <p:spPr>
          <a:xfrm>
            <a:off x="5120244" y="5961413"/>
            <a:ext cx="70974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Siegel, RL, Miller, KD, Fuchs, HE, Jemal, A. Cancer statistics, 2022. </a:t>
            </a:r>
            <a:r>
              <a:rPr lang="en-US" sz="1200" i="1"/>
              <a:t>CA Cancer J Clin</a:t>
            </a:r>
            <a:r>
              <a:rPr lang="en-US" sz="1200"/>
              <a:t>. 2022.</a:t>
            </a:r>
          </a:p>
          <a:p>
            <a:r>
              <a:rPr lang="en-US" sz="1200"/>
              <a:t>Rak v </a:t>
            </a:r>
            <a:r>
              <a:rPr lang="en-US" sz="1200" err="1"/>
              <a:t>Sloveniji</a:t>
            </a:r>
            <a:r>
              <a:rPr lang="en-US" sz="1200"/>
              <a:t> 2019. OIL.</a:t>
            </a:r>
          </a:p>
        </p:txBody>
      </p:sp>
      <p:pic>
        <p:nvPicPr>
          <p:cNvPr id="5" name="Picture 5" descr="Chart&#10;&#10;Description automatically generated">
            <a:extLst>
              <a:ext uri="{FF2B5EF4-FFF2-40B4-BE49-F238E27FC236}">
                <a16:creationId xmlns:a16="http://schemas.microsoft.com/office/drawing/2014/main" id="{E0798C92-70E7-159C-32B2-B2158D079FDE}"/>
              </a:ext>
            </a:extLst>
          </p:cNvPr>
          <p:cNvPicPr>
            <a:picLocks noChangeAspect="1"/>
          </p:cNvPicPr>
          <p:nvPr/>
        </p:nvPicPr>
        <p:blipFill>
          <a:blip r:embed="rId2"/>
          <a:stretch>
            <a:fillRect/>
          </a:stretch>
        </p:blipFill>
        <p:spPr>
          <a:xfrm>
            <a:off x="5595257" y="1188577"/>
            <a:ext cx="6137563" cy="4569913"/>
          </a:xfrm>
          <a:prstGeom prst="rect">
            <a:avLst/>
          </a:prstGeom>
        </p:spPr>
      </p:pic>
    </p:spTree>
    <p:extLst>
      <p:ext uri="{BB962C8B-B14F-4D97-AF65-F5344CB8AC3E}">
        <p14:creationId xmlns:p14="http://schemas.microsoft.com/office/powerpoint/2010/main" val="1390471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47713D-929A-2E99-C579-EE029355C1CF}"/>
              </a:ext>
            </a:extLst>
          </p:cNvPr>
          <p:cNvSpPr>
            <a:spLocks noGrp="1"/>
          </p:cNvSpPr>
          <p:nvPr>
            <p:ph idx="1"/>
          </p:nvPr>
        </p:nvSpPr>
        <p:spPr/>
        <p:txBody>
          <a:bodyPr vert="horz" lIns="91440" tIns="45720" rIns="91440" bIns="45720" rtlCol="0" anchor="t">
            <a:normAutofit lnSpcReduction="10000"/>
          </a:bodyPr>
          <a:lstStyle/>
          <a:p>
            <a:pPr marL="0" indent="0">
              <a:lnSpc>
                <a:spcPct val="150000"/>
              </a:lnSpc>
              <a:spcBef>
                <a:spcPts val="0"/>
              </a:spcBef>
              <a:buNone/>
            </a:pPr>
            <a:r>
              <a:rPr lang="en-US" dirty="0">
                <a:ea typeface="+mn-lt"/>
                <a:cs typeface="+mn-lt"/>
              </a:rPr>
              <a:t>What, arguably, stands in the way of increased accessibility are the</a:t>
            </a:r>
            <a:r>
              <a:rPr lang="en-US" b="1" dirty="0">
                <a:ea typeface="+mn-lt"/>
                <a:cs typeface="+mn-lt"/>
              </a:rPr>
              <a:t> financial barrier</a:t>
            </a:r>
            <a:r>
              <a:rPr lang="en-US" dirty="0">
                <a:ea typeface="+mn-lt"/>
                <a:cs typeface="+mn-lt"/>
              </a:rPr>
              <a:t> associated with legacy systems, and achievement of the full </a:t>
            </a:r>
            <a:r>
              <a:rPr lang="en-US" b="1" dirty="0">
                <a:ea typeface="+mn-lt"/>
                <a:cs typeface="+mn-lt"/>
              </a:rPr>
              <a:t>physical [potential] </a:t>
            </a:r>
            <a:r>
              <a:rPr lang="en-US" dirty="0">
                <a:ea typeface="+mn-lt"/>
                <a:cs typeface="+mn-lt"/>
              </a:rPr>
              <a:t>and </a:t>
            </a:r>
            <a:r>
              <a:rPr lang="en-US" b="1" dirty="0">
                <a:ea typeface="+mn-lt"/>
                <a:cs typeface="+mn-lt"/>
              </a:rPr>
              <a:t>biological potential</a:t>
            </a:r>
            <a:r>
              <a:rPr lang="en-US" dirty="0">
                <a:ea typeface="+mn-lt"/>
                <a:cs typeface="+mn-lt"/>
              </a:rPr>
              <a:t> of particle therapy</a:t>
            </a:r>
            <a:endParaRPr lang="en-US"/>
          </a:p>
          <a:p>
            <a:pPr marL="0" indent="0">
              <a:lnSpc>
                <a:spcPct val="150000"/>
              </a:lnSpc>
              <a:spcBef>
                <a:spcPts val="0"/>
              </a:spcBef>
              <a:buNone/>
            </a:pPr>
            <a:endParaRPr lang="en-US" dirty="0">
              <a:ea typeface="+mn-lt"/>
              <a:cs typeface="+mn-lt"/>
            </a:endParaRPr>
          </a:p>
          <a:p>
            <a:pPr marL="0" indent="0">
              <a:lnSpc>
                <a:spcPct val="150000"/>
              </a:lnSpc>
              <a:spcBef>
                <a:spcPts val="0"/>
              </a:spcBef>
              <a:buNone/>
            </a:pPr>
            <a:r>
              <a:rPr lang="en-US" dirty="0">
                <a:ea typeface="+mn-lt"/>
                <a:cs typeface="+mn-lt"/>
              </a:rPr>
              <a:t>Na </a:t>
            </a:r>
            <a:r>
              <a:rPr lang="en-US" dirty="0" err="1">
                <a:ea typeface="+mn-lt"/>
                <a:cs typeface="+mn-lt"/>
              </a:rPr>
              <a:t>poti</a:t>
            </a:r>
            <a:r>
              <a:rPr lang="en-US" dirty="0">
                <a:ea typeface="+mn-lt"/>
                <a:cs typeface="+mn-lt"/>
              </a:rPr>
              <a:t> </a:t>
            </a:r>
            <a:r>
              <a:rPr lang="en-US" dirty="0" err="1">
                <a:ea typeface="+mn-lt"/>
                <a:cs typeface="+mn-lt"/>
              </a:rPr>
              <a:t>dostopnosti</a:t>
            </a:r>
            <a:r>
              <a:rPr lang="en-US" dirty="0">
                <a:ea typeface="+mn-lt"/>
                <a:cs typeface="+mn-lt"/>
              </a:rPr>
              <a:t>, se </a:t>
            </a:r>
            <a:r>
              <a:rPr lang="en-US" dirty="0" err="1">
                <a:ea typeface="+mn-lt"/>
                <a:cs typeface="+mn-lt"/>
              </a:rPr>
              <a:t>zdi</a:t>
            </a:r>
            <a:r>
              <a:rPr lang="en-US" dirty="0">
                <a:ea typeface="+mn-lt"/>
                <a:cs typeface="+mn-lt"/>
              </a:rPr>
              <a:t>, je </a:t>
            </a:r>
            <a:r>
              <a:rPr lang="en-US" dirty="0" err="1">
                <a:ea typeface="+mn-lt"/>
                <a:cs typeface="+mn-lt"/>
              </a:rPr>
              <a:t>finančno</a:t>
            </a:r>
            <a:r>
              <a:rPr lang="en-US" dirty="0">
                <a:ea typeface="+mn-lt"/>
                <a:cs typeface="+mn-lt"/>
              </a:rPr>
              <a:t> breme, </a:t>
            </a:r>
            <a:r>
              <a:rPr lang="en-US" dirty="0" err="1">
                <a:ea typeface="+mn-lt"/>
                <a:cs typeface="+mn-lt"/>
              </a:rPr>
              <a:t>tudi</a:t>
            </a:r>
            <a:r>
              <a:rPr lang="en-US" dirty="0">
                <a:ea typeface="+mn-lt"/>
                <a:cs typeface="+mn-lt"/>
              </a:rPr>
              <a:t> v </a:t>
            </a:r>
            <a:r>
              <a:rPr lang="en-US" dirty="0" err="1">
                <a:ea typeface="+mn-lt"/>
                <a:cs typeface="+mn-lt"/>
              </a:rPr>
              <a:t>povezavi</a:t>
            </a:r>
            <a:r>
              <a:rPr lang="en-US" dirty="0">
                <a:ea typeface="+mn-lt"/>
                <a:cs typeface="+mn-lt"/>
              </a:rPr>
              <a:t> s </a:t>
            </a:r>
            <a:r>
              <a:rPr lang="en-US" dirty="0" err="1">
                <a:ea typeface="+mn-lt"/>
                <a:cs typeface="+mn-lt"/>
              </a:rPr>
              <a:t>pravnimi</a:t>
            </a:r>
            <a:r>
              <a:rPr lang="en-US" dirty="0">
                <a:ea typeface="+mn-lt"/>
                <a:cs typeface="+mn-lt"/>
              </a:rPr>
              <a:t> </a:t>
            </a:r>
            <a:r>
              <a:rPr lang="en-US" dirty="0" err="1">
                <a:ea typeface="+mn-lt"/>
                <a:cs typeface="+mn-lt"/>
              </a:rPr>
              <a:t>oziri</a:t>
            </a:r>
            <a:r>
              <a:rPr lang="en-US" dirty="0">
                <a:ea typeface="+mn-lt"/>
                <a:cs typeface="+mn-lt"/>
              </a:rPr>
              <a:t>, </a:t>
            </a:r>
            <a:r>
              <a:rPr lang="en-US" dirty="0" err="1">
                <a:ea typeface="+mn-lt"/>
                <a:cs typeface="+mn-lt"/>
              </a:rPr>
              <a:t>ter</a:t>
            </a:r>
            <a:r>
              <a:rPr lang="en-US" dirty="0">
                <a:ea typeface="+mn-lt"/>
                <a:cs typeface="+mn-lt"/>
              </a:rPr>
              <a:t> </a:t>
            </a:r>
            <a:r>
              <a:rPr lang="en-US" dirty="0" err="1">
                <a:ea typeface="+mn-lt"/>
                <a:cs typeface="+mn-lt"/>
              </a:rPr>
              <a:t>doseganje</a:t>
            </a:r>
            <a:r>
              <a:rPr lang="en-US" dirty="0">
                <a:ea typeface="+mn-lt"/>
                <a:cs typeface="+mn-lt"/>
              </a:rPr>
              <a:t> </a:t>
            </a:r>
            <a:r>
              <a:rPr lang="en-US" dirty="0" err="1">
                <a:ea typeface="+mn-lt"/>
                <a:cs typeface="+mn-lt"/>
              </a:rPr>
              <a:t>polnega</a:t>
            </a:r>
            <a:r>
              <a:rPr lang="en-US" dirty="0">
                <a:ea typeface="+mn-lt"/>
                <a:cs typeface="+mn-lt"/>
              </a:rPr>
              <a:t> </a:t>
            </a:r>
            <a:r>
              <a:rPr lang="en-US" dirty="0" err="1">
                <a:ea typeface="+mn-lt"/>
                <a:cs typeface="+mn-lt"/>
              </a:rPr>
              <a:t>fizikalnega</a:t>
            </a:r>
            <a:r>
              <a:rPr lang="en-US" dirty="0">
                <a:ea typeface="+mn-lt"/>
                <a:cs typeface="+mn-lt"/>
              </a:rPr>
              <a:t> in </a:t>
            </a:r>
            <a:r>
              <a:rPr lang="en-US" dirty="0" err="1">
                <a:ea typeface="+mn-lt"/>
                <a:cs typeface="+mn-lt"/>
              </a:rPr>
              <a:t>biološkega</a:t>
            </a:r>
            <a:r>
              <a:rPr lang="en-US" dirty="0">
                <a:ea typeface="+mn-lt"/>
                <a:cs typeface="+mn-lt"/>
              </a:rPr>
              <a:t> </a:t>
            </a:r>
            <a:r>
              <a:rPr lang="en-US" dirty="0" err="1">
                <a:ea typeface="+mn-lt"/>
                <a:cs typeface="+mn-lt"/>
              </a:rPr>
              <a:t>potenciala</a:t>
            </a:r>
            <a:r>
              <a:rPr lang="en-US" dirty="0">
                <a:ea typeface="+mn-lt"/>
                <a:cs typeface="+mn-lt"/>
              </a:rPr>
              <a:t> HT.</a:t>
            </a:r>
            <a:endParaRPr lang="en-US" dirty="0"/>
          </a:p>
          <a:p>
            <a:pPr marL="0" indent="0">
              <a:lnSpc>
                <a:spcPct val="100000"/>
              </a:lnSpc>
              <a:spcBef>
                <a:spcPts val="0"/>
              </a:spcBef>
              <a:buNone/>
            </a:pPr>
            <a:endParaRPr lang="en-US" dirty="0">
              <a:ea typeface="+mn-lt"/>
              <a:cs typeface="+mn-lt"/>
            </a:endParaRPr>
          </a:p>
          <a:p>
            <a:pPr marL="0" indent="0">
              <a:lnSpc>
                <a:spcPct val="100000"/>
              </a:lnSpc>
              <a:spcBef>
                <a:spcPts val="0"/>
              </a:spcBef>
              <a:buNone/>
            </a:pPr>
            <a:r>
              <a:rPr lang="en-US" sz="1800" dirty="0">
                <a:ea typeface="+mn-lt"/>
                <a:cs typeface="+mn-lt"/>
              </a:rPr>
              <a:t>Farr J et al, Med Phy 2018</a:t>
            </a:r>
          </a:p>
          <a:p>
            <a:pPr marL="0" indent="0">
              <a:lnSpc>
                <a:spcPct val="100000"/>
              </a:lnSpc>
              <a:spcBef>
                <a:spcPts val="0"/>
              </a:spcBef>
              <a:buNone/>
            </a:pPr>
            <a:endParaRPr lang="en-US" sz="1800">
              <a:solidFill>
                <a:srgbClr val="000000"/>
              </a:solidFill>
              <a:ea typeface="+mn-lt"/>
              <a:cs typeface="+mn-lt"/>
            </a:endParaRPr>
          </a:p>
          <a:p>
            <a:pPr marL="0" indent="0" algn="ctr">
              <a:lnSpc>
                <a:spcPct val="100000"/>
              </a:lnSpc>
              <a:spcBef>
                <a:spcPts val="0"/>
              </a:spcBef>
              <a:buNone/>
            </a:pPr>
            <a:r>
              <a:rPr lang="en-US" b="1" dirty="0">
                <a:solidFill>
                  <a:srgbClr val="FF0000"/>
                </a:solidFill>
                <a:ea typeface="+mn-lt"/>
                <a:cs typeface="+mn-lt"/>
              </a:rPr>
              <a:t>Res </a:t>
            </a:r>
            <a:r>
              <a:rPr lang="en-US" b="1" dirty="0" err="1">
                <a:solidFill>
                  <a:srgbClr val="FF0000"/>
                </a:solidFill>
                <a:ea typeface="+mn-lt"/>
                <a:cs typeface="+mn-lt"/>
              </a:rPr>
              <a:t>izkoriščamo</a:t>
            </a:r>
            <a:r>
              <a:rPr lang="en-US" b="1" dirty="0">
                <a:solidFill>
                  <a:srgbClr val="FF0000"/>
                </a:solidFill>
                <a:ea typeface="+mn-lt"/>
                <a:cs typeface="+mn-lt"/>
              </a:rPr>
              <a:t> </a:t>
            </a:r>
            <a:r>
              <a:rPr lang="en-US" b="1" dirty="0" err="1">
                <a:solidFill>
                  <a:srgbClr val="FF0000"/>
                </a:solidFill>
                <a:ea typeface="+mn-lt"/>
                <a:cs typeface="+mn-lt"/>
              </a:rPr>
              <a:t>Braggov</a:t>
            </a:r>
            <a:r>
              <a:rPr lang="en-US" b="1" dirty="0">
                <a:solidFill>
                  <a:srgbClr val="FF0000"/>
                </a:solidFill>
                <a:ea typeface="+mn-lt"/>
                <a:cs typeface="+mn-lt"/>
              </a:rPr>
              <a:t> </a:t>
            </a:r>
            <a:r>
              <a:rPr lang="en-US" b="1" dirty="0" err="1">
                <a:solidFill>
                  <a:srgbClr val="FF0000"/>
                </a:solidFill>
                <a:ea typeface="+mn-lt"/>
                <a:cs typeface="+mn-lt"/>
              </a:rPr>
              <a:t>vrh</a:t>
            </a:r>
            <a:r>
              <a:rPr lang="en-US" b="1" dirty="0">
                <a:solidFill>
                  <a:srgbClr val="FF0000"/>
                </a:solidFill>
                <a:ea typeface="+mn-lt"/>
                <a:cs typeface="+mn-lt"/>
              </a:rPr>
              <a:t> v </a:t>
            </a:r>
            <a:r>
              <a:rPr lang="en-US" b="1" dirty="0" err="1">
                <a:solidFill>
                  <a:srgbClr val="FF0000"/>
                </a:solidFill>
                <a:ea typeface="+mn-lt"/>
                <a:cs typeface="+mn-lt"/>
              </a:rPr>
              <a:t>polni</a:t>
            </a:r>
            <a:r>
              <a:rPr lang="en-US" b="1" dirty="0">
                <a:solidFill>
                  <a:srgbClr val="FF0000"/>
                </a:solidFill>
                <a:ea typeface="+mn-lt"/>
                <a:cs typeface="+mn-lt"/>
              </a:rPr>
              <a:t> meri?</a:t>
            </a:r>
            <a:endParaRPr lang="en-US" sz="1800" dirty="0">
              <a:ea typeface="+mn-lt"/>
              <a:cs typeface="+mn-lt"/>
            </a:endParaRPr>
          </a:p>
          <a:p>
            <a:pPr marL="0" indent="0" algn="ctr">
              <a:lnSpc>
                <a:spcPct val="100000"/>
              </a:lnSpc>
              <a:spcBef>
                <a:spcPts val="0"/>
              </a:spcBef>
              <a:buNone/>
            </a:pPr>
            <a:endParaRPr lang="en-US" sz="1800" dirty="0">
              <a:ea typeface="+mn-lt"/>
              <a:cs typeface="+mn-lt"/>
            </a:endParaRPr>
          </a:p>
          <a:p>
            <a:pPr marL="0" indent="0">
              <a:lnSpc>
                <a:spcPct val="100000"/>
              </a:lnSpc>
              <a:spcBef>
                <a:spcPts val="0"/>
              </a:spcBef>
              <a:buNone/>
            </a:pPr>
            <a:r>
              <a:rPr lang="en-US" sz="1800" dirty="0">
                <a:ea typeface="+mn-lt"/>
                <a:cs typeface="+mn-lt"/>
              </a:rPr>
              <a:t>Thomas </a:t>
            </a:r>
            <a:r>
              <a:rPr lang="en-US" sz="1800" dirty="0" err="1">
                <a:ea typeface="+mn-lt"/>
                <a:cs typeface="+mn-lt"/>
              </a:rPr>
              <a:t>Bortfeld</a:t>
            </a:r>
            <a:r>
              <a:rPr lang="en-US" sz="1800" dirty="0">
                <a:ea typeface="+mn-lt"/>
                <a:cs typeface="+mn-lt"/>
              </a:rPr>
              <a:t>, 2018 at </a:t>
            </a:r>
            <a:r>
              <a:rPr lang="en-US" sz="1800" dirty="0" err="1">
                <a:ea typeface="+mn-lt"/>
                <a:cs typeface="+mn-lt"/>
              </a:rPr>
              <a:t>Cosylab</a:t>
            </a:r>
            <a:endParaRPr lang="en-US" sz="1800" dirty="0">
              <a:ea typeface="+mn-lt"/>
              <a:cs typeface="+mn-lt"/>
            </a:endParaRPr>
          </a:p>
          <a:p>
            <a:endParaRPr lang="en-US"/>
          </a:p>
        </p:txBody>
      </p:sp>
      <p:sp>
        <p:nvSpPr>
          <p:cNvPr id="6" name="Content Placeholder 5">
            <a:extLst>
              <a:ext uri="{FF2B5EF4-FFF2-40B4-BE49-F238E27FC236}">
                <a16:creationId xmlns:a16="http://schemas.microsoft.com/office/drawing/2014/main" id="{5DCF1D97-4F41-DE59-AA06-1BC19462BCEF}"/>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Izzivi</a:t>
            </a:r>
            <a:r>
              <a:rPr lang="en-US">
                <a:latin typeface="Work Sans"/>
              </a:rPr>
              <a:t> </a:t>
            </a:r>
            <a:r>
              <a:rPr lang="en-US" err="1">
                <a:latin typeface="Work Sans"/>
              </a:rPr>
              <a:t>hadronske</a:t>
            </a:r>
            <a:r>
              <a:rPr lang="en-US">
                <a:latin typeface="Work Sans"/>
              </a:rPr>
              <a:t> radioterapije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30</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Tree>
    <p:extLst>
      <p:ext uri="{BB962C8B-B14F-4D97-AF65-F5344CB8AC3E}">
        <p14:creationId xmlns:p14="http://schemas.microsoft.com/office/powerpoint/2010/main" val="1230247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6FB8A6-FD2C-B79C-C9CB-85C72C7E6F0E}"/>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D1D69770-3F7F-F4A0-28BB-E4E9034F90EB}"/>
              </a:ext>
            </a:extLst>
          </p:cNvPr>
          <p:cNvSpPr>
            <a:spLocks noGrp="1"/>
          </p:cNvSpPr>
          <p:nvPr>
            <p:ph sz="quarter" idx="10"/>
          </p:nvPr>
        </p:nvSpPr>
        <p:spPr/>
        <p:txBody>
          <a:bodyPr vert="horz" lIns="91440" tIns="45720" rIns="91440" bIns="45720" rtlCol="0" anchor="t">
            <a:normAutofit fontScale="92500"/>
          </a:bodyPr>
          <a:lstStyle/>
          <a:p>
            <a:r>
              <a:rPr lang="en-US" err="1">
                <a:latin typeface="Work Sans SemiBold"/>
              </a:rPr>
              <a:t>Negotovosti</a:t>
            </a:r>
            <a:r>
              <a:rPr lang="en-US">
                <a:latin typeface="Work Sans SemiBold"/>
              </a:rPr>
              <a:t> pri HT</a:t>
            </a:r>
          </a:p>
        </p:txBody>
      </p:sp>
    </p:spTree>
    <p:extLst>
      <p:ext uri="{BB962C8B-B14F-4D97-AF65-F5344CB8AC3E}">
        <p14:creationId xmlns:p14="http://schemas.microsoft.com/office/powerpoint/2010/main" val="183883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31295E-777E-48EF-AB54-7F789EB88CDB}"/>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Vloga negotovosti pri načrtovanju</a:t>
            </a:r>
            <a:endParaRPr lang="en-US"/>
          </a:p>
        </p:txBody>
      </p:sp>
      <p:sp>
        <p:nvSpPr>
          <p:cNvPr id="5" name="Rectangle: Rounded Corners 4">
            <a:extLst>
              <a:ext uri="{FF2B5EF4-FFF2-40B4-BE49-F238E27FC236}">
                <a16:creationId xmlns:a16="http://schemas.microsoft.com/office/drawing/2014/main" id="{25A5B1A7-8785-4DCC-AF83-A7823DC72A72}"/>
              </a:ext>
            </a:extLst>
          </p:cNvPr>
          <p:cNvSpPr/>
          <p:nvPr/>
        </p:nvSpPr>
        <p:spPr>
          <a:xfrm>
            <a:off x="530942" y="1902908"/>
            <a:ext cx="4188542" cy="44936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9B9B894-A744-4CDE-859C-1D58C730B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735" y="2571494"/>
            <a:ext cx="946048" cy="35029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C42F25FC-F093-4B89-8AF2-4CCDCC2EA7DD}"/>
              </a:ext>
            </a:extLst>
          </p:cNvPr>
          <p:cNvSpPr/>
          <p:nvPr/>
        </p:nvSpPr>
        <p:spPr>
          <a:xfrm>
            <a:off x="2534576" y="2571494"/>
            <a:ext cx="344129" cy="344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4A38"/>
                </a:solidFill>
              </a:ln>
            </a:endParaRPr>
          </a:p>
        </p:txBody>
      </p:sp>
      <p:sp>
        <p:nvSpPr>
          <p:cNvPr id="8" name="Oval 7">
            <a:extLst>
              <a:ext uri="{FF2B5EF4-FFF2-40B4-BE49-F238E27FC236}">
                <a16:creationId xmlns:a16="http://schemas.microsoft.com/office/drawing/2014/main" id="{D5DAFE91-1827-467F-A1A5-91B31B0B5CA5}"/>
              </a:ext>
            </a:extLst>
          </p:cNvPr>
          <p:cNvSpPr/>
          <p:nvPr/>
        </p:nvSpPr>
        <p:spPr>
          <a:xfrm>
            <a:off x="3524328" y="2449838"/>
            <a:ext cx="482854" cy="4742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4A38"/>
                </a:solidFill>
              </a:ln>
            </a:endParaRPr>
          </a:p>
        </p:txBody>
      </p:sp>
      <p:cxnSp>
        <p:nvCxnSpPr>
          <p:cNvPr id="9" name="Straight Connector 8">
            <a:extLst>
              <a:ext uri="{FF2B5EF4-FFF2-40B4-BE49-F238E27FC236}">
                <a16:creationId xmlns:a16="http://schemas.microsoft.com/office/drawing/2014/main" id="{7FC01828-F79B-48B4-8A80-6859525F3E60}"/>
              </a:ext>
            </a:extLst>
          </p:cNvPr>
          <p:cNvCxnSpPr/>
          <p:nvPr/>
        </p:nvCxnSpPr>
        <p:spPr>
          <a:xfrm>
            <a:off x="530942" y="3057832"/>
            <a:ext cx="418854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ADD03D-F6E9-466E-944F-CA56A94E2422}"/>
              </a:ext>
            </a:extLst>
          </p:cNvPr>
          <p:cNvSpPr txBox="1"/>
          <p:nvPr/>
        </p:nvSpPr>
        <p:spPr>
          <a:xfrm>
            <a:off x="2090070" y="1917908"/>
            <a:ext cx="1518545" cy="400110"/>
          </a:xfrm>
          <a:prstGeom prst="rect">
            <a:avLst/>
          </a:prstGeom>
          <a:noFill/>
        </p:spPr>
        <p:txBody>
          <a:bodyPr wrap="square" lIns="91440" tIns="45720" rIns="91440" bIns="45720" rtlCol="0" anchor="t">
            <a:spAutoFit/>
          </a:bodyPr>
          <a:lstStyle/>
          <a:p>
            <a:r>
              <a:rPr lang="en-US" sz="2000" b="1" dirty="0" err="1"/>
              <a:t>Sevanje</a:t>
            </a:r>
          </a:p>
        </p:txBody>
      </p:sp>
      <p:sp>
        <p:nvSpPr>
          <p:cNvPr id="12" name="TextBox 11">
            <a:extLst>
              <a:ext uri="{FF2B5EF4-FFF2-40B4-BE49-F238E27FC236}">
                <a16:creationId xmlns:a16="http://schemas.microsoft.com/office/drawing/2014/main" id="{8954FE79-A2C8-4922-9EC8-F55501ED2F37}"/>
              </a:ext>
            </a:extLst>
          </p:cNvPr>
          <p:cNvSpPr txBox="1"/>
          <p:nvPr/>
        </p:nvSpPr>
        <p:spPr>
          <a:xfrm>
            <a:off x="876416" y="2250172"/>
            <a:ext cx="1326207" cy="400110"/>
          </a:xfrm>
          <a:prstGeom prst="rect">
            <a:avLst/>
          </a:prstGeom>
          <a:noFill/>
        </p:spPr>
        <p:txBody>
          <a:bodyPr wrap="square" lIns="91440" tIns="45720" rIns="91440" bIns="45720" rtlCol="0" anchor="t">
            <a:spAutoFit/>
          </a:bodyPr>
          <a:lstStyle/>
          <a:p>
            <a:r>
              <a:rPr lang="en-US" sz="2000" dirty="0"/>
              <a:t>Fotoni</a:t>
            </a:r>
          </a:p>
        </p:txBody>
      </p:sp>
      <p:sp>
        <p:nvSpPr>
          <p:cNvPr id="13" name="TextBox 12">
            <a:extLst>
              <a:ext uri="{FF2B5EF4-FFF2-40B4-BE49-F238E27FC236}">
                <a16:creationId xmlns:a16="http://schemas.microsoft.com/office/drawing/2014/main" id="{D3157384-2C9D-4EC1-A58E-1B2BB6FCC091}"/>
              </a:ext>
            </a:extLst>
          </p:cNvPr>
          <p:cNvSpPr txBox="1"/>
          <p:nvPr/>
        </p:nvSpPr>
        <p:spPr>
          <a:xfrm>
            <a:off x="2130748" y="2258943"/>
            <a:ext cx="1178754" cy="400110"/>
          </a:xfrm>
          <a:prstGeom prst="rect">
            <a:avLst/>
          </a:prstGeom>
          <a:noFill/>
        </p:spPr>
        <p:txBody>
          <a:bodyPr wrap="square" lIns="91440" tIns="45720" rIns="91440" bIns="45720" rtlCol="0" anchor="t">
            <a:spAutoFit/>
          </a:bodyPr>
          <a:lstStyle/>
          <a:p>
            <a:r>
              <a:rPr lang="en-US" sz="2000" dirty="0" err="1"/>
              <a:t>Protoni</a:t>
            </a:r>
          </a:p>
        </p:txBody>
      </p:sp>
      <p:sp>
        <p:nvSpPr>
          <p:cNvPr id="14" name="TextBox 13">
            <a:extLst>
              <a:ext uri="{FF2B5EF4-FFF2-40B4-BE49-F238E27FC236}">
                <a16:creationId xmlns:a16="http://schemas.microsoft.com/office/drawing/2014/main" id="{6F781CDB-2761-4A23-B710-48CCC84AA335}"/>
              </a:ext>
            </a:extLst>
          </p:cNvPr>
          <p:cNvSpPr txBox="1"/>
          <p:nvPr/>
        </p:nvSpPr>
        <p:spPr>
          <a:xfrm>
            <a:off x="3165086" y="2114666"/>
            <a:ext cx="1674811" cy="400110"/>
          </a:xfrm>
          <a:prstGeom prst="rect">
            <a:avLst/>
          </a:prstGeom>
          <a:noFill/>
        </p:spPr>
        <p:txBody>
          <a:bodyPr wrap="square" lIns="91440" tIns="45720" rIns="91440" bIns="45720" rtlCol="0" anchor="t">
            <a:spAutoFit/>
          </a:bodyPr>
          <a:lstStyle/>
          <a:p>
            <a:r>
              <a:rPr lang="en-US" sz="2000" dirty="0" err="1"/>
              <a:t>Hadroni</a:t>
            </a:r>
          </a:p>
        </p:txBody>
      </p:sp>
      <p:sp>
        <p:nvSpPr>
          <p:cNvPr id="20" name="TextBox 19">
            <a:extLst>
              <a:ext uri="{FF2B5EF4-FFF2-40B4-BE49-F238E27FC236}">
                <a16:creationId xmlns:a16="http://schemas.microsoft.com/office/drawing/2014/main" id="{BAEE86C6-BEA8-4FA5-8CCB-1A12E2B6B26B}"/>
              </a:ext>
            </a:extLst>
          </p:cNvPr>
          <p:cNvSpPr txBox="1"/>
          <p:nvPr/>
        </p:nvSpPr>
        <p:spPr>
          <a:xfrm>
            <a:off x="1854965" y="3057832"/>
            <a:ext cx="1853721" cy="400110"/>
          </a:xfrm>
          <a:prstGeom prst="rect">
            <a:avLst/>
          </a:prstGeom>
          <a:noFill/>
        </p:spPr>
        <p:txBody>
          <a:bodyPr wrap="square" lIns="91440" tIns="45720" rIns="91440" bIns="45720" rtlCol="0" anchor="t">
            <a:spAutoFit/>
          </a:bodyPr>
          <a:lstStyle/>
          <a:p>
            <a:r>
              <a:rPr lang="en-US" sz="2000" b="1" dirty="0" err="1"/>
              <a:t>Geometrije</a:t>
            </a:r>
          </a:p>
        </p:txBody>
      </p:sp>
      <p:cxnSp>
        <p:nvCxnSpPr>
          <p:cNvPr id="21" name="Straight Connector 20">
            <a:extLst>
              <a:ext uri="{FF2B5EF4-FFF2-40B4-BE49-F238E27FC236}">
                <a16:creationId xmlns:a16="http://schemas.microsoft.com/office/drawing/2014/main" id="{8E1DD506-BE86-40A5-9FAE-745FE1333DFA}"/>
              </a:ext>
            </a:extLst>
          </p:cNvPr>
          <p:cNvCxnSpPr/>
          <p:nvPr/>
        </p:nvCxnSpPr>
        <p:spPr>
          <a:xfrm>
            <a:off x="551143" y="5166851"/>
            <a:ext cx="418854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052D27-9028-4983-82CE-FBE9CA236F74}"/>
              </a:ext>
            </a:extLst>
          </p:cNvPr>
          <p:cNvSpPr txBox="1"/>
          <p:nvPr/>
        </p:nvSpPr>
        <p:spPr>
          <a:xfrm>
            <a:off x="1224118" y="5089858"/>
            <a:ext cx="3274368" cy="400110"/>
          </a:xfrm>
          <a:prstGeom prst="rect">
            <a:avLst/>
          </a:prstGeom>
          <a:noFill/>
        </p:spPr>
        <p:txBody>
          <a:bodyPr wrap="square" lIns="91440" tIns="45720" rIns="91440" bIns="45720" rtlCol="0" anchor="t">
            <a:spAutoFit/>
          </a:bodyPr>
          <a:lstStyle/>
          <a:p>
            <a:r>
              <a:rPr lang="en-US" sz="2000" b="1" dirty="0"/>
              <a:t>Robni </a:t>
            </a:r>
            <a:r>
              <a:rPr lang="en-US" sz="2000" b="1" dirty="0" err="1"/>
              <a:t>pogoji</a:t>
            </a:r>
          </a:p>
        </p:txBody>
      </p:sp>
      <p:sp>
        <p:nvSpPr>
          <p:cNvPr id="11" name="TextBox 10">
            <a:extLst>
              <a:ext uri="{FF2B5EF4-FFF2-40B4-BE49-F238E27FC236}">
                <a16:creationId xmlns:a16="http://schemas.microsoft.com/office/drawing/2014/main" id="{8B8D1ED1-D85A-4B09-8C9B-881F42B89A02}"/>
              </a:ext>
            </a:extLst>
          </p:cNvPr>
          <p:cNvSpPr txBox="1"/>
          <p:nvPr/>
        </p:nvSpPr>
        <p:spPr>
          <a:xfrm>
            <a:off x="815977" y="5371604"/>
            <a:ext cx="3617604" cy="1015663"/>
          </a:xfrm>
          <a:prstGeom prst="rect">
            <a:avLst/>
          </a:prstGeom>
          <a:noFill/>
        </p:spPr>
        <p:txBody>
          <a:bodyPr wrap="square" lIns="91440" tIns="45720" rIns="91440" bIns="45720" rtlCol="0" anchor="t">
            <a:spAutoFit/>
          </a:bodyPr>
          <a:lstStyle/>
          <a:p>
            <a:r>
              <a:rPr lang="en-US" sz="2000" dirty="0" err="1"/>
              <a:t>Omejitve</a:t>
            </a:r>
            <a:r>
              <a:rPr lang="en-US" sz="2000" dirty="0"/>
              <a:t> </a:t>
            </a:r>
            <a:r>
              <a:rPr lang="en-US" sz="2000" dirty="0" err="1"/>
              <a:t>povezane</a:t>
            </a:r>
            <a:r>
              <a:rPr lang="en-US" sz="2000" dirty="0"/>
              <a:t> s </a:t>
            </a:r>
            <a:r>
              <a:rPr lang="en-US" sz="2000" dirty="0" err="1"/>
              <a:t>pacienti</a:t>
            </a:r>
            <a:r>
              <a:rPr lang="en-US" sz="2000" dirty="0"/>
              <a:t>, </a:t>
            </a:r>
            <a:r>
              <a:rPr lang="en-US" sz="2000" dirty="0" err="1"/>
              <a:t>željeno</a:t>
            </a:r>
            <a:r>
              <a:rPr lang="en-US" sz="2000" dirty="0"/>
              <a:t> </a:t>
            </a:r>
            <a:r>
              <a:rPr lang="en-US" sz="2000" dirty="0" err="1"/>
              <a:t>dozo</a:t>
            </a:r>
            <a:r>
              <a:rPr lang="en-US" sz="2000" dirty="0"/>
              <a:t> v </a:t>
            </a:r>
            <a:r>
              <a:rPr lang="en-US" sz="2000" dirty="0" err="1"/>
              <a:t>tumorju</a:t>
            </a:r>
            <a:r>
              <a:rPr lang="en-US" sz="2000" dirty="0"/>
              <a:t> in </a:t>
            </a:r>
            <a:r>
              <a:rPr lang="en-US" sz="2000" dirty="0" err="1"/>
              <a:t>tveganimi</a:t>
            </a:r>
            <a:r>
              <a:rPr lang="en-US" sz="2000" dirty="0"/>
              <a:t> </a:t>
            </a:r>
            <a:r>
              <a:rPr lang="en-US" sz="2000" dirty="0" err="1"/>
              <a:t>organi</a:t>
            </a:r>
          </a:p>
        </p:txBody>
      </p:sp>
      <p:cxnSp>
        <p:nvCxnSpPr>
          <p:cNvPr id="25" name="Straight Arrow Connector 24">
            <a:extLst>
              <a:ext uri="{FF2B5EF4-FFF2-40B4-BE49-F238E27FC236}">
                <a16:creationId xmlns:a16="http://schemas.microsoft.com/office/drawing/2014/main" id="{DF8B0BD9-88D0-4D12-A28B-44B40A99E994}"/>
              </a:ext>
            </a:extLst>
          </p:cNvPr>
          <p:cNvCxnSpPr/>
          <p:nvPr/>
        </p:nvCxnSpPr>
        <p:spPr>
          <a:xfrm>
            <a:off x="4790518" y="2942753"/>
            <a:ext cx="1599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3DD289-FDE9-4EEB-82C2-23E909D2C200}"/>
              </a:ext>
            </a:extLst>
          </p:cNvPr>
          <p:cNvSpPr txBox="1"/>
          <p:nvPr/>
        </p:nvSpPr>
        <p:spPr>
          <a:xfrm>
            <a:off x="1570874" y="6427715"/>
            <a:ext cx="1634297" cy="461665"/>
          </a:xfrm>
          <a:prstGeom prst="rect">
            <a:avLst/>
          </a:prstGeom>
          <a:noFill/>
        </p:spPr>
        <p:txBody>
          <a:bodyPr wrap="square" rtlCol="0">
            <a:spAutoFit/>
          </a:bodyPr>
          <a:lstStyle/>
          <a:p>
            <a:r>
              <a:rPr lang="en-US" sz="2400" b="1"/>
              <a:t>Problem</a:t>
            </a:r>
          </a:p>
        </p:txBody>
      </p:sp>
      <p:sp>
        <p:nvSpPr>
          <p:cNvPr id="7" name="Slide Number Placeholder 6">
            <a:extLst>
              <a:ext uri="{FF2B5EF4-FFF2-40B4-BE49-F238E27FC236}">
                <a16:creationId xmlns:a16="http://schemas.microsoft.com/office/drawing/2014/main" id="{6C2D3357-5522-46EE-93B0-7692FE756F0F}"/>
              </a:ext>
            </a:extLst>
          </p:cNvPr>
          <p:cNvSpPr>
            <a:spLocks noGrp="1"/>
          </p:cNvSpPr>
          <p:nvPr>
            <p:ph type="sldNum" sz="quarter" idx="14"/>
          </p:nvPr>
        </p:nvSpPr>
        <p:spPr/>
        <p:txBody>
          <a:bodyPr/>
          <a:lstStyle/>
          <a:p>
            <a:fld id="{F63EFE32-485B-41F6-927E-7557007F5C17}" type="slidenum">
              <a:rPr lang="sl-SI" dirty="0" smtClean="0"/>
              <a:t>32</a:t>
            </a:fld>
            <a:endParaRPr lang="sl-SI"/>
          </a:p>
        </p:txBody>
      </p:sp>
      <p:grpSp>
        <p:nvGrpSpPr>
          <p:cNvPr id="37" name="Group 36">
            <a:extLst>
              <a:ext uri="{FF2B5EF4-FFF2-40B4-BE49-F238E27FC236}">
                <a16:creationId xmlns:a16="http://schemas.microsoft.com/office/drawing/2014/main" id="{5BA6CC51-87B7-46BA-B1D3-55E5C0EC24F9}"/>
              </a:ext>
            </a:extLst>
          </p:cNvPr>
          <p:cNvGrpSpPr/>
          <p:nvPr/>
        </p:nvGrpSpPr>
        <p:grpSpPr>
          <a:xfrm>
            <a:off x="7445426" y="4503628"/>
            <a:ext cx="2824393" cy="2233753"/>
            <a:chOff x="7445426" y="4503628"/>
            <a:chExt cx="2824393" cy="2233753"/>
          </a:xfrm>
        </p:grpSpPr>
        <p:sp>
          <p:nvSpPr>
            <p:cNvPr id="33" name="TextBox 32">
              <a:extLst>
                <a:ext uri="{FF2B5EF4-FFF2-40B4-BE49-F238E27FC236}">
                  <a16:creationId xmlns:a16="http://schemas.microsoft.com/office/drawing/2014/main" id="{82049255-D77B-4235-8B55-7399EFB7FABA}"/>
                </a:ext>
              </a:extLst>
            </p:cNvPr>
            <p:cNvSpPr txBox="1"/>
            <p:nvPr/>
          </p:nvSpPr>
          <p:spPr>
            <a:xfrm>
              <a:off x="7869246" y="4570908"/>
              <a:ext cx="2274846" cy="40011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US" sz="2000" b="1" dirty="0" err="1"/>
                <a:t>Načrt</a:t>
              </a:r>
              <a:r>
                <a:rPr lang="en-US" sz="2000" b="1" dirty="0"/>
                <a:t> </a:t>
              </a:r>
              <a:r>
                <a:rPr lang="en-US" sz="2000" b="1" dirty="0" err="1"/>
                <a:t>obsevanja</a:t>
              </a:r>
            </a:p>
          </p:txBody>
        </p:sp>
        <p:graphicFrame>
          <p:nvGraphicFramePr>
            <p:cNvPr id="31" name="Object 30">
              <a:extLst>
                <a:ext uri="{FF2B5EF4-FFF2-40B4-BE49-F238E27FC236}">
                  <a16:creationId xmlns:a16="http://schemas.microsoft.com/office/drawing/2014/main" id="{4B701F84-3872-4727-BFF1-7E10DBA886FB}"/>
                </a:ext>
              </a:extLst>
            </p:cNvPr>
            <p:cNvGraphicFramePr>
              <a:graphicFrameLocks noChangeAspect="1"/>
            </p:cNvGraphicFramePr>
            <p:nvPr/>
          </p:nvGraphicFramePr>
          <p:xfrm>
            <a:off x="7743518" y="4933955"/>
            <a:ext cx="2149663" cy="1636709"/>
          </p:xfrm>
          <a:graphic>
            <a:graphicData uri="http://schemas.openxmlformats.org/presentationml/2006/ole">
              <mc:AlternateContent xmlns:mc="http://schemas.openxmlformats.org/markup-compatibility/2006">
                <mc:Choice xmlns:v="urn:schemas-microsoft-com:vml" Requires="v">
                  <p:oleObj name="Bitmap Image" r:id="rId4" imgW="2301120" imgH="1752480" progId="Paint.Picture">
                    <p:embed/>
                  </p:oleObj>
                </mc:Choice>
                <mc:Fallback>
                  <p:oleObj name="Bitmap Image" r:id="rId4" imgW="2301120" imgH="1752480" progId="Paint.Picture">
                    <p:embed/>
                    <p:pic>
                      <p:nvPicPr>
                        <p:cNvPr id="31" name="Object 30">
                          <a:extLst>
                            <a:ext uri="{FF2B5EF4-FFF2-40B4-BE49-F238E27FC236}">
                              <a16:creationId xmlns:a16="http://schemas.microsoft.com/office/drawing/2014/main" id="{4B701F84-3872-4727-BFF1-7E10DBA886FB}"/>
                            </a:ext>
                          </a:extLst>
                        </p:cNvPr>
                        <p:cNvPicPr/>
                        <p:nvPr/>
                      </p:nvPicPr>
                      <p:blipFill>
                        <a:blip r:embed="rId5"/>
                        <a:stretch>
                          <a:fillRect/>
                        </a:stretch>
                      </p:blipFill>
                      <p:spPr>
                        <a:xfrm>
                          <a:off x="7743518" y="4933955"/>
                          <a:ext cx="2149663" cy="1636709"/>
                        </a:xfrm>
                        <a:prstGeom prst="rect">
                          <a:avLst/>
                        </a:prstGeom>
                      </p:spPr>
                    </p:pic>
                  </p:oleObj>
                </mc:Fallback>
              </mc:AlternateContent>
            </a:graphicData>
          </a:graphic>
        </p:graphicFrame>
        <p:sp>
          <p:nvSpPr>
            <p:cNvPr id="16" name="Rectangle: Rounded Corners 15">
              <a:extLst>
                <a:ext uri="{FF2B5EF4-FFF2-40B4-BE49-F238E27FC236}">
                  <a16:creationId xmlns:a16="http://schemas.microsoft.com/office/drawing/2014/main" id="{42314540-3BCA-4870-BB1D-AA89A8A9A645}"/>
                </a:ext>
              </a:extLst>
            </p:cNvPr>
            <p:cNvSpPr/>
            <p:nvPr/>
          </p:nvSpPr>
          <p:spPr>
            <a:xfrm>
              <a:off x="7445426" y="4503628"/>
              <a:ext cx="2824393" cy="22337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a:extLst>
              <a:ext uri="{FF2B5EF4-FFF2-40B4-BE49-F238E27FC236}">
                <a16:creationId xmlns:a16="http://schemas.microsoft.com/office/drawing/2014/main" id="{5D2719D3-6AB3-4F63-B678-165DDF57EBC0}"/>
              </a:ext>
            </a:extLst>
          </p:cNvPr>
          <p:cNvCxnSpPr>
            <a:stCxn id="15" idx="2"/>
          </p:cNvCxnSpPr>
          <p:nvPr/>
        </p:nvCxnSpPr>
        <p:spPr>
          <a:xfrm>
            <a:off x="8656839" y="3976380"/>
            <a:ext cx="0" cy="494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D0FFF7-1D12-43EB-A0D9-66D69AA466AC}"/>
              </a:ext>
            </a:extLst>
          </p:cNvPr>
          <p:cNvSpPr txBox="1"/>
          <p:nvPr/>
        </p:nvSpPr>
        <p:spPr>
          <a:xfrm>
            <a:off x="4866655" y="2483998"/>
            <a:ext cx="1664742" cy="400110"/>
          </a:xfrm>
          <a:prstGeom prst="rect">
            <a:avLst/>
          </a:prstGeom>
          <a:noFill/>
        </p:spPr>
        <p:txBody>
          <a:bodyPr wrap="square" lIns="91440" tIns="45720" rIns="91440" bIns="45720" rtlCol="0" anchor="t">
            <a:spAutoFit/>
          </a:bodyPr>
          <a:lstStyle/>
          <a:p>
            <a:r>
              <a:rPr lang="en-US" sz="2000" dirty="0" err="1"/>
              <a:t>Parameteri</a:t>
            </a:r>
          </a:p>
        </p:txBody>
      </p:sp>
      <p:grpSp>
        <p:nvGrpSpPr>
          <p:cNvPr id="50" name="Group 49">
            <a:extLst>
              <a:ext uri="{FF2B5EF4-FFF2-40B4-BE49-F238E27FC236}">
                <a16:creationId xmlns:a16="http://schemas.microsoft.com/office/drawing/2014/main" id="{C72C5299-4583-482B-BDEF-DE35658B25EE}"/>
              </a:ext>
            </a:extLst>
          </p:cNvPr>
          <p:cNvGrpSpPr/>
          <p:nvPr/>
        </p:nvGrpSpPr>
        <p:grpSpPr>
          <a:xfrm>
            <a:off x="6523938" y="1902908"/>
            <a:ext cx="4361648" cy="2073472"/>
            <a:chOff x="6523938" y="1902908"/>
            <a:chExt cx="4361648" cy="2073472"/>
          </a:xfrm>
        </p:grpSpPr>
        <p:grpSp>
          <p:nvGrpSpPr>
            <p:cNvPr id="36" name="Group 35">
              <a:extLst>
                <a:ext uri="{FF2B5EF4-FFF2-40B4-BE49-F238E27FC236}">
                  <a16:creationId xmlns:a16="http://schemas.microsoft.com/office/drawing/2014/main" id="{758A0859-3C58-4607-ABE8-DD25CAE9964E}"/>
                </a:ext>
              </a:extLst>
            </p:cNvPr>
            <p:cNvGrpSpPr/>
            <p:nvPr/>
          </p:nvGrpSpPr>
          <p:grpSpPr>
            <a:xfrm>
              <a:off x="6523938" y="1902908"/>
              <a:ext cx="4361648" cy="2073472"/>
              <a:chOff x="6523938" y="1902908"/>
              <a:chExt cx="4361648" cy="2073472"/>
            </a:xfrm>
          </p:grpSpPr>
          <p:pic>
            <p:nvPicPr>
              <p:cNvPr id="27" name="Picture 26" descr="Diagram&#10;&#10;Description automatically generated">
                <a:extLst>
                  <a:ext uri="{FF2B5EF4-FFF2-40B4-BE49-F238E27FC236}">
                    <a16:creationId xmlns:a16="http://schemas.microsoft.com/office/drawing/2014/main" id="{F572D96C-410C-4D6E-BD1A-76863DDCE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9885" y="2433061"/>
                <a:ext cx="1966954" cy="1383137"/>
              </a:xfrm>
              <a:prstGeom prst="rect">
                <a:avLst/>
              </a:prstGeom>
            </p:spPr>
          </p:pic>
          <p:sp>
            <p:nvSpPr>
              <p:cNvPr id="29" name="TextBox 28">
                <a:extLst>
                  <a:ext uri="{FF2B5EF4-FFF2-40B4-BE49-F238E27FC236}">
                    <a16:creationId xmlns:a16="http://schemas.microsoft.com/office/drawing/2014/main" id="{D0804590-F4F1-42F4-AD57-05309C27BFD9}"/>
                  </a:ext>
                </a:extLst>
              </p:cNvPr>
              <p:cNvSpPr txBox="1"/>
              <p:nvPr/>
            </p:nvSpPr>
            <p:spPr>
              <a:xfrm>
                <a:off x="7059190" y="1962162"/>
                <a:ext cx="3826396" cy="400110"/>
              </a:xfrm>
              <a:prstGeom prst="rect">
                <a:avLst/>
              </a:prstGeom>
              <a:noFill/>
            </p:spPr>
            <p:txBody>
              <a:bodyPr wrap="square" lIns="91440" tIns="45720" rIns="91440" bIns="45720" rtlCol="0" anchor="t">
                <a:spAutoFit/>
              </a:bodyPr>
              <a:lstStyle/>
              <a:p>
                <a:r>
                  <a:rPr lang="en-US" sz="2000" dirty="0"/>
                  <a:t>Energija, </a:t>
                </a:r>
                <a:r>
                  <a:rPr lang="en-US" sz="2000" dirty="0" err="1"/>
                  <a:t>smer</a:t>
                </a:r>
                <a:r>
                  <a:rPr lang="en-US" sz="2000" dirty="0"/>
                  <a:t>, </a:t>
                </a:r>
                <a:r>
                  <a:rPr lang="en-US" sz="2000" dirty="0" err="1"/>
                  <a:t>intenzitete</a:t>
                </a:r>
              </a:p>
            </p:txBody>
          </p:sp>
          <p:sp>
            <p:nvSpPr>
              <p:cNvPr id="15" name="Rectangle: Rounded Corners 14">
                <a:extLst>
                  <a:ext uri="{FF2B5EF4-FFF2-40B4-BE49-F238E27FC236}">
                    <a16:creationId xmlns:a16="http://schemas.microsoft.com/office/drawing/2014/main" id="{56397931-16EA-41E9-9572-082B5EE5EC13}"/>
                  </a:ext>
                </a:extLst>
              </p:cNvPr>
              <p:cNvSpPr/>
              <p:nvPr/>
            </p:nvSpPr>
            <p:spPr>
              <a:xfrm>
                <a:off x="6523938" y="1902908"/>
                <a:ext cx="4265802" cy="20734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1" name="Object 50">
              <a:extLst>
                <a:ext uri="{FF2B5EF4-FFF2-40B4-BE49-F238E27FC236}">
                  <a16:creationId xmlns:a16="http://schemas.microsoft.com/office/drawing/2014/main" id="{8955F964-8788-4D01-A856-85BAE00BAE3A}"/>
                </a:ext>
              </a:extLst>
            </p:cNvPr>
            <p:cNvGraphicFramePr>
              <a:graphicFrameLocks noChangeAspect="1"/>
            </p:cNvGraphicFramePr>
            <p:nvPr/>
          </p:nvGraphicFramePr>
          <p:xfrm>
            <a:off x="8683596" y="2363790"/>
            <a:ext cx="1947656" cy="1452672"/>
          </p:xfrm>
          <a:graphic>
            <a:graphicData uri="http://schemas.openxmlformats.org/presentationml/2006/ole">
              <mc:AlternateContent xmlns:mc="http://schemas.openxmlformats.org/markup-compatibility/2006">
                <mc:Choice xmlns:v="urn:schemas-microsoft-com:vml" Requires="v">
                  <p:oleObj name="Bitmap Image" r:id="rId7" imgW="3448080" imgH="2571840" progId="Paint.Picture">
                    <p:embed/>
                  </p:oleObj>
                </mc:Choice>
                <mc:Fallback>
                  <p:oleObj name="Bitmap Image" r:id="rId7" imgW="3448080" imgH="2571840" progId="Paint.Picture">
                    <p:embed/>
                    <p:pic>
                      <p:nvPicPr>
                        <p:cNvPr id="51" name="Object 50">
                          <a:extLst>
                            <a:ext uri="{FF2B5EF4-FFF2-40B4-BE49-F238E27FC236}">
                              <a16:creationId xmlns:a16="http://schemas.microsoft.com/office/drawing/2014/main" id="{8955F964-8788-4D01-A856-85BAE00BAE3A}"/>
                            </a:ext>
                          </a:extLst>
                        </p:cNvPr>
                        <p:cNvPicPr/>
                        <p:nvPr/>
                      </p:nvPicPr>
                      <p:blipFill>
                        <a:blip r:embed="rId8"/>
                        <a:stretch>
                          <a:fillRect/>
                        </a:stretch>
                      </p:blipFill>
                      <p:spPr>
                        <a:xfrm>
                          <a:off x="8683596" y="2363790"/>
                          <a:ext cx="1947656" cy="1452672"/>
                        </a:xfrm>
                        <a:prstGeom prst="rect">
                          <a:avLst/>
                        </a:prstGeom>
                      </p:spPr>
                    </p:pic>
                  </p:oleObj>
                </mc:Fallback>
              </mc:AlternateContent>
            </a:graphicData>
          </a:graphic>
        </p:graphicFrame>
      </p:grpSp>
      <p:pic>
        <p:nvPicPr>
          <p:cNvPr id="53" name="Picture 52">
            <a:extLst>
              <a:ext uri="{FF2B5EF4-FFF2-40B4-BE49-F238E27FC236}">
                <a16:creationId xmlns:a16="http://schemas.microsoft.com/office/drawing/2014/main" id="{AB89D967-7415-43FB-9C38-34AC78328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891" y="3485102"/>
            <a:ext cx="1276754" cy="1413101"/>
          </a:xfrm>
          <a:prstGeom prst="rect">
            <a:avLst/>
          </a:prstGeom>
        </p:spPr>
      </p:pic>
      <p:pic>
        <p:nvPicPr>
          <p:cNvPr id="54" name="Picture 53">
            <a:extLst>
              <a:ext uri="{FF2B5EF4-FFF2-40B4-BE49-F238E27FC236}">
                <a16:creationId xmlns:a16="http://schemas.microsoft.com/office/drawing/2014/main" id="{3043020D-90E9-46BA-A864-66E7101D79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4995" y="3487095"/>
            <a:ext cx="1028316" cy="1439774"/>
          </a:xfrm>
          <a:prstGeom prst="rect">
            <a:avLst/>
          </a:prstGeom>
        </p:spPr>
      </p:pic>
      <p:pic>
        <p:nvPicPr>
          <p:cNvPr id="55" name="Picture 54" descr="A picture containing dark&#10;&#10;Description automatically generated">
            <a:extLst>
              <a:ext uri="{FF2B5EF4-FFF2-40B4-BE49-F238E27FC236}">
                <a16:creationId xmlns:a16="http://schemas.microsoft.com/office/drawing/2014/main" id="{9F721506-37E6-483C-9D0F-0CE2F50FAA9E}"/>
              </a:ext>
            </a:extLst>
          </p:cNvPr>
          <p:cNvPicPr>
            <a:picLocks noChangeAspect="1"/>
          </p:cNvPicPr>
          <p:nvPr/>
        </p:nvPicPr>
        <p:blipFill rotWithShape="1">
          <a:blip r:embed="rId11">
            <a:extLst>
              <a:ext uri="{28A0092B-C50C-407E-A947-70E740481C1C}">
                <a14:useLocalDpi xmlns:a14="http://schemas.microsoft.com/office/drawing/2010/main" val="0"/>
              </a:ext>
            </a:extLst>
          </a:blip>
          <a:srcRect l="15759" r="9957"/>
          <a:stretch/>
        </p:blipFill>
        <p:spPr>
          <a:xfrm>
            <a:off x="2190592" y="3485102"/>
            <a:ext cx="1021835" cy="1413101"/>
          </a:xfrm>
          <a:prstGeom prst="rect">
            <a:avLst/>
          </a:prstGeom>
        </p:spPr>
      </p:pic>
      <p:sp>
        <p:nvSpPr>
          <p:cNvPr id="38" name="TextBox 37">
            <a:extLst>
              <a:ext uri="{FF2B5EF4-FFF2-40B4-BE49-F238E27FC236}">
                <a16:creationId xmlns:a16="http://schemas.microsoft.com/office/drawing/2014/main" id="{67CC8BEE-297E-4DF8-B6DA-839ABBDD3871}"/>
              </a:ext>
            </a:extLst>
          </p:cNvPr>
          <p:cNvSpPr txBox="1"/>
          <p:nvPr/>
        </p:nvSpPr>
        <p:spPr>
          <a:xfrm>
            <a:off x="5225642" y="4390436"/>
            <a:ext cx="1882629" cy="40011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FF0000"/>
                </a:solidFill>
              </a:rPr>
              <a:t>Negotovosti</a:t>
            </a:r>
          </a:p>
        </p:txBody>
      </p:sp>
      <p:cxnSp>
        <p:nvCxnSpPr>
          <p:cNvPr id="39" name="Straight Arrow Connector 38">
            <a:extLst>
              <a:ext uri="{FF2B5EF4-FFF2-40B4-BE49-F238E27FC236}">
                <a16:creationId xmlns:a16="http://schemas.microsoft.com/office/drawing/2014/main" id="{2A00C9A3-CAED-4ACE-9778-DBEEED778D05}"/>
              </a:ext>
            </a:extLst>
          </p:cNvPr>
          <p:cNvCxnSpPr>
            <a:cxnSpLocks/>
          </p:cNvCxnSpPr>
          <p:nvPr/>
        </p:nvCxnSpPr>
        <p:spPr>
          <a:xfrm>
            <a:off x="4719484" y="4618139"/>
            <a:ext cx="49302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FBC2235-EC2E-4858-BEE8-90C37F1E5BDE}"/>
              </a:ext>
            </a:extLst>
          </p:cNvPr>
          <p:cNvCxnSpPr/>
          <p:nvPr/>
        </p:nvCxnSpPr>
        <p:spPr>
          <a:xfrm flipV="1">
            <a:off x="4739685" y="4693640"/>
            <a:ext cx="423739" cy="7675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A09D1F5-B642-4AE6-B326-22352266102C}"/>
              </a:ext>
            </a:extLst>
          </p:cNvPr>
          <p:cNvCxnSpPr>
            <a:cxnSpLocks/>
          </p:cNvCxnSpPr>
          <p:nvPr/>
        </p:nvCxnSpPr>
        <p:spPr>
          <a:xfrm>
            <a:off x="4762243" y="3057832"/>
            <a:ext cx="401181" cy="14627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46BE0D3-AA77-4992-86BA-48433DE25C05}"/>
              </a:ext>
            </a:extLst>
          </p:cNvPr>
          <p:cNvCxnSpPr>
            <a:cxnSpLocks/>
            <a:stCxn id="38" idx="2"/>
          </p:cNvCxnSpPr>
          <p:nvPr/>
        </p:nvCxnSpPr>
        <p:spPr>
          <a:xfrm flipH="1">
            <a:off x="6166956" y="4790546"/>
            <a:ext cx="1" cy="4993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6B4280F-C922-4E7C-999D-C6AC4DA4C1F1}"/>
              </a:ext>
            </a:extLst>
          </p:cNvPr>
          <p:cNvSpPr/>
          <p:nvPr/>
        </p:nvSpPr>
        <p:spPr>
          <a:xfrm>
            <a:off x="5280983" y="5371031"/>
            <a:ext cx="1827288" cy="688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err="1">
                <a:solidFill>
                  <a:srgbClr val="FF0000"/>
                </a:solidFill>
              </a:rPr>
              <a:t>Negotovosti</a:t>
            </a:r>
            <a:r>
              <a:rPr lang="en-US" sz="2000" dirty="0">
                <a:solidFill>
                  <a:srgbClr val="FF0000"/>
                </a:solidFill>
              </a:rPr>
              <a:t> </a:t>
            </a:r>
            <a:r>
              <a:rPr lang="en-US" sz="2000" dirty="0" err="1">
                <a:solidFill>
                  <a:srgbClr val="FF0000"/>
                </a:solidFill>
              </a:rPr>
              <a:t>slik</a:t>
            </a:r>
          </a:p>
        </p:txBody>
      </p:sp>
      <p:cxnSp>
        <p:nvCxnSpPr>
          <p:cNvPr id="44" name="Straight Arrow Connector 43">
            <a:extLst>
              <a:ext uri="{FF2B5EF4-FFF2-40B4-BE49-F238E27FC236}">
                <a16:creationId xmlns:a16="http://schemas.microsoft.com/office/drawing/2014/main" id="{A67D91A2-DEFA-4FE4-87B9-CA81A611CB99}"/>
              </a:ext>
            </a:extLst>
          </p:cNvPr>
          <p:cNvCxnSpPr>
            <a:cxnSpLocks/>
            <a:stCxn id="38" idx="3"/>
          </p:cNvCxnSpPr>
          <p:nvPr/>
        </p:nvCxnSpPr>
        <p:spPr>
          <a:xfrm>
            <a:off x="7108271" y="4590491"/>
            <a:ext cx="337155" cy="1031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73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Negotovosti slikanja</a:t>
            </a:r>
            <a:endParaRPr lang="en-US"/>
          </a:p>
        </p:txBody>
      </p:sp>
      <p:cxnSp>
        <p:nvCxnSpPr>
          <p:cNvPr id="34" name="Straight Arrow Connector 33">
            <a:extLst>
              <a:ext uri="{FF2B5EF4-FFF2-40B4-BE49-F238E27FC236}">
                <a16:creationId xmlns:a16="http://schemas.microsoft.com/office/drawing/2014/main" id="{331381C4-1AFF-45B5-95DF-596F1C98E83F}"/>
              </a:ext>
            </a:extLst>
          </p:cNvPr>
          <p:cNvCxnSpPr>
            <a:cxnSpLocks/>
          </p:cNvCxnSpPr>
          <p:nvPr/>
        </p:nvCxnSpPr>
        <p:spPr>
          <a:xfrm>
            <a:off x="5424446" y="3335745"/>
            <a:ext cx="845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FF609A-C840-4A67-977F-5E2CB30A47D6}"/>
                  </a:ext>
                </a:extLst>
              </p:cNvPr>
              <p:cNvSpPr txBox="1"/>
              <p:nvPr/>
            </p:nvSpPr>
            <p:spPr>
              <a:xfrm>
                <a:off x="7344693" y="6077374"/>
                <a:ext cx="2912819"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latin typeface="Cambria Math" panose="02040503050406030204" pitchFamily="18" charset="0"/>
                        <a:ea typeface="Cambria Math" panose="02040503050406030204" pitchFamily="18" charset="0"/>
                      </a:rPr>
                      <m:t>𝑍</m:t>
                    </m:r>
                  </m:oMath>
                </a14:m>
                <a:r>
                  <a:rPr lang="en-US" sz="2000"/>
                  <a:t> – Atomic Number</a:t>
                </a:r>
              </a:p>
            </p:txBody>
          </p:sp>
        </mc:Choice>
        <mc:Fallback xmlns="">
          <p:sp>
            <p:nvSpPr>
              <p:cNvPr id="6" name="TextBox 5">
                <a:extLst>
                  <a:ext uri="{FF2B5EF4-FFF2-40B4-BE49-F238E27FC236}">
                    <a16:creationId xmlns:a16="http://schemas.microsoft.com/office/drawing/2014/main" id="{83FF609A-C840-4A67-977F-5E2CB30A47D6}"/>
                  </a:ext>
                </a:extLst>
              </p:cNvPr>
              <p:cNvSpPr txBox="1">
                <a:spLocks noRot="1" noChangeAspect="1" noMove="1" noResize="1" noEditPoints="1" noAdjustHandles="1" noChangeArrowheads="1" noChangeShapeType="1" noTextEdit="1"/>
              </p:cNvSpPr>
              <p:nvPr/>
            </p:nvSpPr>
            <p:spPr>
              <a:xfrm>
                <a:off x="7344693" y="6077374"/>
                <a:ext cx="2912819" cy="707886"/>
              </a:xfrm>
              <a:prstGeom prst="rect">
                <a:avLst/>
              </a:prstGeom>
              <a:blipFill>
                <a:blip r:embed="rId2"/>
                <a:stretch>
                  <a:fillRect t="-2459" b="-11475"/>
                </a:stretch>
              </a:blipFill>
              <a:ln w="38100"/>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B62C034D-1D60-41C5-9415-2A476912FE90}"/>
              </a:ext>
            </a:extLst>
          </p:cNvPr>
          <p:cNvCxnSpPr>
            <a:cxnSpLocks/>
          </p:cNvCxnSpPr>
          <p:nvPr/>
        </p:nvCxnSpPr>
        <p:spPr>
          <a:xfrm>
            <a:off x="7984783" y="5516838"/>
            <a:ext cx="490167" cy="411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24D3DF-44E9-4978-A3D7-C52B16E42ADC}"/>
              </a:ext>
            </a:extLst>
          </p:cNvPr>
          <p:cNvSpPr txBox="1"/>
          <p:nvPr/>
        </p:nvSpPr>
        <p:spPr>
          <a:xfrm>
            <a:off x="8545624" y="5640693"/>
            <a:ext cx="1711888" cy="400110"/>
          </a:xfrm>
          <a:prstGeom prst="rect">
            <a:avLst/>
          </a:prstGeom>
          <a:noFill/>
        </p:spPr>
        <p:txBody>
          <a:bodyPr wrap="square" lIns="91440" tIns="45720" rIns="91440" bIns="45720" rtlCol="0" anchor="t">
            <a:spAutoFit/>
          </a:bodyPr>
          <a:lstStyle/>
          <a:p>
            <a:r>
              <a:rPr lang="en-US" sz="2000" dirty="0"/>
              <a:t>Za RT</a:t>
            </a:r>
            <a:endParaRPr lang="en-US" dirty="0"/>
          </a:p>
        </p:txBody>
      </p:sp>
      <p:cxnSp>
        <p:nvCxnSpPr>
          <p:cNvPr id="23" name="Straight Arrow Connector 22">
            <a:extLst>
              <a:ext uri="{FF2B5EF4-FFF2-40B4-BE49-F238E27FC236}">
                <a16:creationId xmlns:a16="http://schemas.microsoft.com/office/drawing/2014/main" id="{84518F84-C146-4D02-9E83-90EE35533113}"/>
              </a:ext>
            </a:extLst>
          </p:cNvPr>
          <p:cNvCxnSpPr>
            <a:cxnSpLocks/>
          </p:cNvCxnSpPr>
          <p:nvPr/>
        </p:nvCxnSpPr>
        <p:spPr>
          <a:xfrm flipH="1">
            <a:off x="6891498" y="5516838"/>
            <a:ext cx="1093285" cy="42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E339B3-E1EB-4BFA-8E24-4A4FE63D1014}"/>
                  </a:ext>
                </a:extLst>
              </p:cNvPr>
              <p:cNvSpPr txBox="1"/>
              <p:nvPr/>
            </p:nvSpPr>
            <p:spPr>
              <a:xfrm>
                <a:off x="3611880" y="6077374"/>
                <a:ext cx="3413353"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𝐼</m:t>
                    </m:r>
                  </m:oMath>
                </a14:m>
                <a:r>
                  <a:rPr lang="en-US" sz="2000">
                    <a:solidFill>
                      <a:schemeClr val="tx1"/>
                    </a:solidFill>
                  </a:rPr>
                  <a:t> – Excitation potential</a:t>
                </a:r>
              </a:p>
            </p:txBody>
          </p:sp>
        </mc:Choice>
        <mc:Fallback xmlns="">
          <p:sp>
            <p:nvSpPr>
              <p:cNvPr id="25" name="TextBox 24">
                <a:extLst>
                  <a:ext uri="{FF2B5EF4-FFF2-40B4-BE49-F238E27FC236}">
                    <a16:creationId xmlns:a16="http://schemas.microsoft.com/office/drawing/2014/main" id="{DBE339B3-E1EB-4BFA-8E24-4A4FE63D1014}"/>
                  </a:ext>
                </a:extLst>
              </p:cNvPr>
              <p:cNvSpPr txBox="1">
                <a:spLocks noRot="1" noChangeAspect="1" noMove="1" noResize="1" noEditPoints="1" noAdjustHandles="1" noChangeArrowheads="1" noChangeShapeType="1" noTextEdit="1"/>
              </p:cNvSpPr>
              <p:nvPr/>
            </p:nvSpPr>
            <p:spPr>
              <a:xfrm>
                <a:off x="3611880" y="6077374"/>
                <a:ext cx="3413353" cy="707886"/>
              </a:xfrm>
              <a:prstGeom prst="rect">
                <a:avLst/>
              </a:prstGeom>
              <a:blipFill>
                <a:blip r:embed="rId3"/>
                <a:stretch>
                  <a:fillRect t="-2459" b="-11475"/>
                </a:stretch>
              </a:blipFill>
              <a:ln w="38100"/>
            </p:spPr>
            <p:txBody>
              <a:bodyPr/>
              <a:lstStyle/>
              <a:p>
                <a:r>
                  <a:rPr lang="en-US">
                    <a:noFill/>
                  </a:rPr>
                  <a:t> </a:t>
                </a:r>
              </a:p>
            </p:txBody>
          </p:sp>
        </mc:Fallback>
      </mc:AlternateContent>
      <p:sp>
        <p:nvSpPr>
          <p:cNvPr id="27" name="TextBox 26">
            <a:extLst>
              <a:ext uri="{FF2B5EF4-FFF2-40B4-BE49-F238E27FC236}">
                <a16:creationId xmlns:a16="http://schemas.microsoft.com/office/drawing/2014/main" id="{CF25221F-DA04-4550-A0EB-D1BEE13BA858}"/>
              </a:ext>
            </a:extLst>
          </p:cNvPr>
          <p:cNvSpPr txBox="1"/>
          <p:nvPr/>
        </p:nvSpPr>
        <p:spPr>
          <a:xfrm>
            <a:off x="4065283" y="5654382"/>
            <a:ext cx="2959949" cy="400110"/>
          </a:xfrm>
          <a:prstGeom prst="rect">
            <a:avLst/>
          </a:prstGeom>
          <a:noFill/>
        </p:spPr>
        <p:txBody>
          <a:bodyPr wrap="square" lIns="91440" tIns="45720" rIns="91440" bIns="45720" rtlCol="0" anchor="t">
            <a:spAutoFit/>
          </a:bodyPr>
          <a:lstStyle/>
          <a:p>
            <a:r>
              <a:rPr lang="en-US" sz="2000" dirty="0"/>
              <a:t>Za </a:t>
            </a:r>
            <a:r>
              <a:rPr lang="en-US" sz="2000" dirty="0" err="1"/>
              <a:t>hadronsko</a:t>
            </a:r>
            <a:r>
              <a:rPr lang="en-US" sz="2000" dirty="0"/>
              <a:t> </a:t>
            </a:r>
            <a:r>
              <a:rPr lang="en-US" sz="2000" dirty="0" err="1"/>
              <a:t>terapijo</a:t>
            </a:r>
          </a:p>
        </p:txBody>
      </p:sp>
      <p:grpSp>
        <p:nvGrpSpPr>
          <p:cNvPr id="22" name="Group 21">
            <a:extLst>
              <a:ext uri="{FF2B5EF4-FFF2-40B4-BE49-F238E27FC236}">
                <a16:creationId xmlns:a16="http://schemas.microsoft.com/office/drawing/2014/main" id="{F6E0BB50-3790-47CA-AD30-45460EF55221}"/>
              </a:ext>
            </a:extLst>
          </p:cNvPr>
          <p:cNvGrpSpPr/>
          <p:nvPr/>
        </p:nvGrpSpPr>
        <p:grpSpPr>
          <a:xfrm>
            <a:off x="212930" y="1214952"/>
            <a:ext cx="4922773" cy="3599824"/>
            <a:chOff x="212930" y="1214952"/>
            <a:chExt cx="4922773" cy="3599824"/>
          </a:xfrm>
        </p:grpSpPr>
        <p:sp>
          <p:nvSpPr>
            <p:cNvPr id="18" name="TextBox 17">
              <a:extLst>
                <a:ext uri="{FF2B5EF4-FFF2-40B4-BE49-F238E27FC236}">
                  <a16:creationId xmlns:a16="http://schemas.microsoft.com/office/drawing/2014/main" id="{D413CD7E-0399-42B6-9CB8-D755B1CF41D6}"/>
                </a:ext>
              </a:extLst>
            </p:cNvPr>
            <p:cNvSpPr txBox="1"/>
            <p:nvPr/>
          </p:nvSpPr>
          <p:spPr>
            <a:xfrm>
              <a:off x="1127022" y="1214952"/>
              <a:ext cx="3493654" cy="400110"/>
            </a:xfrm>
            <a:prstGeom prst="rect">
              <a:avLst/>
            </a:prstGeom>
            <a:noFill/>
          </p:spPr>
          <p:txBody>
            <a:bodyPr wrap="square" lIns="91440" tIns="45720" rIns="91440" bIns="45720" rtlCol="0" anchor="t">
              <a:spAutoFit/>
            </a:bodyPr>
            <a:lstStyle/>
            <a:p>
              <a:r>
                <a:rPr lang="en-US" sz="2000" b="1" dirty="0" err="1"/>
                <a:t>Računalniška</a:t>
              </a:r>
              <a:r>
                <a:rPr lang="en-US" sz="2000" b="1" dirty="0"/>
                <a:t> </a:t>
              </a:r>
              <a:r>
                <a:rPr lang="en-US" sz="2000" b="1" dirty="0" err="1"/>
                <a:t>tomografija</a:t>
              </a:r>
            </a:p>
          </p:txBody>
        </p:sp>
        <p:grpSp>
          <p:nvGrpSpPr>
            <p:cNvPr id="17" name="Group 16">
              <a:extLst>
                <a:ext uri="{FF2B5EF4-FFF2-40B4-BE49-F238E27FC236}">
                  <a16:creationId xmlns:a16="http://schemas.microsoft.com/office/drawing/2014/main" id="{E3E96292-6A69-48F5-9199-D64D488E87FE}"/>
                </a:ext>
              </a:extLst>
            </p:cNvPr>
            <p:cNvGrpSpPr/>
            <p:nvPr/>
          </p:nvGrpSpPr>
          <p:grpSpPr>
            <a:xfrm>
              <a:off x="212930" y="1600314"/>
              <a:ext cx="4922773" cy="3214462"/>
              <a:chOff x="212930" y="1600314"/>
              <a:chExt cx="4922773" cy="3214462"/>
            </a:xfrm>
          </p:grpSpPr>
          <p:pic>
            <p:nvPicPr>
              <p:cNvPr id="13" name="Picture 12" descr="A picture containing indoor, wall, bathroom, toilet&#10;&#10;Description automatically generated">
                <a:extLst>
                  <a:ext uri="{FF2B5EF4-FFF2-40B4-BE49-F238E27FC236}">
                    <a16:creationId xmlns:a16="http://schemas.microsoft.com/office/drawing/2014/main" id="{A9112269-8850-44F5-8FA6-59A2C61E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30" y="1600314"/>
                <a:ext cx="4922773" cy="2769060"/>
              </a:xfrm>
              <a:prstGeom prst="rect">
                <a:avLst/>
              </a:prstGeom>
            </p:spPr>
          </p:pic>
          <p:sp>
            <p:nvSpPr>
              <p:cNvPr id="20" name="TextBox 19">
                <a:extLst>
                  <a:ext uri="{FF2B5EF4-FFF2-40B4-BE49-F238E27FC236}">
                    <a16:creationId xmlns:a16="http://schemas.microsoft.com/office/drawing/2014/main" id="{E8D87871-4505-4615-8DC7-810E9FEEA5B0}"/>
                  </a:ext>
                </a:extLst>
              </p:cNvPr>
              <p:cNvSpPr txBox="1"/>
              <p:nvPr/>
            </p:nvSpPr>
            <p:spPr>
              <a:xfrm>
                <a:off x="409575" y="4414666"/>
                <a:ext cx="4555617" cy="400110"/>
              </a:xfrm>
              <a:prstGeom prst="rect">
                <a:avLst/>
              </a:prstGeom>
              <a:noFill/>
            </p:spPr>
            <p:txBody>
              <a:bodyPr wrap="square" lIns="91440" tIns="45720" rIns="91440" bIns="45720" rtlCol="0" anchor="t">
                <a:spAutoFit/>
              </a:bodyPr>
              <a:lstStyle/>
              <a:p>
                <a:r>
                  <a:rPr lang="en-US" sz="2000" dirty="0"/>
                  <a:t>(Johns Hopkins Medicine)</a:t>
                </a:r>
              </a:p>
            </p:txBody>
          </p:sp>
        </p:grpSp>
      </p:grpSp>
      <p:cxnSp>
        <p:nvCxnSpPr>
          <p:cNvPr id="4" name="Straight Arrow Connector 3">
            <a:extLst>
              <a:ext uri="{FF2B5EF4-FFF2-40B4-BE49-F238E27FC236}">
                <a16:creationId xmlns:a16="http://schemas.microsoft.com/office/drawing/2014/main" id="{C027DB3D-085B-4A66-B93E-923FB4FDCD71}"/>
              </a:ext>
            </a:extLst>
          </p:cNvPr>
          <p:cNvCxnSpPr>
            <a:cxnSpLocks/>
          </p:cNvCxnSpPr>
          <p:nvPr/>
        </p:nvCxnSpPr>
        <p:spPr>
          <a:xfrm flipH="1">
            <a:off x="2798064" y="6372679"/>
            <a:ext cx="7825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303E76-51CE-4C9F-8EE1-AD5BA4FA02F5}"/>
              </a:ext>
            </a:extLst>
          </p:cNvPr>
          <p:cNvSpPr txBox="1"/>
          <p:nvPr/>
        </p:nvSpPr>
        <p:spPr>
          <a:xfrm>
            <a:off x="1355643" y="6044148"/>
            <a:ext cx="1687797" cy="707886"/>
          </a:xfrm>
          <a:prstGeom prst="rect">
            <a:avLst/>
          </a:prstGeom>
          <a:noFill/>
        </p:spPr>
        <p:txBody>
          <a:bodyPr wrap="square" lIns="91440" tIns="45720" rIns="91440" bIns="45720" rtlCol="0" anchor="t">
            <a:spAutoFit/>
          </a:bodyPr>
          <a:lstStyle/>
          <a:p>
            <a:r>
              <a:rPr lang="en-US" sz="2000" dirty="0" err="1"/>
              <a:t>Histrost</a:t>
            </a:r>
            <a:r>
              <a:rPr lang="en-US" sz="2000" dirty="0"/>
              <a:t> </a:t>
            </a:r>
            <a:r>
              <a:rPr lang="en-US" sz="2000" dirty="0" err="1"/>
              <a:t>ustavljanja</a:t>
            </a:r>
            <a:endParaRPr lang="en-US" err="1"/>
          </a:p>
        </p:txBody>
      </p:sp>
      <p:pic>
        <p:nvPicPr>
          <p:cNvPr id="12" name="Graphic 11">
            <a:extLst>
              <a:ext uri="{FF2B5EF4-FFF2-40B4-BE49-F238E27FC236}">
                <a16:creationId xmlns:a16="http://schemas.microsoft.com/office/drawing/2014/main" id="{72FE2A97-2286-4B68-9E01-1FAF55E544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6666" y="4852223"/>
            <a:ext cx="3038538" cy="629941"/>
          </a:xfrm>
          <a:prstGeom prst="rect">
            <a:avLst/>
          </a:prstGeom>
        </p:spPr>
      </p:pic>
      <p:grpSp>
        <p:nvGrpSpPr>
          <p:cNvPr id="7" name="Group 6">
            <a:extLst>
              <a:ext uri="{FF2B5EF4-FFF2-40B4-BE49-F238E27FC236}">
                <a16:creationId xmlns:a16="http://schemas.microsoft.com/office/drawing/2014/main" id="{29A4FEA0-B12F-4839-9AF2-EBEFD0E182AB}"/>
              </a:ext>
            </a:extLst>
          </p:cNvPr>
          <p:cNvGrpSpPr/>
          <p:nvPr/>
        </p:nvGrpSpPr>
        <p:grpSpPr>
          <a:xfrm>
            <a:off x="6558136" y="730442"/>
            <a:ext cx="3099613" cy="3840192"/>
            <a:chOff x="6558136" y="730442"/>
            <a:chExt cx="3099613" cy="3840192"/>
          </a:xfrm>
        </p:grpSpPr>
        <p:grpSp>
          <p:nvGrpSpPr>
            <p:cNvPr id="24" name="Group 23">
              <a:extLst>
                <a:ext uri="{FF2B5EF4-FFF2-40B4-BE49-F238E27FC236}">
                  <a16:creationId xmlns:a16="http://schemas.microsoft.com/office/drawing/2014/main" id="{94D6F3FB-7B1F-448A-ABE8-2962CD6555A5}"/>
                </a:ext>
              </a:extLst>
            </p:cNvPr>
            <p:cNvGrpSpPr/>
            <p:nvPr/>
          </p:nvGrpSpPr>
          <p:grpSpPr>
            <a:xfrm>
              <a:off x="6558136" y="730442"/>
              <a:ext cx="3099613" cy="3840192"/>
              <a:chOff x="6558136" y="730442"/>
              <a:chExt cx="3099613" cy="3840192"/>
            </a:xfrm>
          </p:grpSpPr>
          <p:sp>
            <p:nvSpPr>
              <p:cNvPr id="76" name="TextBox 75">
                <a:extLst>
                  <a:ext uri="{FF2B5EF4-FFF2-40B4-BE49-F238E27FC236}">
                    <a16:creationId xmlns:a16="http://schemas.microsoft.com/office/drawing/2014/main" id="{79418D78-1E5E-476C-B54E-748298FC9170}"/>
                  </a:ext>
                </a:extLst>
              </p:cNvPr>
              <p:cNvSpPr txBox="1"/>
              <p:nvPr/>
            </p:nvSpPr>
            <p:spPr>
              <a:xfrm>
                <a:off x="7094092" y="730442"/>
                <a:ext cx="2105348" cy="400110"/>
              </a:xfrm>
              <a:prstGeom prst="rect">
                <a:avLst/>
              </a:prstGeom>
              <a:noFill/>
            </p:spPr>
            <p:txBody>
              <a:bodyPr wrap="square" lIns="91440" tIns="45720" rIns="91440" bIns="45720" rtlCol="0" anchor="t">
                <a:spAutoFit/>
              </a:bodyPr>
              <a:lstStyle/>
              <a:p>
                <a:r>
                  <a:rPr lang="en-US" sz="2000" b="1" dirty="0"/>
                  <a:t>CT </a:t>
                </a:r>
                <a:r>
                  <a:rPr lang="en-US" sz="2000" b="1" dirty="0" err="1"/>
                  <a:t>slika</a:t>
                </a:r>
                <a:r>
                  <a:rPr lang="en-US" sz="2000" b="1" dirty="0"/>
                  <a:t> (3D) </a:t>
                </a:r>
              </a:p>
            </p:txBody>
          </p:sp>
          <p:grpSp>
            <p:nvGrpSpPr>
              <p:cNvPr id="32" name="Group 31">
                <a:extLst>
                  <a:ext uri="{FF2B5EF4-FFF2-40B4-BE49-F238E27FC236}">
                    <a16:creationId xmlns:a16="http://schemas.microsoft.com/office/drawing/2014/main" id="{69402712-890F-4077-99C6-2D1C37CF6112}"/>
                  </a:ext>
                </a:extLst>
              </p:cNvPr>
              <p:cNvGrpSpPr/>
              <p:nvPr/>
            </p:nvGrpSpPr>
            <p:grpSpPr>
              <a:xfrm>
                <a:off x="6558136" y="1079996"/>
                <a:ext cx="3099613" cy="3490638"/>
                <a:chOff x="6984307" y="1540659"/>
                <a:chExt cx="4221576" cy="5082984"/>
              </a:xfrm>
            </p:grpSpPr>
            <p:sp>
              <p:nvSpPr>
                <p:cNvPr id="19" name="Rectangle 18">
                  <a:extLst>
                    <a:ext uri="{FF2B5EF4-FFF2-40B4-BE49-F238E27FC236}">
                      <a16:creationId xmlns:a16="http://schemas.microsoft.com/office/drawing/2014/main" id="{5A10E5C9-5ED4-4B07-B4C4-46310791B830}"/>
                    </a:ext>
                  </a:extLst>
                </p:cNvPr>
                <p:cNvSpPr/>
                <p:nvPr/>
              </p:nvSpPr>
              <p:spPr>
                <a:xfrm>
                  <a:off x="6984307" y="1540659"/>
                  <a:ext cx="4221576" cy="50829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848477B-35BF-44D0-8F41-C3F11BEF36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1016" y="1799333"/>
                  <a:ext cx="1847208" cy="2282819"/>
                </a:xfrm>
                <a:prstGeom prst="rect">
                  <a:avLst/>
                </a:prstGeom>
              </p:spPr>
            </p:pic>
            <p:pic>
              <p:nvPicPr>
                <p:cNvPr id="28" name="Picture 27" descr="A picture containing indoor&#10;&#10;Description automatically generated">
                  <a:extLst>
                    <a:ext uri="{FF2B5EF4-FFF2-40B4-BE49-F238E27FC236}">
                      <a16:creationId xmlns:a16="http://schemas.microsoft.com/office/drawing/2014/main" id="{8DF3E48F-1EE0-42F1-A269-6D47A731A1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7306" y="1799332"/>
                  <a:ext cx="1325148" cy="2282819"/>
                </a:xfrm>
                <a:prstGeom prst="rect">
                  <a:avLst/>
                </a:prstGeom>
              </p:spPr>
            </p:pic>
          </p:grpSp>
        </p:grpSp>
        <p:pic>
          <p:nvPicPr>
            <p:cNvPr id="29" name="Picture 28" descr="A picture containing text, dark&#10;&#10;Description automatically generated">
              <a:extLst>
                <a:ext uri="{FF2B5EF4-FFF2-40B4-BE49-F238E27FC236}">
                  <a16:creationId xmlns:a16="http://schemas.microsoft.com/office/drawing/2014/main" id="{5E7BB4CC-04CC-4DC3-99FA-6BC46D356E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9657" y="2867346"/>
              <a:ext cx="1356278" cy="1554238"/>
            </a:xfrm>
            <a:prstGeom prst="rect">
              <a:avLst/>
            </a:prstGeom>
          </p:spPr>
        </p:pic>
      </p:grpSp>
    </p:spTree>
    <p:extLst>
      <p:ext uri="{BB962C8B-B14F-4D97-AF65-F5344CB8AC3E}">
        <p14:creationId xmlns:p14="http://schemas.microsoft.com/office/powerpoint/2010/main" val="2894913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753C18-C751-4B0F-B656-C27F4847EE67}"/>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Negotovosti</a:t>
            </a:r>
            <a:r>
              <a:rPr lang="en-US">
                <a:latin typeface="Work Sans"/>
              </a:rPr>
              <a:t> slikanja</a:t>
            </a:r>
            <a:endParaRPr lang="en-US"/>
          </a:p>
        </p:txBody>
      </p:sp>
      <p:sp>
        <p:nvSpPr>
          <p:cNvPr id="6" name="TextBox 5">
            <a:extLst>
              <a:ext uri="{FF2B5EF4-FFF2-40B4-BE49-F238E27FC236}">
                <a16:creationId xmlns:a16="http://schemas.microsoft.com/office/drawing/2014/main" id="{90021BE7-1229-4FBF-88EE-B8F746598040}"/>
              </a:ext>
            </a:extLst>
          </p:cNvPr>
          <p:cNvSpPr txBox="1"/>
          <p:nvPr/>
        </p:nvSpPr>
        <p:spPr>
          <a:xfrm>
            <a:off x="8902214" y="727580"/>
            <a:ext cx="2519881" cy="1334984"/>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a:t>HT je </a:t>
            </a:r>
            <a:r>
              <a:rPr lang="en-US" sz="2000" dirty="0" err="1"/>
              <a:t>bolj</a:t>
            </a:r>
            <a:r>
              <a:rPr lang="en-US" sz="2000" dirty="0"/>
              <a:t> </a:t>
            </a:r>
            <a:r>
              <a:rPr lang="en-US" sz="2000" dirty="0" err="1"/>
              <a:t>kot</a:t>
            </a:r>
            <a:r>
              <a:rPr lang="en-US" sz="2000" dirty="0"/>
              <a:t> RT </a:t>
            </a:r>
            <a:r>
              <a:rPr lang="en-US" sz="2000" dirty="0" err="1"/>
              <a:t>občutljiva</a:t>
            </a:r>
            <a:r>
              <a:rPr lang="en-US" sz="2000" dirty="0"/>
              <a:t> </a:t>
            </a:r>
            <a:r>
              <a:rPr lang="en-US" sz="2000" dirty="0" err="1"/>
              <a:t>na</a:t>
            </a:r>
            <a:r>
              <a:rPr lang="en-US" sz="2000" dirty="0"/>
              <a:t> </a:t>
            </a:r>
            <a:r>
              <a:rPr lang="en-US" sz="2000" dirty="0" err="1"/>
              <a:t>nejasnosti</a:t>
            </a:r>
            <a:r>
              <a:rPr lang="en-US" sz="2000" dirty="0"/>
              <a:t>/</a:t>
            </a:r>
            <a:r>
              <a:rPr lang="en-US" sz="2000" dirty="0" err="1"/>
              <a:t>napake</a:t>
            </a:r>
            <a:r>
              <a:rPr lang="en-US" sz="2000" dirty="0"/>
              <a:t> </a:t>
            </a:r>
            <a:r>
              <a:rPr lang="en-US" sz="2000" dirty="0" err="1"/>
              <a:t>slikanja</a:t>
            </a:r>
          </a:p>
        </p:txBody>
      </p:sp>
      <p:sp>
        <p:nvSpPr>
          <p:cNvPr id="5" name="TextBox 4">
            <a:extLst>
              <a:ext uri="{FF2B5EF4-FFF2-40B4-BE49-F238E27FC236}">
                <a16:creationId xmlns:a16="http://schemas.microsoft.com/office/drawing/2014/main" id="{E115808F-561D-47CC-B87F-D6E5ED3F0150}"/>
              </a:ext>
            </a:extLst>
          </p:cNvPr>
          <p:cNvSpPr txBox="1"/>
          <p:nvPr/>
        </p:nvSpPr>
        <p:spPr>
          <a:xfrm>
            <a:off x="1409486" y="6473698"/>
            <a:ext cx="4283391" cy="400110"/>
          </a:xfrm>
          <a:prstGeom prst="rect">
            <a:avLst/>
          </a:prstGeom>
          <a:noFill/>
        </p:spPr>
        <p:txBody>
          <a:bodyPr wrap="square" lIns="91440" tIns="45720" rIns="91440" bIns="45720" rtlCol="0" anchor="t">
            <a:spAutoFit/>
          </a:bodyPr>
          <a:lstStyle/>
          <a:p>
            <a:r>
              <a:rPr lang="en-US" sz="2000" dirty="0"/>
              <a:t>(Richter, 2021)</a:t>
            </a:r>
          </a:p>
        </p:txBody>
      </p:sp>
      <p:graphicFrame>
        <p:nvGraphicFramePr>
          <p:cNvPr id="2" name="Object 1">
            <a:extLst>
              <a:ext uri="{FF2B5EF4-FFF2-40B4-BE49-F238E27FC236}">
                <a16:creationId xmlns:a16="http://schemas.microsoft.com/office/drawing/2014/main" id="{E3DCA2C3-921A-438E-BD4B-91A46AB223ED}"/>
              </a:ext>
            </a:extLst>
          </p:cNvPr>
          <p:cNvGraphicFramePr>
            <a:graphicFrameLocks noChangeAspect="1"/>
          </p:cNvGraphicFramePr>
          <p:nvPr>
            <p:extLst>
              <p:ext uri="{D42A27DB-BD31-4B8C-83A1-F6EECF244321}">
                <p14:modId xmlns:p14="http://schemas.microsoft.com/office/powerpoint/2010/main" val="1186770523"/>
              </p:ext>
            </p:extLst>
          </p:nvPr>
        </p:nvGraphicFramePr>
        <p:xfrm>
          <a:off x="409575" y="1233773"/>
          <a:ext cx="4434660" cy="2658632"/>
        </p:xfrm>
        <a:graphic>
          <a:graphicData uri="http://schemas.openxmlformats.org/presentationml/2006/ole">
            <mc:AlternateContent xmlns:mc="http://schemas.openxmlformats.org/markup-compatibility/2006">
              <mc:Choice xmlns:v="urn:schemas-microsoft-com:vml" Requires="v">
                <p:oleObj name="Bitmap Image" r:id="rId3" imgW="3253680" imgH="1950840" progId="Paint.Picture">
                  <p:embed/>
                </p:oleObj>
              </mc:Choice>
              <mc:Fallback>
                <p:oleObj name="Bitmap Image" r:id="rId3" imgW="3253680" imgH="1950840" progId="Paint.Picture">
                  <p:embed/>
                  <p:pic>
                    <p:nvPicPr>
                      <p:cNvPr id="2" name="Object 1">
                        <a:extLst>
                          <a:ext uri="{FF2B5EF4-FFF2-40B4-BE49-F238E27FC236}">
                            <a16:creationId xmlns:a16="http://schemas.microsoft.com/office/drawing/2014/main" id="{E3DCA2C3-921A-438E-BD4B-91A46AB223ED}"/>
                          </a:ext>
                        </a:extLst>
                      </p:cNvPr>
                      <p:cNvPicPr/>
                      <p:nvPr/>
                    </p:nvPicPr>
                    <p:blipFill>
                      <a:blip r:embed="rId4"/>
                      <a:stretch>
                        <a:fillRect/>
                      </a:stretch>
                    </p:blipFill>
                    <p:spPr>
                      <a:xfrm>
                        <a:off x="409575" y="1233773"/>
                        <a:ext cx="4434660" cy="2658632"/>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id="{C8539FAC-2337-4418-B5A0-501799EF0492}"/>
              </a:ext>
            </a:extLst>
          </p:cNvPr>
          <p:cNvCxnSpPr>
            <a:cxnSpLocks/>
          </p:cNvCxnSpPr>
          <p:nvPr/>
        </p:nvCxnSpPr>
        <p:spPr>
          <a:xfrm>
            <a:off x="5063613" y="2576050"/>
            <a:ext cx="4521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Object 7">
            <a:extLst>
              <a:ext uri="{FF2B5EF4-FFF2-40B4-BE49-F238E27FC236}">
                <a16:creationId xmlns:a16="http://schemas.microsoft.com/office/drawing/2014/main" id="{372D026F-0DEB-4E88-8CDD-96BA0309ED6E}"/>
              </a:ext>
            </a:extLst>
          </p:cNvPr>
          <p:cNvGraphicFramePr>
            <a:graphicFrameLocks noChangeAspect="1"/>
          </p:cNvGraphicFramePr>
          <p:nvPr>
            <p:extLst>
              <p:ext uri="{D42A27DB-BD31-4B8C-83A1-F6EECF244321}">
                <p14:modId xmlns:p14="http://schemas.microsoft.com/office/powerpoint/2010/main" val="1803029943"/>
              </p:ext>
            </p:extLst>
          </p:nvPr>
        </p:nvGraphicFramePr>
        <p:xfrm>
          <a:off x="5702957" y="1362760"/>
          <a:ext cx="2438993" cy="2529639"/>
        </p:xfrm>
        <a:graphic>
          <a:graphicData uri="http://schemas.openxmlformats.org/presentationml/2006/ole">
            <mc:AlternateContent xmlns:mc="http://schemas.openxmlformats.org/markup-compatibility/2006">
              <mc:Choice xmlns:v="urn:schemas-microsoft-com:vml" Requires="v">
                <p:oleObj name="Bitmap Image" r:id="rId5" imgW="1836360" imgH="1905120" progId="Paint.Picture">
                  <p:embed/>
                </p:oleObj>
              </mc:Choice>
              <mc:Fallback>
                <p:oleObj name="Bitmap Image" r:id="rId5" imgW="1836360" imgH="1905120" progId="Paint.Picture">
                  <p:embed/>
                  <p:pic>
                    <p:nvPicPr>
                      <p:cNvPr id="8" name="Object 7">
                        <a:extLst>
                          <a:ext uri="{FF2B5EF4-FFF2-40B4-BE49-F238E27FC236}">
                            <a16:creationId xmlns:a16="http://schemas.microsoft.com/office/drawing/2014/main" id="{372D026F-0DEB-4E88-8CDD-96BA0309ED6E}"/>
                          </a:ext>
                        </a:extLst>
                      </p:cNvPr>
                      <p:cNvPicPr/>
                      <p:nvPr/>
                    </p:nvPicPr>
                    <p:blipFill>
                      <a:blip r:embed="rId6"/>
                      <a:stretch>
                        <a:fillRect/>
                      </a:stretch>
                    </p:blipFill>
                    <p:spPr>
                      <a:xfrm>
                        <a:off x="5702957" y="1362760"/>
                        <a:ext cx="2438993" cy="252963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5C0DFAD-7614-4EFA-B4D5-CDD85787FCE1}"/>
              </a:ext>
            </a:extLst>
          </p:cNvPr>
          <p:cNvGraphicFramePr>
            <a:graphicFrameLocks noChangeAspect="1"/>
          </p:cNvGraphicFramePr>
          <p:nvPr>
            <p:extLst>
              <p:ext uri="{D42A27DB-BD31-4B8C-83A1-F6EECF244321}">
                <p14:modId xmlns:p14="http://schemas.microsoft.com/office/powerpoint/2010/main" val="3717399373"/>
              </p:ext>
            </p:extLst>
          </p:nvPr>
        </p:nvGraphicFramePr>
        <p:xfrm>
          <a:off x="315036" y="3959029"/>
          <a:ext cx="4529199" cy="2529639"/>
        </p:xfrm>
        <a:graphic>
          <a:graphicData uri="http://schemas.openxmlformats.org/presentationml/2006/ole">
            <mc:AlternateContent xmlns:mc="http://schemas.openxmlformats.org/markup-compatibility/2006">
              <mc:Choice xmlns:v="urn:schemas-microsoft-com:vml" Requires="v">
                <p:oleObj name="Bitmap Image" r:id="rId7" imgW="3314880" imgH="1920240" progId="Paint.Picture">
                  <p:embed/>
                </p:oleObj>
              </mc:Choice>
              <mc:Fallback>
                <p:oleObj name="Bitmap Image" r:id="rId7" imgW="3314880" imgH="1920240" progId="Paint.Picture">
                  <p:embed/>
                  <p:pic>
                    <p:nvPicPr>
                      <p:cNvPr id="9" name="Object 8">
                        <a:extLst>
                          <a:ext uri="{FF2B5EF4-FFF2-40B4-BE49-F238E27FC236}">
                            <a16:creationId xmlns:a16="http://schemas.microsoft.com/office/drawing/2014/main" id="{C5C0DFAD-7614-4EFA-B4D5-CDD85787FCE1}"/>
                          </a:ext>
                        </a:extLst>
                      </p:cNvPr>
                      <p:cNvPicPr/>
                      <p:nvPr/>
                    </p:nvPicPr>
                    <p:blipFill>
                      <a:blip r:embed="rId8"/>
                      <a:stretch>
                        <a:fillRect/>
                      </a:stretch>
                    </p:blipFill>
                    <p:spPr>
                      <a:xfrm>
                        <a:off x="315036" y="3959029"/>
                        <a:ext cx="4529199" cy="2529639"/>
                      </a:xfrm>
                      <a:prstGeom prst="rect">
                        <a:avLst/>
                      </a:prstGeom>
                    </p:spPr>
                  </p:pic>
                </p:oleObj>
              </mc:Fallback>
            </mc:AlternateContent>
          </a:graphicData>
        </a:graphic>
      </p:graphicFrame>
      <p:cxnSp>
        <p:nvCxnSpPr>
          <p:cNvPr id="11" name="Straight Arrow Connector 10">
            <a:extLst>
              <a:ext uri="{FF2B5EF4-FFF2-40B4-BE49-F238E27FC236}">
                <a16:creationId xmlns:a16="http://schemas.microsoft.com/office/drawing/2014/main" id="{D950C49F-05BD-4D08-957F-4F3F5A6FC966}"/>
              </a:ext>
            </a:extLst>
          </p:cNvPr>
          <p:cNvCxnSpPr>
            <a:cxnSpLocks/>
          </p:cNvCxnSpPr>
          <p:nvPr/>
        </p:nvCxnSpPr>
        <p:spPr>
          <a:xfrm>
            <a:off x="5063612" y="5363495"/>
            <a:ext cx="4857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82C1D859-ED44-4A90-8CC5-2AB105DC9D53}"/>
              </a:ext>
            </a:extLst>
          </p:cNvPr>
          <p:cNvGraphicFramePr>
            <a:graphicFrameLocks noChangeAspect="1"/>
          </p:cNvGraphicFramePr>
          <p:nvPr>
            <p:extLst>
              <p:ext uri="{D42A27DB-BD31-4B8C-83A1-F6EECF244321}">
                <p14:modId xmlns:p14="http://schemas.microsoft.com/office/powerpoint/2010/main" val="1324546834"/>
              </p:ext>
            </p:extLst>
          </p:nvPr>
        </p:nvGraphicFramePr>
        <p:xfrm>
          <a:off x="5702955" y="4097715"/>
          <a:ext cx="2438993" cy="2531559"/>
        </p:xfrm>
        <a:graphic>
          <a:graphicData uri="http://schemas.openxmlformats.org/presentationml/2006/ole">
            <mc:AlternateContent xmlns:mc="http://schemas.openxmlformats.org/markup-compatibility/2006">
              <mc:Choice xmlns:v="urn:schemas-microsoft-com:vml" Requires="v">
                <p:oleObj name="Bitmap Image" r:id="rId9" imgW="1798200" imgH="1866960" progId="Paint.Picture">
                  <p:embed/>
                </p:oleObj>
              </mc:Choice>
              <mc:Fallback>
                <p:oleObj name="Bitmap Image" r:id="rId9" imgW="1798200" imgH="1866960" progId="Paint.Picture">
                  <p:embed/>
                  <p:pic>
                    <p:nvPicPr>
                      <p:cNvPr id="10" name="Object 9">
                        <a:extLst>
                          <a:ext uri="{FF2B5EF4-FFF2-40B4-BE49-F238E27FC236}">
                            <a16:creationId xmlns:a16="http://schemas.microsoft.com/office/drawing/2014/main" id="{82C1D859-ED44-4A90-8CC5-2AB105DC9D53}"/>
                          </a:ext>
                        </a:extLst>
                      </p:cNvPr>
                      <p:cNvPicPr/>
                      <p:nvPr/>
                    </p:nvPicPr>
                    <p:blipFill>
                      <a:blip r:embed="rId10"/>
                      <a:stretch>
                        <a:fillRect/>
                      </a:stretch>
                    </p:blipFill>
                    <p:spPr>
                      <a:xfrm>
                        <a:off x="5702955" y="4097715"/>
                        <a:ext cx="2438993" cy="2531559"/>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20BF3700-3360-4D6E-8FC4-B6D0BAE4B1CC}"/>
              </a:ext>
            </a:extLst>
          </p:cNvPr>
          <p:cNvSpPr>
            <a:spLocks noGrp="1"/>
          </p:cNvSpPr>
          <p:nvPr>
            <p:ph type="sldNum" sz="quarter" idx="14"/>
          </p:nvPr>
        </p:nvSpPr>
        <p:spPr>
          <a:xfrm>
            <a:off x="8677793" y="6235101"/>
            <a:ext cx="2743200" cy="365125"/>
          </a:xfrm>
        </p:spPr>
        <p:txBody>
          <a:bodyPr/>
          <a:lstStyle/>
          <a:p>
            <a:fld id="{F63EFE32-485B-41F6-927E-7557007F5C17}" type="slidenum">
              <a:rPr lang="sl-SI" smtClean="0"/>
              <a:t>34</a:t>
            </a:fld>
            <a:endParaRPr lang="sl-SI"/>
          </a:p>
        </p:txBody>
      </p:sp>
      <p:pic>
        <p:nvPicPr>
          <p:cNvPr id="14" name="Picture 13" descr="Diagram&#10;&#10;Description automatically generated with medium confidence">
            <a:extLst>
              <a:ext uri="{FF2B5EF4-FFF2-40B4-BE49-F238E27FC236}">
                <a16:creationId xmlns:a16="http://schemas.microsoft.com/office/drawing/2014/main" id="{EBEA7FD6-9CAD-40D7-98DD-92595AE596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7969" y="3970557"/>
            <a:ext cx="3581378" cy="2410993"/>
          </a:xfrm>
          <a:prstGeom prst="rect">
            <a:avLst/>
          </a:prstGeom>
        </p:spPr>
      </p:pic>
      <p:cxnSp>
        <p:nvCxnSpPr>
          <p:cNvPr id="16" name="Straight Connector 15">
            <a:extLst>
              <a:ext uri="{FF2B5EF4-FFF2-40B4-BE49-F238E27FC236}">
                <a16:creationId xmlns:a16="http://schemas.microsoft.com/office/drawing/2014/main" id="{656BD0BD-8577-4EF4-BEC1-AB37261B81CE}"/>
              </a:ext>
            </a:extLst>
          </p:cNvPr>
          <p:cNvCxnSpPr>
            <a:cxnSpLocks/>
          </p:cNvCxnSpPr>
          <p:nvPr/>
        </p:nvCxnSpPr>
        <p:spPr>
          <a:xfrm>
            <a:off x="10960100" y="4319119"/>
            <a:ext cx="0" cy="17400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FEB0785-3667-4CCC-9868-C3DFCBE1490D}"/>
              </a:ext>
            </a:extLst>
          </p:cNvPr>
          <p:cNvCxnSpPr>
            <a:cxnSpLocks/>
          </p:cNvCxnSpPr>
          <p:nvPr/>
        </p:nvCxnSpPr>
        <p:spPr>
          <a:xfrm flipH="1">
            <a:off x="9000672" y="5608320"/>
            <a:ext cx="1959428"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Rectangle 25">
            <a:extLst>
              <a:ext uri="{FF2B5EF4-FFF2-40B4-BE49-F238E27FC236}">
                <a16:creationId xmlns:a16="http://schemas.microsoft.com/office/drawing/2014/main" id="{C88E5500-D50A-45E0-B09C-BE3DE5994C37}"/>
              </a:ext>
            </a:extLst>
          </p:cNvPr>
          <p:cNvSpPr/>
          <p:nvPr/>
        </p:nvSpPr>
        <p:spPr>
          <a:xfrm>
            <a:off x="9061450" y="4217671"/>
            <a:ext cx="806450" cy="43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235F841-6E5C-4667-9F4A-D52D037203B8}"/>
              </a:ext>
            </a:extLst>
          </p:cNvPr>
          <p:cNvCxnSpPr>
            <a:cxnSpLocks/>
          </p:cNvCxnSpPr>
          <p:nvPr/>
        </p:nvCxnSpPr>
        <p:spPr>
          <a:xfrm flipH="1">
            <a:off x="9000672" y="4325469"/>
            <a:ext cx="1959428"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Rectangle 32">
            <a:extLst>
              <a:ext uri="{FF2B5EF4-FFF2-40B4-BE49-F238E27FC236}">
                <a16:creationId xmlns:a16="http://schemas.microsoft.com/office/drawing/2014/main" id="{C3464420-333E-41CC-938D-BC3BD5579E83}"/>
              </a:ext>
            </a:extLst>
          </p:cNvPr>
          <p:cNvSpPr/>
          <p:nvPr/>
        </p:nvSpPr>
        <p:spPr>
          <a:xfrm>
            <a:off x="8633343" y="4217671"/>
            <a:ext cx="168410" cy="174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0E841C-7A3E-42D4-90B8-34132ABEE6FE}"/>
              </a:ext>
            </a:extLst>
          </p:cNvPr>
          <p:cNvSpPr txBox="1"/>
          <p:nvPr/>
        </p:nvSpPr>
        <p:spPr>
          <a:xfrm rot="16200000">
            <a:off x="8233094" y="4815908"/>
            <a:ext cx="968908" cy="369332"/>
          </a:xfrm>
          <a:prstGeom prst="rect">
            <a:avLst/>
          </a:prstGeom>
          <a:noFill/>
        </p:spPr>
        <p:txBody>
          <a:bodyPr wrap="square" rtlCol="0">
            <a:spAutoFit/>
          </a:bodyPr>
          <a:lstStyle/>
          <a:p>
            <a:r>
              <a:rPr lang="en-US"/>
              <a:t>Dose</a:t>
            </a:r>
          </a:p>
        </p:txBody>
      </p:sp>
      <p:cxnSp>
        <p:nvCxnSpPr>
          <p:cNvPr id="36" name="Straight Arrow Connector 35">
            <a:extLst>
              <a:ext uri="{FF2B5EF4-FFF2-40B4-BE49-F238E27FC236}">
                <a16:creationId xmlns:a16="http://schemas.microsoft.com/office/drawing/2014/main" id="{775F6E12-CB07-49DD-A65A-F9A1C16EFB85}"/>
              </a:ext>
            </a:extLst>
          </p:cNvPr>
          <p:cNvCxnSpPr>
            <a:cxnSpLocks/>
          </p:cNvCxnSpPr>
          <p:nvPr/>
        </p:nvCxnSpPr>
        <p:spPr>
          <a:xfrm flipH="1" flipV="1">
            <a:off x="11117010" y="3726047"/>
            <a:ext cx="16510" cy="371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440391F-07D4-424A-8CAB-DC04D4B2E816}"/>
              </a:ext>
            </a:extLst>
          </p:cNvPr>
          <p:cNvSpPr txBox="1"/>
          <p:nvPr/>
        </p:nvSpPr>
        <p:spPr>
          <a:xfrm>
            <a:off x="8856032" y="2401925"/>
            <a:ext cx="3262020" cy="1323439"/>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Simulacija</a:t>
            </a:r>
            <a:r>
              <a:rPr lang="en-US" sz="2000" dirty="0"/>
              <a:t> </a:t>
            </a:r>
            <a:r>
              <a:rPr lang="en-US" sz="2000" dirty="0" err="1"/>
              <a:t>preverja</a:t>
            </a:r>
            <a:r>
              <a:rPr lang="en-US" sz="2000" dirty="0"/>
              <a:t> </a:t>
            </a:r>
            <a:r>
              <a:rPr lang="en-US" sz="2000" dirty="0" err="1"/>
              <a:t>enako</a:t>
            </a:r>
            <a:r>
              <a:rPr lang="en-US" sz="2000" dirty="0"/>
              <a:t> </a:t>
            </a:r>
            <a:r>
              <a:rPr lang="en-US" sz="2000" dirty="0" err="1"/>
              <a:t>energijo</a:t>
            </a:r>
            <a:r>
              <a:rPr lang="en-US" sz="2000" dirty="0"/>
              <a:t> </a:t>
            </a:r>
            <a:r>
              <a:rPr lang="en-US" sz="2000" b="1" dirty="0" err="1"/>
              <a:t>protonov</a:t>
            </a:r>
            <a:r>
              <a:rPr lang="en-US" sz="2000" dirty="0"/>
              <a:t> a </a:t>
            </a:r>
            <a:r>
              <a:rPr lang="en-US" sz="2000" dirty="0" err="1"/>
              <a:t>različno</a:t>
            </a:r>
            <a:r>
              <a:rPr lang="en-US" sz="2000" dirty="0"/>
              <a:t> </a:t>
            </a:r>
            <a:r>
              <a:rPr lang="en-US" sz="2000" dirty="0" err="1"/>
              <a:t>hitrost</a:t>
            </a:r>
            <a:r>
              <a:rPr lang="en-US" sz="2000" dirty="0"/>
              <a:t> </a:t>
            </a:r>
            <a:r>
              <a:rPr lang="en-US" sz="2000" dirty="0" err="1"/>
              <a:t>ustavljanja</a:t>
            </a:r>
          </a:p>
        </p:txBody>
      </p:sp>
      <p:cxnSp>
        <p:nvCxnSpPr>
          <p:cNvPr id="44" name="Straight Arrow Connector 43">
            <a:extLst>
              <a:ext uri="{FF2B5EF4-FFF2-40B4-BE49-F238E27FC236}">
                <a16:creationId xmlns:a16="http://schemas.microsoft.com/office/drawing/2014/main" id="{7D680804-7E74-4CC0-8FDA-6F1C8F1F0F46}"/>
              </a:ext>
            </a:extLst>
          </p:cNvPr>
          <p:cNvCxnSpPr>
            <a:cxnSpLocks/>
          </p:cNvCxnSpPr>
          <p:nvPr/>
        </p:nvCxnSpPr>
        <p:spPr>
          <a:xfrm flipV="1">
            <a:off x="9180576" y="4319119"/>
            <a:ext cx="0" cy="1289201"/>
          </a:xfrm>
          <a:prstGeom prst="straightConnector1">
            <a:avLst/>
          </a:prstGeom>
          <a:ln w="952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C11AE9E-EA0D-479A-9E46-D155A18CF5D7}"/>
                  </a:ext>
                </a:extLst>
              </p:cNvPr>
              <p:cNvSpPr txBox="1"/>
              <p:nvPr/>
            </p:nvSpPr>
            <p:spPr>
              <a:xfrm>
                <a:off x="9112250" y="4787900"/>
                <a:ext cx="36933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1200" i="1" smtClean="0">
                          <a:solidFill>
                            <a:srgbClr val="FF0000"/>
                          </a:solidFill>
                          <a:latin typeface="Cambria Math" panose="02040503050406030204" pitchFamily="18" charset="0"/>
                          <a:ea typeface="Cambria Math" panose="02040503050406030204" pitchFamily="18" charset="0"/>
                        </a:rPr>
                        <m:t>Δ</m:t>
                      </m:r>
                      <m:r>
                        <a:rPr lang="en-US" sz="1200" b="0" i="1" smtClean="0">
                          <a:solidFill>
                            <a:srgbClr val="FF0000"/>
                          </a:solidFill>
                          <a:latin typeface="Cambria Math" panose="02040503050406030204" pitchFamily="18" charset="0"/>
                          <a:ea typeface="Cambria Math" panose="02040503050406030204" pitchFamily="18" charset="0"/>
                        </a:rPr>
                        <m:t>𝐸</m:t>
                      </m:r>
                    </m:oMath>
                  </m:oMathPara>
                </a14:m>
                <a:endParaRPr lang="en-US" sz="1200">
                  <a:solidFill>
                    <a:srgbClr val="FF0000"/>
                  </a:solidFill>
                </a:endParaRPr>
              </a:p>
            </p:txBody>
          </p:sp>
        </mc:Choice>
        <mc:Fallback xmlns="">
          <p:sp>
            <p:nvSpPr>
              <p:cNvPr id="45" name="TextBox 44">
                <a:extLst>
                  <a:ext uri="{FF2B5EF4-FFF2-40B4-BE49-F238E27FC236}">
                    <a16:creationId xmlns:a16="http://schemas.microsoft.com/office/drawing/2014/main" id="{2C11AE9E-EA0D-479A-9E46-D155A18CF5D7}"/>
                  </a:ext>
                </a:extLst>
              </p:cNvPr>
              <p:cNvSpPr txBox="1">
                <a:spLocks noRot="1" noChangeAspect="1" noMove="1" noResize="1" noEditPoints="1" noAdjustHandles="1" noChangeArrowheads="1" noChangeShapeType="1" noTextEdit="1"/>
              </p:cNvSpPr>
              <p:nvPr/>
            </p:nvSpPr>
            <p:spPr>
              <a:xfrm>
                <a:off x="9112250" y="4787900"/>
                <a:ext cx="369331" cy="276999"/>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43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4" grpId="0"/>
      <p:bldP spid="26" grpId="0" animBg="1"/>
      <p:bldP spid="33" grpId="0" animBg="1"/>
      <p:bldP spid="34" grpId="0"/>
      <p:bldP spid="39" grpId="0" animBg="1"/>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Negotovosti anatomije</a:t>
            </a:r>
            <a:endParaRPr lang="en-US"/>
          </a:p>
        </p:txBody>
      </p:sp>
      <p:cxnSp>
        <p:nvCxnSpPr>
          <p:cNvPr id="5" name="Straight Arrow Connector 4">
            <a:extLst>
              <a:ext uri="{FF2B5EF4-FFF2-40B4-BE49-F238E27FC236}">
                <a16:creationId xmlns:a16="http://schemas.microsoft.com/office/drawing/2014/main" id="{F19CE52B-0F92-4194-8BDD-8D486C70497C}"/>
              </a:ext>
            </a:extLst>
          </p:cNvPr>
          <p:cNvCxnSpPr/>
          <p:nvPr/>
        </p:nvCxnSpPr>
        <p:spPr>
          <a:xfrm>
            <a:off x="747993" y="1875432"/>
            <a:ext cx="10443882" cy="1609"/>
          </a:xfrm>
          <a:prstGeom prst="straightConnector1">
            <a:avLst/>
          </a:prstGeom>
          <a:ln w="57150">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67753FA7-B28B-49AC-BD26-A7E2D90C6C63}"/>
              </a:ext>
            </a:extLst>
          </p:cNvPr>
          <p:cNvSpPr/>
          <p:nvPr/>
        </p:nvSpPr>
        <p:spPr>
          <a:xfrm>
            <a:off x="692149" y="1774880"/>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Flowchart: Connector 11">
            <a:extLst>
              <a:ext uri="{FF2B5EF4-FFF2-40B4-BE49-F238E27FC236}">
                <a16:creationId xmlns:a16="http://schemas.microsoft.com/office/drawing/2014/main" id="{EF94F25D-AB3B-4855-9F95-2124137015A8}"/>
              </a:ext>
            </a:extLst>
          </p:cNvPr>
          <p:cNvSpPr/>
          <p:nvPr/>
        </p:nvSpPr>
        <p:spPr>
          <a:xfrm>
            <a:off x="1043841" y="177488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1A6819A-B1CA-437E-9298-6D01A0F4C07A}"/>
              </a:ext>
            </a:extLst>
          </p:cNvPr>
          <p:cNvSpPr txBox="1"/>
          <p:nvPr/>
        </p:nvSpPr>
        <p:spPr>
          <a:xfrm>
            <a:off x="10715619" y="1935838"/>
            <a:ext cx="12753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frakcija</a:t>
            </a:r>
            <a:r>
              <a:rPr lang="en-US" sz="2000" dirty="0"/>
              <a:t> (dan)</a:t>
            </a:r>
          </a:p>
        </p:txBody>
      </p:sp>
      <p:sp>
        <p:nvSpPr>
          <p:cNvPr id="129" name="TextBox 128">
            <a:extLst>
              <a:ext uri="{FF2B5EF4-FFF2-40B4-BE49-F238E27FC236}">
                <a16:creationId xmlns:a16="http://schemas.microsoft.com/office/drawing/2014/main" id="{A2D2EDFB-0D58-4B57-AFCA-21444443A6BD}"/>
              </a:ext>
            </a:extLst>
          </p:cNvPr>
          <p:cNvSpPr txBox="1"/>
          <p:nvPr/>
        </p:nvSpPr>
        <p:spPr>
          <a:xfrm>
            <a:off x="9111859" y="737183"/>
            <a:ext cx="22350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Načrtovalni</a:t>
            </a:r>
            <a:r>
              <a:rPr lang="en-US" sz="2000" dirty="0"/>
              <a:t> CT</a:t>
            </a:r>
          </a:p>
        </p:txBody>
      </p:sp>
      <p:cxnSp>
        <p:nvCxnSpPr>
          <p:cNvPr id="7" name="Straight Arrow Connector 6">
            <a:extLst>
              <a:ext uri="{FF2B5EF4-FFF2-40B4-BE49-F238E27FC236}">
                <a16:creationId xmlns:a16="http://schemas.microsoft.com/office/drawing/2014/main" id="{CA133C44-C68B-42A6-8F84-B75AD520155C}"/>
              </a:ext>
            </a:extLst>
          </p:cNvPr>
          <p:cNvCxnSpPr>
            <a:cxnSpLocks/>
          </p:cNvCxnSpPr>
          <p:nvPr/>
        </p:nvCxnSpPr>
        <p:spPr>
          <a:xfrm>
            <a:off x="800188" y="1970263"/>
            <a:ext cx="0" cy="571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A5A8B9-095C-4A32-8847-0AED1E9E6755}"/>
              </a:ext>
            </a:extLst>
          </p:cNvPr>
          <p:cNvSpPr txBox="1"/>
          <p:nvPr/>
        </p:nvSpPr>
        <p:spPr>
          <a:xfrm>
            <a:off x="1" y="2573079"/>
            <a:ext cx="1759211" cy="707886"/>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err="1"/>
              <a:t>Načrtovanje</a:t>
            </a:r>
            <a:r>
              <a:rPr lang="en-US" sz="2000" dirty="0"/>
              <a:t> </a:t>
            </a:r>
            <a:r>
              <a:rPr lang="en-US" sz="2000" dirty="0" err="1"/>
              <a:t>terapije</a:t>
            </a:r>
            <a:endParaRPr lang="en-US" dirty="0" err="1"/>
          </a:p>
        </p:txBody>
      </p:sp>
      <p:cxnSp>
        <p:nvCxnSpPr>
          <p:cNvPr id="18" name="Connector: Elbow 17">
            <a:extLst>
              <a:ext uri="{FF2B5EF4-FFF2-40B4-BE49-F238E27FC236}">
                <a16:creationId xmlns:a16="http://schemas.microsoft.com/office/drawing/2014/main" id="{263BE5C0-390B-4029-B7A3-1BE0ABD3A9D8}"/>
              </a:ext>
            </a:extLst>
          </p:cNvPr>
          <p:cNvCxnSpPr>
            <a:cxnSpLocks/>
            <a:stCxn id="9" idx="3"/>
            <a:endCxn id="64" idx="4"/>
          </p:cNvCxnSpPr>
          <p:nvPr/>
        </p:nvCxnSpPr>
        <p:spPr>
          <a:xfrm flipV="1">
            <a:off x="1759212" y="1975401"/>
            <a:ext cx="1507328" cy="9516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FB60835B-B4F8-46D2-A838-DAD88E9C77E4}"/>
              </a:ext>
            </a:extLst>
          </p:cNvPr>
          <p:cNvCxnSpPr>
            <a:cxnSpLocks/>
            <a:stCxn id="9" idx="3"/>
            <a:endCxn id="103" idx="4"/>
          </p:cNvCxnSpPr>
          <p:nvPr/>
        </p:nvCxnSpPr>
        <p:spPr>
          <a:xfrm flipV="1">
            <a:off x="1759212" y="1977772"/>
            <a:ext cx="4324945" cy="9492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D1A3E1F0-72DE-4BF2-890E-777757873DD2}"/>
              </a:ext>
            </a:extLst>
          </p:cNvPr>
          <p:cNvCxnSpPr>
            <a:cxnSpLocks/>
            <a:stCxn id="9" idx="3"/>
            <a:endCxn id="126" idx="4"/>
          </p:cNvCxnSpPr>
          <p:nvPr/>
        </p:nvCxnSpPr>
        <p:spPr>
          <a:xfrm flipV="1">
            <a:off x="1759212" y="1970090"/>
            <a:ext cx="7861675" cy="9569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4815021-4D17-479E-8039-A6DF349EBFDD}"/>
              </a:ext>
            </a:extLst>
          </p:cNvPr>
          <p:cNvCxnSpPr/>
          <p:nvPr/>
        </p:nvCxnSpPr>
        <p:spPr>
          <a:xfrm>
            <a:off x="2715329" y="4710074"/>
            <a:ext cx="2413000" cy="0"/>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D5104166-59F9-487F-88B3-8C5CA9A7B205}"/>
              </a:ext>
            </a:extLst>
          </p:cNvPr>
          <p:cNvSpPr txBox="1"/>
          <p:nvPr/>
        </p:nvSpPr>
        <p:spPr>
          <a:xfrm>
            <a:off x="2808334" y="3948570"/>
            <a:ext cx="2584418" cy="707886"/>
          </a:xfrm>
          <a:prstGeom prst="rect">
            <a:avLst/>
          </a:prstGeom>
          <a:noFill/>
        </p:spPr>
        <p:txBody>
          <a:bodyPr wrap="square" lIns="91440" tIns="45720" rIns="91440" bIns="45720" rtlCol="0" anchor="t">
            <a:spAutoFit/>
          </a:bodyPr>
          <a:lstStyle/>
          <a:p>
            <a:r>
              <a:rPr lang="en-US" sz="2000" dirty="0" err="1"/>
              <a:t>Spremembe</a:t>
            </a:r>
            <a:r>
              <a:rPr lang="en-US" sz="2000" dirty="0"/>
              <a:t> v </a:t>
            </a:r>
            <a:r>
              <a:rPr lang="en-US" sz="2000" dirty="0" err="1"/>
              <a:t>geometriji</a:t>
            </a:r>
            <a:endParaRPr lang="en-US" dirty="0" err="1"/>
          </a:p>
        </p:txBody>
      </p:sp>
      <p:pic>
        <p:nvPicPr>
          <p:cNvPr id="45" name="Picture 44">
            <a:extLst>
              <a:ext uri="{FF2B5EF4-FFF2-40B4-BE49-F238E27FC236}">
                <a16:creationId xmlns:a16="http://schemas.microsoft.com/office/drawing/2014/main" id="{C81D44FF-5B71-45D0-B1FA-1BECE1A31C80}"/>
              </a:ext>
            </a:extLst>
          </p:cNvPr>
          <p:cNvPicPr/>
          <p:nvPr/>
        </p:nvPicPr>
        <p:blipFill>
          <a:blip r:embed="rId3"/>
          <a:stretch/>
        </p:blipFill>
        <p:spPr>
          <a:xfrm>
            <a:off x="393400" y="3808182"/>
            <a:ext cx="2144203" cy="2058420"/>
          </a:xfrm>
          <a:prstGeom prst="rect">
            <a:avLst/>
          </a:prstGeom>
          <a:ln>
            <a:noFill/>
          </a:ln>
        </p:spPr>
      </p:pic>
      <p:pic>
        <p:nvPicPr>
          <p:cNvPr id="8" name="Picture 7" descr="A picture containing cake, birthday, indoor, decorated&#10;&#10;Description automatically generated">
            <a:extLst>
              <a:ext uri="{FF2B5EF4-FFF2-40B4-BE49-F238E27FC236}">
                <a16:creationId xmlns:a16="http://schemas.microsoft.com/office/drawing/2014/main" id="{C2BDB467-F6FB-4CAD-87A4-857D09F0F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981" y="3808182"/>
            <a:ext cx="2144203" cy="2058418"/>
          </a:xfrm>
          <a:prstGeom prst="rect">
            <a:avLst/>
          </a:prstGeom>
        </p:spPr>
      </p:pic>
      <p:sp>
        <p:nvSpPr>
          <p:cNvPr id="10" name="TextBox 9">
            <a:extLst>
              <a:ext uri="{FF2B5EF4-FFF2-40B4-BE49-F238E27FC236}">
                <a16:creationId xmlns:a16="http://schemas.microsoft.com/office/drawing/2014/main" id="{16BC070D-AAF4-4480-81AF-6B9A2404555E}"/>
              </a:ext>
            </a:extLst>
          </p:cNvPr>
          <p:cNvSpPr txBox="1"/>
          <p:nvPr/>
        </p:nvSpPr>
        <p:spPr>
          <a:xfrm>
            <a:off x="449094" y="5858901"/>
            <a:ext cx="1936541" cy="369332"/>
          </a:xfrm>
          <a:prstGeom prst="rect">
            <a:avLst/>
          </a:prstGeom>
          <a:noFill/>
        </p:spPr>
        <p:txBody>
          <a:bodyPr wrap="square" lIns="91440" tIns="45720" rIns="91440" bIns="45720" rtlCol="0" anchor="t">
            <a:spAutoFit/>
          </a:bodyPr>
          <a:lstStyle/>
          <a:p>
            <a:r>
              <a:rPr lang="en-US" dirty="0" err="1"/>
              <a:t>Načrtovalni</a:t>
            </a:r>
            <a:r>
              <a:rPr lang="en-US" dirty="0"/>
              <a:t> CT</a:t>
            </a:r>
          </a:p>
        </p:txBody>
      </p:sp>
      <p:sp>
        <p:nvSpPr>
          <p:cNvPr id="51" name="TextBox 50">
            <a:extLst>
              <a:ext uri="{FF2B5EF4-FFF2-40B4-BE49-F238E27FC236}">
                <a16:creationId xmlns:a16="http://schemas.microsoft.com/office/drawing/2014/main" id="{6C917D69-AF76-4922-9D2F-E7CF6AC7D941}"/>
              </a:ext>
            </a:extLst>
          </p:cNvPr>
          <p:cNvSpPr txBox="1"/>
          <p:nvPr/>
        </p:nvSpPr>
        <p:spPr>
          <a:xfrm>
            <a:off x="5583852" y="5869001"/>
            <a:ext cx="2432839" cy="400110"/>
          </a:xfrm>
          <a:prstGeom prst="rect">
            <a:avLst/>
          </a:prstGeom>
          <a:noFill/>
        </p:spPr>
        <p:txBody>
          <a:bodyPr wrap="square" lIns="91440" tIns="45720" rIns="91440" bIns="45720" rtlCol="0" anchor="t">
            <a:spAutoFit/>
          </a:bodyPr>
          <a:lstStyle/>
          <a:p>
            <a:r>
              <a:rPr lang="en-US" sz="2000" dirty="0"/>
              <a:t>CBCT </a:t>
            </a:r>
            <a:r>
              <a:rPr lang="en-US" sz="2000" dirty="0" err="1"/>
              <a:t>frakcija</a:t>
            </a:r>
            <a:r>
              <a:rPr lang="en-US" sz="2000" dirty="0"/>
              <a:t> 16</a:t>
            </a:r>
          </a:p>
        </p:txBody>
      </p:sp>
      <p:sp>
        <p:nvSpPr>
          <p:cNvPr id="32" name="TextBox 31">
            <a:extLst>
              <a:ext uri="{FF2B5EF4-FFF2-40B4-BE49-F238E27FC236}">
                <a16:creationId xmlns:a16="http://schemas.microsoft.com/office/drawing/2014/main" id="{CBB8140B-12F0-4EAC-812D-797447211C42}"/>
              </a:ext>
            </a:extLst>
          </p:cNvPr>
          <p:cNvSpPr txBox="1"/>
          <p:nvPr/>
        </p:nvSpPr>
        <p:spPr>
          <a:xfrm>
            <a:off x="8297640" y="4537853"/>
            <a:ext cx="2851645" cy="769441"/>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200" dirty="0" err="1"/>
              <a:t>Načrt</a:t>
            </a:r>
            <a:r>
              <a:rPr lang="en-US" sz="2200" dirty="0"/>
              <a:t> </a:t>
            </a:r>
            <a:r>
              <a:rPr lang="en-US" sz="2200" dirty="0" err="1"/>
              <a:t>obsevanja</a:t>
            </a:r>
            <a:r>
              <a:rPr lang="en-US" sz="2200" dirty="0"/>
              <a:t> </a:t>
            </a:r>
            <a:r>
              <a:rPr lang="en-US" sz="2200" dirty="0" err="1"/>
              <a:t>sčasoma</a:t>
            </a:r>
            <a:r>
              <a:rPr lang="en-US" sz="2200" dirty="0"/>
              <a:t> </a:t>
            </a:r>
            <a:r>
              <a:rPr lang="en-US" sz="2200" dirty="0" err="1"/>
              <a:t>zastara</a:t>
            </a:r>
            <a:r>
              <a:rPr lang="en-US" sz="2200" dirty="0"/>
              <a:t>.</a:t>
            </a:r>
          </a:p>
        </p:txBody>
      </p:sp>
      <p:cxnSp>
        <p:nvCxnSpPr>
          <p:cNvPr id="34" name="Straight Arrow Connector 33">
            <a:extLst>
              <a:ext uri="{FF2B5EF4-FFF2-40B4-BE49-F238E27FC236}">
                <a16:creationId xmlns:a16="http://schemas.microsoft.com/office/drawing/2014/main" id="{6222B7C4-F695-4C17-B3A6-CE48C837C19B}"/>
              </a:ext>
            </a:extLst>
          </p:cNvPr>
          <p:cNvCxnSpPr/>
          <p:nvPr/>
        </p:nvCxnSpPr>
        <p:spPr>
          <a:xfrm>
            <a:off x="3852714" y="4740870"/>
            <a:ext cx="0" cy="749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D701B8E-3ADF-4BFF-91A8-2E06E0ED8862}"/>
              </a:ext>
            </a:extLst>
          </p:cNvPr>
          <p:cNvSpPr txBox="1"/>
          <p:nvPr/>
        </p:nvSpPr>
        <p:spPr>
          <a:xfrm>
            <a:off x="2730720" y="5559770"/>
            <a:ext cx="2533553" cy="707886"/>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err="1"/>
              <a:t>Znatna</a:t>
            </a:r>
            <a:r>
              <a:rPr lang="en-US" sz="2000" dirty="0"/>
              <a:t> </a:t>
            </a:r>
            <a:r>
              <a:rPr lang="en-US" sz="2000" dirty="0" err="1"/>
              <a:t>negotovost</a:t>
            </a:r>
            <a:r>
              <a:rPr lang="en-US" sz="2000" dirty="0"/>
              <a:t> </a:t>
            </a:r>
            <a:r>
              <a:rPr lang="en-US" sz="2000" dirty="0" err="1"/>
              <a:t>na</a:t>
            </a:r>
            <a:r>
              <a:rPr lang="en-US" sz="2000" dirty="0"/>
              <a:t> </a:t>
            </a:r>
            <a:r>
              <a:rPr lang="en-US" sz="2000" dirty="0" err="1"/>
              <a:t>prejeti</a:t>
            </a:r>
            <a:r>
              <a:rPr lang="en-US" sz="2000" dirty="0"/>
              <a:t> </a:t>
            </a:r>
            <a:r>
              <a:rPr lang="en-US" sz="2000" dirty="0" err="1"/>
              <a:t>dozi</a:t>
            </a:r>
          </a:p>
        </p:txBody>
      </p:sp>
      <p:sp>
        <p:nvSpPr>
          <p:cNvPr id="54" name="Flowchart: Connector 53">
            <a:extLst>
              <a:ext uri="{FF2B5EF4-FFF2-40B4-BE49-F238E27FC236}">
                <a16:creationId xmlns:a16="http://schemas.microsoft.com/office/drawing/2014/main" id="{F30DD420-50F2-4591-9E10-51C991821AED}"/>
              </a:ext>
            </a:extLst>
          </p:cNvPr>
          <p:cNvSpPr/>
          <p:nvPr/>
        </p:nvSpPr>
        <p:spPr>
          <a:xfrm>
            <a:off x="1396408" y="177285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1917AFD7-3004-437A-A392-A87BC58B3097}"/>
              </a:ext>
            </a:extLst>
          </p:cNvPr>
          <p:cNvSpPr/>
          <p:nvPr/>
        </p:nvSpPr>
        <p:spPr>
          <a:xfrm>
            <a:off x="1753498" y="1772854"/>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CBCDB609-4B97-488F-9E9A-DC6A940DDC34}"/>
              </a:ext>
            </a:extLst>
          </p:cNvPr>
          <p:cNvSpPr/>
          <p:nvPr/>
        </p:nvSpPr>
        <p:spPr>
          <a:xfrm>
            <a:off x="2103359" y="177176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BEAAB358-9D32-49D6-89CC-98289307248A}"/>
              </a:ext>
            </a:extLst>
          </p:cNvPr>
          <p:cNvSpPr/>
          <p:nvPr/>
        </p:nvSpPr>
        <p:spPr>
          <a:xfrm>
            <a:off x="2455926" y="176974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a:extLst>
              <a:ext uri="{FF2B5EF4-FFF2-40B4-BE49-F238E27FC236}">
                <a16:creationId xmlns:a16="http://schemas.microsoft.com/office/drawing/2014/main" id="{470CA39E-17EA-4A75-91B5-E7B402AD2725}"/>
              </a:ext>
            </a:extLst>
          </p:cNvPr>
          <p:cNvSpPr/>
          <p:nvPr/>
        </p:nvSpPr>
        <p:spPr>
          <a:xfrm>
            <a:off x="2813016" y="1769742"/>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a:extLst>
              <a:ext uri="{FF2B5EF4-FFF2-40B4-BE49-F238E27FC236}">
                <a16:creationId xmlns:a16="http://schemas.microsoft.com/office/drawing/2014/main" id="{D6F3BBB3-D6BA-4505-9BBA-1A3CE4A236B2}"/>
              </a:ext>
            </a:extLst>
          </p:cNvPr>
          <p:cNvSpPr/>
          <p:nvPr/>
        </p:nvSpPr>
        <p:spPr>
          <a:xfrm>
            <a:off x="3163963" y="177024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Connector 65">
            <a:extLst>
              <a:ext uri="{FF2B5EF4-FFF2-40B4-BE49-F238E27FC236}">
                <a16:creationId xmlns:a16="http://schemas.microsoft.com/office/drawing/2014/main" id="{A06EA0AF-1B59-45E3-A17E-1307B8D84DF5}"/>
              </a:ext>
            </a:extLst>
          </p:cNvPr>
          <p:cNvSpPr/>
          <p:nvPr/>
        </p:nvSpPr>
        <p:spPr>
          <a:xfrm>
            <a:off x="3516530" y="176822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C3299F38-D6C2-4D4B-8244-A1FBBD390422}"/>
              </a:ext>
            </a:extLst>
          </p:cNvPr>
          <p:cNvSpPr/>
          <p:nvPr/>
        </p:nvSpPr>
        <p:spPr>
          <a:xfrm>
            <a:off x="3873620" y="1768222"/>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Connector 69">
            <a:extLst>
              <a:ext uri="{FF2B5EF4-FFF2-40B4-BE49-F238E27FC236}">
                <a16:creationId xmlns:a16="http://schemas.microsoft.com/office/drawing/2014/main" id="{D198D1EB-350D-48AF-884B-97B45C0324E7}"/>
              </a:ext>
            </a:extLst>
          </p:cNvPr>
          <p:cNvSpPr/>
          <p:nvPr/>
        </p:nvSpPr>
        <p:spPr>
          <a:xfrm>
            <a:off x="4223481" y="176713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Connector 71">
            <a:extLst>
              <a:ext uri="{FF2B5EF4-FFF2-40B4-BE49-F238E27FC236}">
                <a16:creationId xmlns:a16="http://schemas.microsoft.com/office/drawing/2014/main" id="{068D1968-5185-4C3A-953F-BB59AC134F58}"/>
              </a:ext>
            </a:extLst>
          </p:cNvPr>
          <p:cNvSpPr/>
          <p:nvPr/>
        </p:nvSpPr>
        <p:spPr>
          <a:xfrm>
            <a:off x="4576048" y="176511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Connector 73">
            <a:extLst>
              <a:ext uri="{FF2B5EF4-FFF2-40B4-BE49-F238E27FC236}">
                <a16:creationId xmlns:a16="http://schemas.microsoft.com/office/drawing/2014/main" id="{AD34F768-8FE4-4019-AACA-3558E4D5234D}"/>
              </a:ext>
            </a:extLst>
          </p:cNvPr>
          <p:cNvSpPr/>
          <p:nvPr/>
        </p:nvSpPr>
        <p:spPr>
          <a:xfrm>
            <a:off x="4933138" y="176511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a:extLst>
              <a:ext uri="{FF2B5EF4-FFF2-40B4-BE49-F238E27FC236}">
                <a16:creationId xmlns:a16="http://schemas.microsoft.com/office/drawing/2014/main" id="{2A51E706-15C0-424D-A554-8B2F979268AE}"/>
              </a:ext>
            </a:extLst>
          </p:cNvPr>
          <p:cNvSpPr/>
          <p:nvPr/>
        </p:nvSpPr>
        <p:spPr>
          <a:xfrm>
            <a:off x="5271923" y="177464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a:extLst>
              <a:ext uri="{FF2B5EF4-FFF2-40B4-BE49-F238E27FC236}">
                <a16:creationId xmlns:a16="http://schemas.microsoft.com/office/drawing/2014/main" id="{58D7B052-EC22-4CB5-B23D-6FBAD1AFA173}"/>
              </a:ext>
            </a:extLst>
          </p:cNvPr>
          <p:cNvSpPr/>
          <p:nvPr/>
        </p:nvSpPr>
        <p:spPr>
          <a:xfrm>
            <a:off x="5624490" y="177262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a:extLst>
              <a:ext uri="{FF2B5EF4-FFF2-40B4-BE49-F238E27FC236}">
                <a16:creationId xmlns:a16="http://schemas.microsoft.com/office/drawing/2014/main" id="{8FB2C7BF-DE5C-49F2-9971-A3A1486F9E83}"/>
              </a:ext>
            </a:extLst>
          </p:cNvPr>
          <p:cNvSpPr/>
          <p:nvPr/>
        </p:nvSpPr>
        <p:spPr>
          <a:xfrm>
            <a:off x="5981580" y="1772619"/>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a:extLst>
              <a:ext uri="{FF2B5EF4-FFF2-40B4-BE49-F238E27FC236}">
                <a16:creationId xmlns:a16="http://schemas.microsoft.com/office/drawing/2014/main" id="{D4411D7A-9224-4B5C-81C2-3AA0FCC2760D}"/>
              </a:ext>
            </a:extLst>
          </p:cNvPr>
          <p:cNvSpPr/>
          <p:nvPr/>
        </p:nvSpPr>
        <p:spPr>
          <a:xfrm>
            <a:off x="6331441" y="177153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Connector 104">
            <a:extLst>
              <a:ext uri="{FF2B5EF4-FFF2-40B4-BE49-F238E27FC236}">
                <a16:creationId xmlns:a16="http://schemas.microsoft.com/office/drawing/2014/main" id="{B57044CA-C40E-44EE-91D5-1B93B0F55DD3}"/>
              </a:ext>
            </a:extLst>
          </p:cNvPr>
          <p:cNvSpPr/>
          <p:nvPr/>
        </p:nvSpPr>
        <p:spPr>
          <a:xfrm>
            <a:off x="6684008" y="176950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C578FE89-4C1F-4C8F-9BFF-CE5D99A70986}"/>
              </a:ext>
            </a:extLst>
          </p:cNvPr>
          <p:cNvSpPr/>
          <p:nvPr/>
        </p:nvSpPr>
        <p:spPr>
          <a:xfrm>
            <a:off x="7041098" y="176950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Connector 107">
            <a:extLst>
              <a:ext uri="{FF2B5EF4-FFF2-40B4-BE49-F238E27FC236}">
                <a16:creationId xmlns:a16="http://schemas.microsoft.com/office/drawing/2014/main" id="{BF3B3378-4E74-4490-B9A2-99A90567B6D4}"/>
              </a:ext>
            </a:extLst>
          </p:cNvPr>
          <p:cNvSpPr/>
          <p:nvPr/>
        </p:nvSpPr>
        <p:spPr>
          <a:xfrm>
            <a:off x="7392045" y="177001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Connector 108">
            <a:extLst>
              <a:ext uri="{FF2B5EF4-FFF2-40B4-BE49-F238E27FC236}">
                <a16:creationId xmlns:a16="http://schemas.microsoft.com/office/drawing/2014/main" id="{EC559B96-EB19-4F1D-B0AE-44F42743F4E8}"/>
              </a:ext>
            </a:extLst>
          </p:cNvPr>
          <p:cNvSpPr/>
          <p:nvPr/>
        </p:nvSpPr>
        <p:spPr>
          <a:xfrm>
            <a:off x="7744612" y="176798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Connector 109">
            <a:extLst>
              <a:ext uri="{FF2B5EF4-FFF2-40B4-BE49-F238E27FC236}">
                <a16:creationId xmlns:a16="http://schemas.microsoft.com/office/drawing/2014/main" id="{CCC4AA39-3231-46A6-8138-897CEAB83494}"/>
              </a:ext>
            </a:extLst>
          </p:cNvPr>
          <p:cNvSpPr/>
          <p:nvPr/>
        </p:nvSpPr>
        <p:spPr>
          <a:xfrm>
            <a:off x="8101702" y="176798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Connector 110">
            <a:extLst>
              <a:ext uri="{FF2B5EF4-FFF2-40B4-BE49-F238E27FC236}">
                <a16:creationId xmlns:a16="http://schemas.microsoft.com/office/drawing/2014/main" id="{F7DD3A6F-71EE-4AFE-8715-18CE1B023D67}"/>
              </a:ext>
            </a:extLst>
          </p:cNvPr>
          <p:cNvSpPr/>
          <p:nvPr/>
        </p:nvSpPr>
        <p:spPr>
          <a:xfrm>
            <a:off x="8451563" y="176690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Connector 111">
            <a:extLst>
              <a:ext uri="{FF2B5EF4-FFF2-40B4-BE49-F238E27FC236}">
                <a16:creationId xmlns:a16="http://schemas.microsoft.com/office/drawing/2014/main" id="{1560CD06-9B26-46D7-B5A9-247B488B8A9A}"/>
              </a:ext>
            </a:extLst>
          </p:cNvPr>
          <p:cNvSpPr/>
          <p:nvPr/>
        </p:nvSpPr>
        <p:spPr>
          <a:xfrm>
            <a:off x="8804130" y="176487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FD986B97-B1C1-41B6-9D20-33A698B2A204}"/>
              </a:ext>
            </a:extLst>
          </p:cNvPr>
          <p:cNvSpPr/>
          <p:nvPr/>
        </p:nvSpPr>
        <p:spPr>
          <a:xfrm>
            <a:off x="9161220" y="176487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Connector 125">
            <a:extLst>
              <a:ext uri="{FF2B5EF4-FFF2-40B4-BE49-F238E27FC236}">
                <a16:creationId xmlns:a16="http://schemas.microsoft.com/office/drawing/2014/main" id="{B94A8BC5-0096-4645-8B4A-AEA2F6712351}"/>
              </a:ext>
            </a:extLst>
          </p:cNvPr>
          <p:cNvSpPr/>
          <p:nvPr/>
        </p:nvSpPr>
        <p:spPr>
          <a:xfrm>
            <a:off x="9518310" y="176493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Connector 126">
            <a:extLst>
              <a:ext uri="{FF2B5EF4-FFF2-40B4-BE49-F238E27FC236}">
                <a16:creationId xmlns:a16="http://schemas.microsoft.com/office/drawing/2014/main" id="{21720FA7-6BB8-4DC3-86AF-A6F24D3CC0D1}"/>
              </a:ext>
            </a:extLst>
          </p:cNvPr>
          <p:cNvSpPr/>
          <p:nvPr/>
        </p:nvSpPr>
        <p:spPr>
          <a:xfrm>
            <a:off x="9868171" y="176385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Connector 127">
            <a:extLst>
              <a:ext uri="{FF2B5EF4-FFF2-40B4-BE49-F238E27FC236}">
                <a16:creationId xmlns:a16="http://schemas.microsoft.com/office/drawing/2014/main" id="{5EFE603C-574F-4E7C-9C01-61DA81A53064}"/>
              </a:ext>
            </a:extLst>
          </p:cNvPr>
          <p:cNvSpPr/>
          <p:nvPr/>
        </p:nvSpPr>
        <p:spPr>
          <a:xfrm>
            <a:off x="10220738" y="176182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Connector 129">
            <a:extLst>
              <a:ext uri="{FF2B5EF4-FFF2-40B4-BE49-F238E27FC236}">
                <a16:creationId xmlns:a16="http://schemas.microsoft.com/office/drawing/2014/main" id="{50818A88-8046-4D46-8ACF-B363A7F3139B}"/>
              </a:ext>
            </a:extLst>
          </p:cNvPr>
          <p:cNvSpPr/>
          <p:nvPr/>
        </p:nvSpPr>
        <p:spPr>
          <a:xfrm>
            <a:off x="10577828" y="176182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Connector 130">
            <a:extLst>
              <a:ext uri="{FF2B5EF4-FFF2-40B4-BE49-F238E27FC236}">
                <a16:creationId xmlns:a16="http://schemas.microsoft.com/office/drawing/2014/main" id="{A84B756E-5532-4E0C-BFDE-ADC03FE151E0}"/>
              </a:ext>
            </a:extLst>
          </p:cNvPr>
          <p:cNvSpPr/>
          <p:nvPr/>
        </p:nvSpPr>
        <p:spPr>
          <a:xfrm>
            <a:off x="8906706" y="845414"/>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2" name="Flowchart: Connector 131">
            <a:extLst>
              <a:ext uri="{FF2B5EF4-FFF2-40B4-BE49-F238E27FC236}">
                <a16:creationId xmlns:a16="http://schemas.microsoft.com/office/drawing/2014/main" id="{491B39AD-43DE-4F45-9A2A-F46745A18944}"/>
              </a:ext>
            </a:extLst>
          </p:cNvPr>
          <p:cNvSpPr/>
          <p:nvPr/>
        </p:nvSpPr>
        <p:spPr>
          <a:xfrm>
            <a:off x="8908951" y="116040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39F4CC55-423F-4668-8AEA-3976F5A56A8E}"/>
              </a:ext>
            </a:extLst>
          </p:cNvPr>
          <p:cNvSpPr txBox="1"/>
          <p:nvPr/>
        </p:nvSpPr>
        <p:spPr>
          <a:xfrm>
            <a:off x="9119536" y="1066497"/>
            <a:ext cx="28316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Dnevne</a:t>
            </a:r>
            <a:r>
              <a:rPr lang="en-US" sz="2000" dirty="0"/>
              <a:t> </a:t>
            </a:r>
            <a:r>
              <a:rPr lang="en-US" sz="2000" dirty="0" err="1"/>
              <a:t>frakcije</a:t>
            </a:r>
          </a:p>
        </p:txBody>
      </p:sp>
      <p:sp>
        <p:nvSpPr>
          <p:cNvPr id="20" name="TextBox 19">
            <a:extLst>
              <a:ext uri="{FF2B5EF4-FFF2-40B4-BE49-F238E27FC236}">
                <a16:creationId xmlns:a16="http://schemas.microsoft.com/office/drawing/2014/main" id="{6B4A39B7-CC3D-4095-996B-C6EAF6CA03A4}"/>
              </a:ext>
            </a:extLst>
          </p:cNvPr>
          <p:cNvSpPr txBox="1"/>
          <p:nvPr/>
        </p:nvSpPr>
        <p:spPr>
          <a:xfrm>
            <a:off x="2913131" y="3022602"/>
            <a:ext cx="5373180" cy="707886"/>
          </a:xfrm>
          <a:prstGeom prst="rect">
            <a:avLst/>
          </a:prstGeom>
          <a:noFill/>
        </p:spPr>
        <p:txBody>
          <a:bodyPr wrap="square" lIns="91440" tIns="45720" rIns="91440" bIns="45720" rtlCol="0" anchor="t">
            <a:spAutoFit/>
          </a:bodyPr>
          <a:lstStyle/>
          <a:p>
            <a:pPr algn="ctr"/>
            <a:r>
              <a:rPr lang="en-US" sz="2000" dirty="0" err="1"/>
              <a:t>Obsevanje</a:t>
            </a:r>
            <a:r>
              <a:rPr lang="en-US" sz="2000" dirty="0"/>
              <a:t> z </a:t>
            </a:r>
            <a:r>
              <a:rPr lang="en-US" sz="2000" dirty="0" err="1"/>
              <a:t>enakim</a:t>
            </a:r>
            <a:r>
              <a:rPr lang="en-US" sz="2000" dirty="0"/>
              <a:t> </a:t>
            </a:r>
            <a:r>
              <a:rPr lang="en-US" sz="2000" dirty="0" err="1"/>
              <a:t>načrtom</a:t>
            </a:r>
            <a:r>
              <a:rPr lang="en-US" sz="2000" dirty="0"/>
              <a:t> v </a:t>
            </a:r>
            <a:r>
              <a:rPr lang="en-US" sz="2000" dirty="0" err="1"/>
              <a:t>vsaki</a:t>
            </a:r>
            <a:r>
              <a:rPr lang="en-US" sz="2000" dirty="0"/>
              <a:t> </a:t>
            </a:r>
            <a:r>
              <a:rPr lang="en-US" sz="2000" dirty="0" err="1"/>
              <a:t>frakciji</a:t>
            </a:r>
            <a:r>
              <a:rPr lang="en-US" sz="2000" dirty="0"/>
              <a:t>. Brez re-</a:t>
            </a:r>
            <a:r>
              <a:rPr lang="en-US" sz="2000" dirty="0" err="1"/>
              <a:t>optimizacije</a:t>
            </a:r>
            <a:r>
              <a:rPr lang="en-US" sz="2000" dirty="0"/>
              <a:t>.</a:t>
            </a:r>
            <a:endParaRPr lang="en-US"/>
          </a:p>
        </p:txBody>
      </p:sp>
      <p:sp>
        <p:nvSpPr>
          <p:cNvPr id="21" name="TextBox 20">
            <a:extLst>
              <a:ext uri="{FF2B5EF4-FFF2-40B4-BE49-F238E27FC236}">
                <a16:creationId xmlns:a16="http://schemas.microsoft.com/office/drawing/2014/main" id="{AF7D1F7C-5F2F-41DB-8E33-B444EFD11F24}"/>
              </a:ext>
            </a:extLst>
          </p:cNvPr>
          <p:cNvSpPr txBox="1"/>
          <p:nvPr/>
        </p:nvSpPr>
        <p:spPr>
          <a:xfrm>
            <a:off x="5900069" y="1435829"/>
            <a:ext cx="472453" cy="369332"/>
          </a:xfrm>
          <a:prstGeom prst="rect">
            <a:avLst/>
          </a:prstGeom>
          <a:noFill/>
        </p:spPr>
        <p:txBody>
          <a:bodyPr wrap="square" rtlCol="0">
            <a:spAutoFit/>
          </a:bodyPr>
          <a:lstStyle/>
          <a:p>
            <a:r>
              <a:rPr lang="en-US"/>
              <a:t>16</a:t>
            </a:r>
          </a:p>
        </p:txBody>
      </p:sp>
      <p:sp>
        <p:nvSpPr>
          <p:cNvPr id="134" name="Flowchart: Connector 133">
            <a:extLst>
              <a:ext uri="{FF2B5EF4-FFF2-40B4-BE49-F238E27FC236}">
                <a16:creationId xmlns:a16="http://schemas.microsoft.com/office/drawing/2014/main" id="{22E9C75A-5B06-478F-8992-E38C84AF87B2}"/>
              </a:ext>
            </a:extLst>
          </p:cNvPr>
          <p:cNvSpPr/>
          <p:nvPr/>
        </p:nvSpPr>
        <p:spPr>
          <a:xfrm>
            <a:off x="5977057" y="1760383"/>
            <a:ext cx="205153" cy="205153"/>
          </a:xfrm>
          <a:prstGeom prst="flowChartConnector">
            <a:avLst/>
          </a:prstGeom>
          <a:solidFill>
            <a:srgbClr val="F49E4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6EFF41D-24DC-44C4-BDA4-23BC07863748}"/>
              </a:ext>
            </a:extLst>
          </p:cNvPr>
          <p:cNvSpPr>
            <a:spLocks noGrp="1"/>
          </p:cNvSpPr>
          <p:nvPr>
            <p:ph type="sldNum" sz="quarter" idx="14"/>
          </p:nvPr>
        </p:nvSpPr>
        <p:spPr/>
        <p:txBody>
          <a:bodyPr/>
          <a:lstStyle/>
          <a:p>
            <a:fld id="{F63EFE32-485B-41F6-927E-7557007F5C17}" type="slidenum">
              <a:rPr lang="sl-SI" smtClean="0"/>
              <a:t>35</a:t>
            </a:fld>
            <a:endParaRPr lang="sl-SI"/>
          </a:p>
        </p:txBody>
      </p:sp>
      <p:sp>
        <p:nvSpPr>
          <p:cNvPr id="57" name="Left Brace 56">
            <a:extLst>
              <a:ext uri="{FF2B5EF4-FFF2-40B4-BE49-F238E27FC236}">
                <a16:creationId xmlns:a16="http://schemas.microsoft.com/office/drawing/2014/main" id="{6390EC80-5689-4A5F-ACED-9DF72355D3F4}"/>
              </a:ext>
            </a:extLst>
          </p:cNvPr>
          <p:cNvSpPr/>
          <p:nvPr/>
        </p:nvSpPr>
        <p:spPr>
          <a:xfrm rot="5400000">
            <a:off x="2656869" y="1371838"/>
            <a:ext cx="231076" cy="461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A27BF5B5-C4C3-4D25-B380-E91C13E459BD}"/>
              </a:ext>
            </a:extLst>
          </p:cNvPr>
          <p:cNvSpPr txBox="1"/>
          <p:nvPr/>
        </p:nvSpPr>
        <p:spPr>
          <a:xfrm>
            <a:off x="2425029" y="1179394"/>
            <a:ext cx="1016000" cy="400110"/>
          </a:xfrm>
          <a:prstGeom prst="rect">
            <a:avLst/>
          </a:prstGeom>
          <a:noFill/>
        </p:spPr>
        <p:txBody>
          <a:bodyPr wrap="square" lIns="91440" tIns="45720" rIns="91440" bIns="45720" rtlCol="0" anchor="t">
            <a:spAutoFit/>
          </a:bodyPr>
          <a:lstStyle/>
          <a:p>
            <a:r>
              <a:rPr lang="en-US" sz="2000" dirty="0"/>
              <a:t>1 dan</a:t>
            </a:r>
          </a:p>
        </p:txBody>
      </p:sp>
      <p:sp>
        <p:nvSpPr>
          <p:cNvPr id="11" name="TextBox 10">
            <a:extLst>
              <a:ext uri="{FF2B5EF4-FFF2-40B4-BE49-F238E27FC236}">
                <a16:creationId xmlns:a16="http://schemas.microsoft.com/office/drawing/2014/main" id="{8A9928D6-7914-5B1E-795B-6B7D136E84C1}"/>
              </a:ext>
            </a:extLst>
          </p:cNvPr>
          <p:cNvSpPr txBox="1"/>
          <p:nvPr/>
        </p:nvSpPr>
        <p:spPr>
          <a:xfrm>
            <a:off x="9258222" y="3177798"/>
            <a:ext cx="2851645" cy="769441"/>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200" dirty="0" err="1"/>
              <a:t>Običajen</a:t>
            </a:r>
            <a:r>
              <a:rPr lang="en-US" sz="2200" dirty="0"/>
              <a:t> </a:t>
            </a:r>
            <a:r>
              <a:rPr lang="en-US" sz="2200" dirty="0" err="1"/>
              <a:t>potek</a:t>
            </a:r>
            <a:r>
              <a:rPr lang="en-US" sz="2200" dirty="0"/>
              <a:t> </a:t>
            </a:r>
            <a:r>
              <a:rPr lang="en-US" sz="2200" dirty="0" err="1"/>
              <a:t>obsevanja</a:t>
            </a:r>
            <a:endParaRPr lang="en-US" dirty="0" err="1"/>
          </a:p>
        </p:txBody>
      </p:sp>
    </p:spTree>
    <p:extLst>
      <p:ext uri="{BB962C8B-B14F-4D97-AF65-F5344CB8AC3E}">
        <p14:creationId xmlns:p14="http://schemas.microsoft.com/office/powerpoint/2010/main" val="1578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0" grpId="0"/>
      <p:bldP spid="51" grpId="0"/>
      <p:bldP spid="32" grpId="0" animBg="1"/>
      <p:bldP spid="35" grpId="0" animBg="1"/>
      <p:bldP spid="21" grpId="0"/>
      <p:bldP spid="134"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528C98-4850-3036-F105-88A2145F675C}"/>
              </a:ext>
            </a:extLst>
          </p:cNvPr>
          <p:cNvSpPr>
            <a:spLocks noGrp="1"/>
          </p:cNvSpPr>
          <p:nvPr>
            <p:ph idx="1"/>
          </p:nvPr>
        </p:nvSpPr>
        <p:spPr>
          <a:xfrm>
            <a:off x="409574" y="1355978"/>
            <a:ext cx="4054021" cy="4351338"/>
          </a:xfrm>
        </p:spPr>
        <p:txBody>
          <a:bodyPr vert="horz" lIns="91440" tIns="45720" rIns="91440" bIns="45720" rtlCol="0" anchor="t">
            <a:normAutofit/>
          </a:bodyPr>
          <a:lstStyle/>
          <a:p>
            <a:r>
              <a:rPr lang="en-US" dirty="0">
                <a:latin typeface="Work Sans"/>
              </a:rPr>
              <a:t>Primer </a:t>
            </a:r>
            <a:r>
              <a:rPr lang="en-US" dirty="0" err="1">
                <a:latin typeface="Work Sans"/>
              </a:rPr>
              <a:t>raka</a:t>
            </a:r>
            <a:r>
              <a:rPr lang="en-US" dirty="0">
                <a:latin typeface="Work Sans"/>
              </a:rPr>
              <a:t> prostate, </a:t>
            </a:r>
            <a:r>
              <a:rPr lang="en-US" dirty="0" err="1">
                <a:latin typeface="Work Sans"/>
              </a:rPr>
              <a:t>Klinični</a:t>
            </a:r>
            <a:r>
              <a:rPr lang="en-US" dirty="0">
                <a:latin typeface="Work Sans"/>
              </a:rPr>
              <a:t> center Maribor</a:t>
            </a:r>
          </a:p>
          <a:p>
            <a:r>
              <a:rPr lang="en-US" dirty="0" err="1">
                <a:latin typeface="Work Sans"/>
              </a:rPr>
              <a:t>Šest</a:t>
            </a:r>
            <a:r>
              <a:rPr lang="en-US" dirty="0">
                <a:latin typeface="Work Sans"/>
              </a:rPr>
              <a:t> </a:t>
            </a:r>
            <a:r>
              <a:rPr lang="en-US" dirty="0" err="1">
                <a:latin typeface="Work Sans"/>
              </a:rPr>
              <a:t>tedenskih</a:t>
            </a:r>
            <a:r>
              <a:rPr lang="en-US" dirty="0">
                <a:latin typeface="Work Sans"/>
              </a:rPr>
              <a:t> </a:t>
            </a:r>
            <a:r>
              <a:rPr lang="en-US" dirty="0" err="1">
                <a:latin typeface="Work Sans"/>
              </a:rPr>
              <a:t>slik</a:t>
            </a:r>
          </a:p>
          <a:p>
            <a:r>
              <a:rPr lang="en-US" dirty="0" err="1">
                <a:latin typeface="Work Sans"/>
              </a:rPr>
              <a:t>Mehur</a:t>
            </a:r>
            <a:r>
              <a:rPr lang="en-US" dirty="0">
                <a:latin typeface="Work Sans"/>
              </a:rPr>
              <a:t> (</a:t>
            </a:r>
            <a:r>
              <a:rPr lang="en-US" dirty="0" err="1">
                <a:latin typeface="Work Sans"/>
              </a:rPr>
              <a:t>rumeno</a:t>
            </a:r>
            <a:r>
              <a:rPr lang="en-US" dirty="0">
                <a:latin typeface="Work Sans"/>
              </a:rPr>
              <a:t>), CTV (</a:t>
            </a:r>
            <a:r>
              <a:rPr lang="en-US" dirty="0" err="1">
                <a:latin typeface="Work Sans"/>
              </a:rPr>
              <a:t>vijolično</a:t>
            </a:r>
            <a:r>
              <a:rPr lang="en-US" dirty="0">
                <a:latin typeface="Work Sans"/>
              </a:rPr>
              <a:t>), PTV (</a:t>
            </a:r>
            <a:r>
              <a:rPr lang="en-US" dirty="0" err="1">
                <a:latin typeface="Work Sans"/>
              </a:rPr>
              <a:t>modro</a:t>
            </a:r>
            <a:r>
              <a:rPr lang="en-US" dirty="0">
                <a:latin typeface="Work Sans"/>
              </a:rPr>
              <a:t>) </a:t>
            </a:r>
            <a:r>
              <a:rPr lang="en-US" dirty="0" err="1">
                <a:latin typeface="Work Sans"/>
              </a:rPr>
              <a:t>kot</a:t>
            </a:r>
            <a:r>
              <a:rPr lang="en-US" dirty="0">
                <a:latin typeface="Work Sans"/>
              </a:rPr>
              <a:t> </a:t>
            </a:r>
            <a:r>
              <a:rPr lang="en-US" dirty="0" err="1">
                <a:latin typeface="Work Sans"/>
              </a:rPr>
              <a:t>jih</a:t>
            </a:r>
            <a:r>
              <a:rPr lang="en-US" dirty="0">
                <a:latin typeface="Work Sans"/>
              </a:rPr>
              <a:t> </a:t>
            </a:r>
            <a:r>
              <a:rPr lang="en-US" dirty="0" err="1">
                <a:latin typeface="Work Sans"/>
              </a:rPr>
              <a:t>napove</a:t>
            </a:r>
            <a:r>
              <a:rPr lang="en-US" dirty="0">
                <a:latin typeface="Work Sans"/>
              </a:rPr>
              <a:t> </a:t>
            </a:r>
            <a:r>
              <a:rPr lang="en-US" dirty="0" err="1">
                <a:latin typeface="Work Sans"/>
              </a:rPr>
              <a:t>načrtovalni</a:t>
            </a:r>
            <a:r>
              <a:rPr lang="en-US" dirty="0">
                <a:latin typeface="Work Sans"/>
              </a:rPr>
              <a:t> CT</a:t>
            </a:r>
          </a:p>
          <a:p>
            <a:r>
              <a:rPr lang="en-US" dirty="0">
                <a:latin typeface="Work Sans"/>
              </a:rPr>
              <a:t>Za </a:t>
            </a:r>
            <a:r>
              <a:rPr lang="en-US" dirty="0" err="1">
                <a:latin typeface="Work Sans"/>
              </a:rPr>
              <a:t>izbrano</a:t>
            </a:r>
            <a:r>
              <a:rPr lang="en-US" dirty="0">
                <a:latin typeface="Work Sans"/>
              </a:rPr>
              <a:t> </a:t>
            </a:r>
            <a:r>
              <a:rPr lang="en-US" dirty="0" err="1">
                <a:latin typeface="Work Sans"/>
              </a:rPr>
              <a:t>aksialno</a:t>
            </a:r>
            <a:r>
              <a:rPr lang="en-US" dirty="0">
                <a:latin typeface="Work Sans"/>
              </a:rPr>
              <a:t> </a:t>
            </a:r>
            <a:r>
              <a:rPr lang="en-US" dirty="0" err="1">
                <a:latin typeface="Work Sans"/>
              </a:rPr>
              <a:t>rezino</a:t>
            </a:r>
          </a:p>
        </p:txBody>
      </p:sp>
      <p:sp>
        <p:nvSpPr>
          <p:cNvPr id="5" name="Content Placeholder 4">
            <a:extLst>
              <a:ext uri="{FF2B5EF4-FFF2-40B4-BE49-F238E27FC236}">
                <a16:creationId xmlns:a16="http://schemas.microsoft.com/office/drawing/2014/main" id="{629984C5-C177-0839-CBB0-D7322113820D}"/>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Primer slik</a:t>
            </a:r>
            <a:endParaRPr lang="en-US"/>
          </a:p>
        </p:txBody>
      </p:sp>
      <p:pic>
        <p:nvPicPr>
          <p:cNvPr id="4" name="Picture 4">
            <a:extLst>
              <a:ext uri="{FF2B5EF4-FFF2-40B4-BE49-F238E27FC236}">
                <a16:creationId xmlns:a16="http://schemas.microsoft.com/office/drawing/2014/main" id="{EA4403E2-29CF-ED3F-50E2-9D064F53FAD1}"/>
              </a:ext>
            </a:extLst>
          </p:cNvPr>
          <p:cNvPicPr>
            <a:picLocks noChangeAspect="1"/>
          </p:cNvPicPr>
          <p:nvPr/>
        </p:nvPicPr>
        <p:blipFill>
          <a:blip r:embed="rId2"/>
          <a:stretch>
            <a:fillRect/>
          </a:stretch>
        </p:blipFill>
        <p:spPr>
          <a:xfrm>
            <a:off x="4943671" y="461963"/>
            <a:ext cx="6599752" cy="5601909"/>
          </a:xfrm>
          <a:prstGeom prst="rect">
            <a:avLst/>
          </a:prstGeom>
        </p:spPr>
      </p:pic>
    </p:spTree>
    <p:extLst>
      <p:ext uri="{BB962C8B-B14F-4D97-AF65-F5344CB8AC3E}">
        <p14:creationId xmlns:p14="http://schemas.microsoft.com/office/powerpoint/2010/main" val="780773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A6249CF-8058-27F7-9DDA-4C33C50B9C92}"/>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So </a:t>
            </a:r>
            <a:r>
              <a:rPr lang="en-US" err="1">
                <a:latin typeface="Work Sans"/>
              </a:rPr>
              <a:t>negotovosti</a:t>
            </a:r>
            <a:r>
              <a:rPr lang="en-US">
                <a:latin typeface="Work Sans"/>
              </a:rPr>
              <a:t> pomembne?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37</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3" name="TextBox 2">
            <a:extLst>
              <a:ext uri="{FF2B5EF4-FFF2-40B4-BE49-F238E27FC236}">
                <a16:creationId xmlns:a16="http://schemas.microsoft.com/office/drawing/2014/main" id="{E3A91716-AB55-4C11-A5CE-86C8C0760D32}"/>
              </a:ext>
            </a:extLst>
          </p:cNvPr>
          <p:cNvSpPr txBox="1"/>
          <p:nvPr/>
        </p:nvSpPr>
        <p:spPr>
          <a:xfrm>
            <a:off x="144008" y="1365333"/>
            <a:ext cx="5770564"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Je </a:t>
            </a:r>
            <a:r>
              <a:rPr lang="en-US" sz="2400" dirty="0" err="1">
                <a:ea typeface="+mn-lt"/>
                <a:cs typeface="+mn-lt"/>
              </a:rPr>
              <a:t>adaptivno</a:t>
            </a:r>
            <a:r>
              <a:rPr lang="en-US" sz="2400" dirty="0">
                <a:ea typeface="+mn-lt"/>
                <a:cs typeface="+mn-lt"/>
              </a:rPr>
              <a:t> </a:t>
            </a:r>
            <a:r>
              <a:rPr lang="en-US" sz="2400" dirty="0" err="1">
                <a:ea typeface="+mn-lt"/>
                <a:cs typeface="+mn-lt"/>
              </a:rPr>
              <a:t>slikanje</a:t>
            </a:r>
            <a:r>
              <a:rPr lang="en-US" sz="2400" dirty="0">
                <a:ea typeface="+mn-lt"/>
                <a:cs typeface="+mn-lt"/>
              </a:rPr>
              <a:t> </a:t>
            </a:r>
            <a:r>
              <a:rPr lang="en-US" sz="2400" dirty="0" err="1">
                <a:ea typeface="+mn-lt"/>
                <a:cs typeface="+mn-lt"/>
              </a:rPr>
              <a:t>potrebno</a:t>
            </a:r>
            <a:r>
              <a:rPr lang="en-US" sz="2400" dirty="0">
                <a:ea typeface="+mn-lt"/>
                <a:cs typeface="+mn-lt"/>
              </a:rPr>
              <a:t>?</a:t>
            </a:r>
            <a:endParaRPr lang="en-US" sz="2400" dirty="0">
              <a:cs typeface="Arial"/>
            </a:endParaRPr>
          </a:p>
          <a:p>
            <a:endParaRPr lang="en-US" sz="2400">
              <a:cs typeface="Arial"/>
            </a:endParaRPr>
          </a:p>
          <a:p>
            <a:pPr marL="342900" indent="-342900">
              <a:buFont typeface="Arial"/>
              <a:buChar char="•"/>
            </a:pPr>
            <a:r>
              <a:rPr lang="en-US" sz="2400" dirty="0" err="1">
                <a:cs typeface="Arial"/>
              </a:rPr>
              <a:t>Denimo</a:t>
            </a:r>
            <a:r>
              <a:rPr lang="en-US" sz="2400" dirty="0">
                <a:cs typeface="Arial"/>
              </a:rPr>
              <a:t> da </a:t>
            </a:r>
            <a:r>
              <a:rPr lang="en-US" sz="2400" dirty="0" err="1">
                <a:cs typeface="Arial"/>
              </a:rPr>
              <a:t>načrta</a:t>
            </a:r>
            <a:r>
              <a:rPr lang="en-US" sz="2400" dirty="0">
                <a:cs typeface="Arial"/>
              </a:rPr>
              <a:t> ne </a:t>
            </a:r>
            <a:r>
              <a:rPr lang="en-US" sz="2400" dirty="0" err="1">
                <a:cs typeface="Arial"/>
              </a:rPr>
              <a:t>popravljamo</a:t>
            </a:r>
          </a:p>
          <a:p>
            <a:pPr marL="342900" indent="-342900">
              <a:buFont typeface="Arial"/>
              <a:buChar char="•"/>
            </a:pPr>
            <a:r>
              <a:rPr lang="en-US" sz="2400" dirty="0" err="1">
                <a:cs typeface="Arial"/>
              </a:rPr>
              <a:t>Načrtujemo</a:t>
            </a:r>
            <a:r>
              <a:rPr lang="en-US" sz="2400" dirty="0">
                <a:cs typeface="Arial"/>
              </a:rPr>
              <a:t> med </a:t>
            </a:r>
            <a:r>
              <a:rPr lang="en-US" sz="2400" dirty="0" err="1">
                <a:cs typeface="Arial"/>
              </a:rPr>
              <a:t>vdihom</a:t>
            </a:r>
          </a:p>
          <a:p>
            <a:pPr marL="342900" indent="-342900">
              <a:buFont typeface="Arial"/>
              <a:buChar char="•"/>
            </a:pPr>
            <a:r>
              <a:rPr lang="en-US" sz="2400" dirty="0" err="1">
                <a:cs typeface="Arial"/>
              </a:rPr>
              <a:t>Simulirana</a:t>
            </a:r>
            <a:r>
              <a:rPr lang="en-US" sz="2400" dirty="0">
                <a:cs typeface="Arial"/>
              </a:rPr>
              <a:t> </a:t>
            </a:r>
            <a:r>
              <a:rPr lang="en-US" sz="2400" dirty="0" err="1">
                <a:cs typeface="Arial"/>
              </a:rPr>
              <a:t>prejeta</a:t>
            </a:r>
            <a:r>
              <a:rPr lang="en-US" sz="2400" dirty="0">
                <a:cs typeface="Arial"/>
              </a:rPr>
              <a:t> </a:t>
            </a:r>
            <a:r>
              <a:rPr lang="en-US" sz="2400" dirty="0" err="1">
                <a:cs typeface="Arial"/>
              </a:rPr>
              <a:t>doza</a:t>
            </a:r>
            <a:r>
              <a:rPr lang="en-US" sz="2400" dirty="0">
                <a:cs typeface="Arial"/>
              </a:rPr>
              <a:t> (MCNP).</a:t>
            </a:r>
          </a:p>
          <a:p>
            <a:pPr marL="342900" indent="-342900">
              <a:buFont typeface="Arial"/>
              <a:buChar char="•"/>
            </a:pPr>
            <a:r>
              <a:rPr lang="en-US" sz="2400" dirty="0" err="1">
                <a:cs typeface="Arial"/>
              </a:rPr>
              <a:t>Primerjajava</a:t>
            </a:r>
            <a:r>
              <a:rPr lang="en-US" sz="2400" dirty="0">
                <a:cs typeface="Arial"/>
              </a:rPr>
              <a:t> </a:t>
            </a:r>
            <a:r>
              <a:rPr lang="en-US" sz="2400" dirty="0" err="1">
                <a:cs typeface="Arial"/>
              </a:rPr>
              <a:t>referenčne</a:t>
            </a:r>
            <a:r>
              <a:rPr lang="en-US" sz="2400" dirty="0">
                <a:cs typeface="Arial"/>
              </a:rPr>
              <a:t> in doze </a:t>
            </a:r>
            <a:r>
              <a:rPr lang="en-US" sz="2400" dirty="0" err="1">
                <a:cs typeface="Arial"/>
              </a:rPr>
              <a:t>prejete</a:t>
            </a:r>
            <a:r>
              <a:rPr lang="en-US" sz="2400" dirty="0">
                <a:cs typeface="Arial"/>
              </a:rPr>
              <a:t> </a:t>
            </a:r>
            <a:r>
              <a:rPr lang="en-US" sz="2400" dirty="0" err="1">
                <a:cs typeface="Arial"/>
              </a:rPr>
              <a:t>ob</a:t>
            </a:r>
            <a:r>
              <a:rPr lang="en-US" sz="2400" dirty="0">
                <a:cs typeface="Arial"/>
              </a:rPr>
              <a:t> </a:t>
            </a:r>
            <a:r>
              <a:rPr lang="en-US" sz="2400" dirty="0" err="1">
                <a:cs typeface="Arial"/>
              </a:rPr>
              <a:t>izdihu</a:t>
            </a:r>
            <a:r>
              <a:rPr lang="en-US" sz="2400" dirty="0">
                <a:cs typeface="Arial"/>
              </a:rPr>
              <a:t>.</a:t>
            </a:r>
          </a:p>
          <a:p>
            <a:endParaRPr lang="en-US" sz="2400" dirty="0">
              <a:cs typeface="Arial"/>
            </a:endParaRPr>
          </a:p>
          <a:p>
            <a:r>
              <a:rPr lang="en-US" sz="2400" dirty="0" err="1">
                <a:cs typeface="Arial"/>
              </a:rPr>
              <a:t>Pomembne</a:t>
            </a:r>
            <a:r>
              <a:rPr lang="en-US" sz="2400" dirty="0">
                <a:cs typeface="Arial"/>
              </a:rPr>
              <a:t> </a:t>
            </a:r>
            <a:r>
              <a:rPr lang="en-US" sz="2400" dirty="0" err="1">
                <a:cs typeface="Arial"/>
              </a:rPr>
              <a:t>razlike</a:t>
            </a:r>
            <a:r>
              <a:rPr lang="en-US" sz="2400" dirty="0">
                <a:cs typeface="Arial"/>
              </a:rPr>
              <a:t>!</a:t>
            </a:r>
            <a:endParaRPr lang="en-US" dirty="0"/>
          </a:p>
          <a:p>
            <a:endParaRPr lang="en-US" sz="2400">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p:txBody>
      </p:sp>
      <p:sp>
        <p:nvSpPr>
          <p:cNvPr id="4" name="TextBox 3">
            <a:extLst>
              <a:ext uri="{FF2B5EF4-FFF2-40B4-BE49-F238E27FC236}">
                <a16:creationId xmlns:a16="http://schemas.microsoft.com/office/drawing/2014/main" id="{29C391EE-6B4A-4147-A850-94528DEBCE81}"/>
              </a:ext>
            </a:extLst>
          </p:cNvPr>
          <p:cNvSpPr txBox="1"/>
          <p:nvPr/>
        </p:nvSpPr>
        <p:spPr>
          <a:xfrm>
            <a:off x="8259331" y="734277"/>
            <a:ext cx="40066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Razdevšek</a:t>
            </a:r>
            <a:r>
              <a:rPr lang="en-US" dirty="0"/>
              <a:t> et al. Rad </a:t>
            </a:r>
            <a:r>
              <a:rPr lang="en-US" dirty="0" err="1"/>
              <a:t>Onc</a:t>
            </a:r>
            <a:r>
              <a:rPr lang="en-US" dirty="0"/>
              <a:t> 2022</a:t>
            </a:r>
          </a:p>
        </p:txBody>
      </p:sp>
      <p:pic>
        <p:nvPicPr>
          <p:cNvPr id="6" name="Picture 7" descr="A picture containing text, device, meter, gauge&#10;&#10;Description automatically generated">
            <a:extLst>
              <a:ext uri="{FF2B5EF4-FFF2-40B4-BE49-F238E27FC236}">
                <a16:creationId xmlns:a16="http://schemas.microsoft.com/office/drawing/2014/main" id="{736982E9-FF27-482D-9B3F-A8BAC274936A}"/>
              </a:ext>
            </a:extLst>
          </p:cNvPr>
          <p:cNvPicPr>
            <a:picLocks noChangeAspect="1"/>
          </p:cNvPicPr>
          <p:nvPr/>
        </p:nvPicPr>
        <p:blipFill>
          <a:blip r:embed="rId3"/>
          <a:stretch>
            <a:fillRect/>
          </a:stretch>
        </p:blipFill>
        <p:spPr>
          <a:xfrm>
            <a:off x="5982305" y="1210319"/>
            <a:ext cx="5912151" cy="2369076"/>
          </a:xfrm>
          <a:prstGeom prst="rect">
            <a:avLst/>
          </a:prstGeom>
        </p:spPr>
      </p:pic>
      <p:pic>
        <p:nvPicPr>
          <p:cNvPr id="8" name="Picture 8" descr="A picture containing diagram&#10;&#10;Description automatically generated">
            <a:extLst>
              <a:ext uri="{FF2B5EF4-FFF2-40B4-BE49-F238E27FC236}">
                <a16:creationId xmlns:a16="http://schemas.microsoft.com/office/drawing/2014/main" id="{B0D33615-2329-44E3-8E61-627C918A140E}"/>
              </a:ext>
            </a:extLst>
          </p:cNvPr>
          <p:cNvPicPr>
            <a:picLocks noChangeAspect="1"/>
          </p:cNvPicPr>
          <p:nvPr/>
        </p:nvPicPr>
        <p:blipFill>
          <a:blip r:embed="rId4"/>
          <a:stretch>
            <a:fillRect/>
          </a:stretch>
        </p:blipFill>
        <p:spPr>
          <a:xfrm>
            <a:off x="5909733" y="3675743"/>
            <a:ext cx="4218819" cy="2820609"/>
          </a:xfrm>
          <a:prstGeom prst="rect">
            <a:avLst/>
          </a:prstGeom>
        </p:spPr>
      </p:pic>
    </p:spTree>
    <p:extLst>
      <p:ext uri="{BB962C8B-B14F-4D97-AF65-F5344CB8AC3E}">
        <p14:creationId xmlns:p14="http://schemas.microsoft.com/office/powerpoint/2010/main" val="1290924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Dnevno adaptivni tok dela</a:t>
            </a:r>
            <a:endParaRPr lang="en-US"/>
          </a:p>
        </p:txBody>
      </p:sp>
      <p:cxnSp>
        <p:nvCxnSpPr>
          <p:cNvPr id="5" name="Straight Arrow Connector 4">
            <a:extLst>
              <a:ext uri="{FF2B5EF4-FFF2-40B4-BE49-F238E27FC236}">
                <a16:creationId xmlns:a16="http://schemas.microsoft.com/office/drawing/2014/main" id="{F19CE52B-0F92-4194-8BDD-8D486C70497C}"/>
              </a:ext>
            </a:extLst>
          </p:cNvPr>
          <p:cNvCxnSpPr/>
          <p:nvPr/>
        </p:nvCxnSpPr>
        <p:spPr>
          <a:xfrm>
            <a:off x="747993" y="2524122"/>
            <a:ext cx="10443882" cy="1609"/>
          </a:xfrm>
          <a:prstGeom prst="straightConnector1">
            <a:avLst/>
          </a:prstGeom>
          <a:ln w="57150">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67753FA7-B28B-49AC-BD26-A7E2D90C6C63}"/>
              </a:ext>
            </a:extLst>
          </p:cNvPr>
          <p:cNvSpPr/>
          <p:nvPr/>
        </p:nvSpPr>
        <p:spPr>
          <a:xfrm>
            <a:off x="692149" y="2423570"/>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Flowchart: Connector 11">
            <a:extLst>
              <a:ext uri="{FF2B5EF4-FFF2-40B4-BE49-F238E27FC236}">
                <a16:creationId xmlns:a16="http://schemas.microsoft.com/office/drawing/2014/main" id="{EF94F25D-AB3B-4855-9F95-2124137015A8}"/>
              </a:ext>
            </a:extLst>
          </p:cNvPr>
          <p:cNvSpPr/>
          <p:nvPr/>
        </p:nvSpPr>
        <p:spPr>
          <a:xfrm>
            <a:off x="1043841"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1A0EB0C-FC66-4E7C-A8CE-E9E517DB48EC}"/>
              </a:ext>
            </a:extLst>
          </p:cNvPr>
          <p:cNvSpPr/>
          <p:nvPr/>
        </p:nvSpPr>
        <p:spPr>
          <a:xfrm>
            <a:off x="1405302"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9E4D"/>
              </a:solidFill>
            </a:endParaRPr>
          </a:p>
        </p:txBody>
      </p:sp>
      <p:sp>
        <p:nvSpPr>
          <p:cNvPr id="15" name="Flowchart: Connector 14">
            <a:extLst>
              <a:ext uri="{FF2B5EF4-FFF2-40B4-BE49-F238E27FC236}">
                <a16:creationId xmlns:a16="http://schemas.microsoft.com/office/drawing/2014/main" id="{B90E1537-A5D9-45E4-A499-5C6FEEAA76E3}"/>
              </a:ext>
            </a:extLst>
          </p:cNvPr>
          <p:cNvSpPr/>
          <p:nvPr/>
        </p:nvSpPr>
        <p:spPr>
          <a:xfrm>
            <a:off x="1756994"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7C27FF1E-59F4-47C7-A92C-E78748751792}"/>
              </a:ext>
            </a:extLst>
          </p:cNvPr>
          <p:cNvSpPr/>
          <p:nvPr/>
        </p:nvSpPr>
        <p:spPr>
          <a:xfrm>
            <a:off x="2089149"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9DE0DE4A-F5F0-415C-B617-E88C23E9C2CF}"/>
              </a:ext>
            </a:extLst>
          </p:cNvPr>
          <p:cNvSpPr/>
          <p:nvPr/>
        </p:nvSpPr>
        <p:spPr>
          <a:xfrm>
            <a:off x="2440841"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668F76B0-998E-4D9A-864B-8518D417A45E}"/>
              </a:ext>
            </a:extLst>
          </p:cNvPr>
          <p:cNvSpPr/>
          <p:nvPr/>
        </p:nvSpPr>
        <p:spPr>
          <a:xfrm>
            <a:off x="2802302"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B8FE7348-1990-4F58-AEEA-7C66351B0725}"/>
              </a:ext>
            </a:extLst>
          </p:cNvPr>
          <p:cNvSpPr/>
          <p:nvPr/>
        </p:nvSpPr>
        <p:spPr>
          <a:xfrm>
            <a:off x="3153994"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9D783EF4-06D0-481E-B50D-6845C602DB92}"/>
              </a:ext>
            </a:extLst>
          </p:cNvPr>
          <p:cNvSpPr/>
          <p:nvPr/>
        </p:nvSpPr>
        <p:spPr>
          <a:xfrm>
            <a:off x="345684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F283309D-337E-4FCC-8528-52681464B613}"/>
              </a:ext>
            </a:extLst>
          </p:cNvPr>
          <p:cNvSpPr/>
          <p:nvPr/>
        </p:nvSpPr>
        <p:spPr>
          <a:xfrm>
            <a:off x="3808533"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E6ED0335-4BC5-40EA-9590-DE4EEDD1B966}"/>
              </a:ext>
            </a:extLst>
          </p:cNvPr>
          <p:cNvSpPr/>
          <p:nvPr/>
        </p:nvSpPr>
        <p:spPr>
          <a:xfrm>
            <a:off x="4169994"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7E29AA53-1AE4-43B8-9E6D-6BB3846DF676}"/>
              </a:ext>
            </a:extLst>
          </p:cNvPr>
          <p:cNvSpPr/>
          <p:nvPr/>
        </p:nvSpPr>
        <p:spPr>
          <a:xfrm>
            <a:off x="452168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E3EC6B00-D12A-4CC7-8523-3E1E1D5BB32E}"/>
              </a:ext>
            </a:extLst>
          </p:cNvPr>
          <p:cNvSpPr/>
          <p:nvPr/>
        </p:nvSpPr>
        <p:spPr>
          <a:xfrm>
            <a:off x="485384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65705E94-2D32-42F3-A19C-58DC1E118750}"/>
              </a:ext>
            </a:extLst>
          </p:cNvPr>
          <p:cNvSpPr/>
          <p:nvPr/>
        </p:nvSpPr>
        <p:spPr>
          <a:xfrm>
            <a:off x="5205533"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4FA9946B-0B72-41AD-85F1-8841AFF15CC9}"/>
              </a:ext>
            </a:extLst>
          </p:cNvPr>
          <p:cNvSpPr/>
          <p:nvPr/>
        </p:nvSpPr>
        <p:spPr>
          <a:xfrm>
            <a:off x="5566994"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Connector 72">
            <a:extLst>
              <a:ext uri="{FF2B5EF4-FFF2-40B4-BE49-F238E27FC236}">
                <a16:creationId xmlns:a16="http://schemas.microsoft.com/office/drawing/2014/main" id="{A8D9D8C1-D16D-471F-BCB2-B212436B11B0}"/>
              </a:ext>
            </a:extLst>
          </p:cNvPr>
          <p:cNvSpPr/>
          <p:nvPr/>
        </p:nvSpPr>
        <p:spPr>
          <a:xfrm>
            <a:off x="591868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Connector 74">
            <a:extLst>
              <a:ext uri="{FF2B5EF4-FFF2-40B4-BE49-F238E27FC236}">
                <a16:creationId xmlns:a16="http://schemas.microsoft.com/office/drawing/2014/main" id="{48D08A66-D3E6-43B8-BF4B-C20E64D91B45}"/>
              </a:ext>
            </a:extLst>
          </p:cNvPr>
          <p:cNvSpPr/>
          <p:nvPr/>
        </p:nvSpPr>
        <p:spPr>
          <a:xfrm>
            <a:off x="630945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a:extLst>
              <a:ext uri="{FF2B5EF4-FFF2-40B4-BE49-F238E27FC236}">
                <a16:creationId xmlns:a16="http://schemas.microsoft.com/office/drawing/2014/main" id="{98B6E3C0-0B37-49B6-A82E-E981490DEA30}"/>
              </a:ext>
            </a:extLst>
          </p:cNvPr>
          <p:cNvSpPr/>
          <p:nvPr/>
        </p:nvSpPr>
        <p:spPr>
          <a:xfrm>
            <a:off x="6661148"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a:extLst>
              <a:ext uri="{FF2B5EF4-FFF2-40B4-BE49-F238E27FC236}">
                <a16:creationId xmlns:a16="http://schemas.microsoft.com/office/drawing/2014/main" id="{A0080E58-220C-4BA4-A161-A66D6D91EDEF}"/>
              </a:ext>
            </a:extLst>
          </p:cNvPr>
          <p:cNvSpPr/>
          <p:nvPr/>
        </p:nvSpPr>
        <p:spPr>
          <a:xfrm>
            <a:off x="7022609"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Connector 80">
            <a:extLst>
              <a:ext uri="{FF2B5EF4-FFF2-40B4-BE49-F238E27FC236}">
                <a16:creationId xmlns:a16="http://schemas.microsoft.com/office/drawing/2014/main" id="{C739050A-16E4-4D29-A748-ED94490BFF11}"/>
              </a:ext>
            </a:extLst>
          </p:cNvPr>
          <p:cNvSpPr/>
          <p:nvPr/>
        </p:nvSpPr>
        <p:spPr>
          <a:xfrm>
            <a:off x="737430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F9679AC8-93DE-48FE-825F-7194017A42E7}"/>
              </a:ext>
            </a:extLst>
          </p:cNvPr>
          <p:cNvSpPr/>
          <p:nvPr/>
        </p:nvSpPr>
        <p:spPr>
          <a:xfrm>
            <a:off x="770645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C28D4E08-2C95-476E-B6AB-599535F5707D}"/>
              </a:ext>
            </a:extLst>
          </p:cNvPr>
          <p:cNvSpPr/>
          <p:nvPr/>
        </p:nvSpPr>
        <p:spPr>
          <a:xfrm>
            <a:off x="8058148"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7D717208-AD66-4C64-9B0B-14B3AAA36F47}"/>
              </a:ext>
            </a:extLst>
          </p:cNvPr>
          <p:cNvSpPr/>
          <p:nvPr/>
        </p:nvSpPr>
        <p:spPr>
          <a:xfrm>
            <a:off x="8419609"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6CA76BFA-EA81-46B8-9E21-31A9019CE0B0}"/>
              </a:ext>
            </a:extLst>
          </p:cNvPr>
          <p:cNvSpPr/>
          <p:nvPr/>
        </p:nvSpPr>
        <p:spPr>
          <a:xfrm>
            <a:off x="877130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Connector 90">
            <a:extLst>
              <a:ext uri="{FF2B5EF4-FFF2-40B4-BE49-F238E27FC236}">
                <a16:creationId xmlns:a16="http://schemas.microsoft.com/office/drawing/2014/main" id="{D5338CBC-6E20-4F5B-8287-FB6D9C0B03D8}"/>
              </a:ext>
            </a:extLst>
          </p:cNvPr>
          <p:cNvSpPr/>
          <p:nvPr/>
        </p:nvSpPr>
        <p:spPr>
          <a:xfrm>
            <a:off x="9074148"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Connector 92">
            <a:extLst>
              <a:ext uri="{FF2B5EF4-FFF2-40B4-BE49-F238E27FC236}">
                <a16:creationId xmlns:a16="http://schemas.microsoft.com/office/drawing/2014/main" id="{55586556-0953-4DD7-9530-0901478243B0}"/>
              </a:ext>
            </a:extLst>
          </p:cNvPr>
          <p:cNvSpPr/>
          <p:nvPr/>
        </p:nvSpPr>
        <p:spPr>
          <a:xfrm>
            <a:off x="9425840"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Connector 94">
            <a:extLst>
              <a:ext uri="{FF2B5EF4-FFF2-40B4-BE49-F238E27FC236}">
                <a16:creationId xmlns:a16="http://schemas.microsoft.com/office/drawing/2014/main" id="{D8826897-E48A-4744-AD39-3738FDFCDDB4}"/>
              </a:ext>
            </a:extLst>
          </p:cNvPr>
          <p:cNvSpPr/>
          <p:nvPr/>
        </p:nvSpPr>
        <p:spPr>
          <a:xfrm>
            <a:off x="9787301"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a:extLst>
              <a:ext uri="{FF2B5EF4-FFF2-40B4-BE49-F238E27FC236}">
                <a16:creationId xmlns:a16="http://schemas.microsoft.com/office/drawing/2014/main" id="{82E0595D-9717-46D2-8961-2E8935DB9C5A}"/>
              </a:ext>
            </a:extLst>
          </p:cNvPr>
          <p:cNvSpPr/>
          <p:nvPr/>
        </p:nvSpPr>
        <p:spPr>
          <a:xfrm>
            <a:off x="10138993"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a:extLst>
              <a:ext uri="{FF2B5EF4-FFF2-40B4-BE49-F238E27FC236}">
                <a16:creationId xmlns:a16="http://schemas.microsoft.com/office/drawing/2014/main" id="{78143A07-CA31-4982-B717-956C051AC2EA}"/>
              </a:ext>
            </a:extLst>
          </p:cNvPr>
          <p:cNvSpPr/>
          <p:nvPr/>
        </p:nvSpPr>
        <p:spPr>
          <a:xfrm>
            <a:off x="10471148"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1A6819A-B1CA-437E-9298-6D01A0F4C07A}"/>
              </a:ext>
            </a:extLst>
          </p:cNvPr>
          <p:cNvSpPr txBox="1"/>
          <p:nvPr/>
        </p:nvSpPr>
        <p:spPr>
          <a:xfrm>
            <a:off x="10516333" y="2739792"/>
            <a:ext cx="1444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frakcije</a:t>
            </a:r>
          </a:p>
        </p:txBody>
      </p:sp>
      <p:cxnSp>
        <p:nvCxnSpPr>
          <p:cNvPr id="7" name="Straight Arrow Connector 6">
            <a:extLst>
              <a:ext uri="{FF2B5EF4-FFF2-40B4-BE49-F238E27FC236}">
                <a16:creationId xmlns:a16="http://schemas.microsoft.com/office/drawing/2014/main" id="{CA133C44-C68B-42A6-8F84-B75AD520155C}"/>
              </a:ext>
            </a:extLst>
          </p:cNvPr>
          <p:cNvCxnSpPr>
            <a:cxnSpLocks/>
          </p:cNvCxnSpPr>
          <p:nvPr/>
        </p:nvCxnSpPr>
        <p:spPr>
          <a:xfrm>
            <a:off x="800188" y="2618953"/>
            <a:ext cx="0" cy="692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A5A8B9-095C-4A32-8847-0AED1E9E6755}"/>
              </a:ext>
            </a:extLst>
          </p:cNvPr>
          <p:cNvSpPr txBox="1"/>
          <p:nvPr/>
        </p:nvSpPr>
        <p:spPr>
          <a:xfrm>
            <a:off x="118700" y="3311204"/>
            <a:ext cx="1791968" cy="707886"/>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Načrtovanje</a:t>
            </a:r>
            <a:r>
              <a:rPr lang="en-US" sz="2000" dirty="0"/>
              <a:t> </a:t>
            </a:r>
            <a:r>
              <a:rPr lang="en-US" sz="2000" dirty="0" err="1"/>
              <a:t>terapije</a:t>
            </a:r>
          </a:p>
        </p:txBody>
      </p:sp>
      <p:grpSp>
        <p:nvGrpSpPr>
          <p:cNvPr id="2" name="Group 1">
            <a:extLst>
              <a:ext uri="{FF2B5EF4-FFF2-40B4-BE49-F238E27FC236}">
                <a16:creationId xmlns:a16="http://schemas.microsoft.com/office/drawing/2014/main" id="{7248D393-38F0-405D-A6EB-1A921E1A1665}"/>
              </a:ext>
            </a:extLst>
          </p:cNvPr>
          <p:cNvGrpSpPr/>
          <p:nvPr/>
        </p:nvGrpSpPr>
        <p:grpSpPr>
          <a:xfrm>
            <a:off x="9074148" y="1056422"/>
            <a:ext cx="3044502" cy="1016302"/>
            <a:chOff x="8906706" y="760273"/>
            <a:chExt cx="3044502" cy="1016302"/>
          </a:xfrm>
        </p:grpSpPr>
        <p:sp>
          <p:nvSpPr>
            <p:cNvPr id="52" name="TextBox 51">
              <a:extLst>
                <a:ext uri="{FF2B5EF4-FFF2-40B4-BE49-F238E27FC236}">
                  <a16:creationId xmlns:a16="http://schemas.microsoft.com/office/drawing/2014/main" id="{81C2AC55-D7CA-4608-B595-EF349F7563F0}"/>
                </a:ext>
              </a:extLst>
            </p:cNvPr>
            <p:cNvSpPr txBox="1"/>
            <p:nvPr/>
          </p:nvSpPr>
          <p:spPr>
            <a:xfrm>
              <a:off x="9119536" y="1376465"/>
              <a:ext cx="20896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t>CT</a:t>
              </a:r>
            </a:p>
          </p:txBody>
        </p:sp>
        <p:sp>
          <p:nvSpPr>
            <p:cNvPr id="53" name="Flowchart: Connector 52">
              <a:extLst>
                <a:ext uri="{FF2B5EF4-FFF2-40B4-BE49-F238E27FC236}">
                  <a16:creationId xmlns:a16="http://schemas.microsoft.com/office/drawing/2014/main" id="{AE428D63-C0D7-433B-8493-3F209378D05C}"/>
                </a:ext>
              </a:extLst>
            </p:cNvPr>
            <p:cNvSpPr/>
            <p:nvPr/>
          </p:nvSpPr>
          <p:spPr>
            <a:xfrm>
              <a:off x="8925728" y="1459917"/>
              <a:ext cx="205153" cy="205153"/>
            </a:xfrm>
            <a:prstGeom prst="flowChartConnector">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0DE5719-A6FE-4C10-94F5-3AB1253BF504}"/>
                </a:ext>
              </a:extLst>
            </p:cNvPr>
            <p:cNvSpPr txBox="1"/>
            <p:nvPr/>
          </p:nvSpPr>
          <p:spPr>
            <a:xfrm>
              <a:off x="9111859" y="760273"/>
              <a:ext cx="22583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Načrtovalni</a:t>
              </a:r>
              <a:r>
                <a:rPr lang="en-US" sz="2000" dirty="0"/>
                <a:t> CT</a:t>
              </a:r>
            </a:p>
          </p:txBody>
        </p:sp>
        <p:sp>
          <p:nvSpPr>
            <p:cNvPr id="55" name="Flowchart: Connector 54">
              <a:extLst>
                <a:ext uri="{FF2B5EF4-FFF2-40B4-BE49-F238E27FC236}">
                  <a16:creationId xmlns:a16="http://schemas.microsoft.com/office/drawing/2014/main" id="{0593DCA0-E951-4510-94FA-F07299B089F9}"/>
                </a:ext>
              </a:extLst>
            </p:cNvPr>
            <p:cNvSpPr/>
            <p:nvPr/>
          </p:nvSpPr>
          <p:spPr>
            <a:xfrm>
              <a:off x="8906706" y="845414"/>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4" name="Flowchart: Connector 63">
              <a:extLst>
                <a:ext uri="{FF2B5EF4-FFF2-40B4-BE49-F238E27FC236}">
                  <a16:creationId xmlns:a16="http://schemas.microsoft.com/office/drawing/2014/main" id="{9701F024-9689-4766-91D7-A9BBC43B137E}"/>
                </a:ext>
              </a:extLst>
            </p:cNvPr>
            <p:cNvSpPr/>
            <p:nvPr/>
          </p:nvSpPr>
          <p:spPr>
            <a:xfrm>
              <a:off x="8908951" y="116040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48273DA-770F-4BA0-ADB2-D42413CAA7E3}"/>
                </a:ext>
              </a:extLst>
            </p:cNvPr>
            <p:cNvSpPr txBox="1"/>
            <p:nvPr/>
          </p:nvSpPr>
          <p:spPr>
            <a:xfrm>
              <a:off x="9119536" y="1066497"/>
              <a:ext cx="28316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dnevne</a:t>
              </a:r>
              <a:r>
                <a:rPr lang="en-US" sz="2000" dirty="0"/>
                <a:t> </a:t>
              </a:r>
              <a:r>
                <a:rPr lang="en-US" sz="2000" dirty="0" err="1"/>
                <a:t>frakcije</a:t>
              </a:r>
              <a:endParaRPr lang="en-US" dirty="0" err="1"/>
            </a:p>
          </p:txBody>
        </p:sp>
      </p:grpSp>
      <p:sp>
        <p:nvSpPr>
          <p:cNvPr id="4" name="Slide Number Placeholder 3">
            <a:extLst>
              <a:ext uri="{FF2B5EF4-FFF2-40B4-BE49-F238E27FC236}">
                <a16:creationId xmlns:a16="http://schemas.microsoft.com/office/drawing/2014/main" id="{78BDE697-6DD8-46C4-B7C7-6D707FCCD5DE}"/>
              </a:ext>
            </a:extLst>
          </p:cNvPr>
          <p:cNvSpPr>
            <a:spLocks noGrp="1"/>
          </p:cNvSpPr>
          <p:nvPr>
            <p:ph type="sldNum" sz="quarter" idx="14"/>
          </p:nvPr>
        </p:nvSpPr>
        <p:spPr/>
        <p:txBody>
          <a:bodyPr/>
          <a:lstStyle/>
          <a:p>
            <a:fld id="{F63EFE32-485B-41F6-927E-7557007F5C17}" type="slidenum">
              <a:rPr lang="sl-SI" smtClean="0"/>
              <a:t>38</a:t>
            </a:fld>
            <a:endParaRPr lang="sl-SI"/>
          </a:p>
        </p:txBody>
      </p:sp>
      <p:cxnSp>
        <p:nvCxnSpPr>
          <p:cNvPr id="47" name="Straight Arrow Connector 46">
            <a:extLst>
              <a:ext uri="{FF2B5EF4-FFF2-40B4-BE49-F238E27FC236}">
                <a16:creationId xmlns:a16="http://schemas.microsoft.com/office/drawing/2014/main" id="{9C090876-D0A4-49DB-AAF6-AEDC4B17305C}"/>
              </a:ext>
            </a:extLst>
          </p:cNvPr>
          <p:cNvCxnSpPr>
            <a:cxnSpLocks/>
          </p:cNvCxnSpPr>
          <p:nvPr/>
        </p:nvCxnSpPr>
        <p:spPr>
          <a:xfrm>
            <a:off x="3257404" y="2619579"/>
            <a:ext cx="0" cy="928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21C1D1E-8D5E-4052-B947-573EE826ADFE}"/>
              </a:ext>
            </a:extLst>
          </p:cNvPr>
          <p:cNvSpPr txBox="1"/>
          <p:nvPr/>
        </p:nvSpPr>
        <p:spPr>
          <a:xfrm>
            <a:off x="2294302" y="3570142"/>
            <a:ext cx="2007577" cy="1015663"/>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Dnevna</a:t>
            </a:r>
            <a:r>
              <a:rPr lang="en-US" sz="2000" dirty="0"/>
              <a:t> </a:t>
            </a:r>
            <a:r>
              <a:rPr lang="en-US" sz="2000" dirty="0" err="1"/>
              <a:t>ocena</a:t>
            </a:r>
            <a:r>
              <a:rPr lang="en-US" sz="2000" dirty="0"/>
              <a:t> </a:t>
            </a:r>
            <a:r>
              <a:rPr lang="en-US" sz="2000" dirty="0" err="1"/>
              <a:t>anatomskih</a:t>
            </a:r>
            <a:r>
              <a:rPr lang="en-US" sz="2000" dirty="0"/>
              <a:t> </a:t>
            </a:r>
            <a:r>
              <a:rPr lang="en-US" sz="2000" dirty="0" err="1"/>
              <a:t>sprememb</a:t>
            </a:r>
          </a:p>
        </p:txBody>
      </p:sp>
      <p:cxnSp>
        <p:nvCxnSpPr>
          <p:cNvPr id="49" name="Straight Arrow Connector 48">
            <a:extLst>
              <a:ext uri="{FF2B5EF4-FFF2-40B4-BE49-F238E27FC236}">
                <a16:creationId xmlns:a16="http://schemas.microsoft.com/office/drawing/2014/main" id="{DB75E5BE-7647-4FEB-AA20-AADEC0BE37F0}"/>
              </a:ext>
            </a:extLst>
          </p:cNvPr>
          <p:cNvCxnSpPr>
            <a:cxnSpLocks/>
          </p:cNvCxnSpPr>
          <p:nvPr/>
        </p:nvCxnSpPr>
        <p:spPr>
          <a:xfrm>
            <a:off x="4301879" y="4010037"/>
            <a:ext cx="391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1EF73CF-FDE5-4237-B241-8B52F3D9DF7B}"/>
              </a:ext>
            </a:extLst>
          </p:cNvPr>
          <p:cNvSpPr txBox="1"/>
          <p:nvPr/>
        </p:nvSpPr>
        <p:spPr>
          <a:xfrm>
            <a:off x="4685513" y="3680675"/>
            <a:ext cx="1499577" cy="707886"/>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latin typeface="Cambria"/>
                <a:ea typeface="Cambria"/>
              </a:rPr>
              <a:t>Ocena</a:t>
            </a:r>
            <a:r>
              <a:rPr lang="en-US" sz="2000" dirty="0">
                <a:latin typeface="Cambria"/>
                <a:ea typeface="Cambria"/>
              </a:rPr>
              <a:t> </a:t>
            </a:r>
            <a:r>
              <a:rPr lang="en-US" sz="2000" dirty="0" err="1">
                <a:latin typeface="Cambria"/>
                <a:ea typeface="Cambria"/>
              </a:rPr>
              <a:t>odstopanja</a:t>
            </a:r>
            <a:endParaRPr lang="en-US" err="1">
              <a:latin typeface="Cambria"/>
              <a:ea typeface="Cambria"/>
            </a:endParaRPr>
          </a:p>
        </p:txBody>
      </p:sp>
      <p:cxnSp>
        <p:nvCxnSpPr>
          <p:cNvPr id="51" name="Straight Arrow Connector 50">
            <a:extLst>
              <a:ext uri="{FF2B5EF4-FFF2-40B4-BE49-F238E27FC236}">
                <a16:creationId xmlns:a16="http://schemas.microsoft.com/office/drawing/2014/main" id="{93E6D85B-F8CB-47B5-B29B-0D36F507F0C4}"/>
              </a:ext>
            </a:extLst>
          </p:cNvPr>
          <p:cNvCxnSpPr>
            <a:cxnSpLocks/>
          </p:cNvCxnSpPr>
          <p:nvPr/>
        </p:nvCxnSpPr>
        <p:spPr>
          <a:xfrm>
            <a:off x="6189780" y="4003991"/>
            <a:ext cx="471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82E43A0-DDE7-4345-AB0A-11AED9AB35EA}"/>
              </a:ext>
            </a:extLst>
          </p:cNvPr>
          <p:cNvSpPr txBox="1"/>
          <p:nvPr/>
        </p:nvSpPr>
        <p:spPr>
          <a:xfrm>
            <a:off x="6700733" y="3680675"/>
            <a:ext cx="1924028" cy="1323439"/>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Dnevno</a:t>
            </a:r>
            <a:r>
              <a:rPr lang="en-US" sz="2000" dirty="0"/>
              <a:t> </a:t>
            </a:r>
            <a:r>
              <a:rPr lang="en-US" sz="2000" dirty="0" err="1"/>
              <a:t>prilagajanje</a:t>
            </a:r>
            <a:r>
              <a:rPr lang="en-US" sz="2000" dirty="0"/>
              <a:t> </a:t>
            </a:r>
            <a:r>
              <a:rPr lang="en-US" sz="2000" dirty="0" err="1"/>
              <a:t>obsevalnih</a:t>
            </a:r>
            <a:r>
              <a:rPr lang="en-US" sz="2000" dirty="0"/>
              <a:t> </a:t>
            </a:r>
            <a:r>
              <a:rPr lang="en-US" sz="2000" dirty="0" err="1"/>
              <a:t>načrtov</a:t>
            </a:r>
            <a:endParaRPr lang="en-US" dirty="0" err="1"/>
          </a:p>
        </p:txBody>
      </p:sp>
      <p:sp>
        <p:nvSpPr>
          <p:cNvPr id="13" name="TextBox 12">
            <a:extLst>
              <a:ext uri="{FF2B5EF4-FFF2-40B4-BE49-F238E27FC236}">
                <a16:creationId xmlns:a16="http://schemas.microsoft.com/office/drawing/2014/main" id="{B9754193-E9D6-4215-87B0-4ADD88B905F7}"/>
              </a:ext>
            </a:extLst>
          </p:cNvPr>
          <p:cNvSpPr txBox="1"/>
          <p:nvPr/>
        </p:nvSpPr>
        <p:spPr>
          <a:xfrm>
            <a:off x="9456203" y="4184214"/>
            <a:ext cx="2032508" cy="40011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00B050"/>
                </a:solidFill>
              </a:rPr>
              <a:t>avtomatizacija</a:t>
            </a:r>
          </a:p>
        </p:txBody>
      </p:sp>
      <p:sp>
        <p:nvSpPr>
          <p:cNvPr id="60" name="TextBox 59">
            <a:extLst>
              <a:ext uri="{FF2B5EF4-FFF2-40B4-BE49-F238E27FC236}">
                <a16:creationId xmlns:a16="http://schemas.microsoft.com/office/drawing/2014/main" id="{8A7B1FA2-4763-4E2B-9D03-940F6E7EEB29}"/>
              </a:ext>
            </a:extLst>
          </p:cNvPr>
          <p:cNvSpPr txBox="1"/>
          <p:nvPr/>
        </p:nvSpPr>
        <p:spPr>
          <a:xfrm>
            <a:off x="9454412" y="5527623"/>
            <a:ext cx="2011673" cy="101566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2000" dirty="0" err="1">
                <a:solidFill>
                  <a:srgbClr val="00B050"/>
                </a:solidFill>
              </a:rPr>
              <a:t>Integracija</a:t>
            </a:r>
            <a:r>
              <a:rPr lang="en-US" sz="2000" dirty="0">
                <a:solidFill>
                  <a:srgbClr val="00B050"/>
                </a:solidFill>
              </a:rPr>
              <a:t> </a:t>
            </a:r>
            <a:r>
              <a:rPr lang="en-US" sz="2000" dirty="0" err="1">
                <a:solidFill>
                  <a:srgbClr val="00B050"/>
                </a:solidFill>
              </a:rPr>
              <a:t>nejasnosti</a:t>
            </a:r>
            <a:r>
              <a:rPr lang="en-US" sz="2000" dirty="0">
                <a:solidFill>
                  <a:srgbClr val="00B050"/>
                </a:solidFill>
              </a:rPr>
              <a:t> </a:t>
            </a:r>
            <a:r>
              <a:rPr lang="en-US" sz="2000" dirty="0" err="1">
                <a:solidFill>
                  <a:srgbClr val="00B050"/>
                </a:solidFill>
              </a:rPr>
              <a:t>slikanja</a:t>
            </a:r>
            <a:endParaRPr lang="en-US" dirty="0" err="1"/>
          </a:p>
        </p:txBody>
      </p:sp>
      <p:sp>
        <p:nvSpPr>
          <p:cNvPr id="8" name="Left Brace 7">
            <a:extLst>
              <a:ext uri="{FF2B5EF4-FFF2-40B4-BE49-F238E27FC236}">
                <a16:creationId xmlns:a16="http://schemas.microsoft.com/office/drawing/2014/main" id="{231BA6EE-A5C5-4290-88AA-0912DD009276}"/>
              </a:ext>
            </a:extLst>
          </p:cNvPr>
          <p:cNvSpPr/>
          <p:nvPr/>
        </p:nvSpPr>
        <p:spPr>
          <a:xfrm rot="5400000">
            <a:off x="2590085" y="1994187"/>
            <a:ext cx="231076" cy="461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871F9139-8102-4D8F-9CEC-F3A501C11089}"/>
              </a:ext>
            </a:extLst>
          </p:cNvPr>
          <p:cNvSpPr txBox="1"/>
          <p:nvPr/>
        </p:nvSpPr>
        <p:spPr>
          <a:xfrm>
            <a:off x="2321669" y="1756023"/>
            <a:ext cx="1016000" cy="400110"/>
          </a:xfrm>
          <a:prstGeom prst="rect">
            <a:avLst/>
          </a:prstGeom>
          <a:noFill/>
        </p:spPr>
        <p:txBody>
          <a:bodyPr wrap="square" lIns="91440" tIns="45720" rIns="91440" bIns="45720" rtlCol="0" anchor="t">
            <a:spAutoFit/>
          </a:bodyPr>
          <a:lstStyle/>
          <a:p>
            <a:r>
              <a:rPr lang="en-US" sz="2000" dirty="0"/>
              <a:t>1 dan</a:t>
            </a:r>
          </a:p>
        </p:txBody>
      </p:sp>
      <p:sp>
        <p:nvSpPr>
          <p:cNvPr id="70" name="TextBox 69">
            <a:extLst>
              <a:ext uri="{FF2B5EF4-FFF2-40B4-BE49-F238E27FC236}">
                <a16:creationId xmlns:a16="http://schemas.microsoft.com/office/drawing/2014/main" id="{AB076767-3CB0-44CC-9BFE-5C763D257DD7}"/>
              </a:ext>
            </a:extLst>
          </p:cNvPr>
          <p:cNvSpPr txBox="1"/>
          <p:nvPr/>
        </p:nvSpPr>
        <p:spPr>
          <a:xfrm>
            <a:off x="10006734" y="3566425"/>
            <a:ext cx="1033164" cy="461665"/>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2400" dirty="0">
                <a:solidFill>
                  <a:srgbClr val="FF0000"/>
                </a:solidFill>
              </a:rPr>
              <a:t>Cilji</a:t>
            </a:r>
            <a:endParaRPr lang="en-US"/>
          </a:p>
        </p:txBody>
      </p:sp>
      <p:sp>
        <p:nvSpPr>
          <p:cNvPr id="10" name="TextBox 9">
            <a:extLst>
              <a:ext uri="{FF2B5EF4-FFF2-40B4-BE49-F238E27FC236}">
                <a16:creationId xmlns:a16="http://schemas.microsoft.com/office/drawing/2014/main" id="{6DED0892-78AC-0EE8-1B6F-3F6F61F41E7B}"/>
              </a:ext>
            </a:extLst>
          </p:cNvPr>
          <p:cNvSpPr txBox="1"/>
          <p:nvPr/>
        </p:nvSpPr>
        <p:spPr>
          <a:xfrm>
            <a:off x="9456203" y="4900032"/>
            <a:ext cx="2032508" cy="40011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00B050"/>
                </a:solidFill>
              </a:rPr>
              <a:t>robustifikacija</a:t>
            </a:r>
            <a:endParaRPr lang="en-US" dirty="0" err="1"/>
          </a:p>
        </p:txBody>
      </p:sp>
    </p:spTree>
    <p:extLst>
      <p:ext uri="{BB962C8B-B14F-4D97-AF65-F5344CB8AC3E}">
        <p14:creationId xmlns:p14="http://schemas.microsoft.com/office/powerpoint/2010/main" val="1218561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797D5-F4ED-F44C-E526-5ABBB51B0639}"/>
              </a:ext>
            </a:extLst>
          </p:cNvPr>
          <p:cNvSpPr>
            <a:spLocks noGrp="1"/>
          </p:cNvSpPr>
          <p:nvPr>
            <p:ph idx="1"/>
          </p:nvPr>
        </p:nvSpPr>
        <p:spPr>
          <a:xfrm>
            <a:off x="64517" y="1341601"/>
            <a:ext cx="10839449" cy="4351338"/>
          </a:xfrm>
        </p:spPr>
        <p:txBody>
          <a:bodyPr vert="horz" lIns="91440" tIns="45720" rIns="91440" bIns="45720" rtlCol="0" anchor="t">
            <a:normAutofit/>
          </a:bodyPr>
          <a:lstStyle/>
          <a:p>
            <a:pPr marL="0" indent="0">
              <a:lnSpc>
                <a:spcPct val="100000"/>
              </a:lnSpc>
              <a:spcBef>
                <a:spcPts val="0"/>
              </a:spcBef>
              <a:buNone/>
            </a:pPr>
            <a:r>
              <a:rPr lang="en-US">
                <a:ea typeface="+mn-lt"/>
                <a:cs typeface="+mn-lt"/>
                <a:hlinkClick r:id="rId2"/>
              </a:rPr>
              <a:t>https://raptor-consortium.com/</a:t>
            </a:r>
            <a:endParaRPr lang="en-US">
              <a:ea typeface="+mn-lt"/>
              <a:cs typeface="+mn-lt"/>
            </a:endParaRPr>
          </a:p>
          <a:p>
            <a:endParaRPr lang="en-US"/>
          </a:p>
        </p:txBody>
      </p:sp>
      <p:sp>
        <p:nvSpPr>
          <p:cNvPr id="3" name="Content Placeholder 2">
            <a:extLst>
              <a:ext uri="{FF2B5EF4-FFF2-40B4-BE49-F238E27FC236}">
                <a16:creationId xmlns:a16="http://schemas.microsoft.com/office/drawing/2014/main" id="{7B1DFBC9-619A-492A-C367-5645B4C4A311}"/>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Kolaboracija</a:t>
            </a:r>
            <a:r>
              <a:rPr lang="en-US">
                <a:latin typeface="Work Sans"/>
              </a:rPr>
              <a:t> RAPTOR</a:t>
            </a:r>
            <a:endParaRPr lang="en-US"/>
          </a:p>
        </p:txBody>
      </p:sp>
      <p:sp>
        <p:nvSpPr>
          <p:cNvPr id="4" name="Slide Number Placeholder 3">
            <a:extLst>
              <a:ext uri="{FF2B5EF4-FFF2-40B4-BE49-F238E27FC236}">
                <a16:creationId xmlns:a16="http://schemas.microsoft.com/office/drawing/2014/main" id="{1BA764DC-CE8F-9E8B-DD41-B8F6D65270AB}"/>
              </a:ext>
            </a:extLst>
          </p:cNvPr>
          <p:cNvSpPr>
            <a:spLocks noGrp="1"/>
          </p:cNvSpPr>
          <p:nvPr>
            <p:ph type="sldNum" sz="quarter" idx="14"/>
          </p:nvPr>
        </p:nvSpPr>
        <p:spPr/>
        <p:txBody>
          <a:bodyPr/>
          <a:lstStyle/>
          <a:p>
            <a:fld id="{F63EFE32-485B-41F6-927E-7557007F5C17}" type="slidenum">
              <a:rPr lang="sl-SI" dirty="0" smtClean="0"/>
              <a:t>39</a:t>
            </a:fld>
            <a:endParaRPr lang="sl-SI"/>
          </a:p>
        </p:txBody>
      </p:sp>
      <p:pic>
        <p:nvPicPr>
          <p:cNvPr id="6" name="Picture 6" descr="Graphical user interface, website&#10;&#10;Description automatically generated">
            <a:extLst>
              <a:ext uri="{FF2B5EF4-FFF2-40B4-BE49-F238E27FC236}">
                <a16:creationId xmlns:a16="http://schemas.microsoft.com/office/drawing/2014/main" id="{F8A7D93D-B31B-B566-0163-CD802A87BE56}"/>
              </a:ext>
            </a:extLst>
          </p:cNvPr>
          <p:cNvPicPr>
            <a:picLocks noChangeAspect="1"/>
          </p:cNvPicPr>
          <p:nvPr/>
        </p:nvPicPr>
        <p:blipFill>
          <a:blip r:embed="rId3"/>
          <a:stretch>
            <a:fillRect/>
          </a:stretch>
        </p:blipFill>
        <p:spPr>
          <a:xfrm>
            <a:off x="1777042" y="2222344"/>
            <a:ext cx="8019690" cy="3908557"/>
          </a:xfrm>
          <a:prstGeom prst="rect">
            <a:avLst/>
          </a:prstGeom>
        </p:spPr>
      </p:pic>
    </p:spTree>
    <p:extLst>
      <p:ext uri="{BB962C8B-B14F-4D97-AF65-F5344CB8AC3E}">
        <p14:creationId xmlns:p14="http://schemas.microsoft.com/office/powerpoint/2010/main" val="3818396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E4DF98-BA81-0826-C79A-8BCECEBF37EA}"/>
              </a:ext>
            </a:extLst>
          </p:cNvPr>
          <p:cNvSpPr>
            <a:spLocks noGrp="1"/>
          </p:cNvSpPr>
          <p:nvPr>
            <p:ph idx="1"/>
          </p:nvPr>
        </p:nvSpPr>
        <p:spPr>
          <a:xfrm>
            <a:off x="409574" y="1599651"/>
            <a:ext cx="4924878" cy="4608636"/>
          </a:xfrm>
        </p:spPr>
        <p:txBody>
          <a:bodyPr vert="horz" lIns="91440" tIns="45720" rIns="91440" bIns="45720" rtlCol="0" anchor="t">
            <a:normAutofit fontScale="92500" lnSpcReduction="20000"/>
          </a:bodyPr>
          <a:lstStyle/>
          <a:p>
            <a:r>
              <a:rPr lang="en-US" dirty="0" err="1"/>
              <a:t>Rakave</a:t>
            </a:r>
            <a:r>
              <a:rPr lang="en-US" dirty="0"/>
              <a:t> </a:t>
            </a:r>
            <a:r>
              <a:rPr lang="en-US" dirty="0" err="1"/>
              <a:t>celice</a:t>
            </a:r>
            <a:r>
              <a:rPr lang="en-US" dirty="0"/>
              <a:t> </a:t>
            </a:r>
            <a:r>
              <a:rPr lang="en-US" dirty="0" err="1"/>
              <a:t>uničujemo</a:t>
            </a:r>
            <a:r>
              <a:rPr lang="en-US" dirty="0"/>
              <a:t> z </a:t>
            </a:r>
            <a:r>
              <a:rPr lang="en-US" dirty="0" err="1"/>
              <a:t>lomom</a:t>
            </a:r>
            <a:r>
              <a:rPr lang="en-US" dirty="0"/>
              <a:t> DNA, </a:t>
            </a:r>
            <a:r>
              <a:rPr lang="en-US" dirty="0" err="1"/>
              <a:t>kar</a:t>
            </a:r>
            <a:r>
              <a:rPr lang="en-US" dirty="0"/>
              <a:t> </a:t>
            </a:r>
            <a:r>
              <a:rPr lang="en-US" dirty="0" err="1"/>
              <a:t>preprečuje</a:t>
            </a:r>
            <a:r>
              <a:rPr lang="en-US" dirty="0"/>
              <a:t> </a:t>
            </a:r>
            <a:r>
              <a:rPr lang="en-US" dirty="0" err="1"/>
              <a:t>nadaljnjo</a:t>
            </a:r>
            <a:r>
              <a:rPr lang="en-US" dirty="0"/>
              <a:t> </a:t>
            </a:r>
            <a:r>
              <a:rPr lang="en-US" dirty="0" err="1"/>
              <a:t>deljenje</a:t>
            </a:r>
            <a:r>
              <a:rPr lang="en-US" dirty="0"/>
              <a:t> </a:t>
            </a:r>
            <a:r>
              <a:rPr lang="en-US" dirty="0" err="1"/>
              <a:t>celic</a:t>
            </a:r>
            <a:endParaRPr lang="en-US" dirty="0"/>
          </a:p>
          <a:p>
            <a:r>
              <a:rPr lang="en-US" dirty="0" err="1"/>
              <a:t>Celični</a:t>
            </a:r>
            <a:r>
              <a:rPr lang="en-US" dirty="0"/>
              <a:t> </a:t>
            </a:r>
            <a:r>
              <a:rPr lang="en-US" dirty="0" err="1"/>
              <a:t>mehanizmi</a:t>
            </a:r>
            <a:r>
              <a:rPr lang="en-US" dirty="0"/>
              <a:t> </a:t>
            </a:r>
            <a:r>
              <a:rPr lang="en-US" dirty="0" err="1"/>
              <a:t>skrbijo</a:t>
            </a:r>
            <a:r>
              <a:rPr lang="en-US" dirty="0"/>
              <a:t> za </a:t>
            </a:r>
            <a:r>
              <a:rPr lang="en-US" dirty="0" err="1"/>
              <a:t>popravo</a:t>
            </a:r>
            <a:r>
              <a:rPr lang="en-US" dirty="0"/>
              <a:t> </a:t>
            </a:r>
            <a:r>
              <a:rPr lang="en-US" dirty="0" err="1"/>
              <a:t>napak</a:t>
            </a:r>
            <a:endParaRPr lang="en-US" dirty="0"/>
          </a:p>
          <a:p>
            <a:r>
              <a:rPr lang="en-US" dirty="0" err="1"/>
              <a:t>Linearno</a:t>
            </a:r>
            <a:r>
              <a:rPr lang="en-US" dirty="0"/>
              <a:t> – </a:t>
            </a:r>
            <a:r>
              <a:rPr lang="en-US" dirty="0" err="1"/>
              <a:t>kvadratni</a:t>
            </a:r>
            <a:r>
              <a:rPr lang="en-US" dirty="0"/>
              <a:t> model </a:t>
            </a:r>
            <a:r>
              <a:rPr lang="en-US" dirty="0" err="1"/>
              <a:t>napoveduje</a:t>
            </a:r>
            <a:r>
              <a:rPr lang="en-US" dirty="0"/>
              <a:t>, da </a:t>
            </a:r>
            <a:r>
              <a:rPr lang="en-US" dirty="0" err="1"/>
              <a:t>bo</a:t>
            </a:r>
            <a:r>
              <a:rPr lang="en-US" dirty="0"/>
              <a:t> </a:t>
            </a:r>
            <a:r>
              <a:rPr lang="en-US" dirty="0" err="1"/>
              <a:t>pomembna</a:t>
            </a:r>
            <a:r>
              <a:rPr lang="en-US" dirty="0"/>
              <a:t>  </a:t>
            </a:r>
            <a:r>
              <a:rPr lang="en-US" b="1" dirty="0" err="1"/>
              <a:t>koncentracija</a:t>
            </a:r>
            <a:r>
              <a:rPr lang="en-US" b="1" dirty="0"/>
              <a:t> </a:t>
            </a:r>
            <a:r>
              <a:rPr lang="en-US" b="1" dirty="0" err="1"/>
              <a:t>sevanja</a:t>
            </a:r>
            <a:endParaRPr lang="en-US" b="1" dirty="0"/>
          </a:p>
          <a:p>
            <a:r>
              <a:rPr lang="en-US" dirty="0" err="1"/>
              <a:t>Znatna</a:t>
            </a:r>
            <a:r>
              <a:rPr lang="en-US" dirty="0"/>
              <a:t> </a:t>
            </a:r>
            <a:r>
              <a:rPr lang="en-US" dirty="0" err="1"/>
              <a:t>koncentracija</a:t>
            </a:r>
            <a:r>
              <a:rPr lang="en-US" dirty="0"/>
              <a:t> </a:t>
            </a:r>
            <a:r>
              <a:rPr lang="en-US" dirty="0" err="1"/>
              <a:t>pospeši</a:t>
            </a:r>
            <a:r>
              <a:rPr lang="en-US" dirty="0"/>
              <a:t> </a:t>
            </a:r>
            <a:r>
              <a:rPr lang="en-US" dirty="0" err="1"/>
              <a:t>celično</a:t>
            </a:r>
            <a:r>
              <a:rPr lang="en-US" dirty="0"/>
              <a:t> </a:t>
            </a:r>
            <a:r>
              <a:rPr lang="en-US" dirty="0" err="1"/>
              <a:t>smrt</a:t>
            </a:r>
            <a:r>
              <a:rPr lang="en-US" dirty="0"/>
              <a:t> v </a:t>
            </a:r>
            <a:r>
              <a:rPr lang="en-US" dirty="0" err="1"/>
              <a:t>tumorju</a:t>
            </a:r>
            <a:r>
              <a:rPr lang="en-US" dirty="0"/>
              <a:t> </a:t>
            </a:r>
          </a:p>
          <a:p>
            <a:r>
              <a:rPr lang="en-US" dirty="0" err="1"/>
              <a:t>Skromna</a:t>
            </a:r>
            <a:r>
              <a:rPr lang="en-US" dirty="0"/>
              <a:t> </a:t>
            </a:r>
            <a:r>
              <a:rPr lang="en-US" dirty="0" err="1"/>
              <a:t>koncentracija</a:t>
            </a:r>
            <a:r>
              <a:rPr lang="en-US" dirty="0"/>
              <a:t> </a:t>
            </a:r>
            <a:r>
              <a:rPr lang="en-US" dirty="0" err="1"/>
              <a:t>ohrani</a:t>
            </a:r>
            <a:r>
              <a:rPr lang="en-US" dirty="0"/>
              <a:t> </a:t>
            </a:r>
            <a:r>
              <a:rPr lang="en-US" dirty="0" err="1"/>
              <a:t>zdravo</a:t>
            </a:r>
            <a:r>
              <a:rPr lang="en-US" dirty="0"/>
              <a:t> </a:t>
            </a:r>
            <a:r>
              <a:rPr lang="en-US" dirty="0" err="1"/>
              <a:t>tkivo</a:t>
            </a:r>
            <a:endParaRPr lang="en-US" dirty="0"/>
          </a:p>
          <a:p>
            <a:r>
              <a:rPr lang="en-US" dirty="0"/>
              <a:t>Uravnavanje </a:t>
            </a:r>
            <a:r>
              <a:rPr lang="en-US" dirty="0" err="1"/>
              <a:t>porazdelitve</a:t>
            </a:r>
            <a:r>
              <a:rPr lang="en-US" dirty="0"/>
              <a:t> </a:t>
            </a:r>
            <a:r>
              <a:rPr lang="en-US" dirty="0" err="1"/>
              <a:t>sevanja</a:t>
            </a:r>
            <a:r>
              <a:rPr lang="en-US" dirty="0"/>
              <a:t> </a:t>
            </a:r>
            <a:r>
              <a:rPr lang="en-US" dirty="0" err="1"/>
              <a:t>kritično</a:t>
            </a:r>
            <a:r>
              <a:rPr lang="en-US" dirty="0"/>
              <a:t> za </a:t>
            </a:r>
            <a:r>
              <a:rPr lang="en-US" dirty="0" err="1"/>
              <a:t>pacientovo</a:t>
            </a:r>
            <a:r>
              <a:rPr lang="en-US" dirty="0"/>
              <a:t> </a:t>
            </a:r>
            <a:r>
              <a:rPr lang="en-US" dirty="0" err="1"/>
              <a:t>korist</a:t>
            </a:r>
            <a:endParaRPr lang="en-US" dirty="0"/>
          </a:p>
          <a:p>
            <a:r>
              <a:rPr lang="en-US" dirty="0" err="1"/>
              <a:t>Naloga</a:t>
            </a:r>
            <a:r>
              <a:rPr lang="en-US" dirty="0"/>
              <a:t> </a:t>
            </a:r>
            <a:r>
              <a:rPr lang="en-US" b="1" dirty="0" err="1"/>
              <a:t>medicinskih</a:t>
            </a:r>
            <a:r>
              <a:rPr lang="en-US" b="1" dirty="0"/>
              <a:t> </a:t>
            </a:r>
            <a:r>
              <a:rPr lang="en-US" b="1" dirty="0" err="1"/>
              <a:t>fizikov</a:t>
            </a:r>
            <a:r>
              <a:rPr lang="en-US" dirty="0"/>
              <a:t> in </a:t>
            </a:r>
            <a:r>
              <a:rPr lang="en-US" dirty="0" err="1"/>
              <a:t>dozimetristov</a:t>
            </a:r>
            <a:r>
              <a:rPr lang="en-US" dirty="0"/>
              <a:t> je </a:t>
            </a:r>
            <a:r>
              <a:rPr lang="en-US" dirty="0" err="1"/>
              <a:t>optimizacija</a:t>
            </a:r>
            <a:r>
              <a:rPr lang="en-US" dirty="0"/>
              <a:t> </a:t>
            </a:r>
            <a:r>
              <a:rPr lang="en-US" dirty="0" err="1"/>
              <a:t>porazdelitve</a:t>
            </a:r>
            <a:r>
              <a:rPr lang="en-US" dirty="0"/>
              <a:t> </a:t>
            </a:r>
            <a:r>
              <a:rPr lang="en-US" dirty="0" err="1"/>
              <a:t>sevanja</a:t>
            </a:r>
            <a:r>
              <a:rPr lang="en-US" dirty="0"/>
              <a:t>.</a:t>
            </a:r>
          </a:p>
        </p:txBody>
      </p:sp>
      <p:sp>
        <p:nvSpPr>
          <p:cNvPr id="3" name="Content Placeholder 2">
            <a:extLst>
              <a:ext uri="{FF2B5EF4-FFF2-40B4-BE49-F238E27FC236}">
                <a16:creationId xmlns:a16="http://schemas.microsoft.com/office/drawing/2014/main" id="{8EEB55C9-00FF-09BA-79D7-44432C1C5649}"/>
              </a:ext>
            </a:extLst>
          </p:cNvPr>
          <p:cNvSpPr>
            <a:spLocks noGrp="1"/>
          </p:cNvSpPr>
          <p:nvPr>
            <p:ph sz="quarter" idx="13"/>
          </p:nvPr>
        </p:nvSpPr>
        <p:spPr/>
        <p:txBody>
          <a:bodyPr vert="horz" lIns="91440" tIns="45720" rIns="91440" bIns="45720" rtlCol="0" anchor="t">
            <a:normAutofit/>
          </a:bodyPr>
          <a:lstStyle/>
          <a:p>
            <a:r>
              <a:rPr lang="en-US">
                <a:latin typeface="Work Sans"/>
              </a:rPr>
              <a:t>Škoda </a:t>
            </a:r>
            <a:r>
              <a:rPr lang="en-US" err="1">
                <a:latin typeface="Work Sans"/>
              </a:rPr>
              <a:t>na</a:t>
            </a:r>
            <a:r>
              <a:rPr lang="en-US">
                <a:latin typeface="Work Sans"/>
              </a:rPr>
              <a:t> DNA </a:t>
            </a:r>
            <a:endParaRPr lang="en-US"/>
          </a:p>
        </p:txBody>
      </p:sp>
      <p:pic>
        <p:nvPicPr>
          <p:cNvPr id="4" name="Picture 4" descr="Diagram&#10;&#10;Description automatically generated">
            <a:extLst>
              <a:ext uri="{FF2B5EF4-FFF2-40B4-BE49-F238E27FC236}">
                <a16:creationId xmlns:a16="http://schemas.microsoft.com/office/drawing/2014/main" id="{CC2B06C2-A80E-93CC-30F1-3B7810D91965}"/>
              </a:ext>
            </a:extLst>
          </p:cNvPr>
          <p:cNvPicPr>
            <a:picLocks noChangeAspect="1"/>
          </p:cNvPicPr>
          <p:nvPr/>
        </p:nvPicPr>
        <p:blipFill>
          <a:blip r:embed="rId2"/>
          <a:stretch>
            <a:fillRect/>
          </a:stretch>
        </p:blipFill>
        <p:spPr>
          <a:xfrm>
            <a:off x="5723907" y="950971"/>
            <a:ext cx="5721926" cy="2867980"/>
          </a:xfrm>
          <a:prstGeom prst="rect">
            <a:avLst/>
          </a:prstGeom>
        </p:spPr>
      </p:pic>
      <p:pic>
        <p:nvPicPr>
          <p:cNvPr id="6" name="Picture 6" descr="Text&#10;&#10;Description automatically generated">
            <a:extLst>
              <a:ext uri="{FF2B5EF4-FFF2-40B4-BE49-F238E27FC236}">
                <a16:creationId xmlns:a16="http://schemas.microsoft.com/office/drawing/2014/main" id="{525E8005-9294-AA65-3472-0B1A36726DB8}"/>
              </a:ext>
            </a:extLst>
          </p:cNvPr>
          <p:cNvPicPr>
            <a:picLocks noChangeAspect="1"/>
          </p:cNvPicPr>
          <p:nvPr/>
        </p:nvPicPr>
        <p:blipFill>
          <a:blip r:embed="rId3"/>
          <a:stretch>
            <a:fillRect/>
          </a:stretch>
        </p:blipFill>
        <p:spPr>
          <a:xfrm>
            <a:off x="7376555" y="4214670"/>
            <a:ext cx="2743199" cy="1991256"/>
          </a:xfrm>
          <a:prstGeom prst="rect">
            <a:avLst/>
          </a:prstGeom>
        </p:spPr>
      </p:pic>
    </p:spTree>
    <p:extLst>
      <p:ext uri="{BB962C8B-B14F-4D97-AF65-F5344CB8AC3E}">
        <p14:creationId xmlns:p14="http://schemas.microsoft.com/office/powerpoint/2010/main" val="664567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0C7AD-45DC-BCFC-D2EC-332E93DE580C}"/>
              </a:ext>
            </a:extLst>
          </p:cNvPr>
          <p:cNvSpPr>
            <a:spLocks noGrp="1"/>
          </p:cNvSpPr>
          <p:nvPr>
            <p:ph idx="1"/>
          </p:nvPr>
        </p:nvSpPr>
        <p:spPr>
          <a:xfrm>
            <a:off x="409574" y="1617060"/>
            <a:ext cx="4475338" cy="4351338"/>
          </a:xfrm>
        </p:spPr>
        <p:txBody>
          <a:bodyPr vert="horz" lIns="91440" tIns="45720" rIns="91440" bIns="45720" rtlCol="0" anchor="t">
            <a:normAutofit/>
          </a:bodyPr>
          <a:lstStyle/>
          <a:p>
            <a:r>
              <a:rPr lang="en-US" err="1"/>
              <a:t>Vesolje</a:t>
            </a:r>
            <a:r>
              <a:rPr lang="en-US"/>
              <a:t> je </a:t>
            </a:r>
            <a:r>
              <a:rPr lang="en-US" err="1"/>
              <a:t>sestavljeno</a:t>
            </a:r>
            <a:r>
              <a:rPr lang="en-US"/>
              <a:t> </a:t>
            </a:r>
            <a:r>
              <a:rPr lang="en-US" err="1"/>
              <a:t>iz</a:t>
            </a:r>
            <a:r>
              <a:rPr lang="en-US"/>
              <a:t> </a:t>
            </a:r>
            <a:r>
              <a:rPr lang="en-US" err="1"/>
              <a:t>nadstropij</a:t>
            </a:r>
            <a:r>
              <a:rPr lang="en-US"/>
              <a:t> po </a:t>
            </a:r>
            <a:r>
              <a:rPr lang="en-US" err="1"/>
              <a:t>velikosti</a:t>
            </a:r>
          </a:p>
          <a:p>
            <a:r>
              <a:rPr lang="en-US"/>
              <a:t>Na </a:t>
            </a:r>
            <a:r>
              <a:rPr lang="en-US" err="1"/>
              <a:t>vsaki</a:t>
            </a:r>
            <a:r>
              <a:rPr lang="en-US"/>
              <a:t> </a:t>
            </a:r>
            <a:r>
              <a:rPr lang="en-US" err="1"/>
              <a:t>stopnji</a:t>
            </a:r>
            <a:r>
              <a:rPr lang="en-US"/>
              <a:t> </a:t>
            </a:r>
            <a:r>
              <a:rPr lang="en-US" err="1"/>
              <a:t>lestvice</a:t>
            </a:r>
            <a:r>
              <a:rPr lang="en-US"/>
              <a:t> so </a:t>
            </a:r>
            <a:r>
              <a:rPr lang="en-US" err="1"/>
              <a:t>podobni</a:t>
            </a:r>
            <a:r>
              <a:rPr lang="en-US"/>
              <a:t> </a:t>
            </a:r>
            <a:r>
              <a:rPr lang="en-US" err="1"/>
              <a:t>vzorci</a:t>
            </a:r>
            <a:r>
              <a:rPr lang="en-US"/>
              <a:t> </a:t>
            </a:r>
            <a:r>
              <a:rPr lang="en-US" err="1"/>
              <a:t>vezave</a:t>
            </a:r>
            <a:r>
              <a:rPr lang="en-US"/>
              <a:t>:</a:t>
            </a:r>
          </a:p>
          <a:p>
            <a:pPr lvl="1"/>
            <a:r>
              <a:rPr lang="en-US" err="1"/>
              <a:t>zvezde</a:t>
            </a:r>
            <a:r>
              <a:rPr lang="en-US"/>
              <a:t> v </a:t>
            </a:r>
            <a:r>
              <a:rPr lang="en-US" err="1"/>
              <a:t>galaksije</a:t>
            </a:r>
          </a:p>
          <a:p>
            <a:pPr lvl="1"/>
            <a:r>
              <a:rPr lang="en-US" err="1"/>
              <a:t>Planetov</a:t>
            </a:r>
            <a:r>
              <a:rPr lang="en-US"/>
              <a:t> v </a:t>
            </a:r>
            <a:r>
              <a:rPr lang="en-US" err="1"/>
              <a:t>osončja</a:t>
            </a:r>
          </a:p>
          <a:p>
            <a:pPr lvl="1"/>
            <a:r>
              <a:rPr lang="en-US"/>
              <a:t>...</a:t>
            </a:r>
          </a:p>
          <a:p>
            <a:pPr lvl="1"/>
            <a:r>
              <a:rPr lang="en-US" err="1"/>
              <a:t>Molekul</a:t>
            </a:r>
            <a:r>
              <a:rPr lang="en-US"/>
              <a:t> v </a:t>
            </a:r>
            <a:r>
              <a:rPr lang="en-US" err="1"/>
              <a:t>snovi</a:t>
            </a:r>
          </a:p>
          <a:p>
            <a:pPr lvl="1"/>
            <a:r>
              <a:rPr lang="en-US" err="1"/>
              <a:t>Atomov</a:t>
            </a:r>
            <a:r>
              <a:rPr lang="en-US"/>
              <a:t> v </a:t>
            </a:r>
            <a:r>
              <a:rPr lang="en-US" err="1"/>
              <a:t>molekulah</a:t>
            </a:r>
          </a:p>
          <a:p>
            <a:pPr lvl="1"/>
            <a:r>
              <a:rPr lang="en-US"/>
              <a:t>...</a:t>
            </a:r>
          </a:p>
        </p:txBody>
      </p:sp>
      <p:sp>
        <p:nvSpPr>
          <p:cNvPr id="3" name="Content Placeholder 2">
            <a:extLst>
              <a:ext uri="{FF2B5EF4-FFF2-40B4-BE49-F238E27FC236}">
                <a16:creationId xmlns:a16="http://schemas.microsoft.com/office/drawing/2014/main" id="{C8C1A9DE-6D54-E08E-6E23-1378F8D6B7A9}"/>
              </a:ext>
            </a:extLst>
          </p:cNvPr>
          <p:cNvSpPr>
            <a:spLocks noGrp="1"/>
          </p:cNvSpPr>
          <p:nvPr>
            <p:ph sz="quarter" idx="13"/>
          </p:nvPr>
        </p:nvSpPr>
        <p:spPr/>
        <p:txBody>
          <a:bodyPr vert="horz" lIns="91440" tIns="45720" rIns="91440" bIns="45720" rtlCol="0" anchor="t">
            <a:normAutofit fontScale="92500"/>
          </a:bodyPr>
          <a:lstStyle/>
          <a:p>
            <a:r>
              <a:rPr lang="en-US" err="1">
                <a:latin typeface="Work Sans"/>
              </a:rPr>
              <a:t>Delovanje</a:t>
            </a:r>
            <a:r>
              <a:rPr lang="en-US">
                <a:latin typeface="Work Sans"/>
              </a:rPr>
              <a:t> terapije – nadstropja narave</a:t>
            </a:r>
            <a:endParaRPr lang="en-US"/>
          </a:p>
        </p:txBody>
      </p:sp>
      <p:pic>
        <p:nvPicPr>
          <p:cNvPr id="5" name="Picture 5" descr="Diagram, schematic&#10;&#10;Description automatically generated">
            <a:extLst>
              <a:ext uri="{FF2B5EF4-FFF2-40B4-BE49-F238E27FC236}">
                <a16:creationId xmlns:a16="http://schemas.microsoft.com/office/drawing/2014/main" id="{3E7479F5-3642-9A86-0F2A-DE077D7FEE54}"/>
              </a:ext>
            </a:extLst>
          </p:cNvPr>
          <p:cNvPicPr>
            <a:picLocks noChangeAspect="1"/>
          </p:cNvPicPr>
          <p:nvPr/>
        </p:nvPicPr>
        <p:blipFill>
          <a:blip r:embed="rId2"/>
          <a:stretch>
            <a:fillRect/>
          </a:stretch>
        </p:blipFill>
        <p:spPr>
          <a:xfrm>
            <a:off x="5486400" y="1393188"/>
            <a:ext cx="5480754" cy="4071622"/>
          </a:xfrm>
          <a:prstGeom prst="rect">
            <a:avLst/>
          </a:prstGeom>
        </p:spPr>
      </p:pic>
    </p:spTree>
    <p:extLst>
      <p:ext uri="{BB962C8B-B14F-4D97-AF65-F5344CB8AC3E}">
        <p14:creationId xmlns:p14="http://schemas.microsoft.com/office/powerpoint/2010/main" val="75648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0C7AD-45DC-BCFC-D2EC-332E93DE580C}"/>
              </a:ext>
            </a:extLst>
          </p:cNvPr>
          <p:cNvSpPr>
            <a:spLocks noGrp="1"/>
          </p:cNvSpPr>
          <p:nvPr>
            <p:ph idx="1"/>
          </p:nvPr>
        </p:nvSpPr>
        <p:spPr>
          <a:xfrm>
            <a:off x="409574" y="1856949"/>
            <a:ext cx="3939116" cy="4351338"/>
          </a:xfrm>
        </p:spPr>
        <p:txBody>
          <a:bodyPr vert="horz" lIns="91440" tIns="45720" rIns="91440" bIns="45720" rtlCol="0" anchor="t">
            <a:normAutofit/>
          </a:bodyPr>
          <a:lstStyle/>
          <a:p>
            <a:r>
              <a:rPr lang="en-US" dirty="0" err="1"/>
              <a:t>Energijo</a:t>
            </a:r>
            <a:r>
              <a:rPr lang="en-US" dirty="0"/>
              <a:t> </a:t>
            </a:r>
            <a:r>
              <a:rPr lang="en-US" dirty="0" err="1"/>
              <a:t>ocenimo</a:t>
            </a:r>
            <a:r>
              <a:rPr lang="en-US" dirty="0"/>
              <a:t> </a:t>
            </a:r>
            <a:r>
              <a:rPr lang="en-US" dirty="0" err="1"/>
              <a:t>iz</a:t>
            </a:r>
            <a:r>
              <a:rPr lang="en-US" dirty="0"/>
              <a:t> </a:t>
            </a:r>
            <a:r>
              <a:rPr lang="en-US" dirty="0" err="1"/>
              <a:t>sežigne</a:t>
            </a:r>
            <a:r>
              <a:rPr lang="en-US" dirty="0"/>
              <a:t> </a:t>
            </a:r>
            <a:r>
              <a:rPr lang="en-US" dirty="0" err="1"/>
              <a:t>toplote</a:t>
            </a:r>
            <a:r>
              <a:rPr lang="en-US" dirty="0"/>
              <a:t> ~ 1000 kcal/100 g -&gt; 40 MJ/kg -&gt; 1000 MJ/</a:t>
            </a:r>
            <a:r>
              <a:rPr lang="en-US" dirty="0" err="1"/>
              <a:t>kmol</a:t>
            </a:r>
            <a:r>
              <a:rPr lang="en-US" dirty="0"/>
              <a:t> -&gt; 10 eV/</a:t>
            </a:r>
            <a:r>
              <a:rPr lang="en-US" dirty="0" err="1"/>
              <a:t>molekulo</a:t>
            </a:r>
            <a:endParaRPr lang="en-US" dirty="0"/>
          </a:p>
          <a:p>
            <a:r>
              <a:rPr lang="en-US" dirty="0"/>
              <a:t>EM </a:t>
            </a:r>
            <a:r>
              <a:rPr lang="en-US" dirty="0" err="1"/>
              <a:t>valovanje</a:t>
            </a:r>
            <a:r>
              <a:rPr lang="en-US" dirty="0"/>
              <a:t> -&gt; lambda = 1280 eV*nm/E ~ 100 nm</a:t>
            </a:r>
          </a:p>
          <a:p>
            <a:r>
              <a:rPr lang="en-US" dirty="0" err="1"/>
              <a:t>Nekje</a:t>
            </a:r>
            <a:r>
              <a:rPr lang="en-US" dirty="0"/>
              <a:t> med UV in </a:t>
            </a:r>
            <a:r>
              <a:rPr lang="en-US" dirty="0" err="1"/>
              <a:t>žarki</a:t>
            </a:r>
            <a:r>
              <a:rPr lang="en-US" dirty="0"/>
              <a:t> X</a:t>
            </a:r>
          </a:p>
          <a:p>
            <a:r>
              <a:rPr lang="en-US" dirty="0" err="1"/>
              <a:t>Podobno</a:t>
            </a:r>
            <a:r>
              <a:rPr lang="en-US" dirty="0"/>
              <a:t>: </a:t>
            </a:r>
            <a:r>
              <a:rPr lang="en-US" dirty="0" err="1"/>
              <a:t>melanom</a:t>
            </a:r>
            <a:r>
              <a:rPr lang="en-US" dirty="0"/>
              <a:t> in UV </a:t>
            </a:r>
            <a:r>
              <a:rPr lang="en-US" dirty="0" err="1"/>
              <a:t>žarki</a:t>
            </a:r>
            <a:endParaRPr lang="en-US" dirty="0"/>
          </a:p>
          <a:p>
            <a:r>
              <a:rPr lang="en-US" dirty="0" err="1"/>
              <a:t>Zanimivo</a:t>
            </a:r>
            <a:r>
              <a:rPr lang="en-US" dirty="0"/>
              <a:t> – </a:t>
            </a:r>
            <a:r>
              <a:rPr lang="en-US" dirty="0" err="1"/>
              <a:t>velikost</a:t>
            </a:r>
            <a:r>
              <a:rPr lang="en-US" dirty="0"/>
              <a:t> DNK </a:t>
            </a:r>
            <a:r>
              <a:rPr lang="en-US" dirty="0" err="1"/>
              <a:t>primerljiva</a:t>
            </a:r>
            <a:r>
              <a:rPr lang="en-US" dirty="0"/>
              <a:t> z </a:t>
            </a:r>
            <a:r>
              <a:rPr lang="en-US" dirty="0" err="1"/>
              <a:t>velikostjo</a:t>
            </a:r>
            <a:r>
              <a:rPr lang="en-US" dirty="0"/>
              <a:t> val. </a:t>
            </a:r>
            <a:r>
              <a:rPr lang="en-US" dirty="0" err="1"/>
              <a:t>dolžine</a:t>
            </a:r>
            <a:endParaRPr lang="en-US" dirty="0"/>
          </a:p>
        </p:txBody>
      </p:sp>
      <p:sp>
        <p:nvSpPr>
          <p:cNvPr id="3" name="Content Placeholder 2">
            <a:extLst>
              <a:ext uri="{FF2B5EF4-FFF2-40B4-BE49-F238E27FC236}">
                <a16:creationId xmlns:a16="http://schemas.microsoft.com/office/drawing/2014/main" id="{C8C1A9DE-6D54-E08E-6E23-1378F8D6B7A9}"/>
              </a:ext>
            </a:extLst>
          </p:cNvPr>
          <p:cNvSpPr>
            <a:spLocks noGrp="1"/>
          </p:cNvSpPr>
          <p:nvPr>
            <p:ph sz="quarter" idx="13"/>
          </p:nvPr>
        </p:nvSpPr>
        <p:spPr/>
        <p:txBody>
          <a:bodyPr vert="horz" lIns="91440" tIns="45720" rIns="91440" bIns="45720" rtlCol="0" anchor="t">
            <a:normAutofit fontScale="92500" lnSpcReduction="20000"/>
          </a:bodyPr>
          <a:lstStyle/>
          <a:p>
            <a:r>
              <a:rPr lang="en-US" err="1">
                <a:latin typeface="Work Sans"/>
              </a:rPr>
              <a:t>Mehanizem</a:t>
            </a:r>
            <a:r>
              <a:rPr lang="en-US">
                <a:latin typeface="Work Sans"/>
              </a:rPr>
              <a:t> </a:t>
            </a:r>
            <a:r>
              <a:rPr lang="en-US" err="1">
                <a:latin typeface="Work Sans"/>
              </a:rPr>
              <a:t>radioterapije</a:t>
            </a:r>
            <a:r>
              <a:rPr lang="en-US">
                <a:latin typeface="Work Sans"/>
              </a:rPr>
              <a:t> – energijska skala</a:t>
            </a:r>
            <a:endParaRPr lang="en-US"/>
          </a:p>
        </p:txBody>
      </p:sp>
      <p:pic>
        <p:nvPicPr>
          <p:cNvPr id="4" name="Picture 4" descr="Chart&#10;&#10;Description automatically generated">
            <a:extLst>
              <a:ext uri="{FF2B5EF4-FFF2-40B4-BE49-F238E27FC236}">
                <a16:creationId xmlns:a16="http://schemas.microsoft.com/office/drawing/2014/main" id="{316C4513-949C-EC7E-F12D-53C051B97D6D}"/>
              </a:ext>
            </a:extLst>
          </p:cNvPr>
          <p:cNvPicPr>
            <a:picLocks noChangeAspect="1"/>
          </p:cNvPicPr>
          <p:nvPr/>
        </p:nvPicPr>
        <p:blipFill>
          <a:blip r:embed="rId2"/>
          <a:stretch>
            <a:fillRect/>
          </a:stretch>
        </p:blipFill>
        <p:spPr>
          <a:xfrm>
            <a:off x="4736523" y="1764145"/>
            <a:ext cx="6667500" cy="4114800"/>
          </a:xfrm>
          <a:prstGeom prst="rect">
            <a:avLst/>
          </a:prstGeom>
        </p:spPr>
      </p:pic>
      <p:sp>
        <p:nvSpPr>
          <p:cNvPr id="6" name="TextBox 5">
            <a:extLst>
              <a:ext uri="{FF2B5EF4-FFF2-40B4-BE49-F238E27FC236}">
                <a16:creationId xmlns:a16="http://schemas.microsoft.com/office/drawing/2014/main" id="{4E99184B-D035-E363-9390-9C4A121C4A30}"/>
              </a:ext>
            </a:extLst>
          </p:cNvPr>
          <p:cNvSpPr txBox="1"/>
          <p:nvPr/>
        </p:nvSpPr>
        <p:spPr>
          <a:xfrm>
            <a:off x="8347363" y="59690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biology</a:t>
            </a:r>
          </a:p>
        </p:txBody>
      </p:sp>
      <p:pic>
        <p:nvPicPr>
          <p:cNvPr id="7" name="Picture 7" descr="Timeline&#10;&#10;Description automatically generated">
            <a:extLst>
              <a:ext uri="{FF2B5EF4-FFF2-40B4-BE49-F238E27FC236}">
                <a16:creationId xmlns:a16="http://schemas.microsoft.com/office/drawing/2014/main" id="{E1DFC722-DEA1-6D4A-E01D-EC8C4F45D447}"/>
              </a:ext>
            </a:extLst>
          </p:cNvPr>
          <p:cNvPicPr>
            <a:picLocks noChangeAspect="1"/>
          </p:cNvPicPr>
          <p:nvPr/>
        </p:nvPicPr>
        <p:blipFill>
          <a:blip r:embed="rId3"/>
          <a:stretch>
            <a:fillRect/>
          </a:stretch>
        </p:blipFill>
        <p:spPr>
          <a:xfrm>
            <a:off x="4308763" y="1610026"/>
            <a:ext cx="7372925" cy="4411492"/>
          </a:xfrm>
          <a:prstGeom prst="rect">
            <a:avLst/>
          </a:prstGeom>
        </p:spPr>
      </p:pic>
      <p:sp>
        <p:nvSpPr>
          <p:cNvPr id="5" name="Rectangle 4">
            <a:extLst>
              <a:ext uri="{FF2B5EF4-FFF2-40B4-BE49-F238E27FC236}">
                <a16:creationId xmlns:a16="http://schemas.microsoft.com/office/drawing/2014/main" id="{87EF6657-31DD-5B69-AAB3-722CBD72AC4F}"/>
              </a:ext>
            </a:extLst>
          </p:cNvPr>
          <p:cNvSpPr/>
          <p:nvPr/>
        </p:nvSpPr>
        <p:spPr>
          <a:xfrm>
            <a:off x="8347364" y="1296939"/>
            <a:ext cx="1031394" cy="5046645"/>
          </a:xfrm>
          <a:prstGeom prst="rect">
            <a:avLst/>
          </a:prstGeom>
          <a:solidFill>
            <a:srgbClr val="DBC323">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398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F7EDF-F5C9-040C-84DF-9D230431D6B8}"/>
              </a:ext>
            </a:extLst>
          </p:cNvPr>
          <p:cNvSpPr>
            <a:spLocks noGrp="1"/>
          </p:cNvSpPr>
          <p:nvPr>
            <p:ph idx="1"/>
          </p:nvPr>
        </p:nvSpPr>
        <p:spPr>
          <a:xfrm>
            <a:off x="409574" y="1355978"/>
            <a:ext cx="4246994" cy="4351338"/>
          </a:xfrm>
        </p:spPr>
        <p:txBody>
          <a:bodyPr vert="horz" lIns="91440" tIns="45720" rIns="91440" bIns="45720" rtlCol="0" anchor="t">
            <a:normAutofit/>
          </a:bodyPr>
          <a:lstStyle/>
          <a:p>
            <a:r>
              <a:rPr lang="en-US" err="1"/>
              <a:t>Enota</a:t>
            </a:r>
            <a:r>
              <a:rPr lang="en-US"/>
              <a:t> je </a:t>
            </a:r>
            <a:r>
              <a:rPr lang="en-US" err="1"/>
              <a:t>linac</a:t>
            </a:r>
            <a:r>
              <a:rPr lang="en-US"/>
              <a:t>, </a:t>
            </a:r>
            <a:r>
              <a:rPr lang="en-US" err="1"/>
              <a:t>kratko</a:t>
            </a:r>
            <a:r>
              <a:rPr lang="en-US"/>
              <a:t> za linear accelerator, </a:t>
            </a:r>
            <a:r>
              <a:rPr lang="en-US" err="1"/>
              <a:t>slovensko</a:t>
            </a:r>
            <a:r>
              <a:rPr lang="en-US"/>
              <a:t> </a:t>
            </a:r>
            <a:r>
              <a:rPr lang="en-US" err="1"/>
              <a:t>premočrtni</a:t>
            </a:r>
            <a:r>
              <a:rPr lang="en-US"/>
              <a:t> </a:t>
            </a:r>
            <a:r>
              <a:rPr lang="en-US" err="1"/>
              <a:t>pospeševalnik</a:t>
            </a:r>
          </a:p>
          <a:p>
            <a:r>
              <a:rPr lang="en-US" err="1"/>
              <a:t>Linac</a:t>
            </a:r>
            <a:r>
              <a:rPr lang="en-US"/>
              <a:t> </a:t>
            </a:r>
            <a:r>
              <a:rPr lang="en-US" err="1"/>
              <a:t>pospešuje</a:t>
            </a:r>
            <a:r>
              <a:rPr lang="en-US"/>
              <a:t> </a:t>
            </a:r>
            <a:r>
              <a:rPr lang="en-US" err="1"/>
              <a:t>elektrone</a:t>
            </a:r>
          </a:p>
          <a:p>
            <a:r>
              <a:rPr lang="en-US" err="1"/>
              <a:t>Elektroni</a:t>
            </a:r>
            <a:r>
              <a:rPr lang="en-US"/>
              <a:t> med </a:t>
            </a:r>
            <a:r>
              <a:rPr lang="en-US" err="1"/>
              <a:t>zaviranjem</a:t>
            </a:r>
            <a:r>
              <a:rPr lang="en-US"/>
              <a:t> v </a:t>
            </a:r>
            <a:r>
              <a:rPr lang="en-US" err="1"/>
              <a:t>tarči</a:t>
            </a:r>
            <a:r>
              <a:rPr lang="en-US"/>
              <a:t> </a:t>
            </a:r>
            <a:r>
              <a:rPr lang="en-US" err="1"/>
              <a:t>tvorijo</a:t>
            </a:r>
            <a:r>
              <a:rPr lang="en-US"/>
              <a:t> </a:t>
            </a:r>
            <a:r>
              <a:rPr lang="en-US" err="1"/>
              <a:t>žarke</a:t>
            </a:r>
            <a:r>
              <a:rPr lang="en-US"/>
              <a:t> X</a:t>
            </a:r>
          </a:p>
          <a:p>
            <a:r>
              <a:rPr lang="en-US" err="1"/>
              <a:t>Znatne</a:t>
            </a:r>
            <a:r>
              <a:rPr lang="en-US"/>
              <a:t> </a:t>
            </a:r>
            <a:r>
              <a:rPr lang="en-US" err="1"/>
              <a:t>pospeševalne</a:t>
            </a:r>
            <a:r>
              <a:rPr lang="en-US"/>
              <a:t> </a:t>
            </a:r>
            <a:r>
              <a:rPr lang="en-US" err="1"/>
              <a:t>napetosti</a:t>
            </a:r>
            <a:r>
              <a:rPr lang="en-US"/>
              <a:t> (MV) </a:t>
            </a:r>
          </a:p>
          <a:p>
            <a:r>
              <a:rPr lang="en-US" err="1"/>
              <a:t>Sevalno</a:t>
            </a:r>
            <a:r>
              <a:rPr lang="en-US"/>
              <a:t> </a:t>
            </a:r>
            <a:r>
              <a:rPr lang="en-US" err="1"/>
              <a:t>okolje</a:t>
            </a:r>
            <a:r>
              <a:rPr lang="en-US"/>
              <a:t> - </a:t>
            </a:r>
            <a:r>
              <a:rPr lang="en-US" err="1"/>
              <a:t>zaščita</a:t>
            </a:r>
            <a:r>
              <a:rPr lang="en-US"/>
              <a:t> </a:t>
            </a:r>
            <a:r>
              <a:rPr lang="en-US" err="1"/>
              <a:t>osebja</a:t>
            </a:r>
            <a:r>
              <a:rPr lang="en-US"/>
              <a:t> in obiskovalcev.</a:t>
            </a:r>
          </a:p>
        </p:txBody>
      </p:sp>
      <p:sp>
        <p:nvSpPr>
          <p:cNvPr id="3" name="Content Placeholder 2">
            <a:extLst>
              <a:ext uri="{FF2B5EF4-FFF2-40B4-BE49-F238E27FC236}">
                <a16:creationId xmlns:a16="http://schemas.microsoft.com/office/drawing/2014/main" id="{29F01457-C639-08BC-1712-636B83B7453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a:t>
            </a:r>
            <a:r>
              <a:rPr lang="en-US" err="1">
                <a:latin typeface="Work Sans"/>
              </a:rPr>
              <a:t>Klasične</a:t>
            </a:r>
            <a:r>
              <a:rPr lang="en-US">
                <a:latin typeface="Work Sans"/>
              </a:rPr>
              <a:t>) obsevalne naprave za RT</a:t>
            </a:r>
            <a:endParaRPr lang="en-US"/>
          </a:p>
        </p:txBody>
      </p:sp>
      <p:pic>
        <p:nvPicPr>
          <p:cNvPr id="4" name="Picture 4" descr="A picture containing indoor, wall, kitchenware, mincer&#10;&#10;Description automatically generated">
            <a:extLst>
              <a:ext uri="{FF2B5EF4-FFF2-40B4-BE49-F238E27FC236}">
                <a16:creationId xmlns:a16="http://schemas.microsoft.com/office/drawing/2014/main" id="{4B7CD643-8076-972C-665C-9B4D0E9D3FEE}"/>
              </a:ext>
            </a:extLst>
          </p:cNvPr>
          <p:cNvPicPr>
            <a:picLocks noChangeAspect="1"/>
          </p:cNvPicPr>
          <p:nvPr/>
        </p:nvPicPr>
        <p:blipFill>
          <a:blip r:embed="rId2"/>
          <a:stretch>
            <a:fillRect/>
          </a:stretch>
        </p:blipFill>
        <p:spPr>
          <a:xfrm>
            <a:off x="4894877" y="1394132"/>
            <a:ext cx="6498647" cy="3652981"/>
          </a:xfrm>
          <a:prstGeom prst="rect">
            <a:avLst/>
          </a:prstGeom>
        </p:spPr>
      </p:pic>
      <p:cxnSp>
        <p:nvCxnSpPr>
          <p:cNvPr id="5" name="Straight Arrow Connector 4">
            <a:extLst>
              <a:ext uri="{FF2B5EF4-FFF2-40B4-BE49-F238E27FC236}">
                <a16:creationId xmlns:a16="http://schemas.microsoft.com/office/drawing/2014/main" id="{4B174344-58A1-CCA3-7690-6AE29627E900}"/>
              </a:ext>
            </a:extLst>
          </p:cNvPr>
          <p:cNvCxnSpPr/>
          <p:nvPr/>
        </p:nvCxnSpPr>
        <p:spPr>
          <a:xfrm flipH="1">
            <a:off x="7580745" y="2533074"/>
            <a:ext cx="378691" cy="741218"/>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0F5DEDA-2A93-576B-6572-875A00C1EDB9}"/>
              </a:ext>
            </a:extLst>
          </p:cNvPr>
          <p:cNvCxnSpPr>
            <a:cxnSpLocks/>
          </p:cNvCxnSpPr>
          <p:nvPr/>
        </p:nvCxnSpPr>
        <p:spPr>
          <a:xfrm flipH="1">
            <a:off x="7719290" y="2533074"/>
            <a:ext cx="332510" cy="868218"/>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F32A8A-2B9C-74F4-D7F7-52148C2A1804}"/>
              </a:ext>
            </a:extLst>
          </p:cNvPr>
          <p:cNvCxnSpPr>
            <a:cxnSpLocks/>
          </p:cNvCxnSpPr>
          <p:nvPr/>
        </p:nvCxnSpPr>
        <p:spPr>
          <a:xfrm>
            <a:off x="8155709" y="2579256"/>
            <a:ext cx="140853" cy="764309"/>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3679545-B406-D715-E2D8-BA2160EB5F6C}"/>
              </a:ext>
            </a:extLst>
          </p:cNvPr>
          <p:cNvCxnSpPr>
            <a:cxnSpLocks/>
          </p:cNvCxnSpPr>
          <p:nvPr/>
        </p:nvCxnSpPr>
        <p:spPr>
          <a:xfrm>
            <a:off x="8097981" y="2579256"/>
            <a:ext cx="2308" cy="775854"/>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367B310-4AA0-4566-50BF-3B33FDDA6D93}"/>
              </a:ext>
            </a:extLst>
          </p:cNvPr>
          <p:cNvCxnSpPr>
            <a:cxnSpLocks/>
          </p:cNvCxnSpPr>
          <p:nvPr/>
        </p:nvCxnSpPr>
        <p:spPr>
          <a:xfrm>
            <a:off x="8215745" y="2593110"/>
            <a:ext cx="302489" cy="660401"/>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55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F7EDF-F5C9-040C-84DF-9D230431D6B8}"/>
              </a:ext>
            </a:extLst>
          </p:cNvPr>
          <p:cNvSpPr>
            <a:spLocks noGrp="1"/>
          </p:cNvSpPr>
          <p:nvPr>
            <p:ph idx="1"/>
          </p:nvPr>
        </p:nvSpPr>
        <p:spPr>
          <a:xfrm>
            <a:off x="409574" y="1355978"/>
            <a:ext cx="5681928" cy="4757078"/>
          </a:xfrm>
        </p:spPr>
        <p:txBody>
          <a:bodyPr vert="horz" lIns="91440" tIns="45720" rIns="91440" bIns="45720" rtlCol="0" anchor="t">
            <a:normAutofit/>
          </a:bodyPr>
          <a:lstStyle/>
          <a:p>
            <a:r>
              <a:rPr lang="en-US" dirty="0" err="1"/>
              <a:t>Konzilij</a:t>
            </a:r>
            <a:r>
              <a:rPr lang="en-US" dirty="0"/>
              <a:t> </a:t>
            </a:r>
            <a:r>
              <a:rPr lang="en-US" dirty="0" err="1"/>
              <a:t>izbere</a:t>
            </a:r>
            <a:r>
              <a:rPr lang="en-US" dirty="0"/>
              <a:t> RT </a:t>
            </a:r>
            <a:r>
              <a:rPr lang="en-US" dirty="0" err="1"/>
              <a:t>kot</a:t>
            </a:r>
            <a:r>
              <a:rPr lang="en-US" dirty="0"/>
              <a:t> </a:t>
            </a:r>
            <a:r>
              <a:rPr lang="en-US" dirty="0" err="1"/>
              <a:t>primerno</a:t>
            </a:r>
            <a:r>
              <a:rPr lang="en-US" dirty="0"/>
              <a:t> </a:t>
            </a:r>
            <a:r>
              <a:rPr lang="en-US" dirty="0" err="1"/>
              <a:t>terapijo</a:t>
            </a:r>
            <a:endParaRPr lang="en-US" dirty="0"/>
          </a:p>
          <a:p>
            <a:r>
              <a:rPr lang="en-US" dirty="0" err="1"/>
              <a:t>Natančno</a:t>
            </a:r>
            <a:r>
              <a:rPr lang="en-US" dirty="0"/>
              <a:t> 3D </a:t>
            </a:r>
            <a:r>
              <a:rPr lang="en-US" dirty="0" err="1"/>
              <a:t>slikanje</a:t>
            </a:r>
            <a:r>
              <a:rPr lang="en-US" dirty="0"/>
              <a:t> </a:t>
            </a:r>
            <a:r>
              <a:rPr lang="en-US" dirty="0" err="1"/>
              <a:t>obolelega</a:t>
            </a:r>
            <a:r>
              <a:rPr lang="en-US" dirty="0"/>
              <a:t> </a:t>
            </a:r>
            <a:r>
              <a:rPr lang="en-US" dirty="0" err="1"/>
              <a:t>tkiva</a:t>
            </a:r>
            <a:r>
              <a:rPr lang="en-US" dirty="0"/>
              <a:t> (CT)</a:t>
            </a:r>
          </a:p>
          <a:p>
            <a:r>
              <a:rPr lang="en-US" dirty="0" err="1"/>
              <a:t>Zdravnik</a:t>
            </a:r>
            <a:r>
              <a:rPr lang="en-US" dirty="0"/>
              <a:t> (</a:t>
            </a:r>
            <a:r>
              <a:rPr lang="en-US" dirty="0" err="1"/>
              <a:t>radioterapevt</a:t>
            </a:r>
            <a:r>
              <a:rPr lang="en-US" dirty="0"/>
              <a:t> </a:t>
            </a:r>
            <a:r>
              <a:rPr lang="en-US" dirty="0" err="1"/>
              <a:t>onkolog</a:t>
            </a:r>
            <a:r>
              <a:rPr lang="en-US" dirty="0"/>
              <a:t>) </a:t>
            </a:r>
            <a:r>
              <a:rPr lang="en-US" dirty="0" err="1"/>
              <a:t>izbere</a:t>
            </a:r>
            <a:r>
              <a:rPr lang="en-US" dirty="0"/>
              <a:t> </a:t>
            </a:r>
            <a:r>
              <a:rPr lang="en-US" dirty="0" err="1"/>
              <a:t>področja</a:t>
            </a:r>
            <a:r>
              <a:rPr lang="en-US" dirty="0"/>
              <a:t> </a:t>
            </a:r>
            <a:r>
              <a:rPr lang="en-US" dirty="0" err="1"/>
              <a:t>obsevanja</a:t>
            </a:r>
            <a:r>
              <a:rPr lang="en-US" dirty="0"/>
              <a:t> (</a:t>
            </a:r>
            <a:r>
              <a:rPr lang="en-US" dirty="0" err="1"/>
              <a:t>terapevtske</a:t>
            </a:r>
            <a:r>
              <a:rPr lang="en-US" dirty="0"/>
              <a:t> </a:t>
            </a:r>
            <a:r>
              <a:rPr lang="en-US" dirty="0" err="1"/>
              <a:t>prostornine</a:t>
            </a:r>
            <a:r>
              <a:rPr lang="en-US" dirty="0"/>
              <a:t>) in </a:t>
            </a:r>
            <a:r>
              <a:rPr lang="en-US" dirty="0" err="1"/>
              <a:t>ogrožene</a:t>
            </a:r>
            <a:r>
              <a:rPr lang="en-US" dirty="0"/>
              <a:t> </a:t>
            </a:r>
            <a:r>
              <a:rPr lang="en-US" dirty="0" err="1"/>
              <a:t>organe</a:t>
            </a:r>
            <a:endParaRPr lang="en-US" dirty="0"/>
          </a:p>
          <a:p>
            <a:r>
              <a:rPr lang="en-US" dirty="0"/>
              <a:t>S </a:t>
            </a:r>
            <a:r>
              <a:rPr lang="en-US" dirty="0" err="1"/>
              <a:t>simulacijo</a:t>
            </a:r>
            <a:r>
              <a:rPr lang="en-US" dirty="0"/>
              <a:t> </a:t>
            </a:r>
            <a:r>
              <a:rPr lang="en-US" dirty="0" err="1"/>
              <a:t>izberemo</a:t>
            </a:r>
            <a:r>
              <a:rPr lang="en-US" dirty="0"/>
              <a:t> </a:t>
            </a:r>
            <a:r>
              <a:rPr lang="en-US" dirty="0" err="1"/>
              <a:t>najprimernejšo</a:t>
            </a:r>
            <a:r>
              <a:rPr lang="en-US" dirty="0"/>
              <a:t> </a:t>
            </a:r>
            <a:r>
              <a:rPr lang="en-US" dirty="0" err="1"/>
              <a:t>strategijo</a:t>
            </a:r>
            <a:r>
              <a:rPr lang="en-US" dirty="0"/>
              <a:t> </a:t>
            </a:r>
            <a:r>
              <a:rPr lang="en-US" dirty="0" err="1"/>
              <a:t>obsevanja</a:t>
            </a:r>
            <a:r>
              <a:rPr lang="en-US" dirty="0"/>
              <a:t> (</a:t>
            </a:r>
            <a:r>
              <a:rPr lang="en-US" dirty="0" err="1"/>
              <a:t>načrtovanje</a:t>
            </a:r>
            <a:r>
              <a:rPr lang="en-US" dirty="0"/>
              <a:t> </a:t>
            </a:r>
            <a:r>
              <a:rPr lang="en-US" dirty="0" err="1"/>
              <a:t>terapije</a:t>
            </a:r>
            <a:r>
              <a:rPr lang="en-US" dirty="0"/>
              <a:t> - </a:t>
            </a:r>
            <a:r>
              <a:rPr lang="en-US" dirty="0" err="1"/>
              <a:t>določimo</a:t>
            </a:r>
            <a:r>
              <a:rPr lang="en-US" dirty="0"/>
              <a:t> </a:t>
            </a:r>
            <a:r>
              <a:rPr lang="en-US" dirty="0" err="1"/>
              <a:t>smer</a:t>
            </a:r>
            <a:r>
              <a:rPr lang="en-US" dirty="0"/>
              <a:t> in </a:t>
            </a:r>
            <a:r>
              <a:rPr lang="en-US" dirty="0" err="1"/>
              <a:t>obliko</a:t>
            </a:r>
            <a:r>
              <a:rPr lang="en-US" dirty="0"/>
              <a:t> </a:t>
            </a:r>
            <a:r>
              <a:rPr lang="en-US" dirty="0" err="1"/>
              <a:t>žarka</a:t>
            </a:r>
            <a:r>
              <a:rPr lang="en-US" dirty="0"/>
              <a:t>)</a:t>
            </a:r>
          </a:p>
          <a:p>
            <a:r>
              <a:rPr lang="en-US" dirty="0" err="1"/>
              <a:t>Obsevanje</a:t>
            </a:r>
            <a:r>
              <a:rPr lang="en-US" dirty="0"/>
              <a:t> je </a:t>
            </a:r>
            <a:r>
              <a:rPr lang="en-US" dirty="0" err="1"/>
              <a:t>razdeljeno</a:t>
            </a:r>
            <a:r>
              <a:rPr lang="en-US" dirty="0"/>
              <a:t> </a:t>
            </a:r>
            <a:r>
              <a:rPr lang="en-US" dirty="0" err="1"/>
              <a:t>na</a:t>
            </a:r>
            <a:r>
              <a:rPr lang="en-US" dirty="0"/>
              <a:t> 1-40 </a:t>
            </a:r>
            <a:r>
              <a:rPr lang="en-US" dirty="0" err="1"/>
              <a:t>frakcij</a:t>
            </a:r>
            <a:endParaRPr lang="en-US" dirty="0"/>
          </a:p>
          <a:p>
            <a:r>
              <a:rPr lang="en-US" dirty="0"/>
              <a:t>Po </a:t>
            </a:r>
            <a:r>
              <a:rPr lang="en-US" dirty="0" err="1"/>
              <a:t>terapiji</a:t>
            </a:r>
            <a:r>
              <a:rPr lang="en-US" dirty="0"/>
              <a:t> </a:t>
            </a:r>
            <a:r>
              <a:rPr lang="en-US" dirty="0" err="1"/>
              <a:t>ocena</a:t>
            </a:r>
            <a:r>
              <a:rPr lang="en-US" dirty="0"/>
              <a:t> </a:t>
            </a:r>
            <a:r>
              <a:rPr lang="en-US" dirty="0" err="1"/>
              <a:t>uspešnosti</a:t>
            </a:r>
            <a:r>
              <a:rPr lang="en-US" dirty="0"/>
              <a:t> </a:t>
            </a:r>
            <a:r>
              <a:rPr lang="en-US" dirty="0" err="1"/>
              <a:t>zdravljenja</a:t>
            </a:r>
            <a:endParaRPr lang="en-US" dirty="0"/>
          </a:p>
          <a:p>
            <a:r>
              <a:rPr lang="en-US" dirty="0" err="1"/>
              <a:t>Konzilij</a:t>
            </a:r>
            <a:r>
              <a:rPr lang="en-US" dirty="0"/>
              <a:t> </a:t>
            </a:r>
            <a:r>
              <a:rPr lang="en-US" dirty="0" err="1"/>
              <a:t>odloča</a:t>
            </a:r>
            <a:r>
              <a:rPr lang="en-US" dirty="0"/>
              <a:t> o </a:t>
            </a:r>
            <a:r>
              <a:rPr lang="en-US" dirty="0" err="1"/>
              <a:t>nadaljevanju</a:t>
            </a:r>
            <a:r>
              <a:rPr lang="en-US" dirty="0"/>
              <a:t> </a:t>
            </a:r>
            <a:r>
              <a:rPr lang="en-US" dirty="0" err="1"/>
              <a:t>terapije</a:t>
            </a:r>
            <a:r>
              <a:rPr lang="en-US" dirty="0"/>
              <a:t>.</a:t>
            </a:r>
          </a:p>
        </p:txBody>
      </p:sp>
      <p:sp>
        <p:nvSpPr>
          <p:cNvPr id="3" name="Content Placeholder 2">
            <a:extLst>
              <a:ext uri="{FF2B5EF4-FFF2-40B4-BE49-F238E27FC236}">
                <a16:creationId xmlns:a16="http://schemas.microsoft.com/office/drawing/2014/main" id="{29F01457-C639-08BC-1712-636B83B7453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Potek dela </a:t>
            </a:r>
            <a:r>
              <a:rPr lang="en-US" err="1">
                <a:latin typeface="Work Sans"/>
              </a:rPr>
              <a:t>pri</a:t>
            </a:r>
            <a:r>
              <a:rPr lang="en-US">
                <a:latin typeface="Work Sans"/>
              </a:rPr>
              <a:t> RT (workflow)</a:t>
            </a:r>
            <a:endParaRPr lang="en-US"/>
          </a:p>
        </p:txBody>
      </p:sp>
      <p:pic>
        <p:nvPicPr>
          <p:cNvPr id="9" name="Picture 10" descr="A picture containing text, colorful, different&#10;&#10;Description automatically generated">
            <a:extLst>
              <a:ext uri="{FF2B5EF4-FFF2-40B4-BE49-F238E27FC236}">
                <a16:creationId xmlns:a16="http://schemas.microsoft.com/office/drawing/2014/main" id="{DC1945A4-8CFD-993F-C338-5DBA182488D1}"/>
              </a:ext>
            </a:extLst>
          </p:cNvPr>
          <p:cNvPicPr>
            <a:picLocks noChangeAspect="1"/>
          </p:cNvPicPr>
          <p:nvPr/>
        </p:nvPicPr>
        <p:blipFill>
          <a:blip r:embed="rId2"/>
          <a:stretch>
            <a:fillRect/>
          </a:stretch>
        </p:blipFill>
        <p:spPr>
          <a:xfrm>
            <a:off x="6416634" y="864540"/>
            <a:ext cx="4791693" cy="2912193"/>
          </a:xfrm>
          <a:prstGeom prst="rect">
            <a:avLst/>
          </a:prstGeom>
        </p:spPr>
      </p:pic>
      <p:pic>
        <p:nvPicPr>
          <p:cNvPr id="11" name="Picture 11" descr="Graphical user interface&#10;&#10;Description automatically generated">
            <a:extLst>
              <a:ext uri="{FF2B5EF4-FFF2-40B4-BE49-F238E27FC236}">
                <a16:creationId xmlns:a16="http://schemas.microsoft.com/office/drawing/2014/main" id="{1BA04870-8B84-6CE7-6A1D-103B4C6A849C}"/>
              </a:ext>
            </a:extLst>
          </p:cNvPr>
          <p:cNvPicPr>
            <a:picLocks noChangeAspect="1"/>
          </p:cNvPicPr>
          <p:nvPr/>
        </p:nvPicPr>
        <p:blipFill>
          <a:blip r:embed="rId3"/>
          <a:stretch>
            <a:fillRect/>
          </a:stretch>
        </p:blipFill>
        <p:spPr>
          <a:xfrm>
            <a:off x="7563453" y="3843667"/>
            <a:ext cx="2864209" cy="2852017"/>
          </a:xfrm>
          <a:prstGeom prst="rect">
            <a:avLst/>
          </a:prstGeom>
        </p:spPr>
      </p:pic>
    </p:spTree>
    <p:extLst>
      <p:ext uri="{BB962C8B-B14F-4D97-AF65-F5344CB8AC3E}">
        <p14:creationId xmlns:p14="http://schemas.microsoft.com/office/powerpoint/2010/main" val="3223634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Volumetrično 3D slikanje</a:t>
            </a:r>
            <a:endParaRPr lang="en-US"/>
          </a:p>
        </p:txBody>
      </p:sp>
      <p:cxnSp>
        <p:nvCxnSpPr>
          <p:cNvPr id="34" name="Straight Arrow Connector 33">
            <a:extLst>
              <a:ext uri="{FF2B5EF4-FFF2-40B4-BE49-F238E27FC236}">
                <a16:creationId xmlns:a16="http://schemas.microsoft.com/office/drawing/2014/main" id="{331381C4-1AFF-45B5-95DF-596F1C98E83F}"/>
              </a:ext>
            </a:extLst>
          </p:cNvPr>
          <p:cNvCxnSpPr>
            <a:cxnSpLocks/>
          </p:cNvCxnSpPr>
          <p:nvPr/>
        </p:nvCxnSpPr>
        <p:spPr>
          <a:xfrm>
            <a:off x="5424446" y="3335745"/>
            <a:ext cx="845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FF609A-C840-4A67-977F-5E2CB30A47D6}"/>
                  </a:ext>
                </a:extLst>
              </p:cNvPr>
              <p:cNvSpPr txBox="1"/>
              <p:nvPr/>
            </p:nvSpPr>
            <p:spPr>
              <a:xfrm>
                <a:off x="7344693" y="6077374"/>
                <a:ext cx="2912819"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latin typeface="Cambria Math" panose="02040503050406030204" pitchFamily="18" charset="0"/>
                        <a:ea typeface="Cambria Math" panose="02040503050406030204" pitchFamily="18" charset="0"/>
                      </a:rPr>
                      <m:t>𝑍</m:t>
                    </m:r>
                  </m:oMath>
                </a14:m>
                <a:r>
                  <a:rPr lang="en-US" sz="2000"/>
                  <a:t> – Atomic Number</a:t>
                </a:r>
              </a:p>
            </p:txBody>
          </p:sp>
        </mc:Choice>
        <mc:Fallback xmlns="">
          <p:sp>
            <p:nvSpPr>
              <p:cNvPr id="6" name="TextBox 5">
                <a:extLst>
                  <a:ext uri="{FF2B5EF4-FFF2-40B4-BE49-F238E27FC236}">
                    <a16:creationId xmlns:a16="http://schemas.microsoft.com/office/drawing/2014/main" id="{83FF609A-C840-4A67-977F-5E2CB30A47D6}"/>
                  </a:ext>
                </a:extLst>
              </p:cNvPr>
              <p:cNvSpPr txBox="1">
                <a:spLocks noRot="1" noChangeAspect="1" noMove="1" noResize="1" noEditPoints="1" noAdjustHandles="1" noChangeArrowheads="1" noChangeShapeType="1" noTextEdit="1"/>
              </p:cNvSpPr>
              <p:nvPr/>
            </p:nvSpPr>
            <p:spPr>
              <a:xfrm>
                <a:off x="7344693" y="6077374"/>
                <a:ext cx="2912819" cy="707886"/>
              </a:xfrm>
              <a:prstGeom prst="rect">
                <a:avLst/>
              </a:prstGeom>
              <a:blipFill>
                <a:blip r:embed="rId2"/>
                <a:stretch>
                  <a:fillRect t="-2459" b="-11475"/>
                </a:stretch>
              </a:blipFill>
              <a:ln w="38100"/>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B62C034D-1D60-41C5-9415-2A476912FE90}"/>
              </a:ext>
            </a:extLst>
          </p:cNvPr>
          <p:cNvCxnSpPr>
            <a:cxnSpLocks/>
          </p:cNvCxnSpPr>
          <p:nvPr/>
        </p:nvCxnSpPr>
        <p:spPr>
          <a:xfrm>
            <a:off x="7984783" y="5516838"/>
            <a:ext cx="490167" cy="411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24D3DF-44E9-4978-A3D7-C52B16E42ADC}"/>
              </a:ext>
            </a:extLst>
          </p:cNvPr>
          <p:cNvSpPr txBox="1"/>
          <p:nvPr/>
        </p:nvSpPr>
        <p:spPr>
          <a:xfrm>
            <a:off x="8545624" y="5640693"/>
            <a:ext cx="1711888" cy="400110"/>
          </a:xfrm>
          <a:prstGeom prst="rect">
            <a:avLst/>
          </a:prstGeom>
          <a:noFill/>
        </p:spPr>
        <p:txBody>
          <a:bodyPr wrap="square" lIns="91440" tIns="45720" rIns="91440" bIns="45720" rtlCol="0" anchor="t">
            <a:spAutoFit/>
          </a:bodyPr>
          <a:lstStyle/>
          <a:p>
            <a:r>
              <a:rPr lang="en-US" sz="2000" dirty="0"/>
              <a:t>Za RT</a:t>
            </a:r>
            <a:endParaRPr lang="en-US" dirty="0"/>
          </a:p>
        </p:txBody>
      </p:sp>
      <p:cxnSp>
        <p:nvCxnSpPr>
          <p:cNvPr id="23" name="Straight Arrow Connector 22">
            <a:extLst>
              <a:ext uri="{FF2B5EF4-FFF2-40B4-BE49-F238E27FC236}">
                <a16:creationId xmlns:a16="http://schemas.microsoft.com/office/drawing/2014/main" id="{84518F84-C146-4D02-9E83-90EE35533113}"/>
              </a:ext>
            </a:extLst>
          </p:cNvPr>
          <p:cNvCxnSpPr>
            <a:cxnSpLocks/>
          </p:cNvCxnSpPr>
          <p:nvPr/>
        </p:nvCxnSpPr>
        <p:spPr>
          <a:xfrm flipH="1">
            <a:off x="6891498" y="5516838"/>
            <a:ext cx="1093285" cy="42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E339B3-E1EB-4BFA-8E24-4A4FE63D1014}"/>
                  </a:ext>
                </a:extLst>
              </p:cNvPr>
              <p:cNvSpPr txBox="1"/>
              <p:nvPr/>
            </p:nvSpPr>
            <p:spPr>
              <a:xfrm>
                <a:off x="3611880" y="6077374"/>
                <a:ext cx="3413353"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𝐼</m:t>
                    </m:r>
                  </m:oMath>
                </a14:m>
                <a:r>
                  <a:rPr lang="en-US" sz="2000">
                    <a:solidFill>
                      <a:schemeClr val="tx1"/>
                    </a:solidFill>
                  </a:rPr>
                  <a:t> – Excitation potential</a:t>
                </a:r>
              </a:p>
            </p:txBody>
          </p:sp>
        </mc:Choice>
        <mc:Fallback xmlns="">
          <p:sp>
            <p:nvSpPr>
              <p:cNvPr id="25" name="TextBox 24">
                <a:extLst>
                  <a:ext uri="{FF2B5EF4-FFF2-40B4-BE49-F238E27FC236}">
                    <a16:creationId xmlns:a16="http://schemas.microsoft.com/office/drawing/2014/main" id="{DBE339B3-E1EB-4BFA-8E24-4A4FE63D1014}"/>
                  </a:ext>
                </a:extLst>
              </p:cNvPr>
              <p:cNvSpPr txBox="1">
                <a:spLocks noRot="1" noChangeAspect="1" noMove="1" noResize="1" noEditPoints="1" noAdjustHandles="1" noChangeArrowheads="1" noChangeShapeType="1" noTextEdit="1"/>
              </p:cNvSpPr>
              <p:nvPr/>
            </p:nvSpPr>
            <p:spPr>
              <a:xfrm>
                <a:off x="3611880" y="6077374"/>
                <a:ext cx="3413353" cy="707886"/>
              </a:xfrm>
              <a:prstGeom prst="rect">
                <a:avLst/>
              </a:prstGeom>
              <a:blipFill>
                <a:blip r:embed="rId3"/>
                <a:stretch>
                  <a:fillRect t="-2459" b="-11475"/>
                </a:stretch>
              </a:blipFill>
              <a:ln w="38100"/>
            </p:spPr>
            <p:txBody>
              <a:bodyPr/>
              <a:lstStyle/>
              <a:p>
                <a:r>
                  <a:rPr lang="en-US">
                    <a:noFill/>
                  </a:rPr>
                  <a:t> </a:t>
                </a:r>
              </a:p>
            </p:txBody>
          </p:sp>
        </mc:Fallback>
      </mc:AlternateContent>
      <p:sp>
        <p:nvSpPr>
          <p:cNvPr id="27" name="TextBox 26">
            <a:extLst>
              <a:ext uri="{FF2B5EF4-FFF2-40B4-BE49-F238E27FC236}">
                <a16:creationId xmlns:a16="http://schemas.microsoft.com/office/drawing/2014/main" id="{CF25221F-DA04-4550-A0EB-D1BEE13BA858}"/>
              </a:ext>
            </a:extLst>
          </p:cNvPr>
          <p:cNvSpPr txBox="1"/>
          <p:nvPr/>
        </p:nvSpPr>
        <p:spPr>
          <a:xfrm>
            <a:off x="4065283" y="5654382"/>
            <a:ext cx="2959949" cy="400110"/>
          </a:xfrm>
          <a:prstGeom prst="rect">
            <a:avLst/>
          </a:prstGeom>
          <a:noFill/>
        </p:spPr>
        <p:txBody>
          <a:bodyPr wrap="square" lIns="91440" tIns="45720" rIns="91440" bIns="45720" rtlCol="0" anchor="t">
            <a:spAutoFit/>
          </a:bodyPr>
          <a:lstStyle/>
          <a:p>
            <a:r>
              <a:rPr lang="en-US" sz="2000" dirty="0"/>
              <a:t>Za </a:t>
            </a:r>
            <a:r>
              <a:rPr lang="en-US" sz="2000" dirty="0" err="1"/>
              <a:t>hadronsko</a:t>
            </a:r>
            <a:r>
              <a:rPr lang="en-US" sz="2000" dirty="0"/>
              <a:t> </a:t>
            </a:r>
            <a:r>
              <a:rPr lang="en-US" sz="2000" dirty="0" err="1"/>
              <a:t>terapijo</a:t>
            </a:r>
          </a:p>
        </p:txBody>
      </p:sp>
      <p:grpSp>
        <p:nvGrpSpPr>
          <p:cNvPr id="22" name="Group 21">
            <a:extLst>
              <a:ext uri="{FF2B5EF4-FFF2-40B4-BE49-F238E27FC236}">
                <a16:creationId xmlns:a16="http://schemas.microsoft.com/office/drawing/2014/main" id="{F6E0BB50-3790-47CA-AD30-45460EF55221}"/>
              </a:ext>
            </a:extLst>
          </p:cNvPr>
          <p:cNvGrpSpPr/>
          <p:nvPr/>
        </p:nvGrpSpPr>
        <p:grpSpPr>
          <a:xfrm>
            <a:off x="212930" y="1214952"/>
            <a:ext cx="4922773" cy="3599824"/>
            <a:chOff x="212930" y="1214952"/>
            <a:chExt cx="4922773" cy="3599824"/>
          </a:xfrm>
        </p:grpSpPr>
        <p:sp>
          <p:nvSpPr>
            <p:cNvPr id="18" name="TextBox 17">
              <a:extLst>
                <a:ext uri="{FF2B5EF4-FFF2-40B4-BE49-F238E27FC236}">
                  <a16:creationId xmlns:a16="http://schemas.microsoft.com/office/drawing/2014/main" id="{D413CD7E-0399-42B6-9CB8-D755B1CF41D6}"/>
                </a:ext>
              </a:extLst>
            </p:cNvPr>
            <p:cNvSpPr txBox="1"/>
            <p:nvPr/>
          </p:nvSpPr>
          <p:spPr>
            <a:xfrm>
              <a:off x="1127022" y="1214952"/>
              <a:ext cx="3493654" cy="400110"/>
            </a:xfrm>
            <a:prstGeom prst="rect">
              <a:avLst/>
            </a:prstGeom>
            <a:noFill/>
          </p:spPr>
          <p:txBody>
            <a:bodyPr wrap="square" lIns="91440" tIns="45720" rIns="91440" bIns="45720" rtlCol="0" anchor="t">
              <a:spAutoFit/>
            </a:bodyPr>
            <a:lstStyle/>
            <a:p>
              <a:r>
                <a:rPr lang="en-US" sz="2000" b="1" dirty="0" err="1"/>
                <a:t>Računalniška</a:t>
              </a:r>
              <a:r>
                <a:rPr lang="en-US" sz="2000" b="1" dirty="0"/>
                <a:t> </a:t>
              </a:r>
              <a:r>
                <a:rPr lang="en-US" sz="2000" b="1" dirty="0" err="1"/>
                <a:t>tomografija</a:t>
              </a:r>
            </a:p>
          </p:txBody>
        </p:sp>
        <p:grpSp>
          <p:nvGrpSpPr>
            <p:cNvPr id="17" name="Group 16">
              <a:extLst>
                <a:ext uri="{FF2B5EF4-FFF2-40B4-BE49-F238E27FC236}">
                  <a16:creationId xmlns:a16="http://schemas.microsoft.com/office/drawing/2014/main" id="{E3E96292-6A69-48F5-9199-D64D488E87FE}"/>
                </a:ext>
              </a:extLst>
            </p:cNvPr>
            <p:cNvGrpSpPr/>
            <p:nvPr/>
          </p:nvGrpSpPr>
          <p:grpSpPr>
            <a:xfrm>
              <a:off x="212930" y="1600314"/>
              <a:ext cx="4922773" cy="3214462"/>
              <a:chOff x="212930" y="1600314"/>
              <a:chExt cx="4922773" cy="3214462"/>
            </a:xfrm>
          </p:grpSpPr>
          <p:pic>
            <p:nvPicPr>
              <p:cNvPr id="13" name="Picture 12" descr="A picture containing indoor, wall, bathroom, toilet&#10;&#10;Description automatically generated">
                <a:extLst>
                  <a:ext uri="{FF2B5EF4-FFF2-40B4-BE49-F238E27FC236}">
                    <a16:creationId xmlns:a16="http://schemas.microsoft.com/office/drawing/2014/main" id="{A9112269-8850-44F5-8FA6-59A2C61E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30" y="1600314"/>
                <a:ext cx="4922773" cy="2769060"/>
              </a:xfrm>
              <a:prstGeom prst="rect">
                <a:avLst/>
              </a:prstGeom>
            </p:spPr>
          </p:pic>
          <p:sp>
            <p:nvSpPr>
              <p:cNvPr id="20" name="TextBox 19">
                <a:extLst>
                  <a:ext uri="{FF2B5EF4-FFF2-40B4-BE49-F238E27FC236}">
                    <a16:creationId xmlns:a16="http://schemas.microsoft.com/office/drawing/2014/main" id="{E8D87871-4505-4615-8DC7-810E9FEEA5B0}"/>
                  </a:ext>
                </a:extLst>
              </p:cNvPr>
              <p:cNvSpPr txBox="1"/>
              <p:nvPr/>
            </p:nvSpPr>
            <p:spPr>
              <a:xfrm>
                <a:off x="409575" y="4414666"/>
                <a:ext cx="4555617" cy="400110"/>
              </a:xfrm>
              <a:prstGeom prst="rect">
                <a:avLst/>
              </a:prstGeom>
              <a:noFill/>
            </p:spPr>
            <p:txBody>
              <a:bodyPr wrap="square" lIns="91440" tIns="45720" rIns="91440" bIns="45720" rtlCol="0" anchor="t">
                <a:spAutoFit/>
              </a:bodyPr>
              <a:lstStyle/>
              <a:p>
                <a:r>
                  <a:rPr lang="en-US" sz="2000" dirty="0"/>
                  <a:t>(Johns Hopkins Medicine)</a:t>
                </a:r>
              </a:p>
            </p:txBody>
          </p:sp>
        </p:grpSp>
      </p:grpSp>
      <p:cxnSp>
        <p:nvCxnSpPr>
          <p:cNvPr id="4" name="Straight Arrow Connector 3">
            <a:extLst>
              <a:ext uri="{FF2B5EF4-FFF2-40B4-BE49-F238E27FC236}">
                <a16:creationId xmlns:a16="http://schemas.microsoft.com/office/drawing/2014/main" id="{C027DB3D-085B-4A66-B93E-923FB4FDCD71}"/>
              </a:ext>
            </a:extLst>
          </p:cNvPr>
          <p:cNvCxnSpPr>
            <a:cxnSpLocks/>
          </p:cNvCxnSpPr>
          <p:nvPr/>
        </p:nvCxnSpPr>
        <p:spPr>
          <a:xfrm flipH="1">
            <a:off x="2798064" y="6372679"/>
            <a:ext cx="7825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303E76-51CE-4C9F-8EE1-AD5BA4FA02F5}"/>
              </a:ext>
            </a:extLst>
          </p:cNvPr>
          <p:cNvSpPr txBox="1"/>
          <p:nvPr/>
        </p:nvSpPr>
        <p:spPr>
          <a:xfrm>
            <a:off x="1355643" y="6044148"/>
            <a:ext cx="1687797" cy="707886"/>
          </a:xfrm>
          <a:prstGeom prst="rect">
            <a:avLst/>
          </a:prstGeom>
          <a:noFill/>
        </p:spPr>
        <p:txBody>
          <a:bodyPr wrap="square" lIns="91440" tIns="45720" rIns="91440" bIns="45720" rtlCol="0" anchor="t">
            <a:spAutoFit/>
          </a:bodyPr>
          <a:lstStyle/>
          <a:p>
            <a:r>
              <a:rPr lang="en-US" sz="2000" dirty="0" err="1"/>
              <a:t>Histrost</a:t>
            </a:r>
            <a:r>
              <a:rPr lang="en-US" sz="2000" dirty="0"/>
              <a:t> </a:t>
            </a:r>
            <a:r>
              <a:rPr lang="en-US" sz="2000" dirty="0" err="1"/>
              <a:t>ustavljanja</a:t>
            </a:r>
            <a:endParaRPr lang="en-US" err="1"/>
          </a:p>
        </p:txBody>
      </p:sp>
      <p:pic>
        <p:nvPicPr>
          <p:cNvPr id="12" name="Graphic 11">
            <a:extLst>
              <a:ext uri="{FF2B5EF4-FFF2-40B4-BE49-F238E27FC236}">
                <a16:creationId xmlns:a16="http://schemas.microsoft.com/office/drawing/2014/main" id="{72FE2A97-2286-4B68-9E01-1FAF55E544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6666" y="4852223"/>
            <a:ext cx="3038538" cy="629941"/>
          </a:xfrm>
          <a:prstGeom prst="rect">
            <a:avLst/>
          </a:prstGeom>
        </p:spPr>
      </p:pic>
      <p:grpSp>
        <p:nvGrpSpPr>
          <p:cNvPr id="7" name="Group 6">
            <a:extLst>
              <a:ext uri="{FF2B5EF4-FFF2-40B4-BE49-F238E27FC236}">
                <a16:creationId xmlns:a16="http://schemas.microsoft.com/office/drawing/2014/main" id="{29A4FEA0-B12F-4839-9AF2-EBEFD0E182AB}"/>
              </a:ext>
            </a:extLst>
          </p:cNvPr>
          <p:cNvGrpSpPr/>
          <p:nvPr/>
        </p:nvGrpSpPr>
        <p:grpSpPr>
          <a:xfrm>
            <a:off x="6558136" y="730442"/>
            <a:ext cx="3099613" cy="3840192"/>
            <a:chOff x="6558136" y="730442"/>
            <a:chExt cx="3099613" cy="3840192"/>
          </a:xfrm>
        </p:grpSpPr>
        <p:grpSp>
          <p:nvGrpSpPr>
            <p:cNvPr id="24" name="Group 23">
              <a:extLst>
                <a:ext uri="{FF2B5EF4-FFF2-40B4-BE49-F238E27FC236}">
                  <a16:creationId xmlns:a16="http://schemas.microsoft.com/office/drawing/2014/main" id="{94D6F3FB-7B1F-448A-ABE8-2962CD6555A5}"/>
                </a:ext>
              </a:extLst>
            </p:cNvPr>
            <p:cNvGrpSpPr/>
            <p:nvPr/>
          </p:nvGrpSpPr>
          <p:grpSpPr>
            <a:xfrm>
              <a:off x="6558136" y="730442"/>
              <a:ext cx="3099613" cy="3840192"/>
              <a:chOff x="6558136" y="730442"/>
              <a:chExt cx="3099613" cy="3840192"/>
            </a:xfrm>
          </p:grpSpPr>
          <p:sp>
            <p:nvSpPr>
              <p:cNvPr id="76" name="TextBox 75">
                <a:extLst>
                  <a:ext uri="{FF2B5EF4-FFF2-40B4-BE49-F238E27FC236}">
                    <a16:creationId xmlns:a16="http://schemas.microsoft.com/office/drawing/2014/main" id="{79418D78-1E5E-476C-B54E-748298FC9170}"/>
                  </a:ext>
                </a:extLst>
              </p:cNvPr>
              <p:cNvSpPr txBox="1"/>
              <p:nvPr/>
            </p:nvSpPr>
            <p:spPr>
              <a:xfrm>
                <a:off x="7094092" y="730442"/>
                <a:ext cx="2105348" cy="400110"/>
              </a:xfrm>
              <a:prstGeom prst="rect">
                <a:avLst/>
              </a:prstGeom>
              <a:noFill/>
            </p:spPr>
            <p:txBody>
              <a:bodyPr wrap="square" lIns="91440" tIns="45720" rIns="91440" bIns="45720" rtlCol="0" anchor="t">
                <a:spAutoFit/>
              </a:bodyPr>
              <a:lstStyle/>
              <a:p>
                <a:r>
                  <a:rPr lang="en-US" sz="2000" b="1" dirty="0"/>
                  <a:t>CT </a:t>
                </a:r>
                <a:r>
                  <a:rPr lang="en-US" sz="2000" b="1" dirty="0" err="1"/>
                  <a:t>slika</a:t>
                </a:r>
                <a:r>
                  <a:rPr lang="en-US" sz="2000" b="1" dirty="0"/>
                  <a:t> (3D) </a:t>
                </a:r>
              </a:p>
            </p:txBody>
          </p:sp>
          <p:grpSp>
            <p:nvGrpSpPr>
              <p:cNvPr id="32" name="Group 31">
                <a:extLst>
                  <a:ext uri="{FF2B5EF4-FFF2-40B4-BE49-F238E27FC236}">
                    <a16:creationId xmlns:a16="http://schemas.microsoft.com/office/drawing/2014/main" id="{69402712-890F-4077-99C6-2D1C37CF6112}"/>
                  </a:ext>
                </a:extLst>
              </p:cNvPr>
              <p:cNvGrpSpPr/>
              <p:nvPr/>
            </p:nvGrpSpPr>
            <p:grpSpPr>
              <a:xfrm>
                <a:off x="6558136" y="1079996"/>
                <a:ext cx="3099613" cy="3490638"/>
                <a:chOff x="6984307" y="1540659"/>
                <a:chExt cx="4221576" cy="5082984"/>
              </a:xfrm>
            </p:grpSpPr>
            <p:sp>
              <p:nvSpPr>
                <p:cNvPr id="19" name="Rectangle 18">
                  <a:extLst>
                    <a:ext uri="{FF2B5EF4-FFF2-40B4-BE49-F238E27FC236}">
                      <a16:creationId xmlns:a16="http://schemas.microsoft.com/office/drawing/2014/main" id="{5A10E5C9-5ED4-4B07-B4C4-46310791B830}"/>
                    </a:ext>
                  </a:extLst>
                </p:cNvPr>
                <p:cNvSpPr/>
                <p:nvPr/>
              </p:nvSpPr>
              <p:spPr>
                <a:xfrm>
                  <a:off x="6984307" y="1540659"/>
                  <a:ext cx="4221576" cy="50829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848477B-35BF-44D0-8F41-C3F11BEF36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1016" y="1799333"/>
                  <a:ext cx="1847208" cy="2282819"/>
                </a:xfrm>
                <a:prstGeom prst="rect">
                  <a:avLst/>
                </a:prstGeom>
              </p:spPr>
            </p:pic>
            <p:pic>
              <p:nvPicPr>
                <p:cNvPr id="28" name="Picture 27" descr="A picture containing indoor&#10;&#10;Description automatically generated">
                  <a:extLst>
                    <a:ext uri="{FF2B5EF4-FFF2-40B4-BE49-F238E27FC236}">
                      <a16:creationId xmlns:a16="http://schemas.microsoft.com/office/drawing/2014/main" id="{8DF3E48F-1EE0-42F1-A269-6D47A731A1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7306" y="1799332"/>
                  <a:ext cx="1325148" cy="2282819"/>
                </a:xfrm>
                <a:prstGeom prst="rect">
                  <a:avLst/>
                </a:prstGeom>
              </p:spPr>
            </p:pic>
          </p:grpSp>
        </p:grpSp>
        <p:pic>
          <p:nvPicPr>
            <p:cNvPr id="29" name="Picture 28" descr="A picture containing text, dark&#10;&#10;Description automatically generated">
              <a:extLst>
                <a:ext uri="{FF2B5EF4-FFF2-40B4-BE49-F238E27FC236}">
                  <a16:creationId xmlns:a16="http://schemas.microsoft.com/office/drawing/2014/main" id="{5E7BB4CC-04CC-4DC3-99FA-6BC46D356E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9657" y="2867346"/>
              <a:ext cx="1356278" cy="1554238"/>
            </a:xfrm>
            <a:prstGeom prst="rect">
              <a:avLst/>
            </a:prstGeom>
          </p:spPr>
        </p:pic>
      </p:grpSp>
    </p:spTree>
    <p:extLst>
      <p:ext uri="{BB962C8B-B14F-4D97-AF65-F5344CB8AC3E}">
        <p14:creationId xmlns:p14="http://schemas.microsoft.com/office/powerpoint/2010/main" val="106022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DA6735-EEA5-FEBF-9250-B36807705228}"/>
              </a:ext>
            </a:extLst>
          </p:cNvPr>
          <p:cNvSpPr>
            <a:spLocks noGrp="1"/>
          </p:cNvSpPr>
          <p:nvPr>
            <p:ph sz="quarter" idx="10"/>
          </p:nvPr>
        </p:nvSpPr>
        <p:spPr/>
        <p:txBody>
          <a:bodyPr vert="horz" lIns="91440" tIns="45720" rIns="91440" bIns="45720" rtlCol="0" anchor="t">
            <a:normAutofit lnSpcReduction="10000"/>
          </a:bodyPr>
          <a:lstStyle/>
          <a:p>
            <a:r>
              <a:rPr lang="en-US" dirty="0" err="1">
                <a:latin typeface="Work Sans SemiBold"/>
              </a:rPr>
              <a:t>Hadronska</a:t>
            </a:r>
            <a:r>
              <a:rPr lang="en-US" dirty="0">
                <a:latin typeface="Work Sans SemiBold"/>
              </a:rPr>
              <a:t> RT</a:t>
            </a:r>
          </a:p>
        </p:txBody>
      </p:sp>
    </p:spTree>
    <p:extLst>
      <p:ext uri="{BB962C8B-B14F-4D97-AF65-F5344CB8AC3E}">
        <p14:creationId xmlns:p14="http://schemas.microsoft.com/office/powerpoint/2010/main" val="2839646368"/>
      </p:ext>
    </p:extLst>
  </p:cSld>
  <p:clrMapOvr>
    <a:masterClrMapping/>
  </p:clrMapOvr>
</p:sld>
</file>

<file path=ppt/theme/theme1.xml><?xml version="1.0" encoding="utf-8"?>
<a:theme xmlns:a="http://schemas.openxmlformats.org/drawingml/2006/main" name="Officeova tema">
  <a:themeElements>
    <a:clrScheme name="Custom 1">
      <a:dk1>
        <a:sysClr val="windowText" lastClr="000000"/>
      </a:dk1>
      <a:lt1>
        <a:sysClr val="window" lastClr="FFFFFF"/>
      </a:lt1>
      <a:dk2>
        <a:srgbClr val="DBC397"/>
      </a:dk2>
      <a:lt2>
        <a:srgbClr val="EFE4D0"/>
      </a:lt2>
      <a:accent1>
        <a:srgbClr val="275F72"/>
      </a:accent1>
      <a:accent2>
        <a:srgbClr val="CE8141"/>
      </a:accent2>
      <a:accent3>
        <a:srgbClr val="F49E4D"/>
      </a:accent3>
      <a:accent4>
        <a:srgbClr val="74BBCE"/>
      </a:accent4>
      <a:accent5>
        <a:srgbClr val="3B8EA5"/>
      </a:accent5>
      <a:accent6>
        <a:srgbClr val="EFE4D0"/>
      </a:accent6>
      <a:hlink>
        <a:srgbClr val="0563C1"/>
      </a:hlink>
      <a:folHlink>
        <a:srgbClr val="954F72"/>
      </a:folHlink>
    </a:clrScheme>
    <a:fontScheme name="MedFiz">
      <a:majorFont>
        <a:latin typeface="work sans"/>
        <a:ea typeface=""/>
        <a:cs typeface=""/>
      </a:majorFont>
      <a:minorFont>
        <a:latin typeface="work sans"/>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dfiz_template">
  <a:themeElements>
    <a:clrScheme name="Custom 1">
      <a:dk1>
        <a:sysClr val="windowText" lastClr="000000"/>
      </a:dk1>
      <a:lt1>
        <a:sysClr val="window" lastClr="FFFFFF"/>
      </a:lt1>
      <a:dk2>
        <a:srgbClr val="DBC397"/>
      </a:dk2>
      <a:lt2>
        <a:srgbClr val="EFE4D0"/>
      </a:lt2>
      <a:accent1>
        <a:srgbClr val="275F72"/>
      </a:accent1>
      <a:accent2>
        <a:srgbClr val="CE8141"/>
      </a:accent2>
      <a:accent3>
        <a:srgbClr val="F49E4D"/>
      </a:accent3>
      <a:accent4>
        <a:srgbClr val="74BBCE"/>
      </a:accent4>
      <a:accent5>
        <a:srgbClr val="3B8EA5"/>
      </a:accent5>
      <a:accent6>
        <a:srgbClr val="EFE4D0"/>
      </a:accent6>
      <a:hlink>
        <a:srgbClr val="0563C1"/>
      </a:hlink>
      <a:folHlink>
        <a:srgbClr val="954F72"/>
      </a:folHlink>
    </a:clrScheme>
    <a:fontScheme name="MedFiz">
      <a:majorFont>
        <a:latin typeface="work sans"/>
        <a:ea typeface=""/>
        <a:cs typeface=""/>
      </a:majorFont>
      <a:minorFont>
        <a:latin typeface="work sans"/>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fiz_template" id="{C558D9E0-EF30-4A6B-9E4F-664F8FD0D741}" vid="{2404051A-43A6-4981-A89A-B0BA2660C9C6}"/>
    </a:ext>
  </a:ext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40</Slides>
  <Notes>17</Notes>
  <HiddenSlides>0</HiddenSlide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Officeova tema</vt:lpstr>
      <vt:lpstr>Office Theme</vt:lpstr>
      <vt:lpstr>medfiz_template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 fiz</dc:title>
  <dc:creator>Perovnik, Lucija</dc:creator>
  <cp:revision>739</cp:revision>
  <dcterms:created xsi:type="dcterms:W3CDTF">2021-01-12T19:33:16Z</dcterms:created>
  <dcterms:modified xsi:type="dcterms:W3CDTF">2025-03-19T09:34:13Z</dcterms:modified>
</cp:coreProperties>
</file>