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90" r:id="rId2"/>
    <p:sldMasterId id="2147483660" r:id="rId3"/>
  </p:sldMasterIdLst>
  <p:notesMasterIdLst>
    <p:notesMasterId r:id="rId45"/>
  </p:notesMasterIdLst>
  <p:handoutMasterIdLst>
    <p:handoutMasterId r:id="rId46"/>
  </p:handoutMasterIdLst>
  <p:sldIdLst>
    <p:sldId id="257" r:id="rId4"/>
    <p:sldId id="303" r:id="rId5"/>
    <p:sldId id="288" r:id="rId6"/>
    <p:sldId id="294" r:id="rId7"/>
    <p:sldId id="290" r:id="rId8"/>
    <p:sldId id="293" r:id="rId9"/>
    <p:sldId id="295" r:id="rId10"/>
    <p:sldId id="296" r:id="rId11"/>
    <p:sldId id="301" r:id="rId12"/>
    <p:sldId id="263" r:id="rId13"/>
    <p:sldId id="260" r:id="rId14"/>
    <p:sldId id="262" r:id="rId15"/>
    <p:sldId id="259" r:id="rId16"/>
    <p:sldId id="261" r:id="rId17"/>
    <p:sldId id="297" r:id="rId18"/>
    <p:sldId id="298" r:id="rId19"/>
    <p:sldId id="299" r:id="rId20"/>
    <p:sldId id="285" r:id="rId21"/>
    <p:sldId id="300" r:id="rId22"/>
    <p:sldId id="274" r:id="rId23"/>
    <p:sldId id="268" r:id="rId24"/>
    <p:sldId id="269" r:id="rId25"/>
    <p:sldId id="270" r:id="rId26"/>
    <p:sldId id="271" r:id="rId27"/>
    <p:sldId id="283" r:id="rId28"/>
    <p:sldId id="287" r:id="rId29"/>
    <p:sldId id="304" r:id="rId30"/>
    <p:sldId id="275" r:id="rId31"/>
    <p:sldId id="272" r:id="rId32"/>
    <p:sldId id="273" r:id="rId33"/>
    <p:sldId id="284" r:id="rId34"/>
    <p:sldId id="276" r:id="rId35"/>
    <p:sldId id="266" r:id="rId36"/>
    <p:sldId id="302" r:id="rId37"/>
    <p:sldId id="264" r:id="rId38"/>
    <p:sldId id="267" r:id="rId39"/>
    <p:sldId id="282" r:id="rId40"/>
    <p:sldId id="278" r:id="rId41"/>
    <p:sldId id="279" r:id="rId42"/>
    <p:sldId id="280" r:id="rId43"/>
    <p:sldId id="289" r:id="rId44"/>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4" clrIdx="0">
    <p:extLst>
      <p:ext uri="{19B8F6BF-5375-455C-9EA6-DF929625EA0E}">
        <p15:presenceInfo xmlns:p15="http://schemas.microsoft.com/office/powerpoint/2012/main" userId="S::urn:spo:anon#b5d9c539dd87f9bab4207a6a8e11247c9caacc2fc2fbccb7982f7f80ef7b81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98FA7"/>
    <a:srgbClr val="266072"/>
    <a:srgbClr val="EADBBA"/>
    <a:srgbClr val="D08142"/>
    <a:srgbClr val="F49E4D"/>
    <a:srgbClr val="2B6E83"/>
    <a:srgbClr val="29677B"/>
    <a:srgbClr val="2D7287"/>
    <a:srgbClr val="317897"/>
    <a:srgbClr val="F0E6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D1F9A1-A2E1-BE51-7114-6F86AB44D8E9}" v="110" dt="2026-03-16T16:15:45.939"/>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rednji slog 2 – poudarek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rednji slog 2 – poudarek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rednji slog 2 – poudarek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rednji slog 2 – poudarek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02T01:01:30.678" idx="4">
    <p:pos x="10" y="10"/>
    <p:text>To bi dal za udaren uvod - prikazuje dozo za pljučni tumor klasične RT in PT.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311BEC-D9F6-4B63-8B1B-4A0D12BC25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latin typeface="Work Sans" pitchFamily="2" charset="-18"/>
            </a:endParaRPr>
          </a:p>
        </p:txBody>
      </p:sp>
      <p:sp>
        <p:nvSpPr>
          <p:cNvPr id="3" name="Date Placeholder 2">
            <a:extLst>
              <a:ext uri="{FF2B5EF4-FFF2-40B4-BE49-F238E27FC236}">
                <a16:creationId xmlns:a16="http://schemas.microsoft.com/office/drawing/2014/main" id="{D2923AA4-EC95-4AA8-903A-274C6F8B05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6459A7-C134-461A-8064-D11EA31E6F0E}" type="datetimeFigureOut">
              <a:rPr lang="sl-SI" smtClean="0">
                <a:latin typeface="Work Sans" pitchFamily="2" charset="-18"/>
              </a:rPr>
              <a:t>16. 03. 2026</a:t>
            </a:fld>
            <a:endParaRPr lang="sl-SI">
              <a:latin typeface="Work Sans" pitchFamily="2" charset="-18"/>
            </a:endParaRPr>
          </a:p>
        </p:txBody>
      </p:sp>
      <p:sp>
        <p:nvSpPr>
          <p:cNvPr id="4" name="Footer Placeholder 3">
            <a:extLst>
              <a:ext uri="{FF2B5EF4-FFF2-40B4-BE49-F238E27FC236}">
                <a16:creationId xmlns:a16="http://schemas.microsoft.com/office/drawing/2014/main" id="{7CB0E6FE-BB3D-49B7-A5BC-7FE3559531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latin typeface="Work Sans" pitchFamily="2" charset="-18"/>
            </a:endParaRPr>
          </a:p>
        </p:txBody>
      </p:sp>
      <p:sp>
        <p:nvSpPr>
          <p:cNvPr id="5" name="Slide Number Placeholder 4">
            <a:extLst>
              <a:ext uri="{FF2B5EF4-FFF2-40B4-BE49-F238E27FC236}">
                <a16:creationId xmlns:a16="http://schemas.microsoft.com/office/drawing/2014/main" id="{55F3FA93-D1F0-49F1-BD4E-3DB427CB9F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BF5C2-6BA3-4891-B108-D572A337AA58}" type="slidenum">
              <a:rPr lang="sl-SI" smtClean="0">
                <a:latin typeface="Work Sans" pitchFamily="2" charset="-18"/>
              </a:rPr>
              <a:t>‹#›</a:t>
            </a:fld>
            <a:endParaRPr lang="sl-SI">
              <a:latin typeface="Work Sans" pitchFamily="2" charset="-18"/>
            </a:endParaRPr>
          </a:p>
        </p:txBody>
      </p:sp>
    </p:spTree>
    <p:extLst>
      <p:ext uri="{BB962C8B-B14F-4D97-AF65-F5344CB8AC3E}">
        <p14:creationId xmlns:p14="http://schemas.microsoft.com/office/powerpoint/2010/main" val="701553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39E9AF-DF72-409A-B9BE-56FE9FCA4C32}" type="datetimeFigureOut">
              <a:rPr lang="sl-SI" smtClean="0"/>
              <a:t>16. 03. 2026</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4FBCB-A885-4AE7-A676-11E9BD218354}" type="slidenum">
              <a:rPr lang="sl-SI" smtClean="0"/>
              <a:t>‹#›</a:t>
            </a:fld>
            <a:endParaRPr lang="sl-SI"/>
          </a:p>
        </p:txBody>
      </p:sp>
    </p:spTree>
    <p:extLst>
      <p:ext uri="{BB962C8B-B14F-4D97-AF65-F5344CB8AC3E}">
        <p14:creationId xmlns:p14="http://schemas.microsoft.com/office/powerpoint/2010/main" val="2506745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dose? Explain Figure 2</a:t>
            </a:r>
          </a:p>
        </p:txBody>
      </p:sp>
      <p:sp>
        <p:nvSpPr>
          <p:cNvPr id="4" name="Slide Number Placeholder 3"/>
          <p:cNvSpPr>
            <a:spLocks noGrp="1"/>
          </p:cNvSpPr>
          <p:nvPr>
            <p:ph type="sldNum" sz="quarter" idx="5"/>
          </p:nvPr>
        </p:nvSpPr>
        <p:spPr/>
        <p:txBody>
          <a:bodyPr/>
          <a:lstStyle/>
          <a:p>
            <a:fld id="{7209FA51-19CF-4BEF-B151-99845C07E130}" type="slidenum">
              <a:rPr lang="en-US" smtClean="0"/>
              <a:t>11</a:t>
            </a:fld>
            <a:endParaRPr lang="en-US"/>
          </a:p>
        </p:txBody>
      </p:sp>
    </p:spTree>
    <p:extLst>
      <p:ext uri="{BB962C8B-B14F-4D97-AF65-F5344CB8AC3E}">
        <p14:creationId xmlns:p14="http://schemas.microsoft.com/office/powerpoint/2010/main" val="375826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950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5528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096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576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Given a type of radiation (Protons, Photons or Heavy Ions), a geometry of a patient and a type of tumor, what are the best energies, intensity of the beams and direction of the beam to deliver the highest energy of the tumor while sparing the energy in the organs at risks (OARs)</a:t>
            </a:r>
          </a:p>
          <a:p>
            <a:endParaRPr lang="en-US"/>
          </a:p>
        </p:txBody>
      </p:sp>
      <p:sp>
        <p:nvSpPr>
          <p:cNvPr id="4" name="Slide Number Placeholder 3"/>
          <p:cNvSpPr>
            <a:spLocks noGrp="1"/>
          </p:cNvSpPr>
          <p:nvPr>
            <p:ph type="sldNum" sz="quarter" idx="5"/>
          </p:nvPr>
        </p:nvSpPr>
        <p:spPr/>
        <p:txBody>
          <a:bodyPr/>
          <a:lstStyle/>
          <a:p>
            <a:fld id="{7209FA51-19CF-4BEF-B151-99845C07E130}" type="slidenum">
              <a:rPr lang="en-US" smtClean="0"/>
              <a:t>32</a:t>
            </a:fld>
            <a:endParaRPr lang="en-US"/>
          </a:p>
        </p:txBody>
      </p:sp>
    </p:spTree>
    <p:extLst>
      <p:ext uri="{BB962C8B-B14F-4D97-AF65-F5344CB8AC3E}">
        <p14:creationId xmlns:p14="http://schemas.microsoft.com/office/powerpoint/2010/main" val="1986694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Heuristic calibration</a:t>
            </a:r>
          </a:p>
        </p:txBody>
      </p:sp>
      <p:sp>
        <p:nvSpPr>
          <p:cNvPr id="4" name="Slide Number Placeholder 3"/>
          <p:cNvSpPr>
            <a:spLocks noGrp="1"/>
          </p:cNvSpPr>
          <p:nvPr>
            <p:ph type="sldNum" sz="quarter" idx="5"/>
          </p:nvPr>
        </p:nvSpPr>
        <p:spPr/>
        <p:txBody>
          <a:bodyPr/>
          <a:lstStyle/>
          <a:p>
            <a:fld id="{7209FA51-19CF-4BEF-B151-99845C07E130}" type="slidenum">
              <a:rPr lang="en-US" smtClean="0"/>
              <a:t>34</a:t>
            </a:fld>
            <a:endParaRPr lang="en-US"/>
          </a:p>
        </p:txBody>
      </p:sp>
    </p:spTree>
    <p:extLst>
      <p:ext uri="{BB962C8B-B14F-4D97-AF65-F5344CB8AC3E}">
        <p14:creationId xmlns:p14="http://schemas.microsoft.com/office/powerpoint/2010/main" val="2669586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Explain what is CBCT. A course of radiation therapy is split in fractions. Explain better the clinics and fractions</a:t>
            </a:r>
          </a:p>
          <a:p>
            <a:endParaRPr lang="en-US"/>
          </a:p>
        </p:txBody>
      </p:sp>
      <p:sp>
        <p:nvSpPr>
          <p:cNvPr id="4" name="Slide Number Placeholder 3"/>
          <p:cNvSpPr>
            <a:spLocks noGrp="1"/>
          </p:cNvSpPr>
          <p:nvPr>
            <p:ph type="sldNum" sz="quarter" idx="5"/>
          </p:nvPr>
        </p:nvSpPr>
        <p:spPr/>
        <p:txBody>
          <a:bodyPr/>
          <a:lstStyle/>
          <a:p>
            <a:fld id="{7209FA51-19CF-4BEF-B151-99845C07E130}" type="slidenum">
              <a:rPr lang="en-US" smtClean="0"/>
              <a:t>35</a:t>
            </a:fld>
            <a:endParaRPr lang="en-US"/>
          </a:p>
        </p:txBody>
      </p:sp>
    </p:spTree>
    <p:extLst>
      <p:ext uri="{BB962C8B-B14F-4D97-AF65-F5344CB8AC3E}">
        <p14:creationId xmlns:p14="http://schemas.microsoft.com/office/powerpoint/2010/main" val="20278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237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a:t>
            </a:r>
            <a:r>
              <a:rPr lang="en-US" err="1"/>
              <a:t>differente</a:t>
            </a:r>
            <a:r>
              <a:rPr lang="en-US"/>
              <a:t> types of treatments</a:t>
            </a:r>
          </a:p>
        </p:txBody>
      </p:sp>
      <p:sp>
        <p:nvSpPr>
          <p:cNvPr id="4" name="Slide Number Placeholder 3"/>
          <p:cNvSpPr>
            <a:spLocks noGrp="1"/>
          </p:cNvSpPr>
          <p:nvPr>
            <p:ph type="sldNum" sz="quarter" idx="5"/>
          </p:nvPr>
        </p:nvSpPr>
        <p:spPr/>
        <p:txBody>
          <a:bodyPr/>
          <a:lstStyle/>
          <a:p>
            <a:fld id="{7209FA51-19CF-4BEF-B151-99845C07E130}" type="slidenum">
              <a:rPr lang="en-US" smtClean="0"/>
              <a:t>12</a:t>
            </a:fld>
            <a:endParaRPr lang="en-US"/>
          </a:p>
        </p:txBody>
      </p:sp>
    </p:spTree>
    <p:extLst>
      <p:ext uri="{BB962C8B-B14F-4D97-AF65-F5344CB8AC3E}">
        <p14:creationId xmlns:p14="http://schemas.microsoft.com/office/powerpoint/2010/main" val="197629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808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3861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827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85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993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5955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1713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4" name="Pravokotnik 12">
            <a:extLst>
              <a:ext uri="{FF2B5EF4-FFF2-40B4-BE49-F238E27FC236}">
                <a16:creationId xmlns:a16="http://schemas.microsoft.com/office/drawing/2014/main" id="{988A9FDB-5E1D-4F6C-8E86-8DB797C43791}"/>
              </a:ext>
            </a:extLst>
          </p:cNvPr>
          <p:cNvSpPr/>
          <p:nvPr userDrawn="1"/>
        </p:nvSpPr>
        <p:spPr>
          <a:xfrm>
            <a:off x="0" y="1809750"/>
            <a:ext cx="12192000" cy="5048225"/>
          </a:xfrm>
          <a:prstGeom prst="rect">
            <a:avLst/>
          </a:prstGeom>
          <a:solidFill>
            <a:srgbClr val="266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7" name="Raven povezovalnik 15">
            <a:extLst>
              <a:ext uri="{FF2B5EF4-FFF2-40B4-BE49-F238E27FC236}">
                <a16:creationId xmlns:a16="http://schemas.microsoft.com/office/drawing/2014/main" id="{A129DFC2-50B9-4352-91EC-13CE17672F59}"/>
              </a:ext>
            </a:extLst>
          </p:cNvPr>
          <p:cNvCxnSpPr/>
          <p:nvPr userDrawn="1"/>
        </p:nvCxnSpPr>
        <p:spPr>
          <a:xfrm>
            <a:off x="974521" y="4753163"/>
            <a:ext cx="949569" cy="0"/>
          </a:xfrm>
          <a:prstGeom prst="line">
            <a:avLst/>
          </a:prstGeom>
          <a:ln w="38100">
            <a:solidFill>
              <a:schemeClr val="bg1"/>
            </a:solidFill>
          </a:ln>
        </p:spPr>
        <p:style>
          <a:lnRef idx="3">
            <a:schemeClr val="accent1"/>
          </a:lnRef>
          <a:fillRef idx="0">
            <a:schemeClr val="accent1"/>
          </a:fillRef>
          <a:effectRef idx="2">
            <a:schemeClr val="accent1"/>
          </a:effectRef>
          <a:fontRef idx="minor">
            <a:schemeClr val="tx1"/>
          </a:fontRef>
        </p:style>
      </p:cxnSp>
      <p:pic>
        <p:nvPicPr>
          <p:cNvPr id="10" name="Slika 11" descr="Slika, ki vsebuje besede besedilo, znak, vektorska grafika&#10;&#10;Opis je samodejno ustvarjen">
            <a:extLst>
              <a:ext uri="{FF2B5EF4-FFF2-40B4-BE49-F238E27FC236}">
                <a16:creationId xmlns:a16="http://schemas.microsoft.com/office/drawing/2014/main" id="{0CC26CD0-1E00-4630-9A3B-27C1F28CF5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925" y="531515"/>
            <a:ext cx="944304" cy="629070"/>
          </a:xfrm>
          <a:prstGeom prst="rect">
            <a:avLst/>
          </a:prstGeom>
        </p:spPr>
      </p:pic>
      <p:sp>
        <p:nvSpPr>
          <p:cNvPr id="15" name="Content Placeholder 13">
            <a:extLst>
              <a:ext uri="{FF2B5EF4-FFF2-40B4-BE49-F238E27FC236}">
                <a16:creationId xmlns:a16="http://schemas.microsoft.com/office/drawing/2014/main" id="{BC9FA2FE-ACEE-43BC-8C94-C64FF2279F0E}"/>
              </a:ext>
            </a:extLst>
          </p:cNvPr>
          <p:cNvSpPr>
            <a:spLocks noGrp="1"/>
          </p:cNvSpPr>
          <p:nvPr>
            <p:ph sz="quarter" idx="10" hasCustomPrompt="1"/>
          </p:nvPr>
        </p:nvSpPr>
        <p:spPr>
          <a:xfrm>
            <a:off x="847935" y="4086413"/>
            <a:ext cx="10500880" cy="666750"/>
          </a:xfrm>
        </p:spPr>
        <p:txBody>
          <a:bodyPr/>
          <a:lstStyle>
            <a:lvl1pPr marL="0" indent="0">
              <a:buNone/>
              <a:defRPr lang="en-US" sz="4400" kern="1200" dirty="0" smtClean="0">
                <a:solidFill>
                  <a:schemeClr val="bg1"/>
                </a:solidFill>
                <a:latin typeface="Work Sans SemiBold" pitchFamily="2" charset="-18"/>
                <a:ea typeface="+mj-ea"/>
                <a:cs typeface="+mj-cs"/>
              </a:defRPr>
            </a:lvl1pPr>
          </a:lstStyle>
          <a:p>
            <a:pPr lvl="0"/>
            <a:r>
              <a:rPr lang="en-US" noProof="0"/>
              <a:t>TITLE</a:t>
            </a:r>
          </a:p>
        </p:txBody>
      </p:sp>
      <p:sp>
        <p:nvSpPr>
          <p:cNvPr id="17" name="Content Placeholder 16">
            <a:extLst>
              <a:ext uri="{FF2B5EF4-FFF2-40B4-BE49-F238E27FC236}">
                <a16:creationId xmlns:a16="http://schemas.microsoft.com/office/drawing/2014/main" id="{EB592CE0-C388-4B9F-B8B2-947101B11D70}"/>
              </a:ext>
            </a:extLst>
          </p:cNvPr>
          <p:cNvSpPr>
            <a:spLocks noGrp="1"/>
          </p:cNvSpPr>
          <p:nvPr>
            <p:ph sz="quarter" idx="11" hasCustomPrompt="1"/>
          </p:nvPr>
        </p:nvSpPr>
        <p:spPr>
          <a:xfrm>
            <a:off x="847935" y="4870041"/>
            <a:ext cx="10500878" cy="1212937"/>
          </a:xfrm>
        </p:spPr>
        <p:txBody>
          <a:bodyPr>
            <a:normAutofit/>
          </a:bodyPr>
          <a:lstStyle>
            <a:lvl1pPr marL="0" indent="0" algn="l" defTabSz="914400" rtl="0" eaLnBrk="1" latinLnBrk="0" hangingPunct="1">
              <a:lnSpc>
                <a:spcPct val="90000"/>
              </a:lnSpc>
              <a:spcBef>
                <a:spcPct val="0"/>
              </a:spcBef>
              <a:buNone/>
              <a:defRPr lang="sl-SI" sz="2000" kern="1200" dirty="0">
                <a:solidFill>
                  <a:schemeClr val="bg1"/>
                </a:solidFill>
                <a:latin typeface="Work Sans Light" pitchFamily="2" charset="-18"/>
                <a:ea typeface="+mj-ea"/>
                <a:cs typeface="+mj-cs"/>
              </a:defRPr>
            </a:lvl1pPr>
          </a:lstStyle>
          <a:p>
            <a:pPr lvl="0"/>
            <a:r>
              <a:rPr lang="en-US" noProof="0"/>
              <a:t>Author:</a:t>
            </a:r>
          </a:p>
        </p:txBody>
      </p:sp>
    </p:spTree>
    <p:extLst>
      <p:ext uri="{BB962C8B-B14F-4D97-AF65-F5344CB8AC3E}">
        <p14:creationId xmlns:p14="http://schemas.microsoft.com/office/powerpoint/2010/main" val="3789769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ubsection">
    <p:spTree>
      <p:nvGrpSpPr>
        <p:cNvPr id="1" name=""/>
        <p:cNvGrpSpPr/>
        <p:nvPr/>
      </p:nvGrpSpPr>
      <p:grpSpPr>
        <a:xfrm>
          <a:off x="0" y="0"/>
          <a:ext cx="0" cy="0"/>
          <a:chOff x="0" y="0"/>
          <a:chExt cx="0" cy="0"/>
        </a:xfrm>
      </p:grpSpPr>
      <p:pic>
        <p:nvPicPr>
          <p:cNvPr id="10" name="Slika 2">
            <a:extLst>
              <a:ext uri="{FF2B5EF4-FFF2-40B4-BE49-F238E27FC236}">
                <a16:creationId xmlns:a16="http://schemas.microsoft.com/office/drawing/2014/main" id="{6BB5E58B-79F3-4AFD-BC3C-9FDE28BC2A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102" y="862811"/>
            <a:ext cx="9081796" cy="5132378"/>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en-US" noProof="0"/>
              <a:t>subsection</a:t>
            </a:r>
          </a:p>
        </p:txBody>
      </p:sp>
    </p:spTree>
    <p:extLst>
      <p:ext uri="{BB962C8B-B14F-4D97-AF65-F5344CB8AC3E}">
        <p14:creationId xmlns:p14="http://schemas.microsoft.com/office/powerpoint/2010/main" val="4079368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ubsection">
    <p:spTree>
      <p:nvGrpSpPr>
        <p:cNvPr id="1" name=""/>
        <p:cNvGrpSpPr/>
        <p:nvPr/>
      </p:nvGrpSpPr>
      <p:grpSpPr>
        <a:xfrm>
          <a:off x="0" y="0"/>
          <a:ext cx="0" cy="0"/>
          <a:chOff x="0" y="0"/>
          <a:chExt cx="0" cy="0"/>
        </a:xfrm>
      </p:grpSpPr>
      <p:pic>
        <p:nvPicPr>
          <p:cNvPr id="4" name="Slika 4">
            <a:extLst>
              <a:ext uri="{FF2B5EF4-FFF2-40B4-BE49-F238E27FC236}">
                <a16:creationId xmlns:a16="http://schemas.microsoft.com/office/drawing/2014/main" id="{66A11C5A-C6FA-408B-81C1-C397002D81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102" y="858945"/>
            <a:ext cx="9081796" cy="5140110"/>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en-US" noProof="0"/>
              <a:t>subsection</a:t>
            </a:r>
          </a:p>
        </p:txBody>
      </p:sp>
    </p:spTree>
    <p:extLst>
      <p:ext uri="{BB962C8B-B14F-4D97-AF65-F5344CB8AC3E}">
        <p14:creationId xmlns:p14="http://schemas.microsoft.com/office/powerpoint/2010/main" val="1263838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subsection">
    <p:spTree>
      <p:nvGrpSpPr>
        <p:cNvPr id="1" name=""/>
        <p:cNvGrpSpPr/>
        <p:nvPr/>
      </p:nvGrpSpPr>
      <p:grpSpPr>
        <a:xfrm>
          <a:off x="0" y="0"/>
          <a:ext cx="0" cy="0"/>
          <a:chOff x="0" y="0"/>
          <a:chExt cx="0" cy="0"/>
        </a:xfrm>
      </p:grpSpPr>
      <p:pic>
        <p:nvPicPr>
          <p:cNvPr id="5" name="Slika 6">
            <a:extLst>
              <a:ext uri="{FF2B5EF4-FFF2-40B4-BE49-F238E27FC236}">
                <a16:creationId xmlns:a16="http://schemas.microsoft.com/office/drawing/2014/main" id="{1E1AB7E9-BE3F-4EC9-BF39-E50180FD0F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102" y="849478"/>
            <a:ext cx="9081796" cy="5159044"/>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en-US" noProof="0"/>
              <a:t>subsection</a:t>
            </a:r>
          </a:p>
        </p:txBody>
      </p:sp>
    </p:spTree>
    <p:extLst>
      <p:ext uri="{BB962C8B-B14F-4D97-AF65-F5344CB8AC3E}">
        <p14:creationId xmlns:p14="http://schemas.microsoft.com/office/powerpoint/2010/main" val="52491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 &amp; A">
    <p:spTree>
      <p:nvGrpSpPr>
        <p:cNvPr id="1" name=""/>
        <p:cNvGrpSpPr/>
        <p:nvPr/>
      </p:nvGrpSpPr>
      <p:grpSpPr>
        <a:xfrm>
          <a:off x="0" y="0"/>
          <a:ext cx="0" cy="0"/>
          <a:chOff x="0" y="0"/>
          <a:chExt cx="0" cy="0"/>
        </a:xfrm>
      </p:grpSpPr>
      <p:pic>
        <p:nvPicPr>
          <p:cNvPr id="10" name="Slika 9" descr="Slika, ki vsebuje besede besedilo, silhueta, vektorska grafika&#10;&#10;Opis je samodejno ustvarjen">
            <a:extLst>
              <a:ext uri="{FF2B5EF4-FFF2-40B4-BE49-F238E27FC236}">
                <a16:creationId xmlns:a16="http://schemas.microsoft.com/office/drawing/2014/main" id="{D1B9E821-32F2-4057-B1FF-DC54BE6E29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84" r="7184"/>
          <a:stretch/>
        </p:blipFill>
        <p:spPr>
          <a:xfrm>
            <a:off x="0" y="0"/>
            <a:ext cx="12192000" cy="6858000"/>
          </a:xfrm>
          <a:prstGeom prst="rect">
            <a:avLst/>
          </a:prstGeom>
        </p:spPr>
      </p:pic>
      <p:sp>
        <p:nvSpPr>
          <p:cNvPr id="11" name="Naslov 1">
            <a:extLst>
              <a:ext uri="{FF2B5EF4-FFF2-40B4-BE49-F238E27FC236}">
                <a16:creationId xmlns:a16="http://schemas.microsoft.com/office/drawing/2014/main" id="{FA4824AD-6932-430F-9170-0C3120C4FCE1}"/>
              </a:ext>
            </a:extLst>
          </p:cNvPr>
          <p:cNvSpPr txBox="1">
            <a:spLocks/>
          </p:cNvSpPr>
          <p:nvPr userDrawn="1"/>
        </p:nvSpPr>
        <p:spPr>
          <a:xfrm>
            <a:off x="1274471" y="689304"/>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F0E6D1"/>
                </a:solidFill>
                <a:latin typeface="Work Sans SemiBold" pitchFamily="2" charset="-18"/>
              </a:rPr>
              <a:t>Q</a:t>
            </a:r>
            <a:endParaRPr lang="sl-SI" sz="9600">
              <a:solidFill>
                <a:srgbClr val="F0E6D1"/>
              </a:solidFill>
              <a:latin typeface="Work Sans" pitchFamily="2" charset="-18"/>
            </a:endParaRPr>
          </a:p>
        </p:txBody>
      </p:sp>
      <p:sp>
        <p:nvSpPr>
          <p:cNvPr id="12" name="Naslov 1">
            <a:extLst>
              <a:ext uri="{FF2B5EF4-FFF2-40B4-BE49-F238E27FC236}">
                <a16:creationId xmlns:a16="http://schemas.microsoft.com/office/drawing/2014/main" id="{F6C4C188-E6B9-4D1C-812B-EFDD4561DAE5}"/>
              </a:ext>
            </a:extLst>
          </p:cNvPr>
          <p:cNvSpPr txBox="1">
            <a:spLocks/>
          </p:cNvSpPr>
          <p:nvPr userDrawn="1"/>
        </p:nvSpPr>
        <p:spPr>
          <a:xfrm>
            <a:off x="4005708" y="2428947"/>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F0E6D1"/>
                </a:solidFill>
                <a:latin typeface="Work Sans SemiBold" pitchFamily="2" charset="-18"/>
              </a:rPr>
              <a:t>A</a:t>
            </a:r>
            <a:endParaRPr lang="sl-SI" sz="9600">
              <a:solidFill>
                <a:srgbClr val="F0E6D1"/>
              </a:solidFill>
              <a:latin typeface="Work Sans" pitchFamily="2" charset="-18"/>
            </a:endParaRPr>
          </a:p>
        </p:txBody>
      </p:sp>
      <p:sp>
        <p:nvSpPr>
          <p:cNvPr id="13" name="Naslov 1">
            <a:extLst>
              <a:ext uri="{FF2B5EF4-FFF2-40B4-BE49-F238E27FC236}">
                <a16:creationId xmlns:a16="http://schemas.microsoft.com/office/drawing/2014/main" id="{7E7A74D1-028F-4CEE-B0BE-449F4824D087}"/>
              </a:ext>
            </a:extLst>
          </p:cNvPr>
          <p:cNvSpPr txBox="1">
            <a:spLocks/>
          </p:cNvSpPr>
          <p:nvPr userDrawn="1"/>
        </p:nvSpPr>
        <p:spPr>
          <a:xfrm>
            <a:off x="2640090" y="1630598"/>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266072"/>
                </a:solidFill>
                <a:latin typeface="Work Sans SemiBold" pitchFamily="2" charset="-18"/>
              </a:rPr>
              <a:t>&amp;</a:t>
            </a:r>
            <a:endParaRPr lang="sl-SI" sz="9600">
              <a:solidFill>
                <a:srgbClr val="266072"/>
              </a:solidFill>
              <a:latin typeface="Work Sans" pitchFamily="2" charset="-18"/>
            </a:endParaRPr>
          </a:p>
        </p:txBody>
      </p:sp>
    </p:spTree>
    <p:extLst>
      <p:ext uri="{BB962C8B-B14F-4D97-AF65-F5344CB8AC3E}">
        <p14:creationId xmlns:p14="http://schemas.microsoft.com/office/powerpoint/2010/main" val="977312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for your attention">
    <p:spTree>
      <p:nvGrpSpPr>
        <p:cNvPr id="1" name=""/>
        <p:cNvGrpSpPr/>
        <p:nvPr/>
      </p:nvGrpSpPr>
      <p:grpSpPr>
        <a:xfrm>
          <a:off x="0" y="0"/>
          <a:ext cx="0" cy="0"/>
          <a:chOff x="0" y="0"/>
          <a:chExt cx="0" cy="0"/>
        </a:xfrm>
      </p:grpSpPr>
      <p:pic>
        <p:nvPicPr>
          <p:cNvPr id="6" name="Slika 4" descr="Slika, ki vsebuje besede besedilo, silhueta, vektorska grafika, svetlo&#10;&#10;Opis je samodejno ustvarjen">
            <a:extLst>
              <a:ext uri="{FF2B5EF4-FFF2-40B4-BE49-F238E27FC236}">
                <a16:creationId xmlns:a16="http://schemas.microsoft.com/office/drawing/2014/main" id="{B4BBB06F-0C3D-4E8E-9A18-6A28126136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515" r="7095"/>
          <a:stretch/>
        </p:blipFill>
        <p:spPr>
          <a:xfrm>
            <a:off x="0" y="0"/>
            <a:ext cx="12192000" cy="6858000"/>
          </a:xfrm>
          <a:prstGeom prst="rect">
            <a:avLst/>
          </a:prstGeom>
        </p:spPr>
      </p:pic>
      <p:sp>
        <p:nvSpPr>
          <p:cNvPr id="7" name="Naslov 1">
            <a:extLst>
              <a:ext uri="{FF2B5EF4-FFF2-40B4-BE49-F238E27FC236}">
                <a16:creationId xmlns:a16="http://schemas.microsoft.com/office/drawing/2014/main" id="{37FB8626-F2B3-45E6-81B7-F6D3967F3D32}"/>
              </a:ext>
            </a:extLst>
          </p:cNvPr>
          <p:cNvSpPr txBox="1">
            <a:spLocks/>
          </p:cNvSpPr>
          <p:nvPr userDrawn="1"/>
        </p:nvSpPr>
        <p:spPr>
          <a:xfrm>
            <a:off x="4502332" y="591670"/>
            <a:ext cx="6458457" cy="3129660"/>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schemeClr val="bg1"/>
                </a:solidFill>
                <a:latin typeface="Work Sans SemiBold" pitchFamily="2" charset="-18"/>
              </a:rPr>
              <a:t>Thank you</a:t>
            </a:r>
            <a:endParaRPr lang="sl-SI" sz="4400">
              <a:solidFill>
                <a:schemeClr val="bg1"/>
              </a:solidFill>
              <a:latin typeface="Work Sans SemiBold" pitchFamily="2" charset="-18"/>
            </a:endParaRPr>
          </a:p>
          <a:p>
            <a:r>
              <a:rPr lang="en-US" sz="4400" noProof="0">
                <a:solidFill>
                  <a:schemeClr val="bg1"/>
                </a:solidFill>
                <a:latin typeface="Work Sans SemiBold" pitchFamily="2" charset="-18"/>
              </a:rPr>
              <a:t>for</a:t>
            </a:r>
            <a:r>
              <a:rPr lang="sl-SI" sz="4400">
                <a:solidFill>
                  <a:schemeClr val="bg1"/>
                </a:solidFill>
                <a:latin typeface="Work Sans SemiBold" pitchFamily="2" charset="-18"/>
              </a:rPr>
              <a:t> </a:t>
            </a:r>
            <a:r>
              <a:rPr lang="en-US" sz="4400" noProof="0">
                <a:solidFill>
                  <a:schemeClr val="bg1"/>
                </a:solidFill>
                <a:latin typeface="Work Sans SemiBold" pitchFamily="2" charset="-18"/>
              </a:rPr>
              <a:t>your</a:t>
            </a:r>
            <a:r>
              <a:rPr lang="sl-SI" sz="4400">
                <a:solidFill>
                  <a:schemeClr val="bg1"/>
                </a:solidFill>
                <a:latin typeface="Work Sans SemiBold" pitchFamily="2" charset="-18"/>
              </a:rPr>
              <a:t> </a:t>
            </a:r>
            <a:r>
              <a:rPr lang="en-US" sz="4400" noProof="0">
                <a:solidFill>
                  <a:schemeClr val="bg1"/>
                </a:solidFill>
                <a:latin typeface="Work Sans SemiBold" pitchFamily="2" charset="-18"/>
              </a:rPr>
              <a:t>attention</a:t>
            </a:r>
            <a:endParaRPr lang="en-US" sz="4400" noProof="0">
              <a:solidFill>
                <a:schemeClr val="bg1"/>
              </a:solidFill>
              <a:latin typeface="Work Sans" pitchFamily="2" charset="-18"/>
            </a:endParaRPr>
          </a:p>
        </p:txBody>
      </p:sp>
      <p:pic>
        <p:nvPicPr>
          <p:cNvPr id="8" name="Slika 2" descr="Slika, ki vsebuje besede besedilo&#10;&#10;Opis je samodejno ustvarjen">
            <a:extLst>
              <a:ext uri="{FF2B5EF4-FFF2-40B4-BE49-F238E27FC236}">
                <a16:creationId xmlns:a16="http://schemas.microsoft.com/office/drawing/2014/main" id="{F54B30C2-590F-449F-888E-B0DEEE94AE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0282" y="5122155"/>
            <a:ext cx="1290170" cy="859478"/>
          </a:xfrm>
          <a:prstGeom prst="rect">
            <a:avLst/>
          </a:prstGeom>
        </p:spPr>
      </p:pic>
    </p:spTree>
    <p:extLst>
      <p:ext uri="{BB962C8B-B14F-4D97-AF65-F5344CB8AC3E}">
        <p14:creationId xmlns:p14="http://schemas.microsoft.com/office/powerpoint/2010/main" val="73795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8"/>
        <p:cNvGrpSpPr/>
        <p:nvPr/>
      </p:nvGrpSpPr>
      <p:grpSpPr>
        <a:xfrm>
          <a:off x="0" y="0"/>
          <a:ext cx="0" cy="0"/>
          <a:chOff x="0" y="0"/>
          <a:chExt cx="0" cy="0"/>
        </a:xfrm>
      </p:grpSpPr>
      <p:sp>
        <p:nvSpPr>
          <p:cNvPr id="79" name="Google Shape;79;p15"/>
          <p:cNvSpPr txBox="1">
            <a:spLocks noGrp="1"/>
          </p:cNvSpPr>
          <p:nvPr>
            <p:ph type="sldNum" idx="12"/>
          </p:nvPr>
        </p:nvSpPr>
        <p:spPr>
          <a:xfrm>
            <a:off x="11409045" y="6333134"/>
            <a:ext cx="7316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5" name="Foliennummernplatzhalter 4"/>
          <p:cNvSpPr>
            <a:spLocks noGrp="1"/>
          </p:cNvSpPr>
          <p:nvPr>
            <p:ph type="sldNum" sz="quarter" idx="12"/>
          </p:nvPr>
        </p:nvSpPr>
        <p:spPr/>
        <p:txBody>
          <a:bodyPr/>
          <a:lstStyle/>
          <a:p>
            <a:fld id="{9FD42D53-C9B7-40D7-969C-63F4D133927C}" type="slidenum">
              <a:rPr lang="de-DE" smtClean="0"/>
              <a:t>‹#›</a:t>
            </a:fld>
            <a:endParaRPr lang="de-DE"/>
          </a:p>
        </p:txBody>
      </p:sp>
      <p:sp>
        <p:nvSpPr>
          <p:cNvPr id="4" name="Datumsplatzhalter 4"/>
          <p:cNvSpPr>
            <a:spLocks noGrp="1"/>
          </p:cNvSpPr>
          <p:nvPr>
            <p:ph type="dt" sz="half" idx="2"/>
          </p:nvPr>
        </p:nvSpPr>
        <p:spPr>
          <a:xfrm>
            <a:off x="9465331" y="6552644"/>
            <a:ext cx="1133108" cy="365125"/>
          </a:xfrm>
          <a:prstGeom prst="rect">
            <a:avLst/>
          </a:prstGeom>
        </p:spPr>
        <p:txBody>
          <a:bodyPr vert="horz" lIns="91440" tIns="45720" rIns="91440" bIns="45720" rtlCol="0" anchor="ctr"/>
          <a:lstStyle>
            <a:lvl1pPr algn="r">
              <a:defRPr sz="1000">
                <a:solidFill>
                  <a:schemeClr val="tx1"/>
                </a:solidFill>
              </a:defRPr>
            </a:lvl1pPr>
          </a:lstStyle>
          <a:p>
            <a:fld id="{30EC09D2-03A3-487F-B690-8F977785154C}" type="datetime1">
              <a:rPr lang="de-DE" smtClean="0"/>
              <a:t>16.03.2026</a:t>
            </a:fld>
            <a:endParaRPr lang="de-DE"/>
          </a:p>
        </p:txBody>
      </p:sp>
      <p:sp>
        <p:nvSpPr>
          <p:cNvPr id="6" name="Fußzeilenplatzhalter 7"/>
          <p:cNvSpPr>
            <a:spLocks noGrp="1"/>
          </p:cNvSpPr>
          <p:nvPr>
            <p:ph type="ftr" sz="quarter" idx="3"/>
          </p:nvPr>
        </p:nvSpPr>
        <p:spPr>
          <a:xfrm>
            <a:off x="5604532" y="6560612"/>
            <a:ext cx="3860800" cy="357157"/>
          </a:xfrm>
          <a:prstGeom prst="rect">
            <a:avLst/>
          </a:prstGeom>
        </p:spPr>
        <p:txBody>
          <a:bodyPr vert="horz" lIns="91440" tIns="45720" rIns="91440" bIns="45720" rtlCol="0" anchor="ctr"/>
          <a:lstStyle>
            <a:lvl1pPr algn="ctr">
              <a:defRPr sz="1000">
                <a:solidFill>
                  <a:schemeClr val="tx1"/>
                </a:solidFill>
              </a:defRPr>
            </a:lvl1pPr>
          </a:lstStyle>
          <a:p>
            <a:r>
              <a:rPr lang="de-DE"/>
              <a:t>Dr. Kristjan Anderle (k.anderle@gsi.de)</a:t>
            </a:r>
          </a:p>
        </p:txBody>
      </p:sp>
    </p:spTree>
    <p:extLst>
      <p:ext uri="{BB962C8B-B14F-4D97-AF65-F5344CB8AC3E}">
        <p14:creationId xmlns:p14="http://schemas.microsoft.com/office/powerpoint/2010/main" val="79819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4" name="Pravokotnik 12">
            <a:extLst>
              <a:ext uri="{FF2B5EF4-FFF2-40B4-BE49-F238E27FC236}">
                <a16:creationId xmlns:a16="http://schemas.microsoft.com/office/drawing/2014/main" id="{988A9FDB-5E1D-4F6C-8E86-8DB797C43791}"/>
              </a:ext>
            </a:extLst>
          </p:cNvPr>
          <p:cNvSpPr/>
          <p:nvPr/>
        </p:nvSpPr>
        <p:spPr>
          <a:xfrm>
            <a:off x="0" y="1845261"/>
            <a:ext cx="12192000" cy="5048225"/>
          </a:xfrm>
          <a:prstGeom prst="rect">
            <a:avLst/>
          </a:prstGeom>
          <a:solidFill>
            <a:srgbClr val="266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7" name="Raven povezovalnik 15">
            <a:extLst>
              <a:ext uri="{FF2B5EF4-FFF2-40B4-BE49-F238E27FC236}">
                <a16:creationId xmlns:a16="http://schemas.microsoft.com/office/drawing/2014/main" id="{A129DFC2-50B9-4352-91EC-13CE17672F59}"/>
              </a:ext>
            </a:extLst>
          </p:cNvPr>
          <p:cNvCxnSpPr/>
          <p:nvPr/>
        </p:nvCxnSpPr>
        <p:spPr>
          <a:xfrm>
            <a:off x="974521" y="4753163"/>
            <a:ext cx="949569" cy="0"/>
          </a:xfrm>
          <a:prstGeom prst="line">
            <a:avLst/>
          </a:prstGeom>
          <a:ln w="38100">
            <a:solidFill>
              <a:schemeClr val="bg1"/>
            </a:solidFill>
          </a:ln>
        </p:spPr>
        <p:style>
          <a:lnRef idx="3">
            <a:schemeClr val="accent1"/>
          </a:lnRef>
          <a:fillRef idx="0">
            <a:schemeClr val="accent1"/>
          </a:fillRef>
          <a:effectRef idx="2">
            <a:schemeClr val="accent1"/>
          </a:effectRef>
          <a:fontRef idx="minor">
            <a:schemeClr val="tx1"/>
          </a:fontRef>
        </p:style>
      </p:cxnSp>
      <p:pic>
        <p:nvPicPr>
          <p:cNvPr id="10" name="Slika 11" descr="Slika, ki vsebuje besede besedilo, znak, vektorska grafika&#10;&#10;Opis je samodejno ustvarjen">
            <a:extLst>
              <a:ext uri="{FF2B5EF4-FFF2-40B4-BE49-F238E27FC236}">
                <a16:creationId xmlns:a16="http://schemas.microsoft.com/office/drawing/2014/main" id="{0CC26CD0-1E00-4630-9A3B-27C1F28CF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25" y="531515"/>
            <a:ext cx="944304" cy="629070"/>
          </a:xfrm>
          <a:prstGeom prst="rect">
            <a:avLst/>
          </a:prstGeom>
        </p:spPr>
      </p:pic>
      <p:sp>
        <p:nvSpPr>
          <p:cNvPr id="15" name="Content Placeholder 13">
            <a:extLst>
              <a:ext uri="{FF2B5EF4-FFF2-40B4-BE49-F238E27FC236}">
                <a16:creationId xmlns:a16="http://schemas.microsoft.com/office/drawing/2014/main" id="{BC9FA2FE-ACEE-43BC-8C94-C64FF2279F0E}"/>
              </a:ext>
            </a:extLst>
          </p:cNvPr>
          <p:cNvSpPr>
            <a:spLocks noGrp="1"/>
          </p:cNvSpPr>
          <p:nvPr>
            <p:ph sz="quarter" idx="10" hasCustomPrompt="1"/>
          </p:nvPr>
        </p:nvSpPr>
        <p:spPr>
          <a:xfrm>
            <a:off x="822298" y="4070946"/>
            <a:ext cx="5045075" cy="666750"/>
          </a:xfrm>
        </p:spPr>
        <p:txBody>
          <a:bodyPr/>
          <a:lstStyle>
            <a:lvl1pPr marL="0" indent="0">
              <a:buNone/>
              <a:defRPr lang="en-US" sz="4400" kern="1200" dirty="0" smtClean="0">
                <a:solidFill>
                  <a:schemeClr val="bg1"/>
                </a:solidFill>
                <a:latin typeface="Work Sans SemiBold" pitchFamily="2" charset="-18"/>
                <a:ea typeface="+mj-ea"/>
                <a:cs typeface="+mj-cs"/>
              </a:defRPr>
            </a:lvl1pPr>
          </a:lstStyle>
          <a:p>
            <a:pPr lvl="0"/>
            <a:r>
              <a:rPr lang="sl-SI"/>
              <a:t>TITLE</a:t>
            </a:r>
          </a:p>
        </p:txBody>
      </p:sp>
      <p:sp>
        <p:nvSpPr>
          <p:cNvPr id="17" name="Content Placeholder 16">
            <a:extLst>
              <a:ext uri="{FF2B5EF4-FFF2-40B4-BE49-F238E27FC236}">
                <a16:creationId xmlns:a16="http://schemas.microsoft.com/office/drawing/2014/main" id="{EB592CE0-C388-4B9F-B8B2-947101B11D70}"/>
              </a:ext>
            </a:extLst>
          </p:cNvPr>
          <p:cNvSpPr>
            <a:spLocks noGrp="1"/>
          </p:cNvSpPr>
          <p:nvPr>
            <p:ph sz="quarter" idx="11" hasCustomPrompt="1"/>
          </p:nvPr>
        </p:nvSpPr>
        <p:spPr>
          <a:xfrm>
            <a:off x="822298" y="4854574"/>
            <a:ext cx="5045074" cy="1212937"/>
          </a:xfrm>
        </p:spPr>
        <p:txBody>
          <a:bodyPr>
            <a:normAutofit/>
          </a:bodyPr>
          <a:lstStyle>
            <a:lvl1pPr marL="0" indent="0" algn="l" defTabSz="914400" rtl="0" eaLnBrk="1" latinLnBrk="0" hangingPunct="1">
              <a:lnSpc>
                <a:spcPct val="90000"/>
              </a:lnSpc>
              <a:spcBef>
                <a:spcPct val="0"/>
              </a:spcBef>
              <a:buNone/>
              <a:defRPr lang="sl-SI" sz="2000" kern="1200" dirty="0">
                <a:solidFill>
                  <a:schemeClr val="bg1"/>
                </a:solidFill>
                <a:latin typeface="Work Sans Light" pitchFamily="2" charset="-18"/>
                <a:ea typeface="+mj-ea"/>
                <a:cs typeface="+mj-cs"/>
              </a:defRPr>
            </a:lvl1pPr>
          </a:lstStyle>
          <a:p>
            <a:pPr lvl="0"/>
            <a:r>
              <a:rPr lang="sl-SI" err="1"/>
              <a:t>Author</a:t>
            </a:r>
            <a:r>
              <a:rPr lang="sl-SI"/>
              <a:t>:</a:t>
            </a:r>
          </a:p>
        </p:txBody>
      </p:sp>
    </p:spTree>
    <p:extLst>
      <p:ext uri="{BB962C8B-B14F-4D97-AF65-F5344CB8AC3E}">
        <p14:creationId xmlns:p14="http://schemas.microsoft.com/office/powerpoint/2010/main" val="668348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p:nvPr>
        </p:nvSpPr>
        <p:spPr>
          <a:xfrm>
            <a:off x="409574" y="1355978"/>
            <a:ext cx="10839449" cy="4351338"/>
          </a:xfrm>
        </p:spPr>
        <p:txBody>
          <a:bodyPr/>
          <a:lstStyle>
            <a:lvl1pPr>
              <a:defRPr sz="2000"/>
            </a:lvl1pPr>
            <a:lvl2pPr>
              <a:defRPr sz="1800"/>
            </a:lvl2pPr>
            <a:lvl3pPr>
              <a:defRPr sz="1600"/>
            </a:lvl3pPr>
            <a:lvl4pPr>
              <a:defRPr sz="1400"/>
            </a:lvl4pPr>
            <a:lvl5pPr>
              <a:defRPr sz="14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pic>
        <p:nvPicPr>
          <p:cNvPr id="15" name="Slika 14" descr="Slika, ki vsebuje besede besedilo&#10;&#10;Opis je samodejno ustvarjen">
            <a:extLst>
              <a:ext uri="{FF2B5EF4-FFF2-40B4-BE49-F238E27FC236}">
                <a16:creationId xmlns:a16="http://schemas.microsoft.com/office/drawing/2014/main" id="{D853271A-AAF1-4027-9D7C-C3BED5A19EA5}"/>
              </a:ext>
            </a:extLst>
          </p:cNvPr>
          <p:cNvPicPr>
            <a:picLocks noChangeAspect="1"/>
          </p:cNvPicPr>
          <p:nvPr/>
        </p:nvPicPr>
        <p:blipFill rotWithShape="1">
          <a:blip r:embed="rId2">
            <a:extLst>
              <a:ext uri="{28A0092B-C50C-407E-A947-70E740481C1C}">
                <a14:useLocalDpi xmlns:a14="http://schemas.microsoft.com/office/drawing/2010/main" val="0"/>
              </a:ext>
            </a:extLst>
          </a:blip>
          <a:srcRect l="63307" t="62574"/>
          <a:stretch/>
        </p:blipFill>
        <p:spPr>
          <a:xfrm rot="16200000">
            <a:off x="10977564" y="-33339"/>
            <a:ext cx="1181099" cy="1247776"/>
          </a:xfrm>
          <a:prstGeom prst="rect">
            <a:avLst/>
          </a:prstGeom>
        </p:spPr>
      </p:pic>
      <p:cxnSp>
        <p:nvCxnSpPr>
          <p:cNvPr id="17" name="Raven povezovalnik 19">
            <a:extLst>
              <a:ext uri="{FF2B5EF4-FFF2-40B4-BE49-F238E27FC236}">
                <a16:creationId xmlns:a16="http://schemas.microsoft.com/office/drawing/2014/main" id="{5746984F-3EC4-4874-BAC6-2268268F2437}"/>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sl-SI" err="1"/>
              <a:t>Headline</a:t>
            </a:r>
            <a:endParaRPr lang="sl-SI"/>
          </a:p>
        </p:txBody>
      </p:sp>
      <p:sp>
        <p:nvSpPr>
          <p:cNvPr id="2" name="Označba mesta številke diapozitiva 1">
            <a:extLst>
              <a:ext uri="{FF2B5EF4-FFF2-40B4-BE49-F238E27FC236}">
                <a16:creationId xmlns:a16="http://schemas.microsoft.com/office/drawing/2014/main" id="{160FD08C-7777-4ED2-B610-0FE5D0DAC8CA}"/>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1510982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Head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p:nvPr>
        </p:nvSpPr>
        <p:spPr>
          <a:xfrm>
            <a:off x="1612669" y="1355978"/>
            <a:ext cx="9636353" cy="4351338"/>
          </a:xfrm>
        </p:spPr>
        <p:txBody>
          <a:bodyPr/>
          <a:lstStyle>
            <a:lvl1pPr>
              <a:defRPr sz="2000"/>
            </a:lvl1pPr>
            <a:lvl2pPr>
              <a:defRPr sz="1800"/>
            </a:lvl2pPr>
            <a:lvl3pPr>
              <a:defRPr sz="1600"/>
            </a:lvl3pPr>
            <a:lvl4pPr>
              <a:defRPr sz="1400"/>
            </a:lvl4pPr>
            <a:lvl5pPr>
              <a:defRPr sz="14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pic>
        <p:nvPicPr>
          <p:cNvPr id="15" name="Slika 14" descr="Slika, ki vsebuje besede besedilo&#10;&#10;Opis je samodejno ustvarjen">
            <a:extLst>
              <a:ext uri="{FF2B5EF4-FFF2-40B4-BE49-F238E27FC236}">
                <a16:creationId xmlns:a16="http://schemas.microsoft.com/office/drawing/2014/main" id="{D853271A-AAF1-4027-9D7C-C3BED5A19EA5}"/>
              </a:ext>
            </a:extLst>
          </p:cNvPr>
          <p:cNvPicPr>
            <a:picLocks noChangeAspect="1"/>
          </p:cNvPicPr>
          <p:nvPr/>
        </p:nvPicPr>
        <p:blipFill rotWithShape="1">
          <a:blip r:embed="rId2">
            <a:extLst>
              <a:ext uri="{28A0092B-C50C-407E-A947-70E740481C1C}">
                <a14:useLocalDpi xmlns:a14="http://schemas.microsoft.com/office/drawing/2010/main" val="0"/>
              </a:ext>
            </a:extLst>
          </a:blip>
          <a:srcRect l="63307" t="62574"/>
          <a:stretch/>
        </p:blipFill>
        <p:spPr>
          <a:xfrm rot="16200000">
            <a:off x="10977564" y="-33339"/>
            <a:ext cx="1181099" cy="1247776"/>
          </a:xfrm>
          <a:prstGeom prst="rect">
            <a:avLst/>
          </a:prstGeom>
        </p:spPr>
      </p:pic>
      <p:cxnSp>
        <p:nvCxnSpPr>
          <p:cNvPr id="17" name="Raven povezovalnik 19">
            <a:extLst>
              <a:ext uri="{FF2B5EF4-FFF2-40B4-BE49-F238E27FC236}">
                <a16:creationId xmlns:a16="http://schemas.microsoft.com/office/drawing/2014/main" id="{5746984F-3EC4-4874-BAC6-2268268F2437}"/>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sl-SI" err="1"/>
              <a:t>Headline</a:t>
            </a:r>
            <a:endParaRPr lang="sl-SI"/>
          </a:p>
        </p:txBody>
      </p:sp>
      <p:sp>
        <p:nvSpPr>
          <p:cNvPr id="2" name="Označba mesta številke diapozitiva 1">
            <a:extLst>
              <a:ext uri="{FF2B5EF4-FFF2-40B4-BE49-F238E27FC236}">
                <a16:creationId xmlns:a16="http://schemas.microsoft.com/office/drawing/2014/main" id="{160FD08C-7777-4ED2-B610-0FE5D0DAC8CA}"/>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
        <p:nvSpPr>
          <p:cNvPr id="4" name="Pravokotnik 3">
            <a:extLst>
              <a:ext uri="{FF2B5EF4-FFF2-40B4-BE49-F238E27FC236}">
                <a16:creationId xmlns:a16="http://schemas.microsoft.com/office/drawing/2014/main" id="{83F28730-7428-443D-BB72-7A0DF0DBDD32}"/>
              </a:ext>
            </a:extLst>
          </p:cNvPr>
          <p:cNvSpPr/>
          <p:nvPr/>
        </p:nvSpPr>
        <p:spPr>
          <a:xfrm>
            <a:off x="409575" y="1355978"/>
            <a:ext cx="1111654" cy="4812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PoljeZBesedilom 4">
            <a:extLst>
              <a:ext uri="{FF2B5EF4-FFF2-40B4-BE49-F238E27FC236}">
                <a16:creationId xmlns:a16="http://schemas.microsoft.com/office/drawing/2014/main" id="{08FCD1C0-A81B-41C1-A84D-EFC5AF3A2CA7}"/>
              </a:ext>
            </a:extLst>
          </p:cNvPr>
          <p:cNvSpPr txBox="1"/>
          <p:nvPr/>
        </p:nvSpPr>
        <p:spPr>
          <a:xfrm rot="16200000">
            <a:off x="-410354" y="3577344"/>
            <a:ext cx="2751513" cy="369332"/>
          </a:xfrm>
          <a:prstGeom prst="rect">
            <a:avLst/>
          </a:prstGeom>
          <a:noFill/>
        </p:spPr>
        <p:txBody>
          <a:bodyPr wrap="square" rtlCol="0">
            <a:spAutoFit/>
          </a:bodyPr>
          <a:lstStyle/>
          <a:p>
            <a:pPr algn="ctr"/>
            <a:r>
              <a:rPr lang="sl-SI"/>
              <a:t>TA MESEC</a:t>
            </a:r>
          </a:p>
        </p:txBody>
      </p:sp>
    </p:spTree>
    <p:extLst>
      <p:ext uri="{BB962C8B-B14F-4D97-AF65-F5344CB8AC3E}">
        <p14:creationId xmlns:p14="http://schemas.microsoft.com/office/powerpoint/2010/main" val="4424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100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line (two 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p:nvPr>
        </p:nvSpPr>
        <p:spPr>
          <a:xfrm>
            <a:off x="409574" y="1856949"/>
            <a:ext cx="10839449" cy="4351338"/>
          </a:xfrm>
        </p:spPr>
        <p:txBody>
          <a:bodyPr/>
          <a:lstStyle>
            <a:lvl1pPr>
              <a:defRPr sz="2000"/>
            </a:lvl1pPr>
            <a:lvl2pPr>
              <a:defRPr sz="1800"/>
            </a:lvl2pPr>
            <a:lvl3pPr>
              <a:defRPr sz="1600"/>
            </a:lvl3pPr>
            <a:lvl4pPr>
              <a:defRPr sz="1400"/>
            </a:lvl4pPr>
            <a:lvl5pPr>
              <a:defRPr sz="14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cxnSp>
        <p:nvCxnSpPr>
          <p:cNvPr id="17" name="Raven povezovalnik 19">
            <a:extLst>
              <a:ext uri="{FF2B5EF4-FFF2-40B4-BE49-F238E27FC236}">
                <a16:creationId xmlns:a16="http://schemas.microsoft.com/office/drawing/2014/main" id="{5746984F-3EC4-4874-BAC6-2268268F2437}"/>
              </a:ext>
            </a:extLst>
          </p:cNvPr>
          <p:cNvCxnSpPr>
            <a:cxnSpLocks/>
          </p:cNvCxnSpPr>
          <p:nvPr/>
        </p:nvCxnSpPr>
        <p:spPr>
          <a:xfrm>
            <a:off x="409575" y="1593055"/>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4" y="461473"/>
            <a:ext cx="9153170" cy="984107"/>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sl-SI" err="1"/>
              <a:t>Headline</a:t>
            </a:r>
            <a:r>
              <a:rPr lang="sl-SI"/>
              <a:t> (</a:t>
            </a:r>
            <a:r>
              <a:rPr lang="sl-SI" err="1"/>
              <a:t>two</a:t>
            </a:r>
            <a:r>
              <a:rPr lang="sl-SI"/>
              <a:t> line)</a:t>
            </a:r>
          </a:p>
          <a:p>
            <a:pPr lvl="0"/>
            <a:endParaRPr lang="sl-SI"/>
          </a:p>
        </p:txBody>
      </p:sp>
      <p:pic>
        <p:nvPicPr>
          <p:cNvPr id="16" name="Slika 5">
            <a:extLst>
              <a:ext uri="{FF2B5EF4-FFF2-40B4-BE49-F238E27FC236}">
                <a16:creationId xmlns:a16="http://schemas.microsoft.com/office/drawing/2014/main" id="{2587EA75-C0C0-4C8C-A34E-61A1F600E8E5}"/>
              </a:ext>
            </a:extLst>
          </p:cNvPr>
          <p:cNvPicPr>
            <a:picLocks noChangeAspect="1"/>
          </p:cNvPicPr>
          <p:nvPr/>
        </p:nvPicPr>
        <p:blipFill rotWithShape="1">
          <a:blip r:embed="rId2">
            <a:extLst>
              <a:ext uri="{28A0092B-C50C-407E-A947-70E740481C1C}">
                <a14:useLocalDpi xmlns:a14="http://schemas.microsoft.com/office/drawing/2010/main" val="0"/>
              </a:ext>
            </a:extLst>
          </a:blip>
          <a:srcRect l="56263" t="52400"/>
          <a:stretch/>
        </p:blipFill>
        <p:spPr>
          <a:xfrm rot="16200000">
            <a:off x="10685095" y="-182312"/>
            <a:ext cx="1324597" cy="1689217"/>
          </a:xfrm>
          <a:prstGeom prst="rect">
            <a:avLst/>
          </a:prstGeom>
        </p:spPr>
      </p:pic>
      <p:sp>
        <p:nvSpPr>
          <p:cNvPr id="6" name="Označba mesta številke diapozitiva 1">
            <a:extLst>
              <a:ext uri="{FF2B5EF4-FFF2-40B4-BE49-F238E27FC236}">
                <a16:creationId xmlns:a16="http://schemas.microsoft.com/office/drawing/2014/main" id="{5135F046-A013-4C5B-ABEA-23A3AFFA9870}"/>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494629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line + content (two column)">
    <p:spTree>
      <p:nvGrpSpPr>
        <p:cNvPr id="1" name=""/>
        <p:cNvGrpSpPr/>
        <p:nvPr/>
      </p:nvGrpSpPr>
      <p:grpSpPr>
        <a:xfrm>
          <a:off x="0" y="0"/>
          <a:ext cx="0" cy="0"/>
          <a:chOff x="0" y="0"/>
          <a:chExt cx="0" cy="0"/>
        </a:xfrm>
      </p:grpSpPr>
      <p:sp>
        <p:nvSpPr>
          <p:cNvPr id="16" name="Pravokotnik 1">
            <a:extLst>
              <a:ext uri="{FF2B5EF4-FFF2-40B4-BE49-F238E27FC236}">
                <a16:creationId xmlns:a16="http://schemas.microsoft.com/office/drawing/2014/main" id="{7B03E7B9-74B3-417C-BB78-A254A7704320}"/>
              </a:ext>
            </a:extLst>
          </p:cNvPr>
          <p:cNvSpPr/>
          <p:nvPr/>
        </p:nvSpPr>
        <p:spPr>
          <a:xfrm>
            <a:off x="0" y="0"/>
            <a:ext cx="6096000" cy="6176963"/>
          </a:xfrm>
          <a:prstGeom prst="rect">
            <a:avLst/>
          </a:prstGeom>
          <a:solidFill>
            <a:srgbClr val="26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9" name="Raven povezovalnik 19">
            <a:extLst>
              <a:ext uri="{FF2B5EF4-FFF2-40B4-BE49-F238E27FC236}">
                <a16:creationId xmlns:a16="http://schemas.microsoft.com/office/drawing/2014/main" id="{38666755-C12D-49F0-B168-D7331CB255FB}"/>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10" name="Content Placeholder 6">
            <a:extLst>
              <a:ext uri="{FF2B5EF4-FFF2-40B4-BE49-F238E27FC236}">
                <a16:creationId xmlns:a16="http://schemas.microsoft.com/office/drawing/2014/main" id="{3A6E71BF-DC89-4A75-BB30-1F18AE27D840}"/>
              </a:ext>
            </a:extLst>
          </p:cNvPr>
          <p:cNvSpPr>
            <a:spLocks noGrp="1"/>
          </p:cNvSpPr>
          <p:nvPr>
            <p:ph sz="quarter" idx="13" hasCustomPrompt="1"/>
          </p:nvPr>
        </p:nvSpPr>
        <p:spPr>
          <a:xfrm>
            <a:off x="409575" y="461474"/>
            <a:ext cx="11372851"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sl-SI" err="1"/>
              <a:t>Headline</a:t>
            </a:r>
            <a:endParaRPr lang="sl-SI"/>
          </a:p>
        </p:txBody>
      </p:sp>
      <p:sp>
        <p:nvSpPr>
          <p:cNvPr id="14" name="Označba mesta vsebine 2">
            <a:extLst>
              <a:ext uri="{FF2B5EF4-FFF2-40B4-BE49-F238E27FC236}">
                <a16:creationId xmlns:a16="http://schemas.microsoft.com/office/drawing/2014/main" id="{5AB91C59-BBD6-473F-8C9E-2B790C9F72E1}"/>
              </a:ext>
            </a:extLst>
          </p:cNvPr>
          <p:cNvSpPr>
            <a:spLocks noGrp="1"/>
          </p:cNvSpPr>
          <p:nvPr>
            <p:ph idx="14"/>
          </p:nvPr>
        </p:nvSpPr>
        <p:spPr>
          <a:xfrm>
            <a:off x="6505574" y="1355978"/>
            <a:ext cx="5276852" cy="4351338"/>
          </a:xfrm>
        </p:spPr>
        <p:txBody>
          <a:bodyPr/>
          <a:lstStyle>
            <a:lvl1pPr>
              <a:defRPr sz="2000"/>
            </a:lvl1pPr>
            <a:lvl2pPr>
              <a:defRPr sz="1800"/>
            </a:lvl2pPr>
            <a:lvl3pPr>
              <a:defRPr sz="1600"/>
            </a:lvl3pPr>
            <a:lvl4pPr>
              <a:defRPr sz="1400"/>
            </a:lvl4pPr>
            <a:lvl5pPr>
              <a:defRPr sz="14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18" name="Označba mesta vsebine 2">
            <a:extLst>
              <a:ext uri="{FF2B5EF4-FFF2-40B4-BE49-F238E27FC236}">
                <a16:creationId xmlns:a16="http://schemas.microsoft.com/office/drawing/2014/main" id="{DC5903FA-8DA4-454C-87FA-84FCE40C8B64}"/>
              </a:ext>
            </a:extLst>
          </p:cNvPr>
          <p:cNvSpPr>
            <a:spLocks noGrp="1"/>
          </p:cNvSpPr>
          <p:nvPr>
            <p:ph idx="15"/>
          </p:nvPr>
        </p:nvSpPr>
        <p:spPr>
          <a:xfrm>
            <a:off x="406101" y="1355978"/>
            <a:ext cx="5276852" cy="4351338"/>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številke diapozitiva 1">
            <a:extLst>
              <a:ext uri="{FF2B5EF4-FFF2-40B4-BE49-F238E27FC236}">
                <a16:creationId xmlns:a16="http://schemas.microsoft.com/office/drawing/2014/main" id="{A4CCAD81-C146-46BC-9471-7F38D124785C}"/>
              </a:ext>
            </a:extLst>
          </p:cNvPr>
          <p:cNvSpPr>
            <a:spLocks noGrp="1"/>
          </p:cNvSpPr>
          <p:nvPr>
            <p:ph type="sldNum" sz="quarter" idx="16"/>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182960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line + content (three column)">
    <p:spTree>
      <p:nvGrpSpPr>
        <p:cNvPr id="1" name=""/>
        <p:cNvGrpSpPr/>
        <p:nvPr/>
      </p:nvGrpSpPr>
      <p:grpSpPr>
        <a:xfrm>
          <a:off x="0" y="0"/>
          <a:ext cx="0" cy="0"/>
          <a:chOff x="0" y="0"/>
          <a:chExt cx="0" cy="0"/>
        </a:xfrm>
      </p:grpSpPr>
      <p:grpSp>
        <p:nvGrpSpPr>
          <p:cNvPr id="6" name="Skupina 32">
            <a:extLst>
              <a:ext uri="{FF2B5EF4-FFF2-40B4-BE49-F238E27FC236}">
                <a16:creationId xmlns:a16="http://schemas.microsoft.com/office/drawing/2014/main" id="{5FD48060-DC72-47BA-832E-5A7ECEC6A1A3}"/>
              </a:ext>
            </a:extLst>
          </p:cNvPr>
          <p:cNvGrpSpPr/>
          <p:nvPr/>
        </p:nvGrpSpPr>
        <p:grpSpPr>
          <a:xfrm>
            <a:off x="985838" y="1721462"/>
            <a:ext cx="10220323" cy="5326856"/>
            <a:chOff x="985838" y="1976438"/>
            <a:chExt cx="10220323" cy="5326856"/>
          </a:xfrm>
        </p:grpSpPr>
        <p:grpSp>
          <p:nvGrpSpPr>
            <p:cNvPr id="8" name="Skupina 27">
              <a:extLst>
                <a:ext uri="{FF2B5EF4-FFF2-40B4-BE49-F238E27FC236}">
                  <a16:creationId xmlns:a16="http://schemas.microsoft.com/office/drawing/2014/main" id="{ABA1794B-6081-4EF3-9D45-2B4286C70612}"/>
                </a:ext>
              </a:extLst>
            </p:cNvPr>
            <p:cNvGrpSpPr/>
            <p:nvPr/>
          </p:nvGrpSpPr>
          <p:grpSpPr>
            <a:xfrm>
              <a:off x="985838" y="1976438"/>
              <a:ext cx="3248025" cy="5326856"/>
              <a:chOff x="719138" y="1976438"/>
              <a:chExt cx="3248025" cy="5326856"/>
            </a:xfrm>
          </p:grpSpPr>
          <p:sp>
            <p:nvSpPr>
              <p:cNvPr id="16" name="Pravokotnik: zaokroženi vogali 8">
                <a:extLst>
                  <a:ext uri="{FF2B5EF4-FFF2-40B4-BE49-F238E27FC236}">
                    <a16:creationId xmlns:a16="http://schemas.microsoft.com/office/drawing/2014/main" id="{F5719C82-7C23-4771-9879-70920CAE6281}"/>
                  </a:ext>
                </a:extLst>
              </p:cNvPr>
              <p:cNvSpPr/>
              <p:nvPr/>
            </p:nvSpPr>
            <p:spPr>
              <a:xfrm>
                <a:off x="719138" y="1976438"/>
                <a:ext cx="3248025" cy="4019550"/>
              </a:xfrm>
              <a:prstGeom prst="roundRect">
                <a:avLst/>
              </a:prstGeom>
              <a:solidFill>
                <a:srgbClr val="266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Označba mesta vsebine 2">
                <a:extLst>
                  <a:ext uri="{FF2B5EF4-FFF2-40B4-BE49-F238E27FC236}">
                    <a16:creationId xmlns:a16="http://schemas.microsoft.com/office/drawing/2014/main" id="{00B1D36D-5DF1-4DF1-8BA5-248C960C9732}"/>
                  </a:ext>
                </a:extLst>
              </p:cNvPr>
              <p:cNvSpPr txBox="1">
                <a:spLocks/>
              </p:cNvSpPr>
              <p:nvPr/>
            </p:nvSpPr>
            <p:spPr>
              <a:xfrm>
                <a:off x="852488" y="44289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2B6E83"/>
                    </a:solidFill>
                    <a:latin typeface="Work Sans Medium" pitchFamily="2" charset="-18"/>
                  </a:rPr>
                  <a:t>1</a:t>
                </a:r>
                <a:endParaRPr lang="sl-SI" sz="14200">
                  <a:solidFill>
                    <a:srgbClr val="2B6E83"/>
                  </a:solidFill>
                </a:endParaRPr>
              </a:p>
            </p:txBody>
          </p:sp>
        </p:grpSp>
        <p:grpSp>
          <p:nvGrpSpPr>
            <p:cNvPr id="9" name="Skupina 28">
              <a:extLst>
                <a:ext uri="{FF2B5EF4-FFF2-40B4-BE49-F238E27FC236}">
                  <a16:creationId xmlns:a16="http://schemas.microsoft.com/office/drawing/2014/main" id="{C6B80086-25BF-472C-8867-378C0C4208D4}"/>
                </a:ext>
              </a:extLst>
            </p:cNvPr>
            <p:cNvGrpSpPr/>
            <p:nvPr/>
          </p:nvGrpSpPr>
          <p:grpSpPr>
            <a:xfrm>
              <a:off x="4471986" y="1976438"/>
              <a:ext cx="3248025" cy="5288756"/>
              <a:chOff x="4471988" y="1976438"/>
              <a:chExt cx="3248025" cy="5288756"/>
            </a:xfrm>
          </p:grpSpPr>
          <p:sp>
            <p:nvSpPr>
              <p:cNvPr id="13" name="Pravokotnik: zaokroženi vogali 17">
                <a:extLst>
                  <a:ext uri="{FF2B5EF4-FFF2-40B4-BE49-F238E27FC236}">
                    <a16:creationId xmlns:a16="http://schemas.microsoft.com/office/drawing/2014/main" id="{6B23653F-5E3E-4FF9-9FDF-086501F6F6E5}"/>
                  </a:ext>
                </a:extLst>
              </p:cNvPr>
              <p:cNvSpPr/>
              <p:nvPr/>
            </p:nvSpPr>
            <p:spPr>
              <a:xfrm>
                <a:off x="4471988" y="1976438"/>
                <a:ext cx="3248025" cy="4019550"/>
              </a:xfrm>
              <a:prstGeom prst="roundRect">
                <a:avLst/>
              </a:prstGeom>
              <a:solidFill>
                <a:srgbClr val="D08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Označba mesta vsebine 2">
                <a:extLst>
                  <a:ext uri="{FF2B5EF4-FFF2-40B4-BE49-F238E27FC236}">
                    <a16:creationId xmlns:a16="http://schemas.microsoft.com/office/drawing/2014/main" id="{91E1528F-4BAC-4128-93C5-915E4A0CA8FE}"/>
                  </a:ext>
                </a:extLst>
              </p:cNvPr>
              <p:cNvSpPr txBox="1">
                <a:spLocks/>
              </p:cNvSpPr>
              <p:nvPr/>
            </p:nvSpPr>
            <p:spPr>
              <a:xfrm>
                <a:off x="4605338" y="43908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C87632"/>
                    </a:solidFill>
                    <a:latin typeface="Work Sans Medium" pitchFamily="2" charset="-18"/>
                  </a:rPr>
                  <a:t>2</a:t>
                </a:r>
                <a:endParaRPr lang="sl-SI" sz="14200">
                  <a:solidFill>
                    <a:srgbClr val="C87632"/>
                  </a:solidFill>
                </a:endParaRPr>
              </a:p>
            </p:txBody>
          </p:sp>
        </p:grpSp>
        <p:grpSp>
          <p:nvGrpSpPr>
            <p:cNvPr id="10" name="Skupina 29">
              <a:extLst>
                <a:ext uri="{FF2B5EF4-FFF2-40B4-BE49-F238E27FC236}">
                  <a16:creationId xmlns:a16="http://schemas.microsoft.com/office/drawing/2014/main" id="{D58539C0-F365-4BC1-85A0-2694563EE2D4}"/>
                </a:ext>
              </a:extLst>
            </p:cNvPr>
            <p:cNvGrpSpPr/>
            <p:nvPr/>
          </p:nvGrpSpPr>
          <p:grpSpPr>
            <a:xfrm>
              <a:off x="7958136" y="1976438"/>
              <a:ext cx="3248025" cy="5288756"/>
              <a:chOff x="8224838" y="1976438"/>
              <a:chExt cx="3248025" cy="5288756"/>
            </a:xfrm>
          </p:grpSpPr>
          <p:sp>
            <p:nvSpPr>
              <p:cNvPr id="11" name="Pravokotnik: zaokroženi vogali 11">
                <a:extLst>
                  <a:ext uri="{FF2B5EF4-FFF2-40B4-BE49-F238E27FC236}">
                    <a16:creationId xmlns:a16="http://schemas.microsoft.com/office/drawing/2014/main" id="{0399854B-8FF7-4A26-BBDC-BDAB7C71257B}"/>
                  </a:ext>
                </a:extLst>
              </p:cNvPr>
              <p:cNvSpPr/>
              <p:nvPr/>
            </p:nvSpPr>
            <p:spPr>
              <a:xfrm>
                <a:off x="8224838" y="1976438"/>
                <a:ext cx="3248025" cy="4019550"/>
              </a:xfrm>
              <a:prstGeom prst="roundRect">
                <a:avLst/>
              </a:prstGeom>
              <a:solidFill>
                <a:srgbClr val="F0E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Označba mesta vsebine 2">
                <a:extLst>
                  <a:ext uri="{FF2B5EF4-FFF2-40B4-BE49-F238E27FC236}">
                    <a16:creationId xmlns:a16="http://schemas.microsoft.com/office/drawing/2014/main" id="{0D0B4F18-836E-4BB6-B693-E412224449F0}"/>
                  </a:ext>
                </a:extLst>
              </p:cNvPr>
              <p:cNvSpPr txBox="1">
                <a:spLocks/>
              </p:cNvSpPr>
              <p:nvPr/>
            </p:nvSpPr>
            <p:spPr>
              <a:xfrm>
                <a:off x="8358188" y="43908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EADBBA"/>
                    </a:solidFill>
                    <a:latin typeface="Work Sans Medium" pitchFamily="2" charset="-18"/>
                  </a:rPr>
                  <a:t>3</a:t>
                </a:r>
                <a:endParaRPr lang="sl-SI" sz="14200">
                  <a:solidFill>
                    <a:srgbClr val="EADBBA"/>
                  </a:solidFill>
                </a:endParaRPr>
              </a:p>
            </p:txBody>
          </p:sp>
        </p:grpSp>
      </p:grpSp>
      <p:cxnSp>
        <p:nvCxnSpPr>
          <p:cNvPr id="17" name="Raven povezovalnik 19">
            <a:extLst>
              <a:ext uri="{FF2B5EF4-FFF2-40B4-BE49-F238E27FC236}">
                <a16:creationId xmlns:a16="http://schemas.microsoft.com/office/drawing/2014/main" id="{5746984F-3EC4-4874-BAC6-2268268F2437}"/>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3"/>
            <a:ext cx="9717191" cy="894505"/>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sl-SI" err="1"/>
              <a:t>Headline</a:t>
            </a:r>
            <a:endParaRPr lang="sl-SI"/>
          </a:p>
        </p:txBody>
      </p:sp>
      <p:sp>
        <p:nvSpPr>
          <p:cNvPr id="33" name="Content Placeholder 2">
            <a:extLst>
              <a:ext uri="{FF2B5EF4-FFF2-40B4-BE49-F238E27FC236}">
                <a16:creationId xmlns:a16="http://schemas.microsoft.com/office/drawing/2014/main" id="{7EB7D301-6937-4CA8-B396-CD27F1315400}"/>
              </a:ext>
            </a:extLst>
          </p:cNvPr>
          <p:cNvSpPr>
            <a:spLocks noGrp="1"/>
          </p:cNvSpPr>
          <p:nvPr>
            <p:ph sz="quarter" idx="18" hasCustomPrompt="1"/>
          </p:nvPr>
        </p:nvSpPr>
        <p:spPr>
          <a:xfrm>
            <a:off x="1304836" y="2384425"/>
            <a:ext cx="2557550" cy="393700"/>
          </a:xfrm>
        </p:spPr>
        <p:txBody>
          <a:bodyPr>
            <a:noAutofit/>
          </a:bodyPr>
          <a:lstStyle>
            <a:lvl1pPr marL="0" indent="0" algn="ctr">
              <a:buNone/>
              <a:defRPr lang="sl-SI" sz="2200" kern="1200" dirty="0">
                <a:solidFill>
                  <a:schemeClr val="bg1"/>
                </a:solidFill>
                <a:latin typeface="Work Sans Medium" pitchFamily="2" charset="-18"/>
                <a:ea typeface="+mn-ea"/>
                <a:cs typeface="+mn-cs"/>
              </a:defRPr>
            </a:lvl1pPr>
          </a:lstStyle>
          <a:p>
            <a:pPr lvl="0"/>
            <a:r>
              <a:rPr lang="sl-SI"/>
              <a:t>SUBHEADLINE</a:t>
            </a:r>
          </a:p>
        </p:txBody>
      </p:sp>
      <p:sp>
        <p:nvSpPr>
          <p:cNvPr id="34" name="Content Placeholder 2">
            <a:extLst>
              <a:ext uri="{FF2B5EF4-FFF2-40B4-BE49-F238E27FC236}">
                <a16:creationId xmlns:a16="http://schemas.microsoft.com/office/drawing/2014/main" id="{359181D3-154D-4ABA-A1E4-D2D18168BFA0}"/>
              </a:ext>
            </a:extLst>
          </p:cNvPr>
          <p:cNvSpPr>
            <a:spLocks noGrp="1"/>
          </p:cNvSpPr>
          <p:nvPr>
            <p:ph sz="quarter" idx="19"/>
          </p:nvPr>
        </p:nvSpPr>
        <p:spPr>
          <a:xfrm>
            <a:off x="1304836" y="2871534"/>
            <a:ext cx="2557550" cy="1527546"/>
          </a:xfrm>
        </p:spPr>
        <p:txBody>
          <a:bodyPr>
            <a:noAutofit/>
          </a:bodyPr>
          <a:lstStyle>
            <a:lvl1pPr marL="0" indent="0" algn="ctr">
              <a:buNone/>
              <a:defRPr lang="sl-SI" sz="1600" kern="1200" dirty="0">
                <a:solidFill>
                  <a:schemeClr val="bg1"/>
                </a:solidFill>
                <a:latin typeface="Work Sans Light" pitchFamily="2" charset="-18"/>
                <a:ea typeface="+mn-ea"/>
                <a:cs typeface="+mn-cs"/>
              </a:defRPr>
            </a:lvl1pPr>
          </a:lstStyle>
          <a:p>
            <a:pPr lvl="0"/>
            <a:r>
              <a:rPr lang="sl-SI"/>
              <a:t>Kliknite za urejanje slogov besedila matrice</a:t>
            </a:r>
          </a:p>
        </p:txBody>
      </p:sp>
      <p:sp>
        <p:nvSpPr>
          <p:cNvPr id="47" name="Content Placeholder 2">
            <a:extLst>
              <a:ext uri="{FF2B5EF4-FFF2-40B4-BE49-F238E27FC236}">
                <a16:creationId xmlns:a16="http://schemas.microsoft.com/office/drawing/2014/main" id="{66530A4B-F126-445D-BC5B-90B5644001BF}"/>
              </a:ext>
            </a:extLst>
          </p:cNvPr>
          <p:cNvSpPr>
            <a:spLocks noGrp="1"/>
          </p:cNvSpPr>
          <p:nvPr>
            <p:ph sz="quarter" idx="20" hasCustomPrompt="1"/>
          </p:nvPr>
        </p:nvSpPr>
        <p:spPr>
          <a:xfrm>
            <a:off x="4790986" y="2384425"/>
            <a:ext cx="2557550" cy="393700"/>
          </a:xfrm>
        </p:spPr>
        <p:txBody>
          <a:bodyPr>
            <a:noAutofit/>
          </a:bodyPr>
          <a:lstStyle>
            <a:lvl1pPr marL="0" indent="0" algn="ctr">
              <a:buNone/>
              <a:defRPr lang="sl-SI" sz="2200" kern="1200" dirty="0">
                <a:solidFill>
                  <a:schemeClr val="bg1"/>
                </a:solidFill>
                <a:latin typeface="Work Sans Medium" pitchFamily="2" charset="-18"/>
                <a:ea typeface="+mn-ea"/>
                <a:cs typeface="+mn-cs"/>
              </a:defRPr>
            </a:lvl1pPr>
          </a:lstStyle>
          <a:p>
            <a:pPr lvl="0"/>
            <a:r>
              <a:rPr lang="sl-SI"/>
              <a:t>SUBHEADLINE</a:t>
            </a:r>
          </a:p>
        </p:txBody>
      </p:sp>
      <p:sp>
        <p:nvSpPr>
          <p:cNvPr id="48" name="Content Placeholder 2">
            <a:extLst>
              <a:ext uri="{FF2B5EF4-FFF2-40B4-BE49-F238E27FC236}">
                <a16:creationId xmlns:a16="http://schemas.microsoft.com/office/drawing/2014/main" id="{D618290A-77E1-47B1-A19B-B15372C8AD21}"/>
              </a:ext>
            </a:extLst>
          </p:cNvPr>
          <p:cNvSpPr>
            <a:spLocks noGrp="1"/>
          </p:cNvSpPr>
          <p:nvPr>
            <p:ph sz="quarter" idx="21"/>
          </p:nvPr>
        </p:nvSpPr>
        <p:spPr>
          <a:xfrm>
            <a:off x="4790986" y="2871534"/>
            <a:ext cx="2557550" cy="1527546"/>
          </a:xfrm>
        </p:spPr>
        <p:txBody>
          <a:bodyPr>
            <a:noAutofit/>
          </a:bodyPr>
          <a:lstStyle>
            <a:lvl1pPr marL="0" indent="0" algn="ctr">
              <a:buNone/>
              <a:defRPr lang="sl-SI" sz="1600" kern="1200" dirty="0">
                <a:solidFill>
                  <a:schemeClr val="bg1"/>
                </a:solidFill>
                <a:latin typeface="Work Sans Light" pitchFamily="2" charset="-18"/>
                <a:ea typeface="+mn-ea"/>
                <a:cs typeface="+mn-cs"/>
              </a:defRPr>
            </a:lvl1pPr>
          </a:lstStyle>
          <a:p>
            <a:pPr lvl="0"/>
            <a:r>
              <a:rPr lang="sl-SI"/>
              <a:t>Kliknite za urejanje slogov besedila matrice</a:t>
            </a:r>
          </a:p>
        </p:txBody>
      </p:sp>
      <p:sp>
        <p:nvSpPr>
          <p:cNvPr id="49" name="Content Placeholder 2">
            <a:extLst>
              <a:ext uri="{FF2B5EF4-FFF2-40B4-BE49-F238E27FC236}">
                <a16:creationId xmlns:a16="http://schemas.microsoft.com/office/drawing/2014/main" id="{A7ECE3BF-9969-4A8F-B8CC-2A32A1DEA867}"/>
              </a:ext>
            </a:extLst>
          </p:cNvPr>
          <p:cNvSpPr>
            <a:spLocks noGrp="1"/>
          </p:cNvSpPr>
          <p:nvPr>
            <p:ph sz="quarter" idx="22" hasCustomPrompt="1"/>
          </p:nvPr>
        </p:nvSpPr>
        <p:spPr>
          <a:xfrm>
            <a:off x="8277136" y="2384425"/>
            <a:ext cx="2557550" cy="393700"/>
          </a:xfrm>
        </p:spPr>
        <p:txBody>
          <a:bodyPr>
            <a:noAutofit/>
          </a:bodyPr>
          <a:lstStyle>
            <a:lvl1pPr marL="0" indent="0" algn="ctr">
              <a:buNone/>
              <a:defRPr lang="sl-SI" sz="2200" kern="1200" dirty="0">
                <a:solidFill>
                  <a:schemeClr val="tx1"/>
                </a:solidFill>
                <a:latin typeface="Work Sans Medium" pitchFamily="2" charset="-18"/>
                <a:ea typeface="+mn-ea"/>
                <a:cs typeface="+mn-cs"/>
              </a:defRPr>
            </a:lvl1pPr>
          </a:lstStyle>
          <a:p>
            <a:pPr lvl="0"/>
            <a:r>
              <a:rPr lang="sl-SI"/>
              <a:t>SUBHEADLINE</a:t>
            </a:r>
          </a:p>
        </p:txBody>
      </p:sp>
      <p:sp>
        <p:nvSpPr>
          <p:cNvPr id="50" name="Content Placeholder 2">
            <a:extLst>
              <a:ext uri="{FF2B5EF4-FFF2-40B4-BE49-F238E27FC236}">
                <a16:creationId xmlns:a16="http://schemas.microsoft.com/office/drawing/2014/main" id="{35276CA9-F84B-4549-9E0E-5E249E0A008C}"/>
              </a:ext>
            </a:extLst>
          </p:cNvPr>
          <p:cNvSpPr>
            <a:spLocks noGrp="1"/>
          </p:cNvSpPr>
          <p:nvPr>
            <p:ph sz="quarter" idx="23"/>
          </p:nvPr>
        </p:nvSpPr>
        <p:spPr>
          <a:xfrm>
            <a:off x="8277136" y="2871534"/>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20" name="Označba mesta številke diapozitiva 1">
            <a:extLst>
              <a:ext uri="{FF2B5EF4-FFF2-40B4-BE49-F238E27FC236}">
                <a16:creationId xmlns:a16="http://schemas.microsoft.com/office/drawing/2014/main" id="{56D3A05A-3CA6-4057-B9F9-14A0FB04E57E}"/>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274463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line + multiple subheadline">
    <p:spTree>
      <p:nvGrpSpPr>
        <p:cNvPr id="1" name=""/>
        <p:cNvGrpSpPr/>
        <p:nvPr/>
      </p:nvGrpSpPr>
      <p:grpSpPr>
        <a:xfrm>
          <a:off x="0" y="0"/>
          <a:ext cx="0" cy="0"/>
          <a:chOff x="0" y="0"/>
          <a:chExt cx="0" cy="0"/>
        </a:xfrm>
      </p:grpSpPr>
      <p:sp>
        <p:nvSpPr>
          <p:cNvPr id="8" name="Pravokotnik 25">
            <a:extLst>
              <a:ext uri="{FF2B5EF4-FFF2-40B4-BE49-F238E27FC236}">
                <a16:creationId xmlns:a16="http://schemas.microsoft.com/office/drawing/2014/main" id="{F2C24568-C660-4E0F-ABF5-D4175449B500}"/>
              </a:ext>
            </a:extLst>
          </p:cNvPr>
          <p:cNvSpPr/>
          <p:nvPr/>
        </p:nvSpPr>
        <p:spPr>
          <a:xfrm>
            <a:off x="0" y="0"/>
            <a:ext cx="4075200" cy="6138631"/>
          </a:xfrm>
          <a:prstGeom prst="rect">
            <a:avLst/>
          </a:prstGeom>
          <a:solidFill>
            <a:srgbClr val="398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3" name="Picture 4">
            <a:extLst>
              <a:ext uri="{FF2B5EF4-FFF2-40B4-BE49-F238E27FC236}">
                <a16:creationId xmlns:a16="http://schemas.microsoft.com/office/drawing/2014/main" id="{A6EC9666-2D82-46C7-BE3B-1B28CB2D3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192" y="6293628"/>
            <a:ext cx="952764" cy="40319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aven povezovalnik 19">
            <a:extLst>
              <a:ext uri="{FF2B5EF4-FFF2-40B4-BE49-F238E27FC236}">
                <a16:creationId xmlns:a16="http://schemas.microsoft.com/office/drawing/2014/main" id="{DC71A231-1B74-45EA-8BE2-3898FD08830C}"/>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11" name="Content Placeholder 6">
            <a:extLst>
              <a:ext uri="{FF2B5EF4-FFF2-40B4-BE49-F238E27FC236}">
                <a16:creationId xmlns:a16="http://schemas.microsoft.com/office/drawing/2014/main" id="{3E3FEBBB-E8B4-4E69-B9A6-1BDD79A961CA}"/>
              </a:ext>
            </a:extLst>
          </p:cNvPr>
          <p:cNvSpPr>
            <a:spLocks noGrp="1"/>
          </p:cNvSpPr>
          <p:nvPr>
            <p:ph sz="quarter" idx="13" hasCustomPrompt="1"/>
          </p:nvPr>
        </p:nvSpPr>
        <p:spPr>
          <a:xfrm>
            <a:off x="409576" y="461474"/>
            <a:ext cx="3307845"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sl-SI" err="1"/>
              <a:t>Headline</a:t>
            </a:r>
            <a:endParaRPr lang="sl-SI"/>
          </a:p>
        </p:txBody>
      </p:sp>
      <p:sp>
        <p:nvSpPr>
          <p:cNvPr id="3" name="Content Placeholder 2">
            <a:extLst>
              <a:ext uri="{FF2B5EF4-FFF2-40B4-BE49-F238E27FC236}">
                <a16:creationId xmlns:a16="http://schemas.microsoft.com/office/drawing/2014/main" id="{F2627BA2-6C20-4074-83E0-D695861452EF}"/>
              </a:ext>
            </a:extLst>
          </p:cNvPr>
          <p:cNvSpPr>
            <a:spLocks noGrp="1"/>
          </p:cNvSpPr>
          <p:nvPr>
            <p:ph sz="quarter" idx="14" hasCustomPrompt="1"/>
          </p:nvPr>
        </p:nvSpPr>
        <p:spPr>
          <a:xfrm>
            <a:off x="4754519" y="1355978"/>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sl-SI"/>
              <a:t>SUBHEADLINE</a:t>
            </a:r>
          </a:p>
        </p:txBody>
      </p:sp>
      <p:sp>
        <p:nvSpPr>
          <p:cNvPr id="21" name="Content Placeholder 2">
            <a:extLst>
              <a:ext uri="{FF2B5EF4-FFF2-40B4-BE49-F238E27FC236}">
                <a16:creationId xmlns:a16="http://schemas.microsoft.com/office/drawing/2014/main" id="{17701855-B7E4-450C-A75A-BC6B43B192C2}"/>
              </a:ext>
            </a:extLst>
          </p:cNvPr>
          <p:cNvSpPr>
            <a:spLocks noGrp="1"/>
          </p:cNvSpPr>
          <p:nvPr>
            <p:ph sz="quarter" idx="15"/>
          </p:nvPr>
        </p:nvSpPr>
        <p:spPr>
          <a:xfrm>
            <a:off x="4754519" y="1843087"/>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22" name="Content Placeholder 2">
            <a:extLst>
              <a:ext uri="{FF2B5EF4-FFF2-40B4-BE49-F238E27FC236}">
                <a16:creationId xmlns:a16="http://schemas.microsoft.com/office/drawing/2014/main" id="{BAFBD940-6CE9-4A43-81D6-DFF05BE992DF}"/>
              </a:ext>
            </a:extLst>
          </p:cNvPr>
          <p:cNvSpPr>
            <a:spLocks noGrp="1"/>
          </p:cNvSpPr>
          <p:nvPr>
            <p:ph sz="quarter" idx="16" hasCustomPrompt="1"/>
          </p:nvPr>
        </p:nvSpPr>
        <p:spPr>
          <a:xfrm>
            <a:off x="8116802" y="1355978"/>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sl-SI"/>
              <a:t>SUBHEADLINE</a:t>
            </a:r>
          </a:p>
        </p:txBody>
      </p:sp>
      <p:sp>
        <p:nvSpPr>
          <p:cNvPr id="23" name="Content Placeholder 2">
            <a:extLst>
              <a:ext uri="{FF2B5EF4-FFF2-40B4-BE49-F238E27FC236}">
                <a16:creationId xmlns:a16="http://schemas.microsoft.com/office/drawing/2014/main" id="{58798037-06C8-4D19-9587-C822B07477E5}"/>
              </a:ext>
            </a:extLst>
          </p:cNvPr>
          <p:cNvSpPr>
            <a:spLocks noGrp="1"/>
          </p:cNvSpPr>
          <p:nvPr>
            <p:ph sz="quarter" idx="17"/>
          </p:nvPr>
        </p:nvSpPr>
        <p:spPr>
          <a:xfrm>
            <a:off x="8116802" y="1843087"/>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24" name="Content Placeholder 2">
            <a:extLst>
              <a:ext uri="{FF2B5EF4-FFF2-40B4-BE49-F238E27FC236}">
                <a16:creationId xmlns:a16="http://schemas.microsoft.com/office/drawing/2014/main" id="{D479A463-C26E-45C7-B817-E32398C06A44}"/>
              </a:ext>
            </a:extLst>
          </p:cNvPr>
          <p:cNvSpPr>
            <a:spLocks noGrp="1"/>
          </p:cNvSpPr>
          <p:nvPr>
            <p:ph sz="quarter" idx="18" hasCustomPrompt="1"/>
          </p:nvPr>
        </p:nvSpPr>
        <p:spPr>
          <a:xfrm>
            <a:off x="4754519" y="3692661"/>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sl-SI"/>
              <a:t>SUBHEADLINE</a:t>
            </a:r>
          </a:p>
        </p:txBody>
      </p:sp>
      <p:sp>
        <p:nvSpPr>
          <p:cNvPr id="25" name="Content Placeholder 2">
            <a:extLst>
              <a:ext uri="{FF2B5EF4-FFF2-40B4-BE49-F238E27FC236}">
                <a16:creationId xmlns:a16="http://schemas.microsoft.com/office/drawing/2014/main" id="{EA37EEF3-8905-4170-8CED-61BBDD6CC37C}"/>
              </a:ext>
            </a:extLst>
          </p:cNvPr>
          <p:cNvSpPr>
            <a:spLocks noGrp="1"/>
          </p:cNvSpPr>
          <p:nvPr>
            <p:ph sz="quarter" idx="19"/>
          </p:nvPr>
        </p:nvSpPr>
        <p:spPr>
          <a:xfrm>
            <a:off x="4754519" y="4179770"/>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27" name="Content Placeholder 2">
            <a:extLst>
              <a:ext uri="{FF2B5EF4-FFF2-40B4-BE49-F238E27FC236}">
                <a16:creationId xmlns:a16="http://schemas.microsoft.com/office/drawing/2014/main" id="{C8D951A9-1AA8-4249-86D7-85323216F93C}"/>
              </a:ext>
            </a:extLst>
          </p:cNvPr>
          <p:cNvSpPr>
            <a:spLocks noGrp="1"/>
          </p:cNvSpPr>
          <p:nvPr>
            <p:ph sz="quarter" idx="20" hasCustomPrompt="1"/>
          </p:nvPr>
        </p:nvSpPr>
        <p:spPr>
          <a:xfrm>
            <a:off x="8116802" y="3692661"/>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sl-SI"/>
              <a:t>SUBHEADLINE</a:t>
            </a:r>
          </a:p>
        </p:txBody>
      </p:sp>
      <p:sp>
        <p:nvSpPr>
          <p:cNvPr id="29" name="Content Placeholder 2">
            <a:extLst>
              <a:ext uri="{FF2B5EF4-FFF2-40B4-BE49-F238E27FC236}">
                <a16:creationId xmlns:a16="http://schemas.microsoft.com/office/drawing/2014/main" id="{5557C4A3-1539-40BE-9112-07582B6686FB}"/>
              </a:ext>
            </a:extLst>
          </p:cNvPr>
          <p:cNvSpPr>
            <a:spLocks noGrp="1"/>
          </p:cNvSpPr>
          <p:nvPr>
            <p:ph sz="quarter" idx="21"/>
          </p:nvPr>
        </p:nvSpPr>
        <p:spPr>
          <a:xfrm>
            <a:off x="8116802" y="4179770"/>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30" name="Označba mesta vsebine 2">
            <a:extLst>
              <a:ext uri="{FF2B5EF4-FFF2-40B4-BE49-F238E27FC236}">
                <a16:creationId xmlns:a16="http://schemas.microsoft.com/office/drawing/2014/main" id="{38DC1BEE-EE98-4D2B-83B9-1D42EF7668AC}"/>
              </a:ext>
            </a:extLst>
          </p:cNvPr>
          <p:cNvSpPr>
            <a:spLocks noGrp="1"/>
          </p:cNvSpPr>
          <p:nvPr>
            <p:ph idx="22"/>
          </p:nvPr>
        </p:nvSpPr>
        <p:spPr>
          <a:xfrm>
            <a:off x="406101" y="1355978"/>
            <a:ext cx="3307845" cy="4351338"/>
          </a:xfrm>
        </p:spPr>
        <p:txBody>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15" name="Označba mesta številke diapozitiva 1">
            <a:extLst>
              <a:ext uri="{FF2B5EF4-FFF2-40B4-BE49-F238E27FC236}">
                <a16:creationId xmlns:a16="http://schemas.microsoft.com/office/drawing/2014/main" id="{4A5F43C1-CC6A-41D4-8FE3-95D59E10995D}"/>
              </a:ext>
            </a:extLst>
          </p:cNvPr>
          <p:cNvSpPr>
            <a:spLocks noGrp="1"/>
          </p:cNvSpPr>
          <p:nvPr>
            <p:ph type="sldNum" sz="quarter" idx="23"/>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1530715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0_subsection">
    <p:spTree>
      <p:nvGrpSpPr>
        <p:cNvPr id="1" name=""/>
        <p:cNvGrpSpPr/>
        <p:nvPr/>
      </p:nvGrpSpPr>
      <p:grpSpPr>
        <a:xfrm>
          <a:off x="0" y="0"/>
          <a:ext cx="0" cy="0"/>
          <a:chOff x="0" y="0"/>
          <a:chExt cx="0" cy="0"/>
        </a:xfrm>
      </p:grpSpPr>
      <p:grpSp>
        <p:nvGrpSpPr>
          <p:cNvPr id="5" name="Skupina 2">
            <a:extLst>
              <a:ext uri="{FF2B5EF4-FFF2-40B4-BE49-F238E27FC236}">
                <a16:creationId xmlns:a16="http://schemas.microsoft.com/office/drawing/2014/main" id="{328C0007-E8CE-45A6-BFD2-6B277F471638}"/>
              </a:ext>
            </a:extLst>
          </p:cNvPr>
          <p:cNvGrpSpPr/>
          <p:nvPr/>
        </p:nvGrpSpPr>
        <p:grpSpPr>
          <a:xfrm>
            <a:off x="800100" y="838070"/>
            <a:ext cx="10591800" cy="5181859"/>
            <a:chOff x="314364" y="513178"/>
            <a:chExt cx="11563272" cy="6100464"/>
          </a:xfrm>
        </p:grpSpPr>
        <p:grpSp>
          <p:nvGrpSpPr>
            <p:cNvPr id="6" name="Skupina 3">
              <a:extLst>
                <a:ext uri="{FF2B5EF4-FFF2-40B4-BE49-F238E27FC236}">
                  <a16:creationId xmlns:a16="http://schemas.microsoft.com/office/drawing/2014/main" id="{51B93B0D-62D3-462C-881C-36D7C54B23A6}"/>
                </a:ext>
              </a:extLst>
            </p:cNvPr>
            <p:cNvGrpSpPr/>
            <p:nvPr/>
          </p:nvGrpSpPr>
          <p:grpSpPr>
            <a:xfrm>
              <a:off x="495262" y="513178"/>
              <a:ext cx="11382374" cy="6026836"/>
              <a:chOff x="495262" y="513178"/>
              <a:chExt cx="11382374" cy="6026836"/>
            </a:xfrm>
          </p:grpSpPr>
          <p:sp>
            <p:nvSpPr>
              <p:cNvPr id="8" name="Pravokotnik: zaokroženi vogali 5">
                <a:extLst>
                  <a:ext uri="{FF2B5EF4-FFF2-40B4-BE49-F238E27FC236}">
                    <a16:creationId xmlns:a16="http://schemas.microsoft.com/office/drawing/2014/main" id="{4E0264AF-8E96-474A-AFB5-D6611C948BBD}"/>
                  </a:ext>
                </a:extLst>
              </p:cNvPr>
              <p:cNvSpPr/>
              <p:nvPr/>
            </p:nvSpPr>
            <p:spPr>
              <a:xfrm>
                <a:off x="495262" y="586806"/>
                <a:ext cx="11049000" cy="5953208"/>
              </a:xfrm>
              <a:prstGeom prst="roundRect">
                <a:avLst/>
              </a:prstGeom>
              <a:solidFill>
                <a:schemeClr val="bg1"/>
              </a:solidFill>
              <a:ln w="76200">
                <a:solidFill>
                  <a:srgbClr val="266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Pravokotnik 6">
                <a:extLst>
                  <a:ext uri="{FF2B5EF4-FFF2-40B4-BE49-F238E27FC236}">
                    <a16:creationId xmlns:a16="http://schemas.microsoft.com/office/drawing/2014/main" id="{0E0AF7BF-F227-4019-BB31-115CC3A19E72}"/>
                  </a:ext>
                </a:extLst>
              </p:cNvPr>
              <p:cNvSpPr/>
              <p:nvPr/>
            </p:nvSpPr>
            <p:spPr>
              <a:xfrm>
                <a:off x="3146410" y="513178"/>
                <a:ext cx="8731226" cy="2526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sp>
          <p:nvSpPr>
            <p:cNvPr id="7" name="Pravokotnik 4">
              <a:extLst>
                <a:ext uri="{FF2B5EF4-FFF2-40B4-BE49-F238E27FC236}">
                  <a16:creationId xmlns:a16="http://schemas.microsoft.com/office/drawing/2014/main" id="{C82B7187-5EF0-445A-B52D-DD4A4B40F8BF}"/>
                </a:ext>
              </a:extLst>
            </p:cNvPr>
            <p:cNvSpPr/>
            <p:nvPr/>
          </p:nvSpPr>
          <p:spPr>
            <a:xfrm>
              <a:off x="314364" y="4087343"/>
              <a:ext cx="8296235" cy="2526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sp>
        <p:nvSpPr>
          <p:cNvPr id="18" name="Content Placeholder 16">
            <a:extLst>
              <a:ext uri="{FF2B5EF4-FFF2-40B4-BE49-F238E27FC236}">
                <a16:creationId xmlns:a16="http://schemas.microsoft.com/office/drawing/2014/main" id="{93C31905-9639-46E6-A8C7-E40D587C4BD0}"/>
              </a:ext>
            </a:extLst>
          </p:cNvPr>
          <p:cNvSpPr>
            <a:spLocks noGrp="1"/>
          </p:cNvSpPr>
          <p:nvPr>
            <p:ph sz="quarter" idx="11" hasCustomPrompt="1"/>
          </p:nvPr>
        </p:nvSpPr>
        <p:spPr>
          <a:xfrm>
            <a:off x="1625189" y="4448340"/>
            <a:ext cx="3733800" cy="801688"/>
          </a:xfrm>
        </p:spPr>
        <p:txBody>
          <a:bodyPr>
            <a:normAutofit/>
          </a:bodyPr>
          <a:lstStyle>
            <a:lvl1pPr marL="0" indent="0" algn="l" defTabSz="914400" rtl="0" eaLnBrk="1" latinLnBrk="0" hangingPunct="1">
              <a:lnSpc>
                <a:spcPct val="90000"/>
              </a:lnSpc>
              <a:spcBef>
                <a:spcPct val="0"/>
              </a:spcBef>
              <a:buNone/>
              <a:defRPr lang="sl-SI" sz="2000" kern="1200" dirty="0">
                <a:solidFill>
                  <a:srgbClr val="266072"/>
                </a:solidFill>
                <a:latin typeface="Work Sans Light" pitchFamily="2" charset="-18"/>
                <a:ea typeface="+mj-ea"/>
                <a:cs typeface="+mj-cs"/>
              </a:defRPr>
            </a:lvl1pPr>
          </a:lstStyle>
          <a:p>
            <a:pPr lvl="0"/>
            <a:r>
              <a:rPr lang="sl-SI" err="1"/>
              <a:t>filler</a:t>
            </a:r>
            <a:r>
              <a:rPr lang="sl-SI"/>
              <a:t> </a:t>
            </a:r>
            <a:r>
              <a:rPr lang="sl-SI" err="1"/>
              <a:t>slide</a:t>
            </a:r>
            <a:endParaRPr lang="sl-SI"/>
          </a:p>
        </p:txBody>
      </p:sp>
      <p:sp>
        <p:nvSpPr>
          <p:cNvPr id="19" name="Content Placeholder 12">
            <a:extLst>
              <a:ext uri="{FF2B5EF4-FFF2-40B4-BE49-F238E27FC236}">
                <a16:creationId xmlns:a16="http://schemas.microsoft.com/office/drawing/2014/main" id="{EFB5ECCF-9DC4-40FB-AB26-34EFB3DEC10E}"/>
              </a:ext>
            </a:extLst>
          </p:cNvPr>
          <p:cNvSpPr>
            <a:spLocks noGrp="1"/>
          </p:cNvSpPr>
          <p:nvPr>
            <p:ph sz="quarter" idx="10" hasCustomPrompt="1"/>
          </p:nvPr>
        </p:nvSpPr>
        <p:spPr>
          <a:xfrm>
            <a:off x="1600231" y="3605371"/>
            <a:ext cx="5041900" cy="735013"/>
          </a:xfrm>
        </p:spPr>
        <p:txBody>
          <a:bodyPr>
            <a:normAutofit/>
          </a:bodyPr>
          <a:lstStyle>
            <a:lvl1pPr marL="0" indent="0">
              <a:buNone/>
              <a:defRPr lang="sl-SI" sz="4400" kern="1200" dirty="0">
                <a:solidFill>
                  <a:srgbClr val="266072"/>
                </a:solidFill>
                <a:latin typeface="Work Sans SemiBold" pitchFamily="2" charset="-18"/>
                <a:ea typeface="+mj-ea"/>
                <a:cs typeface="+mj-cs"/>
              </a:defRPr>
            </a:lvl1pPr>
          </a:lstStyle>
          <a:p>
            <a:pPr lvl="0"/>
            <a:r>
              <a:rPr lang="sl-SI" err="1"/>
              <a:t>subsection</a:t>
            </a:r>
            <a:endParaRPr lang="sl-SI"/>
          </a:p>
        </p:txBody>
      </p:sp>
      <p:sp>
        <p:nvSpPr>
          <p:cNvPr id="10" name="Označba mesta številke diapozitiva 1">
            <a:extLst>
              <a:ext uri="{FF2B5EF4-FFF2-40B4-BE49-F238E27FC236}">
                <a16:creationId xmlns:a16="http://schemas.microsoft.com/office/drawing/2014/main" id="{A4B58D88-58C0-47E6-81F3-FB850F55B72A}"/>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450077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ostavitev po meri">
    <p:spTree>
      <p:nvGrpSpPr>
        <p:cNvPr id="1" name=""/>
        <p:cNvGrpSpPr/>
        <p:nvPr/>
      </p:nvGrpSpPr>
      <p:grpSpPr>
        <a:xfrm>
          <a:off x="0" y="0"/>
          <a:ext cx="0" cy="0"/>
          <a:chOff x="0" y="0"/>
          <a:chExt cx="0" cy="0"/>
        </a:xfrm>
      </p:grpSpPr>
      <p:sp>
        <p:nvSpPr>
          <p:cNvPr id="26" name="Pravokotnik 25">
            <a:extLst>
              <a:ext uri="{FF2B5EF4-FFF2-40B4-BE49-F238E27FC236}">
                <a16:creationId xmlns:a16="http://schemas.microsoft.com/office/drawing/2014/main" id="{46D345FF-CFAC-4BEF-A001-4B8426B91E65}"/>
              </a:ext>
            </a:extLst>
          </p:cNvPr>
          <p:cNvSpPr/>
          <p:nvPr/>
        </p:nvSpPr>
        <p:spPr>
          <a:xfrm>
            <a:off x="-8878" y="1127464"/>
            <a:ext cx="12192000" cy="57305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9" name="Pravokotnik 28">
            <a:extLst>
              <a:ext uri="{FF2B5EF4-FFF2-40B4-BE49-F238E27FC236}">
                <a16:creationId xmlns:a16="http://schemas.microsoft.com/office/drawing/2014/main" id="{9D8D1814-2E56-4F6F-BFEF-7A523A5BA8B6}"/>
              </a:ext>
            </a:extLst>
          </p:cNvPr>
          <p:cNvSpPr/>
          <p:nvPr/>
        </p:nvSpPr>
        <p:spPr>
          <a:xfrm>
            <a:off x="0" y="-7199"/>
            <a:ext cx="12192000" cy="118792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31A9BD6E-699E-4A19-B739-1597D6D7D2C1}"/>
              </a:ext>
            </a:extLst>
          </p:cNvPr>
          <p:cNvSpPr>
            <a:spLocks noGrp="1"/>
          </p:cNvSpPr>
          <p:nvPr>
            <p:ph type="title" hasCustomPrompt="1"/>
          </p:nvPr>
        </p:nvSpPr>
        <p:spPr>
          <a:xfrm>
            <a:off x="585926" y="118769"/>
            <a:ext cx="10767874" cy="893285"/>
          </a:xfrm>
        </p:spPr>
        <p:txBody>
          <a:bodyPr/>
          <a:lstStyle>
            <a:lvl1pPr>
              <a:defRPr/>
            </a:lvl1pPr>
          </a:lstStyle>
          <a:p>
            <a:r>
              <a:rPr lang="sl-SI"/>
              <a:t>6-month plan</a:t>
            </a:r>
          </a:p>
        </p:txBody>
      </p:sp>
      <p:pic>
        <p:nvPicPr>
          <p:cNvPr id="27" name="Slika 11" descr="Slika, ki vsebuje besede besedilo, znak, vektorska grafika&#10;&#10;Opis je samodejno ustvarjen">
            <a:extLst>
              <a:ext uri="{FF2B5EF4-FFF2-40B4-BE49-F238E27FC236}">
                <a16:creationId xmlns:a16="http://schemas.microsoft.com/office/drawing/2014/main" id="{56DF4A64-FC9E-4DB3-87BF-16011EB01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7" y="6347534"/>
            <a:ext cx="587980" cy="391697"/>
          </a:xfrm>
          <a:prstGeom prst="rect">
            <a:avLst/>
          </a:prstGeom>
        </p:spPr>
      </p:pic>
      <p:cxnSp>
        <p:nvCxnSpPr>
          <p:cNvPr id="31" name="Raven puščični povezovalnik 30">
            <a:extLst>
              <a:ext uri="{FF2B5EF4-FFF2-40B4-BE49-F238E27FC236}">
                <a16:creationId xmlns:a16="http://schemas.microsoft.com/office/drawing/2014/main" id="{91C9F856-EAD3-4CB0-BF98-7CCB6541C083}"/>
              </a:ext>
            </a:extLst>
          </p:cNvPr>
          <p:cNvCxnSpPr>
            <a:cxnSpLocks/>
          </p:cNvCxnSpPr>
          <p:nvPr/>
        </p:nvCxnSpPr>
        <p:spPr>
          <a:xfrm>
            <a:off x="435746" y="2024109"/>
            <a:ext cx="11320509" cy="0"/>
          </a:xfrm>
          <a:prstGeom prst="straightConnector1">
            <a:avLst/>
          </a:prstGeom>
          <a:ln w="28575" cmpd="sng">
            <a:headEnd type="stealth" w="lg" len="lg"/>
            <a:tailEnd type="stealth" w="lg" len="lg"/>
          </a:ln>
        </p:spPr>
        <p:style>
          <a:lnRef idx="3">
            <a:schemeClr val="accent1"/>
          </a:lnRef>
          <a:fillRef idx="0">
            <a:schemeClr val="accent1"/>
          </a:fillRef>
          <a:effectRef idx="2">
            <a:schemeClr val="accent1"/>
          </a:effectRef>
          <a:fontRef idx="minor">
            <a:schemeClr val="tx1"/>
          </a:fontRef>
        </p:style>
      </p:cxnSp>
      <p:cxnSp>
        <p:nvCxnSpPr>
          <p:cNvPr id="33" name="Raven povezovalnik 32">
            <a:extLst>
              <a:ext uri="{FF2B5EF4-FFF2-40B4-BE49-F238E27FC236}">
                <a16:creationId xmlns:a16="http://schemas.microsoft.com/office/drawing/2014/main" id="{4BE5791D-7A34-4642-916F-4BFEEBB53C1A}"/>
              </a:ext>
            </a:extLst>
          </p:cNvPr>
          <p:cNvCxnSpPr/>
          <p:nvPr/>
        </p:nvCxnSpPr>
        <p:spPr>
          <a:xfrm>
            <a:off x="2032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4" name="Raven povezovalnik 33">
            <a:extLst>
              <a:ext uri="{FF2B5EF4-FFF2-40B4-BE49-F238E27FC236}">
                <a16:creationId xmlns:a16="http://schemas.microsoft.com/office/drawing/2014/main" id="{1188B27E-18F2-465C-A0A2-35BBCEE51CCE}"/>
              </a:ext>
            </a:extLst>
          </p:cNvPr>
          <p:cNvCxnSpPr/>
          <p:nvPr/>
        </p:nvCxnSpPr>
        <p:spPr>
          <a:xfrm>
            <a:off x="4064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5" name="Raven povezovalnik 34">
            <a:extLst>
              <a:ext uri="{FF2B5EF4-FFF2-40B4-BE49-F238E27FC236}">
                <a16:creationId xmlns:a16="http://schemas.microsoft.com/office/drawing/2014/main" id="{90627179-0F7D-4BC9-86C6-0A04CAF6DB9B}"/>
              </a:ext>
            </a:extLst>
          </p:cNvPr>
          <p:cNvCxnSpPr/>
          <p:nvPr/>
        </p:nvCxnSpPr>
        <p:spPr>
          <a:xfrm>
            <a:off x="6096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6" name="Raven povezovalnik 35">
            <a:extLst>
              <a:ext uri="{FF2B5EF4-FFF2-40B4-BE49-F238E27FC236}">
                <a16:creationId xmlns:a16="http://schemas.microsoft.com/office/drawing/2014/main" id="{AC5AADE5-F6D7-47F9-B0FD-D361DF696422}"/>
              </a:ext>
            </a:extLst>
          </p:cNvPr>
          <p:cNvCxnSpPr/>
          <p:nvPr/>
        </p:nvCxnSpPr>
        <p:spPr>
          <a:xfrm>
            <a:off x="8128000" y="1633491"/>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7" name="Raven povezovalnik 36">
            <a:extLst>
              <a:ext uri="{FF2B5EF4-FFF2-40B4-BE49-F238E27FC236}">
                <a16:creationId xmlns:a16="http://schemas.microsoft.com/office/drawing/2014/main" id="{583BBBBF-7B90-43F7-A031-3127DDD9D0B8}"/>
              </a:ext>
            </a:extLst>
          </p:cNvPr>
          <p:cNvCxnSpPr/>
          <p:nvPr/>
        </p:nvCxnSpPr>
        <p:spPr>
          <a:xfrm>
            <a:off x="10160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8" name="PoljeZBesedilom 37">
            <a:extLst>
              <a:ext uri="{FF2B5EF4-FFF2-40B4-BE49-F238E27FC236}">
                <a16:creationId xmlns:a16="http://schemas.microsoft.com/office/drawing/2014/main" id="{070E533F-AB92-430A-A41D-0FF88DE34A75}"/>
              </a:ext>
            </a:extLst>
          </p:cNvPr>
          <p:cNvSpPr txBox="1"/>
          <p:nvPr/>
        </p:nvSpPr>
        <p:spPr>
          <a:xfrm>
            <a:off x="695698" y="1667860"/>
            <a:ext cx="1104003" cy="369332"/>
          </a:xfrm>
          <a:prstGeom prst="rect">
            <a:avLst/>
          </a:prstGeom>
          <a:noFill/>
        </p:spPr>
        <p:txBody>
          <a:bodyPr wrap="square" rtlCol="0">
            <a:spAutoFit/>
          </a:bodyPr>
          <a:lstStyle/>
          <a:p>
            <a:pPr algn="ctr"/>
            <a:r>
              <a:rPr lang="sl-SI">
                <a:solidFill>
                  <a:schemeClr val="accent1"/>
                </a:solidFill>
              </a:rPr>
              <a:t>Julij</a:t>
            </a:r>
          </a:p>
        </p:txBody>
      </p:sp>
      <p:sp>
        <p:nvSpPr>
          <p:cNvPr id="39" name="PoljeZBesedilom 38">
            <a:extLst>
              <a:ext uri="{FF2B5EF4-FFF2-40B4-BE49-F238E27FC236}">
                <a16:creationId xmlns:a16="http://schemas.microsoft.com/office/drawing/2014/main" id="{852F1E58-E14E-4231-A4C4-1E838BF9A374}"/>
              </a:ext>
            </a:extLst>
          </p:cNvPr>
          <p:cNvSpPr txBox="1"/>
          <p:nvPr/>
        </p:nvSpPr>
        <p:spPr>
          <a:xfrm>
            <a:off x="2495399" y="1686757"/>
            <a:ext cx="1104003" cy="369332"/>
          </a:xfrm>
          <a:prstGeom prst="rect">
            <a:avLst/>
          </a:prstGeom>
          <a:noFill/>
        </p:spPr>
        <p:txBody>
          <a:bodyPr wrap="square" rtlCol="0" anchor="ctr">
            <a:spAutoFit/>
          </a:bodyPr>
          <a:lstStyle/>
          <a:p>
            <a:pPr algn="ctr"/>
            <a:r>
              <a:rPr lang="sl-SI">
                <a:solidFill>
                  <a:schemeClr val="accent1"/>
                </a:solidFill>
              </a:rPr>
              <a:t>Avgust</a:t>
            </a:r>
          </a:p>
        </p:txBody>
      </p:sp>
      <p:sp>
        <p:nvSpPr>
          <p:cNvPr id="40" name="PoljeZBesedilom 39">
            <a:extLst>
              <a:ext uri="{FF2B5EF4-FFF2-40B4-BE49-F238E27FC236}">
                <a16:creationId xmlns:a16="http://schemas.microsoft.com/office/drawing/2014/main" id="{00EFA20C-B968-4827-9DD3-394BD723B56E}"/>
              </a:ext>
            </a:extLst>
          </p:cNvPr>
          <p:cNvSpPr txBox="1"/>
          <p:nvPr/>
        </p:nvSpPr>
        <p:spPr>
          <a:xfrm>
            <a:off x="4295699" y="1686757"/>
            <a:ext cx="1568602" cy="369332"/>
          </a:xfrm>
          <a:prstGeom prst="rect">
            <a:avLst/>
          </a:prstGeom>
          <a:noFill/>
        </p:spPr>
        <p:txBody>
          <a:bodyPr wrap="square" rtlCol="0">
            <a:spAutoFit/>
          </a:bodyPr>
          <a:lstStyle/>
          <a:p>
            <a:pPr algn="ctr"/>
            <a:r>
              <a:rPr lang="sl-SI">
                <a:solidFill>
                  <a:schemeClr val="accent1"/>
                </a:solidFill>
              </a:rPr>
              <a:t>September</a:t>
            </a:r>
          </a:p>
        </p:txBody>
      </p:sp>
      <p:sp>
        <p:nvSpPr>
          <p:cNvPr id="42" name="PoljeZBesedilom 41">
            <a:extLst>
              <a:ext uri="{FF2B5EF4-FFF2-40B4-BE49-F238E27FC236}">
                <a16:creationId xmlns:a16="http://schemas.microsoft.com/office/drawing/2014/main" id="{E3A125CA-1F12-40F1-8633-4F91D03BD709}"/>
              </a:ext>
            </a:extLst>
          </p:cNvPr>
          <p:cNvSpPr txBox="1"/>
          <p:nvPr/>
        </p:nvSpPr>
        <p:spPr>
          <a:xfrm>
            <a:off x="6327098" y="1667860"/>
            <a:ext cx="1568602" cy="369332"/>
          </a:xfrm>
          <a:prstGeom prst="rect">
            <a:avLst/>
          </a:prstGeom>
          <a:noFill/>
        </p:spPr>
        <p:txBody>
          <a:bodyPr wrap="square" rtlCol="0">
            <a:spAutoFit/>
          </a:bodyPr>
          <a:lstStyle/>
          <a:p>
            <a:pPr algn="ctr"/>
            <a:r>
              <a:rPr lang="sl-SI">
                <a:solidFill>
                  <a:schemeClr val="accent1"/>
                </a:solidFill>
              </a:rPr>
              <a:t>Oktober</a:t>
            </a:r>
          </a:p>
        </p:txBody>
      </p:sp>
      <p:sp>
        <p:nvSpPr>
          <p:cNvPr id="43" name="PoljeZBesedilom 42">
            <a:extLst>
              <a:ext uri="{FF2B5EF4-FFF2-40B4-BE49-F238E27FC236}">
                <a16:creationId xmlns:a16="http://schemas.microsoft.com/office/drawing/2014/main" id="{D64F8DAF-6B3A-401F-8A15-5A85A7224F77}"/>
              </a:ext>
            </a:extLst>
          </p:cNvPr>
          <p:cNvSpPr txBox="1"/>
          <p:nvPr/>
        </p:nvSpPr>
        <p:spPr>
          <a:xfrm>
            <a:off x="8358497" y="1686757"/>
            <a:ext cx="1568602" cy="369332"/>
          </a:xfrm>
          <a:prstGeom prst="rect">
            <a:avLst/>
          </a:prstGeom>
          <a:noFill/>
        </p:spPr>
        <p:txBody>
          <a:bodyPr wrap="square" rtlCol="0">
            <a:spAutoFit/>
          </a:bodyPr>
          <a:lstStyle/>
          <a:p>
            <a:pPr algn="ctr"/>
            <a:r>
              <a:rPr lang="sl-SI">
                <a:solidFill>
                  <a:schemeClr val="accent1"/>
                </a:solidFill>
              </a:rPr>
              <a:t>November</a:t>
            </a:r>
          </a:p>
        </p:txBody>
      </p:sp>
      <p:sp>
        <p:nvSpPr>
          <p:cNvPr id="44" name="PoljeZBesedilom 43">
            <a:extLst>
              <a:ext uri="{FF2B5EF4-FFF2-40B4-BE49-F238E27FC236}">
                <a16:creationId xmlns:a16="http://schemas.microsoft.com/office/drawing/2014/main" id="{590BB695-08A5-490C-94CC-E36135DC5DA3}"/>
              </a:ext>
            </a:extLst>
          </p:cNvPr>
          <p:cNvSpPr txBox="1"/>
          <p:nvPr/>
        </p:nvSpPr>
        <p:spPr>
          <a:xfrm>
            <a:off x="10160118" y="1686757"/>
            <a:ext cx="1568602" cy="369332"/>
          </a:xfrm>
          <a:prstGeom prst="rect">
            <a:avLst/>
          </a:prstGeom>
          <a:noFill/>
        </p:spPr>
        <p:txBody>
          <a:bodyPr wrap="square" rtlCol="0">
            <a:spAutoFit/>
          </a:bodyPr>
          <a:lstStyle/>
          <a:p>
            <a:pPr algn="ctr"/>
            <a:r>
              <a:rPr lang="sl-SI">
                <a:solidFill>
                  <a:schemeClr val="accent1"/>
                </a:solidFill>
              </a:rPr>
              <a:t>December</a:t>
            </a:r>
          </a:p>
        </p:txBody>
      </p:sp>
      <p:sp>
        <p:nvSpPr>
          <p:cNvPr id="46" name="Content Placeholder 2">
            <a:extLst>
              <a:ext uri="{FF2B5EF4-FFF2-40B4-BE49-F238E27FC236}">
                <a16:creationId xmlns:a16="http://schemas.microsoft.com/office/drawing/2014/main" id="{875B6CF9-5003-44D1-B389-3EF1CBA2C740}"/>
              </a:ext>
            </a:extLst>
          </p:cNvPr>
          <p:cNvSpPr>
            <a:spLocks noGrp="1"/>
          </p:cNvSpPr>
          <p:nvPr>
            <p:ph sz="quarter" idx="14" hasCustomPrompt="1"/>
          </p:nvPr>
        </p:nvSpPr>
        <p:spPr>
          <a:xfrm>
            <a:off x="4817225" y="1274160"/>
            <a:ext cx="2557550" cy="393700"/>
          </a:xfrm>
        </p:spPr>
        <p:txBody>
          <a:bodyPr>
            <a:noAutofit/>
          </a:bodyPr>
          <a:lstStyle>
            <a:lvl1pPr marL="0" indent="0" algn="ctr">
              <a:buNone/>
              <a:defRPr lang="sl-SI" sz="2200" kern="1200" dirty="0">
                <a:solidFill>
                  <a:schemeClr val="accent3"/>
                </a:solidFill>
                <a:latin typeface="Work Sans Medium" pitchFamily="2" charset="-18"/>
                <a:ea typeface="+mn-ea"/>
                <a:cs typeface="+mn-cs"/>
              </a:defRPr>
            </a:lvl1pPr>
          </a:lstStyle>
          <a:p>
            <a:pPr lvl="0"/>
            <a:r>
              <a:rPr lang="sl-SI"/>
              <a:t>YEAR</a:t>
            </a:r>
          </a:p>
        </p:txBody>
      </p:sp>
      <p:sp>
        <p:nvSpPr>
          <p:cNvPr id="20" name="Označba mesta številke diapozitiva 1">
            <a:extLst>
              <a:ext uri="{FF2B5EF4-FFF2-40B4-BE49-F238E27FC236}">
                <a16:creationId xmlns:a16="http://schemas.microsoft.com/office/drawing/2014/main" id="{AE5EAE9E-0027-4157-97FC-97A3B3199781}"/>
              </a:ext>
            </a:extLst>
          </p:cNvPr>
          <p:cNvSpPr>
            <a:spLocks noGrp="1"/>
          </p:cNvSpPr>
          <p:nvPr>
            <p:ph type="sldNum" sz="quarter" idx="15"/>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781372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Postavitev po meri">
    <p:spTree>
      <p:nvGrpSpPr>
        <p:cNvPr id="1" name=""/>
        <p:cNvGrpSpPr/>
        <p:nvPr/>
      </p:nvGrpSpPr>
      <p:grpSpPr>
        <a:xfrm>
          <a:off x="0" y="0"/>
          <a:ext cx="0" cy="0"/>
          <a:chOff x="0" y="0"/>
          <a:chExt cx="0" cy="0"/>
        </a:xfrm>
      </p:grpSpPr>
      <p:sp>
        <p:nvSpPr>
          <p:cNvPr id="29" name="Pravokotnik 28">
            <a:extLst>
              <a:ext uri="{FF2B5EF4-FFF2-40B4-BE49-F238E27FC236}">
                <a16:creationId xmlns:a16="http://schemas.microsoft.com/office/drawing/2014/main" id="{9D8D1814-2E56-4F6F-BFEF-7A523A5BA8B6}"/>
              </a:ext>
            </a:extLst>
          </p:cNvPr>
          <p:cNvSpPr/>
          <p:nvPr/>
        </p:nvSpPr>
        <p:spPr>
          <a:xfrm>
            <a:off x="0" y="-7199"/>
            <a:ext cx="12192000" cy="118792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6" name="Pravokotnik 25">
            <a:extLst>
              <a:ext uri="{FF2B5EF4-FFF2-40B4-BE49-F238E27FC236}">
                <a16:creationId xmlns:a16="http://schemas.microsoft.com/office/drawing/2014/main" id="{46D345FF-CFAC-4BEF-A001-4B8426B91E65}"/>
              </a:ext>
            </a:extLst>
          </p:cNvPr>
          <p:cNvSpPr/>
          <p:nvPr/>
        </p:nvSpPr>
        <p:spPr>
          <a:xfrm>
            <a:off x="0" y="1127464"/>
            <a:ext cx="12192000" cy="57305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31A9BD6E-699E-4A19-B739-1597D6D7D2C1}"/>
              </a:ext>
            </a:extLst>
          </p:cNvPr>
          <p:cNvSpPr>
            <a:spLocks noGrp="1"/>
          </p:cNvSpPr>
          <p:nvPr>
            <p:ph type="title" hasCustomPrompt="1"/>
          </p:nvPr>
        </p:nvSpPr>
        <p:spPr>
          <a:xfrm>
            <a:off x="585926" y="118769"/>
            <a:ext cx="10767874" cy="893285"/>
          </a:xfrm>
        </p:spPr>
        <p:txBody>
          <a:bodyPr/>
          <a:lstStyle>
            <a:lvl1pPr>
              <a:defRPr/>
            </a:lvl1pPr>
          </a:lstStyle>
          <a:p>
            <a:r>
              <a:rPr lang="sl-SI"/>
              <a:t>6-month plan</a:t>
            </a:r>
          </a:p>
        </p:txBody>
      </p:sp>
      <p:cxnSp>
        <p:nvCxnSpPr>
          <p:cNvPr id="31" name="Raven puščični povezovalnik 30">
            <a:extLst>
              <a:ext uri="{FF2B5EF4-FFF2-40B4-BE49-F238E27FC236}">
                <a16:creationId xmlns:a16="http://schemas.microsoft.com/office/drawing/2014/main" id="{91C9F856-EAD3-4CB0-BF98-7CCB6541C083}"/>
              </a:ext>
            </a:extLst>
          </p:cNvPr>
          <p:cNvCxnSpPr>
            <a:cxnSpLocks/>
          </p:cNvCxnSpPr>
          <p:nvPr/>
        </p:nvCxnSpPr>
        <p:spPr>
          <a:xfrm>
            <a:off x="435746" y="2024109"/>
            <a:ext cx="11320509" cy="0"/>
          </a:xfrm>
          <a:prstGeom prst="straightConnector1">
            <a:avLst/>
          </a:prstGeom>
          <a:ln w="28575" cmpd="sng">
            <a:headEnd type="stealth" w="lg" len="lg"/>
            <a:tailEnd type="stealth" w="lg" len="lg"/>
          </a:ln>
        </p:spPr>
        <p:style>
          <a:lnRef idx="3">
            <a:schemeClr val="accent1"/>
          </a:lnRef>
          <a:fillRef idx="0">
            <a:schemeClr val="accent1"/>
          </a:fillRef>
          <a:effectRef idx="2">
            <a:schemeClr val="accent1"/>
          </a:effectRef>
          <a:fontRef idx="minor">
            <a:schemeClr val="tx1"/>
          </a:fontRef>
        </p:style>
      </p:cxnSp>
      <p:cxnSp>
        <p:nvCxnSpPr>
          <p:cNvPr id="33" name="Raven povezovalnik 32">
            <a:extLst>
              <a:ext uri="{FF2B5EF4-FFF2-40B4-BE49-F238E27FC236}">
                <a16:creationId xmlns:a16="http://schemas.microsoft.com/office/drawing/2014/main" id="{4BE5791D-7A34-4642-916F-4BFEEBB53C1A}"/>
              </a:ext>
            </a:extLst>
          </p:cNvPr>
          <p:cNvCxnSpPr/>
          <p:nvPr/>
        </p:nvCxnSpPr>
        <p:spPr>
          <a:xfrm>
            <a:off x="2032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4" name="Raven povezovalnik 33">
            <a:extLst>
              <a:ext uri="{FF2B5EF4-FFF2-40B4-BE49-F238E27FC236}">
                <a16:creationId xmlns:a16="http://schemas.microsoft.com/office/drawing/2014/main" id="{1188B27E-18F2-465C-A0A2-35BBCEE51CCE}"/>
              </a:ext>
            </a:extLst>
          </p:cNvPr>
          <p:cNvCxnSpPr/>
          <p:nvPr/>
        </p:nvCxnSpPr>
        <p:spPr>
          <a:xfrm>
            <a:off x="4064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5" name="Raven povezovalnik 34">
            <a:extLst>
              <a:ext uri="{FF2B5EF4-FFF2-40B4-BE49-F238E27FC236}">
                <a16:creationId xmlns:a16="http://schemas.microsoft.com/office/drawing/2014/main" id="{90627179-0F7D-4BC9-86C6-0A04CAF6DB9B}"/>
              </a:ext>
            </a:extLst>
          </p:cNvPr>
          <p:cNvCxnSpPr/>
          <p:nvPr/>
        </p:nvCxnSpPr>
        <p:spPr>
          <a:xfrm>
            <a:off x="6096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6" name="Raven povezovalnik 35">
            <a:extLst>
              <a:ext uri="{FF2B5EF4-FFF2-40B4-BE49-F238E27FC236}">
                <a16:creationId xmlns:a16="http://schemas.microsoft.com/office/drawing/2014/main" id="{AC5AADE5-F6D7-47F9-B0FD-D361DF696422}"/>
              </a:ext>
            </a:extLst>
          </p:cNvPr>
          <p:cNvCxnSpPr/>
          <p:nvPr/>
        </p:nvCxnSpPr>
        <p:spPr>
          <a:xfrm>
            <a:off x="8128000" y="1633491"/>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7" name="Raven povezovalnik 36">
            <a:extLst>
              <a:ext uri="{FF2B5EF4-FFF2-40B4-BE49-F238E27FC236}">
                <a16:creationId xmlns:a16="http://schemas.microsoft.com/office/drawing/2014/main" id="{583BBBBF-7B90-43F7-A031-3127DDD9D0B8}"/>
              </a:ext>
            </a:extLst>
          </p:cNvPr>
          <p:cNvCxnSpPr/>
          <p:nvPr/>
        </p:nvCxnSpPr>
        <p:spPr>
          <a:xfrm>
            <a:off x="10160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8" name="PoljeZBesedilom 37">
            <a:extLst>
              <a:ext uri="{FF2B5EF4-FFF2-40B4-BE49-F238E27FC236}">
                <a16:creationId xmlns:a16="http://schemas.microsoft.com/office/drawing/2014/main" id="{070E533F-AB92-430A-A41D-0FF88DE34A75}"/>
              </a:ext>
            </a:extLst>
          </p:cNvPr>
          <p:cNvSpPr txBox="1"/>
          <p:nvPr/>
        </p:nvSpPr>
        <p:spPr>
          <a:xfrm>
            <a:off x="695698" y="1667860"/>
            <a:ext cx="1104003" cy="369332"/>
          </a:xfrm>
          <a:prstGeom prst="rect">
            <a:avLst/>
          </a:prstGeom>
          <a:noFill/>
        </p:spPr>
        <p:txBody>
          <a:bodyPr wrap="square" rtlCol="0">
            <a:spAutoFit/>
          </a:bodyPr>
          <a:lstStyle/>
          <a:p>
            <a:pPr algn="ctr"/>
            <a:r>
              <a:rPr lang="sl-SI">
                <a:solidFill>
                  <a:schemeClr val="accent1"/>
                </a:solidFill>
              </a:rPr>
              <a:t>Januar</a:t>
            </a:r>
          </a:p>
        </p:txBody>
      </p:sp>
      <p:sp>
        <p:nvSpPr>
          <p:cNvPr id="39" name="PoljeZBesedilom 38">
            <a:extLst>
              <a:ext uri="{FF2B5EF4-FFF2-40B4-BE49-F238E27FC236}">
                <a16:creationId xmlns:a16="http://schemas.microsoft.com/office/drawing/2014/main" id="{852F1E58-E14E-4231-A4C4-1E838BF9A374}"/>
              </a:ext>
            </a:extLst>
          </p:cNvPr>
          <p:cNvSpPr txBox="1"/>
          <p:nvPr/>
        </p:nvSpPr>
        <p:spPr>
          <a:xfrm>
            <a:off x="2495399" y="1686757"/>
            <a:ext cx="1104003" cy="369332"/>
          </a:xfrm>
          <a:prstGeom prst="rect">
            <a:avLst/>
          </a:prstGeom>
          <a:noFill/>
        </p:spPr>
        <p:txBody>
          <a:bodyPr wrap="square" rtlCol="0" anchor="ctr">
            <a:spAutoFit/>
          </a:bodyPr>
          <a:lstStyle/>
          <a:p>
            <a:pPr algn="ctr"/>
            <a:r>
              <a:rPr lang="sl-SI">
                <a:solidFill>
                  <a:schemeClr val="accent1"/>
                </a:solidFill>
              </a:rPr>
              <a:t>Februar</a:t>
            </a:r>
          </a:p>
        </p:txBody>
      </p:sp>
      <p:sp>
        <p:nvSpPr>
          <p:cNvPr id="40" name="PoljeZBesedilom 39">
            <a:extLst>
              <a:ext uri="{FF2B5EF4-FFF2-40B4-BE49-F238E27FC236}">
                <a16:creationId xmlns:a16="http://schemas.microsoft.com/office/drawing/2014/main" id="{00EFA20C-B968-4827-9DD3-394BD723B56E}"/>
              </a:ext>
            </a:extLst>
          </p:cNvPr>
          <p:cNvSpPr txBox="1"/>
          <p:nvPr/>
        </p:nvSpPr>
        <p:spPr>
          <a:xfrm>
            <a:off x="4295699" y="1686757"/>
            <a:ext cx="1568602" cy="369332"/>
          </a:xfrm>
          <a:prstGeom prst="rect">
            <a:avLst/>
          </a:prstGeom>
          <a:noFill/>
        </p:spPr>
        <p:txBody>
          <a:bodyPr wrap="square" rtlCol="0">
            <a:spAutoFit/>
          </a:bodyPr>
          <a:lstStyle/>
          <a:p>
            <a:pPr algn="ctr"/>
            <a:r>
              <a:rPr lang="sl-SI">
                <a:solidFill>
                  <a:schemeClr val="accent1"/>
                </a:solidFill>
              </a:rPr>
              <a:t>Marec</a:t>
            </a:r>
          </a:p>
        </p:txBody>
      </p:sp>
      <p:sp>
        <p:nvSpPr>
          <p:cNvPr id="42" name="PoljeZBesedilom 41">
            <a:extLst>
              <a:ext uri="{FF2B5EF4-FFF2-40B4-BE49-F238E27FC236}">
                <a16:creationId xmlns:a16="http://schemas.microsoft.com/office/drawing/2014/main" id="{E3A125CA-1F12-40F1-8633-4F91D03BD709}"/>
              </a:ext>
            </a:extLst>
          </p:cNvPr>
          <p:cNvSpPr txBox="1"/>
          <p:nvPr/>
        </p:nvSpPr>
        <p:spPr>
          <a:xfrm>
            <a:off x="6327098" y="1667860"/>
            <a:ext cx="1568602" cy="369332"/>
          </a:xfrm>
          <a:prstGeom prst="rect">
            <a:avLst/>
          </a:prstGeom>
          <a:noFill/>
        </p:spPr>
        <p:txBody>
          <a:bodyPr wrap="square" rtlCol="0">
            <a:spAutoFit/>
          </a:bodyPr>
          <a:lstStyle/>
          <a:p>
            <a:pPr algn="ctr"/>
            <a:r>
              <a:rPr lang="sl-SI">
                <a:solidFill>
                  <a:schemeClr val="accent1"/>
                </a:solidFill>
              </a:rPr>
              <a:t>April</a:t>
            </a:r>
          </a:p>
        </p:txBody>
      </p:sp>
      <p:sp>
        <p:nvSpPr>
          <p:cNvPr id="43" name="PoljeZBesedilom 42">
            <a:extLst>
              <a:ext uri="{FF2B5EF4-FFF2-40B4-BE49-F238E27FC236}">
                <a16:creationId xmlns:a16="http://schemas.microsoft.com/office/drawing/2014/main" id="{D64F8DAF-6B3A-401F-8A15-5A85A7224F77}"/>
              </a:ext>
            </a:extLst>
          </p:cNvPr>
          <p:cNvSpPr txBox="1"/>
          <p:nvPr/>
        </p:nvSpPr>
        <p:spPr>
          <a:xfrm>
            <a:off x="8358497" y="1686757"/>
            <a:ext cx="1568602" cy="369332"/>
          </a:xfrm>
          <a:prstGeom prst="rect">
            <a:avLst/>
          </a:prstGeom>
          <a:noFill/>
        </p:spPr>
        <p:txBody>
          <a:bodyPr wrap="square" rtlCol="0">
            <a:spAutoFit/>
          </a:bodyPr>
          <a:lstStyle/>
          <a:p>
            <a:pPr algn="ctr"/>
            <a:r>
              <a:rPr lang="sl-SI">
                <a:solidFill>
                  <a:schemeClr val="accent1"/>
                </a:solidFill>
              </a:rPr>
              <a:t>Maj</a:t>
            </a:r>
          </a:p>
        </p:txBody>
      </p:sp>
      <p:sp>
        <p:nvSpPr>
          <p:cNvPr id="44" name="PoljeZBesedilom 43">
            <a:extLst>
              <a:ext uri="{FF2B5EF4-FFF2-40B4-BE49-F238E27FC236}">
                <a16:creationId xmlns:a16="http://schemas.microsoft.com/office/drawing/2014/main" id="{590BB695-08A5-490C-94CC-E36135DC5DA3}"/>
              </a:ext>
            </a:extLst>
          </p:cNvPr>
          <p:cNvSpPr txBox="1"/>
          <p:nvPr/>
        </p:nvSpPr>
        <p:spPr>
          <a:xfrm>
            <a:off x="10160118" y="1686757"/>
            <a:ext cx="1568602" cy="369332"/>
          </a:xfrm>
          <a:prstGeom prst="rect">
            <a:avLst/>
          </a:prstGeom>
          <a:noFill/>
        </p:spPr>
        <p:txBody>
          <a:bodyPr wrap="square" rtlCol="0">
            <a:spAutoFit/>
          </a:bodyPr>
          <a:lstStyle/>
          <a:p>
            <a:pPr algn="ctr"/>
            <a:r>
              <a:rPr lang="sl-SI">
                <a:solidFill>
                  <a:schemeClr val="accent1"/>
                </a:solidFill>
              </a:rPr>
              <a:t>Junij</a:t>
            </a:r>
          </a:p>
        </p:txBody>
      </p:sp>
      <p:sp>
        <p:nvSpPr>
          <p:cNvPr id="19" name="Content Placeholder 2">
            <a:extLst>
              <a:ext uri="{FF2B5EF4-FFF2-40B4-BE49-F238E27FC236}">
                <a16:creationId xmlns:a16="http://schemas.microsoft.com/office/drawing/2014/main" id="{8C81C8D0-BCB7-4786-AB4A-66BC594F31BB}"/>
              </a:ext>
            </a:extLst>
          </p:cNvPr>
          <p:cNvSpPr>
            <a:spLocks noGrp="1"/>
          </p:cNvSpPr>
          <p:nvPr>
            <p:ph sz="quarter" idx="14" hasCustomPrompt="1"/>
          </p:nvPr>
        </p:nvSpPr>
        <p:spPr>
          <a:xfrm>
            <a:off x="4817225" y="1274160"/>
            <a:ext cx="2557550" cy="393700"/>
          </a:xfrm>
        </p:spPr>
        <p:txBody>
          <a:bodyPr>
            <a:noAutofit/>
          </a:bodyPr>
          <a:lstStyle>
            <a:lvl1pPr marL="0" indent="0" algn="ctr">
              <a:buNone/>
              <a:defRPr lang="sl-SI" sz="2200" kern="1200" dirty="0">
                <a:solidFill>
                  <a:schemeClr val="accent3"/>
                </a:solidFill>
                <a:latin typeface="Work Sans Medium" pitchFamily="2" charset="-18"/>
                <a:ea typeface="+mn-ea"/>
                <a:cs typeface="+mn-cs"/>
              </a:defRPr>
            </a:lvl1pPr>
          </a:lstStyle>
          <a:p>
            <a:pPr lvl="0"/>
            <a:r>
              <a:rPr lang="sl-SI"/>
              <a:t>YEAR</a:t>
            </a:r>
          </a:p>
        </p:txBody>
      </p:sp>
      <p:pic>
        <p:nvPicPr>
          <p:cNvPr id="20" name="Slika 11" descr="Slika, ki vsebuje besede besedilo, znak, vektorska grafika&#10;&#10;Opis je samodejno ustvarjen">
            <a:extLst>
              <a:ext uri="{FF2B5EF4-FFF2-40B4-BE49-F238E27FC236}">
                <a16:creationId xmlns:a16="http://schemas.microsoft.com/office/drawing/2014/main" id="{A5A9B79A-38AD-48FA-90B7-5986CBFC7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7" y="6347534"/>
            <a:ext cx="587980" cy="391697"/>
          </a:xfrm>
          <a:prstGeom prst="rect">
            <a:avLst/>
          </a:prstGeom>
        </p:spPr>
      </p:pic>
      <p:sp>
        <p:nvSpPr>
          <p:cNvPr id="22" name="Označba mesta številke diapozitiva 1">
            <a:extLst>
              <a:ext uri="{FF2B5EF4-FFF2-40B4-BE49-F238E27FC236}">
                <a16:creationId xmlns:a16="http://schemas.microsoft.com/office/drawing/2014/main" id="{8E4C7C61-A201-4D23-AB1B-6C3CB860A550}"/>
              </a:ext>
            </a:extLst>
          </p:cNvPr>
          <p:cNvSpPr>
            <a:spLocks noGrp="1"/>
          </p:cNvSpPr>
          <p:nvPr>
            <p:ph type="sldNum" sz="quarter" idx="15"/>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4431025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ostavitev po meri">
    <p:spTree>
      <p:nvGrpSpPr>
        <p:cNvPr id="1" name=""/>
        <p:cNvGrpSpPr/>
        <p:nvPr/>
      </p:nvGrpSpPr>
      <p:grpSpPr>
        <a:xfrm>
          <a:off x="0" y="0"/>
          <a:ext cx="0" cy="0"/>
          <a:chOff x="0" y="0"/>
          <a:chExt cx="0" cy="0"/>
        </a:xfrm>
      </p:grpSpPr>
      <p:sp>
        <p:nvSpPr>
          <p:cNvPr id="26" name="Pravokotnik 25">
            <a:extLst>
              <a:ext uri="{FF2B5EF4-FFF2-40B4-BE49-F238E27FC236}">
                <a16:creationId xmlns:a16="http://schemas.microsoft.com/office/drawing/2014/main" id="{46D345FF-CFAC-4BEF-A001-4B8426B91E65}"/>
              </a:ext>
            </a:extLst>
          </p:cNvPr>
          <p:cNvSpPr/>
          <p:nvPr/>
        </p:nvSpPr>
        <p:spPr>
          <a:xfrm>
            <a:off x="-8878" y="1127464"/>
            <a:ext cx="12192000" cy="57305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9" name="Pravokotnik 28">
            <a:extLst>
              <a:ext uri="{FF2B5EF4-FFF2-40B4-BE49-F238E27FC236}">
                <a16:creationId xmlns:a16="http://schemas.microsoft.com/office/drawing/2014/main" id="{9D8D1814-2E56-4F6F-BFEF-7A523A5BA8B6}"/>
              </a:ext>
            </a:extLst>
          </p:cNvPr>
          <p:cNvSpPr/>
          <p:nvPr/>
        </p:nvSpPr>
        <p:spPr>
          <a:xfrm>
            <a:off x="0" y="-7199"/>
            <a:ext cx="12192000" cy="118792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31A9BD6E-699E-4A19-B739-1597D6D7D2C1}"/>
              </a:ext>
            </a:extLst>
          </p:cNvPr>
          <p:cNvSpPr>
            <a:spLocks noGrp="1"/>
          </p:cNvSpPr>
          <p:nvPr>
            <p:ph type="title" hasCustomPrompt="1"/>
          </p:nvPr>
        </p:nvSpPr>
        <p:spPr>
          <a:xfrm>
            <a:off x="585926" y="118769"/>
            <a:ext cx="10767874" cy="893285"/>
          </a:xfrm>
        </p:spPr>
        <p:txBody>
          <a:bodyPr/>
          <a:lstStyle>
            <a:lvl1pPr>
              <a:defRPr/>
            </a:lvl1pPr>
          </a:lstStyle>
          <a:p>
            <a:r>
              <a:rPr lang="sl-SI"/>
              <a:t>6-month plan</a:t>
            </a:r>
          </a:p>
        </p:txBody>
      </p:sp>
      <p:pic>
        <p:nvPicPr>
          <p:cNvPr id="27" name="Slika 11" descr="Slika, ki vsebuje besede besedilo, znak, vektorska grafika&#10;&#10;Opis je samodejno ustvarjen">
            <a:extLst>
              <a:ext uri="{FF2B5EF4-FFF2-40B4-BE49-F238E27FC236}">
                <a16:creationId xmlns:a16="http://schemas.microsoft.com/office/drawing/2014/main" id="{56DF4A64-FC9E-4DB3-87BF-16011EB01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7" y="6347534"/>
            <a:ext cx="587980" cy="391697"/>
          </a:xfrm>
          <a:prstGeom prst="rect">
            <a:avLst/>
          </a:prstGeom>
        </p:spPr>
      </p:pic>
      <p:cxnSp>
        <p:nvCxnSpPr>
          <p:cNvPr id="31" name="Raven puščični povezovalnik 30">
            <a:extLst>
              <a:ext uri="{FF2B5EF4-FFF2-40B4-BE49-F238E27FC236}">
                <a16:creationId xmlns:a16="http://schemas.microsoft.com/office/drawing/2014/main" id="{91C9F856-EAD3-4CB0-BF98-7CCB6541C083}"/>
              </a:ext>
            </a:extLst>
          </p:cNvPr>
          <p:cNvCxnSpPr>
            <a:cxnSpLocks/>
          </p:cNvCxnSpPr>
          <p:nvPr/>
        </p:nvCxnSpPr>
        <p:spPr>
          <a:xfrm>
            <a:off x="435746" y="2024109"/>
            <a:ext cx="11320509" cy="0"/>
          </a:xfrm>
          <a:prstGeom prst="straightConnector1">
            <a:avLst/>
          </a:prstGeom>
          <a:ln w="28575" cmpd="sng">
            <a:headEnd type="stealth" w="lg" len="lg"/>
            <a:tailEnd type="stealth" w="lg" len="lg"/>
          </a:ln>
        </p:spPr>
        <p:style>
          <a:lnRef idx="3">
            <a:schemeClr val="accent1"/>
          </a:lnRef>
          <a:fillRef idx="0">
            <a:schemeClr val="accent1"/>
          </a:fillRef>
          <a:effectRef idx="2">
            <a:schemeClr val="accent1"/>
          </a:effectRef>
          <a:fontRef idx="minor">
            <a:schemeClr val="tx1"/>
          </a:fontRef>
        </p:style>
      </p:cxnSp>
      <p:cxnSp>
        <p:nvCxnSpPr>
          <p:cNvPr id="33" name="Raven povezovalnik 32">
            <a:extLst>
              <a:ext uri="{FF2B5EF4-FFF2-40B4-BE49-F238E27FC236}">
                <a16:creationId xmlns:a16="http://schemas.microsoft.com/office/drawing/2014/main" id="{4BE5791D-7A34-4642-916F-4BFEEBB53C1A}"/>
              </a:ext>
            </a:extLst>
          </p:cNvPr>
          <p:cNvCxnSpPr/>
          <p:nvPr/>
        </p:nvCxnSpPr>
        <p:spPr>
          <a:xfrm>
            <a:off x="2032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4" name="Raven povezovalnik 33">
            <a:extLst>
              <a:ext uri="{FF2B5EF4-FFF2-40B4-BE49-F238E27FC236}">
                <a16:creationId xmlns:a16="http://schemas.microsoft.com/office/drawing/2014/main" id="{1188B27E-18F2-465C-A0A2-35BBCEE51CCE}"/>
              </a:ext>
            </a:extLst>
          </p:cNvPr>
          <p:cNvCxnSpPr/>
          <p:nvPr/>
        </p:nvCxnSpPr>
        <p:spPr>
          <a:xfrm>
            <a:off x="4064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5" name="Raven povezovalnik 34">
            <a:extLst>
              <a:ext uri="{FF2B5EF4-FFF2-40B4-BE49-F238E27FC236}">
                <a16:creationId xmlns:a16="http://schemas.microsoft.com/office/drawing/2014/main" id="{90627179-0F7D-4BC9-86C6-0A04CAF6DB9B}"/>
              </a:ext>
            </a:extLst>
          </p:cNvPr>
          <p:cNvCxnSpPr/>
          <p:nvPr/>
        </p:nvCxnSpPr>
        <p:spPr>
          <a:xfrm>
            <a:off x="6096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6" name="Raven povezovalnik 35">
            <a:extLst>
              <a:ext uri="{FF2B5EF4-FFF2-40B4-BE49-F238E27FC236}">
                <a16:creationId xmlns:a16="http://schemas.microsoft.com/office/drawing/2014/main" id="{AC5AADE5-F6D7-47F9-B0FD-D361DF696422}"/>
              </a:ext>
            </a:extLst>
          </p:cNvPr>
          <p:cNvCxnSpPr/>
          <p:nvPr/>
        </p:nvCxnSpPr>
        <p:spPr>
          <a:xfrm>
            <a:off x="8128000" y="1633491"/>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7" name="Raven povezovalnik 36">
            <a:extLst>
              <a:ext uri="{FF2B5EF4-FFF2-40B4-BE49-F238E27FC236}">
                <a16:creationId xmlns:a16="http://schemas.microsoft.com/office/drawing/2014/main" id="{583BBBBF-7B90-43F7-A031-3127DDD9D0B8}"/>
              </a:ext>
            </a:extLst>
          </p:cNvPr>
          <p:cNvCxnSpPr/>
          <p:nvPr/>
        </p:nvCxnSpPr>
        <p:spPr>
          <a:xfrm>
            <a:off x="10160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8" name="PoljeZBesedilom 37">
            <a:extLst>
              <a:ext uri="{FF2B5EF4-FFF2-40B4-BE49-F238E27FC236}">
                <a16:creationId xmlns:a16="http://schemas.microsoft.com/office/drawing/2014/main" id="{070E533F-AB92-430A-A41D-0FF88DE34A75}"/>
              </a:ext>
            </a:extLst>
          </p:cNvPr>
          <p:cNvSpPr txBox="1"/>
          <p:nvPr/>
        </p:nvSpPr>
        <p:spPr>
          <a:xfrm>
            <a:off x="695698" y="1667860"/>
            <a:ext cx="1104003" cy="369332"/>
          </a:xfrm>
          <a:prstGeom prst="rect">
            <a:avLst/>
          </a:prstGeom>
          <a:noFill/>
        </p:spPr>
        <p:txBody>
          <a:bodyPr wrap="square" rtlCol="0">
            <a:spAutoFit/>
          </a:bodyPr>
          <a:lstStyle/>
          <a:p>
            <a:pPr algn="ctr"/>
            <a:r>
              <a:rPr lang="sl-SI" err="1">
                <a:solidFill>
                  <a:schemeClr val="accent1"/>
                </a:solidFill>
              </a:rPr>
              <a:t>July</a:t>
            </a:r>
            <a:endParaRPr lang="sl-SI">
              <a:solidFill>
                <a:schemeClr val="accent1"/>
              </a:solidFill>
            </a:endParaRPr>
          </a:p>
        </p:txBody>
      </p:sp>
      <p:sp>
        <p:nvSpPr>
          <p:cNvPr id="39" name="PoljeZBesedilom 38">
            <a:extLst>
              <a:ext uri="{FF2B5EF4-FFF2-40B4-BE49-F238E27FC236}">
                <a16:creationId xmlns:a16="http://schemas.microsoft.com/office/drawing/2014/main" id="{852F1E58-E14E-4231-A4C4-1E838BF9A374}"/>
              </a:ext>
            </a:extLst>
          </p:cNvPr>
          <p:cNvSpPr txBox="1"/>
          <p:nvPr/>
        </p:nvSpPr>
        <p:spPr>
          <a:xfrm>
            <a:off x="2495399" y="1686757"/>
            <a:ext cx="1104003" cy="369332"/>
          </a:xfrm>
          <a:prstGeom prst="rect">
            <a:avLst/>
          </a:prstGeom>
          <a:noFill/>
        </p:spPr>
        <p:txBody>
          <a:bodyPr wrap="square" rtlCol="0" anchor="ctr">
            <a:spAutoFit/>
          </a:bodyPr>
          <a:lstStyle/>
          <a:p>
            <a:pPr algn="ctr"/>
            <a:r>
              <a:rPr lang="sl-SI" err="1">
                <a:solidFill>
                  <a:schemeClr val="accent1"/>
                </a:solidFill>
              </a:rPr>
              <a:t>August</a:t>
            </a:r>
            <a:endParaRPr lang="sl-SI">
              <a:solidFill>
                <a:schemeClr val="accent1"/>
              </a:solidFill>
            </a:endParaRPr>
          </a:p>
        </p:txBody>
      </p:sp>
      <p:sp>
        <p:nvSpPr>
          <p:cNvPr id="40" name="PoljeZBesedilom 39">
            <a:extLst>
              <a:ext uri="{FF2B5EF4-FFF2-40B4-BE49-F238E27FC236}">
                <a16:creationId xmlns:a16="http://schemas.microsoft.com/office/drawing/2014/main" id="{00EFA20C-B968-4827-9DD3-394BD723B56E}"/>
              </a:ext>
            </a:extLst>
          </p:cNvPr>
          <p:cNvSpPr txBox="1"/>
          <p:nvPr/>
        </p:nvSpPr>
        <p:spPr>
          <a:xfrm>
            <a:off x="4295699" y="1686757"/>
            <a:ext cx="1568602" cy="369332"/>
          </a:xfrm>
          <a:prstGeom prst="rect">
            <a:avLst/>
          </a:prstGeom>
          <a:noFill/>
        </p:spPr>
        <p:txBody>
          <a:bodyPr wrap="square" rtlCol="0">
            <a:spAutoFit/>
          </a:bodyPr>
          <a:lstStyle/>
          <a:p>
            <a:pPr algn="ctr"/>
            <a:r>
              <a:rPr lang="sl-SI">
                <a:solidFill>
                  <a:schemeClr val="accent1"/>
                </a:solidFill>
              </a:rPr>
              <a:t>September</a:t>
            </a:r>
          </a:p>
        </p:txBody>
      </p:sp>
      <p:sp>
        <p:nvSpPr>
          <p:cNvPr id="42" name="PoljeZBesedilom 41">
            <a:extLst>
              <a:ext uri="{FF2B5EF4-FFF2-40B4-BE49-F238E27FC236}">
                <a16:creationId xmlns:a16="http://schemas.microsoft.com/office/drawing/2014/main" id="{E3A125CA-1F12-40F1-8633-4F91D03BD709}"/>
              </a:ext>
            </a:extLst>
          </p:cNvPr>
          <p:cNvSpPr txBox="1"/>
          <p:nvPr/>
        </p:nvSpPr>
        <p:spPr>
          <a:xfrm>
            <a:off x="6327098" y="1667860"/>
            <a:ext cx="1568602" cy="369332"/>
          </a:xfrm>
          <a:prstGeom prst="rect">
            <a:avLst/>
          </a:prstGeom>
          <a:noFill/>
        </p:spPr>
        <p:txBody>
          <a:bodyPr wrap="square" rtlCol="0">
            <a:spAutoFit/>
          </a:bodyPr>
          <a:lstStyle/>
          <a:p>
            <a:pPr algn="ctr"/>
            <a:r>
              <a:rPr lang="sl-SI" err="1">
                <a:solidFill>
                  <a:schemeClr val="accent1"/>
                </a:solidFill>
              </a:rPr>
              <a:t>October</a:t>
            </a:r>
            <a:endParaRPr lang="sl-SI">
              <a:solidFill>
                <a:schemeClr val="accent1"/>
              </a:solidFill>
            </a:endParaRPr>
          </a:p>
        </p:txBody>
      </p:sp>
      <p:sp>
        <p:nvSpPr>
          <p:cNvPr id="43" name="PoljeZBesedilom 42">
            <a:extLst>
              <a:ext uri="{FF2B5EF4-FFF2-40B4-BE49-F238E27FC236}">
                <a16:creationId xmlns:a16="http://schemas.microsoft.com/office/drawing/2014/main" id="{D64F8DAF-6B3A-401F-8A15-5A85A7224F77}"/>
              </a:ext>
            </a:extLst>
          </p:cNvPr>
          <p:cNvSpPr txBox="1"/>
          <p:nvPr/>
        </p:nvSpPr>
        <p:spPr>
          <a:xfrm>
            <a:off x="8358497" y="1686757"/>
            <a:ext cx="1568602" cy="369332"/>
          </a:xfrm>
          <a:prstGeom prst="rect">
            <a:avLst/>
          </a:prstGeom>
          <a:noFill/>
        </p:spPr>
        <p:txBody>
          <a:bodyPr wrap="square" rtlCol="0">
            <a:spAutoFit/>
          </a:bodyPr>
          <a:lstStyle/>
          <a:p>
            <a:pPr algn="ctr"/>
            <a:r>
              <a:rPr lang="sl-SI">
                <a:solidFill>
                  <a:schemeClr val="accent1"/>
                </a:solidFill>
              </a:rPr>
              <a:t>November</a:t>
            </a:r>
          </a:p>
        </p:txBody>
      </p:sp>
      <p:sp>
        <p:nvSpPr>
          <p:cNvPr id="44" name="PoljeZBesedilom 43">
            <a:extLst>
              <a:ext uri="{FF2B5EF4-FFF2-40B4-BE49-F238E27FC236}">
                <a16:creationId xmlns:a16="http://schemas.microsoft.com/office/drawing/2014/main" id="{590BB695-08A5-490C-94CC-E36135DC5DA3}"/>
              </a:ext>
            </a:extLst>
          </p:cNvPr>
          <p:cNvSpPr txBox="1"/>
          <p:nvPr/>
        </p:nvSpPr>
        <p:spPr>
          <a:xfrm>
            <a:off x="10160118" y="1686757"/>
            <a:ext cx="1568602" cy="369332"/>
          </a:xfrm>
          <a:prstGeom prst="rect">
            <a:avLst/>
          </a:prstGeom>
          <a:noFill/>
        </p:spPr>
        <p:txBody>
          <a:bodyPr wrap="square" rtlCol="0">
            <a:spAutoFit/>
          </a:bodyPr>
          <a:lstStyle/>
          <a:p>
            <a:pPr algn="ctr"/>
            <a:r>
              <a:rPr lang="sl-SI">
                <a:solidFill>
                  <a:schemeClr val="accent1"/>
                </a:solidFill>
              </a:rPr>
              <a:t>December</a:t>
            </a:r>
          </a:p>
        </p:txBody>
      </p:sp>
      <p:sp>
        <p:nvSpPr>
          <p:cNvPr id="46" name="Content Placeholder 2">
            <a:extLst>
              <a:ext uri="{FF2B5EF4-FFF2-40B4-BE49-F238E27FC236}">
                <a16:creationId xmlns:a16="http://schemas.microsoft.com/office/drawing/2014/main" id="{875B6CF9-5003-44D1-B389-3EF1CBA2C740}"/>
              </a:ext>
            </a:extLst>
          </p:cNvPr>
          <p:cNvSpPr>
            <a:spLocks noGrp="1"/>
          </p:cNvSpPr>
          <p:nvPr>
            <p:ph sz="quarter" idx="14" hasCustomPrompt="1"/>
          </p:nvPr>
        </p:nvSpPr>
        <p:spPr>
          <a:xfrm>
            <a:off x="4817225" y="1274160"/>
            <a:ext cx="2557550" cy="393700"/>
          </a:xfrm>
        </p:spPr>
        <p:txBody>
          <a:bodyPr>
            <a:noAutofit/>
          </a:bodyPr>
          <a:lstStyle>
            <a:lvl1pPr marL="0" indent="0" algn="ctr">
              <a:buNone/>
              <a:defRPr lang="sl-SI" sz="2200" kern="1200" dirty="0">
                <a:solidFill>
                  <a:schemeClr val="accent3"/>
                </a:solidFill>
                <a:latin typeface="Work Sans Medium" pitchFamily="2" charset="-18"/>
                <a:ea typeface="+mn-ea"/>
                <a:cs typeface="+mn-cs"/>
              </a:defRPr>
            </a:lvl1pPr>
          </a:lstStyle>
          <a:p>
            <a:pPr lvl="0"/>
            <a:r>
              <a:rPr lang="sl-SI"/>
              <a:t>YEAR</a:t>
            </a:r>
          </a:p>
        </p:txBody>
      </p:sp>
      <p:sp>
        <p:nvSpPr>
          <p:cNvPr id="20" name="Označba mesta številke diapozitiva 1">
            <a:extLst>
              <a:ext uri="{FF2B5EF4-FFF2-40B4-BE49-F238E27FC236}">
                <a16:creationId xmlns:a16="http://schemas.microsoft.com/office/drawing/2014/main" id="{AE5EAE9E-0027-4157-97FC-97A3B3199781}"/>
              </a:ext>
            </a:extLst>
          </p:cNvPr>
          <p:cNvSpPr>
            <a:spLocks noGrp="1"/>
          </p:cNvSpPr>
          <p:nvPr>
            <p:ph type="sldNum" sz="quarter" idx="15"/>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781372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Postavitev po meri">
    <p:spTree>
      <p:nvGrpSpPr>
        <p:cNvPr id="1" name=""/>
        <p:cNvGrpSpPr/>
        <p:nvPr/>
      </p:nvGrpSpPr>
      <p:grpSpPr>
        <a:xfrm>
          <a:off x="0" y="0"/>
          <a:ext cx="0" cy="0"/>
          <a:chOff x="0" y="0"/>
          <a:chExt cx="0" cy="0"/>
        </a:xfrm>
      </p:grpSpPr>
      <p:sp>
        <p:nvSpPr>
          <p:cNvPr id="29" name="Pravokotnik 28">
            <a:extLst>
              <a:ext uri="{FF2B5EF4-FFF2-40B4-BE49-F238E27FC236}">
                <a16:creationId xmlns:a16="http://schemas.microsoft.com/office/drawing/2014/main" id="{9D8D1814-2E56-4F6F-BFEF-7A523A5BA8B6}"/>
              </a:ext>
            </a:extLst>
          </p:cNvPr>
          <p:cNvSpPr/>
          <p:nvPr/>
        </p:nvSpPr>
        <p:spPr>
          <a:xfrm>
            <a:off x="0" y="-7199"/>
            <a:ext cx="12192000" cy="118792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6" name="Pravokotnik 25">
            <a:extLst>
              <a:ext uri="{FF2B5EF4-FFF2-40B4-BE49-F238E27FC236}">
                <a16:creationId xmlns:a16="http://schemas.microsoft.com/office/drawing/2014/main" id="{46D345FF-CFAC-4BEF-A001-4B8426B91E65}"/>
              </a:ext>
            </a:extLst>
          </p:cNvPr>
          <p:cNvSpPr/>
          <p:nvPr/>
        </p:nvSpPr>
        <p:spPr>
          <a:xfrm>
            <a:off x="0" y="1127464"/>
            <a:ext cx="12192000" cy="57305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31A9BD6E-699E-4A19-B739-1597D6D7D2C1}"/>
              </a:ext>
            </a:extLst>
          </p:cNvPr>
          <p:cNvSpPr>
            <a:spLocks noGrp="1"/>
          </p:cNvSpPr>
          <p:nvPr>
            <p:ph type="title" hasCustomPrompt="1"/>
          </p:nvPr>
        </p:nvSpPr>
        <p:spPr>
          <a:xfrm>
            <a:off x="585926" y="118769"/>
            <a:ext cx="10767874" cy="893285"/>
          </a:xfrm>
        </p:spPr>
        <p:txBody>
          <a:bodyPr/>
          <a:lstStyle>
            <a:lvl1pPr>
              <a:defRPr/>
            </a:lvl1pPr>
          </a:lstStyle>
          <a:p>
            <a:r>
              <a:rPr lang="sl-SI"/>
              <a:t>6-month plan</a:t>
            </a:r>
          </a:p>
        </p:txBody>
      </p:sp>
      <p:cxnSp>
        <p:nvCxnSpPr>
          <p:cNvPr id="31" name="Raven puščični povezovalnik 30">
            <a:extLst>
              <a:ext uri="{FF2B5EF4-FFF2-40B4-BE49-F238E27FC236}">
                <a16:creationId xmlns:a16="http://schemas.microsoft.com/office/drawing/2014/main" id="{91C9F856-EAD3-4CB0-BF98-7CCB6541C083}"/>
              </a:ext>
            </a:extLst>
          </p:cNvPr>
          <p:cNvCxnSpPr>
            <a:cxnSpLocks/>
          </p:cNvCxnSpPr>
          <p:nvPr/>
        </p:nvCxnSpPr>
        <p:spPr>
          <a:xfrm>
            <a:off x="435746" y="2024109"/>
            <a:ext cx="11320509" cy="0"/>
          </a:xfrm>
          <a:prstGeom prst="straightConnector1">
            <a:avLst/>
          </a:prstGeom>
          <a:ln w="28575" cmpd="sng">
            <a:headEnd type="stealth" w="lg" len="lg"/>
            <a:tailEnd type="stealth" w="lg" len="lg"/>
          </a:ln>
        </p:spPr>
        <p:style>
          <a:lnRef idx="3">
            <a:schemeClr val="accent1"/>
          </a:lnRef>
          <a:fillRef idx="0">
            <a:schemeClr val="accent1"/>
          </a:fillRef>
          <a:effectRef idx="2">
            <a:schemeClr val="accent1"/>
          </a:effectRef>
          <a:fontRef idx="minor">
            <a:schemeClr val="tx1"/>
          </a:fontRef>
        </p:style>
      </p:cxnSp>
      <p:cxnSp>
        <p:nvCxnSpPr>
          <p:cNvPr id="33" name="Raven povezovalnik 32">
            <a:extLst>
              <a:ext uri="{FF2B5EF4-FFF2-40B4-BE49-F238E27FC236}">
                <a16:creationId xmlns:a16="http://schemas.microsoft.com/office/drawing/2014/main" id="{4BE5791D-7A34-4642-916F-4BFEEBB53C1A}"/>
              </a:ext>
            </a:extLst>
          </p:cNvPr>
          <p:cNvCxnSpPr/>
          <p:nvPr/>
        </p:nvCxnSpPr>
        <p:spPr>
          <a:xfrm>
            <a:off x="2032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4" name="Raven povezovalnik 33">
            <a:extLst>
              <a:ext uri="{FF2B5EF4-FFF2-40B4-BE49-F238E27FC236}">
                <a16:creationId xmlns:a16="http://schemas.microsoft.com/office/drawing/2014/main" id="{1188B27E-18F2-465C-A0A2-35BBCEE51CCE}"/>
              </a:ext>
            </a:extLst>
          </p:cNvPr>
          <p:cNvCxnSpPr/>
          <p:nvPr/>
        </p:nvCxnSpPr>
        <p:spPr>
          <a:xfrm>
            <a:off x="4064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5" name="Raven povezovalnik 34">
            <a:extLst>
              <a:ext uri="{FF2B5EF4-FFF2-40B4-BE49-F238E27FC236}">
                <a16:creationId xmlns:a16="http://schemas.microsoft.com/office/drawing/2014/main" id="{90627179-0F7D-4BC9-86C6-0A04CAF6DB9B}"/>
              </a:ext>
            </a:extLst>
          </p:cNvPr>
          <p:cNvCxnSpPr/>
          <p:nvPr/>
        </p:nvCxnSpPr>
        <p:spPr>
          <a:xfrm>
            <a:off x="6096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6" name="Raven povezovalnik 35">
            <a:extLst>
              <a:ext uri="{FF2B5EF4-FFF2-40B4-BE49-F238E27FC236}">
                <a16:creationId xmlns:a16="http://schemas.microsoft.com/office/drawing/2014/main" id="{AC5AADE5-F6D7-47F9-B0FD-D361DF696422}"/>
              </a:ext>
            </a:extLst>
          </p:cNvPr>
          <p:cNvCxnSpPr/>
          <p:nvPr/>
        </p:nvCxnSpPr>
        <p:spPr>
          <a:xfrm>
            <a:off x="8128000" y="1633491"/>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7" name="Raven povezovalnik 36">
            <a:extLst>
              <a:ext uri="{FF2B5EF4-FFF2-40B4-BE49-F238E27FC236}">
                <a16:creationId xmlns:a16="http://schemas.microsoft.com/office/drawing/2014/main" id="{583BBBBF-7B90-43F7-A031-3127DDD9D0B8}"/>
              </a:ext>
            </a:extLst>
          </p:cNvPr>
          <p:cNvCxnSpPr/>
          <p:nvPr/>
        </p:nvCxnSpPr>
        <p:spPr>
          <a:xfrm>
            <a:off x="10160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8" name="PoljeZBesedilom 37">
            <a:extLst>
              <a:ext uri="{FF2B5EF4-FFF2-40B4-BE49-F238E27FC236}">
                <a16:creationId xmlns:a16="http://schemas.microsoft.com/office/drawing/2014/main" id="{070E533F-AB92-430A-A41D-0FF88DE34A75}"/>
              </a:ext>
            </a:extLst>
          </p:cNvPr>
          <p:cNvSpPr txBox="1"/>
          <p:nvPr/>
        </p:nvSpPr>
        <p:spPr>
          <a:xfrm>
            <a:off x="695698" y="1667860"/>
            <a:ext cx="1104003" cy="369332"/>
          </a:xfrm>
          <a:prstGeom prst="rect">
            <a:avLst/>
          </a:prstGeom>
          <a:noFill/>
        </p:spPr>
        <p:txBody>
          <a:bodyPr wrap="square" rtlCol="0">
            <a:spAutoFit/>
          </a:bodyPr>
          <a:lstStyle/>
          <a:p>
            <a:pPr algn="ctr"/>
            <a:r>
              <a:rPr lang="sl-SI" err="1">
                <a:solidFill>
                  <a:schemeClr val="accent1"/>
                </a:solidFill>
              </a:rPr>
              <a:t>January</a:t>
            </a:r>
            <a:endParaRPr lang="sl-SI">
              <a:solidFill>
                <a:schemeClr val="accent1"/>
              </a:solidFill>
            </a:endParaRPr>
          </a:p>
        </p:txBody>
      </p:sp>
      <p:sp>
        <p:nvSpPr>
          <p:cNvPr id="39" name="PoljeZBesedilom 38">
            <a:extLst>
              <a:ext uri="{FF2B5EF4-FFF2-40B4-BE49-F238E27FC236}">
                <a16:creationId xmlns:a16="http://schemas.microsoft.com/office/drawing/2014/main" id="{852F1E58-E14E-4231-A4C4-1E838BF9A374}"/>
              </a:ext>
            </a:extLst>
          </p:cNvPr>
          <p:cNvSpPr txBox="1"/>
          <p:nvPr/>
        </p:nvSpPr>
        <p:spPr>
          <a:xfrm>
            <a:off x="2495399" y="1686757"/>
            <a:ext cx="1190779" cy="369332"/>
          </a:xfrm>
          <a:prstGeom prst="rect">
            <a:avLst/>
          </a:prstGeom>
          <a:noFill/>
        </p:spPr>
        <p:txBody>
          <a:bodyPr wrap="square" rtlCol="0" anchor="ctr">
            <a:spAutoFit/>
          </a:bodyPr>
          <a:lstStyle/>
          <a:p>
            <a:pPr algn="ctr"/>
            <a:r>
              <a:rPr lang="sl-SI" err="1">
                <a:solidFill>
                  <a:schemeClr val="accent1"/>
                </a:solidFill>
              </a:rPr>
              <a:t>February</a:t>
            </a:r>
            <a:endParaRPr lang="sl-SI">
              <a:solidFill>
                <a:schemeClr val="accent1"/>
              </a:solidFill>
            </a:endParaRPr>
          </a:p>
        </p:txBody>
      </p:sp>
      <p:sp>
        <p:nvSpPr>
          <p:cNvPr id="40" name="PoljeZBesedilom 39">
            <a:extLst>
              <a:ext uri="{FF2B5EF4-FFF2-40B4-BE49-F238E27FC236}">
                <a16:creationId xmlns:a16="http://schemas.microsoft.com/office/drawing/2014/main" id="{00EFA20C-B968-4827-9DD3-394BD723B56E}"/>
              </a:ext>
            </a:extLst>
          </p:cNvPr>
          <p:cNvSpPr txBox="1"/>
          <p:nvPr/>
        </p:nvSpPr>
        <p:spPr>
          <a:xfrm>
            <a:off x="4295699" y="1686757"/>
            <a:ext cx="1568602" cy="369332"/>
          </a:xfrm>
          <a:prstGeom prst="rect">
            <a:avLst/>
          </a:prstGeom>
          <a:noFill/>
        </p:spPr>
        <p:txBody>
          <a:bodyPr wrap="square" rtlCol="0">
            <a:spAutoFit/>
          </a:bodyPr>
          <a:lstStyle/>
          <a:p>
            <a:pPr algn="ctr"/>
            <a:r>
              <a:rPr lang="sl-SI" err="1">
                <a:solidFill>
                  <a:schemeClr val="accent1"/>
                </a:solidFill>
              </a:rPr>
              <a:t>March</a:t>
            </a:r>
            <a:endParaRPr lang="sl-SI">
              <a:solidFill>
                <a:schemeClr val="accent1"/>
              </a:solidFill>
            </a:endParaRPr>
          </a:p>
        </p:txBody>
      </p:sp>
      <p:sp>
        <p:nvSpPr>
          <p:cNvPr id="42" name="PoljeZBesedilom 41">
            <a:extLst>
              <a:ext uri="{FF2B5EF4-FFF2-40B4-BE49-F238E27FC236}">
                <a16:creationId xmlns:a16="http://schemas.microsoft.com/office/drawing/2014/main" id="{E3A125CA-1F12-40F1-8633-4F91D03BD709}"/>
              </a:ext>
            </a:extLst>
          </p:cNvPr>
          <p:cNvSpPr txBox="1"/>
          <p:nvPr/>
        </p:nvSpPr>
        <p:spPr>
          <a:xfrm>
            <a:off x="6327098" y="1667860"/>
            <a:ext cx="1568602" cy="369332"/>
          </a:xfrm>
          <a:prstGeom prst="rect">
            <a:avLst/>
          </a:prstGeom>
          <a:noFill/>
        </p:spPr>
        <p:txBody>
          <a:bodyPr wrap="square" rtlCol="0">
            <a:spAutoFit/>
          </a:bodyPr>
          <a:lstStyle/>
          <a:p>
            <a:pPr algn="ctr"/>
            <a:r>
              <a:rPr lang="sl-SI">
                <a:solidFill>
                  <a:schemeClr val="accent1"/>
                </a:solidFill>
              </a:rPr>
              <a:t>April</a:t>
            </a:r>
          </a:p>
        </p:txBody>
      </p:sp>
      <p:sp>
        <p:nvSpPr>
          <p:cNvPr id="43" name="PoljeZBesedilom 42">
            <a:extLst>
              <a:ext uri="{FF2B5EF4-FFF2-40B4-BE49-F238E27FC236}">
                <a16:creationId xmlns:a16="http://schemas.microsoft.com/office/drawing/2014/main" id="{D64F8DAF-6B3A-401F-8A15-5A85A7224F77}"/>
              </a:ext>
            </a:extLst>
          </p:cNvPr>
          <p:cNvSpPr txBox="1"/>
          <p:nvPr/>
        </p:nvSpPr>
        <p:spPr>
          <a:xfrm>
            <a:off x="8358497" y="1686757"/>
            <a:ext cx="1568602" cy="369332"/>
          </a:xfrm>
          <a:prstGeom prst="rect">
            <a:avLst/>
          </a:prstGeom>
          <a:noFill/>
        </p:spPr>
        <p:txBody>
          <a:bodyPr wrap="square" rtlCol="0">
            <a:spAutoFit/>
          </a:bodyPr>
          <a:lstStyle/>
          <a:p>
            <a:pPr algn="ctr"/>
            <a:r>
              <a:rPr lang="sl-SI" err="1">
                <a:solidFill>
                  <a:schemeClr val="accent1"/>
                </a:solidFill>
              </a:rPr>
              <a:t>May</a:t>
            </a:r>
            <a:endParaRPr lang="sl-SI">
              <a:solidFill>
                <a:schemeClr val="accent1"/>
              </a:solidFill>
            </a:endParaRPr>
          </a:p>
        </p:txBody>
      </p:sp>
      <p:sp>
        <p:nvSpPr>
          <p:cNvPr id="44" name="PoljeZBesedilom 43">
            <a:extLst>
              <a:ext uri="{FF2B5EF4-FFF2-40B4-BE49-F238E27FC236}">
                <a16:creationId xmlns:a16="http://schemas.microsoft.com/office/drawing/2014/main" id="{590BB695-08A5-490C-94CC-E36135DC5DA3}"/>
              </a:ext>
            </a:extLst>
          </p:cNvPr>
          <p:cNvSpPr txBox="1"/>
          <p:nvPr/>
        </p:nvSpPr>
        <p:spPr>
          <a:xfrm>
            <a:off x="10160118" y="1686757"/>
            <a:ext cx="1568602" cy="369332"/>
          </a:xfrm>
          <a:prstGeom prst="rect">
            <a:avLst/>
          </a:prstGeom>
          <a:noFill/>
        </p:spPr>
        <p:txBody>
          <a:bodyPr wrap="square" rtlCol="0">
            <a:spAutoFit/>
          </a:bodyPr>
          <a:lstStyle/>
          <a:p>
            <a:pPr algn="ctr"/>
            <a:r>
              <a:rPr lang="sl-SI" err="1">
                <a:solidFill>
                  <a:schemeClr val="accent1"/>
                </a:solidFill>
              </a:rPr>
              <a:t>June</a:t>
            </a:r>
            <a:endParaRPr lang="sl-SI">
              <a:solidFill>
                <a:schemeClr val="accent1"/>
              </a:solidFill>
            </a:endParaRPr>
          </a:p>
        </p:txBody>
      </p:sp>
      <p:sp>
        <p:nvSpPr>
          <p:cNvPr id="19" name="Content Placeholder 2">
            <a:extLst>
              <a:ext uri="{FF2B5EF4-FFF2-40B4-BE49-F238E27FC236}">
                <a16:creationId xmlns:a16="http://schemas.microsoft.com/office/drawing/2014/main" id="{8C81C8D0-BCB7-4786-AB4A-66BC594F31BB}"/>
              </a:ext>
            </a:extLst>
          </p:cNvPr>
          <p:cNvSpPr>
            <a:spLocks noGrp="1"/>
          </p:cNvSpPr>
          <p:nvPr>
            <p:ph sz="quarter" idx="14" hasCustomPrompt="1"/>
          </p:nvPr>
        </p:nvSpPr>
        <p:spPr>
          <a:xfrm>
            <a:off x="4817225" y="1274160"/>
            <a:ext cx="2557550" cy="393700"/>
          </a:xfrm>
        </p:spPr>
        <p:txBody>
          <a:bodyPr>
            <a:noAutofit/>
          </a:bodyPr>
          <a:lstStyle>
            <a:lvl1pPr marL="0" indent="0" algn="ctr">
              <a:buNone/>
              <a:defRPr lang="sl-SI" sz="2200" kern="1200" dirty="0">
                <a:solidFill>
                  <a:schemeClr val="accent3"/>
                </a:solidFill>
                <a:latin typeface="Work Sans Medium" pitchFamily="2" charset="-18"/>
                <a:ea typeface="+mn-ea"/>
                <a:cs typeface="+mn-cs"/>
              </a:defRPr>
            </a:lvl1pPr>
          </a:lstStyle>
          <a:p>
            <a:pPr lvl="0"/>
            <a:r>
              <a:rPr lang="sl-SI"/>
              <a:t>YEAR</a:t>
            </a:r>
          </a:p>
        </p:txBody>
      </p:sp>
      <p:pic>
        <p:nvPicPr>
          <p:cNvPr id="20" name="Slika 11" descr="Slika, ki vsebuje besede besedilo, znak, vektorska grafika&#10;&#10;Opis je samodejno ustvarjen">
            <a:extLst>
              <a:ext uri="{FF2B5EF4-FFF2-40B4-BE49-F238E27FC236}">
                <a16:creationId xmlns:a16="http://schemas.microsoft.com/office/drawing/2014/main" id="{A5A9B79A-38AD-48FA-90B7-5986CBFC7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7" y="6347534"/>
            <a:ext cx="587980" cy="391697"/>
          </a:xfrm>
          <a:prstGeom prst="rect">
            <a:avLst/>
          </a:prstGeom>
        </p:spPr>
      </p:pic>
      <p:sp>
        <p:nvSpPr>
          <p:cNvPr id="22" name="Označba mesta številke diapozitiva 1">
            <a:extLst>
              <a:ext uri="{FF2B5EF4-FFF2-40B4-BE49-F238E27FC236}">
                <a16:creationId xmlns:a16="http://schemas.microsoft.com/office/drawing/2014/main" id="{8E4C7C61-A201-4D23-AB1B-6C3CB860A550}"/>
              </a:ext>
            </a:extLst>
          </p:cNvPr>
          <p:cNvSpPr>
            <a:spLocks noGrp="1"/>
          </p:cNvSpPr>
          <p:nvPr>
            <p:ph type="sldNum" sz="quarter" idx="15"/>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4431025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subsection">
    <p:spTree>
      <p:nvGrpSpPr>
        <p:cNvPr id="1" name=""/>
        <p:cNvGrpSpPr/>
        <p:nvPr/>
      </p:nvGrpSpPr>
      <p:grpSpPr>
        <a:xfrm>
          <a:off x="0" y="0"/>
          <a:ext cx="0" cy="0"/>
          <a:chOff x="0" y="0"/>
          <a:chExt cx="0" cy="0"/>
        </a:xfrm>
      </p:grpSpPr>
      <p:pic>
        <p:nvPicPr>
          <p:cNvPr id="10" name="Slika 2">
            <a:extLst>
              <a:ext uri="{FF2B5EF4-FFF2-40B4-BE49-F238E27FC236}">
                <a16:creationId xmlns:a16="http://schemas.microsoft.com/office/drawing/2014/main" id="{6BB5E58B-79F3-4AFD-BC3C-9FDE28BC2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102" y="862811"/>
            <a:ext cx="9081796" cy="5132378"/>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sl-SI" err="1"/>
              <a:t>subsection</a:t>
            </a:r>
            <a:endParaRPr lang="sl-SI"/>
          </a:p>
        </p:txBody>
      </p:sp>
      <p:sp>
        <p:nvSpPr>
          <p:cNvPr id="4" name="Označba mesta številke diapozitiva 1">
            <a:extLst>
              <a:ext uri="{FF2B5EF4-FFF2-40B4-BE49-F238E27FC236}">
                <a16:creationId xmlns:a16="http://schemas.microsoft.com/office/drawing/2014/main" id="{798A316D-FDBA-474D-9DAC-DBBEC407ECCF}"/>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142631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cxnSp>
        <p:nvCxnSpPr>
          <p:cNvPr id="17" name="Raven povezovalnik 19">
            <a:extLst>
              <a:ext uri="{FF2B5EF4-FFF2-40B4-BE49-F238E27FC236}">
                <a16:creationId xmlns:a16="http://schemas.microsoft.com/office/drawing/2014/main" id="{5746984F-3EC4-4874-BAC6-2268268F2437}"/>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en-US" noProof="0"/>
              <a:t>Headline</a:t>
            </a:r>
          </a:p>
        </p:txBody>
      </p:sp>
    </p:spTree>
    <p:extLst>
      <p:ext uri="{BB962C8B-B14F-4D97-AF65-F5344CB8AC3E}">
        <p14:creationId xmlns:p14="http://schemas.microsoft.com/office/powerpoint/2010/main" val="4186053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2_subsection">
    <p:spTree>
      <p:nvGrpSpPr>
        <p:cNvPr id="1" name=""/>
        <p:cNvGrpSpPr/>
        <p:nvPr/>
      </p:nvGrpSpPr>
      <p:grpSpPr>
        <a:xfrm>
          <a:off x="0" y="0"/>
          <a:ext cx="0" cy="0"/>
          <a:chOff x="0" y="0"/>
          <a:chExt cx="0" cy="0"/>
        </a:xfrm>
      </p:grpSpPr>
      <p:pic>
        <p:nvPicPr>
          <p:cNvPr id="4" name="Slika 4">
            <a:extLst>
              <a:ext uri="{FF2B5EF4-FFF2-40B4-BE49-F238E27FC236}">
                <a16:creationId xmlns:a16="http://schemas.microsoft.com/office/drawing/2014/main" id="{66A11C5A-C6FA-408B-81C1-C397002D8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102" y="858945"/>
            <a:ext cx="9081796" cy="5140110"/>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sl-SI" err="1"/>
              <a:t>subsection</a:t>
            </a:r>
            <a:endParaRPr lang="sl-SI"/>
          </a:p>
        </p:txBody>
      </p:sp>
      <p:sp>
        <p:nvSpPr>
          <p:cNvPr id="5" name="Označba mesta številke diapozitiva 1">
            <a:extLst>
              <a:ext uri="{FF2B5EF4-FFF2-40B4-BE49-F238E27FC236}">
                <a16:creationId xmlns:a16="http://schemas.microsoft.com/office/drawing/2014/main" id="{A395114C-98E4-4866-98AE-C1928F372E99}"/>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797312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_subsection">
    <p:spTree>
      <p:nvGrpSpPr>
        <p:cNvPr id="1" name=""/>
        <p:cNvGrpSpPr/>
        <p:nvPr/>
      </p:nvGrpSpPr>
      <p:grpSpPr>
        <a:xfrm>
          <a:off x="0" y="0"/>
          <a:ext cx="0" cy="0"/>
          <a:chOff x="0" y="0"/>
          <a:chExt cx="0" cy="0"/>
        </a:xfrm>
      </p:grpSpPr>
      <p:pic>
        <p:nvPicPr>
          <p:cNvPr id="5" name="Slika 6">
            <a:extLst>
              <a:ext uri="{FF2B5EF4-FFF2-40B4-BE49-F238E27FC236}">
                <a16:creationId xmlns:a16="http://schemas.microsoft.com/office/drawing/2014/main" id="{1E1AB7E9-BE3F-4EC9-BF39-E50180FD0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102" y="849478"/>
            <a:ext cx="9081796" cy="5159044"/>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sl-SI" err="1"/>
              <a:t>subsection</a:t>
            </a:r>
            <a:endParaRPr lang="sl-SI"/>
          </a:p>
        </p:txBody>
      </p:sp>
      <p:sp>
        <p:nvSpPr>
          <p:cNvPr id="4" name="Označba mesta številke diapozitiva 1">
            <a:extLst>
              <a:ext uri="{FF2B5EF4-FFF2-40B4-BE49-F238E27FC236}">
                <a16:creationId xmlns:a16="http://schemas.microsoft.com/office/drawing/2014/main" id="{838A9203-BBEA-4AD8-A741-90A534987B68}"/>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2577537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 &amp; A">
    <p:spTree>
      <p:nvGrpSpPr>
        <p:cNvPr id="1" name=""/>
        <p:cNvGrpSpPr/>
        <p:nvPr/>
      </p:nvGrpSpPr>
      <p:grpSpPr>
        <a:xfrm>
          <a:off x="0" y="0"/>
          <a:ext cx="0" cy="0"/>
          <a:chOff x="0" y="0"/>
          <a:chExt cx="0" cy="0"/>
        </a:xfrm>
      </p:grpSpPr>
      <p:pic>
        <p:nvPicPr>
          <p:cNvPr id="10" name="Slika 9" descr="Slika, ki vsebuje besede besedilo, silhueta, vektorska grafika&#10;&#10;Opis je samodejno ustvarjen">
            <a:extLst>
              <a:ext uri="{FF2B5EF4-FFF2-40B4-BE49-F238E27FC236}">
                <a16:creationId xmlns:a16="http://schemas.microsoft.com/office/drawing/2014/main" id="{D1B9E821-32F2-4057-B1FF-DC54BE6E29DC}"/>
              </a:ext>
            </a:extLst>
          </p:cNvPr>
          <p:cNvPicPr>
            <a:picLocks noChangeAspect="1"/>
          </p:cNvPicPr>
          <p:nvPr/>
        </p:nvPicPr>
        <p:blipFill rotWithShape="1">
          <a:blip r:embed="rId2">
            <a:extLst>
              <a:ext uri="{28A0092B-C50C-407E-A947-70E740481C1C}">
                <a14:useLocalDpi xmlns:a14="http://schemas.microsoft.com/office/drawing/2010/main" val="0"/>
              </a:ext>
            </a:extLst>
          </a:blip>
          <a:srcRect l="7184" r="7184"/>
          <a:stretch/>
        </p:blipFill>
        <p:spPr>
          <a:xfrm>
            <a:off x="0" y="0"/>
            <a:ext cx="12192000" cy="6858000"/>
          </a:xfrm>
          <a:prstGeom prst="rect">
            <a:avLst/>
          </a:prstGeom>
        </p:spPr>
      </p:pic>
      <p:sp>
        <p:nvSpPr>
          <p:cNvPr id="11" name="Naslov 1">
            <a:extLst>
              <a:ext uri="{FF2B5EF4-FFF2-40B4-BE49-F238E27FC236}">
                <a16:creationId xmlns:a16="http://schemas.microsoft.com/office/drawing/2014/main" id="{FA4824AD-6932-430F-9170-0C3120C4FCE1}"/>
              </a:ext>
            </a:extLst>
          </p:cNvPr>
          <p:cNvSpPr txBox="1">
            <a:spLocks/>
          </p:cNvSpPr>
          <p:nvPr/>
        </p:nvSpPr>
        <p:spPr>
          <a:xfrm>
            <a:off x="1274471" y="689304"/>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F0E6D1"/>
                </a:solidFill>
                <a:latin typeface="Work Sans SemiBold" pitchFamily="2" charset="-18"/>
              </a:rPr>
              <a:t>Q</a:t>
            </a:r>
            <a:endParaRPr lang="sl-SI" sz="9600">
              <a:solidFill>
                <a:srgbClr val="F0E6D1"/>
              </a:solidFill>
              <a:latin typeface="Work Sans" pitchFamily="2" charset="-18"/>
            </a:endParaRPr>
          </a:p>
        </p:txBody>
      </p:sp>
      <p:sp>
        <p:nvSpPr>
          <p:cNvPr id="12" name="Naslov 1">
            <a:extLst>
              <a:ext uri="{FF2B5EF4-FFF2-40B4-BE49-F238E27FC236}">
                <a16:creationId xmlns:a16="http://schemas.microsoft.com/office/drawing/2014/main" id="{F6C4C188-E6B9-4D1C-812B-EFDD4561DAE5}"/>
              </a:ext>
            </a:extLst>
          </p:cNvPr>
          <p:cNvSpPr txBox="1">
            <a:spLocks/>
          </p:cNvSpPr>
          <p:nvPr/>
        </p:nvSpPr>
        <p:spPr>
          <a:xfrm>
            <a:off x="4005708" y="2428947"/>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F0E6D1"/>
                </a:solidFill>
                <a:latin typeface="Work Sans SemiBold" pitchFamily="2" charset="-18"/>
              </a:rPr>
              <a:t>A</a:t>
            </a:r>
            <a:endParaRPr lang="sl-SI" sz="9600">
              <a:solidFill>
                <a:srgbClr val="F0E6D1"/>
              </a:solidFill>
              <a:latin typeface="Work Sans" pitchFamily="2" charset="-18"/>
            </a:endParaRPr>
          </a:p>
        </p:txBody>
      </p:sp>
      <p:sp>
        <p:nvSpPr>
          <p:cNvPr id="13" name="Naslov 1">
            <a:extLst>
              <a:ext uri="{FF2B5EF4-FFF2-40B4-BE49-F238E27FC236}">
                <a16:creationId xmlns:a16="http://schemas.microsoft.com/office/drawing/2014/main" id="{7E7A74D1-028F-4CEE-B0BE-449F4824D087}"/>
              </a:ext>
            </a:extLst>
          </p:cNvPr>
          <p:cNvSpPr txBox="1">
            <a:spLocks/>
          </p:cNvSpPr>
          <p:nvPr/>
        </p:nvSpPr>
        <p:spPr>
          <a:xfrm>
            <a:off x="2640090" y="1630598"/>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266072"/>
                </a:solidFill>
                <a:latin typeface="Work Sans SemiBold" pitchFamily="2" charset="-18"/>
              </a:rPr>
              <a:t>&amp;</a:t>
            </a:r>
            <a:endParaRPr lang="sl-SI" sz="9600">
              <a:solidFill>
                <a:srgbClr val="266072"/>
              </a:solidFill>
              <a:latin typeface="Work Sans" pitchFamily="2" charset="-18"/>
            </a:endParaRPr>
          </a:p>
        </p:txBody>
      </p:sp>
      <p:sp>
        <p:nvSpPr>
          <p:cNvPr id="6" name="Označba mesta številke diapozitiva 1">
            <a:extLst>
              <a:ext uri="{FF2B5EF4-FFF2-40B4-BE49-F238E27FC236}">
                <a16:creationId xmlns:a16="http://schemas.microsoft.com/office/drawing/2014/main" id="{FE4F504A-772F-4473-856C-58D8082F895F}"/>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628272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ank you for your attention">
    <p:spTree>
      <p:nvGrpSpPr>
        <p:cNvPr id="1" name=""/>
        <p:cNvGrpSpPr/>
        <p:nvPr/>
      </p:nvGrpSpPr>
      <p:grpSpPr>
        <a:xfrm>
          <a:off x="0" y="0"/>
          <a:ext cx="0" cy="0"/>
          <a:chOff x="0" y="0"/>
          <a:chExt cx="0" cy="0"/>
        </a:xfrm>
      </p:grpSpPr>
      <p:pic>
        <p:nvPicPr>
          <p:cNvPr id="6" name="Slika 4" descr="Slika, ki vsebuje besede besedilo, silhueta, vektorska grafika, svetlo&#10;&#10;Opis je samodejno ustvarjen">
            <a:extLst>
              <a:ext uri="{FF2B5EF4-FFF2-40B4-BE49-F238E27FC236}">
                <a16:creationId xmlns:a16="http://schemas.microsoft.com/office/drawing/2014/main" id="{B4BBB06F-0C3D-4E8E-9A18-6A2812613610}"/>
              </a:ext>
            </a:extLst>
          </p:cNvPr>
          <p:cNvPicPr>
            <a:picLocks noChangeAspect="1"/>
          </p:cNvPicPr>
          <p:nvPr/>
        </p:nvPicPr>
        <p:blipFill rotWithShape="1">
          <a:blip r:embed="rId2">
            <a:extLst>
              <a:ext uri="{28A0092B-C50C-407E-A947-70E740481C1C}">
                <a14:useLocalDpi xmlns:a14="http://schemas.microsoft.com/office/drawing/2010/main" val="0"/>
              </a:ext>
            </a:extLst>
          </a:blip>
          <a:srcRect l="7515" r="7095"/>
          <a:stretch/>
        </p:blipFill>
        <p:spPr>
          <a:xfrm>
            <a:off x="0" y="0"/>
            <a:ext cx="12192000" cy="6858000"/>
          </a:xfrm>
          <a:prstGeom prst="rect">
            <a:avLst/>
          </a:prstGeom>
        </p:spPr>
      </p:pic>
      <p:sp>
        <p:nvSpPr>
          <p:cNvPr id="7" name="Naslov 1">
            <a:extLst>
              <a:ext uri="{FF2B5EF4-FFF2-40B4-BE49-F238E27FC236}">
                <a16:creationId xmlns:a16="http://schemas.microsoft.com/office/drawing/2014/main" id="{37FB8626-F2B3-45E6-81B7-F6D3967F3D32}"/>
              </a:ext>
            </a:extLst>
          </p:cNvPr>
          <p:cNvSpPr txBox="1">
            <a:spLocks/>
          </p:cNvSpPr>
          <p:nvPr/>
        </p:nvSpPr>
        <p:spPr>
          <a:xfrm>
            <a:off x="4502332" y="591670"/>
            <a:ext cx="6458457" cy="3129660"/>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schemeClr val="bg1"/>
                </a:solidFill>
                <a:latin typeface="Work Sans SemiBold" pitchFamily="2" charset="-18"/>
              </a:rPr>
              <a:t>Thank you</a:t>
            </a:r>
            <a:endParaRPr lang="sl-SI" sz="4400">
              <a:solidFill>
                <a:schemeClr val="bg1"/>
              </a:solidFill>
              <a:latin typeface="Work Sans SemiBold" pitchFamily="2" charset="-18"/>
            </a:endParaRPr>
          </a:p>
          <a:p>
            <a:r>
              <a:rPr lang="sl-SI" sz="4400" err="1">
                <a:solidFill>
                  <a:schemeClr val="bg1"/>
                </a:solidFill>
                <a:latin typeface="Work Sans SemiBold" pitchFamily="2" charset="-18"/>
              </a:rPr>
              <a:t>for</a:t>
            </a:r>
            <a:r>
              <a:rPr lang="sl-SI" sz="4400">
                <a:solidFill>
                  <a:schemeClr val="bg1"/>
                </a:solidFill>
                <a:latin typeface="Work Sans SemiBold" pitchFamily="2" charset="-18"/>
              </a:rPr>
              <a:t> </a:t>
            </a:r>
            <a:r>
              <a:rPr lang="sl-SI" sz="4400" err="1">
                <a:solidFill>
                  <a:schemeClr val="bg1"/>
                </a:solidFill>
                <a:latin typeface="Work Sans SemiBold" pitchFamily="2" charset="-18"/>
              </a:rPr>
              <a:t>your</a:t>
            </a:r>
            <a:r>
              <a:rPr lang="sl-SI" sz="4400">
                <a:solidFill>
                  <a:schemeClr val="bg1"/>
                </a:solidFill>
                <a:latin typeface="Work Sans SemiBold" pitchFamily="2" charset="-18"/>
              </a:rPr>
              <a:t> </a:t>
            </a:r>
            <a:r>
              <a:rPr lang="sl-SI" sz="4400" err="1">
                <a:solidFill>
                  <a:schemeClr val="bg1"/>
                </a:solidFill>
                <a:latin typeface="Work Sans SemiBold" pitchFamily="2" charset="-18"/>
              </a:rPr>
              <a:t>attention</a:t>
            </a:r>
            <a:endParaRPr lang="sl-SI" sz="4400">
              <a:solidFill>
                <a:schemeClr val="bg1"/>
              </a:solidFill>
              <a:latin typeface="Work Sans" pitchFamily="2" charset="-18"/>
            </a:endParaRPr>
          </a:p>
        </p:txBody>
      </p:sp>
      <p:pic>
        <p:nvPicPr>
          <p:cNvPr id="8" name="Slika 2" descr="Slika, ki vsebuje besede besedilo&#10;&#10;Opis je samodejno ustvarjen">
            <a:extLst>
              <a:ext uri="{FF2B5EF4-FFF2-40B4-BE49-F238E27FC236}">
                <a16:creationId xmlns:a16="http://schemas.microsoft.com/office/drawing/2014/main" id="{F54B30C2-590F-449F-888E-B0DEEE94A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282" y="5122155"/>
            <a:ext cx="1290170" cy="859478"/>
          </a:xfrm>
          <a:prstGeom prst="rect">
            <a:avLst/>
          </a:prstGeom>
        </p:spPr>
      </p:pic>
    </p:spTree>
    <p:extLst>
      <p:ext uri="{BB962C8B-B14F-4D97-AF65-F5344CB8AC3E}">
        <p14:creationId xmlns:p14="http://schemas.microsoft.com/office/powerpoint/2010/main" val="3025635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Postavitev po meri">
    <p:spTree>
      <p:nvGrpSpPr>
        <p:cNvPr id="1" name=""/>
        <p:cNvGrpSpPr/>
        <p:nvPr/>
      </p:nvGrpSpPr>
      <p:grpSpPr>
        <a:xfrm>
          <a:off x="0" y="0"/>
          <a:ext cx="0" cy="0"/>
          <a:chOff x="0" y="0"/>
          <a:chExt cx="0" cy="0"/>
        </a:xfrm>
      </p:grpSpPr>
      <p:sp>
        <p:nvSpPr>
          <p:cNvPr id="3" name="Pravokotnik 2">
            <a:extLst>
              <a:ext uri="{FF2B5EF4-FFF2-40B4-BE49-F238E27FC236}">
                <a16:creationId xmlns:a16="http://schemas.microsoft.com/office/drawing/2014/main" id="{810B3DAF-B2D0-4276-B7D8-884239A5627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Označba mesta vsebine 2">
            <a:extLst>
              <a:ext uri="{FF2B5EF4-FFF2-40B4-BE49-F238E27FC236}">
                <a16:creationId xmlns:a16="http://schemas.microsoft.com/office/drawing/2014/main" id="{4BE98E12-BFD1-4E0B-ACB3-1BEA06FDA7D8}"/>
              </a:ext>
            </a:extLst>
          </p:cNvPr>
          <p:cNvSpPr>
            <a:spLocks noGrp="1"/>
          </p:cNvSpPr>
          <p:nvPr>
            <p:ph idx="1"/>
          </p:nvPr>
        </p:nvSpPr>
        <p:spPr>
          <a:xfrm>
            <a:off x="409574" y="1355978"/>
            <a:ext cx="10839449" cy="4351338"/>
          </a:xfrm>
        </p:spPr>
        <p:txBody>
          <a:bodyPr/>
          <a:lstStyle>
            <a:lvl1pPr>
              <a:buClr>
                <a:schemeClr val="accent3"/>
              </a:buClr>
              <a:defRPr sz="2000">
                <a:solidFill>
                  <a:schemeClr val="bg1"/>
                </a:solidFill>
              </a:defRPr>
            </a:lvl1pPr>
            <a:lvl2pPr>
              <a:buClr>
                <a:schemeClr val="accent5"/>
              </a:buClr>
              <a:defRPr sz="1800">
                <a:solidFill>
                  <a:schemeClr val="bg1"/>
                </a:solidFill>
              </a:defRPr>
            </a:lvl2pPr>
            <a:lvl3pPr>
              <a:buClr>
                <a:schemeClr val="tx2"/>
              </a:buClr>
              <a:defRPr sz="1600">
                <a:solidFill>
                  <a:schemeClr val="bg1"/>
                </a:solidFill>
              </a:defRPr>
            </a:lvl3pPr>
            <a:lvl4pPr>
              <a:defRPr sz="1400">
                <a:solidFill>
                  <a:schemeClr val="bg1"/>
                </a:solidFill>
              </a:defRPr>
            </a:lvl4pPr>
            <a:lvl5pPr>
              <a:defRPr sz="1400">
                <a:solidFill>
                  <a:schemeClr val="bg1"/>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Content Placeholder 6">
            <a:extLst>
              <a:ext uri="{FF2B5EF4-FFF2-40B4-BE49-F238E27FC236}">
                <a16:creationId xmlns:a16="http://schemas.microsoft.com/office/drawing/2014/main" id="{2E2B682D-BFD5-476B-A0D8-835A8DF043A0}"/>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sl-SI" err="1"/>
              <a:t>Plans</a:t>
            </a:r>
            <a:r>
              <a:rPr lang="sl-SI"/>
              <a:t> </a:t>
            </a:r>
            <a:r>
              <a:rPr lang="sl-SI" err="1"/>
              <a:t>for</a:t>
            </a:r>
            <a:r>
              <a:rPr lang="sl-SI"/>
              <a:t> </a:t>
            </a:r>
            <a:r>
              <a:rPr lang="sl-SI" err="1"/>
              <a:t>next</a:t>
            </a:r>
            <a:r>
              <a:rPr lang="sl-SI"/>
              <a:t> </a:t>
            </a:r>
            <a:r>
              <a:rPr lang="sl-SI" err="1"/>
              <a:t>month</a:t>
            </a:r>
            <a:endParaRPr lang="sl-SI"/>
          </a:p>
        </p:txBody>
      </p:sp>
      <p:pic>
        <p:nvPicPr>
          <p:cNvPr id="6" name="Slika 2" descr="Slika, ki vsebuje besede besedilo&#10;&#10;Opis je samodejno ustvarjen">
            <a:extLst>
              <a:ext uri="{FF2B5EF4-FFF2-40B4-BE49-F238E27FC236}">
                <a16:creationId xmlns:a16="http://schemas.microsoft.com/office/drawing/2014/main" id="{C1498FB9-68FE-46E3-A761-063641AAA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4596" y="291206"/>
            <a:ext cx="1290170" cy="859478"/>
          </a:xfrm>
          <a:prstGeom prst="rect">
            <a:avLst/>
          </a:prstGeom>
        </p:spPr>
      </p:pic>
      <p:sp>
        <p:nvSpPr>
          <p:cNvPr id="8" name="Označba mesta številke diapozitiva 1">
            <a:extLst>
              <a:ext uri="{FF2B5EF4-FFF2-40B4-BE49-F238E27FC236}">
                <a16:creationId xmlns:a16="http://schemas.microsoft.com/office/drawing/2014/main" id="{13FC8D0E-BA1F-477E-BF92-0A6B1330D4A6}"/>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86017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hasCustomPrompt="1"/>
          </p:nvPr>
        </p:nvSpPr>
        <p:spPr>
          <a:xfrm>
            <a:off x="409574" y="1355978"/>
            <a:ext cx="10839449" cy="4351338"/>
          </a:xfrm>
        </p:spPr>
        <p:txBody>
          <a:bodyPr/>
          <a:lstStyle>
            <a:lvl1pPr>
              <a:defRPr sz="2000"/>
            </a:lvl1pPr>
            <a:lvl2pPr>
              <a:defRPr sz="1800"/>
            </a:lvl2pPr>
            <a:lvl3pPr>
              <a:defRPr sz="1600"/>
            </a:lvl3pPr>
            <a:lvl4pPr>
              <a:defRPr sz="1400"/>
            </a:lvl4pPr>
            <a:lvl5pPr>
              <a:defRPr sz="1400"/>
            </a:lvl5pPr>
          </a:lstStyle>
          <a:p>
            <a:pPr lvl="0"/>
            <a:r>
              <a:rPr lang="en-US" noProof="0"/>
              <a:t>Click to add text</a:t>
            </a:r>
          </a:p>
        </p:txBody>
      </p:sp>
      <p:pic>
        <p:nvPicPr>
          <p:cNvPr id="15" name="Slika 14" descr="Slika, ki vsebuje besede besedilo&#10;&#10;Opis je samodejno ustvarjen">
            <a:extLst>
              <a:ext uri="{FF2B5EF4-FFF2-40B4-BE49-F238E27FC236}">
                <a16:creationId xmlns:a16="http://schemas.microsoft.com/office/drawing/2014/main" id="{D853271A-AAF1-4027-9D7C-C3BED5A19E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3307" t="62574"/>
          <a:stretch/>
        </p:blipFill>
        <p:spPr>
          <a:xfrm rot="16200000">
            <a:off x="10977564" y="-33339"/>
            <a:ext cx="1181099" cy="1247776"/>
          </a:xfrm>
          <a:prstGeom prst="rect">
            <a:avLst/>
          </a:prstGeom>
        </p:spPr>
      </p:pic>
      <p:cxnSp>
        <p:nvCxnSpPr>
          <p:cNvPr id="17" name="Raven povezovalnik 19">
            <a:extLst>
              <a:ext uri="{FF2B5EF4-FFF2-40B4-BE49-F238E27FC236}">
                <a16:creationId xmlns:a16="http://schemas.microsoft.com/office/drawing/2014/main" id="{5746984F-3EC4-4874-BAC6-2268268F2437}"/>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en-US" noProof="0"/>
              <a:t>Headline</a:t>
            </a:r>
          </a:p>
        </p:txBody>
      </p:sp>
    </p:spTree>
    <p:extLst>
      <p:ext uri="{BB962C8B-B14F-4D97-AF65-F5344CB8AC3E}">
        <p14:creationId xmlns:p14="http://schemas.microsoft.com/office/powerpoint/2010/main" val="4108063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two 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hasCustomPrompt="1"/>
          </p:nvPr>
        </p:nvSpPr>
        <p:spPr>
          <a:xfrm>
            <a:off x="409574" y="1856949"/>
            <a:ext cx="10839449" cy="4351338"/>
          </a:xfrm>
        </p:spPr>
        <p:txBody>
          <a:bodyPr/>
          <a:lstStyle>
            <a:lvl1pPr>
              <a:defRPr sz="2000"/>
            </a:lvl1pPr>
            <a:lvl2pPr>
              <a:defRPr sz="1800"/>
            </a:lvl2pPr>
            <a:lvl3pPr>
              <a:defRPr sz="1600"/>
            </a:lvl3pPr>
            <a:lvl4pPr>
              <a:defRPr sz="1400"/>
            </a:lvl4pPr>
            <a:lvl5pPr>
              <a:defRPr sz="1400"/>
            </a:lvl5pPr>
          </a:lstStyle>
          <a:p>
            <a:pPr lvl="0"/>
            <a:r>
              <a:rPr lang="en-US" noProof="0"/>
              <a:t>Click to add text</a:t>
            </a:r>
          </a:p>
        </p:txBody>
      </p:sp>
      <p:cxnSp>
        <p:nvCxnSpPr>
          <p:cNvPr id="17" name="Raven povezovalnik 19">
            <a:extLst>
              <a:ext uri="{FF2B5EF4-FFF2-40B4-BE49-F238E27FC236}">
                <a16:creationId xmlns:a16="http://schemas.microsoft.com/office/drawing/2014/main" id="{5746984F-3EC4-4874-BAC6-2268268F2437}"/>
              </a:ext>
            </a:extLst>
          </p:cNvPr>
          <p:cNvCxnSpPr>
            <a:cxnSpLocks/>
          </p:cNvCxnSpPr>
          <p:nvPr userDrawn="1"/>
        </p:nvCxnSpPr>
        <p:spPr>
          <a:xfrm>
            <a:off x="409575" y="1499049"/>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4" y="461473"/>
            <a:ext cx="9153170" cy="984107"/>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en-US" noProof="0"/>
              <a:t>Headline (two line)</a:t>
            </a:r>
          </a:p>
        </p:txBody>
      </p:sp>
      <p:pic>
        <p:nvPicPr>
          <p:cNvPr id="16" name="Slika 5">
            <a:extLst>
              <a:ext uri="{FF2B5EF4-FFF2-40B4-BE49-F238E27FC236}">
                <a16:creationId xmlns:a16="http://schemas.microsoft.com/office/drawing/2014/main" id="{2587EA75-C0C0-4C8C-A34E-61A1F600E8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263" t="52400"/>
          <a:stretch/>
        </p:blipFill>
        <p:spPr>
          <a:xfrm rot="16200000">
            <a:off x="10685095" y="-182312"/>
            <a:ext cx="1324597" cy="1689217"/>
          </a:xfrm>
          <a:prstGeom prst="rect">
            <a:avLst/>
          </a:prstGeom>
        </p:spPr>
      </p:pic>
    </p:spTree>
    <p:extLst>
      <p:ext uri="{BB962C8B-B14F-4D97-AF65-F5344CB8AC3E}">
        <p14:creationId xmlns:p14="http://schemas.microsoft.com/office/powerpoint/2010/main" val="4024262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 content (two column)">
    <p:spTree>
      <p:nvGrpSpPr>
        <p:cNvPr id="1" name=""/>
        <p:cNvGrpSpPr/>
        <p:nvPr/>
      </p:nvGrpSpPr>
      <p:grpSpPr>
        <a:xfrm>
          <a:off x="0" y="0"/>
          <a:ext cx="0" cy="0"/>
          <a:chOff x="0" y="0"/>
          <a:chExt cx="0" cy="0"/>
        </a:xfrm>
      </p:grpSpPr>
      <p:sp>
        <p:nvSpPr>
          <p:cNvPr id="16" name="Pravokotnik 1">
            <a:extLst>
              <a:ext uri="{FF2B5EF4-FFF2-40B4-BE49-F238E27FC236}">
                <a16:creationId xmlns:a16="http://schemas.microsoft.com/office/drawing/2014/main" id="{7B03E7B9-74B3-417C-BB78-A254A7704320}"/>
              </a:ext>
            </a:extLst>
          </p:cNvPr>
          <p:cNvSpPr/>
          <p:nvPr userDrawn="1"/>
        </p:nvSpPr>
        <p:spPr>
          <a:xfrm>
            <a:off x="0" y="0"/>
            <a:ext cx="6096000" cy="6176963"/>
          </a:xfrm>
          <a:prstGeom prst="rect">
            <a:avLst/>
          </a:prstGeom>
          <a:solidFill>
            <a:srgbClr val="26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9" name="Raven povezovalnik 19">
            <a:extLst>
              <a:ext uri="{FF2B5EF4-FFF2-40B4-BE49-F238E27FC236}">
                <a16:creationId xmlns:a16="http://schemas.microsoft.com/office/drawing/2014/main" id="{38666755-C12D-49F0-B168-D7331CB255FB}"/>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10" name="Content Placeholder 6">
            <a:extLst>
              <a:ext uri="{FF2B5EF4-FFF2-40B4-BE49-F238E27FC236}">
                <a16:creationId xmlns:a16="http://schemas.microsoft.com/office/drawing/2014/main" id="{3A6E71BF-DC89-4A75-BB30-1F18AE27D840}"/>
              </a:ext>
            </a:extLst>
          </p:cNvPr>
          <p:cNvSpPr>
            <a:spLocks noGrp="1"/>
          </p:cNvSpPr>
          <p:nvPr>
            <p:ph sz="quarter" idx="13" hasCustomPrompt="1"/>
          </p:nvPr>
        </p:nvSpPr>
        <p:spPr>
          <a:xfrm>
            <a:off x="409575" y="461474"/>
            <a:ext cx="11372851"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en-US" noProof="0"/>
              <a:t>Headline</a:t>
            </a:r>
          </a:p>
        </p:txBody>
      </p:sp>
      <p:sp>
        <p:nvSpPr>
          <p:cNvPr id="14" name="Označba mesta vsebine 2">
            <a:extLst>
              <a:ext uri="{FF2B5EF4-FFF2-40B4-BE49-F238E27FC236}">
                <a16:creationId xmlns:a16="http://schemas.microsoft.com/office/drawing/2014/main" id="{5AB91C59-BBD6-473F-8C9E-2B790C9F72E1}"/>
              </a:ext>
            </a:extLst>
          </p:cNvPr>
          <p:cNvSpPr>
            <a:spLocks noGrp="1"/>
          </p:cNvSpPr>
          <p:nvPr>
            <p:ph idx="14" hasCustomPrompt="1"/>
          </p:nvPr>
        </p:nvSpPr>
        <p:spPr>
          <a:xfrm>
            <a:off x="6505574" y="1355978"/>
            <a:ext cx="5276852" cy="4351338"/>
          </a:xfrm>
        </p:spPr>
        <p:txBody>
          <a:bodyPr/>
          <a:lstStyle>
            <a:lvl1pPr>
              <a:defRPr sz="2000"/>
            </a:lvl1pPr>
            <a:lvl2pPr>
              <a:defRPr sz="1800"/>
            </a:lvl2pPr>
            <a:lvl3pPr>
              <a:defRPr sz="1600"/>
            </a:lvl3pPr>
            <a:lvl4pPr>
              <a:defRPr sz="1400"/>
            </a:lvl4pPr>
            <a:lvl5pPr>
              <a:defRPr sz="1400"/>
            </a:lvl5pPr>
          </a:lstStyle>
          <a:p>
            <a:pPr lvl="0"/>
            <a:r>
              <a:rPr lang="en-US" noProof="0"/>
              <a:t>Click to add text</a:t>
            </a:r>
          </a:p>
        </p:txBody>
      </p:sp>
      <p:sp>
        <p:nvSpPr>
          <p:cNvPr id="18" name="Označba mesta vsebine 2">
            <a:extLst>
              <a:ext uri="{FF2B5EF4-FFF2-40B4-BE49-F238E27FC236}">
                <a16:creationId xmlns:a16="http://schemas.microsoft.com/office/drawing/2014/main" id="{DC5903FA-8DA4-454C-87FA-84FCE40C8B64}"/>
              </a:ext>
            </a:extLst>
          </p:cNvPr>
          <p:cNvSpPr>
            <a:spLocks noGrp="1"/>
          </p:cNvSpPr>
          <p:nvPr>
            <p:ph idx="15" hasCustomPrompt="1"/>
          </p:nvPr>
        </p:nvSpPr>
        <p:spPr>
          <a:xfrm>
            <a:off x="406101" y="1355978"/>
            <a:ext cx="5276852" cy="4351338"/>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add text</a:t>
            </a:r>
          </a:p>
        </p:txBody>
      </p:sp>
    </p:spTree>
    <p:extLst>
      <p:ext uri="{BB962C8B-B14F-4D97-AF65-F5344CB8AC3E}">
        <p14:creationId xmlns:p14="http://schemas.microsoft.com/office/powerpoint/2010/main" val="177641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content (three column)">
    <p:spTree>
      <p:nvGrpSpPr>
        <p:cNvPr id="1" name=""/>
        <p:cNvGrpSpPr/>
        <p:nvPr/>
      </p:nvGrpSpPr>
      <p:grpSpPr>
        <a:xfrm>
          <a:off x="0" y="0"/>
          <a:ext cx="0" cy="0"/>
          <a:chOff x="0" y="0"/>
          <a:chExt cx="0" cy="0"/>
        </a:xfrm>
      </p:grpSpPr>
      <p:grpSp>
        <p:nvGrpSpPr>
          <p:cNvPr id="6" name="Skupina 32">
            <a:extLst>
              <a:ext uri="{FF2B5EF4-FFF2-40B4-BE49-F238E27FC236}">
                <a16:creationId xmlns:a16="http://schemas.microsoft.com/office/drawing/2014/main" id="{5FD48060-DC72-47BA-832E-5A7ECEC6A1A3}"/>
              </a:ext>
            </a:extLst>
          </p:cNvPr>
          <p:cNvGrpSpPr/>
          <p:nvPr userDrawn="1"/>
        </p:nvGrpSpPr>
        <p:grpSpPr>
          <a:xfrm>
            <a:off x="985838" y="1721462"/>
            <a:ext cx="10220323" cy="5326856"/>
            <a:chOff x="985838" y="1976438"/>
            <a:chExt cx="10220323" cy="5326856"/>
          </a:xfrm>
        </p:grpSpPr>
        <p:grpSp>
          <p:nvGrpSpPr>
            <p:cNvPr id="8" name="Skupina 27">
              <a:extLst>
                <a:ext uri="{FF2B5EF4-FFF2-40B4-BE49-F238E27FC236}">
                  <a16:creationId xmlns:a16="http://schemas.microsoft.com/office/drawing/2014/main" id="{ABA1794B-6081-4EF3-9D45-2B4286C70612}"/>
                </a:ext>
              </a:extLst>
            </p:cNvPr>
            <p:cNvGrpSpPr/>
            <p:nvPr/>
          </p:nvGrpSpPr>
          <p:grpSpPr>
            <a:xfrm>
              <a:off x="985838" y="1976438"/>
              <a:ext cx="3248025" cy="5326856"/>
              <a:chOff x="719138" y="1976438"/>
              <a:chExt cx="3248025" cy="5326856"/>
            </a:xfrm>
          </p:grpSpPr>
          <p:sp>
            <p:nvSpPr>
              <p:cNvPr id="16" name="Pravokotnik: zaokroženi vogali 8">
                <a:extLst>
                  <a:ext uri="{FF2B5EF4-FFF2-40B4-BE49-F238E27FC236}">
                    <a16:creationId xmlns:a16="http://schemas.microsoft.com/office/drawing/2014/main" id="{F5719C82-7C23-4771-9879-70920CAE6281}"/>
                  </a:ext>
                </a:extLst>
              </p:cNvPr>
              <p:cNvSpPr/>
              <p:nvPr/>
            </p:nvSpPr>
            <p:spPr>
              <a:xfrm>
                <a:off x="719138" y="1976438"/>
                <a:ext cx="3248025" cy="4019550"/>
              </a:xfrm>
              <a:prstGeom prst="roundRect">
                <a:avLst/>
              </a:prstGeom>
              <a:solidFill>
                <a:srgbClr val="266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Označba mesta vsebine 2">
                <a:extLst>
                  <a:ext uri="{FF2B5EF4-FFF2-40B4-BE49-F238E27FC236}">
                    <a16:creationId xmlns:a16="http://schemas.microsoft.com/office/drawing/2014/main" id="{00B1D36D-5DF1-4DF1-8BA5-248C960C9732}"/>
                  </a:ext>
                </a:extLst>
              </p:cNvPr>
              <p:cNvSpPr txBox="1">
                <a:spLocks/>
              </p:cNvSpPr>
              <p:nvPr/>
            </p:nvSpPr>
            <p:spPr>
              <a:xfrm>
                <a:off x="852488" y="44289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2B6E83"/>
                    </a:solidFill>
                    <a:latin typeface="Work Sans Medium" pitchFamily="2" charset="-18"/>
                  </a:rPr>
                  <a:t>1</a:t>
                </a:r>
                <a:endParaRPr lang="sl-SI" sz="14200">
                  <a:solidFill>
                    <a:srgbClr val="2B6E83"/>
                  </a:solidFill>
                </a:endParaRPr>
              </a:p>
            </p:txBody>
          </p:sp>
        </p:grpSp>
        <p:grpSp>
          <p:nvGrpSpPr>
            <p:cNvPr id="9" name="Skupina 28">
              <a:extLst>
                <a:ext uri="{FF2B5EF4-FFF2-40B4-BE49-F238E27FC236}">
                  <a16:creationId xmlns:a16="http://schemas.microsoft.com/office/drawing/2014/main" id="{C6B80086-25BF-472C-8867-378C0C4208D4}"/>
                </a:ext>
              </a:extLst>
            </p:cNvPr>
            <p:cNvGrpSpPr/>
            <p:nvPr/>
          </p:nvGrpSpPr>
          <p:grpSpPr>
            <a:xfrm>
              <a:off x="4471986" y="1976438"/>
              <a:ext cx="3248025" cy="5288756"/>
              <a:chOff x="4471988" y="1976438"/>
              <a:chExt cx="3248025" cy="5288756"/>
            </a:xfrm>
          </p:grpSpPr>
          <p:sp>
            <p:nvSpPr>
              <p:cNvPr id="13" name="Pravokotnik: zaokroženi vogali 17">
                <a:extLst>
                  <a:ext uri="{FF2B5EF4-FFF2-40B4-BE49-F238E27FC236}">
                    <a16:creationId xmlns:a16="http://schemas.microsoft.com/office/drawing/2014/main" id="{6B23653F-5E3E-4FF9-9FDF-086501F6F6E5}"/>
                  </a:ext>
                </a:extLst>
              </p:cNvPr>
              <p:cNvSpPr/>
              <p:nvPr/>
            </p:nvSpPr>
            <p:spPr>
              <a:xfrm>
                <a:off x="4471988" y="1976438"/>
                <a:ext cx="3248025" cy="4019550"/>
              </a:xfrm>
              <a:prstGeom prst="roundRect">
                <a:avLst/>
              </a:prstGeom>
              <a:solidFill>
                <a:srgbClr val="D08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Označba mesta vsebine 2">
                <a:extLst>
                  <a:ext uri="{FF2B5EF4-FFF2-40B4-BE49-F238E27FC236}">
                    <a16:creationId xmlns:a16="http://schemas.microsoft.com/office/drawing/2014/main" id="{91E1528F-4BAC-4128-93C5-915E4A0CA8FE}"/>
                  </a:ext>
                </a:extLst>
              </p:cNvPr>
              <p:cNvSpPr txBox="1">
                <a:spLocks/>
              </p:cNvSpPr>
              <p:nvPr/>
            </p:nvSpPr>
            <p:spPr>
              <a:xfrm>
                <a:off x="4605338" y="43908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C87632"/>
                    </a:solidFill>
                    <a:latin typeface="Work Sans Medium" pitchFamily="2" charset="-18"/>
                  </a:rPr>
                  <a:t>2</a:t>
                </a:r>
                <a:endParaRPr lang="sl-SI" sz="14200">
                  <a:solidFill>
                    <a:srgbClr val="C87632"/>
                  </a:solidFill>
                </a:endParaRPr>
              </a:p>
            </p:txBody>
          </p:sp>
        </p:grpSp>
        <p:grpSp>
          <p:nvGrpSpPr>
            <p:cNvPr id="10" name="Skupina 29">
              <a:extLst>
                <a:ext uri="{FF2B5EF4-FFF2-40B4-BE49-F238E27FC236}">
                  <a16:creationId xmlns:a16="http://schemas.microsoft.com/office/drawing/2014/main" id="{D58539C0-F365-4BC1-85A0-2694563EE2D4}"/>
                </a:ext>
              </a:extLst>
            </p:cNvPr>
            <p:cNvGrpSpPr/>
            <p:nvPr/>
          </p:nvGrpSpPr>
          <p:grpSpPr>
            <a:xfrm>
              <a:off x="7958136" y="1976438"/>
              <a:ext cx="3248025" cy="5288756"/>
              <a:chOff x="8224838" y="1976438"/>
              <a:chExt cx="3248025" cy="5288756"/>
            </a:xfrm>
          </p:grpSpPr>
          <p:sp>
            <p:nvSpPr>
              <p:cNvPr id="11" name="Pravokotnik: zaokroženi vogali 11">
                <a:extLst>
                  <a:ext uri="{FF2B5EF4-FFF2-40B4-BE49-F238E27FC236}">
                    <a16:creationId xmlns:a16="http://schemas.microsoft.com/office/drawing/2014/main" id="{0399854B-8FF7-4A26-BBDC-BDAB7C71257B}"/>
                  </a:ext>
                </a:extLst>
              </p:cNvPr>
              <p:cNvSpPr/>
              <p:nvPr/>
            </p:nvSpPr>
            <p:spPr>
              <a:xfrm>
                <a:off x="8224838" y="1976438"/>
                <a:ext cx="3248025" cy="4019550"/>
              </a:xfrm>
              <a:prstGeom prst="roundRect">
                <a:avLst/>
              </a:prstGeom>
              <a:solidFill>
                <a:srgbClr val="F0E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Označba mesta vsebine 2">
                <a:extLst>
                  <a:ext uri="{FF2B5EF4-FFF2-40B4-BE49-F238E27FC236}">
                    <a16:creationId xmlns:a16="http://schemas.microsoft.com/office/drawing/2014/main" id="{0D0B4F18-836E-4BB6-B693-E412224449F0}"/>
                  </a:ext>
                </a:extLst>
              </p:cNvPr>
              <p:cNvSpPr txBox="1">
                <a:spLocks/>
              </p:cNvSpPr>
              <p:nvPr/>
            </p:nvSpPr>
            <p:spPr>
              <a:xfrm>
                <a:off x="8358188" y="43908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EADBBA"/>
                    </a:solidFill>
                    <a:latin typeface="Work Sans Medium" pitchFamily="2" charset="-18"/>
                  </a:rPr>
                  <a:t>3</a:t>
                </a:r>
                <a:endParaRPr lang="sl-SI" sz="14200">
                  <a:solidFill>
                    <a:srgbClr val="EADBBA"/>
                  </a:solidFill>
                </a:endParaRPr>
              </a:p>
            </p:txBody>
          </p:sp>
        </p:grpSp>
      </p:grpSp>
      <p:cxnSp>
        <p:nvCxnSpPr>
          <p:cNvPr id="17" name="Raven povezovalnik 19">
            <a:extLst>
              <a:ext uri="{FF2B5EF4-FFF2-40B4-BE49-F238E27FC236}">
                <a16:creationId xmlns:a16="http://schemas.microsoft.com/office/drawing/2014/main" id="{5746984F-3EC4-4874-BAC6-2268268F2437}"/>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37202"/>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en-US" noProof="0"/>
              <a:t>Headline</a:t>
            </a:r>
          </a:p>
        </p:txBody>
      </p:sp>
      <p:sp>
        <p:nvSpPr>
          <p:cNvPr id="33" name="Content Placeholder 2">
            <a:extLst>
              <a:ext uri="{FF2B5EF4-FFF2-40B4-BE49-F238E27FC236}">
                <a16:creationId xmlns:a16="http://schemas.microsoft.com/office/drawing/2014/main" id="{7EB7D301-6937-4CA8-B396-CD27F1315400}"/>
              </a:ext>
            </a:extLst>
          </p:cNvPr>
          <p:cNvSpPr>
            <a:spLocks noGrp="1"/>
          </p:cNvSpPr>
          <p:nvPr>
            <p:ph sz="quarter" idx="18" hasCustomPrompt="1"/>
          </p:nvPr>
        </p:nvSpPr>
        <p:spPr>
          <a:xfrm>
            <a:off x="1304836" y="2384425"/>
            <a:ext cx="2557550" cy="393700"/>
          </a:xfrm>
        </p:spPr>
        <p:txBody>
          <a:bodyPr>
            <a:noAutofit/>
          </a:bodyPr>
          <a:lstStyle>
            <a:lvl1pPr marL="0" indent="0" algn="ctr">
              <a:buNone/>
              <a:defRPr lang="sl-SI" sz="2200" kern="1200" dirty="0">
                <a:solidFill>
                  <a:schemeClr val="bg1"/>
                </a:solidFill>
                <a:latin typeface="Work Sans Medium" pitchFamily="2" charset="-18"/>
                <a:ea typeface="+mn-ea"/>
                <a:cs typeface="+mn-cs"/>
              </a:defRPr>
            </a:lvl1pPr>
          </a:lstStyle>
          <a:p>
            <a:pPr lvl="0"/>
            <a:r>
              <a:rPr lang="en-US" noProof="0"/>
              <a:t>SUBHEADLINE</a:t>
            </a:r>
          </a:p>
        </p:txBody>
      </p:sp>
      <p:sp>
        <p:nvSpPr>
          <p:cNvPr id="34" name="Content Placeholder 2">
            <a:extLst>
              <a:ext uri="{FF2B5EF4-FFF2-40B4-BE49-F238E27FC236}">
                <a16:creationId xmlns:a16="http://schemas.microsoft.com/office/drawing/2014/main" id="{359181D3-154D-4ABA-A1E4-D2D18168BFA0}"/>
              </a:ext>
            </a:extLst>
          </p:cNvPr>
          <p:cNvSpPr>
            <a:spLocks noGrp="1"/>
          </p:cNvSpPr>
          <p:nvPr>
            <p:ph sz="quarter" idx="19" hasCustomPrompt="1"/>
          </p:nvPr>
        </p:nvSpPr>
        <p:spPr>
          <a:xfrm>
            <a:off x="1304836" y="2871534"/>
            <a:ext cx="2557550" cy="1527546"/>
          </a:xfrm>
        </p:spPr>
        <p:txBody>
          <a:bodyPr>
            <a:noAutofit/>
          </a:bodyPr>
          <a:lstStyle>
            <a:lvl1pPr marL="0" indent="0" algn="ctr">
              <a:buNone/>
              <a:defRPr lang="sl-SI" sz="1600" kern="1200" dirty="0">
                <a:solidFill>
                  <a:schemeClr val="bg1"/>
                </a:solidFill>
                <a:latin typeface="Work Sans Light" pitchFamily="2" charset="-18"/>
                <a:ea typeface="+mn-ea"/>
                <a:cs typeface="+mn-cs"/>
              </a:defRPr>
            </a:lvl1pPr>
          </a:lstStyle>
          <a:p>
            <a:pPr lvl="0"/>
            <a:r>
              <a:rPr lang="en-US" noProof="0"/>
              <a:t>Click to add text</a:t>
            </a:r>
          </a:p>
        </p:txBody>
      </p:sp>
      <p:sp>
        <p:nvSpPr>
          <p:cNvPr id="47" name="Content Placeholder 2">
            <a:extLst>
              <a:ext uri="{FF2B5EF4-FFF2-40B4-BE49-F238E27FC236}">
                <a16:creationId xmlns:a16="http://schemas.microsoft.com/office/drawing/2014/main" id="{66530A4B-F126-445D-BC5B-90B5644001BF}"/>
              </a:ext>
            </a:extLst>
          </p:cNvPr>
          <p:cNvSpPr>
            <a:spLocks noGrp="1"/>
          </p:cNvSpPr>
          <p:nvPr>
            <p:ph sz="quarter" idx="20" hasCustomPrompt="1"/>
          </p:nvPr>
        </p:nvSpPr>
        <p:spPr>
          <a:xfrm>
            <a:off x="4790986" y="2384425"/>
            <a:ext cx="2557550" cy="393700"/>
          </a:xfrm>
        </p:spPr>
        <p:txBody>
          <a:bodyPr>
            <a:noAutofit/>
          </a:bodyPr>
          <a:lstStyle>
            <a:lvl1pPr marL="0" indent="0" algn="ctr">
              <a:buNone/>
              <a:defRPr lang="sl-SI" sz="2200" kern="1200" dirty="0">
                <a:solidFill>
                  <a:schemeClr val="bg1"/>
                </a:solidFill>
                <a:latin typeface="Work Sans Medium" pitchFamily="2" charset="-18"/>
                <a:ea typeface="+mn-ea"/>
                <a:cs typeface="+mn-cs"/>
              </a:defRPr>
            </a:lvl1pPr>
          </a:lstStyle>
          <a:p>
            <a:pPr lvl="0"/>
            <a:r>
              <a:rPr lang="en-US" noProof="0"/>
              <a:t>SUBHEADLINE</a:t>
            </a:r>
          </a:p>
        </p:txBody>
      </p:sp>
      <p:sp>
        <p:nvSpPr>
          <p:cNvPr id="48" name="Content Placeholder 2">
            <a:extLst>
              <a:ext uri="{FF2B5EF4-FFF2-40B4-BE49-F238E27FC236}">
                <a16:creationId xmlns:a16="http://schemas.microsoft.com/office/drawing/2014/main" id="{D618290A-77E1-47B1-A19B-B15372C8AD21}"/>
              </a:ext>
            </a:extLst>
          </p:cNvPr>
          <p:cNvSpPr>
            <a:spLocks noGrp="1"/>
          </p:cNvSpPr>
          <p:nvPr>
            <p:ph sz="quarter" idx="21" hasCustomPrompt="1"/>
          </p:nvPr>
        </p:nvSpPr>
        <p:spPr>
          <a:xfrm>
            <a:off x="4790986" y="2871534"/>
            <a:ext cx="2557550" cy="1527546"/>
          </a:xfrm>
        </p:spPr>
        <p:txBody>
          <a:bodyPr>
            <a:noAutofit/>
          </a:bodyPr>
          <a:lstStyle>
            <a:lvl1pPr marL="0" indent="0" algn="ctr">
              <a:buNone/>
              <a:defRPr lang="sl-SI" sz="1600" kern="1200" dirty="0">
                <a:solidFill>
                  <a:schemeClr val="bg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a:p>
            <a:pPr lvl="0"/>
            <a:endParaRPr lang="en-US" noProof="0"/>
          </a:p>
        </p:txBody>
      </p:sp>
      <p:sp>
        <p:nvSpPr>
          <p:cNvPr id="49" name="Content Placeholder 2">
            <a:extLst>
              <a:ext uri="{FF2B5EF4-FFF2-40B4-BE49-F238E27FC236}">
                <a16:creationId xmlns:a16="http://schemas.microsoft.com/office/drawing/2014/main" id="{A7ECE3BF-9969-4A8F-B8CC-2A32A1DEA867}"/>
              </a:ext>
            </a:extLst>
          </p:cNvPr>
          <p:cNvSpPr>
            <a:spLocks noGrp="1"/>
          </p:cNvSpPr>
          <p:nvPr>
            <p:ph sz="quarter" idx="22" hasCustomPrompt="1"/>
          </p:nvPr>
        </p:nvSpPr>
        <p:spPr>
          <a:xfrm>
            <a:off x="8277136" y="2384425"/>
            <a:ext cx="2557550" cy="393700"/>
          </a:xfrm>
        </p:spPr>
        <p:txBody>
          <a:bodyPr>
            <a:noAutofit/>
          </a:bodyPr>
          <a:lstStyle>
            <a:lvl1pPr marL="0" indent="0" algn="ctr">
              <a:buNone/>
              <a:defRPr lang="sl-SI" sz="2200" kern="1200" dirty="0">
                <a:solidFill>
                  <a:schemeClr val="tx1"/>
                </a:solidFill>
                <a:latin typeface="Work Sans Medium" pitchFamily="2" charset="-18"/>
                <a:ea typeface="+mn-ea"/>
                <a:cs typeface="+mn-cs"/>
              </a:defRPr>
            </a:lvl1pPr>
          </a:lstStyle>
          <a:p>
            <a:pPr lvl="0"/>
            <a:r>
              <a:rPr lang="en-US" noProof="0"/>
              <a:t>SUBHEADLINE</a:t>
            </a:r>
          </a:p>
        </p:txBody>
      </p:sp>
      <p:sp>
        <p:nvSpPr>
          <p:cNvPr id="50" name="Content Placeholder 2">
            <a:extLst>
              <a:ext uri="{FF2B5EF4-FFF2-40B4-BE49-F238E27FC236}">
                <a16:creationId xmlns:a16="http://schemas.microsoft.com/office/drawing/2014/main" id="{35276CA9-F84B-4549-9E0E-5E249E0A008C}"/>
              </a:ext>
            </a:extLst>
          </p:cNvPr>
          <p:cNvSpPr>
            <a:spLocks noGrp="1"/>
          </p:cNvSpPr>
          <p:nvPr>
            <p:ph sz="quarter" idx="23" hasCustomPrompt="1"/>
          </p:nvPr>
        </p:nvSpPr>
        <p:spPr>
          <a:xfrm>
            <a:off x="8277136" y="2871534"/>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a:p>
            <a:pPr lvl="0"/>
            <a:endParaRPr lang="en-US" noProof="0"/>
          </a:p>
        </p:txBody>
      </p:sp>
    </p:spTree>
    <p:extLst>
      <p:ext uri="{BB962C8B-B14F-4D97-AF65-F5344CB8AC3E}">
        <p14:creationId xmlns:p14="http://schemas.microsoft.com/office/powerpoint/2010/main" val="171628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multiple subheadline">
    <p:spTree>
      <p:nvGrpSpPr>
        <p:cNvPr id="1" name=""/>
        <p:cNvGrpSpPr/>
        <p:nvPr/>
      </p:nvGrpSpPr>
      <p:grpSpPr>
        <a:xfrm>
          <a:off x="0" y="0"/>
          <a:ext cx="0" cy="0"/>
          <a:chOff x="0" y="0"/>
          <a:chExt cx="0" cy="0"/>
        </a:xfrm>
      </p:grpSpPr>
      <p:sp>
        <p:nvSpPr>
          <p:cNvPr id="8" name="Pravokotnik 25">
            <a:extLst>
              <a:ext uri="{FF2B5EF4-FFF2-40B4-BE49-F238E27FC236}">
                <a16:creationId xmlns:a16="http://schemas.microsoft.com/office/drawing/2014/main" id="{F2C24568-C660-4E0F-ABF5-D4175449B500}"/>
              </a:ext>
            </a:extLst>
          </p:cNvPr>
          <p:cNvSpPr/>
          <p:nvPr userDrawn="1"/>
        </p:nvSpPr>
        <p:spPr>
          <a:xfrm>
            <a:off x="0" y="0"/>
            <a:ext cx="4075200" cy="6138631"/>
          </a:xfrm>
          <a:prstGeom prst="rect">
            <a:avLst/>
          </a:prstGeom>
          <a:solidFill>
            <a:srgbClr val="398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10" name="Raven povezovalnik 19">
            <a:extLst>
              <a:ext uri="{FF2B5EF4-FFF2-40B4-BE49-F238E27FC236}">
                <a16:creationId xmlns:a16="http://schemas.microsoft.com/office/drawing/2014/main" id="{DC71A231-1B74-45EA-8BE2-3898FD08830C}"/>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11" name="Content Placeholder 6">
            <a:extLst>
              <a:ext uri="{FF2B5EF4-FFF2-40B4-BE49-F238E27FC236}">
                <a16:creationId xmlns:a16="http://schemas.microsoft.com/office/drawing/2014/main" id="{3E3FEBBB-E8B4-4E69-B9A6-1BDD79A961CA}"/>
              </a:ext>
            </a:extLst>
          </p:cNvPr>
          <p:cNvSpPr>
            <a:spLocks noGrp="1"/>
          </p:cNvSpPr>
          <p:nvPr>
            <p:ph sz="quarter" idx="13" hasCustomPrompt="1"/>
          </p:nvPr>
        </p:nvSpPr>
        <p:spPr>
          <a:xfrm>
            <a:off x="409576" y="461474"/>
            <a:ext cx="3307845"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en-US" noProof="0"/>
              <a:t>Headline</a:t>
            </a:r>
          </a:p>
        </p:txBody>
      </p:sp>
      <p:sp>
        <p:nvSpPr>
          <p:cNvPr id="3" name="Content Placeholder 2">
            <a:extLst>
              <a:ext uri="{FF2B5EF4-FFF2-40B4-BE49-F238E27FC236}">
                <a16:creationId xmlns:a16="http://schemas.microsoft.com/office/drawing/2014/main" id="{F2627BA2-6C20-4074-83E0-D695861452EF}"/>
              </a:ext>
            </a:extLst>
          </p:cNvPr>
          <p:cNvSpPr>
            <a:spLocks noGrp="1"/>
          </p:cNvSpPr>
          <p:nvPr>
            <p:ph sz="quarter" idx="14" hasCustomPrompt="1"/>
          </p:nvPr>
        </p:nvSpPr>
        <p:spPr>
          <a:xfrm>
            <a:off x="4754519" y="1355978"/>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en-US" noProof="0"/>
              <a:t>SUBHEADLINE</a:t>
            </a:r>
          </a:p>
        </p:txBody>
      </p:sp>
      <p:sp>
        <p:nvSpPr>
          <p:cNvPr id="21" name="Content Placeholder 2">
            <a:extLst>
              <a:ext uri="{FF2B5EF4-FFF2-40B4-BE49-F238E27FC236}">
                <a16:creationId xmlns:a16="http://schemas.microsoft.com/office/drawing/2014/main" id="{17701855-B7E4-450C-A75A-BC6B43B192C2}"/>
              </a:ext>
            </a:extLst>
          </p:cNvPr>
          <p:cNvSpPr>
            <a:spLocks noGrp="1"/>
          </p:cNvSpPr>
          <p:nvPr>
            <p:ph sz="quarter" idx="15" hasCustomPrompt="1"/>
          </p:nvPr>
        </p:nvSpPr>
        <p:spPr>
          <a:xfrm>
            <a:off x="4754519" y="1843087"/>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p:txBody>
      </p:sp>
      <p:sp>
        <p:nvSpPr>
          <p:cNvPr id="22" name="Content Placeholder 2">
            <a:extLst>
              <a:ext uri="{FF2B5EF4-FFF2-40B4-BE49-F238E27FC236}">
                <a16:creationId xmlns:a16="http://schemas.microsoft.com/office/drawing/2014/main" id="{BAFBD940-6CE9-4A43-81D6-DFF05BE992DF}"/>
              </a:ext>
            </a:extLst>
          </p:cNvPr>
          <p:cNvSpPr>
            <a:spLocks noGrp="1"/>
          </p:cNvSpPr>
          <p:nvPr>
            <p:ph sz="quarter" idx="16" hasCustomPrompt="1"/>
          </p:nvPr>
        </p:nvSpPr>
        <p:spPr>
          <a:xfrm>
            <a:off x="8116802" y="1355978"/>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en-US" noProof="0"/>
              <a:t>SUBHEADLINE</a:t>
            </a:r>
          </a:p>
        </p:txBody>
      </p:sp>
      <p:sp>
        <p:nvSpPr>
          <p:cNvPr id="23" name="Content Placeholder 2">
            <a:extLst>
              <a:ext uri="{FF2B5EF4-FFF2-40B4-BE49-F238E27FC236}">
                <a16:creationId xmlns:a16="http://schemas.microsoft.com/office/drawing/2014/main" id="{58798037-06C8-4D19-9587-C822B07477E5}"/>
              </a:ext>
            </a:extLst>
          </p:cNvPr>
          <p:cNvSpPr>
            <a:spLocks noGrp="1"/>
          </p:cNvSpPr>
          <p:nvPr>
            <p:ph sz="quarter" idx="17" hasCustomPrompt="1"/>
          </p:nvPr>
        </p:nvSpPr>
        <p:spPr>
          <a:xfrm>
            <a:off x="8116802" y="1843087"/>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p:txBody>
      </p:sp>
      <p:sp>
        <p:nvSpPr>
          <p:cNvPr id="24" name="Content Placeholder 2">
            <a:extLst>
              <a:ext uri="{FF2B5EF4-FFF2-40B4-BE49-F238E27FC236}">
                <a16:creationId xmlns:a16="http://schemas.microsoft.com/office/drawing/2014/main" id="{D479A463-C26E-45C7-B817-E32398C06A44}"/>
              </a:ext>
            </a:extLst>
          </p:cNvPr>
          <p:cNvSpPr>
            <a:spLocks noGrp="1"/>
          </p:cNvSpPr>
          <p:nvPr>
            <p:ph sz="quarter" idx="18" hasCustomPrompt="1"/>
          </p:nvPr>
        </p:nvSpPr>
        <p:spPr>
          <a:xfrm>
            <a:off x="4754519" y="3692661"/>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en-US" noProof="0"/>
              <a:t>SUBHEADLINE</a:t>
            </a:r>
          </a:p>
        </p:txBody>
      </p:sp>
      <p:sp>
        <p:nvSpPr>
          <p:cNvPr id="25" name="Content Placeholder 2">
            <a:extLst>
              <a:ext uri="{FF2B5EF4-FFF2-40B4-BE49-F238E27FC236}">
                <a16:creationId xmlns:a16="http://schemas.microsoft.com/office/drawing/2014/main" id="{EA37EEF3-8905-4170-8CED-61BBDD6CC37C}"/>
              </a:ext>
            </a:extLst>
          </p:cNvPr>
          <p:cNvSpPr>
            <a:spLocks noGrp="1"/>
          </p:cNvSpPr>
          <p:nvPr>
            <p:ph sz="quarter" idx="19" hasCustomPrompt="1"/>
          </p:nvPr>
        </p:nvSpPr>
        <p:spPr>
          <a:xfrm>
            <a:off x="4754519" y="4179770"/>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p:txBody>
      </p:sp>
      <p:sp>
        <p:nvSpPr>
          <p:cNvPr id="27" name="Content Placeholder 2">
            <a:extLst>
              <a:ext uri="{FF2B5EF4-FFF2-40B4-BE49-F238E27FC236}">
                <a16:creationId xmlns:a16="http://schemas.microsoft.com/office/drawing/2014/main" id="{C8D951A9-1AA8-4249-86D7-85323216F93C}"/>
              </a:ext>
            </a:extLst>
          </p:cNvPr>
          <p:cNvSpPr>
            <a:spLocks noGrp="1"/>
          </p:cNvSpPr>
          <p:nvPr>
            <p:ph sz="quarter" idx="20" hasCustomPrompt="1"/>
          </p:nvPr>
        </p:nvSpPr>
        <p:spPr>
          <a:xfrm>
            <a:off x="8116802" y="3692661"/>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en-US" noProof="0"/>
              <a:t>SUBHEADLINE</a:t>
            </a:r>
          </a:p>
        </p:txBody>
      </p:sp>
      <p:sp>
        <p:nvSpPr>
          <p:cNvPr id="29" name="Content Placeholder 2">
            <a:extLst>
              <a:ext uri="{FF2B5EF4-FFF2-40B4-BE49-F238E27FC236}">
                <a16:creationId xmlns:a16="http://schemas.microsoft.com/office/drawing/2014/main" id="{5557C4A3-1539-40BE-9112-07582B6686FB}"/>
              </a:ext>
            </a:extLst>
          </p:cNvPr>
          <p:cNvSpPr>
            <a:spLocks noGrp="1"/>
          </p:cNvSpPr>
          <p:nvPr>
            <p:ph sz="quarter" idx="21" hasCustomPrompt="1"/>
          </p:nvPr>
        </p:nvSpPr>
        <p:spPr>
          <a:xfrm>
            <a:off x="8116802" y="4179770"/>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p:txBody>
      </p:sp>
      <p:sp>
        <p:nvSpPr>
          <p:cNvPr id="30" name="Označba mesta vsebine 2">
            <a:extLst>
              <a:ext uri="{FF2B5EF4-FFF2-40B4-BE49-F238E27FC236}">
                <a16:creationId xmlns:a16="http://schemas.microsoft.com/office/drawing/2014/main" id="{38DC1BEE-EE98-4D2B-83B9-1D42EF7668AC}"/>
              </a:ext>
            </a:extLst>
          </p:cNvPr>
          <p:cNvSpPr>
            <a:spLocks noGrp="1"/>
          </p:cNvSpPr>
          <p:nvPr>
            <p:ph idx="22" hasCustomPrompt="1"/>
          </p:nvPr>
        </p:nvSpPr>
        <p:spPr>
          <a:xfrm>
            <a:off x="406101" y="1355978"/>
            <a:ext cx="3307845" cy="4351338"/>
          </a:xfrm>
        </p:spPr>
        <p:txBody>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noProof="0"/>
              <a:t>Click to add text</a:t>
            </a:r>
          </a:p>
        </p:txBody>
      </p:sp>
    </p:spTree>
    <p:extLst>
      <p:ext uri="{BB962C8B-B14F-4D97-AF65-F5344CB8AC3E}">
        <p14:creationId xmlns:p14="http://schemas.microsoft.com/office/powerpoint/2010/main" val="328455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_subsection">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DA627803-5869-44FC-8D3B-9DDC3C1290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24" t="12468" r="11213" b="24442"/>
          <a:stretch/>
        </p:blipFill>
        <p:spPr>
          <a:xfrm>
            <a:off x="558325" y="762712"/>
            <a:ext cx="11075349" cy="5332576"/>
          </a:xfrm>
          <a:prstGeom prst="rect">
            <a:avLst/>
          </a:prstGeom>
        </p:spPr>
      </p:pic>
      <p:sp>
        <p:nvSpPr>
          <p:cNvPr id="18" name="Content Placeholder 16">
            <a:extLst>
              <a:ext uri="{FF2B5EF4-FFF2-40B4-BE49-F238E27FC236}">
                <a16:creationId xmlns:a16="http://schemas.microsoft.com/office/drawing/2014/main" id="{93C31905-9639-46E6-A8C7-E40D587C4BD0}"/>
              </a:ext>
            </a:extLst>
          </p:cNvPr>
          <p:cNvSpPr>
            <a:spLocks noGrp="1"/>
          </p:cNvSpPr>
          <p:nvPr>
            <p:ph sz="quarter" idx="11" hasCustomPrompt="1"/>
          </p:nvPr>
        </p:nvSpPr>
        <p:spPr>
          <a:xfrm>
            <a:off x="1625189" y="4448340"/>
            <a:ext cx="3733800" cy="801688"/>
          </a:xfrm>
        </p:spPr>
        <p:txBody>
          <a:bodyPr>
            <a:normAutofit/>
          </a:bodyPr>
          <a:lstStyle>
            <a:lvl1pPr marL="0" indent="0" algn="l" defTabSz="914400" rtl="0" eaLnBrk="1" latinLnBrk="0" hangingPunct="1">
              <a:lnSpc>
                <a:spcPct val="90000"/>
              </a:lnSpc>
              <a:spcBef>
                <a:spcPct val="0"/>
              </a:spcBef>
              <a:buNone/>
              <a:defRPr lang="sl-SI" sz="2000" kern="1200" dirty="0">
                <a:solidFill>
                  <a:srgbClr val="266072"/>
                </a:solidFill>
                <a:latin typeface="Work Sans Light" pitchFamily="2" charset="-18"/>
                <a:ea typeface="+mj-ea"/>
                <a:cs typeface="+mj-cs"/>
              </a:defRPr>
            </a:lvl1pPr>
          </a:lstStyle>
          <a:p>
            <a:pPr lvl="0"/>
            <a:r>
              <a:rPr lang="en-US" noProof="0"/>
              <a:t>filler slide</a:t>
            </a:r>
          </a:p>
        </p:txBody>
      </p:sp>
      <p:sp>
        <p:nvSpPr>
          <p:cNvPr id="19" name="Content Placeholder 12">
            <a:extLst>
              <a:ext uri="{FF2B5EF4-FFF2-40B4-BE49-F238E27FC236}">
                <a16:creationId xmlns:a16="http://schemas.microsoft.com/office/drawing/2014/main" id="{EFB5ECCF-9DC4-40FB-AB26-34EFB3DEC10E}"/>
              </a:ext>
            </a:extLst>
          </p:cNvPr>
          <p:cNvSpPr>
            <a:spLocks noGrp="1"/>
          </p:cNvSpPr>
          <p:nvPr>
            <p:ph sz="quarter" idx="10" hasCustomPrompt="1"/>
          </p:nvPr>
        </p:nvSpPr>
        <p:spPr>
          <a:xfrm>
            <a:off x="1600231" y="3605371"/>
            <a:ext cx="5041900" cy="735013"/>
          </a:xfrm>
        </p:spPr>
        <p:txBody>
          <a:bodyPr>
            <a:normAutofit/>
          </a:bodyPr>
          <a:lstStyle>
            <a:lvl1pPr marL="0" indent="0">
              <a:buNone/>
              <a:defRPr lang="sl-SI" sz="4400" kern="1200" dirty="0">
                <a:solidFill>
                  <a:srgbClr val="266072"/>
                </a:solidFill>
                <a:latin typeface="Work Sans SemiBold" pitchFamily="2" charset="-18"/>
                <a:ea typeface="+mj-ea"/>
                <a:cs typeface="+mj-cs"/>
              </a:defRPr>
            </a:lvl1pPr>
          </a:lstStyle>
          <a:p>
            <a:pPr lvl="0"/>
            <a:r>
              <a:rPr lang="en-US" noProof="0"/>
              <a:t>subsection</a:t>
            </a:r>
          </a:p>
        </p:txBody>
      </p:sp>
    </p:spTree>
    <p:extLst>
      <p:ext uri="{BB962C8B-B14F-4D97-AF65-F5344CB8AC3E}">
        <p14:creationId xmlns:p14="http://schemas.microsoft.com/office/powerpoint/2010/main" val="2687159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99231CF-1ECE-477E-87EA-24D6A332D1D4}"/>
              </a:ext>
            </a:extLst>
          </p:cNvPr>
          <p:cNvSpPr>
            <a:spLocks noGrp="1"/>
          </p:cNvSpPr>
          <p:nvPr>
            <p:ph type="title"/>
          </p:nvPr>
        </p:nvSpPr>
        <p:spPr>
          <a:xfrm>
            <a:off x="198120" y="136525"/>
            <a:ext cx="10515600" cy="1325563"/>
          </a:xfrm>
          <a:prstGeom prst="rect">
            <a:avLst/>
          </a:prstGeom>
        </p:spPr>
        <p:txBody>
          <a:bodyPr vert="horz" lIns="91440" tIns="45720" rIns="91440" bIns="45720" rtlCol="0" anchor="ctr">
            <a:normAutofit/>
          </a:bodyPr>
          <a:lstStyle/>
          <a:p>
            <a:r>
              <a:rPr lang="en-US" noProof="0"/>
              <a:t>Click to edit the matrix title style</a:t>
            </a:r>
            <a:endParaRPr lang="sl-SI"/>
          </a:p>
        </p:txBody>
      </p:sp>
      <p:sp>
        <p:nvSpPr>
          <p:cNvPr id="3" name="Označba mesta besedila 2">
            <a:extLst>
              <a:ext uri="{FF2B5EF4-FFF2-40B4-BE49-F238E27FC236}">
                <a16:creationId xmlns:a16="http://schemas.microsoft.com/office/drawing/2014/main" id="{D233BF3D-6B76-4477-B89C-7D2A39446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matrix text styles</a:t>
            </a:r>
          </a:p>
        </p:txBody>
      </p:sp>
      <p:sp>
        <p:nvSpPr>
          <p:cNvPr id="7" name="Označba mesta številke diapozitiva 1">
            <a:extLst>
              <a:ext uri="{FF2B5EF4-FFF2-40B4-BE49-F238E27FC236}">
                <a16:creationId xmlns:a16="http://schemas.microsoft.com/office/drawing/2014/main" id="{F21ADF30-A95F-4866-93F8-50840D00B846}"/>
              </a:ext>
            </a:extLst>
          </p:cNvPr>
          <p:cNvSpPr txBox="1">
            <a:spLocks/>
          </p:cNvSpPr>
          <p:nvPr userDrawn="1"/>
        </p:nvSpPr>
        <p:spPr>
          <a:xfrm>
            <a:off x="6454721" y="6356349"/>
            <a:ext cx="2743200"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t>conference</a:t>
            </a:r>
          </a:p>
        </p:txBody>
      </p:sp>
      <p:sp>
        <p:nvSpPr>
          <p:cNvPr id="8" name="Označba mesta številke diapozitiva 1">
            <a:extLst>
              <a:ext uri="{FF2B5EF4-FFF2-40B4-BE49-F238E27FC236}">
                <a16:creationId xmlns:a16="http://schemas.microsoft.com/office/drawing/2014/main" id="{21F58CF0-1EFB-431D-9543-A3D4B763DC33}"/>
              </a:ext>
            </a:extLst>
          </p:cNvPr>
          <p:cNvSpPr txBox="1">
            <a:spLocks/>
          </p:cNvSpPr>
          <p:nvPr userDrawn="1"/>
        </p:nvSpPr>
        <p:spPr>
          <a:xfrm>
            <a:off x="3593992" y="6369169"/>
            <a:ext cx="2743200"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t>lecturer</a:t>
            </a:r>
          </a:p>
        </p:txBody>
      </p:sp>
      <p:pic>
        <p:nvPicPr>
          <p:cNvPr id="9" name="Slika 10" descr="Slika, ki vsebuje besede besedilo, znak, vektorska grafika&#10;&#10;Opis je samodejno ustvarjen">
            <a:extLst>
              <a:ext uri="{FF2B5EF4-FFF2-40B4-BE49-F238E27FC236}">
                <a16:creationId xmlns:a16="http://schemas.microsoft.com/office/drawing/2014/main" id="{CAA684E3-AD41-4906-8087-379ACC7ED0E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09575" y="6335296"/>
            <a:ext cx="579696" cy="386178"/>
          </a:xfrm>
          <a:prstGeom prst="rect">
            <a:avLst/>
          </a:prstGeom>
        </p:spPr>
      </p:pic>
      <p:sp>
        <p:nvSpPr>
          <p:cNvPr id="12" name="Označba mesta številke diapozitiva 6">
            <a:extLst>
              <a:ext uri="{FF2B5EF4-FFF2-40B4-BE49-F238E27FC236}">
                <a16:creationId xmlns:a16="http://schemas.microsoft.com/office/drawing/2014/main" id="{00B14585-CA01-4221-A932-2ED4BF64FAE4}"/>
              </a:ext>
            </a:extLst>
          </p:cNvPr>
          <p:cNvSpPr txBox="1">
            <a:spLocks/>
          </p:cNvSpPr>
          <p:nvPr userDrawn="1"/>
        </p:nvSpPr>
        <p:spPr>
          <a:xfrm>
            <a:off x="11463382" y="6331701"/>
            <a:ext cx="595268"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F68DA6-A972-4DA1-9F8C-FA3DD66CE385}" type="slidenum">
              <a:rPr lang="sl-SI" smtClean="0"/>
              <a:pPr/>
              <a:t>‹#›</a:t>
            </a:fld>
            <a:endParaRPr lang="sl-SI"/>
          </a:p>
        </p:txBody>
      </p:sp>
      <p:sp>
        <p:nvSpPr>
          <p:cNvPr id="13" name="Označba mesta številke diapozitiva 1">
            <a:extLst>
              <a:ext uri="{FF2B5EF4-FFF2-40B4-BE49-F238E27FC236}">
                <a16:creationId xmlns:a16="http://schemas.microsoft.com/office/drawing/2014/main" id="{86642D19-62D0-4205-AB82-BF693C3BC700}"/>
              </a:ext>
            </a:extLst>
          </p:cNvPr>
          <p:cNvSpPr txBox="1">
            <a:spLocks/>
          </p:cNvSpPr>
          <p:nvPr userDrawn="1"/>
        </p:nvSpPr>
        <p:spPr>
          <a:xfrm>
            <a:off x="9315450" y="6335296"/>
            <a:ext cx="2743200"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l-SI"/>
              <a:t>date</a:t>
            </a:r>
          </a:p>
        </p:txBody>
      </p:sp>
    </p:spTree>
    <p:extLst>
      <p:ext uri="{BB962C8B-B14F-4D97-AF65-F5344CB8AC3E}">
        <p14:creationId xmlns:p14="http://schemas.microsoft.com/office/powerpoint/2010/main" val="2978301785"/>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88" r:id="rId3"/>
    <p:sldLayoutId id="2147483650" r:id="rId4"/>
    <p:sldLayoutId id="2147483682" r:id="rId5"/>
    <p:sldLayoutId id="2147483652" r:id="rId6"/>
    <p:sldLayoutId id="2147483686" r:id="rId7"/>
    <p:sldLayoutId id="2147483687" r:id="rId8"/>
    <p:sldLayoutId id="2147483655" r:id="rId9"/>
    <p:sldLayoutId id="2147483683" r:id="rId10"/>
    <p:sldLayoutId id="2147483684" r:id="rId11"/>
    <p:sldLayoutId id="2147483685" r:id="rId12"/>
    <p:sldLayoutId id="2147483692" r:id="rId13"/>
    <p:sldLayoutId id="2147483681"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1"/>
        <p:cNvGrpSpPr/>
        <p:nvPr/>
      </p:nvGrpSpPr>
      <p:grpSpPr>
        <a:xfrm>
          <a:off x="0" y="0"/>
          <a:ext cx="0" cy="0"/>
          <a:chOff x="0" y="0"/>
          <a:chExt cx="0" cy="0"/>
        </a:xfrm>
      </p:grpSpPr>
      <p:cxnSp>
        <p:nvCxnSpPr>
          <p:cNvPr id="72" name="Google Shape;72;p14"/>
          <p:cNvCxnSpPr/>
          <p:nvPr/>
        </p:nvCxnSpPr>
        <p:spPr>
          <a:xfrm>
            <a:off x="0" y="1317600"/>
            <a:ext cx="4800000" cy="300"/>
          </a:xfrm>
          <a:prstGeom prst="straightConnector1">
            <a:avLst/>
          </a:prstGeom>
          <a:noFill/>
          <a:ln w="57225" cap="flat" cmpd="sng">
            <a:solidFill>
              <a:srgbClr val="4A7EBB"/>
            </a:solidFill>
            <a:prstDash val="solid"/>
            <a:round/>
            <a:headEnd type="none" w="sm" len="sm"/>
            <a:tailEnd type="none" w="sm" len="sm"/>
          </a:ln>
        </p:spPr>
      </p:cxnSp>
      <p:pic>
        <p:nvPicPr>
          <p:cNvPr id="73" name="Google Shape;73;p14"/>
          <p:cNvPicPr preferRelativeResize="0"/>
          <p:nvPr/>
        </p:nvPicPr>
        <p:blipFill rotWithShape="1">
          <a:blip r:embed="rId4">
            <a:alphaModFix/>
          </a:blip>
          <a:srcRect/>
          <a:stretch/>
        </p:blipFill>
        <p:spPr>
          <a:xfrm>
            <a:off x="10096320" y="6299280"/>
            <a:ext cx="1702560" cy="431280"/>
          </a:xfrm>
          <a:prstGeom prst="rect">
            <a:avLst/>
          </a:prstGeom>
          <a:noFill/>
          <a:ln>
            <a:noFill/>
          </a:ln>
        </p:spPr>
      </p:pic>
      <p:pic>
        <p:nvPicPr>
          <p:cNvPr id="74" name="Google Shape;74;p14"/>
          <p:cNvPicPr preferRelativeResize="0"/>
          <p:nvPr/>
        </p:nvPicPr>
        <p:blipFill rotWithShape="1">
          <a:blip r:embed="rId5">
            <a:alphaModFix/>
          </a:blip>
          <a:srcRect/>
          <a:stretch/>
        </p:blipFill>
        <p:spPr>
          <a:xfrm>
            <a:off x="252481" y="6303960"/>
            <a:ext cx="2975039" cy="432000"/>
          </a:xfrm>
          <a:prstGeom prst="rect">
            <a:avLst/>
          </a:prstGeom>
          <a:noFill/>
          <a:ln>
            <a:noFill/>
          </a:ln>
        </p:spPr>
      </p:pic>
      <p:sp>
        <p:nvSpPr>
          <p:cNvPr id="75" name="Google Shape;75;p14"/>
          <p:cNvSpPr txBox="1">
            <a:spLocks noGrp="1"/>
          </p:cNvSpPr>
          <p:nvPr>
            <p:ph type="title"/>
          </p:nvPr>
        </p:nvSpPr>
        <p:spPr>
          <a:xfrm>
            <a:off x="609600" y="273600"/>
            <a:ext cx="1097240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6" name="Google Shape;76;p14"/>
          <p:cNvSpPr txBox="1">
            <a:spLocks noGrp="1"/>
          </p:cNvSpPr>
          <p:nvPr>
            <p:ph type="body" idx="1"/>
          </p:nvPr>
        </p:nvSpPr>
        <p:spPr>
          <a:xfrm>
            <a:off x="609600" y="1604520"/>
            <a:ext cx="10972400" cy="39774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7" name="Google Shape;77;p14"/>
          <p:cNvSpPr txBox="1">
            <a:spLocks noGrp="1"/>
          </p:cNvSpPr>
          <p:nvPr>
            <p:ph type="sldNum" idx="12"/>
          </p:nvPr>
        </p:nvSpPr>
        <p:spPr>
          <a:xfrm>
            <a:off x="11409045" y="6333134"/>
            <a:ext cx="731600" cy="525000"/>
          </a:xfrm>
          <a:prstGeom prst="rect">
            <a:avLst/>
          </a:prstGeom>
          <a:noFill/>
          <a:ln>
            <a:noFill/>
          </a:ln>
        </p:spPr>
        <p:txBody>
          <a:bodyPr spcFirstLastPara="1" wrap="square" lIns="91425" tIns="91425" rIns="91425" bIns="91425" anchor="t" anchorCtr="0">
            <a:noAutofit/>
          </a:bodyPr>
          <a:lstStyle>
            <a:lvl1pPr lvl="0" algn="r">
              <a:buNone/>
              <a:defRPr sz="1300"/>
            </a:lvl1pPr>
            <a:lvl2pPr lvl="1" algn="r">
              <a:buNone/>
              <a:defRPr sz="1300"/>
            </a:lvl2pPr>
            <a:lvl3pPr lvl="2" algn="r">
              <a:buNone/>
              <a:defRPr sz="1300"/>
            </a:lvl3pPr>
            <a:lvl4pPr lvl="3" algn="r">
              <a:buNone/>
              <a:defRPr sz="1300"/>
            </a:lvl4pPr>
            <a:lvl5pPr lvl="4" algn="r">
              <a:buNone/>
              <a:defRPr sz="1300"/>
            </a:lvl5pPr>
            <a:lvl6pPr lvl="5" algn="r">
              <a:buNone/>
              <a:defRPr sz="1300"/>
            </a:lvl6pPr>
            <a:lvl7pPr lvl="6" algn="r">
              <a:buNone/>
              <a:defRPr sz="1300"/>
            </a:lvl7pPr>
            <a:lvl8pPr lvl="7" algn="r">
              <a:buNone/>
              <a:defRPr sz="1300"/>
            </a:lvl8pPr>
            <a:lvl9pPr lvl="8" algn="r">
              <a:buNone/>
              <a:defRPr sz="1300"/>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8" name="Picture 7" descr="Logo, company name&#10;&#10;Description automatically generated">
            <a:extLst>
              <a:ext uri="{FF2B5EF4-FFF2-40B4-BE49-F238E27FC236}">
                <a16:creationId xmlns:a16="http://schemas.microsoft.com/office/drawing/2014/main" id="{C8835316-6BAD-4F06-BEF5-6EA26FDC162C}"/>
              </a:ext>
            </a:extLst>
          </p:cNvPr>
          <p:cNvPicPr>
            <a:picLocks noChangeAspect="1"/>
          </p:cNvPicPr>
          <p:nvPr userDrawn="1"/>
        </p:nvPicPr>
        <p:blipFill>
          <a:blip r:embed="rId6"/>
          <a:stretch>
            <a:fillRect/>
          </a:stretch>
        </p:blipFill>
        <p:spPr>
          <a:xfrm>
            <a:off x="8481236" y="6333134"/>
            <a:ext cx="1534211" cy="473717"/>
          </a:xfrm>
          <a:prstGeom prst="rect">
            <a:avLst/>
          </a:prstGeom>
        </p:spPr>
      </p:pic>
    </p:spTree>
  </p:cSld>
  <p:clrMap bg1="lt1" tx1="dk1" bg2="dk2" tx2="lt2" accent1="accent1" accent2="accent2" accent3="accent3" accent4="accent4" accent5="accent5" accent6="accent6" hlink="hlink" folHlink="folHlink"/>
  <p:sldLayoutIdLst>
    <p:sldLayoutId id="2147483680" r:id="rId1"/>
    <p:sldLayoutId id="2147483691"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99231CF-1ECE-477E-87EA-24D6A332D1D4}"/>
              </a:ext>
            </a:extLst>
          </p:cNvPr>
          <p:cNvSpPr>
            <a:spLocks noGrp="1"/>
          </p:cNvSpPr>
          <p:nvPr>
            <p:ph type="title"/>
          </p:nvPr>
        </p:nvSpPr>
        <p:spPr>
          <a:xfrm>
            <a:off x="198120" y="1365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D233BF3D-6B76-4477-B89C-7D2A39446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pic>
        <p:nvPicPr>
          <p:cNvPr id="9" name="Slika 10" descr="Slika, ki vsebuje besede besedilo, znak, vektorska grafika&#10;&#10;Opis je samodejno ustvarjen">
            <a:extLst>
              <a:ext uri="{FF2B5EF4-FFF2-40B4-BE49-F238E27FC236}">
                <a16:creationId xmlns:a16="http://schemas.microsoft.com/office/drawing/2014/main" id="{CAA684E3-AD41-4906-8087-379ACC7ED0E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9575" y="6335296"/>
            <a:ext cx="579696" cy="386178"/>
          </a:xfrm>
          <a:prstGeom prst="rect">
            <a:avLst/>
          </a:prstGeom>
        </p:spPr>
      </p:pic>
      <p:sp>
        <p:nvSpPr>
          <p:cNvPr id="5" name="Označba mesta številke diapozitiva 5">
            <a:extLst>
              <a:ext uri="{FF2B5EF4-FFF2-40B4-BE49-F238E27FC236}">
                <a16:creationId xmlns:a16="http://schemas.microsoft.com/office/drawing/2014/main" id="{508ECBCE-170E-48CB-91B6-865E76C9BD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3EFE32-485B-41F6-927E-7557007F5C17}" type="slidenum">
              <a:rPr lang="sl-SI" smtClean="0"/>
              <a:t>‹#›</a:t>
            </a:fld>
            <a:endParaRPr lang="sl-SI"/>
          </a:p>
        </p:txBody>
      </p:sp>
    </p:spTree>
    <p:extLst>
      <p:ext uri="{BB962C8B-B14F-4D97-AF65-F5344CB8AC3E}">
        <p14:creationId xmlns:p14="http://schemas.microsoft.com/office/powerpoint/2010/main" val="311707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8" r:id="rId9"/>
    <p:sldLayoutId id="2147483679"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5"/>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work sans" pitchFamily="2" charset="-18"/>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39.png"/><Relationship Id="rId7" Type="http://schemas.openxmlformats.org/officeDocument/2006/relationships/image" Target="../media/image40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2.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image" Target="../media/image68.png"/><Relationship Id="rId7" Type="http://schemas.openxmlformats.org/officeDocument/2006/relationships/oleObject" Target="../embeddings/oleObject3.bin"/><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wmf"/><Relationship Id="rId10" Type="http://schemas.openxmlformats.org/officeDocument/2006/relationships/image" Target="../media/image73.png"/><Relationship Id="rId4" Type="http://schemas.openxmlformats.org/officeDocument/2006/relationships/oleObject" Target="../embeddings/oleObject2.bin"/><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30.png"/><Relationship Id="rId7" Type="http://schemas.openxmlformats.org/officeDocument/2006/relationships/image" Target="../media/image32.png"/><Relationship Id="rId2" Type="http://schemas.openxmlformats.org/officeDocument/2006/relationships/image" Target="../media/image720.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image" Target="../media/image780.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76.wmf"/><Relationship Id="rId11" Type="http://schemas.openxmlformats.org/officeDocument/2006/relationships/image" Target="../media/image79.png"/><Relationship Id="rId5" Type="http://schemas.openxmlformats.org/officeDocument/2006/relationships/oleObject" Target="../embeddings/oleObject5.bin"/><Relationship Id="rId10" Type="http://schemas.openxmlformats.org/officeDocument/2006/relationships/image" Target="../media/image78.wmf"/><Relationship Id="rId4" Type="http://schemas.openxmlformats.org/officeDocument/2006/relationships/image" Target="../media/image75.wmf"/><Relationship Id="rId9" Type="http://schemas.openxmlformats.org/officeDocument/2006/relationships/oleObject" Target="../embeddings/oleObject7.bin"/></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raptor-consortium.com/" TargetMode="Externa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0.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E01FBD-E45C-4395-BE5F-2C149424AEBF}"/>
              </a:ext>
            </a:extLst>
          </p:cNvPr>
          <p:cNvSpPr>
            <a:spLocks noGrp="1"/>
          </p:cNvSpPr>
          <p:nvPr>
            <p:ph sz="quarter" idx="10"/>
          </p:nvPr>
        </p:nvSpPr>
        <p:spPr/>
        <p:txBody>
          <a:bodyPr vert="horz" lIns="91440" tIns="45720" rIns="91440" bIns="45720" rtlCol="0" anchor="t">
            <a:normAutofit lnSpcReduction="10000"/>
          </a:bodyPr>
          <a:lstStyle/>
          <a:p>
            <a:r>
              <a:rPr lang="en-US" err="1">
                <a:latin typeface="Work Sans SemiBold"/>
              </a:rPr>
              <a:t>Uporaba</a:t>
            </a:r>
            <a:r>
              <a:rPr lang="en-US">
                <a:latin typeface="Work Sans SemiBold"/>
              </a:rPr>
              <a:t> </a:t>
            </a:r>
            <a:r>
              <a:rPr lang="en-US" err="1">
                <a:latin typeface="Work Sans SemiBold"/>
              </a:rPr>
              <a:t>sevanje</a:t>
            </a:r>
            <a:r>
              <a:rPr lang="en-US">
                <a:latin typeface="Work Sans SemiBold"/>
              </a:rPr>
              <a:t> v medicini</a:t>
            </a:r>
            <a:endParaRPr lang="en-US"/>
          </a:p>
        </p:txBody>
      </p:sp>
      <p:sp>
        <p:nvSpPr>
          <p:cNvPr id="3" name="Content Placeholder 2">
            <a:extLst>
              <a:ext uri="{FF2B5EF4-FFF2-40B4-BE49-F238E27FC236}">
                <a16:creationId xmlns:a16="http://schemas.microsoft.com/office/drawing/2014/main" id="{09EC4A9D-334F-4124-A329-2550C9300FC0}"/>
              </a:ext>
            </a:extLst>
          </p:cNvPr>
          <p:cNvSpPr>
            <a:spLocks noGrp="1"/>
          </p:cNvSpPr>
          <p:nvPr>
            <p:ph sz="quarter" idx="11"/>
          </p:nvPr>
        </p:nvSpPr>
        <p:spPr/>
        <p:txBody>
          <a:bodyPr vert="horz" lIns="91440" tIns="45720" rIns="91440" bIns="45720" rtlCol="0" anchor="t">
            <a:normAutofit/>
          </a:bodyPr>
          <a:lstStyle/>
          <a:p>
            <a:r>
              <a:rPr lang="en-US">
                <a:latin typeface="Work Sans Light"/>
              </a:rPr>
              <a:t>Ilamparithi Balasubramanian</a:t>
            </a:r>
          </a:p>
          <a:p>
            <a:r>
              <a:rPr lang="en-US">
                <a:latin typeface="Work Sans Light"/>
              </a:rPr>
              <a:t>Luciano Rivetti</a:t>
            </a:r>
            <a:endParaRPr lang="en-US"/>
          </a:p>
          <a:p>
            <a:r>
              <a:rPr lang="en-US" dirty="0">
                <a:latin typeface="Work Sans Light"/>
              </a:rPr>
              <a:t>Andrej </a:t>
            </a:r>
            <a:r>
              <a:rPr lang="en-US" dirty="0" err="1">
                <a:latin typeface="Work Sans Light"/>
              </a:rPr>
              <a:t>Studen</a:t>
            </a:r>
            <a:endParaRPr lang="en-US"/>
          </a:p>
        </p:txBody>
      </p:sp>
      <p:pic>
        <p:nvPicPr>
          <p:cNvPr id="4" name="Picture 4">
            <a:extLst>
              <a:ext uri="{FF2B5EF4-FFF2-40B4-BE49-F238E27FC236}">
                <a16:creationId xmlns:a16="http://schemas.microsoft.com/office/drawing/2014/main" id="{625C7056-FA4F-42AC-BE0D-3D3E97AB4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842" y="468325"/>
            <a:ext cx="1515797" cy="6414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7A970BB-FA4C-4220-A12D-F6692ADEA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646" y="651107"/>
            <a:ext cx="1284458" cy="3898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95E165E0-9688-4382-B753-C026DB065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606" y="637688"/>
            <a:ext cx="1063402" cy="436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nko | Marg">
            <a:extLst>
              <a:ext uri="{FF2B5EF4-FFF2-40B4-BE49-F238E27FC236}">
                <a16:creationId xmlns:a16="http://schemas.microsoft.com/office/drawing/2014/main" id="{77DA9AA2-500B-46F6-8443-E5FE27F562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68" r="43929"/>
          <a:stretch/>
        </p:blipFill>
        <p:spPr bwMode="auto">
          <a:xfrm>
            <a:off x="7918513" y="508042"/>
            <a:ext cx="1425511" cy="65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212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8A7DB6D-6A2C-44CD-B168-5EE662A1E624}"/>
              </a:ext>
            </a:extLst>
          </p:cNvPr>
          <p:cNvSpPr>
            <a:spLocks noGrp="1"/>
          </p:cNvSpPr>
          <p:nvPr>
            <p:ph sz="quarter" idx="13"/>
          </p:nvPr>
        </p:nvSpPr>
        <p:spPr>
          <a:xfrm>
            <a:off x="409575" y="461474"/>
            <a:ext cx="9717191" cy="546930"/>
          </a:xfrm>
        </p:spPr>
        <p:txBody>
          <a:bodyPr vert="horz" lIns="91440" tIns="45720" rIns="91440" bIns="45720" rtlCol="0" anchor="t">
            <a:normAutofit fontScale="92500" lnSpcReduction="10000"/>
          </a:bodyPr>
          <a:lstStyle/>
          <a:p>
            <a:r>
              <a:rPr lang="en-US" err="1">
                <a:latin typeface="Work Sans"/>
              </a:rPr>
              <a:t>Interakcije</a:t>
            </a:r>
            <a:r>
              <a:rPr lang="en-US" dirty="0">
                <a:latin typeface="Work Sans"/>
              </a:rPr>
              <a:t> </a:t>
            </a:r>
            <a:r>
              <a:rPr lang="en-US" dirty="0" err="1">
                <a:latin typeface="Work Sans"/>
              </a:rPr>
              <a:t>sevanja</a:t>
            </a:r>
            <a:r>
              <a:rPr lang="en-US" dirty="0">
                <a:latin typeface="Work Sans"/>
              </a:rPr>
              <a:t> s </a:t>
            </a:r>
            <a:r>
              <a:rPr lang="en-US" dirty="0" err="1">
                <a:latin typeface="Work Sans"/>
              </a:rPr>
              <a:t>snovjo</a:t>
            </a:r>
            <a:endParaRPr lang="en-US" dirty="0" err="1"/>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B107359-DC06-4E9C-ABA2-DB38F902E2EC}"/>
                  </a:ext>
                </a:extLst>
              </p:cNvPr>
              <p:cNvSpPr txBox="1"/>
              <p:nvPr/>
            </p:nvSpPr>
            <p:spPr>
              <a:xfrm>
                <a:off x="409575" y="1464423"/>
                <a:ext cx="4189856" cy="2759282"/>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a:t>Photons</a:t>
                </a:r>
              </a:p>
              <a:p>
                <a:endParaRPr lang="en-US" sz="2000"/>
              </a:p>
              <a:p>
                <a:pPr marL="285750" indent="-285750">
                  <a:buFont typeface="Arial" panose="020B0604020202020204" pitchFamily="34" charset="0"/>
                  <a:buChar char="•"/>
                </a:pPr>
                <a:r>
                  <a:rPr lang="en-US" sz="2000"/>
                  <a:t>Photo electric effect ~ </a:t>
                </a:r>
                <a14:m>
                  <m:oMath xmlns:m="http://schemas.openxmlformats.org/officeDocument/2006/math">
                    <m:f>
                      <m:fPr>
                        <m:ctrlPr>
                          <a:rPr lang="en-US" sz="2000" i="1" smtClean="0">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𝑍</m:t>
                            </m:r>
                          </m:e>
                          <m:sup>
                            <m:r>
                              <a:rPr lang="en-US" sz="2000" i="1">
                                <a:latin typeface="Cambria Math" panose="02040503050406030204" pitchFamily="18" charset="0"/>
                              </a:rPr>
                              <m:t>4</m:t>
                            </m:r>
                          </m:sup>
                        </m:sSup>
                      </m:num>
                      <m:den>
                        <m:sSup>
                          <m:sSupPr>
                            <m:ctrlPr>
                              <a:rPr lang="en-US" sz="2000" i="1" smtClean="0">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h</m:t>
                            </m:r>
                            <m:r>
                              <a:rPr lang="en-US" sz="2000" i="1">
                                <a:latin typeface="Cambria Math" panose="02040503050406030204" pitchFamily="18" charset="0"/>
                                <a:ea typeface="Cambria Math" panose="02040503050406030204" pitchFamily="18" charset="0"/>
                              </a:rPr>
                              <m:t>𝜐</m:t>
                            </m:r>
                            <m:r>
                              <a:rPr lang="en-US" sz="2000" i="1">
                                <a:latin typeface="Cambria Math" panose="02040503050406030204" pitchFamily="18" charset="0"/>
                              </a:rPr>
                              <m:t>)</m:t>
                            </m:r>
                          </m:e>
                          <m:sup>
                            <m:r>
                              <a:rPr lang="en-US" sz="2000" b="0" i="1" smtClean="0">
                                <a:latin typeface="Cambria Math" panose="02040503050406030204" pitchFamily="18" charset="0"/>
                              </a:rPr>
                              <m:t>3</m:t>
                            </m:r>
                          </m:sup>
                        </m:sSup>
                      </m:den>
                    </m:f>
                  </m:oMath>
                </a14:m>
                <a:endParaRPr lang="en-US" sz="2000"/>
              </a:p>
              <a:p>
                <a:endParaRPr lang="en-US" sz="2000"/>
              </a:p>
              <a:p>
                <a:pPr marL="285750" indent="-285750">
                  <a:buFont typeface="Arial" panose="020B0604020202020204" pitchFamily="34" charset="0"/>
                  <a:buChar char="•"/>
                </a:pPr>
                <a:r>
                  <a:rPr lang="en-US" sz="2000"/>
                  <a:t>Compton Scattering ~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𝑍</m:t>
                        </m:r>
                      </m:num>
                      <m:den>
                        <m:r>
                          <a:rPr lang="en-US" sz="2000" i="1">
                            <a:latin typeface="Cambria Math" panose="02040503050406030204" pitchFamily="18" charset="0"/>
                          </a:rPr>
                          <m:t>h</m:t>
                        </m:r>
                        <m:r>
                          <a:rPr lang="en-US" sz="2000" i="1">
                            <a:latin typeface="Cambria Math" panose="02040503050406030204" pitchFamily="18" charset="0"/>
                            <a:ea typeface="Cambria Math" panose="02040503050406030204" pitchFamily="18" charset="0"/>
                          </a:rPr>
                          <m:t>𝜐</m:t>
                        </m:r>
                      </m:den>
                    </m:f>
                  </m:oMath>
                </a14:m>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Pair production  ~ </a:t>
                </a:r>
                <a14:m>
                  <m:oMath xmlns:m="http://schemas.openxmlformats.org/officeDocument/2006/math">
                    <m:f>
                      <m:fPr>
                        <m:ctrlPr>
                          <a:rPr lang="en-US" sz="2000" i="1" smtClean="0">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𝑍</m:t>
                            </m:r>
                          </m:e>
                          <m:sup>
                            <m:r>
                              <a:rPr lang="en-US" sz="2000" b="0" i="1" smtClean="0">
                                <a:latin typeface="Cambria Math" panose="02040503050406030204" pitchFamily="18" charset="0"/>
                              </a:rPr>
                              <m:t>2</m:t>
                            </m:r>
                          </m:sup>
                        </m:sSup>
                      </m:num>
                      <m:den>
                        <m:r>
                          <a:rPr lang="en-US" sz="2000" i="1">
                            <a:latin typeface="Cambria Math" panose="02040503050406030204" pitchFamily="18" charset="0"/>
                          </a:rPr>
                          <m:t>h</m:t>
                        </m:r>
                        <m:r>
                          <a:rPr lang="en-US" sz="2000" i="1">
                            <a:latin typeface="Cambria Math" panose="02040503050406030204" pitchFamily="18" charset="0"/>
                            <a:ea typeface="Cambria Math" panose="02040503050406030204" pitchFamily="18" charset="0"/>
                          </a:rPr>
                          <m:t>𝜐</m:t>
                        </m:r>
                      </m:den>
                    </m:f>
                  </m:oMath>
                </a14:m>
                <a:endParaRPr lang="en-US" sz="2000"/>
              </a:p>
            </p:txBody>
          </p:sp>
        </mc:Choice>
        <mc:Fallback xmlns="">
          <p:sp>
            <p:nvSpPr>
              <p:cNvPr id="6" name="TextBox 5">
                <a:extLst>
                  <a:ext uri="{FF2B5EF4-FFF2-40B4-BE49-F238E27FC236}">
                    <a16:creationId xmlns:a16="http://schemas.microsoft.com/office/drawing/2014/main" id="{8B107359-DC06-4E9C-ABA2-DB38F902E2EC}"/>
                  </a:ext>
                </a:extLst>
              </p:cNvPr>
              <p:cNvSpPr txBox="1">
                <a:spLocks noRot="1" noChangeAspect="1" noMove="1" noResize="1" noEditPoints="1" noAdjustHandles="1" noChangeArrowheads="1" noChangeShapeType="1" noTextEdit="1"/>
              </p:cNvSpPr>
              <p:nvPr/>
            </p:nvSpPr>
            <p:spPr>
              <a:xfrm>
                <a:off x="409575" y="1464423"/>
                <a:ext cx="4189856" cy="2759282"/>
              </a:xfrm>
              <a:prstGeom prst="rect">
                <a:avLst/>
              </a:prstGeom>
              <a:blipFill>
                <a:blip r:embed="rId2"/>
                <a:stretch>
                  <a:fillRect l="-1012" t="-655"/>
                </a:stretch>
              </a:blipFill>
              <a:ln w="28575"/>
            </p:spPr>
            <p:txBody>
              <a:bodyPr/>
              <a:lstStyle/>
              <a:p>
                <a:r>
                  <a:rPr lang="en-US">
                    <a:noFill/>
                  </a:rPr>
                  <a:t> </a:t>
                </a:r>
              </a:p>
            </p:txBody>
          </p:sp>
        </mc:Fallback>
      </mc:AlternateContent>
      <p:sp>
        <p:nvSpPr>
          <p:cNvPr id="7" name="TextBox 6">
            <a:extLst>
              <a:ext uri="{FF2B5EF4-FFF2-40B4-BE49-F238E27FC236}">
                <a16:creationId xmlns:a16="http://schemas.microsoft.com/office/drawing/2014/main" id="{1F7A9F58-4F4F-40D7-91AA-AA20AD795D24}"/>
              </a:ext>
            </a:extLst>
          </p:cNvPr>
          <p:cNvSpPr txBox="1"/>
          <p:nvPr/>
        </p:nvSpPr>
        <p:spPr>
          <a:xfrm>
            <a:off x="6031605" y="1466529"/>
            <a:ext cx="4189855" cy="2246769"/>
          </a:xfrm>
          <a:prstGeom prst="rect">
            <a:avLst/>
          </a:prstGeom>
          <a:ln w="28575">
            <a:solidFill>
              <a:srgbClr val="171616"/>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lgn="ctr"/>
            <a:r>
              <a:rPr lang="en-US" sz="2000" b="1" dirty="0" err="1"/>
              <a:t>Hadroni</a:t>
            </a:r>
            <a:endParaRPr lang="en-US" sz="2000" b="1"/>
          </a:p>
          <a:p>
            <a:pPr algn="ctr"/>
            <a:endParaRPr lang="en-US" sz="2000" b="1"/>
          </a:p>
          <a:p>
            <a:pPr marL="285750" indent="-285750">
              <a:buFont typeface="Arial" panose="020B0604020202020204" pitchFamily="34" charset="0"/>
              <a:buChar char="•"/>
            </a:pPr>
            <a:r>
              <a:rPr lang="en-US" sz="2000" dirty="0" err="1"/>
              <a:t>Jedra</a:t>
            </a:r>
            <a:r>
              <a:rPr lang="en-US" sz="2000" dirty="0"/>
              <a:t> </a:t>
            </a:r>
            <a:r>
              <a:rPr lang="en-US" sz="2000" dirty="0" err="1"/>
              <a:t>lahkih</a:t>
            </a:r>
            <a:r>
              <a:rPr lang="en-US" sz="2000" dirty="0"/>
              <a:t> </a:t>
            </a:r>
            <a:r>
              <a:rPr lang="en-US" sz="2000" dirty="0" err="1"/>
              <a:t>elementov</a:t>
            </a:r>
          </a:p>
          <a:p>
            <a:pPr marL="285750" indent="-285750">
              <a:buFont typeface="Arial" panose="020B0604020202020204" pitchFamily="34" charset="0"/>
              <a:buChar char="•"/>
            </a:pPr>
            <a:r>
              <a:rPr lang="en-US" sz="2000" dirty="0" err="1"/>
              <a:t>Vodik</a:t>
            </a:r>
            <a:r>
              <a:rPr lang="en-US" sz="2000" dirty="0"/>
              <a:t> – </a:t>
            </a:r>
            <a:r>
              <a:rPr lang="en-US" sz="2000" dirty="0" err="1"/>
              <a:t>protonska</a:t>
            </a:r>
            <a:r>
              <a:rPr lang="en-US" sz="2000" dirty="0"/>
              <a:t> </a:t>
            </a:r>
            <a:r>
              <a:rPr lang="en-US" sz="2000" dirty="0" err="1"/>
              <a:t>terapija</a:t>
            </a:r>
            <a:r>
              <a:rPr lang="en-US" sz="2000" dirty="0"/>
              <a:t> PT</a:t>
            </a:r>
          </a:p>
          <a:p>
            <a:pPr marL="285750" indent="-285750">
              <a:buFont typeface="Arial" panose="020B0604020202020204" pitchFamily="34" charset="0"/>
              <a:buChar char="•"/>
            </a:pPr>
            <a:r>
              <a:rPr lang="en-US" sz="2000" dirty="0"/>
              <a:t>EM (Coulomb) </a:t>
            </a:r>
            <a:r>
              <a:rPr lang="en-US" sz="2000" dirty="0" err="1"/>
              <a:t>sipanje</a:t>
            </a:r>
            <a:r>
              <a:rPr lang="en-US" sz="2000" dirty="0"/>
              <a:t> </a:t>
            </a:r>
            <a:r>
              <a:rPr lang="en-US" sz="2000" dirty="0" err="1"/>
              <a:t>na</a:t>
            </a:r>
            <a:r>
              <a:rPr lang="en-US" sz="2000" dirty="0"/>
              <a:t> </a:t>
            </a:r>
            <a:r>
              <a:rPr lang="en-US" sz="2000" dirty="0" err="1"/>
              <a:t>elektronih</a:t>
            </a:r>
            <a:r>
              <a:rPr lang="en-US" sz="2000" dirty="0"/>
              <a:t> in </a:t>
            </a:r>
            <a:r>
              <a:rPr lang="en-US" sz="2000" dirty="0" err="1"/>
              <a:t>jedrih</a:t>
            </a:r>
          </a:p>
          <a:p>
            <a:pPr marL="285750" indent="-285750">
              <a:buFont typeface="Arial" panose="020B0604020202020204" pitchFamily="34" charset="0"/>
              <a:buChar char="•"/>
            </a:pPr>
            <a:endParaRPr lang="en-US" sz="2000"/>
          </a:p>
        </p:txBody>
      </p:sp>
      <p:sp>
        <p:nvSpPr>
          <p:cNvPr id="10" name="TextBox 9">
            <a:extLst>
              <a:ext uri="{FF2B5EF4-FFF2-40B4-BE49-F238E27FC236}">
                <a16:creationId xmlns:a16="http://schemas.microsoft.com/office/drawing/2014/main" id="{52EDB987-B529-450F-895E-5DCB7C824A40}"/>
              </a:ext>
            </a:extLst>
          </p:cNvPr>
          <p:cNvSpPr txBox="1"/>
          <p:nvPr/>
        </p:nvSpPr>
        <p:spPr>
          <a:xfrm>
            <a:off x="6670229" y="3824722"/>
            <a:ext cx="3057832" cy="400110"/>
          </a:xfrm>
          <a:prstGeom prst="rect">
            <a:avLst/>
          </a:prstGeom>
          <a:noFill/>
        </p:spPr>
        <p:txBody>
          <a:bodyPr wrap="square" lIns="91440" tIns="45720" rIns="91440" bIns="45720" rtlCol="0" anchor="t">
            <a:spAutoFit/>
          </a:bodyPr>
          <a:lstStyle/>
          <a:p>
            <a:r>
              <a:rPr lang="en-US" sz="2000" dirty="0" err="1"/>
              <a:t>Bethejeva</a:t>
            </a:r>
            <a:r>
              <a:rPr lang="en-US" sz="2000" dirty="0"/>
              <a:t> </a:t>
            </a:r>
            <a:r>
              <a:rPr lang="en-US" sz="2000" dirty="0" err="1"/>
              <a:t>enačba</a:t>
            </a:r>
          </a:p>
        </p:txBody>
      </p:sp>
      <p:cxnSp>
        <p:nvCxnSpPr>
          <p:cNvPr id="13" name="Straight Arrow Connector 12">
            <a:extLst>
              <a:ext uri="{FF2B5EF4-FFF2-40B4-BE49-F238E27FC236}">
                <a16:creationId xmlns:a16="http://schemas.microsoft.com/office/drawing/2014/main" id="{6F1D62FA-BE84-4CBD-A7ED-86B157F2A6AE}"/>
              </a:ext>
            </a:extLst>
          </p:cNvPr>
          <p:cNvCxnSpPr/>
          <p:nvPr/>
        </p:nvCxnSpPr>
        <p:spPr>
          <a:xfrm>
            <a:off x="9753600" y="5565058"/>
            <a:ext cx="648929" cy="505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BCFB8B-6CBC-4643-B0CB-0746F7693A1D}"/>
              </a:ext>
            </a:extLst>
          </p:cNvPr>
          <p:cNvSpPr txBox="1"/>
          <p:nvPr/>
        </p:nvSpPr>
        <p:spPr>
          <a:xfrm>
            <a:off x="7700893" y="6167645"/>
            <a:ext cx="4335951" cy="400110"/>
          </a:xfrm>
          <a:prstGeom prst="rect">
            <a:avLst/>
          </a:prstGeom>
          <a:noFill/>
        </p:spPr>
        <p:txBody>
          <a:bodyPr wrap="square" lIns="91440" tIns="45720" rIns="91440" bIns="45720" rtlCol="0" anchor="t">
            <a:spAutoFit/>
          </a:bodyPr>
          <a:lstStyle/>
          <a:p>
            <a:r>
              <a:rPr lang="en-US" sz="2000" dirty="0" err="1"/>
              <a:t>Povprečna</a:t>
            </a:r>
            <a:r>
              <a:rPr lang="en-US" sz="2000" dirty="0"/>
              <a:t> </a:t>
            </a:r>
            <a:r>
              <a:rPr lang="en-US" sz="2000" dirty="0" err="1"/>
              <a:t>ionizacijska</a:t>
            </a:r>
            <a:r>
              <a:rPr lang="en-US" sz="2000" dirty="0"/>
              <a:t> </a:t>
            </a:r>
            <a:r>
              <a:rPr lang="en-US" sz="2000" dirty="0" err="1"/>
              <a:t>energija</a:t>
            </a:r>
            <a:endParaRPr lang="en-US" sz="2000"/>
          </a:p>
        </p:txBody>
      </p:sp>
      <p:cxnSp>
        <p:nvCxnSpPr>
          <p:cNvPr id="16" name="Straight Arrow Connector 15">
            <a:extLst>
              <a:ext uri="{FF2B5EF4-FFF2-40B4-BE49-F238E27FC236}">
                <a16:creationId xmlns:a16="http://schemas.microsoft.com/office/drawing/2014/main" id="{6417049C-CAF4-41C0-AD54-654EF4FBD8EA}"/>
              </a:ext>
            </a:extLst>
          </p:cNvPr>
          <p:cNvCxnSpPr>
            <a:cxnSpLocks/>
          </p:cNvCxnSpPr>
          <p:nvPr/>
        </p:nvCxnSpPr>
        <p:spPr>
          <a:xfrm flipH="1">
            <a:off x="6216687" y="5637339"/>
            <a:ext cx="820077" cy="423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48A6213-44CA-48B9-B368-D826CCCCB6BE}"/>
              </a:ext>
            </a:extLst>
          </p:cNvPr>
          <p:cNvSpPr txBox="1"/>
          <p:nvPr/>
        </p:nvSpPr>
        <p:spPr>
          <a:xfrm>
            <a:off x="5437240" y="6084278"/>
            <a:ext cx="1830587" cy="707886"/>
          </a:xfrm>
          <a:prstGeom prst="rect">
            <a:avLst/>
          </a:prstGeom>
          <a:noFill/>
        </p:spPr>
        <p:txBody>
          <a:bodyPr wrap="square" lIns="91440" tIns="45720" rIns="91440" bIns="45720" rtlCol="0" anchor="t">
            <a:spAutoFit/>
          </a:bodyPr>
          <a:lstStyle/>
          <a:p>
            <a:r>
              <a:rPr lang="en-US" sz="2000" dirty="0"/>
              <a:t>n– </a:t>
            </a:r>
            <a:r>
              <a:rPr lang="en-US" sz="2000" dirty="0" err="1"/>
              <a:t>gostota</a:t>
            </a:r>
            <a:r>
              <a:rPr lang="en-US" sz="2000" dirty="0"/>
              <a:t> </a:t>
            </a:r>
            <a:r>
              <a:rPr lang="en-US" sz="2000" dirty="0" err="1"/>
              <a:t>elektronov</a:t>
            </a:r>
            <a:endParaRPr lang="en-US" dirty="0" err="1"/>
          </a:p>
        </p:txBody>
      </p:sp>
      <p:sp>
        <p:nvSpPr>
          <p:cNvPr id="21" name="TextBox 20">
            <a:extLst>
              <a:ext uri="{FF2B5EF4-FFF2-40B4-BE49-F238E27FC236}">
                <a16:creationId xmlns:a16="http://schemas.microsoft.com/office/drawing/2014/main" id="{0704C1E8-247D-4450-BE50-7EAC560AE9FF}"/>
              </a:ext>
            </a:extLst>
          </p:cNvPr>
          <p:cNvSpPr txBox="1"/>
          <p:nvPr/>
        </p:nvSpPr>
        <p:spPr>
          <a:xfrm>
            <a:off x="1094599" y="5445130"/>
            <a:ext cx="3110040" cy="707886"/>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Nastali</a:t>
            </a:r>
            <a:r>
              <a:rPr lang="en-US" sz="2000" dirty="0"/>
              <a:t> </a:t>
            </a:r>
            <a:r>
              <a:rPr lang="en-US" sz="2000" dirty="0" err="1"/>
              <a:t>elektroni</a:t>
            </a:r>
            <a:r>
              <a:rPr lang="en-US" sz="2000" dirty="0"/>
              <a:t> po </a:t>
            </a:r>
            <a:r>
              <a:rPr lang="en-US" sz="2000" dirty="0" err="1"/>
              <a:t>interakciji</a:t>
            </a:r>
            <a:r>
              <a:rPr lang="en-US" sz="2000" dirty="0"/>
              <a:t> </a:t>
            </a:r>
            <a:r>
              <a:rPr lang="en-US" sz="2000" dirty="0" err="1"/>
              <a:t>lomijo</a:t>
            </a:r>
            <a:r>
              <a:rPr lang="en-US" sz="2000" dirty="0"/>
              <a:t> DNA</a:t>
            </a:r>
          </a:p>
        </p:txBody>
      </p:sp>
      <p:sp>
        <p:nvSpPr>
          <p:cNvPr id="2" name="Slide Number Placeholder 1">
            <a:extLst>
              <a:ext uri="{FF2B5EF4-FFF2-40B4-BE49-F238E27FC236}">
                <a16:creationId xmlns:a16="http://schemas.microsoft.com/office/drawing/2014/main" id="{72E72A09-142F-451B-B8EA-563037758E9A}"/>
              </a:ext>
            </a:extLst>
          </p:cNvPr>
          <p:cNvSpPr>
            <a:spLocks noGrp="1"/>
          </p:cNvSpPr>
          <p:nvPr>
            <p:ph type="sldNum" sz="quarter" idx="14"/>
          </p:nvPr>
        </p:nvSpPr>
        <p:spPr/>
        <p:txBody>
          <a:bodyPr/>
          <a:lstStyle/>
          <a:p>
            <a:r>
              <a:rPr lang="en-US"/>
              <a:t>c</a:t>
            </a:r>
            <a:fld id="{F63EFE32-485B-41F6-927E-7557007F5C17}" type="slidenum">
              <a:rPr lang="sl-SI" smtClean="0"/>
              <a:t>10</a:t>
            </a:fld>
            <a:endParaRPr lang="sl-SI"/>
          </a:p>
        </p:txBody>
      </p:sp>
      <p:pic>
        <p:nvPicPr>
          <p:cNvPr id="9" name="Graphic 8">
            <a:extLst>
              <a:ext uri="{FF2B5EF4-FFF2-40B4-BE49-F238E27FC236}">
                <a16:creationId xmlns:a16="http://schemas.microsoft.com/office/drawing/2014/main" id="{E689330C-9C52-4CAD-993A-5448A405D72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9964" y="5249145"/>
            <a:ext cx="6229812" cy="677513"/>
          </a:xfrm>
          <a:prstGeom prst="rect">
            <a:avLst/>
          </a:prstGeom>
        </p:spPr>
      </p:pic>
      <p:pic>
        <p:nvPicPr>
          <p:cNvPr id="3" name="Picture 2">
            <a:extLst>
              <a:ext uri="{FF2B5EF4-FFF2-40B4-BE49-F238E27FC236}">
                <a16:creationId xmlns:a16="http://schemas.microsoft.com/office/drawing/2014/main" id="{89A0301F-6DE9-3464-EE90-0B32521BE814}"/>
              </a:ext>
            </a:extLst>
          </p:cNvPr>
          <p:cNvPicPr>
            <a:picLocks noChangeAspect="1"/>
          </p:cNvPicPr>
          <p:nvPr/>
        </p:nvPicPr>
        <p:blipFill>
          <a:blip r:embed="rId4"/>
          <a:stretch>
            <a:fillRect/>
          </a:stretch>
        </p:blipFill>
        <p:spPr>
          <a:xfrm>
            <a:off x="5542969" y="4787699"/>
            <a:ext cx="5695950" cy="657225"/>
          </a:xfrm>
          <a:prstGeom prst="rect">
            <a:avLst/>
          </a:prstGeom>
        </p:spPr>
      </p:pic>
      <p:pic>
        <p:nvPicPr>
          <p:cNvPr id="4" name="Picture 3" descr="A black text on a white background&#10;&#10;AI-generated content may be incorrect.">
            <a:extLst>
              <a:ext uri="{FF2B5EF4-FFF2-40B4-BE49-F238E27FC236}">
                <a16:creationId xmlns:a16="http://schemas.microsoft.com/office/drawing/2014/main" id="{CEE8700A-11EF-A9A1-9E2B-2871DE11788C}"/>
              </a:ext>
            </a:extLst>
          </p:cNvPr>
          <p:cNvPicPr>
            <a:picLocks noChangeAspect="1"/>
          </p:cNvPicPr>
          <p:nvPr/>
        </p:nvPicPr>
        <p:blipFill>
          <a:blip r:embed="rId5"/>
          <a:stretch>
            <a:fillRect/>
          </a:stretch>
        </p:blipFill>
        <p:spPr>
          <a:xfrm>
            <a:off x="1373679" y="4431608"/>
            <a:ext cx="2275402" cy="710083"/>
          </a:xfrm>
          <a:prstGeom prst="rect">
            <a:avLst/>
          </a:prstGeom>
        </p:spPr>
      </p:pic>
      <p:pic>
        <p:nvPicPr>
          <p:cNvPr id="8" name="Picture 7" descr="A black letter on a white background&#10;&#10;AI-generated content may be incorrect.">
            <a:extLst>
              <a:ext uri="{FF2B5EF4-FFF2-40B4-BE49-F238E27FC236}">
                <a16:creationId xmlns:a16="http://schemas.microsoft.com/office/drawing/2014/main" id="{ACEC59E5-B520-2C24-E2BB-AC7E8ED07623}"/>
              </a:ext>
            </a:extLst>
          </p:cNvPr>
          <p:cNvPicPr>
            <a:picLocks noChangeAspect="1"/>
          </p:cNvPicPr>
          <p:nvPr/>
        </p:nvPicPr>
        <p:blipFill>
          <a:blip r:embed="rId6"/>
          <a:stretch>
            <a:fillRect/>
          </a:stretch>
        </p:blipFill>
        <p:spPr>
          <a:xfrm>
            <a:off x="555134" y="1467320"/>
            <a:ext cx="370805" cy="639249"/>
          </a:xfrm>
          <a:prstGeom prst="rect">
            <a:avLst/>
          </a:prstGeom>
        </p:spPr>
      </p:pic>
    </p:spTree>
    <p:extLst>
      <p:ext uri="{BB962C8B-B14F-4D97-AF65-F5344CB8AC3E}">
        <p14:creationId xmlns:p14="http://schemas.microsoft.com/office/powerpoint/2010/main" val="256373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p:bldP spid="1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diagram&#10;&#10;Description automatically generated">
            <a:extLst>
              <a:ext uri="{FF2B5EF4-FFF2-40B4-BE49-F238E27FC236}">
                <a16:creationId xmlns:a16="http://schemas.microsoft.com/office/drawing/2014/main" id="{8426378C-FB4F-4542-8428-214AEA26D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350" y="1169829"/>
            <a:ext cx="4127673" cy="5294364"/>
          </a:xfrm>
          <a:prstGeom prst="rect">
            <a:avLst/>
          </a:prstGeom>
        </p:spPr>
      </p:pic>
      <p:sp>
        <p:nvSpPr>
          <p:cNvPr id="3" name="Content Placeholder 2">
            <a:extLst>
              <a:ext uri="{FF2B5EF4-FFF2-40B4-BE49-F238E27FC236}">
                <a16:creationId xmlns:a16="http://schemas.microsoft.com/office/drawing/2014/main" id="{43BC366D-E0C0-4B87-9E0F-2630342DA68B}"/>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Doza - odložena energija</a:t>
            </a:r>
            <a:endParaRPr lang="en-US"/>
          </a:p>
        </p:txBody>
      </p:sp>
      <p:pic>
        <p:nvPicPr>
          <p:cNvPr id="4" name="Picture 5" descr="Chart, line chart&#10;&#10;Description automatically generated">
            <a:extLst>
              <a:ext uri="{FF2B5EF4-FFF2-40B4-BE49-F238E27FC236}">
                <a16:creationId xmlns:a16="http://schemas.microsoft.com/office/drawing/2014/main" id="{8DA8960D-47BB-46B1-A9ED-20198A4B89A7}"/>
              </a:ext>
            </a:extLst>
          </p:cNvPr>
          <p:cNvPicPr>
            <a:picLocks noChangeAspect="1"/>
          </p:cNvPicPr>
          <p:nvPr/>
        </p:nvPicPr>
        <p:blipFill>
          <a:blip r:embed="rId4"/>
          <a:stretch>
            <a:fillRect/>
          </a:stretch>
        </p:blipFill>
        <p:spPr>
          <a:xfrm>
            <a:off x="279400" y="2275244"/>
            <a:ext cx="5371123" cy="3890127"/>
          </a:xfrm>
          <a:prstGeom prst="rect">
            <a:avLst/>
          </a:prstGeom>
        </p:spPr>
      </p:pic>
      <p:pic>
        <p:nvPicPr>
          <p:cNvPr id="5" name="Picture 4" descr="Chart&#10;&#10;Description automatically generated">
            <a:extLst>
              <a:ext uri="{FF2B5EF4-FFF2-40B4-BE49-F238E27FC236}">
                <a16:creationId xmlns:a16="http://schemas.microsoft.com/office/drawing/2014/main" id="{924097F9-F035-4D07-AA60-FE81EFF3DCDE}"/>
              </a:ext>
            </a:extLst>
          </p:cNvPr>
          <p:cNvPicPr>
            <a:picLocks noChangeAspect="1"/>
          </p:cNvPicPr>
          <p:nvPr/>
        </p:nvPicPr>
        <p:blipFill>
          <a:blip r:embed="rId5"/>
          <a:stretch>
            <a:fillRect/>
          </a:stretch>
        </p:blipFill>
        <p:spPr>
          <a:xfrm>
            <a:off x="197224" y="2212958"/>
            <a:ext cx="5360893" cy="3947116"/>
          </a:xfrm>
          <a:prstGeom prst="rect">
            <a:avLst/>
          </a:prstGeom>
        </p:spPr>
      </p:pic>
      <p:sp>
        <p:nvSpPr>
          <p:cNvPr id="2" name="TextBox 1">
            <a:extLst>
              <a:ext uri="{FF2B5EF4-FFF2-40B4-BE49-F238E27FC236}">
                <a16:creationId xmlns:a16="http://schemas.microsoft.com/office/drawing/2014/main" id="{69175F3D-B6F2-4823-8D99-DBBDA9A02182}"/>
              </a:ext>
            </a:extLst>
          </p:cNvPr>
          <p:cNvSpPr txBox="1"/>
          <p:nvPr/>
        </p:nvSpPr>
        <p:spPr>
          <a:xfrm>
            <a:off x="1047750" y="1457158"/>
            <a:ext cx="1356224" cy="400110"/>
          </a:xfrm>
          <a:prstGeom prst="rect">
            <a:avLst/>
          </a:prstGeom>
          <a:noFill/>
        </p:spPr>
        <p:txBody>
          <a:bodyPr wrap="square" lIns="91440" tIns="45720" rIns="91440" bIns="45720" rtlCol="0" anchor="t">
            <a:spAutoFit/>
          </a:bodyPr>
          <a:lstStyle/>
          <a:p>
            <a:r>
              <a:rPr lang="en-US" sz="2000" dirty="0">
                <a:solidFill>
                  <a:srgbClr val="0063AE"/>
                </a:solidFill>
              </a:rPr>
              <a:t>Fotoni</a:t>
            </a:r>
          </a:p>
        </p:txBody>
      </p:sp>
      <p:sp>
        <p:nvSpPr>
          <p:cNvPr id="6" name="TextBox 5">
            <a:extLst>
              <a:ext uri="{FF2B5EF4-FFF2-40B4-BE49-F238E27FC236}">
                <a16:creationId xmlns:a16="http://schemas.microsoft.com/office/drawing/2014/main" id="{DBBAFA7B-9D1E-4025-B9B9-A75550D8EC20}"/>
              </a:ext>
            </a:extLst>
          </p:cNvPr>
          <p:cNvSpPr txBox="1"/>
          <p:nvPr/>
        </p:nvSpPr>
        <p:spPr>
          <a:xfrm>
            <a:off x="2581274" y="1457158"/>
            <a:ext cx="3069249" cy="400110"/>
          </a:xfrm>
          <a:prstGeom prst="rect">
            <a:avLst/>
          </a:prstGeom>
          <a:noFill/>
        </p:spPr>
        <p:txBody>
          <a:bodyPr wrap="square" lIns="91440" tIns="45720" rIns="91440" bIns="45720" rtlCol="0" anchor="t">
            <a:spAutoFit/>
          </a:bodyPr>
          <a:lstStyle/>
          <a:p>
            <a:r>
              <a:rPr lang="en-US" sz="2000" dirty="0" err="1">
                <a:solidFill>
                  <a:srgbClr val="E34A38"/>
                </a:solidFill>
              </a:rPr>
              <a:t>Hadroni</a:t>
            </a:r>
          </a:p>
        </p:txBody>
      </p:sp>
      <p:sp>
        <p:nvSpPr>
          <p:cNvPr id="7" name="TextBox 6">
            <a:extLst>
              <a:ext uri="{FF2B5EF4-FFF2-40B4-BE49-F238E27FC236}">
                <a16:creationId xmlns:a16="http://schemas.microsoft.com/office/drawing/2014/main" id="{91FA2085-A3F2-4061-984D-F6AF7A22189B}"/>
              </a:ext>
            </a:extLst>
          </p:cNvPr>
          <p:cNvSpPr txBox="1"/>
          <p:nvPr/>
        </p:nvSpPr>
        <p:spPr>
          <a:xfrm>
            <a:off x="1720775" y="6027194"/>
            <a:ext cx="2993456" cy="400110"/>
          </a:xfrm>
          <a:prstGeom prst="rect">
            <a:avLst/>
          </a:prstGeom>
          <a:noFill/>
        </p:spPr>
        <p:txBody>
          <a:bodyPr wrap="square" lIns="91440" tIns="45720" rIns="91440" bIns="45720" rtlCol="0" anchor="t">
            <a:spAutoFit/>
          </a:bodyPr>
          <a:lstStyle/>
          <a:p>
            <a:r>
              <a:rPr lang="en-US" sz="2000" dirty="0"/>
              <a:t>(Lomax, 2021)</a:t>
            </a:r>
          </a:p>
        </p:txBody>
      </p:sp>
      <p:sp>
        <p:nvSpPr>
          <p:cNvPr id="11" name="TextBox 10">
            <a:extLst>
              <a:ext uri="{FF2B5EF4-FFF2-40B4-BE49-F238E27FC236}">
                <a16:creationId xmlns:a16="http://schemas.microsoft.com/office/drawing/2014/main" id="{ACE3309D-6CCD-4572-B3CF-242D1814A8EB}"/>
              </a:ext>
            </a:extLst>
          </p:cNvPr>
          <p:cNvSpPr txBox="1"/>
          <p:nvPr/>
        </p:nvSpPr>
        <p:spPr>
          <a:xfrm rot="16200000">
            <a:off x="53987" y="3395625"/>
            <a:ext cx="869511" cy="369332"/>
          </a:xfrm>
          <a:prstGeom prst="rect">
            <a:avLst/>
          </a:prstGeom>
          <a:noFill/>
        </p:spPr>
        <p:txBody>
          <a:bodyPr wrap="square" rtlCol="0">
            <a:spAutoFit/>
          </a:bodyPr>
          <a:lstStyle/>
          <a:p>
            <a:r>
              <a:rPr lang="en-US"/>
              <a:t>[</a:t>
            </a:r>
            <a:r>
              <a:rPr lang="en-US" err="1"/>
              <a:t>Gy</a:t>
            </a:r>
            <a:r>
              <a:rPr lang="en-US"/>
              <a:t>]</a:t>
            </a:r>
          </a:p>
        </p:txBody>
      </p:sp>
      <p:sp>
        <p:nvSpPr>
          <p:cNvPr id="10" name="Slide Number Placeholder 9">
            <a:extLst>
              <a:ext uri="{FF2B5EF4-FFF2-40B4-BE49-F238E27FC236}">
                <a16:creationId xmlns:a16="http://schemas.microsoft.com/office/drawing/2014/main" id="{98BD143E-B7D0-4506-A8E6-C98CEB7F9E89}"/>
              </a:ext>
            </a:extLst>
          </p:cNvPr>
          <p:cNvSpPr>
            <a:spLocks noGrp="1"/>
          </p:cNvSpPr>
          <p:nvPr>
            <p:ph type="sldNum" sz="quarter" idx="14"/>
          </p:nvPr>
        </p:nvSpPr>
        <p:spPr/>
        <p:txBody>
          <a:bodyPr/>
          <a:lstStyle/>
          <a:p>
            <a:fld id="{F63EFE32-485B-41F6-927E-7557007F5C17}" type="slidenum">
              <a:rPr lang="sl-SI" smtClean="0"/>
              <a:t>11</a:t>
            </a:fld>
            <a:endParaRPr lang="sl-SI"/>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3B4E5C1-8DBB-4A21-9CAC-44F5D6114089}"/>
                  </a:ext>
                </a:extLst>
              </p:cNvPr>
              <p:cNvSpPr txBox="1"/>
              <p:nvPr/>
            </p:nvSpPr>
            <p:spPr>
              <a:xfrm>
                <a:off x="5203536" y="1451847"/>
                <a:ext cx="3406325" cy="669222"/>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t>Dose =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𝑑𝐸</m:t>
                        </m:r>
                      </m:num>
                      <m:den>
                        <m:r>
                          <a:rPr lang="en-US" sz="2400" b="0" i="1" smtClean="0">
                            <a:latin typeface="Cambria Math" panose="02040503050406030204" pitchFamily="18" charset="0"/>
                          </a:rPr>
                          <m:t>𝑑𝑚</m:t>
                        </m:r>
                      </m:den>
                    </m:f>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𝜙</m:t>
                    </m:r>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𝜌</m:t>
                        </m:r>
                      </m:den>
                    </m:f>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𝑑𝐸</m:t>
                        </m:r>
                      </m:num>
                      <m:den>
                        <m:r>
                          <a:rPr lang="en-US" sz="2400" b="0" i="1" smtClean="0">
                            <a:latin typeface="Cambria Math" panose="02040503050406030204" pitchFamily="18" charset="0"/>
                            <a:ea typeface="Cambria Math" panose="02040503050406030204" pitchFamily="18" charset="0"/>
                          </a:rPr>
                          <m:t>𝑑𝑥</m:t>
                        </m:r>
                      </m:den>
                    </m:f>
                  </m:oMath>
                </a14:m>
                <a:endParaRPr lang="en-US" sz="2400"/>
              </a:p>
            </p:txBody>
          </p:sp>
        </mc:Choice>
        <mc:Fallback xmlns="">
          <p:sp>
            <p:nvSpPr>
              <p:cNvPr id="12" name="TextBox 11">
                <a:extLst>
                  <a:ext uri="{FF2B5EF4-FFF2-40B4-BE49-F238E27FC236}">
                    <a16:creationId xmlns:a16="http://schemas.microsoft.com/office/drawing/2014/main" id="{43B4E5C1-8DBB-4A21-9CAC-44F5D6114089}"/>
                  </a:ext>
                </a:extLst>
              </p:cNvPr>
              <p:cNvSpPr txBox="1">
                <a:spLocks noRot="1" noChangeAspect="1" noMove="1" noResize="1" noEditPoints="1" noAdjustHandles="1" noChangeArrowheads="1" noChangeShapeType="1" noTextEdit="1"/>
              </p:cNvSpPr>
              <p:nvPr/>
            </p:nvSpPr>
            <p:spPr>
              <a:xfrm>
                <a:off x="5203536" y="1451847"/>
                <a:ext cx="3406325" cy="669222"/>
              </a:xfrm>
              <a:prstGeom prst="rect">
                <a:avLst/>
              </a:prstGeom>
              <a:blipFill>
                <a:blip r:embed="rId6"/>
                <a:stretch>
                  <a:fillRect l="-2487"/>
                </a:stretch>
              </a:blipFill>
              <a:ln w="28575"/>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71A78C-0095-4652-85CA-AFBCA4656B88}"/>
                  </a:ext>
                </a:extLst>
              </p:cNvPr>
              <p:cNvSpPr txBox="1"/>
              <p:nvPr/>
            </p:nvSpPr>
            <p:spPr>
              <a:xfrm>
                <a:off x="5806917" y="3816444"/>
                <a:ext cx="1091646" cy="472181"/>
              </a:xfrm>
              <a:prstGeom prst="rect">
                <a:avLst/>
              </a:prstGeom>
              <a:noFill/>
            </p:spPr>
            <p:txBody>
              <a:bodyPr wrap="none" lIns="0" tIns="0" rIns="0" bIns="0" rtlCol="0">
                <a:spAutoFit/>
              </a:bodyPr>
              <a:lstStyle/>
              <a:p>
                <a:r>
                  <a:rPr lang="en-US" sz="2000" b="0">
                    <a:ea typeface="Cambria Math" panose="02040503050406030204" pitchFamily="18" charset="0"/>
                  </a:rPr>
                  <a:t>Gy = </a:t>
                </a:r>
                <a14:m>
                  <m:oMath xmlns:m="http://schemas.openxmlformats.org/officeDocument/2006/math">
                    <m:r>
                      <a:rPr lang="en-US" sz="2000" b="0" i="0"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𝐽</m:t>
                        </m:r>
                      </m:num>
                      <m:den>
                        <m:r>
                          <a:rPr lang="en-US" sz="2000" b="0" i="1" smtClean="0">
                            <a:latin typeface="Cambria Math" panose="02040503050406030204" pitchFamily="18" charset="0"/>
                            <a:ea typeface="Cambria Math" panose="02040503050406030204" pitchFamily="18" charset="0"/>
                          </a:rPr>
                          <m:t>𝐾𝑔</m:t>
                        </m:r>
                      </m:den>
                    </m:f>
                    <m:r>
                      <a:rPr lang="en-US" sz="2000" b="0" i="1" smtClean="0">
                        <a:latin typeface="Cambria Math" panose="02040503050406030204" pitchFamily="18" charset="0"/>
                        <a:ea typeface="Cambria Math" panose="02040503050406030204" pitchFamily="18" charset="0"/>
                      </a:rPr>
                      <m:t>]</m:t>
                    </m:r>
                  </m:oMath>
                </a14:m>
                <a:endParaRPr lang="en-US" sz="2000"/>
              </a:p>
            </p:txBody>
          </p:sp>
        </mc:Choice>
        <mc:Fallback xmlns="">
          <p:sp>
            <p:nvSpPr>
              <p:cNvPr id="18" name="TextBox 17">
                <a:extLst>
                  <a:ext uri="{FF2B5EF4-FFF2-40B4-BE49-F238E27FC236}">
                    <a16:creationId xmlns:a16="http://schemas.microsoft.com/office/drawing/2014/main" id="{9D71A78C-0095-4652-85CA-AFBCA4656B88}"/>
                  </a:ext>
                </a:extLst>
              </p:cNvPr>
              <p:cNvSpPr txBox="1">
                <a:spLocks noRot="1" noChangeAspect="1" noMove="1" noResize="1" noEditPoints="1" noAdjustHandles="1" noChangeArrowheads="1" noChangeShapeType="1" noTextEdit="1"/>
              </p:cNvSpPr>
              <p:nvPr/>
            </p:nvSpPr>
            <p:spPr>
              <a:xfrm>
                <a:off x="5806917" y="3816444"/>
                <a:ext cx="1091646" cy="472181"/>
              </a:xfrm>
              <a:prstGeom prst="rect">
                <a:avLst/>
              </a:prstGeom>
              <a:blipFill>
                <a:blip r:embed="rId7"/>
                <a:stretch>
                  <a:fillRect l="-14525" t="-3846" r="-10615"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148097C6-F16E-4E02-96DB-44B7CB68C7A6}"/>
                  </a:ext>
                </a:extLst>
              </p:cNvPr>
              <p:cNvSpPr/>
              <p:nvPr/>
            </p:nvSpPr>
            <p:spPr>
              <a:xfrm>
                <a:off x="5313439" y="3134521"/>
                <a:ext cx="2488510" cy="582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𝜙</m:t>
                    </m:r>
                    <m:r>
                      <a:rPr lang="en-US" sz="2000" b="0" i="1" smtClean="0">
                        <a:solidFill>
                          <a:schemeClr val="tx1"/>
                        </a:solidFill>
                        <a:latin typeface="Cambria Math" panose="02040503050406030204" pitchFamily="18" charset="0"/>
                        <a:ea typeface="Cambria Math" panose="02040503050406030204" pitchFamily="18" charset="0"/>
                      </a:rPr>
                      <m:t>:</m:t>
                    </m:r>
                  </m:oMath>
                </a14:m>
                <a:r>
                  <a:rPr lang="en-US" sz="2000">
                    <a:solidFill>
                      <a:schemeClr val="tx1"/>
                    </a:solidFill>
                    <a:latin typeface="Work Sans (Headings)"/>
                    <a:ea typeface="Cambria Math" panose="02040503050406030204" pitchFamily="18" charset="0"/>
                  </a:rPr>
                  <a:t> Particle fluence</a:t>
                </a:r>
              </a:p>
              <a:p>
                <a:pP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𝜌</m:t>
                      </m:r>
                      <m:r>
                        <a:rPr lang="en-US" sz="2000" b="0" i="1" smtClean="0">
                          <a:solidFill>
                            <a:schemeClr val="tx1"/>
                          </a:solidFill>
                          <a:latin typeface="Cambria Math" panose="02040503050406030204" pitchFamily="18" charset="0"/>
                          <a:ea typeface="Cambria Math" panose="02040503050406030204" pitchFamily="18" charset="0"/>
                        </a:rPr>
                        <m:t>:</m:t>
                      </m:r>
                      <m:r>
                        <m:rPr>
                          <m:nor/>
                        </m:rPr>
                        <a:rPr lang="en-US" sz="2000" dirty="0">
                          <a:solidFill>
                            <a:schemeClr val="tx1"/>
                          </a:solidFill>
                          <a:latin typeface="Work Sans (Headings)"/>
                        </a:rPr>
                        <m:t>Mass</m:t>
                      </m:r>
                      <m:r>
                        <m:rPr>
                          <m:nor/>
                        </m:rPr>
                        <a:rPr lang="en-US" sz="2000" dirty="0">
                          <a:solidFill>
                            <a:schemeClr val="tx1"/>
                          </a:solidFill>
                          <a:latin typeface="Work Sans (Headings)"/>
                        </a:rPr>
                        <m:t> </m:t>
                      </m:r>
                      <m:r>
                        <m:rPr>
                          <m:nor/>
                        </m:rPr>
                        <a:rPr lang="en-US" sz="2000" dirty="0">
                          <a:solidFill>
                            <a:schemeClr val="tx1"/>
                          </a:solidFill>
                          <a:latin typeface="Work Sans (Headings)"/>
                        </a:rPr>
                        <m:t>density</m:t>
                      </m:r>
                      <m:r>
                        <m:rPr>
                          <m:nor/>
                        </m:rPr>
                        <a:rPr lang="en-US" sz="2000" dirty="0">
                          <a:solidFill>
                            <a:schemeClr val="tx1"/>
                          </a:solidFill>
                          <a:latin typeface="Work Sans (Headings)"/>
                        </a:rPr>
                        <m:t> </m:t>
                      </m:r>
                      <m:r>
                        <m:rPr>
                          <m:nor/>
                        </m:rPr>
                        <a:rPr lang="en-US" sz="2000" dirty="0">
                          <a:solidFill>
                            <a:schemeClr val="tx1"/>
                          </a:solidFill>
                          <a:latin typeface="Work Sans (Headings)"/>
                        </a:rPr>
                        <m:t>of</m:t>
                      </m:r>
                      <m:r>
                        <m:rPr>
                          <m:nor/>
                        </m:rPr>
                        <a:rPr lang="en-US" sz="2000" dirty="0">
                          <a:solidFill>
                            <a:schemeClr val="tx1"/>
                          </a:solidFill>
                          <a:latin typeface="Work Sans (Headings)"/>
                        </a:rPr>
                        <m:t> </m:t>
                      </m:r>
                      <m:r>
                        <m:rPr>
                          <m:nor/>
                        </m:rPr>
                        <a:rPr lang="en-US" sz="2000" dirty="0">
                          <a:solidFill>
                            <a:schemeClr val="tx1"/>
                          </a:solidFill>
                          <a:latin typeface="Work Sans (Headings)"/>
                        </a:rPr>
                        <m:t>the</m:t>
                      </m:r>
                      <m:r>
                        <m:rPr>
                          <m:nor/>
                        </m:rPr>
                        <a:rPr lang="en-US" sz="2000" dirty="0">
                          <a:solidFill>
                            <a:schemeClr val="tx1"/>
                          </a:solidFill>
                          <a:latin typeface="Work Sans (Headings)"/>
                        </a:rPr>
                        <m:t> </m:t>
                      </m:r>
                      <m:r>
                        <m:rPr>
                          <m:nor/>
                        </m:rPr>
                        <a:rPr lang="en-US" sz="2000" dirty="0">
                          <a:solidFill>
                            <a:schemeClr val="tx1"/>
                          </a:solidFill>
                          <a:latin typeface="Work Sans (Headings)"/>
                        </a:rPr>
                        <m:t>medium</m:t>
                      </m:r>
                    </m:oMath>
                  </m:oMathPara>
                </a14:m>
                <a:endParaRPr lang="en-US" sz="2000">
                  <a:solidFill>
                    <a:schemeClr val="tx1"/>
                  </a:solidFill>
                  <a:latin typeface="Work Sans (Headings)"/>
                </a:endParaRPr>
              </a:p>
              <a:p>
                <a:endParaRPr lang="en-US" sz="2000">
                  <a:solidFill>
                    <a:schemeClr val="tx1"/>
                  </a:solidFill>
                  <a:latin typeface="Work Sans (Headings)"/>
                </a:endParaRPr>
              </a:p>
            </p:txBody>
          </p:sp>
        </mc:Choice>
        <mc:Fallback xmlns="">
          <p:sp>
            <p:nvSpPr>
              <p:cNvPr id="19" name="Rectangle 18">
                <a:extLst>
                  <a:ext uri="{FF2B5EF4-FFF2-40B4-BE49-F238E27FC236}">
                    <a16:creationId xmlns:a16="http://schemas.microsoft.com/office/drawing/2014/main" id="{148097C6-F16E-4E02-96DB-44B7CB68C7A6}"/>
                  </a:ext>
                </a:extLst>
              </p:cNvPr>
              <p:cNvSpPr>
                <a:spLocks noRot="1" noChangeAspect="1" noMove="1" noResize="1" noEditPoints="1" noAdjustHandles="1" noChangeArrowheads="1" noChangeShapeType="1" noTextEdit="1"/>
              </p:cNvSpPr>
              <p:nvPr/>
            </p:nvSpPr>
            <p:spPr>
              <a:xfrm>
                <a:off x="5313439" y="3134521"/>
                <a:ext cx="2488510" cy="582540"/>
              </a:xfrm>
              <a:prstGeom prst="rect">
                <a:avLst/>
              </a:prstGeom>
              <a:blipFill>
                <a:blip r:embed="rId8"/>
                <a:stretch>
                  <a:fillRect l="-980" t="-66667" r="-2451" b="-729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151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7D0FB2-01F2-4779-AB31-8EF093293E4F}"/>
              </a:ext>
            </a:extLst>
          </p:cNvPr>
          <p:cNvSpPr txBox="1"/>
          <p:nvPr/>
        </p:nvSpPr>
        <p:spPr>
          <a:xfrm>
            <a:off x="1793927" y="5867054"/>
            <a:ext cx="2993456" cy="369332"/>
          </a:xfrm>
          <a:prstGeom prst="rect">
            <a:avLst/>
          </a:prstGeom>
          <a:noFill/>
        </p:spPr>
        <p:txBody>
          <a:bodyPr wrap="square" lIns="91440" tIns="45720" rIns="91440" bIns="45720" rtlCol="0" anchor="t">
            <a:spAutoFit/>
          </a:bodyPr>
          <a:lstStyle/>
          <a:p>
            <a:r>
              <a:rPr lang="en-US" dirty="0"/>
              <a:t>(Lomax, 2021)</a:t>
            </a:r>
          </a:p>
        </p:txBody>
      </p:sp>
      <p:sp>
        <p:nvSpPr>
          <p:cNvPr id="8" name="TextBox 7">
            <a:extLst>
              <a:ext uri="{FF2B5EF4-FFF2-40B4-BE49-F238E27FC236}">
                <a16:creationId xmlns:a16="http://schemas.microsoft.com/office/drawing/2014/main" id="{1DD96602-45AE-48E9-BB41-F8C5D4329453}"/>
              </a:ext>
            </a:extLst>
          </p:cNvPr>
          <p:cNvSpPr txBox="1"/>
          <p:nvPr/>
        </p:nvSpPr>
        <p:spPr>
          <a:xfrm>
            <a:off x="8141517" y="5314672"/>
            <a:ext cx="2993456" cy="400110"/>
          </a:xfrm>
          <a:prstGeom prst="rect">
            <a:avLst/>
          </a:prstGeom>
          <a:noFill/>
        </p:spPr>
        <p:txBody>
          <a:bodyPr wrap="square" lIns="91440" tIns="45720" rIns="91440" bIns="45720" rtlCol="0" anchor="t">
            <a:spAutoFit/>
          </a:bodyPr>
          <a:lstStyle/>
          <a:p>
            <a:r>
              <a:rPr lang="en-US" sz="2000" dirty="0"/>
              <a:t> (</a:t>
            </a:r>
            <a:r>
              <a:rPr lang="en-US" sz="2000" dirty="0">
                <a:effectLst/>
                <a:latin typeface="Arial"/>
                <a:cs typeface="Arial"/>
              </a:rPr>
              <a:t>UWA</a:t>
            </a:r>
            <a:r>
              <a:rPr lang="en-US" sz="2000" dirty="0"/>
              <a:t>)</a:t>
            </a:r>
          </a:p>
        </p:txBody>
      </p:sp>
      <p:sp>
        <p:nvSpPr>
          <p:cNvPr id="9" name="Content Placeholder 2">
            <a:extLst>
              <a:ext uri="{FF2B5EF4-FFF2-40B4-BE49-F238E27FC236}">
                <a16:creationId xmlns:a16="http://schemas.microsoft.com/office/drawing/2014/main" id="{F44B4149-6B77-4BAB-82D0-C111002D341A}"/>
              </a:ext>
            </a:extLst>
          </p:cNvPr>
          <p:cNvSpPr txBox="1">
            <a:spLocks/>
          </p:cNvSpPr>
          <p:nvPr/>
        </p:nvSpPr>
        <p:spPr>
          <a:xfrm>
            <a:off x="360807" y="444016"/>
            <a:ext cx="9717191" cy="54693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Clr>
                <a:schemeClr val="accent5"/>
              </a:buClr>
              <a:buFont typeface="Wingdings" panose="05000000000000000000" pitchFamily="2" charset="2"/>
              <a:buNone/>
              <a:defRPr lang="sl-SI" sz="4000" kern="1200" dirty="0">
                <a:solidFill>
                  <a:srgbClr val="266072"/>
                </a:solidFill>
                <a:latin typeface="Work Sans" pitchFamily="2" charset="-18"/>
                <a:ea typeface="+mj-ea"/>
                <a:cs typeface="+mj-cs"/>
              </a:defRPr>
            </a:lvl1pPr>
            <a:lvl2pPr marL="685800" indent="-228600" algn="l" defTabSz="914400" rtl="0" eaLnBrk="1" latinLnBrk="0" hangingPunct="1">
              <a:lnSpc>
                <a:spcPct val="90000"/>
              </a:lnSpc>
              <a:spcBef>
                <a:spcPts val="500"/>
              </a:spcBef>
              <a:buClr>
                <a:schemeClr val="accent3"/>
              </a:buClr>
              <a:buFont typeface="work sans" pitchFamily="2" charset="-18"/>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Work Sans"/>
              </a:rPr>
              <a:t>Od </a:t>
            </a:r>
            <a:r>
              <a:rPr lang="en-US" err="1">
                <a:latin typeface="Work Sans"/>
              </a:rPr>
              <a:t>osnovnih</a:t>
            </a:r>
            <a:r>
              <a:rPr lang="en-US">
                <a:latin typeface="Work Sans"/>
              </a:rPr>
              <a:t> principov do uporabe</a:t>
            </a:r>
            <a:endParaRPr lang="en-US" dirty="0"/>
          </a:p>
        </p:txBody>
      </p:sp>
      <p:sp>
        <p:nvSpPr>
          <p:cNvPr id="4" name="TextBox 3">
            <a:extLst>
              <a:ext uri="{FF2B5EF4-FFF2-40B4-BE49-F238E27FC236}">
                <a16:creationId xmlns:a16="http://schemas.microsoft.com/office/drawing/2014/main" id="{37254282-756E-41CD-814D-26DA98FC0A10}"/>
              </a:ext>
            </a:extLst>
          </p:cNvPr>
          <p:cNvSpPr txBox="1"/>
          <p:nvPr/>
        </p:nvSpPr>
        <p:spPr>
          <a:xfrm>
            <a:off x="3804131" y="1606103"/>
            <a:ext cx="3878630" cy="400110"/>
          </a:xfrm>
          <a:prstGeom prst="rect">
            <a:avLst/>
          </a:prstGeom>
          <a:noFill/>
        </p:spPr>
        <p:txBody>
          <a:bodyPr wrap="square" lIns="91440" tIns="45720" rIns="91440" bIns="45720" rtlCol="0" anchor="t">
            <a:spAutoFit/>
          </a:bodyPr>
          <a:lstStyle/>
          <a:p>
            <a:r>
              <a:rPr lang="en-US" sz="2000" dirty="0" err="1">
                <a:solidFill>
                  <a:srgbClr val="FF0000"/>
                </a:solidFill>
              </a:rPr>
              <a:t>Načrtovanje</a:t>
            </a:r>
            <a:r>
              <a:rPr lang="en-US" sz="2000" dirty="0">
                <a:solidFill>
                  <a:srgbClr val="FF0000"/>
                </a:solidFill>
              </a:rPr>
              <a:t> </a:t>
            </a:r>
            <a:r>
              <a:rPr lang="en-US" sz="2000" dirty="0" err="1">
                <a:solidFill>
                  <a:srgbClr val="FF0000"/>
                </a:solidFill>
              </a:rPr>
              <a:t>terapije</a:t>
            </a:r>
          </a:p>
        </p:txBody>
      </p:sp>
      <p:grpSp>
        <p:nvGrpSpPr>
          <p:cNvPr id="18" name="Group 17">
            <a:extLst>
              <a:ext uri="{FF2B5EF4-FFF2-40B4-BE49-F238E27FC236}">
                <a16:creationId xmlns:a16="http://schemas.microsoft.com/office/drawing/2014/main" id="{7AEE11FE-3F2C-4EAD-A230-A0B74873B76A}"/>
              </a:ext>
            </a:extLst>
          </p:cNvPr>
          <p:cNvGrpSpPr/>
          <p:nvPr/>
        </p:nvGrpSpPr>
        <p:grpSpPr>
          <a:xfrm>
            <a:off x="158353" y="1975435"/>
            <a:ext cx="5360893" cy="3947116"/>
            <a:chOff x="295547" y="2065041"/>
            <a:chExt cx="5360893" cy="3947116"/>
          </a:xfrm>
        </p:grpSpPr>
        <p:pic>
          <p:nvPicPr>
            <p:cNvPr id="5" name="Picture 4" descr="Chart&#10;&#10;Description automatically generated">
              <a:extLst>
                <a:ext uri="{FF2B5EF4-FFF2-40B4-BE49-F238E27FC236}">
                  <a16:creationId xmlns:a16="http://schemas.microsoft.com/office/drawing/2014/main" id="{924097F9-F035-4D07-AA60-FE81EFF3DCDE}"/>
                </a:ext>
              </a:extLst>
            </p:cNvPr>
            <p:cNvPicPr>
              <a:picLocks noChangeAspect="1"/>
            </p:cNvPicPr>
            <p:nvPr/>
          </p:nvPicPr>
          <p:blipFill>
            <a:blip r:embed="rId3"/>
            <a:stretch>
              <a:fillRect/>
            </a:stretch>
          </p:blipFill>
          <p:spPr>
            <a:xfrm>
              <a:off x="295547" y="2065041"/>
              <a:ext cx="5360893" cy="3947116"/>
            </a:xfrm>
            <a:prstGeom prst="rect">
              <a:avLst/>
            </a:prstGeom>
          </p:spPr>
        </p:pic>
        <p:sp>
          <p:nvSpPr>
            <p:cNvPr id="17" name="TextBox 16">
              <a:extLst>
                <a:ext uri="{FF2B5EF4-FFF2-40B4-BE49-F238E27FC236}">
                  <a16:creationId xmlns:a16="http://schemas.microsoft.com/office/drawing/2014/main" id="{4DA08A42-0B7C-4CAB-8A5B-0E8C2F1B628A}"/>
                </a:ext>
              </a:extLst>
            </p:cNvPr>
            <p:cNvSpPr txBox="1"/>
            <p:nvPr/>
          </p:nvSpPr>
          <p:spPr>
            <a:xfrm rot="16200000">
              <a:off x="138151" y="3235189"/>
              <a:ext cx="869511" cy="369332"/>
            </a:xfrm>
            <a:prstGeom prst="rect">
              <a:avLst/>
            </a:prstGeom>
            <a:noFill/>
          </p:spPr>
          <p:txBody>
            <a:bodyPr wrap="square" rtlCol="0">
              <a:spAutoFit/>
            </a:bodyPr>
            <a:lstStyle/>
            <a:p>
              <a:r>
                <a:rPr lang="en-US"/>
                <a:t>[J/Kg]</a:t>
              </a:r>
            </a:p>
          </p:txBody>
        </p:sp>
      </p:grpSp>
      <p:cxnSp>
        <p:nvCxnSpPr>
          <p:cNvPr id="11" name="Straight Arrow Connector 10">
            <a:extLst>
              <a:ext uri="{FF2B5EF4-FFF2-40B4-BE49-F238E27FC236}">
                <a16:creationId xmlns:a16="http://schemas.microsoft.com/office/drawing/2014/main" id="{F6C422AE-1656-4C22-B387-F63E0600029F}"/>
              </a:ext>
            </a:extLst>
          </p:cNvPr>
          <p:cNvCxnSpPr>
            <a:cxnSpLocks/>
          </p:cNvCxnSpPr>
          <p:nvPr/>
        </p:nvCxnSpPr>
        <p:spPr>
          <a:xfrm>
            <a:off x="4829784" y="3090672"/>
            <a:ext cx="1320432" cy="0"/>
          </a:xfrm>
          <a:prstGeom prst="straightConnector1">
            <a:avLst/>
          </a:prstGeom>
          <a:ln w="190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2CD75635-10AC-4574-B41B-1A27F99CE08D}"/>
              </a:ext>
            </a:extLst>
          </p:cNvPr>
          <p:cNvSpPr txBox="1"/>
          <p:nvPr/>
        </p:nvSpPr>
        <p:spPr>
          <a:xfrm>
            <a:off x="5068142" y="2721340"/>
            <a:ext cx="1029208" cy="400110"/>
          </a:xfrm>
          <a:prstGeom prst="rect">
            <a:avLst/>
          </a:prstGeom>
          <a:noFill/>
        </p:spPr>
        <p:txBody>
          <a:bodyPr wrap="square" lIns="91440" tIns="45720" rIns="91440" bIns="45720" rtlCol="0" anchor="t">
            <a:spAutoFit/>
          </a:bodyPr>
          <a:lstStyle/>
          <a:p>
            <a:r>
              <a:rPr lang="en-US" sz="2000" dirty="0">
                <a:solidFill>
                  <a:srgbClr val="FF0000"/>
                </a:solidFill>
              </a:rPr>
              <a:t>Kako?</a:t>
            </a:r>
          </a:p>
        </p:txBody>
      </p:sp>
      <p:cxnSp>
        <p:nvCxnSpPr>
          <p:cNvPr id="3" name="Straight Arrow Connector 2">
            <a:extLst>
              <a:ext uri="{FF2B5EF4-FFF2-40B4-BE49-F238E27FC236}">
                <a16:creationId xmlns:a16="http://schemas.microsoft.com/office/drawing/2014/main" id="{306FDC5C-C3D3-426C-A910-E85A001C2BD3}"/>
              </a:ext>
            </a:extLst>
          </p:cNvPr>
          <p:cNvCxnSpPr>
            <a:cxnSpLocks/>
          </p:cNvCxnSpPr>
          <p:nvPr/>
        </p:nvCxnSpPr>
        <p:spPr>
          <a:xfrm flipV="1">
            <a:off x="5476568" y="1976284"/>
            <a:ext cx="0" cy="745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E242418F-D5D6-4ED3-95B4-4559E09048F9}"/>
              </a:ext>
            </a:extLst>
          </p:cNvPr>
          <p:cNvSpPr>
            <a:spLocks noGrp="1"/>
          </p:cNvSpPr>
          <p:nvPr>
            <p:ph type="sldNum" sz="quarter" idx="14"/>
          </p:nvPr>
        </p:nvSpPr>
        <p:spPr/>
        <p:txBody>
          <a:bodyPr/>
          <a:lstStyle/>
          <a:p>
            <a:fld id="{F63EFE32-485B-41F6-927E-7557007F5C17}" type="slidenum">
              <a:rPr lang="sl-SI" smtClean="0"/>
              <a:t>12</a:t>
            </a:fld>
            <a:endParaRPr lang="sl-SI"/>
          </a:p>
        </p:txBody>
      </p:sp>
      <p:graphicFrame>
        <p:nvGraphicFramePr>
          <p:cNvPr id="2" name="Object 1">
            <a:extLst>
              <a:ext uri="{FF2B5EF4-FFF2-40B4-BE49-F238E27FC236}">
                <a16:creationId xmlns:a16="http://schemas.microsoft.com/office/drawing/2014/main" id="{D67C7908-B3F0-45C6-B86B-6B3A0A89DB1B}"/>
              </a:ext>
            </a:extLst>
          </p:cNvPr>
          <p:cNvGraphicFramePr>
            <a:graphicFrameLocks noChangeAspect="1"/>
          </p:cNvGraphicFramePr>
          <p:nvPr>
            <p:extLst>
              <p:ext uri="{D42A27DB-BD31-4B8C-83A1-F6EECF244321}">
                <p14:modId xmlns:p14="http://schemas.microsoft.com/office/powerpoint/2010/main" val="1943111287"/>
              </p:ext>
            </p:extLst>
          </p:nvPr>
        </p:nvGraphicFramePr>
        <p:xfrm>
          <a:off x="6181275" y="2465252"/>
          <a:ext cx="5985511" cy="2786643"/>
        </p:xfrm>
        <a:graphic>
          <a:graphicData uri="http://schemas.openxmlformats.org/presentationml/2006/ole">
            <mc:AlternateContent xmlns:mc="http://schemas.openxmlformats.org/markup-compatibility/2006">
              <mc:Choice xmlns:v="urn:schemas-microsoft-com:vml" Requires="v">
                <p:oleObj name="Bitmap Image" r:id="rId4" imgW="6915240" imgH="3219480" progId="Paint.Picture">
                  <p:embed/>
                </p:oleObj>
              </mc:Choice>
              <mc:Fallback>
                <p:oleObj name="Bitmap Image" r:id="rId4" imgW="6915240" imgH="3219480" progId="Paint.Picture">
                  <p:embed/>
                  <p:pic>
                    <p:nvPicPr>
                      <p:cNvPr id="2" name="Object 1">
                        <a:extLst>
                          <a:ext uri="{FF2B5EF4-FFF2-40B4-BE49-F238E27FC236}">
                            <a16:creationId xmlns:a16="http://schemas.microsoft.com/office/drawing/2014/main" id="{D67C7908-B3F0-45C6-B86B-6B3A0A89DB1B}"/>
                          </a:ext>
                        </a:extLst>
                      </p:cNvPr>
                      <p:cNvPicPr/>
                      <p:nvPr/>
                    </p:nvPicPr>
                    <p:blipFill>
                      <a:blip r:embed="rId5"/>
                      <a:stretch>
                        <a:fillRect/>
                      </a:stretch>
                    </p:blipFill>
                    <p:spPr>
                      <a:xfrm>
                        <a:off x="6181275" y="2465252"/>
                        <a:ext cx="5985511" cy="2786643"/>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7B1B78F2-494A-4F64-A797-CFD9C761DEE9}"/>
              </a:ext>
            </a:extLst>
          </p:cNvPr>
          <p:cNvSpPr txBox="1"/>
          <p:nvPr/>
        </p:nvSpPr>
        <p:spPr>
          <a:xfrm>
            <a:off x="6957578" y="2071808"/>
            <a:ext cx="1782660" cy="461665"/>
          </a:xfrm>
          <a:prstGeom prst="rect">
            <a:avLst/>
          </a:prstGeom>
          <a:noFill/>
        </p:spPr>
        <p:txBody>
          <a:bodyPr wrap="square" rtlCol="0">
            <a:spAutoFit/>
          </a:bodyPr>
          <a:lstStyle/>
          <a:p>
            <a:r>
              <a:rPr lang="en-US" sz="2400"/>
              <a:t>Photons</a:t>
            </a:r>
          </a:p>
        </p:txBody>
      </p:sp>
      <p:sp>
        <p:nvSpPr>
          <p:cNvPr id="19" name="TextBox 18">
            <a:extLst>
              <a:ext uri="{FF2B5EF4-FFF2-40B4-BE49-F238E27FC236}">
                <a16:creationId xmlns:a16="http://schemas.microsoft.com/office/drawing/2014/main" id="{89639DF6-05F2-4927-B226-69A3F1718095}"/>
              </a:ext>
            </a:extLst>
          </p:cNvPr>
          <p:cNvSpPr txBox="1"/>
          <p:nvPr/>
        </p:nvSpPr>
        <p:spPr>
          <a:xfrm>
            <a:off x="9896071" y="2075153"/>
            <a:ext cx="1483934" cy="461665"/>
          </a:xfrm>
          <a:prstGeom prst="rect">
            <a:avLst/>
          </a:prstGeom>
          <a:noFill/>
        </p:spPr>
        <p:txBody>
          <a:bodyPr wrap="square" rtlCol="0">
            <a:spAutoFit/>
          </a:bodyPr>
          <a:lstStyle/>
          <a:p>
            <a:r>
              <a:rPr lang="en-US" sz="2400"/>
              <a:t>Protons</a:t>
            </a:r>
          </a:p>
        </p:txBody>
      </p:sp>
      <p:sp>
        <p:nvSpPr>
          <p:cNvPr id="6" name="Rectangle 5">
            <a:extLst>
              <a:ext uri="{FF2B5EF4-FFF2-40B4-BE49-F238E27FC236}">
                <a16:creationId xmlns:a16="http://schemas.microsoft.com/office/drawing/2014/main" id="{770494EA-8272-4B12-AF43-74A52A9ACF60}"/>
              </a:ext>
            </a:extLst>
          </p:cNvPr>
          <p:cNvSpPr/>
          <p:nvPr/>
        </p:nvSpPr>
        <p:spPr>
          <a:xfrm>
            <a:off x="8355351" y="3080605"/>
            <a:ext cx="982936" cy="211235"/>
          </a:xfrm>
          <a:prstGeom prst="rect">
            <a:avLst/>
          </a:prstGeom>
          <a:solidFill>
            <a:srgbClr val="F4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Entrance</a:t>
            </a:r>
          </a:p>
        </p:txBody>
      </p:sp>
    </p:spTree>
    <p:extLst>
      <p:ext uri="{BB962C8B-B14F-4D97-AF65-F5344CB8AC3E}">
        <p14:creationId xmlns:p14="http://schemas.microsoft.com/office/powerpoint/2010/main" val="197115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green&#10;&#10;Description automatically generated">
            <a:extLst>
              <a:ext uri="{FF2B5EF4-FFF2-40B4-BE49-F238E27FC236}">
                <a16:creationId xmlns:a16="http://schemas.microsoft.com/office/drawing/2014/main" id="{FD86D7BD-AA64-4732-9A9C-3461967F03D0}"/>
              </a:ext>
            </a:extLst>
          </p:cNvPr>
          <p:cNvPicPr>
            <a:picLocks noChangeAspect="1"/>
          </p:cNvPicPr>
          <p:nvPr/>
        </p:nvPicPr>
        <p:blipFill>
          <a:blip r:embed="rId2"/>
          <a:stretch>
            <a:fillRect/>
          </a:stretch>
        </p:blipFill>
        <p:spPr>
          <a:xfrm>
            <a:off x="1054311" y="1002900"/>
            <a:ext cx="10083378" cy="5571067"/>
          </a:xfrm>
          <a:prstGeom prst="rect">
            <a:avLst/>
          </a:prstGeom>
        </p:spPr>
      </p:pic>
      <p:sp>
        <p:nvSpPr>
          <p:cNvPr id="4" name="Content Placeholder 3">
            <a:extLst>
              <a:ext uri="{FF2B5EF4-FFF2-40B4-BE49-F238E27FC236}">
                <a16:creationId xmlns:a16="http://schemas.microsoft.com/office/drawing/2014/main" id="{0B3F31B6-C814-96F6-00EE-4F086DEA56A4}"/>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Dozni</a:t>
            </a:r>
            <a:r>
              <a:rPr lang="en-US">
                <a:latin typeface="Work Sans"/>
              </a:rPr>
              <a:t> </a:t>
            </a:r>
            <a:r>
              <a:rPr lang="en-US" err="1">
                <a:latin typeface="Work Sans"/>
              </a:rPr>
              <a:t>načrti</a:t>
            </a:r>
            <a:endParaRPr lang="en-US" err="1"/>
          </a:p>
        </p:txBody>
      </p:sp>
      <p:sp>
        <p:nvSpPr>
          <p:cNvPr id="2" name="Slide Number Placeholder 1">
            <a:extLst>
              <a:ext uri="{FF2B5EF4-FFF2-40B4-BE49-F238E27FC236}">
                <a16:creationId xmlns:a16="http://schemas.microsoft.com/office/drawing/2014/main" id="{BFC7C7CB-2131-4F01-BFA3-0C096DF65976}"/>
              </a:ext>
            </a:extLst>
          </p:cNvPr>
          <p:cNvSpPr>
            <a:spLocks noGrp="1"/>
          </p:cNvSpPr>
          <p:nvPr>
            <p:ph type="sldNum" idx="4294967295"/>
          </p:nvPr>
        </p:nvSpPr>
        <p:spPr>
          <a:xfrm>
            <a:off x="9448800" y="6356350"/>
            <a:ext cx="2743200" cy="365125"/>
          </a:xfrm>
          <a:prstGeom prst="rect">
            <a:avLst/>
          </a:prstGeom>
        </p:spPr>
        <p:txBody>
          <a:bodyPr>
            <a:normAutofit/>
          </a:bodyPr>
          <a:lstStyle/>
          <a:p>
            <a:pPr marL="0" lvl="0" indent="0" rtl="0">
              <a:lnSpc>
                <a:spcPct val="90000"/>
              </a:lnSpc>
              <a:spcBef>
                <a:spcPts val="0"/>
              </a:spcBef>
              <a:spcAft>
                <a:spcPts val="600"/>
              </a:spcAft>
              <a:buNone/>
            </a:pPr>
            <a:fld id="{00000000-1234-1234-1234-123412341234}" type="slidenum">
              <a:rPr lang="en-US" sz="700" dirty="0"/>
              <a:pPr marL="0" lvl="0" indent="0" rtl="0">
                <a:lnSpc>
                  <a:spcPct val="90000"/>
                </a:lnSpc>
                <a:spcBef>
                  <a:spcPts val="0"/>
                </a:spcBef>
                <a:spcAft>
                  <a:spcPts val="600"/>
                </a:spcAft>
                <a:buNone/>
              </a:pPr>
              <a:t>13</a:t>
            </a:fld>
            <a:endParaRPr lang="en-US" sz="700" dirty="0"/>
          </a:p>
        </p:txBody>
      </p:sp>
    </p:spTree>
    <p:extLst>
      <p:ext uri="{BB962C8B-B14F-4D97-AF65-F5344CB8AC3E}">
        <p14:creationId xmlns:p14="http://schemas.microsoft.com/office/powerpoint/2010/main" val="1257262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0DE61F-E12F-51D6-A13C-BF0D5FA61537}"/>
              </a:ext>
            </a:extLst>
          </p:cNvPr>
          <p:cNvSpPr>
            <a:spLocks noGrp="1"/>
          </p:cNvSpPr>
          <p:nvPr>
            <p:ph idx="1"/>
          </p:nvPr>
        </p:nvSpPr>
        <p:spPr/>
        <p:txBody>
          <a:bodyPr vert="horz" lIns="91440" tIns="45720" rIns="91440" bIns="45720" rtlCol="0" anchor="t">
            <a:normAutofit/>
          </a:bodyPr>
          <a:lstStyle/>
          <a:p>
            <a:pPr>
              <a:lnSpc>
                <a:spcPct val="100000"/>
              </a:lnSpc>
              <a:spcBef>
                <a:spcPts val="0"/>
              </a:spcBef>
            </a:pPr>
            <a:r>
              <a:rPr lang="en-US" dirty="0" err="1">
                <a:latin typeface="Cambria"/>
                <a:ea typeface="Cambria"/>
              </a:rPr>
              <a:t>Protonska</a:t>
            </a:r>
            <a:r>
              <a:rPr lang="en-US" dirty="0">
                <a:latin typeface="Cambria"/>
                <a:ea typeface="Cambria"/>
              </a:rPr>
              <a:t> </a:t>
            </a:r>
            <a:r>
              <a:rPr lang="en-US" dirty="0" err="1">
                <a:latin typeface="Cambria"/>
                <a:ea typeface="Cambria"/>
              </a:rPr>
              <a:t>terapija</a:t>
            </a:r>
            <a:r>
              <a:rPr lang="en-US" dirty="0">
                <a:latin typeface="Cambria"/>
                <a:ea typeface="Cambria"/>
              </a:rPr>
              <a:t> </a:t>
            </a:r>
            <a:r>
              <a:rPr lang="en-US" dirty="0" err="1">
                <a:latin typeface="Cambria"/>
                <a:ea typeface="Cambria"/>
              </a:rPr>
              <a:t>uspešna</a:t>
            </a:r>
            <a:endParaRPr lang="en-US">
              <a:latin typeface="Cambria"/>
              <a:ea typeface="Cambria"/>
            </a:endParaRPr>
          </a:p>
          <a:p>
            <a:pPr lvl="1">
              <a:lnSpc>
                <a:spcPct val="100000"/>
              </a:lnSpc>
              <a:spcBef>
                <a:spcPts val="0"/>
              </a:spcBef>
            </a:pPr>
            <a:r>
              <a:rPr lang="en-US" dirty="0">
                <a:latin typeface="Cambria"/>
                <a:ea typeface="Cambria"/>
              </a:rPr>
              <a:t>Medulloblastoma </a:t>
            </a:r>
            <a:r>
              <a:rPr lang="en-US" dirty="0" err="1">
                <a:latin typeface="Cambria"/>
                <a:ea typeface="Cambria"/>
              </a:rPr>
              <a:t>pri</a:t>
            </a:r>
            <a:r>
              <a:rPr lang="en-US" dirty="0">
                <a:latin typeface="Cambria"/>
                <a:ea typeface="Cambria"/>
              </a:rPr>
              <a:t> </a:t>
            </a:r>
            <a:r>
              <a:rPr lang="en-US" dirty="0" err="1">
                <a:latin typeface="Cambria"/>
                <a:ea typeface="Cambria"/>
              </a:rPr>
              <a:t>otrocih</a:t>
            </a:r>
            <a:endParaRPr lang="en-US" dirty="0" err="1">
              <a:latin typeface="work sans"/>
              <a:ea typeface="Cambria"/>
            </a:endParaRPr>
          </a:p>
          <a:p>
            <a:pPr marL="457200" lvl="1" indent="0">
              <a:lnSpc>
                <a:spcPct val="100000"/>
              </a:lnSpc>
              <a:spcBef>
                <a:spcPts val="0"/>
              </a:spcBef>
              <a:buNone/>
            </a:pPr>
            <a:endParaRPr lang="en-US" dirty="0">
              <a:latin typeface="work sans"/>
              <a:ea typeface="Cambria"/>
            </a:endParaRPr>
          </a:p>
        </p:txBody>
      </p:sp>
      <p:sp>
        <p:nvSpPr>
          <p:cNvPr id="8" name="Content Placeholder 7">
            <a:extLst>
              <a:ext uri="{FF2B5EF4-FFF2-40B4-BE49-F238E27FC236}">
                <a16:creationId xmlns:a16="http://schemas.microsoft.com/office/drawing/2014/main" id="{FA6ED07B-8F1C-D7D4-80F0-D3FC13227C0C}"/>
              </a:ext>
            </a:extLst>
          </p:cNvPr>
          <p:cNvSpPr>
            <a:spLocks noGrp="1"/>
          </p:cNvSpPr>
          <p:nvPr>
            <p:ph sz="quarter" idx="13"/>
          </p:nvPr>
        </p:nvSpPr>
        <p:spPr/>
        <p:txBody>
          <a:bodyPr vert="horz" lIns="91440" tIns="45720" rIns="91440" bIns="45720" rtlCol="0" anchor="t">
            <a:normAutofit fontScale="92500" lnSpcReduction="10000"/>
          </a:bodyPr>
          <a:lstStyle/>
          <a:p>
            <a:r>
              <a:rPr lang="en-US" dirty="0" err="1">
                <a:latin typeface="Work Sans"/>
              </a:rPr>
              <a:t>Vloga</a:t>
            </a:r>
            <a:r>
              <a:rPr lang="en-US" dirty="0">
                <a:latin typeface="Work Sans"/>
              </a:rPr>
              <a:t> </a:t>
            </a:r>
            <a:r>
              <a:rPr lang="en-US" err="1">
                <a:latin typeface="Work Sans"/>
              </a:rPr>
              <a:t>protonske</a:t>
            </a:r>
            <a:r>
              <a:rPr lang="en-US" dirty="0">
                <a:latin typeface="Work Sans"/>
              </a:rPr>
              <a:t> </a:t>
            </a:r>
            <a:r>
              <a:rPr lang="en-US" dirty="0" err="1">
                <a:latin typeface="Work Sans"/>
              </a:rPr>
              <a:t>radioterapije</a:t>
            </a:r>
            <a:endParaRPr lang="en-US" dirty="0" err="1"/>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14</a:t>
            </a:fld>
            <a:endParaRPr dirty="0"/>
          </a:p>
        </p:txBody>
      </p:sp>
      <p:pic>
        <p:nvPicPr>
          <p:cNvPr id="3" name="Picture 3">
            <a:extLst>
              <a:ext uri="{FF2B5EF4-FFF2-40B4-BE49-F238E27FC236}">
                <a16:creationId xmlns:a16="http://schemas.microsoft.com/office/drawing/2014/main" id="{96585028-EF22-4851-BD91-DE544A93B9AF}"/>
              </a:ext>
            </a:extLst>
          </p:cNvPr>
          <p:cNvPicPr>
            <a:picLocks noChangeAspect="1"/>
          </p:cNvPicPr>
          <p:nvPr/>
        </p:nvPicPr>
        <p:blipFill>
          <a:blip r:embed="rId3"/>
          <a:stretch>
            <a:fillRect/>
          </a:stretch>
        </p:blipFill>
        <p:spPr>
          <a:xfrm>
            <a:off x="9351015" y="1676532"/>
            <a:ext cx="2436379" cy="4496089"/>
          </a:xfrm>
          <a:prstGeom prst="rect">
            <a:avLst/>
          </a:prstGeom>
        </p:spPr>
      </p:pic>
      <p:pic>
        <p:nvPicPr>
          <p:cNvPr id="6" name="Picture 6" descr="A picture containing text, colorful, close&#10;&#10;Description automatically generated">
            <a:extLst>
              <a:ext uri="{FF2B5EF4-FFF2-40B4-BE49-F238E27FC236}">
                <a16:creationId xmlns:a16="http://schemas.microsoft.com/office/drawing/2014/main" id="{75FDE2BE-4D4C-4629-AB02-6C2126E6EBED}"/>
              </a:ext>
            </a:extLst>
          </p:cNvPr>
          <p:cNvPicPr>
            <a:picLocks noChangeAspect="1"/>
          </p:cNvPicPr>
          <p:nvPr/>
        </p:nvPicPr>
        <p:blipFill>
          <a:blip r:embed="rId4"/>
          <a:stretch>
            <a:fillRect/>
          </a:stretch>
        </p:blipFill>
        <p:spPr>
          <a:xfrm>
            <a:off x="6452090" y="1671184"/>
            <a:ext cx="2252806" cy="4503593"/>
          </a:xfrm>
          <a:prstGeom prst="rect">
            <a:avLst/>
          </a:prstGeom>
        </p:spPr>
      </p:pic>
      <p:sp>
        <p:nvSpPr>
          <p:cNvPr id="7" name="TextBox 6">
            <a:extLst>
              <a:ext uri="{FF2B5EF4-FFF2-40B4-BE49-F238E27FC236}">
                <a16:creationId xmlns:a16="http://schemas.microsoft.com/office/drawing/2014/main" id="{5314509A-2663-48DB-A6CE-3FA0ECCAD8CC}"/>
              </a:ext>
            </a:extLst>
          </p:cNvPr>
          <p:cNvSpPr txBox="1"/>
          <p:nvPr/>
        </p:nvSpPr>
        <p:spPr>
          <a:xfrm>
            <a:off x="7300686" y="1228877"/>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cs typeface="Arial"/>
              </a:rPr>
              <a:t>Protoni</a:t>
            </a:r>
          </a:p>
        </p:txBody>
      </p:sp>
      <p:sp>
        <p:nvSpPr>
          <p:cNvPr id="11" name="TextBox 10">
            <a:extLst>
              <a:ext uri="{FF2B5EF4-FFF2-40B4-BE49-F238E27FC236}">
                <a16:creationId xmlns:a16="http://schemas.microsoft.com/office/drawing/2014/main" id="{B8DC8107-01FF-43F7-819D-BA6037D4C459}"/>
              </a:ext>
            </a:extLst>
          </p:cNvPr>
          <p:cNvSpPr txBox="1"/>
          <p:nvPr/>
        </p:nvSpPr>
        <p:spPr>
          <a:xfrm>
            <a:off x="9949542" y="1228876"/>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Arial"/>
              </a:rPr>
              <a:t>RT</a:t>
            </a:r>
          </a:p>
        </p:txBody>
      </p:sp>
      <p:sp>
        <p:nvSpPr>
          <p:cNvPr id="12" name="TextBox 11">
            <a:extLst>
              <a:ext uri="{FF2B5EF4-FFF2-40B4-BE49-F238E27FC236}">
                <a16:creationId xmlns:a16="http://schemas.microsoft.com/office/drawing/2014/main" id="{68D8892E-4788-4D1D-AC71-22A334644E25}"/>
              </a:ext>
            </a:extLst>
          </p:cNvPr>
          <p:cNvSpPr txBox="1"/>
          <p:nvPr/>
        </p:nvSpPr>
        <p:spPr>
          <a:xfrm>
            <a:off x="9566893" y="3204798"/>
            <a:ext cx="9366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cs typeface="Arial"/>
              </a:rPr>
              <a:t>Dozna</a:t>
            </a:r>
            <a:r>
              <a:rPr lang="en-US" dirty="0">
                <a:cs typeface="Arial"/>
              </a:rPr>
              <a:t> </a:t>
            </a:r>
            <a:r>
              <a:rPr lang="en-US" dirty="0" err="1">
                <a:cs typeface="Arial"/>
              </a:rPr>
              <a:t>kopel</a:t>
            </a:r>
          </a:p>
        </p:txBody>
      </p:sp>
      <p:sp>
        <p:nvSpPr>
          <p:cNvPr id="21" name="TextBox 20">
            <a:extLst>
              <a:ext uri="{FF2B5EF4-FFF2-40B4-BE49-F238E27FC236}">
                <a16:creationId xmlns:a16="http://schemas.microsoft.com/office/drawing/2014/main" id="{0F854316-F572-404F-82AD-D5B19B2353BF}"/>
              </a:ext>
            </a:extLst>
          </p:cNvPr>
          <p:cNvSpPr txBox="1"/>
          <p:nvPr/>
        </p:nvSpPr>
        <p:spPr>
          <a:xfrm>
            <a:off x="1906209" y="6236304"/>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Protons</a:t>
            </a:r>
          </a:p>
        </p:txBody>
      </p:sp>
      <p:sp>
        <p:nvSpPr>
          <p:cNvPr id="22" name="TextBox 21">
            <a:extLst>
              <a:ext uri="{FF2B5EF4-FFF2-40B4-BE49-F238E27FC236}">
                <a16:creationId xmlns:a16="http://schemas.microsoft.com/office/drawing/2014/main" id="{AEDF0240-D0C3-40DD-B7BB-60A3396721E4}"/>
              </a:ext>
            </a:extLst>
          </p:cNvPr>
          <p:cNvSpPr txBox="1"/>
          <p:nvPr/>
        </p:nvSpPr>
        <p:spPr>
          <a:xfrm>
            <a:off x="745064" y="6236303"/>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Photons</a:t>
            </a:r>
          </a:p>
        </p:txBody>
      </p:sp>
    </p:spTree>
    <p:extLst>
      <p:ext uri="{BB962C8B-B14F-4D97-AF65-F5344CB8AC3E}">
        <p14:creationId xmlns:p14="http://schemas.microsoft.com/office/powerpoint/2010/main" val="230506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0DE61F-E12F-51D6-A13C-BF0D5FA61537}"/>
              </a:ext>
            </a:extLst>
          </p:cNvPr>
          <p:cNvSpPr>
            <a:spLocks noGrp="1"/>
          </p:cNvSpPr>
          <p:nvPr>
            <p:ph idx="1"/>
          </p:nvPr>
        </p:nvSpPr>
        <p:spPr/>
        <p:txBody>
          <a:bodyPr vert="horz" lIns="91440" tIns="45720" rIns="91440" bIns="45720" rtlCol="0" anchor="t">
            <a:normAutofit/>
          </a:bodyPr>
          <a:lstStyle/>
          <a:p>
            <a:pPr>
              <a:lnSpc>
                <a:spcPct val="100000"/>
              </a:lnSpc>
              <a:spcBef>
                <a:spcPts val="0"/>
              </a:spcBef>
            </a:pPr>
            <a:r>
              <a:rPr lang="en-US" dirty="0" err="1">
                <a:latin typeface="Cambria"/>
                <a:ea typeface="Cambria"/>
              </a:rPr>
              <a:t>Protonska</a:t>
            </a:r>
            <a:r>
              <a:rPr lang="en-US" dirty="0">
                <a:latin typeface="Cambria"/>
                <a:ea typeface="Cambria"/>
              </a:rPr>
              <a:t> </a:t>
            </a:r>
            <a:r>
              <a:rPr lang="en-US" dirty="0" err="1">
                <a:latin typeface="Cambria"/>
                <a:ea typeface="Cambria"/>
              </a:rPr>
              <a:t>terapija</a:t>
            </a:r>
            <a:r>
              <a:rPr lang="en-US" dirty="0">
                <a:latin typeface="Cambria"/>
                <a:ea typeface="Cambria"/>
              </a:rPr>
              <a:t> </a:t>
            </a:r>
            <a:r>
              <a:rPr lang="en-US" dirty="0" err="1">
                <a:latin typeface="Cambria"/>
                <a:ea typeface="Cambria"/>
              </a:rPr>
              <a:t>uspešna</a:t>
            </a:r>
            <a:endParaRPr lang="en-US">
              <a:latin typeface="Cambria"/>
              <a:ea typeface="Cambria"/>
            </a:endParaRPr>
          </a:p>
          <a:p>
            <a:pPr lvl="1">
              <a:lnSpc>
                <a:spcPct val="100000"/>
              </a:lnSpc>
              <a:spcBef>
                <a:spcPts val="0"/>
              </a:spcBef>
            </a:pPr>
            <a:r>
              <a:rPr lang="en-US" dirty="0">
                <a:latin typeface="Cambria"/>
                <a:ea typeface="Cambria"/>
              </a:rPr>
              <a:t>Medulloblastoma </a:t>
            </a:r>
            <a:r>
              <a:rPr lang="en-US" dirty="0" err="1">
                <a:latin typeface="Cambria"/>
                <a:ea typeface="Cambria"/>
              </a:rPr>
              <a:t>pri</a:t>
            </a:r>
            <a:r>
              <a:rPr lang="en-US" dirty="0">
                <a:latin typeface="Cambria"/>
                <a:ea typeface="Cambria"/>
              </a:rPr>
              <a:t> </a:t>
            </a:r>
            <a:r>
              <a:rPr lang="en-US" dirty="0" err="1">
                <a:latin typeface="Cambria"/>
                <a:ea typeface="Cambria"/>
              </a:rPr>
              <a:t>otrocih</a:t>
            </a:r>
            <a:r>
              <a:rPr lang="en-US" dirty="0">
                <a:latin typeface="Cambria"/>
                <a:ea typeface="Cambria"/>
              </a:rPr>
              <a:t> </a:t>
            </a:r>
            <a:endParaRPr lang="en-US" dirty="0">
              <a:latin typeface="work sans"/>
              <a:ea typeface="Cambria"/>
            </a:endParaRPr>
          </a:p>
          <a:p>
            <a:pPr lvl="1">
              <a:lnSpc>
                <a:spcPct val="100000"/>
              </a:lnSpc>
              <a:spcBef>
                <a:spcPts val="0"/>
              </a:spcBef>
            </a:pPr>
            <a:r>
              <a:rPr lang="en-US" dirty="0">
                <a:latin typeface="Cambria"/>
                <a:ea typeface="Cambria"/>
              </a:rPr>
              <a:t>rake </a:t>
            </a:r>
            <a:r>
              <a:rPr lang="en-US" dirty="0" err="1">
                <a:latin typeface="Cambria"/>
                <a:ea typeface="Cambria"/>
              </a:rPr>
              <a:t>obraza</a:t>
            </a:r>
            <a:r>
              <a:rPr lang="en-US" dirty="0">
                <a:latin typeface="Cambria"/>
                <a:ea typeface="Cambria"/>
              </a:rPr>
              <a:t> in </a:t>
            </a:r>
            <a:r>
              <a:rPr lang="en-US" dirty="0" err="1">
                <a:latin typeface="Cambria"/>
                <a:ea typeface="Cambria"/>
              </a:rPr>
              <a:t>oči</a:t>
            </a:r>
            <a:r>
              <a:rPr lang="en-US" dirty="0">
                <a:latin typeface="Cambria"/>
                <a:ea typeface="Cambria"/>
              </a:rPr>
              <a:t> </a:t>
            </a:r>
            <a:endParaRPr lang="en-US" dirty="0">
              <a:latin typeface="work sans"/>
              <a:ea typeface="Cambria"/>
            </a:endParaRPr>
          </a:p>
          <a:p>
            <a:pPr lvl="2">
              <a:lnSpc>
                <a:spcPct val="100000"/>
              </a:lnSpc>
              <a:spcBef>
                <a:spcPts val="0"/>
              </a:spcBef>
            </a:pPr>
            <a:r>
              <a:rPr lang="en-US" dirty="0">
                <a:latin typeface="Cambria"/>
                <a:ea typeface="Cambria"/>
              </a:rPr>
              <a:t>nasopharyngeal carcinoma</a:t>
            </a:r>
            <a:endParaRPr lang="en-US">
              <a:latin typeface="work sans"/>
              <a:ea typeface="Cambria"/>
            </a:endParaRPr>
          </a:p>
          <a:p>
            <a:pPr lvl="2">
              <a:lnSpc>
                <a:spcPct val="100000"/>
              </a:lnSpc>
              <a:spcBef>
                <a:spcPts val="0"/>
              </a:spcBef>
            </a:pPr>
            <a:r>
              <a:rPr lang="en-US" dirty="0" err="1">
                <a:latin typeface="Cambria"/>
                <a:ea typeface="Cambria"/>
              </a:rPr>
              <a:t>occular</a:t>
            </a:r>
            <a:r>
              <a:rPr lang="en-US" dirty="0">
                <a:latin typeface="Cambria"/>
                <a:ea typeface="Cambria"/>
              </a:rPr>
              <a:t> melanoma</a:t>
            </a:r>
            <a:endParaRPr lang="en-US">
              <a:latin typeface="work sans"/>
              <a:ea typeface="Cambria"/>
            </a:endParaRPr>
          </a:p>
          <a:p>
            <a:pPr lvl="2">
              <a:lnSpc>
                <a:spcPct val="100000"/>
              </a:lnSpc>
              <a:spcBef>
                <a:spcPts val="0"/>
              </a:spcBef>
            </a:pPr>
            <a:r>
              <a:rPr lang="en-US" dirty="0">
                <a:latin typeface="Cambria"/>
                <a:ea typeface="Cambria"/>
              </a:rPr>
              <a:t>orbital rhabdomyosarcomas,</a:t>
            </a:r>
            <a:endParaRPr lang="en-US">
              <a:ea typeface="+mn-lt"/>
              <a:cs typeface="+mn-lt"/>
            </a:endParaRPr>
          </a:p>
          <a:p>
            <a:pPr>
              <a:lnSpc>
                <a:spcPct val="100000"/>
              </a:lnSpc>
              <a:spcBef>
                <a:spcPts val="0"/>
              </a:spcBef>
            </a:pPr>
            <a:endParaRPr lang="en-US">
              <a:ea typeface="+mn-lt"/>
              <a:cs typeface="+mn-lt"/>
            </a:endParaRPr>
          </a:p>
          <a:p>
            <a:endParaRPr lang="en-US"/>
          </a:p>
        </p:txBody>
      </p:sp>
      <p:sp>
        <p:nvSpPr>
          <p:cNvPr id="8" name="Content Placeholder 7">
            <a:extLst>
              <a:ext uri="{FF2B5EF4-FFF2-40B4-BE49-F238E27FC236}">
                <a16:creationId xmlns:a16="http://schemas.microsoft.com/office/drawing/2014/main" id="{FA6ED07B-8F1C-D7D4-80F0-D3FC13227C0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Vloga</a:t>
            </a:r>
            <a:r>
              <a:rPr lang="en-US">
                <a:latin typeface="Work Sans"/>
              </a:rPr>
              <a:t> </a:t>
            </a:r>
            <a:r>
              <a:rPr lang="en-US" err="1">
                <a:latin typeface="Work Sans"/>
              </a:rPr>
              <a:t>protonske</a:t>
            </a:r>
            <a:r>
              <a:rPr lang="en-US">
                <a:latin typeface="Work Sans"/>
              </a:rPr>
              <a:t> </a:t>
            </a:r>
            <a:r>
              <a:rPr lang="en-US" err="1">
                <a:latin typeface="Work Sans"/>
              </a:rPr>
              <a:t>radioterapije</a:t>
            </a:r>
            <a:endParaRPr lang="en-US" err="1"/>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15</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020" y="4187536"/>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13" name="Picture 13" descr="A picture containing diagram&#10;&#10;Description automatically generated">
            <a:extLst>
              <a:ext uri="{FF2B5EF4-FFF2-40B4-BE49-F238E27FC236}">
                <a16:creationId xmlns:a16="http://schemas.microsoft.com/office/drawing/2014/main" id="{568F2DCC-CFC6-40A3-99BF-884D8BE5D451}"/>
              </a:ext>
            </a:extLst>
          </p:cNvPr>
          <p:cNvPicPr>
            <a:picLocks noChangeAspect="1"/>
          </p:cNvPicPr>
          <p:nvPr/>
        </p:nvPicPr>
        <p:blipFill>
          <a:blip r:embed="rId3"/>
          <a:stretch>
            <a:fillRect/>
          </a:stretch>
        </p:blipFill>
        <p:spPr>
          <a:xfrm>
            <a:off x="6566175" y="1555714"/>
            <a:ext cx="4994562" cy="2639859"/>
          </a:xfrm>
          <a:prstGeom prst="rect">
            <a:avLst/>
          </a:prstGeom>
        </p:spPr>
      </p:pic>
      <p:sp>
        <p:nvSpPr>
          <p:cNvPr id="16" name="TextBox 15">
            <a:extLst>
              <a:ext uri="{FF2B5EF4-FFF2-40B4-BE49-F238E27FC236}">
                <a16:creationId xmlns:a16="http://schemas.microsoft.com/office/drawing/2014/main" id="{71668368-BD61-4A1A-A175-C6761023AC91}"/>
              </a:ext>
            </a:extLst>
          </p:cNvPr>
          <p:cNvSpPr txBox="1"/>
          <p:nvPr/>
        </p:nvSpPr>
        <p:spPr>
          <a:xfrm>
            <a:off x="7402945" y="1035903"/>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cs typeface="Arial"/>
              </a:rPr>
              <a:t>Protoni</a:t>
            </a:r>
          </a:p>
        </p:txBody>
      </p:sp>
      <p:sp>
        <p:nvSpPr>
          <p:cNvPr id="17" name="TextBox 16">
            <a:extLst>
              <a:ext uri="{FF2B5EF4-FFF2-40B4-BE49-F238E27FC236}">
                <a16:creationId xmlns:a16="http://schemas.microsoft.com/office/drawing/2014/main" id="{31FE17B0-D69D-4D8C-84A7-06B16CAEE2D6}"/>
              </a:ext>
            </a:extLst>
          </p:cNvPr>
          <p:cNvSpPr txBox="1"/>
          <p:nvPr/>
        </p:nvSpPr>
        <p:spPr>
          <a:xfrm>
            <a:off x="9985277" y="1093629"/>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Arial"/>
              </a:rPr>
              <a:t>RT</a:t>
            </a:r>
          </a:p>
        </p:txBody>
      </p:sp>
      <p:sp>
        <p:nvSpPr>
          <p:cNvPr id="14" name="TextBox 13">
            <a:extLst>
              <a:ext uri="{FF2B5EF4-FFF2-40B4-BE49-F238E27FC236}">
                <a16:creationId xmlns:a16="http://schemas.microsoft.com/office/drawing/2014/main" id="{5B3FB8A7-4762-4F0F-B2EC-FCB35DF8DCB2}"/>
              </a:ext>
            </a:extLst>
          </p:cNvPr>
          <p:cNvSpPr txBox="1"/>
          <p:nvPr/>
        </p:nvSpPr>
        <p:spPr>
          <a:xfrm>
            <a:off x="8069284" y="4261483"/>
            <a:ext cx="2065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a:solidFill>
                  <a:srgbClr val="000000"/>
                </a:solidFill>
                <a:latin typeface="Arial"/>
              </a:rPr>
              <a:t>occular melanoma</a:t>
            </a:r>
            <a:r>
              <a:rPr lang="en-US" b="0" i="0">
                <a:latin typeface="Arial"/>
              </a:rPr>
              <a:t>​</a:t>
            </a:r>
            <a:endParaRPr lang="en-US"/>
          </a:p>
        </p:txBody>
      </p:sp>
      <p:sp>
        <p:nvSpPr>
          <p:cNvPr id="21" name="TextBox 20">
            <a:extLst>
              <a:ext uri="{FF2B5EF4-FFF2-40B4-BE49-F238E27FC236}">
                <a16:creationId xmlns:a16="http://schemas.microsoft.com/office/drawing/2014/main" id="{0F854316-F572-404F-82AD-D5B19B2353BF}"/>
              </a:ext>
            </a:extLst>
          </p:cNvPr>
          <p:cNvSpPr txBox="1"/>
          <p:nvPr/>
        </p:nvSpPr>
        <p:spPr>
          <a:xfrm>
            <a:off x="1906209" y="6236304"/>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Protons</a:t>
            </a:r>
          </a:p>
        </p:txBody>
      </p:sp>
      <p:sp>
        <p:nvSpPr>
          <p:cNvPr id="22" name="TextBox 21">
            <a:extLst>
              <a:ext uri="{FF2B5EF4-FFF2-40B4-BE49-F238E27FC236}">
                <a16:creationId xmlns:a16="http://schemas.microsoft.com/office/drawing/2014/main" id="{AEDF0240-D0C3-40DD-B7BB-60A3396721E4}"/>
              </a:ext>
            </a:extLst>
          </p:cNvPr>
          <p:cNvSpPr txBox="1"/>
          <p:nvPr/>
        </p:nvSpPr>
        <p:spPr>
          <a:xfrm>
            <a:off x="745064" y="6236303"/>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Photons</a:t>
            </a:r>
          </a:p>
        </p:txBody>
      </p:sp>
      <p:pic>
        <p:nvPicPr>
          <p:cNvPr id="18" name="Picture 18">
            <a:extLst>
              <a:ext uri="{FF2B5EF4-FFF2-40B4-BE49-F238E27FC236}">
                <a16:creationId xmlns:a16="http://schemas.microsoft.com/office/drawing/2014/main" id="{DCA19350-B965-4097-A032-EB4875849605}"/>
              </a:ext>
            </a:extLst>
          </p:cNvPr>
          <p:cNvPicPr>
            <a:picLocks noChangeAspect="1"/>
          </p:cNvPicPr>
          <p:nvPr/>
        </p:nvPicPr>
        <p:blipFill>
          <a:blip r:embed="rId4"/>
          <a:stretch>
            <a:fillRect/>
          </a:stretch>
        </p:blipFill>
        <p:spPr>
          <a:xfrm>
            <a:off x="7526646" y="4689102"/>
            <a:ext cx="2699218" cy="1544892"/>
          </a:xfrm>
          <a:prstGeom prst="rect">
            <a:avLst/>
          </a:prstGeom>
        </p:spPr>
      </p:pic>
    </p:spTree>
    <p:extLst>
      <p:ext uri="{BB962C8B-B14F-4D97-AF65-F5344CB8AC3E}">
        <p14:creationId xmlns:p14="http://schemas.microsoft.com/office/powerpoint/2010/main" val="3100495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0DE61F-E12F-51D6-A13C-BF0D5FA61537}"/>
              </a:ext>
            </a:extLst>
          </p:cNvPr>
          <p:cNvSpPr>
            <a:spLocks noGrp="1"/>
          </p:cNvSpPr>
          <p:nvPr>
            <p:ph idx="1"/>
          </p:nvPr>
        </p:nvSpPr>
        <p:spPr>
          <a:xfrm>
            <a:off x="409574" y="1355978"/>
            <a:ext cx="3981449" cy="4351338"/>
          </a:xfrm>
        </p:spPr>
        <p:txBody>
          <a:bodyPr vert="horz" lIns="91440" tIns="45720" rIns="91440" bIns="45720" rtlCol="0" anchor="t">
            <a:normAutofit/>
          </a:bodyPr>
          <a:lstStyle/>
          <a:p>
            <a:pPr>
              <a:lnSpc>
                <a:spcPct val="100000"/>
              </a:lnSpc>
              <a:spcBef>
                <a:spcPts val="0"/>
              </a:spcBef>
            </a:pPr>
            <a:r>
              <a:rPr lang="en-US" dirty="0" err="1">
                <a:latin typeface="Cambria"/>
                <a:ea typeface="Cambria"/>
              </a:rPr>
              <a:t>Protonska</a:t>
            </a:r>
            <a:r>
              <a:rPr lang="en-US" dirty="0">
                <a:latin typeface="Cambria"/>
                <a:ea typeface="Cambria"/>
              </a:rPr>
              <a:t> </a:t>
            </a:r>
            <a:r>
              <a:rPr lang="en-US" dirty="0" err="1">
                <a:latin typeface="Cambria"/>
                <a:ea typeface="Cambria"/>
              </a:rPr>
              <a:t>terapija</a:t>
            </a:r>
            <a:r>
              <a:rPr lang="en-US" dirty="0">
                <a:latin typeface="Cambria"/>
                <a:ea typeface="Cambria"/>
              </a:rPr>
              <a:t> </a:t>
            </a:r>
            <a:r>
              <a:rPr lang="en-US" dirty="0" err="1">
                <a:latin typeface="Cambria"/>
                <a:ea typeface="Cambria"/>
              </a:rPr>
              <a:t>uspešna</a:t>
            </a:r>
            <a:endParaRPr lang="en-US">
              <a:latin typeface="Cambria"/>
              <a:ea typeface="Cambria"/>
            </a:endParaRPr>
          </a:p>
          <a:p>
            <a:pPr lvl="1">
              <a:lnSpc>
                <a:spcPct val="100000"/>
              </a:lnSpc>
              <a:spcBef>
                <a:spcPts val="0"/>
              </a:spcBef>
            </a:pPr>
            <a:r>
              <a:rPr lang="en-US" dirty="0">
                <a:latin typeface="Cambria"/>
                <a:ea typeface="Cambria"/>
              </a:rPr>
              <a:t>medulloblastoma, </a:t>
            </a:r>
            <a:endParaRPr lang="en-US" dirty="0">
              <a:latin typeface="work sans"/>
              <a:ea typeface="Cambria"/>
            </a:endParaRPr>
          </a:p>
          <a:p>
            <a:pPr lvl="1">
              <a:lnSpc>
                <a:spcPct val="100000"/>
              </a:lnSpc>
              <a:spcBef>
                <a:spcPts val="0"/>
              </a:spcBef>
            </a:pPr>
            <a:r>
              <a:rPr lang="en-US" dirty="0">
                <a:latin typeface="Cambria"/>
                <a:ea typeface="Cambria"/>
              </a:rPr>
              <a:t>rake </a:t>
            </a:r>
            <a:r>
              <a:rPr lang="en-US" dirty="0" err="1">
                <a:latin typeface="Cambria"/>
                <a:ea typeface="Cambria"/>
              </a:rPr>
              <a:t>obraza</a:t>
            </a:r>
            <a:r>
              <a:rPr lang="en-US" dirty="0">
                <a:latin typeface="Cambria"/>
                <a:ea typeface="Cambria"/>
              </a:rPr>
              <a:t> in </a:t>
            </a:r>
            <a:r>
              <a:rPr lang="en-US" dirty="0" err="1">
                <a:latin typeface="Cambria"/>
                <a:ea typeface="Cambria"/>
              </a:rPr>
              <a:t>oči</a:t>
            </a:r>
            <a:r>
              <a:rPr lang="en-US" dirty="0">
                <a:latin typeface="Cambria"/>
                <a:ea typeface="Cambria"/>
              </a:rPr>
              <a:t> </a:t>
            </a:r>
            <a:endParaRPr lang="en-US" dirty="0">
              <a:latin typeface="work sans"/>
              <a:ea typeface="Cambria"/>
            </a:endParaRPr>
          </a:p>
          <a:p>
            <a:pPr lvl="2">
              <a:lnSpc>
                <a:spcPct val="100000"/>
              </a:lnSpc>
              <a:spcBef>
                <a:spcPts val="0"/>
              </a:spcBef>
            </a:pPr>
            <a:r>
              <a:rPr lang="en-US" dirty="0">
                <a:latin typeface="Cambria"/>
                <a:ea typeface="Cambria"/>
              </a:rPr>
              <a:t>nasopharyngeal carcinoma</a:t>
            </a:r>
            <a:endParaRPr lang="en-US">
              <a:latin typeface="work sans"/>
              <a:ea typeface="Cambria"/>
            </a:endParaRPr>
          </a:p>
          <a:p>
            <a:pPr lvl="2">
              <a:lnSpc>
                <a:spcPct val="100000"/>
              </a:lnSpc>
              <a:spcBef>
                <a:spcPts val="0"/>
              </a:spcBef>
            </a:pPr>
            <a:r>
              <a:rPr lang="en-US" dirty="0" err="1">
                <a:latin typeface="Cambria"/>
                <a:ea typeface="Cambria"/>
              </a:rPr>
              <a:t>occular</a:t>
            </a:r>
            <a:r>
              <a:rPr lang="en-US" dirty="0">
                <a:latin typeface="Cambria"/>
                <a:ea typeface="Cambria"/>
              </a:rPr>
              <a:t> melanoma</a:t>
            </a:r>
            <a:endParaRPr lang="en-US">
              <a:latin typeface="work sans"/>
              <a:ea typeface="Cambria"/>
            </a:endParaRPr>
          </a:p>
          <a:p>
            <a:pPr lvl="2">
              <a:lnSpc>
                <a:spcPct val="100000"/>
              </a:lnSpc>
              <a:spcBef>
                <a:spcPts val="0"/>
              </a:spcBef>
            </a:pPr>
            <a:r>
              <a:rPr lang="en-US" dirty="0">
                <a:latin typeface="Cambria"/>
                <a:ea typeface="Cambria"/>
              </a:rPr>
              <a:t>orbital rhabdomyosarcomas,</a:t>
            </a:r>
            <a:endParaRPr lang="en-US">
              <a:ea typeface="+mn-lt"/>
              <a:cs typeface="+mn-lt"/>
            </a:endParaRPr>
          </a:p>
          <a:p>
            <a:pPr lvl="1">
              <a:lnSpc>
                <a:spcPct val="100000"/>
              </a:lnSpc>
              <a:spcBef>
                <a:spcPts val="0"/>
              </a:spcBef>
            </a:pPr>
            <a:r>
              <a:rPr lang="en-US" dirty="0" err="1">
                <a:latin typeface="Cambria"/>
                <a:ea typeface="Cambria"/>
                <a:cs typeface="+mn-lt"/>
              </a:rPr>
              <a:t>rak</a:t>
            </a:r>
            <a:r>
              <a:rPr lang="en-US" dirty="0">
                <a:latin typeface="Cambria"/>
                <a:ea typeface="Cambria"/>
                <a:cs typeface="+mn-lt"/>
              </a:rPr>
              <a:t> </a:t>
            </a:r>
            <a:r>
              <a:rPr lang="en-US" dirty="0" err="1">
                <a:latin typeface="Cambria"/>
                <a:ea typeface="Cambria"/>
                <a:cs typeface="+mn-lt"/>
              </a:rPr>
              <a:t>jeter</a:t>
            </a:r>
            <a:r>
              <a:rPr lang="en-US" dirty="0">
                <a:latin typeface="Cambria"/>
                <a:ea typeface="Cambria"/>
                <a:cs typeface="+mn-lt"/>
              </a:rPr>
              <a:t>, </a:t>
            </a:r>
            <a:r>
              <a:rPr lang="en-US" dirty="0" err="1">
                <a:latin typeface="Cambria"/>
                <a:ea typeface="Cambria"/>
                <a:cs typeface="+mn-lt"/>
              </a:rPr>
              <a:t>več</a:t>
            </a:r>
            <a:r>
              <a:rPr lang="en-US" dirty="0">
                <a:latin typeface="Cambria"/>
                <a:ea typeface="Cambria"/>
                <a:cs typeface="+mn-lt"/>
              </a:rPr>
              <a:t> </a:t>
            </a:r>
            <a:r>
              <a:rPr lang="en-US" dirty="0" err="1">
                <a:latin typeface="Cambria"/>
                <a:ea typeface="Cambria"/>
                <a:cs typeface="+mn-lt"/>
              </a:rPr>
              <a:t>lezij</a:t>
            </a:r>
          </a:p>
          <a:p>
            <a:pPr lvl="2">
              <a:lnSpc>
                <a:spcPct val="100000"/>
              </a:lnSpc>
              <a:spcBef>
                <a:spcPts val="0"/>
              </a:spcBef>
            </a:pPr>
            <a:endParaRPr lang="en-US" dirty="0">
              <a:latin typeface="Cambria"/>
              <a:ea typeface="Cambria"/>
            </a:endParaRPr>
          </a:p>
          <a:p>
            <a:pPr>
              <a:lnSpc>
                <a:spcPct val="100000"/>
              </a:lnSpc>
              <a:spcBef>
                <a:spcPts val="0"/>
              </a:spcBef>
            </a:pPr>
            <a:endParaRPr lang="en-US">
              <a:latin typeface="work sans"/>
              <a:ea typeface="Cambria"/>
            </a:endParaRPr>
          </a:p>
          <a:p>
            <a:endParaRPr lang="en-US"/>
          </a:p>
        </p:txBody>
      </p:sp>
      <p:sp>
        <p:nvSpPr>
          <p:cNvPr id="8" name="Content Placeholder 7">
            <a:extLst>
              <a:ext uri="{FF2B5EF4-FFF2-40B4-BE49-F238E27FC236}">
                <a16:creationId xmlns:a16="http://schemas.microsoft.com/office/drawing/2014/main" id="{FA6ED07B-8F1C-D7D4-80F0-D3FC13227C0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Vloga</a:t>
            </a:r>
            <a:r>
              <a:rPr lang="en-US">
                <a:latin typeface="Work Sans"/>
              </a:rPr>
              <a:t> </a:t>
            </a:r>
            <a:r>
              <a:rPr lang="en-US" err="1">
                <a:latin typeface="Work Sans"/>
              </a:rPr>
              <a:t>protonske</a:t>
            </a:r>
            <a:r>
              <a:rPr lang="en-US">
                <a:latin typeface="Work Sans"/>
              </a:rPr>
              <a:t> </a:t>
            </a:r>
            <a:r>
              <a:rPr lang="en-US" err="1">
                <a:latin typeface="Work Sans"/>
              </a:rPr>
              <a:t>radioterapije</a:t>
            </a:r>
            <a:endParaRPr lang="en-US" err="1"/>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16</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3" name="Picture 4" descr="A picture containing text, vector graphics, businesscard, screenshot&#10;&#10;Description automatically generated">
            <a:extLst>
              <a:ext uri="{FF2B5EF4-FFF2-40B4-BE49-F238E27FC236}">
                <a16:creationId xmlns:a16="http://schemas.microsoft.com/office/drawing/2014/main" id="{8133C893-97E7-B54C-E7B0-30D50300EBFA}"/>
              </a:ext>
            </a:extLst>
          </p:cNvPr>
          <p:cNvPicPr>
            <a:picLocks noChangeAspect="1"/>
          </p:cNvPicPr>
          <p:nvPr/>
        </p:nvPicPr>
        <p:blipFill>
          <a:blip r:embed="rId3"/>
          <a:stretch>
            <a:fillRect/>
          </a:stretch>
        </p:blipFill>
        <p:spPr>
          <a:xfrm>
            <a:off x="4641273" y="1837747"/>
            <a:ext cx="7239000" cy="3390323"/>
          </a:xfrm>
          <a:prstGeom prst="rect">
            <a:avLst/>
          </a:prstGeom>
        </p:spPr>
      </p:pic>
    </p:spTree>
    <p:extLst>
      <p:ext uri="{BB962C8B-B14F-4D97-AF65-F5344CB8AC3E}">
        <p14:creationId xmlns:p14="http://schemas.microsoft.com/office/powerpoint/2010/main" val="3018941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0DE61F-E12F-51D6-A13C-BF0D5FA61537}"/>
              </a:ext>
            </a:extLst>
          </p:cNvPr>
          <p:cNvSpPr>
            <a:spLocks noGrp="1"/>
          </p:cNvSpPr>
          <p:nvPr>
            <p:ph idx="1"/>
          </p:nvPr>
        </p:nvSpPr>
        <p:spPr>
          <a:xfrm>
            <a:off x="409574" y="1355978"/>
            <a:ext cx="3981449" cy="4351338"/>
          </a:xfrm>
        </p:spPr>
        <p:txBody>
          <a:bodyPr vert="horz" lIns="91440" tIns="45720" rIns="91440" bIns="45720" rtlCol="0" anchor="t">
            <a:normAutofit/>
          </a:bodyPr>
          <a:lstStyle/>
          <a:p>
            <a:pPr>
              <a:lnSpc>
                <a:spcPct val="100000"/>
              </a:lnSpc>
              <a:spcBef>
                <a:spcPts val="0"/>
              </a:spcBef>
            </a:pPr>
            <a:r>
              <a:rPr lang="en-US" dirty="0" err="1">
                <a:latin typeface="Cambria"/>
                <a:ea typeface="Cambria"/>
              </a:rPr>
              <a:t>Protonska</a:t>
            </a:r>
            <a:r>
              <a:rPr lang="en-US" dirty="0">
                <a:latin typeface="Cambria"/>
                <a:ea typeface="Cambria"/>
              </a:rPr>
              <a:t> </a:t>
            </a:r>
            <a:r>
              <a:rPr lang="en-US" dirty="0" err="1">
                <a:latin typeface="Cambria"/>
                <a:ea typeface="Cambria"/>
              </a:rPr>
              <a:t>terapija</a:t>
            </a:r>
            <a:r>
              <a:rPr lang="en-US" dirty="0">
                <a:latin typeface="Cambria"/>
                <a:ea typeface="Cambria"/>
              </a:rPr>
              <a:t> </a:t>
            </a:r>
            <a:r>
              <a:rPr lang="en-US" dirty="0" err="1">
                <a:latin typeface="Cambria"/>
                <a:ea typeface="Cambria"/>
              </a:rPr>
              <a:t>uspešna</a:t>
            </a:r>
            <a:endParaRPr lang="en-US">
              <a:latin typeface="Cambria"/>
              <a:ea typeface="Cambria"/>
            </a:endParaRPr>
          </a:p>
          <a:p>
            <a:pPr lvl="1">
              <a:lnSpc>
                <a:spcPct val="100000"/>
              </a:lnSpc>
              <a:spcBef>
                <a:spcPts val="0"/>
              </a:spcBef>
            </a:pPr>
            <a:r>
              <a:rPr lang="en-US" dirty="0">
                <a:latin typeface="Cambria"/>
                <a:ea typeface="Cambria"/>
              </a:rPr>
              <a:t>medulloblastoma, </a:t>
            </a:r>
            <a:endParaRPr lang="en-US" dirty="0">
              <a:latin typeface="work sans"/>
              <a:ea typeface="Cambria"/>
            </a:endParaRPr>
          </a:p>
          <a:p>
            <a:pPr lvl="1">
              <a:lnSpc>
                <a:spcPct val="100000"/>
              </a:lnSpc>
              <a:spcBef>
                <a:spcPts val="0"/>
              </a:spcBef>
            </a:pPr>
            <a:r>
              <a:rPr lang="en-US" dirty="0">
                <a:latin typeface="Cambria"/>
                <a:ea typeface="Cambria"/>
              </a:rPr>
              <a:t>rake </a:t>
            </a:r>
            <a:r>
              <a:rPr lang="en-US" dirty="0" err="1">
                <a:latin typeface="Cambria"/>
                <a:ea typeface="Cambria"/>
              </a:rPr>
              <a:t>obraza</a:t>
            </a:r>
            <a:r>
              <a:rPr lang="en-US" dirty="0">
                <a:latin typeface="Cambria"/>
                <a:ea typeface="Cambria"/>
              </a:rPr>
              <a:t> in </a:t>
            </a:r>
            <a:r>
              <a:rPr lang="en-US" dirty="0" err="1">
                <a:latin typeface="Cambria"/>
                <a:ea typeface="Cambria"/>
              </a:rPr>
              <a:t>oči</a:t>
            </a:r>
            <a:r>
              <a:rPr lang="en-US" dirty="0">
                <a:latin typeface="Cambria"/>
                <a:ea typeface="Cambria"/>
              </a:rPr>
              <a:t> </a:t>
            </a:r>
            <a:endParaRPr lang="en-US" dirty="0">
              <a:latin typeface="work sans"/>
              <a:ea typeface="Cambria"/>
            </a:endParaRPr>
          </a:p>
          <a:p>
            <a:pPr lvl="2">
              <a:lnSpc>
                <a:spcPct val="100000"/>
              </a:lnSpc>
              <a:spcBef>
                <a:spcPts val="0"/>
              </a:spcBef>
            </a:pPr>
            <a:r>
              <a:rPr lang="en-US" dirty="0">
                <a:latin typeface="Cambria"/>
                <a:ea typeface="Cambria"/>
              </a:rPr>
              <a:t>nasopharyngeal carcinoma</a:t>
            </a:r>
            <a:endParaRPr lang="en-US">
              <a:latin typeface="work sans"/>
              <a:ea typeface="Cambria"/>
            </a:endParaRPr>
          </a:p>
          <a:p>
            <a:pPr lvl="2">
              <a:lnSpc>
                <a:spcPct val="100000"/>
              </a:lnSpc>
              <a:spcBef>
                <a:spcPts val="0"/>
              </a:spcBef>
            </a:pPr>
            <a:r>
              <a:rPr lang="en-US" dirty="0" err="1">
                <a:latin typeface="Cambria"/>
                <a:ea typeface="Cambria"/>
              </a:rPr>
              <a:t>occular</a:t>
            </a:r>
            <a:r>
              <a:rPr lang="en-US" dirty="0">
                <a:latin typeface="Cambria"/>
                <a:ea typeface="Cambria"/>
              </a:rPr>
              <a:t> melanoma</a:t>
            </a:r>
            <a:endParaRPr lang="en-US">
              <a:latin typeface="work sans"/>
              <a:ea typeface="Cambria"/>
            </a:endParaRPr>
          </a:p>
          <a:p>
            <a:pPr lvl="2">
              <a:lnSpc>
                <a:spcPct val="100000"/>
              </a:lnSpc>
              <a:spcBef>
                <a:spcPts val="0"/>
              </a:spcBef>
            </a:pPr>
            <a:r>
              <a:rPr lang="en-US" dirty="0">
                <a:latin typeface="Cambria"/>
                <a:ea typeface="Cambria"/>
              </a:rPr>
              <a:t>orbital rhabdomyosarcomas,</a:t>
            </a:r>
            <a:endParaRPr lang="en-US">
              <a:ea typeface="+mn-lt"/>
              <a:cs typeface="+mn-lt"/>
            </a:endParaRPr>
          </a:p>
          <a:p>
            <a:pPr lvl="1">
              <a:lnSpc>
                <a:spcPct val="100000"/>
              </a:lnSpc>
              <a:spcBef>
                <a:spcPts val="0"/>
              </a:spcBef>
            </a:pPr>
            <a:r>
              <a:rPr lang="en-US" dirty="0" err="1">
                <a:latin typeface="Cambria"/>
                <a:ea typeface="Cambria"/>
                <a:cs typeface="+mn-lt"/>
              </a:rPr>
              <a:t>rak</a:t>
            </a:r>
            <a:r>
              <a:rPr lang="en-US" dirty="0">
                <a:latin typeface="Cambria"/>
                <a:ea typeface="Cambria"/>
                <a:cs typeface="+mn-lt"/>
              </a:rPr>
              <a:t> </a:t>
            </a:r>
            <a:r>
              <a:rPr lang="en-US" dirty="0" err="1">
                <a:latin typeface="Cambria"/>
                <a:ea typeface="Cambria"/>
                <a:cs typeface="+mn-lt"/>
              </a:rPr>
              <a:t>jeter</a:t>
            </a:r>
            <a:r>
              <a:rPr lang="en-US" dirty="0">
                <a:latin typeface="Cambria"/>
                <a:ea typeface="Cambria"/>
                <a:cs typeface="+mn-lt"/>
              </a:rPr>
              <a:t>, </a:t>
            </a:r>
            <a:r>
              <a:rPr lang="en-US" dirty="0" err="1">
                <a:latin typeface="Cambria"/>
                <a:ea typeface="Cambria"/>
                <a:cs typeface="+mn-lt"/>
              </a:rPr>
              <a:t>več</a:t>
            </a:r>
            <a:r>
              <a:rPr lang="en-US" dirty="0">
                <a:latin typeface="Cambria"/>
                <a:ea typeface="Cambria"/>
                <a:cs typeface="+mn-lt"/>
              </a:rPr>
              <a:t> </a:t>
            </a:r>
            <a:r>
              <a:rPr lang="en-US" dirty="0" err="1">
                <a:latin typeface="Cambria"/>
                <a:ea typeface="Cambria"/>
                <a:cs typeface="+mn-lt"/>
              </a:rPr>
              <a:t>lezij</a:t>
            </a:r>
            <a:endParaRPr lang="en-US">
              <a:latin typeface="Cambria"/>
              <a:ea typeface="Cambria"/>
              <a:cs typeface="+mn-lt"/>
            </a:endParaRPr>
          </a:p>
          <a:p>
            <a:pPr lvl="1">
              <a:lnSpc>
                <a:spcPct val="100000"/>
              </a:lnSpc>
              <a:spcBef>
                <a:spcPts val="0"/>
              </a:spcBef>
            </a:pPr>
            <a:r>
              <a:rPr lang="en-US" dirty="0" err="1">
                <a:latin typeface="Cambria"/>
                <a:ea typeface="Cambria"/>
              </a:rPr>
              <a:t>Manjši</a:t>
            </a:r>
            <a:r>
              <a:rPr lang="en-US" dirty="0">
                <a:latin typeface="Cambria"/>
                <a:ea typeface="Cambria"/>
              </a:rPr>
              <a:t> </a:t>
            </a:r>
            <a:r>
              <a:rPr lang="en-US" dirty="0" err="1">
                <a:latin typeface="Cambria"/>
                <a:ea typeface="Cambria"/>
              </a:rPr>
              <a:t>neželeni</a:t>
            </a:r>
            <a:r>
              <a:rPr lang="en-US" dirty="0">
                <a:latin typeface="Cambria"/>
                <a:ea typeface="Cambria"/>
              </a:rPr>
              <a:t> </a:t>
            </a:r>
            <a:r>
              <a:rPr lang="en-US" dirty="0" err="1">
                <a:latin typeface="Cambria"/>
                <a:ea typeface="Cambria"/>
              </a:rPr>
              <a:t>učinki</a:t>
            </a:r>
          </a:p>
          <a:p>
            <a:pPr lvl="2">
              <a:lnSpc>
                <a:spcPct val="100000"/>
              </a:lnSpc>
              <a:spcBef>
                <a:spcPts val="0"/>
              </a:spcBef>
            </a:pPr>
            <a:r>
              <a:rPr lang="en-US" dirty="0" err="1">
                <a:latin typeface="Cambria"/>
                <a:ea typeface="Cambria"/>
              </a:rPr>
              <a:t>Požiralnik</a:t>
            </a:r>
          </a:p>
          <a:p>
            <a:pPr lvl="2">
              <a:lnSpc>
                <a:spcPct val="100000"/>
              </a:lnSpc>
              <a:spcBef>
                <a:spcPts val="0"/>
              </a:spcBef>
            </a:pPr>
            <a:r>
              <a:rPr lang="en-US" dirty="0" err="1">
                <a:latin typeface="Cambria"/>
                <a:ea typeface="Cambria"/>
              </a:rPr>
              <a:t>Centralno-živčni</a:t>
            </a:r>
            <a:r>
              <a:rPr lang="en-US" dirty="0">
                <a:latin typeface="Cambria"/>
                <a:ea typeface="Cambria"/>
              </a:rPr>
              <a:t> </a:t>
            </a:r>
            <a:r>
              <a:rPr lang="en-US" dirty="0" err="1">
                <a:latin typeface="Cambria"/>
                <a:ea typeface="Cambria"/>
              </a:rPr>
              <a:t>sistem</a:t>
            </a:r>
          </a:p>
          <a:p>
            <a:pPr lvl="2">
              <a:lnSpc>
                <a:spcPct val="100000"/>
              </a:lnSpc>
              <a:spcBef>
                <a:spcPts val="0"/>
              </a:spcBef>
            </a:pPr>
            <a:endParaRPr lang="en-US" dirty="0">
              <a:latin typeface="Cambria"/>
              <a:ea typeface="Cambria"/>
            </a:endParaRPr>
          </a:p>
          <a:p>
            <a:pPr lvl="2">
              <a:lnSpc>
                <a:spcPct val="100000"/>
              </a:lnSpc>
              <a:spcBef>
                <a:spcPts val="0"/>
              </a:spcBef>
            </a:pPr>
            <a:endParaRPr lang="en-US" dirty="0">
              <a:latin typeface="Cambria"/>
              <a:ea typeface="Cambria"/>
            </a:endParaRPr>
          </a:p>
          <a:p>
            <a:pPr>
              <a:lnSpc>
                <a:spcPct val="100000"/>
              </a:lnSpc>
              <a:spcBef>
                <a:spcPts val="0"/>
              </a:spcBef>
            </a:pPr>
            <a:endParaRPr lang="en-US"/>
          </a:p>
          <a:p>
            <a:endParaRPr lang="en-US"/>
          </a:p>
        </p:txBody>
      </p:sp>
      <p:sp>
        <p:nvSpPr>
          <p:cNvPr id="8" name="Content Placeholder 7">
            <a:extLst>
              <a:ext uri="{FF2B5EF4-FFF2-40B4-BE49-F238E27FC236}">
                <a16:creationId xmlns:a16="http://schemas.microsoft.com/office/drawing/2014/main" id="{FA6ED07B-8F1C-D7D4-80F0-D3FC13227C0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Vloga</a:t>
            </a:r>
            <a:r>
              <a:rPr lang="en-US" dirty="0">
                <a:latin typeface="Work Sans"/>
              </a:rPr>
              <a:t> </a:t>
            </a:r>
            <a:r>
              <a:rPr lang="en-US">
                <a:latin typeface="Work Sans"/>
              </a:rPr>
              <a:t>protonske </a:t>
            </a:r>
            <a:r>
              <a:rPr lang="en-US" err="1">
                <a:latin typeface="Work Sans"/>
              </a:rPr>
              <a:t>radioterapije</a:t>
            </a:r>
            <a:endParaRPr lang="en-US" err="1"/>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17</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sp>
        <p:nvSpPr>
          <p:cNvPr id="21" name="TextBox 20">
            <a:extLst>
              <a:ext uri="{FF2B5EF4-FFF2-40B4-BE49-F238E27FC236}">
                <a16:creationId xmlns:a16="http://schemas.microsoft.com/office/drawing/2014/main" id="{0F854316-F572-404F-82AD-D5B19B2353BF}"/>
              </a:ext>
            </a:extLst>
          </p:cNvPr>
          <p:cNvSpPr txBox="1"/>
          <p:nvPr/>
        </p:nvSpPr>
        <p:spPr>
          <a:xfrm>
            <a:off x="6166482" y="1121668"/>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Arial"/>
              </a:rPr>
              <a:t>PT</a:t>
            </a:r>
          </a:p>
        </p:txBody>
      </p:sp>
      <p:sp>
        <p:nvSpPr>
          <p:cNvPr id="22" name="TextBox 21">
            <a:extLst>
              <a:ext uri="{FF2B5EF4-FFF2-40B4-BE49-F238E27FC236}">
                <a16:creationId xmlns:a16="http://schemas.microsoft.com/office/drawing/2014/main" id="{AEDF0240-D0C3-40DD-B7BB-60A3396721E4}"/>
              </a:ext>
            </a:extLst>
          </p:cNvPr>
          <p:cNvSpPr txBox="1"/>
          <p:nvPr/>
        </p:nvSpPr>
        <p:spPr>
          <a:xfrm>
            <a:off x="9242519" y="1121667"/>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Arial"/>
              </a:rPr>
              <a:t>RT</a:t>
            </a:r>
          </a:p>
        </p:txBody>
      </p:sp>
      <p:pic>
        <p:nvPicPr>
          <p:cNvPr id="5" name="Picture 5">
            <a:extLst>
              <a:ext uri="{FF2B5EF4-FFF2-40B4-BE49-F238E27FC236}">
                <a16:creationId xmlns:a16="http://schemas.microsoft.com/office/drawing/2014/main" id="{39BE427E-4E6B-C2F3-CB83-38BB5055F5EB}"/>
              </a:ext>
            </a:extLst>
          </p:cNvPr>
          <p:cNvPicPr>
            <a:picLocks noChangeAspect="1"/>
          </p:cNvPicPr>
          <p:nvPr/>
        </p:nvPicPr>
        <p:blipFill>
          <a:blip r:embed="rId3"/>
          <a:stretch>
            <a:fillRect/>
          </a:stretch>
        </p:blipFill>
        <p:spPr>
          <a:xfrm>
            <a:off x="5093855" y="1672501"/>
            <a:ext cx="6287653" cy="3732361"/>
          </a:xfrm>
          <a:prstGeom prst="rect">
            <a:avLst/>
          </a:prstGeom>
        </p:spPr>
      </p:pic>
    </p:spTree>
    <p:extLst>
      <p:ext uri="{BB962C8B-B14F-4D97-AF65-F5344CB8AC3E}">
        <p14:creationId xmlns:p14="http://schemas.microsoft.com/office/powerpoint/2010/main" val="1340091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5BDED-1966-454E-A0C7-1E4844D17A38}"/>
              </a:ext>
            </a:extLst>
          </p:cNvPr>
          <p:cNvSpPr>
            <a:spLocks noGrp="1"/>
          </p:cNvSpPr>
          <p:nvPr>
            <p:ph idx="1"/>
          </p:nvPr>
        </p:nvSpPr>
        <p:spPr>
          <a:xfrm>
            <a:off x="478847" y="1344433"/>
            <a:ext cx="4461227" cy="4766974"/>
          </a:xfrm>
        </p:spPr>
        <p:txBody>
          <a:bodyPr vert="horz" lIns="91440" tIns="45720" rIns="91440" bIns="45720" rtlCol="0" anchor="t">
            <a:normAutofit/>
          </a:bodyPr>
          <a:lstStyle/>
          <a:p>
            <a:r>
              <a:rPr lang="en-US" dirty="0" err="1"/>
              <a:t>Uporaba</a:t>
            </a:r>
            <a:r>
              <a:rPr lang="en-US" dirty="0"/>
              <a:t> </a:t>
            </a:r>
            <a:r>
              <a:rPr lang="en-US" dirty="0" err="1"/>
              <a:t>jeder</a:t>
            </a:r>
            <a:r>
              <a:rPr lang="en-US" dirty="0"/>
              <a:t> </a:t>
            </a:r>
            <a:r>
              <a:rPr lang="en-US" dirty="0" err="1"/>
              <a:t>elementov</a:t>
            </a:r>
            <a:r>
              <a:rPr lang="en-US" dirty="0"/>
              <a:t> </a:t>
            </a:r>
            <a:r>
              <a:rPr lang="en-US" dirty="0" err="1"/>
              <a:t>na</a:t>
            </a:r>
            <a:r>
              <a:rPr lang="en-US" dirty="0"/>
              <a:t> </a:t>
            </a:r>
            <a:r>
              <a:rPr lang="en-US" dirty="0" err="1"/>
              <a:t>začetku</a:t>
            </a:r>
            <a:r>
              <a:rPr lang="en-US" dirty="0"/>
              <a:t> </a:t>
            </a:r>
            <a:r>
              <a:rPr lang="en-US" dirty="0" err="1"/>
              <a:t>periodnega</a:t>
            </a:r>
            <a:r>
              <a:rPr lang="en-US" dirty="0"/>
              <a:t> </a:t>
            </a:r>
            <a:r>
              <a:rPr lang="en-US" dirty="0" err="1"/>
              <a:t>sistema</a:t>
            </a:r>
          </a:p>
          <a:p>
            <a:r>
              <a:rPr lang="en-US" dirty="0"/>
              <a:t>He</a:t>
            </a:r>
            <a:r>
              <a:rPr lang="en-US" baseline="30000" dirty="0"/>
              <a:t>2+</a:t>
            </a:r>
            <a:r>
              <a:rPr lang="en-US" dirty="0"/>
              <a:t>, C</a:t>
            </a:r>
            <a:r>
              <a:rPr lang="en-US" baseline="30000" dirty="0"/>
              <a:t>6+</a:t>
            </a:r>
          </a:p>
          <a:p>
            <a:r>
              <a:rPr lang="en-US" dirty="0" err="1"/>
              <a:t>Protoni</a:t>
            </a:r>
            <a:r>
              <a:rPr lang="en-US" dirty="0"/>
              <a:t> </a:t>
            </a:r>
            <a:r>
              <a:rPr lang="en-US" dirty="0" err="1"/>
              <a:t>tako</a:t>
            </a:r>
            <a:r>
              <a:rPr lang="en-US" dirty="0"/>
              <a:t> </a:t>
            </a:r>
            <a:r>
              <a:rPr lang="en-US" dirty="0" err="1"/>
              <a:t>jedra</a:t>
            </a:r>
            <a:r>
              <a:rPr lang="en-US" dirty="0"/>
              <a:t> H </a:t>
            </a:r>
            <a:r>
              <a:rPr lang="en-US" dirty="0" err="1"/>
              <a:t>kot</a:t>
            </a:r>
            <a:r>
              <a:rPr lang="en-US" dirty="0"/>
              <a:t> </a:t>
            </a:r>
            <a:r>
              <a:rPr lang="en-US" dirty="0" err="1"/>
              <a:t>osnovni</a:t>
            </a:r>
            <a:r>
              <a:rPr lang="en-US" dirty="0"/>
              <a:t> </a:t>
            </a:r>
            <a:r>
              <a:rPr lang="en-US" dirty="0" err="1"/>
              <a:t>delci</a:t>
            </a:r>
            <a:r>
              <a:rPr lang="en-US" dirty="0"/>
              <a:t>, </a:t>
            </a:r>
            <a:r>
              <a:rPr lang="en-US" dirty="0" err="1"/>
              <a:t>zato</a:t>
            </a:r>
            <a:r>
              <a:rPr lang="en-US" dirty="0"/>
              <a:t> </a:t>
            </a:r>
            <a:r>
              <a:rPr lang="en-US" dirty="0" err="1"/>
              <a:t>včasih</a:t>
            </a:r>
            <a:r>
              <a:rPr lang="en-US" dirty="0"/>
              <a:t> del HT, </a:t>
            </a:r>
            <a:r>
              <a:rPr lang="en-US" dirty="0" err="1"/>
              <a:t>včasih</a:t>
            </a:r>
            <a:r>
              <a:rPr lang="en-US" dirty="0"/>
              <a:t> pa </a:t>
            </a:r>
            <a:r>
              <a:rPr lang="en-US" dirty="0" err="1"/>
              <a:t>samo</a:t>
            </a:r>
            <a:r>
              <a:rPr lang="en-US" dirty="0"/>
              <a:t> PT</a:t>
            </a:r>
          </a:p>
          <a:p>
            <a:r>
              <a:rPr lang="en-US" dirty="0" err="1"/>
              <a:t>Gostejša</a:t>
            </a:r>
            <a:r>
              <a:rPr lang="en-US" dirty="0"/>
              <a:t> </a:t>
            </a:r>
            <a:r>
              <a:rPr lang="en-US" dirty="0" err="1"/>
              <a:t>ionizacija</a:t>
            </a:r>
            <a:r>
              <a:rPr lang="en-US" dirty="0"/>
              <a:t> </a:t>
            </a:r>
            <a:r>
              <a:rPr lang="en-US" dirty="0" err="1"/>
              <a:t>poudari</a:t>
            </a:r>
            <a:r>
              <a:rPr lang="en-US" dirty="0"/>
              <a:t> </a:t>
            </a:r>
            <a:r>
              <a:rPr lang="en-US" dirty="0" err="1"/>
              <a:t>kvadraten</a:t>
            </a:r>
            <a:r>
              <a:rPr lang="en-US" dirty="0"/>
              <a:t> </a:t>
            </a:r>
            <a:r>
              <a:rPr lang="en-US" dirty="0" err="1"/>
              <a:t>odziv</a:t>
            </a:r>
            <a:r>
              <a:rPr lang="en-US" dirty="0"/>
              <a:t> </a:t>
            </a:r>
            <a:r>
              <a:rPr lang="en-US" dirty="0" err="1"/>
              <a:t>na</a:t>
            </a:r>
            <a:r>
              <a:rPr lang="en-US" dirty="0"/>
              <a:t> </a:t>
            </a:r>
            <a:r>
              <a:rPr lang="en-US" dirty="0" err="1"/>
              <a:t>dozo</a:t>
            </a:r>
            <a:endParaRPr lang="en-US" dirty="0"/>
          </a:p>
          <a:p>
            <a:r>
              <a:rPr lang="en-US" dirty="0" err="1"/>
              <a:t>Manjši</a:t>
            </a:r>
            <a:r>
              <a:rPr lang="en-US" dirty="0"/>
              <a:t> </a:t>
            </a:r>
            <a:r>
              <a:rPr lang="en-US" dirty="0" err="1"/>
              <a:t>pomen</a:t>
            </a:r>
            <a:r>
              <a:rPr lang="en-US" dirty="0"/>
              <a:t> </a:t>
            </a:r>
            <a:r>
              <a:rPr lang="en-US" dirty="0" err="1"/>
              <a:t>frakcioncije</a:t>
            </a:r>
            <a:endParaRPr lang="en-US" dirty="0"/>
          </a:p>
          <a:p>
            <a:r>
              <a:rPr lang="en-US" dirty="0" err="1"/>
              <a:t>Razmerje</a:t>
            </a:r>
            <a:r>
              <a:rPr lang="en-US" dirty="0"/>
              <a:t> med </a:t>
            </a:r>
            <a:r>
              <a:rPr lang="en-US" dirty="0" err="1"/>
              <a:t>učinkovistostjo</a:t>
            </a:r>
            <a:r>
              <a:rPr lang="en-US" dirty="0"/>
              <a:t> in </a:t>
            </a:r>
            <a:r>
              <a:rPr lang="en-US" dirty="0" err="1"/>
              <a:t>dozo</a:t>
            </a:r>
            <a:r>
              <a:rPr lang="en-US" dirty="0"/>
              <a:t> </a:t>
            </a:r>
            <a:r>
              <a:rPr lang="en-US" dirty="0" err="1"/>
              <a:t>neodvisno</a:t>
            </a:r>
            <a:r>
              <a:rPr lang="en-US" dirty="0"/>
              <a:t> od </a:t>
            </a:r>
            <a:r>
              <a:rPr lang="en-US" dirty="0" err="1"/>
              <a:t>diferenciacije</a:t>
            </a:r>
            <a:r>
              <a:rPr lang="en-US" dirty="0"/>
              <a:t> </a:t>
            </a:r>
            <a:r>
              <a:rPr lang="en-US" dirty="0" err="1"/>
              <a:t>celic</a:t>
            </a:r>
            <a:r>
              <a:rPr lang="en-US" dirty="0"/>
              <a:t>, </a:t>
            </a:r>
            <a:r>
              <a:rPr lang="en-US" dirty="0" err="1"/>
              <a:t>oksigenacije</a:t>
            </a:r>
            <a:endParaRPr lang="en-US" dirty="0"/>
          </a:p>
        </p:txBody>
      </p:sp>
      <p:sp>
        <p:nvSpPr>
          <p:cNvPr id="3" name="Content Placeholder 2">
            <a:extLst>
              <a:ext uri="{FF2B5EF4-FFF2-40B4-BE49-F238E27FC236}">
                <a16:creationId xmlns:a16="http://schemas.microsoft.com/office/drawing/2014/main" id="{332B9877-3DAB-A72B-7BB1-CDAFC8424A73}"/>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Hadronska terapija HT</a:t>
            </a:r>
            <a:endParaRPr lang="en-US" err="1"/>
          </a:p>
        </p:txBody>
      </p:sp>
      <p:sp>
        <p:nvSpPr>
          <p:cNvPr id="4" name="TextBox 3">
            <a:extLst>
              <a:ext uri="{FF2B5EF4-FFF2-40B4-BE49-F238E27FC236}">
                <a16:creationId xmlns:a16="http://schemas.microsoft.com/office/drawing/2014/main" id="{83B334CF-563E-58F7-E290-E85F651C6F3C}"/>
              </a:ext>
            </a:extLst>
          </p:cNvPr>
          <p:cNvSpPr txBox="1"/>
          <p:nvPr/>
        </p:nvSpPr>
        <p:spPr>
          <a:xfrm>
            <a:off x="9675090" y="5922818"/>
            <a:ext cx="2112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 Fossati, 2023</a:t>
            </a:r>
          </a:p>
        </p:txBody>
      </p:sp>
      <p:pic>
        <p:nvPicPr>
          <p:cNvPr id="5" name="Picture 5" descr="Diagram&#10;&#10;Description automatically generated">
            <a:extLst>
              <a:ext uri="{FF2B5EF4-FFF2-40B4-BE49-F238E27FC236}">
                <a16:creationId xmlns:a16="http://schemas.microsoft.com/office/drawing/2014/main" id="{081F6A3D-E580-AF16-C210-B6170F2259EB}"/>
              </a:ext>
            </a:extLst>
          </p:cNvPr>
          <p:cNvPicPr>
            <a:picLocks noChangeAspect="1"/>
          </p:cNvPicPr>
          <p:nvPr/>
        </p:nvPicPr>
        <p:blipFill>
          <a:blip r:embed="rId2"/>
          <a:stretch>
            <a:fillRect/>
          </a:stretch>
        </p:blipFill>
        <p:spPr>
          <a:xfrm>
            <a:off x="5359400" y="1349175"/>
            <a:ext cx="6623755" cy="3411763"/>
          </a:xfrm>
          <a:prstGeom prst="rect">
            <a:avLst/>
          </a:prstGeom>
        </p:spPr>
      </p:pic>
      <p:sp>
        <p:nvSpPr>
          <p:cNvPr id="6" name="TextBox 5">
            <a:extLst>
              <a:ext uri="{FF2B5EF4-FFF2-40B4-BE49-F238E27FC236}">
                <a16:creationId xmlns:a16="http://schemas.microsoft.com/office/drawing/2014/main" id="{976C603E-3E52-25A2-D69E-74DE2BA76D51}"/>
              </a:ext>
            </a:extLst>
          </p:cNvPr>
          <p:cNvSpPr txBox="1"/>
          <p:nvPr/>
        </p:nvSpPr>
        <p:spPr>
          <a:xfrm>
            <a:off x="8082844" y="4851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Nature 508, 133–138</a:t>
            </a:r>
            <a:endParaRPr lang="en-US"/>
          </a:p>
        </p:txBody>
      </p:sp>
    </p:spTree>
    <p:extLst>
      <p:ext uri="{BB962C8B-B14F-4D97-AF65-F5344CB8AC3E}">
        <p14:creationId xmlns:p14="http://schemas.microsoft.com/office/powerpoint/2010/main" val="2397610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5BDED-1966-454E-A0C7-1E4844D17A38}"/>
              </a:ext>
            </a:extLst>
          </p:cNvPr>
          <p:cNvSpPr>
            <a:spLocks noGrp="1"/>
          </p:cNvSpPr>
          <p:nvPr>
            <p:ph idx="1"/>
          </p:nvPr>
        </p:nvSpPr>
        <p:spPr>
          <a:xfrm>
            <a:off x="409574" y="1355978"/>
            <a:ext cx="4461227" cy="4351338"/>
          </a:xfrm>
        </p:spPr>
        <p:txBody>
          <a:bodyPr vert="horz" lIns="91440" tIns="45720" rIns="91440" bIns="45720" rtlCol="0" anchor="t">
            <a:normAutofit fontScale="92500" lnSpcReduction="10000"/>
          </a:bodyPr>
          <a:lstStyle/>
          <a:p>
            <a:pPr marL="0" indent="0">
              <a:lnSpc>
                <a:spcPct val="100000"/>
              </a:lnSpc>
              <a:spcBef>
                <a:spcPts val="0"/>
              </a:spcBef>
              <a:buNone/>
            </a:pPr>
            <a:endParaRPr lang="en-US" dirty="0">
              <a:ea typeface="+mn-lt"/>
              <a:cs typeface="+mn-lt"/>
            </a:endParaRPr>
          </a:p>
          <a:p>
            <a:r>
              <a:rPr lang="en-US" dirty="0" err="1"/>
              <a:t>Gostejša</a:t>
            </a:r>
            <a:r>
              <a:rPr lang="en-US" dirty="0"/>
              <a:t> </a:t>
            </a:r>
            <a:r>
              <a:rPr lang="en-US" dirty="0" err="1"/>
              <a:t>ionizacija</a:t>
            </a:r>
            <a:r>
              <a:rPr lang="en-US" dirty="0"/>
              <a:t> </a:t>
            </a:r>
            <a:r>
              <a:rPr lang="en-US" dirty="0" err="1"/>
              <a:t>poudari</a:t>
            </a:r>
            <a:r>
              <a:rPr lang="en-US" dirty="0"/>
              <a:t> </a:t>
            </a:r>
            <a:r>
              <a:rPr lang="en-US" dirty="0" err="1"/>
              <a:t>kvadraten</a:t>
            </a:r>
            <a:r>
              <a:rPr lang="en-US" dirty="0"/>
              <a:t> </a:t>
            </a:r>
            <a:r>
              <a:rPr lang="en-US" dirty="0" err="1"/>
              <a:t>odziv</a:t>
            </a:r>
            <a:r>
              <a:rPr lang="en-US" dirty="0"/>
              <a:t> </a:t>
            </a:r>
            <a:r>
              <a:rPr lang="en-US" dirty="0" err="1"/>
              <a:t>na</a:t>
            </a:r>
            <a:r>
              <a:rPr lang="en-US" dirty="0"/>
              <a:t> </a:t>
            </a:r>
            <a:r>
              <a:rPr lang="en-US" dirty="0" err="1"/>
              <a:t>dozo</a:t>
            </a:r>
            <a:endParaRPr lang="en-US" dirty="0"/>
          </a:p>
          <a:p>
            <a:r>
              <a:rPr lang="en-US" dirty="0" err="1"/>
              <a:t>Manjši</a:t>
            </a:r>
            <a:r>
              <a:rPr lang="en-US" dirty="0"/>
              <a:t> </a:t>
            </a:r>
            <a:r>
              <a:rPr lang="en-US" dirty="0" err="1"/>
              <a:t>pomen</a:t>
            </a:r>
            <a:r>
              <a:rPr lang="en-US" dirty="0"/>
              <a:t> </a:t>
            </a:r>
            <a:r>
              <a:rPr lang="en-US" dirty="0" err="1"/>
              <a:t>frakcioncije</a:t>
            </a:r>
            <a:endParaRPr lang="en-US" dirty="0"/>
          </a:p>
          <a:p>
            <a:r>
              <a:rPr lang="en-US" dirty="0" err="1"/>
              <a:t>Razmerje</a:t>
            </a:r>
            <a:r>
              <a:rPr lang="en-US" dirty="0"/>
              <a:t> med </a:t>
            </a:r>
            <a:r>
              <a:rPr lang="en-US" dirty="0" err="1"/>
              <a:t>učinkovitostjo</a:t>
            </a:r>
            <a:r>
              <a:rPr lang="en-US" dirty="0"/>
              <a:t> in </a:t>
            </a:r>
            <a:r>
              <a:rPr lang="en-US" dirty="0" err="1"/>
              <a:t>dozo</a:t>
            </a:r>
            <a:r>
              <a:rPr lang="en-US" dirty="0"/>
              <a:t> </a:t>
            </a:r>
            <a:r>
              <a:rPr lang="en-US" dirty="0" err="1"/>
              <a:t>neodvisno</a:t>
            </a:r>
            <a:r>
              <a:rPr lang="en-US" dirty="0"/>
              <a:t> od </a:t>
            </a:r>
            <a:r>
              <a:rPr lang="en-US" dirty="0" err="1"/>
              <a:t>diferenciacije</a:t>
            </a:r>
            <a:r>
              <a:rPr lang="en-US" dirty="0"/>
              <a:t> </a:t>
            </a:r>
            <a:r>
              <a:rPr lang="en-US" dirty="0" err="1"/>
              <a:t>celic</a:t>
            </a:r>
            <a:r>
              <a:rPr lang="en-US" dirty="0"/>
              <a:t>, </a:t>
            </a:r>
            <a:r>
              <a:rPr lang="en-US" dirty="0" err="1"/>
              <a:t>oksigenacije</a:t>
            </a:r>
            <a:endParaRPr lang="en-US" dirty="0"/>
          </a:p>
          <a:p>
            <a:r>
              <a:rPr lang="en-US" dirty="0" err="1"/>
              <a:t>Primeri</a:t>
            </a:r>
            <a:r>
              <a:rPr lang="en-US" dirty="0"/>
              <a:t>:</a:t>
            </a:r>
          </a:p>
          <a:p>
            <a:pPr lvl="1"/>
            <a:r>
              <a:rPr lang="en-US" dirty="0" err="1"/>
              <a:t>Sarkomi</a:t>
            </a:r>
            <a:r>
              <a:rPr lang="en-US" dirty="0"/>
              <a:t> (chondro-, osteo- za </a:t>
            </a:r>
            <a:r>
              <a:rPr lang="en-US" dirty="0" err="1"/>
              <a:t>tumorje</a:t>
            </a:r>
            <a:r>
              <a:rPr lang="en-US" dirty="0"/>
              <a:t> do 0.5l)</a:t>
            </a:r>
          </a:p>
          <a:p>
            <a:pPr lvl="1"/>
            <a:r>
              <a:rPr lang="en-US" dirty="0" err="1"/>
              <a:t>Remisijo</a:t>
            </a:r>
            <a:r>
              <a:rPr lang="en-US" dirty="0"/>
              <a:t> </a:t>
            </a:r>
            <a:r>
              <a:rPr lang="en-US" dirty="0" err="1"/>
              <a:t>rektalnih</a:t>
            </a:r>
            <a:r>
              <a:rPr lang="en-US" dirty="0"/>
              <a:t> </a:t>
            </a:r>
            <a:r>
              <a:rPr lang="en-US" dirty="0" err="1"/>
              <a:t>rakov</a:t>
            </a:r>
            <a:endParaRPr lang="en-US" dirty="0"/>
          </a:p>
          <a:p>
            <a:pPr lvl="1"/>
            <a:r>
              <a:rPr lang="en-US" dirty="0" err="1"/>
              <a:t>Kirurško</a:t>
            </a:r>
            <a:r>
              <a:rPr lang="en-US" dirty="0"/>
              <a:t> </a:t>
            </a:r>
            <a:r>
              <a:rPr lang="en-US" dirty="0" err="1"/>
              <a:t>neodstranljivi</a:t>
            </a:r>
            <a:r>
              <a:rPr lang="en-US" dirty="0"/>
              <a:t> </a:t>
            </a:r>
            <a:r>
              <a:rPr lang="en-US" dirty="0" err="1"/>
              <a:t>agresivni</a:t>
            </a:r>
            <a:r>
              <a:rPr lang="en-US" dirty="0"/>
              <a:t> </a:t>
            </a:r>
            <a:r>
              <a:rPr lang="en-US" dirty="0" err="1"/>
              <a:t>tumorji</a:t>
            </a:r>
            <a:endParaRPr lang="en-US" dirty="0"/>
          </a:p>
          <a:p>
            <a:pPr lvl="1"/>
            <a:r>
              <a:rPr lang="en-US" dirty="0" err="1"/>
              <a:t>Episkopski</a:t>
            </a:r>
            <a:r>
              <a:rPr lang="en-US" dirty="0"/>
              <a:t> </a:t>
            </a:r>
            <a:r>
              <a:rPr lang="en-US" dirty="0" err="1"/>
              <a:t>učinek</a:t>
            </a:r>
            <a:r>
              <a:rPr lang="en-US" dirty="0"/>
              <a:t> </a:t>
            </a:r>
            <a:r>
              <a:rPr lang="en-US" dirty="0" err="1"/>
              <a:t>pri</a:t>
            </a:r>
            <a:r>
              <a:rPr lang="en-US" dirty="0"/>
              <a:t> </a:t>
            </a:r>
            <a:r>
              <a:rPr lang="en-US" dirty="0" err="1"/>
              <a:t>kombinaciji</a:t>
            </a:r>
            <a:r>
              <a:rPr lang="en-US" dirty="0"/>
              <a:t> HT in </a:t>
            </a:r>
            <a:r>
              <a:rPr lang="en-US" dirty="0" err="1"/>
              <a:t>imunoterapije</a:t>
            </a:r>
            <a:endParaRPr lang="en-US" dirty="0"/>
          </a:p>
        </p:txBody>
      </p:sp>
      <p:sp>
        <p:nvSpPr>
          <p:cNvPr id="3" name="Content Placeholder 2">
            <a:extLst>
              <a:ext uri="{FF2B5EF4-FFF2-40B4-BE49-F238E27FC236}">
                <a16:creationId xmlns:a16="http://schemas.microsoft.com/office/drawing/2014/main" id="{332B9877-3DAB-A72B-7BB1-CDAFC8424A73}"/>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Vloga</a:t>
            </a:r>
            <a:r>
              <a:rPr lang="en-US" dirty="0">
                <a:latin typeface="Work Sans"/>
              </a:rPr>
              <a:t> </a:t>
            </a:r>
            <a:r>
              <a:rPr lang="en-US" dirty="0" err="1">
                <a:latin typeface="Work Sans"/>
              </a:rPr>
              <a:t>hadronske</a:t>
            </a:r>
            <a:r>
              <a:rPr lang="en-US" dirty="0">
                <a:latin typeface="Work Sans"/>
              </a:rPr>
              <a:t> </a:t>
            </a:r>
            <a:r>
              <a:rPr lang="en-US" dirty="0" err="1">
                <a:latin typeface="Work Sans"/>
              </a:rPr>
              <a:t>terapije</a:t>
            </a:r>
            <a:endParaRPr lang="en-US" dirty="0" err="1"/>
          </a:p>
        </p:txBody>
      </p:sp>
      <p:sp>
        <p:nvSpPr>
          <p:cNvPr id="4" name="TextBox 3">
            <a:extLst>
              <a:ext uri="{FF2B5EF4-FFF2-40B4-BE49-F238E27FC236}">
                <a16:creationId xmlns:a16="http://schemas.microsoft.com/office/drawing/2014/main" id="{83B334CF-563E-58F7-E290-E85F651C6F3C}"/>
              </a:ext>
            </a:extLst>
          </p:cNvPr>
          <p:cNvSpPr txBox="1"/>
          <p:nvPr/>
        </p:nvSpPr>
        <p:spPr>
          <a:xfrm>
            <a:off x="9675090" y="5922818"/>
            <a:ext cx="2112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 Fossati, 2023</a:t>
            </a:r>
          </a:p>
        </p:txBody>
      </p:sp>
      <p:sp>
        <p:nvSpPr>
          <p:cNvPr id="6" name="TextBox 5">
            <a:extLst>
              <a:ext uri="{FF2B5EF4-FFF2-40B4-BE49-F238E27FC236}">
                <a16:creationId xmlns:a16="http://schemas.microsoft.com/office/drawing/2014/main" id="{B6BE123E-B4F9-3E2D-2913-B6569B82C1EB}"/>
              </a:ext>
            </a:extLst>
          </p:cNvPr>
          <p:cNvSpPr txBox="1"/>
          <p:nvPr/>
        </p:nvSpPr>
        <p:spPr>
          <a:xfrm>
            <a:off x="7356763" y="89130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ambria"/>
                <a:ea typeface="Cambria"/>
              </a:rPr>
              <a:t>Impact of Carbon Ion Radiotherapy on Inoperable Bone Sarcoma </a:t>
            </a:r>
            <a:endParaRPr lang="en-US"/>
          </a:p>
        </p:txBody>
      </p:sp>
      <p:pic>
        <p:nvPicPr>
          <p:cNvPr id="7" name="Picture 7" descr="A picture containing graphical user interface&#10;&#10;Description automatically generated">
            <a:extLst>
              <a:ext uri="{FF2B5EF4-FFF2-40B4-BE49-F238E27FC236}">
                <a16:creationId xmlns:a16="http://schemas.microsoft.com/office/drawing/2014/main" id="{986B5249-B4F1-1F88-3A19-2830217CE6EC}"/>
              </a:ext>
            </a:extLst>
          </p:cNvPr>
          <p:cNvPicPr>
            <a:picLocks noChangeAspect="1"/>
          </p:cNvPicPr>
          <p:nvPr/>
        </p:nvPicPr>
        <p:blipFill>
          <a:blip r:embed="rId2"/>
          <a:stretch>
            <a:fillRect/>
          </a:stretch>
        </p:blipFill>
        <p:spPr>
          <a:xfrm>
            <a:off x="5844309" y="1426741"/>
            <a:ext cx="5756563" cy="4327790"/>
          </a:xfrm>
          <a:prstGeom prst="rect">
            <a:avLst/>
          </a:prstGeom>
        </p:spPr>
      </p:pic>
    </p:spTree>
    <p:extLst>
      <p:ext uri="{BB962C8B-B14F-4D97-AF65-F5344CB8AC3E}">
        <p14:creationId xmlns:p14="http://schemas.microsoft.com/office/powerpoint/2010/main" val="1867195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5AFE47-AEF7-2D8D-1C14-012144226AD2}"/>
              </a:ext>
            </a:extLst>
          </p:cNvPr>
          <p:cNvSpPr>
            <a:spLocks noGrp="1"/>
          </p:cNvSpPr>
          <p:nvPr>
            <p:ph idx="1"/>
          </p:nvPr>
        </p:nvSpPr>
        <p:spPr>
          <a:xfrm>
            <a:off x="409574" y="1425251"/>
            <a:ext cx="10839449" cy="1428030"/>
          </a:xfrm>
        </p:spPr>
        <p:txBody>
          <a:bodyPr vert="horz" lIns="91440" tIns="45720" rIns="91440" bIns="45720" rtlCol="0" anchor="t">
            <a:normAutofit/>
          </a:bodyPr>
          <a:lstStyle/>
          <a:p>
            <a:r>
              <a:rPr lang="en-US" err="1"/>
              <a:t>Vzpostavljena</a:t>
            </a:r>
            <a:r>
              <a:rPr lang="en-US" dirty="0"/>
              <a:t> </a:t>
            </a:r>
            <a:r>
              <a:rPr lang="en-US" err="1"/>
              <a:t>leta</a:t>
            </a:r>
            <a:r>
              <a:rPr lang="en-US" dirty="0"/>
              <a:t> 2015, </a:t>
            </a:r>
            <a:r>
              <a:rPr lang="en-US" err="1"/>
              <a:t>raziskovalni</a:t>
            </a:r>
            <a:r>
              <a:rPr lang="en-US" dirty="0"/>
              <a:t> program ARRS, </a:t>
            </a:r>
            <a:r>
              <a:rPr lang="en-US" err="1"/>
              <a:t>štiri</a:t>
            </a:r>
            <a:r>
              <a:rPr lang="en-US" dirty="0"/>
              <a:t> </a:t>
            </a:r>
            <a:r>
              <a:rPr lang="en-US" err="1"/>
              <a:t>sodelujoče</a:t>
            </a:r>
            <a:r>
              <a:rPr lang="en-US" dirty="0"/>
              <a:t> </a:t>
            </a:r>
            <a:r>
              <a:rPr lang="en-US" err="1"/>
              <a:t>institucije</a:t>
            </a:r>
            <a:r>
              <a:rPr lang="en-US" dirty="0"/>
              <a:t>(UL FMF, JSI, UMCL, OIL) - </a:t>
            </a:r>
            <a:r>
              <a:rPr lang="en-US" b="1" dirty="0"/>
              <a:t>https://medfiz.si</a:t>
            </a:r>
          </a:p>
          <a:p>
            <a:r>
              <a:rPr lang="en-US" dirty="0" err="1"/>
              <a:t>Glavna</a:t>
            </a:r>
            <a:r>
              <a:rPr lang="en-US" dirty="0"/>
              <a:t> </a:t>
            </a:r>
            <a:r>
              <a:rPr lang="en-US" dirty="0" err="1"/>
              <a:t>področja</a:t>
            </a:r>
            <a:r>
              <a:rPr lang="en-US" dirty="0"/>
              <a:t>: </a:t>
            </a:r>
            <a:r>
              <a:rPr lang="en-US" dirty="0" err="1"/>
              <a:t>kvantitativna</a:t>
            </a:r>
            <a:r>
              <a:rPr lang="en-US" dirty="0"/>
              <a:t> </a:t>
            </a:r>
            <a:r>
              <a:rPr lang="en-US" dirty="0" err="1"/>
              <a:t>analiza</a:t>
            </a:r>
            <a:r>
              <a:rPr lang="en-US" dirty="0"/>
              <a:t> </a:t>
            </a:r>
            <a:r>
              <a:rPr lang="en-US" dirty="0" err="1"/>
              <a:t>slik</a:t>
            </a:r>
            <a:r>
              <a:rPr lang="en-US" dirty="0"/>
              <a:t>, </a:t>
            </a:r>
            <a:r>
              <a:rPr lang="en-US" dirty="0" err="1"/>
              <a:t>biomedicinska</a:t>
            </a:r>
            <a:r>
              <a:rPr lang="en-US" dirty="0"/>
              <a:t> </a:t>
            </a:r>
            <a:r>
              <a:rPr lang="en-US" dirty="0" err="1"/>
              <a:t>optika</a:t>
            </a:r>
            <a:r>
              <a:rPr lang="en-US" dirty="0"/>
              <a:t>, </a:t>
            </a:r>
            <a:r>
              <a:rPr lang="en-US" dirty="0" err="1"/>
              <a:t>modeliranje</a:t>
            </a:r>
            <a:r>
              <a:rPr lang="en-US" dirty="0"/>
              <a:t>, </a:t>
            </a:r>
            <a:r>
              <a:rPr lang="en-US" dirty="0" err="1"/>
              <a:t>instrumentacija</a:t>
            </a:r>
            <a:r>
              <a:rPr lang="en-US" dirty="0"/>
              <a:t>, </a:t>
            </a:r>
            <a:r>
              <a:rPr lang="en-US" b="1" dirty="0" err="1">
                <a:ea typeface="+mn-lt"/>
                <a:cs typeface="+mn-lt"/>
              </a:rPr>
              <a:t>radioterapija</a:t>
            </a:r>
            <a:r>
              <a:rPr lang="en-US" dirty="0">
                <a:ea typeface="+mn-lt"/>
                <a:cs typeface="+mn-lt"/>
              </a:rPr>
              <a:t>, ...</a:t>
            </a:r>
          </a:p>
        </p:txBody>
      </p:sp>
      <p:sp>
        <p:nvSpPr>
          <p:cNvPr id="3" name="Content Placeholder 2">
            <a:extLst>
              <a:ext uri="{FF2B5EF4-FFF2-40B4-BE49-F238E27FC236}">
                <a16:creationId xmlns:a16="http://schemas.microsoft.com/office/drawing/2014/main" id="{82EBFB58-CAFF-5CF5-2A3F-9B3A925CEFC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Raziskovalna</a:t>
            </a:r>
            <a:r>
              <a:rPr lang="en-US">
                <a:latin typeface="Work Sans"/>
              </a:rPr>
              <a:t> </a:t>
            </a:r>
            <a:r>
              <a:rPr lang="en-US" err="1">
                <a:latin typeface="Work Sans"/>
              </a:rPr>
              <a:t>skupina</a:t>
            </a:r>
            <a:r>
              <a:rPr lang="en-US">
                <a:latin typeface="Work Sans"/>
              </a:rPr>
              <a:t> </a:t>
            </a:r>
            <a:r>
              <a:rPr lang="en-US" err="1">
                <a:latin typeface="Work Sans"/>
              </a:rPr>
              <a:t>medicinska</a:t>
            </a:r>
            <a:r>
              <a:rPr lang="en-US">
                <a:latin typeface="Work Sans"/>
              </a:rPr>
              <a:t> fizika</a:t>
            </a:r>
            <a:endParaRPr lang="en-US"/>
          </a:p>
        </p:txBody>
      </p:sp>
      <p:pic>
        <p:nvPicPr>
          <p:cNvPr id="4" name="Picture 4">
            <a:extLst>
              <a:ext uri="{FF2B5EF4-FFF2-40B4-BE49-F238E27FC236}">
                <a16:creationId xmlns:a16="http://schemas.microsoft.com/office/drawing/2014/main" id="{C3A4F1E7-FBFC-5C07-A2E8-3C3121FE60B7}"/>
              </a:ext>
            </a:extLst>
          </p:cNvPr>
          <p:cNvPicPr>
            <a:picLocks noChangeAspect="1"/>
          </p:cNvPicPr>
          <p:nvPr/>
        </p:nvPicPr>
        <p:blipFill>
          <a:blip r:embed="rId2"/>
          <a:stretch>
            <a:fillRect/>
          </a:stretch>
        </p:blipFill>
        <p:spPr>
          <a:xfrm>
            <a:off x="475673" y="3573382"/>
            <a:ext cx="2743200" cy="2713055"/>
          </a:xfrm>
          <a:prstGeom prst="rect">
            <a:avLst/>
          </a:prstGeom>
        </p:spPr>
      </p:pic>
      <p:sp>
        <p:nvSpPr>
          <p:cNvPr id="5" name="TextBox 4">
            <a:extLst>
              <a:ext uri="{FF2B5EF4-FFF2-40B4-BE49-F238E27FC236}">
                <a16:creationId xmlns:a16="http://schemas.microsoft.com/office/drawing/2014/main" id="{58FC3880-4647-5F56-162A-A7E1C36F24D0}"/>
              </a:ext>
            </a:extLst>
          </p:cNvPr>
          <p:cNvSpPr txBox="1"/>
          <p:nvPr/>
        </p:nvSpPr>
        <p:spPr>
          <a:xfrm>
            <a:off x="775854" y="3061854"/>
            <a:ext cx="23699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Biomedical optics</a:t>
            </a:r>
          </a:p>
        </p:txBody>
      </p:sp>
      <p:sp>
        <p:nvSpPr>
          <p:cNvPr id="7" name="TextBox 6">
            <a:extLst>
              <a:ext uri="{FF2B5EF4-FFF2-40B4-BE49-F238E27FC236}">
                <a16:creationId xmlns:a16="http://schemas.microsoft.com/office/drawing/2014/main" id="{0536E8B9-7C75-5853-FA2C-DC6C04005535}"/>
              </a:ext>
            </a:extLst>
          </p:cNvPr>
          <p:cNvSpPr txBox="1"/>
          <p:nvPr/>
        </p:nvSpPr>
        <p:spPr>
          <a:xfrm>
            <a:off x="8396045" y="3069144"/>
            <a:ext cx="31597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Instrumentacija</a:t>
            </a:r>
            <a:r>
              <a:rPr lang="en-US"/>
              <a:t> za PET</a:t>
            </a:r>
          </a:p>
        </p:txBody>
      </p:sp>
      <p:sp>
        <p:nvSpPr>
          <p:cNvPr id="9" name="TextBox 8">
            <a:extLst>
              <a:ext uri="{FF2B5EF4-FFF2-40B4-BE49-F238E27FC236}">
                <a16:creationId xmlns:a16="http://schemas.microsoft.com/office/drawing/2014/main" id="{DB39EC3B-9123-AEAD-9BDB-767272ADF8CE}"/>
              </a:ext>
            </a:extLst>
          </p:cNvPr>
          <p:cNvSpPr txBox="1"/>
          <p:nvPr/>
        </p:nvSpPr>
        <p:spPr>
          <a:xfrm>
            <a:off x="3975134" y="2929622"/>
            <a:ext cx="37120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t>Diagnoza</a:t>
            </a:r>
            <a:r>
              <a:rPr lang="en-US" dirty="0"/>
              <a:t> </a:t>
            </a:r>
            <a:r>
              <a:rPr lang="en-US" err="1"/>
              <a:t>nevrodegenerativnih</a:t>
            </a:r>
            <a:r>
              <a:rPr lang="en-US" dirty="0"/>
              <a:t> </a:t>
            </a:r>
            <a:r>
              <a:rPr lang="en-US" err="1"/>
              <a:t>bolezni</a:t>
            </a:r>
            <a:endParaRPr lang="en-US"/>
          </a:p>
        </p:txBody>
      </p:sp>
      <p:pic>
        <p:nvPicPr>
          <p:cNvPr id="11" name="Picture 4" descr="A picture containing electronics, circuit&#10;&#10;Description automatically generated">
            <a:extLst>
              <a:ext uri="{FF2B5EF4-FFF2-40B4-BE49-F238E27FC236}">
                <a16:creationId xmlns:a16="http://schemas.microsoft.com/office/drawing/2014/main" id="{8F1528D8-FDB2-05D2-CADC-C65642058489}"/>
              </a:ext>
            </a:extLst>
          </p:cNvPr>
          <p:cNvPicPr>
            <a:picLocks noChangeAspect="1"/>
          </p:cNvPicPr>
          <p:nvPr/>
        </p:nvPicPr>
        <p:blipFill>
          <a:blip r:embed="rId3"/>
          <a:stretch>
            <a:fillRect/>
          </a:stretch>
        </p:blipFill>
        <p:spPr>
          <a:xfrm>
            <a:off x="7687568" y="3573882"/>
            <a:ext cx="4166318" cy="2306137"/>
          </a:xfrm>
          <a:prstGeom prst="rect">
            <a:avLst/>
          </a:prstGeom>
        </p:spPr>
      </p:pic>
      <p:pic>
        <p:nvPicPr>
          <p:cNvPr id="8" name="Picture 7" descr="A picture containing monitor, screen&#10;&#10;Description automatically generated">
            <a:extLst>
              <a:ext uri="{FF2B5EF4-FFF2-40B4-BE49-F238E27FC236}">
                <a16:creationId xmlns:a16="http://schemas.microsoft.com/office/drawing/2014/main" id="{73DE3815-09E1-B787-05F7-6E104B1F1315}"/>
              </a:ext>
            </a:extLst>
          </p:cNvPr>
          <p:cNvPicPr>
            <a:picLocks noChangeAspect="1"/>
          </p:cNvPicPr>
          <p:nvPr/>
        </p:nvPicPr>
        <p:blipFill>
          <a:blip r:embed="rId4"/>
          <a:stretch>
            <a:fillRect/>
          </a:stretch>
        </p:blipFill>
        <p:spPr>
          <a:xfrm>
            <a:off x="3623324" y="3574223"/>
            <a:ext cx="3743325" cy="2714625"/>
          </a:xfrm>
          <a:prstGeom prst="rect">
            <a:avLst/>
          </a:prstGeom>
        </p:spPr>
      </p:pic>
    </p:spTree>
    <p:extLst>
      <p:ext uri="{BB962C8B-B14F-4D97-AF65-F5344CB8AC3E}">
        <p14:creationId xmlns:p14="http://schemas.microsoft.com/office/powerpoint/2010/main" val="348754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F59C3-4AC0-EC6D-0933-57624473F043}"/>
              </a:ext>
            </a:extLst>
          </p:cNvPr>
          <p:cNvSpPr>
            <a:spLocks noGrp="1"/>
          </p:cNvSpPr>
          <p:nvPr>
            <p:ph sz="quarter" idx="11"/>
          </p:nvPr>
        </p:nvSpPr>
        <p:spPr/>
        <p:txBody>
          <a:bodyPr/>
          <a:lstStyle/>
          <a:p>
            <a:endParaRPr lang="en-US"/>
          </a:p>
        </p:txBody>
      </p:sp>
      <p:sp>
        <p:nvSpPr>
          <p:cNvPr id="3" name="Content Placeholder 2">
            <a:extLst>
              <a:ext uri="{FF2B5EF4-FFF2-40B4-BE49-F238E27FC236}">
                <a16:creationId xmlns:a16="http://schemas.microsoft.com/office/drawing/2014/main" id="{8D40BC82-D49D-5654-61BE-DBAD7CE488C4}"/>
              </a:ext>
            </a:extLst>
          </p:cNvPr>
          <p:cNvSpPr>
            <a:spLocks noGrp="1"/>
          </p:cNvSpPr>
          <p:nvPr>
            <p:ph sz="quarter" idx="10"/>
          </p:nvPr>
        </p:nvSpPr>
        <p:spPr/>
        <p:txBody>
          <a:bodyPr vert="horz" lIns="91440" tIns="45720" rIns="91440" bIns="45720" rtlCol="0" anchor="t">
            <a:normAutofit fontScale="85000" lnSpcReduction="10000"/>
          </a:bodyPr>
          <a:lstStyle/>
          <a:p>
            <a:r>
              <a:rPr lang="en-US">
                <a:latin typeface="Work Sans SemiBold"/>
              </a:rPr>
              <a:t>Obsevalne naprave</a:t>
            </a:r>
            <a:endParaRPr lang="en-US" dirty="0"/>
          </a:p>
        </p:txBody>
      </p:sp>
      <p:sp>
        <p:nvSpPr>
          <p:cNvPr id="4" name="Slide Number Placeholder 3">
            <a:extLst>
              <a:ext uri="{FF2B5EF4-FFF2-40B4-BE49-F238E27FC236}">
                <a16:creationId xmlns:a16="http://schemas.microsoft.com/office/drawing/2014/main" id="{7C7C7D43-EF78-985C-440B-56F92753E8C0}"/>
              </a:ext>
            </a:extLst>
          </p:cNvPr>
          <p:cNvSpPr>
            <a:spLocks noGrp="1"/>
          </p:cNvSpPr>
          <p:nvPr>
            <p:ph type="sldNum" sz="quarter" idx="14"/>
          </p:nvPr>
        </p:nvSpPr>
        <p:spPr/>
        <p:txBody>
          <a:bodyPr/>
          <a:lstStyle/>
          <a:p>
            <a:fld id="{F63EFE32-485B-41F6-927E-7557007F5C17}" type="slidenum">
              <a:rPr lang="sl-SI" dirty="0" smtClean="0"/>
              <a:t>20</a:t>
            </a:fld>
            <a:endParaRPr lang="sl-SI" dirty="0"/>
          </a:p>
        </p:txBody>
      </p:sp>
    </p:spTree>
    <p:extLst>
      <p:ext uri="{BB962C8B-B14F-4D97-AF65-F5344CB8AC3E}">
        <p14:creationId xmlns:p14="http://schemas.microsoft.com/office/powerpoint/2010/main" val="744256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60FF5A-E57B-2145-CD5E-A6F277514BDC}"/>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Pospeševalniki</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21</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3" name="Picture 3" descr="Website&#10;&#10;Description automatically generated">
            <a:extLst>
              <a:ext uri="{FF2B5EF4-FFF2-40B4-BE49-F238E27FC236}">
                <a16:creationId xmlns:a16="http://schemas.microsoft.com/office/drawing/2014/main" id="{F45D6A01-3BFE-43CE-8600-006299712A0A}"/>
              </a:ext>
            </a:extLst>
          </p:cNvPr>
          <p:cNvPicPr>
            <a:picLocks noChangeAspect="1"/>
          </p:cNvPicPr>
          <p:nvPr/>
        </p:nvPicPr>
        <p:blipFill rotWithShape="1">
          <a:blip r:embed="rId3"/>
          <a:srcRect t="21186" b="3325"/>
          <a:stretch/>
        </p:blipFill>
        <p:spPr>
          <a:xfrm>
            <a:off x="4234446" y="1334482"/>
            <a:ext cx="7693223" cy="4352799"/>
          </a:xfrm>
          <a:prstGeom prst="rect">
            <a:avLst/>
          </a:prstGeom>
        </p:spPr>
      </p:pic>
      <p:sp>
        <p:nvSpPr>
          <p:cNvPr id="6" name="Content Placeholder 1">
            <a:extLst>
              <a:ext uri="{FF2B5EF4-FFF2-40B4-BE49-F238E27FC236}">
                <a16:creationId xmlns:a16="http://schemas.microsoft.com/office/drawing/2014/main" id="{C71CF6EA-9CE3-3798-7F63-2C5C534E5829}"/>
              </a:ext>
            </a:extLst>
          </p:cNvPr>
          <p:cNvSpPr txBox="1">
            <a:spLocks/>
          </p:cNvSpPr>
          <p:nvPr/>
        </p:nvSpPr>
        <p:spPr>
          <a:xfrm>
            <a:off x="467301" y="1506069"/>
            <a:ext cx="336953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err="1">
                <a:ea typeface="+mn-lt"/>
                <a:cs typeface="+mn-lt"/>
              </a:rPr>
              <a:t>Ciklotron</a:t>
            </a:r>
            <a:r>
              <a:rPr lang="en-US" dirty="0">
                <a:ea typeface="+mn-lt"/>
                <a:cs typeface="+mn-lt"/>
              </a:rPr>
              <a:t>: </a:t>
            </a:r>
            <a:endParaRPr lang="en-US"/>
          </a:p>
          <a:p>
            <a:pPr lvl="1">
              <a:lnSpc>
                <a:spcPct val="100000"/>
              </a:lnSpc>
              <a:spcBef>
                <a:spcPts val="0"/>
              </a:spcBef>
            </a:pPr>
            <a:r>
              <a:rPr lang="en-US" dirty="0" err="1">
                <a:ea typeface="+mn-lt"/>
                <a:cs typeface="+mn-lt"/>
              </a:rPr>
              <a:t>fiksna</a:t>
            </a:r>
            <a:r>
              <a:rPr lang="en-US" dirty="0">
                <a:ea typeface="+mn-lt"/>
                <a:cs typeface="+mn-lt"/>
              </a:rPr>
              <a:t> </a:t>
            </a:r>
            <a:r>
              <a:rPr lang="en-US" dirty="0" err="1">
                <a:ea typeface="+mn-lt"/>
                <a:cs typeface="+mn-lt"/>
              </a:rPr>
              <a:t>energija</a:t>
            </a:r>
            <a:r>
              <a:rPr lang="en-US" dirty="0">
                <a:ea typeface="+mn-lt"/>
                <a:cs typeface="+mn-lt"/>
              </a:rPr>
              <a:t>/</a:t>
            </a:r>
            <a:r>
              <a:rPr lang="en-US" dirty="0" err="1">
                <a:ea typeface="+mn-lt"/>
                <a:cs typeface="+mn-lt"/>
              </a:rPr>
              <a:t>vmesnik</a:t>
            </a:r>
          </a:p>
          <a:p>
            <a:pPr lvl="1">
              <a:lnSpc>
                <a:spcPct val="100000"/>
              </a:lnSpc>
              <a:spcBef>
                <a:spcPts val="0"/>
              </a:spcBef>
            </a:pPr>
            <a:r>
              <a:rPr lang="en-US" dirty="0" err="1">
                <a:ea typeface="+mn-lt"/>
                <a:cs typeface="+mn-lt"/>
              </a:rPr>
              <a:t>visok</a:t>
            </a:r>
            <a:r>
              <a:rPr lang="en-US" dirty="0">
                <a:ea typeface="+mn-lt"/>
                <a:cs typeface="+mn-lt"/>
              </a:rPr>
              <a:t> </a:t>
            </a:r>
            <a:r>
              <a:rPr lang="en-US" dirty="0" err="1">
                <a:ea typeface="+mn-lt"/>
                <a:cs typeface="+mn-lt"/>
              </a:rPr>
              <a:t>tok</a:t>
            </a:r>
            <a:r>
              <a:rPr lang="en-US" dirty="0">
                <a:ea typeface="+mn-lt"/>
                <a:cs typeface="+mn-lt"/>
              </a:rPr>
              <a:t> (135 </a:t>
            </a:r>
            <a:r>
              <a:rPr lang="en-US" dirty="0" err="1">
                <a:ea typeface="+mn-lt"/>
                <a:cs typeface="+mn-lt"/>
              </a:rPr>
              <a:t>nA</a:t>
            </a:r>
            <a:r>
              <a:rPr lang="en-US" dirty="0">
                <a:ea typeface="+mn-lt"/>
                <a:cs typeface="+mn-lt"/>
              </a:rPr>
              <a:t>, </a:t>
            </a:r>
            <a:r>
              <a:rPr lang="en-US" dirty="0" err="1">
                <a:ea typeface="+mn-lt"/>
                <a:cs typeface="+mn-lt"/>
              </a:rPr>
              <a:t>Quironsalud</a:t>
            </a:r>
            <a:r>
              <a:rPr lang="en-US" dirty="0">
                <a:ea typeface="+mn-lt"/>
                <a:cs typeface="+mn-lt"/>
              </a:rPr>
              <a:t>) </a:t>
            </a:r>
            <a:endParaRPr lang="en-US">
              <a:ea typeface="+mn-lt"/>
              <a:cs typeface="+mn-lt"/>
            </a:endParaRPr>
          </a:p>
          <a:p>
            <a:pPr lvl="1">
              <a:lnSpc>
                <a:spcPct val="100000"/>
              </a:lnSpc>
              <a:spcBef>
                <a:spcPts val="0"/>
              </a:spcBef>
            </a:pPr>
            <a:r>
              <a:rPr lang="en-US" dirty="0" err="1">
                <a:ea typeface="+mn-lt"/>
                <a:cs typeface="+mn-lt"/>
              </a:rPr>
              <a:t>hiter</a:t>
            </a:r>
            <a:r>
              <a:rPr lang="en-US" dirty="0">
                <a:ea typeface="+mn-lt"/>
                <a:cs typeface="+mn-lt"/>
              </a:rPr>
              <a:t>, 100 MHz</a:t>
            </a:r>
            <a:endParaRPr lang="en-US"/>
          </a:p>
          <a:p>
            <a:pPr>
              <a:lnSpc>
                <a:spcPct val="100000"/>
              </a:lnSpc>
              <a:spcBef>
                <a:spcPts val="0"/>
              </a:spcBef>
            </a:pPr>
            <a:r>
              <a:rPr lang="en-US" dirty="0" err="1"/>
              <a:t>Sinhrotron</a:t>
            </a:r>
            <a:r>
              <a:rPr lang="en-US" dirty="0"/>
              <a:t>:</a:t>
            </a:r>
          </a:p>
          <a:p>
            <a:pPr lvl="1">
              <a:lnSpc>
                <a:spcPct val="100000"/>
              </a:lnSpc>
              <a:spcBef>
                <a:spcPts val="0"/>
              </a:spcBef>
            </a:pPr>
            <a:r>
              <a:rPr lang="en-US" dirty="0" err="1"/>
              <a:t>spremenljiva</a:t>
            </a:r>
            <a:r>
              <a:rPr lang="en-US" dirty="0"/>
              <a:t> </a:t>
            </a:r>
            <a:r>
              <a:rPr lang="en-US" dirty="0" err="1"/>
              <a:t>energija</a:t>
            </a:r>
            <a:r>
              <a:rPr lang="en-US" dirty="0"/>
              <a:t> </a:t>
            </a:r>
          </a:p>
          <a:p>
            <a:pPr lvl="1">
              <a:lnSpc>
                <a:spcPct val="100000"/>
              </a:lnSpc>
              <a:spcBef>
                <a:spcPts val="0"/>
              </a:spcBef>
            </a:pPr>
            <a:r>
              <a:rPr lang="en-US" dirty="0" err="1"/>
              <a:t>nizek</a:t>
            </a:r>
            <a:r>
              <a:rPr lang="en-US" dirty="0"/>
              <a:t> </a:t>
            </a:r>
            <a:r>
              <a:rPr lang="en-US" dirty="0" err="1"/>
              <a:t>tok</a:t>
            </a:r>
            <a:r>
              <a:rPr lang="en-US" dirty="0"/>
              <a:t>, </a:t>
            </a:r>
            <a:endParaRPr lang="en-US"/>
          </a:p>
          <a:p>
            <a:pPr lvl="1">
              <a:lnSpc>
                <a:spcPct val="100000"/>
              </a:lnSpc>
              <a:spcBef>
                <a:spcPts val="0"/>
              </a:spcBef>
            </a:pPr>
            <a:r>
              <a:rPr lang="en-US" dirty="0" err="1"/>
              <a:t>počasen</a:t>
            </a:r>
            <a:r>
              <a:rPr lang="en-US" dirty="0"/>
              <a:t> (1 Hz)</a:t>
            </a:r>
          </a:p>
          <a:p>
            <a:pPr>
              <a:lnSpc>
                <a:spcPct val="100000"/>
              </a:lnSpc>
              <a:spcBef>
                <a:spcPts val="0"/>
              </a:spcBef>
            </a:pPr>
            <a:r>
              <a:rPr lang="en-US" dirty="0" err="1"/>
              <a:t>Sinhro-ciklotron</a:t>
            </a:r>
            <a:r>
              <a:rPr lang="en-US" dirty="0"/>
              <a:t>: </a:t>
            </a:r>
          </a:p>
          <a:p>
            <a:pPr lvl="1">
              <a:lnSpc>
                <a:spcPct val="100000"/>
              </a:lnSpc>
              <a:spcBef>
                <a:spcPts val="0"/>
              </a:spcBef>
            </a:pPr>
            <a:r>
              <a:rPr lang="en-US" dirty="0" err="1"/>
              <a:t>Spremenljiva</a:t>
            </a:r>
            <a:r>
              <a:rPr lang="en-US" dirty="0"/>
              <a:t> E</a:t>
            </a:r>
          </a:p>
          <a:p>
            <a:pPr lvl="1">
              <a:lnSpc>
                <a:spcPct val="100000"/>
              </a:lnSpc>
              <a:spcBef>
                <a:spcPts val="0"/>
              </a:spcBef>
            </a:pPr>
            <a:r>
              <a:rPr lang="en-US" dirty="0"/>
              <a:t>Visok </a:t>
            </a:r>
            <a:r>
              <a:rPr lang="en-US" dirty="0" err="1"/>
              <a:t>tok</a:t>
            </a:r>
          </a:p>
          <a:p>
            <a:pPr lvl="1">
              <a:lnSpc>
                <a:spcPct val="100000"/>
              </a:lnSpc>
              <a:spcBef>
                <a:spcPts val="0"/>
              </a:spcBef>
            </a:pPr>
            <a:r>
              <a:rPr lang="en-US" dirty="0" err="1"/>
              <a:t>Srednje</a:t>
            </a:r>
            <a:r>
              <a:rPr lang="en-US" dirty="0"/>
              <a:t> </a:t>
            </a:r>
            <a:r>
              <a:rPr lang="en-US" dirty="0" err="1"/>
              <a:t>hiter</a:t>
            </a:r>
            <a:r>
              <a:rPr lang="en-US" dirty="0"/>
              <a:t>, 1 kHz</a:t>
            </a:r>
          </a:p>
        </p:txBody>
      </p:sp>
    </p:spTree>
    <p:extLst>
      <p:ext uri="{BB962C8B-B14F-4D97-AF65-F5344CB8AC3E}">
        <p14:creationId xmlns:p14="http://schemas.microsoft.com/office/powerpoint/2010/main" val="3085305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CF8A5F-37D6-3782-FB6F-609A8126A092}"/>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Pasivno</a:t>
            </a:r>
            <a:r>
              <a:rPr lang="en-US">
                <a:latin typeface="Work Sans"/>
              </a:rPr>
              <a:t> </a:t>
            </a:r>
            <a:r>
              <a:rPr lang="en-US" err="1">
                <a:latin typeface="Work Sans"/>
              </a:rPr>
              <a:t>hadronsko</a:t>
            </a:r>
            <a:r>
              <a:rPr lang="en-US">
                <a:latin typeface="Work Sans"/>
              </a:rPr>
              <a:t> obsevanje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22</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6" name="Picture 3" descr="Diagram, schematic&#10;&#10;Description automatically generated">
            <a:extLst>
              <a:ext uri="{FF2B5EF4-FFF2-40B4-BE49-F238E27FC236}">
                <a16:creationId xmlns:a16="http://schemas.microsoft.com/office/drawing/2014/main" id="{5AEE70D4-7C2E-46DE-A79C-243038B81791}"/>
              </a:ext>
            </a:extLst>
          </p:cNvPr>
          <p:cNvPicPr>
            <a:picLocks noChangeAspect="1"/>
          </p:cNvPicPr>
          <p:nvPr/>
        </p:nvPicPr>
        <p:blipFill>
          <a:blip r:embed="rId3"/>
          <a:stretch>
            <a:fillRect/>
          </a:stretch>
        </p:blipFill>
        <p:spPr>
          <a:xfrm>
            <a:off x="505522" y="1713966"/>
            <a:ext cx="6683297" cy="4424385"/>
          </a:xfrm>
          <a:prstGeom prst="rect">
            <a:avLst/>
          </a:prstGeom>
        </p:spPr>
      </p:pic>
      <p:pic>
        <p:nvPicPr>
          <p:cNvPr id="9" name="Picture 9">
            <a:extLst>
              <a:ext uri="{FF2B5EF4-FFF2-40B4-BE49-F238E27FC236}">
                <a16:creationId xmlns:a16="http://schemas.microsoft.com/office/drawing/2014/main" id="{2E167C7F-DE26-46A3-B6CB-BDF0F75FF0E6}"/>
              </a:ext>
            </a:extLst>
          </p:cNvPr>
          <p:cNvPicPr>
            <a:picLocks noChangeAspect="1"/>
          </p:cNvPicPr>
          <p:nvPr/>
        </p:nvPicPr>
        <p:blipFill>
          <a:blip r:embed="rId4"/>
          <a:stretch>
            <a:fillRect/>
          </a:stretch>
        </p:blipFill>
        <p:spPr>
          <a:xfrm>
            <a:off x="8255619" y="857903"/>
            <a:ext cx="2743200" cy="2447316"/>
          </a:xfrm>
          <a:prstGeom prst="rect">
            <a:avLst/>
          </a:prstGeom>
        </p:spPr>
      </p:pic>
      <p:pic>
        <p:nvPicPr>
          <p:cNvPr id="10" name="Picture 10" descr="A picture containing text, table, indoor, plate&#10;&#10;Description automatically generated">
            <a:extLst>
              <a:ext uri="{FF2B5EF4-FFF2-40B4-BE49-F238E27FC236}">
                <a16:creationId xmlns:a16="http://schemas.microsoft.com/office/drawing/2014/main" id="{B0FEC832-4898-4D5F-9E22-7051FD2C080B}"/>
              </a:ext>
            </a:extLst>
          </p:cNvPr>
          <p:cNvPicPr>
            <a:picLocks noChangeAspect="1"/>
          </p:cNvPicPr>
          <p:nvPr/>
        </p:nvPicPr>
        <p:blipFill>
          <a:blip r:embed="rId5"/>
          <a:stretch>
            <a:fillRect/>
          </a:stretch>
        </p:blipFill>
        <p:spPr>
          <a:xfrm>
            <a:off x="7948961" y="3694417"/>
            <a:ext cx="3347224" cy="2136166"/>
          </a:xfrm>
          <a:prstGeom prst="rect">
            <a:avLst/>
          </a:prstGeom>
        </p:spPr>
      </p:pic>
    </p:spTree>
    <p:extLst>
      <p:ext uri="{BB962C8B-B14F-4D97-AF65-F5344CB8AC3E}">
        <p14:creationId xmlns:p14="http://schemas.microsoft.com/office/powerpoint/2010/main" val="3001913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23</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3" name="Picture 3">
            <a:extLst>
              <a:ext uri="{FF2B5EF4-FFF2-40B4-BE49-F238E27FC236}">
                <a16:creationId xmlns:a16="http://schemas.microsoft.com/office/drawing/2014/main" id="{A4A636E1-9A71-4AAB-9D41-BC28A1747E31}"/>
              </a:ext>
            </a:extLst>
          </p:cNvPr>
          <p:cNvPicPr>
            <a:picLocks noChangeAspect="1"/>
          </p:cNvPicPr>
          <p:nvPr/>
        </p:nvPicPr>
        <p:blipFill>
          <a:blip r:embed="rId3"/>
          <a:stretch>
            <a:fillRect/>
          </a:stretch>
        </p:blipFill>
        <p:spPr>
          <a:xfrm>
            <a:off x="1313985" y="1592869"/>
            <a:ext cx="3830443" cy="3858116"/>
          </a:xfrm>
          <a:prstGeom prst="rect">
            <a:avLst/>
          </a:prstGeom>
        </p:spPr>
      </p:pic>
      <p:pic>
        <p:nvPicPr>
          <p:cNvPr id="4" name="Picture 4">
            <a:extLst>
              <a:ext uri="{FF2B5EF4-FFF2-40B4-BE49-F238E27FC236}">
                <a16:creationId xmlns:a16="http://schemas.microsoft.com/office/drawing/2014/main" id="{7B44600E-9DAD-4CCB-ABED-37464B185771}"/>
              </a:ext>
            </a:extLst>
          </p:cNvPr>
          <p:cNvPicPr>
            <a:picLocks noChangeAspect="1"/>
          </p:cNvPicPr>
          <p:nvPr/>
        </p:nvPicPr>
        <p:blipFill>
          <a:blip r:embed="rId4"/>
          <a:stretch>
            <a:fillRect/>
          </a:stretch>
        </p:blipFill>
        <p:spPr>
          <a:xfrm>
            <a:off x="143108" y="6022333"/>
            <a:ext cx="5800492" cy="351772"/>
          </a:xfrm>
          <a:prstGeom prst="rect">
            <a:avLst/>
          </a:prstGeom>
        </p:spPr>
      </p:pic>
      <p:pic>
        <p:nvPicPr>
          <p:cNvPr id="5" name="Picture 6" descr="A picture containing electronics, loudspeaker&#10;&#10;Description automatically generated">
            <a:extLst>
              <a:ext uri="{FF2B5EF4-FFF2-40B4-BE49-F238E27FC236}">
                <a16:creationId xmlns:a16="http://schemas.microsoft.com/office/drawing/2014/main" id="{DEC6D977-78D4-49A7-BB77-C0123FF30824}"/>
              </a:ext>
            </a:extLst>
          </p:cNvPr>
          <p:cNvPicPr>
            <a:picLocks noChangeAspect="1"/>
          </p:cNvPicPr>
          <p:nvPr/>
        </p:nvPicPr>
        <p:blipFill>
          <a:blip r:embed="rId5"/>
          <a:stretch>
            <a:fillRect/>
          </a:stretch>
        </p:blipFill>
        <p:spPr>
          <a:xfrm>
            <a:off x="5820936" y="1531568"/>
            <a:ext cx="3867614" cy="3934256"/>
          </a:xfrm>
          <a:prstGeom prst="rect">
            <a:avLst/>
          </a:prstGeom>
        </p:spPr>
      </p:pic>
      <p:sp>
        <p:nvSpPr>
          <p:cNvPr id="10" name="Content Placeholder 9">
            <a:extLst>
              <a:ext uri="{FF2B5EF4-FFF2-40B4-BE49-F238E27FC236}">
                <a16:creationId xmlns:a16="http://schemas.microsoft.com/office/drawing/2014/main" id="{28C96C54-00BC-A9A4-7642-1DE11846EA2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Aktivno</a:t>
            </a:r>
            <a:r>
              <a:rPr lang="en-US">
                <a:latin typeface="Work Sans"/>
              </a:rPr>
              <a:t> skeniranje</a:t>
            </a:r>
          </a:p>
        </p:txBody>
      </p:sp>
    </p:spTree>
    <p:extLst>
      <p:ext uri="{BB962C8B-B14F-4D97-AF65-F5344CB8AC3E}">
        <p14:creationId xmlns:p14="http://schemas.microsoft.com/office/powerpoint/2010/main" val="1517976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539738-4329-64B4-7C19-69774466F890}"/>
              </a:ext>
            </a:extLst>
          </p:cNvPr>
          <p:cNvSpPr>
            <a:spLocks noGrp="1"/>
          </p:cNvSpPr>
          <p:nvPr>
            <p:ph sz="quarter" idx="13"/>
          </p:nvPr>
        </p:nvSpPr>
        <p:spPr>
          <a:xfrm>
            <a:off x="438330" y="274568"/>
            <a:ext cx="9717191" cy="546930"/>
          </a:xfrm>
        </p:spPr>
        <p:txBody>
          <a:bodyPr vert="horz" lIns="91440" tIns="45720" rIns="91440" bIns="45720" rtlCol="0" anchor="t">
            <a:normAutofit fontScale="92500" lnSpcReduction="10000"/>
          </a:bodyPr>
          <a:lstStyle/>
          <a:p>
            <a:r>
              <a:rPr lang="en-US" err="1">
                <a:latin typeface="Work Sans"/>
              </a:rPr>
              <a:t>Aktivno</a:t>
            </a:r>
            <a:r>
              <a:rPr lang="en-US">
                <a:latin typeface="Work Sans"/>
              </a:rPr>
              <a:t> skeniranje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a:pPr/>
              <a:t>24</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6" name="8_GSI_Rasterscan.mpg">
            <a:hlinkClick r:id="" action="ppaction://media"/>
            <a:extLst>
              <a:ext uri="{FF2B5EF4-FFF2-40B4-BE49-F238E27FC236}">
                <a16:creationId xmlns:a16="http://schemas.microsoft.com/office/drawing/2014/main" id="{BA40DC24-405F-496D-AF24-7DE7D18501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5695" y="1321361"/>
            <a:ext cx="8863637" cy="4924243"/>
          </a:xfrm>
          <a:prstGeom prst="rect">
            <a:avLst/>
          </a:prstGeom>
        </p:spPr>
      </p:pic>
    </p:spTree>
    <p:extLst>
      <p:ext uri="{BB962C8B-B14F-4D97-AF65-F5344CB8AC3E}">
        <p14:creationId xmlns:p14="http://schemas.microsoft.com/office/powerpoint/2010/main" val="3958462343"/>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CCA352-7FE0-D5DB-5803-2FE40820C5F6}"/>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Obsevalni</a:t>
            </a:r>
            <a:r>
              <a:rPr lang="en-US">
                <a:latin typeface="Work Sans"/>
              </a:rPr>
              <a:t> center</a:t>
            </a:r>
            <a:endParaRPr lang="en-US"/>
          </a:p>
        </p:txBody>
      </p:sp>
      <p:pic>
        <p:nvPicPr>
          <p:cNvPr id="3" name="Picture 3" descr="Diagram, engineering drawing&#10;&#10;Description automatically generated">
            <a:extLst>
              <a:ext uri="{FF2B5EF4-FFF2-40B4-BE49-F238E27FC236}">
                <a16:creationId xmlns:a16="http://schemas.microsoft.com/office/drawing/2014/main" id="{C9118DC2-FDDE-0035-F60A-10E0F847C5B5}"/>
              </a:ext>
            </a:extLst>
          </p:cNvPr>
          <p:cNvPicPr>
            <a:picLocks noChangeAspect="1"/>
          </p:cNvPicPr>
          <p:nvPr/>
        </p:nvPicPr>
        <p:blipFill>
          <a:blip r:embed="rId2"/>
          <a:stretch>
            <a:fillRect/>
          </a:stretch>
        </p:blipFill>
        <p:spPr>
          <a:xfrm>
            <a:off x="5014686" y="1289132"/>
            <a:ext cx="6129865" cy="4920786"/>
          </a:xfrm>
          <a:prstGeom prst="rect">
            <a:avLst/>
          </a:prstGeom>
        </p:spPr>
      </p:pic>
      <p:pic>
        <p:nvPicPr>
          <p:cNvPr id="4" name="Picture 4">
            <a:extLst>
              <a:ext uri="{FF2B5EF4-FFF2-40B4-BE49-F238E27FC236}">
                <a16:creationId xmlns:a16="http://schemas.microsoft.com/office/drawing/2014/main" id="{AF64D0B4-8A5A-8FE0-C102-4E63D132FC72}"/>
              </a:ext>
            </a:extLst>
          </p:cNvPr>
          <p:cNvPicPr>
            <a:picLocks noChangeAspect="1"/>
          </p:cNvPicPr>
          <p:nvPr/>
        </p:nvPicPr>
        <p:blipFill>
          <a:blip r:embed="rId3"/>
          <a:stretch>
            <a:fillRect/>
          </a:stretch>
        </p:blipFill>
        <p:spPr>
          <a:xfrm>
            <a:off x="4127090" y="1963167"/>
            <a:ext cx="2508382" cy="4114800"/>
          </a:xfrm>
          <a:prstGeom prst="rect">
            <a:avLst/>
          </a:prstGeom>
        </p:spPr>
      </p:pic>
      <p:sp>
        <p:nvSpPr>
          <p:cNvPr id="6" name="Content Placeholder 1">
            <a:extLst>
              <a:ext uri="{FF2B5EF4-FFF2-40B4-BE49-F238E27FC236}">
                <a16:creationId xmlns:a16="http://schemas.microsoft.com/office/drawing/2014/main" id="{9A220199-C451-6987-15D1-4618E3F68B25}"/>
              </a:ext>
            </a:extLst>
          </p:cNvPr>
          <p:cNvSpPr txBox="1">
            <a:spLocks/>
          </p:cNvSpPr>
          <p:nvPr/>
        </p:nvSpPr>
        <p:spPr>
          <a:xfrm>
            <a:off x="467301" y="1506069"/>
            <a:ext cx="336953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ea typeface="+mn-lt"/>
                <a:cs typeface="+mn-lt"/>
              </a:rPr>
              <a:t>Primer- HIT v </a:t>
            </a:r>
            <a:r>
              <a:rPr lang="en-US" dirty="0" err="1">
                <a:ea typeface="+mn-lt"/>
                <a:cs typeface="+mn-lt"/>
              </a:rPr>
              <a:t>Heidelbergu</a:t>
            </a:r>
          </a:p>
          <a:p>
            <a:pPr>
              <a:lnSpc>
                <a:spcPct val="100000"/>
              </a:lnSpc>
              <a:spcBef>
                <a:spcPts val="0"/>
              </a:spcBef>
            </a:pPr>
            <a:r>
              <a:rPr lang="en-US" dirty="0">
                <a:ea typeface="+mn-lt"/>
                <a:cs typeface="+mn-lt"/>
              </a:rPr>
              <a:t>Tri </a:t>
            </a:r>
            <a:r>
              <a:rPr lang="en-US" dirty="0" err="1">
                <a:ea typeface="+mn-lt"/>
                <a:cs typeface="+mn-lt"/>
              </a:rPr>
              <a:t>obsevalne</a:t>
            </a:r>
            <a:r>
              <a:rPr lang="en-US" dirty="0">
                <a:ea typeface="+mn-lt"/>
                <a:cs typeface="+mn-lt"/>
              </a:rPr>
              <a:t> </a:t>
            </a:r>
            <a:r>
              <a:rPr lang="en-US" dirty="0" err="1">
                <a:ea typeface="+mn-lt"/>
                <a:cs typeface="+mn-lt"/>
              </a:rPr>
              <a:t>sobe</a:t>
            </a:r>
            <a:endParaRPr lang="en-US" dirty="0">
              <a:ea typeface="+mn-lt"/>
              <a:cs typeface="+mn-lt"/>
            </a:endParaRPr>
          </a:p>
          <a:p>
            <a:pPr>
              <a:lnSpc>
                <a:spcPct val="100000"/>
              </a:lnSpc>
              <a:spcBef>
                <a:spcPts val="0"/>
              </a:spcBef>
            </a:pPr>
            <a:r>
              <a:rPr lang="en-US" dirty="0"/>
              <a:t>Gantry/</a:t>
            </a:r>
            <a:r>
              <a:rPr lang="en-US" dirty="0" err="1"/>
              <a:t>usmerjevalnik</a:t>
            </a:r>
            <a:r>
              <a:rPr lang="en-US" dirty="0"/>
              <a:t> v </a:t>
            </a:r>
            <a:r>
              <a:rPr lang="en-US" dirty="0" err="1"/>
              <a:t>eni</a:t>
            </a:r>
            <a:r>
              <a:rPr lang="en-US" dirty="0"/>
              <a:t> od sob</a:t>
            </a:r>
          </a:p>
          <a:p>
            <a:pPr>
              <a:lnSpc>
                <a:spcPct val="100000"/>
              </a:lnSpc>
              <a:spcBef>
                <a:spcPts val="0"/>
              </a:spcBef>
            </a:pPr>
            <a:r>
              <a:rPr lang="en-US" dirty="0"/>
              <a:t>700 t, 100+ MEur, </a:t>
            </a:r>
            <a:r>
              <a:rPr lang="en-US" dirty="0" err="1"/>
              <a:t>zavija</a:t>
            </a:r>
            <a:r>
              <a:rPr lang="en-US" dirty="0"/>
              <a:t> </a:t>
            </a:r>
            <a:r>
              <a:rPr lang="en-US" dirty="0" err="1"/>
              <a:t>žarke</a:t>
            </a:r>
            <a:r>
              <a:rPr lang="en-US" dirty="0"/>
              <a:t> z </a:t>
            </a:r>
            <a:r>
              <a:rPr lang="en-US" dirty="0" err="1"/>
              <a:t>magneti</a:t>
            </a:r>
            <a:r>
              <a:rPr lang="en-US" dirty="0"/>
              <a:t> </a:t>
            </a:r>
          </a:p>
          <a:p>
            <a:pPr>
              <a:lnSpc>
                <a:spcPct val="100000"/>
              </a:lnSpc>
              <a:spcBef>
                <a:spcPts val="0"/>
              </a:spcBef>
            </a:pPr>
            <a:r>
              <a:rPr lang="en-US" dirty="0" err="1"/>
              <a:t>Dve</a:t>
            </a:r>
            <a:r>
              <a:rPr lang="en-US" dirty="0"/>
              <a:t> </a:t>
            </a:r>
            <a:r>
              <a:rPr lang="en-US" dirty="0" err="1"/>
              <a:t>sobi</a:t>
            </a:r>
            <a:r>
              <a:rPr lang="en-US" dirty="0"/>
              <a:t> </a:t>
            </a:r>
            <a:r>
              <a:rPr lang="en-US" dirty="0" err="1"/>
              <a:t>samo</a:t>
            </a:r>
            <a:r>
              <a:rPr lang="en-US" dirty="0"/>
              <a:t> z </a:t>
            </a:r>
            <a:r>
              <a:rPr lang="en-US" dirty="0" err="1"/>
              <a:t>usmerjevalnimi</a:t>
            </a:r>
            <a:r>
              <a:rPr lang="en-US" dirty="0"/>
              <a:t> </a:t>
            </a:r>
            <a:r>
              <a:rPr lang="en-US" dirty="0" err="1"/>
              <a:t>magneti</a:t>
            </a:r>
            <a:r>
              <a:rPr lang="en-US" dirty="0"/>
              <a:t> </a:t>
            </a:r>
          </a:p>
        </p:txBody>
      </p:sp>
    </p:spTree>
    <p:extLst>
      <p:ext uri="{BB962C8B-B14F-4D97-AF65-F5344CB8AC3E}">
        <p14:creationId xmlns:p14="http://schemas.microsoft.com/office/powerpoint/2010/main" val="3986309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wall, indoor&#10;&#10;Description automatically generated">
            <a:extLst>
              <a:ext uri="{FF2B5EF4-FFF2-40B4-BE49-F238E27FC236}">
                <a16:creationId xmlns:a16="http://schemas.microsoft.com/office/drawing/2014/main" id="{7DDCA7C5-CE8F-80DA-9007-50437A2256B7}"/>
              </a:ext>
            </a:extLst>
          </p:cNvPr>
          <p:cNvPicPr>
            <a:picLocks noGrp="1" noChangeAspect="1"/>
          </p:cNvPicPr>
          <p:nvPr>
            <p:ph idx="1"/>
          </p:nvPr>
        </p:nvPicPr>
        <p:blipFill>
          <a:blip r:embed="rId2"/>
          <a:stretch>
            <a:fillRect/>
          </a:stretch>
        </p:blipFill>
        <p:spPr>
          <a:xfrm>
            <a:off x="6026293" y="1935343"/>
            <a:ext cx="6048375" cy="3400425"/>
          </a:xfrm>
        </p:spPr>
      </p:pic>
      <p:sp>
        <p:nvSpPr>
          <p:cNvPr id="5" name="Content Placeholder 4">
            <a:extLst>
              <a:ext uri="{FF2B5EF4-FFF2-40B4-BE49-F238E27FC236}">
                <a16:creationId xmlns:a16="http://schemas.microsoft.com/office/drawing/2014/main" id="{6FD36264-6337-95E9-79E4-33A82B428E0D}"/>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Obsevanje</a:t>
            </a:r>
            <a:r>
              <a:rPr lang="en-US">
                <a:latin typeface="Work Sans"/>
              </a:rPr>
              <a:t> sedečih pacientov</a:t>
            </a:r>
            <a:endParaRPr lang="en-US"/>
          </a:p>
        </p:txBody>
      </p:sp>
      <p:sp>
        <p:nvSpPr>
          <p:cNvPr id="8" name="TextBox 7">
            <a:extLst>
              <a:ext uri="{FF2B5EF4-FFF2-40B4-BE49-F238E27FC236}">
                <a16:creationId xmlns:a16="http://schemas.microsoft.com/office/drawing/2014/main" id="{486D29CC-EB62-FFCC-62B2-28AF0864C895}"/>
              </a:ext>
            </a:extLst>
          </p:cNvPr>
          <p:cNvSpPr txBox="1"/>
          <p:nvPr/>
        </p:nvSpPr>
        <p:spPr>
          <a:xfrm>
            <a:off x="9478817" y="5634182"/>
            <a:ext cx="2112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Leo cancer care</a:t>
            </a:r>
          </a:p>
        </p:txBody>
      </p:sp>
      <p:sp>
        <p:nvSpPr>
          <p:cNvPr id="12" name="Content Placeholder 1">
            <a:extLst>
              <a:ext uri="{FF2B5EF4-FFF2-40B4-BE49-F238E27FC236}">
                <a16:creationId xmlns:a16="http://schemas.microsoft.com/office/drawing/2014/main" id="{333D77B3-BE04-BC7D-9141-514E431BE69C}"/>
              </a:ext>
            </a:extLst>
          </p:cNvPr>
          <p:cNvSpPr txBox="1">
            <a:spLocks/>
          </p:cNvSpPr>
          <p:nvPr/>
        </p:nvSpPr>
        <p:spPr>
          <a:xfrm>
            <a:off x="409574" y="1817796"/>
            <a:ext cx="4858903"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Brez </a:t>
            </a:r>
            <a:r>
              <a:rPr lang="en-US" dirty="0" err="1"/>
              <a:t>usmerjevalnika</a:t>
            </a:r>
          </a:p>
          <a:p>
            <a:pPr>
              <a:lnSpc>
                <a:spcPct val="100000"/>
              </a:lnSpc>
              <a:spcBef>
                <a:spcPts val="0"/>
              </a:spcBef>
            </a:pPr>
            <a:r>
              <a:rPr lang="en-US" dirty="0" err="1">
                <a:ea typeface="+mn-lt"/>
                <a:cs typeface="+mn-lt"/>
              </a:rPr>
              <a:t>Pomična</a:t>
            </a:r>
            <a:r>
              <a:rPr lang="en-US" dirty="0">
                <a:ea typeface="+mn-lt"/>
                <a:cs typeface="+mn-lt"/>
              </a:rPr>
              <a:t> </a:t>
            </a:r>
            <a:r>
              <a:rPr lang="en-US" dirty="0" err="1">
                <a:ea typeface="+mn-lt"/>
                <a:cs typeface="+mn-lt"/>
              </a:rPr>
              <a:t>robotska</a:t>
            </a:r>
            <a:r>
              <a:rPr lang="en-US" dirty="0">
                <a:ea typeface="+mn-lt"/>
                <a:cs typeface="+mn-lt"/>
              </a:rPr>
              <a:t> </a:t>
            </a:r>
            <a:r>
              <a:rPr lang="en-US" dirty="0" err="1">
                <a:ea typeface="+mn-lt"/>
                <a:cs typeface="+mn-lt"/>
              </a:rPr>
              <a:t>roka</a:t>
            </a:r>
            <a:r>
              <a:rPr lang="en-US" dirty="0">
                <a:ea typeface="+mn-lt"/>
                <a:cs typeface="+mn-lt"/>
              </a:rPr>
              <a:t> za </a:t>
            </a:r>
            <a:r>
              <a:rPr lang="en-US" dirty="0" err="1">
                <a:ea typeface="+mn-lt"/>
                <a:cs typeface="+mn-lt"/>
              </a:rPr>
              <a:t>pacienta</a:t>
            </a:r>
            <a:endParaRPr lang="en-US" dirty="0">
              <a:ea typeface="+mn-lt"/>
              <a:cs typeface="+mn-lt"/>
            </a:endParaRPr>
          </a:p>
          <a:p>
            <a:pPr>
              <a:lnSpc>
                <a:spcPct val="100000"/>
              </a:lnSpc>
              <a:spcBef>
                <a:spcPts val="0"/>
              </a:spcBef>
            </a:pPr>
            <a:r>
              <a:rPr lang="en-US" dirty="0">
                <a:ea typeface="+mn-lt"/>
                <a:cs typeface="+mn-lt"/>
              </a:rPr>
              <a:t>Dodane </a:t>
            </a:r>
            <a:r>
              <a:rPr lang="en-US" dirty="0" err="1">
                <a:ea typeface="+mn-lt"/>
                <a:cs typeface="+mn-lt"/>
              </a:rPr>
              <a:t>slikovne</a:t>
            </a:r>
            <a:r>
              <a:rPr lang="en-US" dirty="0">
                <a:ea typeface="+mn-lt"/>
                <a:cs typeface="+mn-lt"/>
              </a:rPr>
              <a:t> </a:t>
            </a:r>
            <a:r>
              <a:rPr lang="en-US" dirty="0" err="1">
                <a:ea typeface="+mn-lt"/>
                <a:cs typeface="+mn-lt"/>
              </a:rPr>
              <a:t>naprave</a:t>
            </a:r>
            <a:endParaRPr lang="en-US" dirty="0">
              <a:ea typeface="+mn-lt"/>
              <a:cs typeface="+mn-lt"/>
            </a:endParaRPr>
          </a:p>
          <a:p>
            <a:pPr>
              <a:lnSpc>
                <a:spcPct val="100000"/>
              </a:lnSpc>
              <a:spcBef>
                <a:spcPts val="0"/>
              </a:spcBef>
            </a:pPr>
            <a:r>
              <a:rPr lang="en-US" dirty="0" err="1">
                <a:ea typeface="+mn-lt"/>
                <a:cs typeface="+mn-lt"/>
              </a:rPr>
              <a:t>Manjše</a:t>
            </a:r>
            <a:r>
              <a:rPr lang="en-US" dirty="0">
                <a:ea typeface="+mn-lt"/>
                <a:cs typeface="+mn-lt"/>
              </a:rPr>
              <a:t> </a:t>
            </a:r>
            <a:r>
              <a:rPr lang="en-US" dirty="0" err="1">
                <a:ea typeface="+mn-lt"/>
                <a:cs typeface="+mn-lt"/>
              </a:rPr>
              <a:t>zahteve</a:t>
            </a:r>
            <a:r>
              <a:rPr lang="en-US" dirty="0">
                <a:ea typeface="+mn-lt"/>
                <a:cs typeface="+mn-lt"/>
              </a:rPr>
              <a:t> po </a:t>
            </a:r>
            <a:r>
              <a:rPr lang="en-US" dirty="0" err="1">
                <a:ea typeface="+mn-lt"/>
                <a:cs typeface="+mn-lt"/>
              </a:rPr>
              <a:t>ščitenju</a:t>
            </a:r>
            <a:r>
              <a:rPr lang="en-US" dirty="0">
                <a:ea typeface="+mn-lt"/>
                <a:cs typeface="+mn-lt"/>
              </a:rPr>
              <a:t> pred </a:t>
            </a:r>
            <a:r>
              <a:rPr lang="en-US" dirty="0" err="1">
                <a:ea typeface="+mn-lt"/>
                <a:cs typeface="+mn-lt"/>
              </a:rPr>
              <a:t>sevanjem</a:t>
            </a:r>
            <a:endParaRPr lang="en-US" dirty="0">
              <a:ea typeface="+mn-lt"/>
              <a:cs typeface="+mn-lt"/>
            </a:endParaRPr>
          </a:p>
          <a:p>
            <a:pPr>
              <a:lnSpc>
                <a:spcPct val="100000"/>
              </a:lnSpc>
              <a:spcBef>
                <a:spcPts val="0"/>
              </a:spcBef>
            </a:pPr>
            <a:r>
              <a:rPr lang="en-US" dirty="0" err="1">
                <a:ea typeface="+mn-lt"/>
                <a:cs typeface="+mn-lt"/>
              </a:rPr>
              <a:t>Sprotno</a:t>
            </a:r>
            <a:r>
              <a:rPr lang="en-US" dirty="0">
                <a:ea typeface="+mn-lt"/>
                <a:cs typeface="+mn-lt"/>
              </a:rPr>
              <a:t> </a:t>
            </a:r>
            <a:r>
              <a:rPr lang="en-US" dirty="0" err="1">
                <a:ea typeface="+mn-lt"/>
                <a:cs typeface="+mn-lt"/>
              </a:rPr>
              <a:t>spremljanje</a:t>
            </a:r>
            <a:r>
              <a:rPr lang="en-US" dirty="0">
                <a:ea typeface="+mn-lt"/>
                <a:cs typeface="+mn-lt"/>
              </a:rPr>
              <a:t> </a:t>
            </a:r>
            <a:r>
              <a:rPr lang="en-US" dirty="0" err="1">
                <a:ea typeface="+mn-lt"/>
                <a:cs typeface="+mn-lt"/>
              </a:rPr>
              <a:t>obsevanja</a:t>
            </a:r>
            <a:endParaRPr lang="en-US" dirty="0" err="1"/>
          </a:p>
        </p:txBody>
      </p:sp>
    </p:spTree>
    <p:extLst>
      <p:ext uri="{BB962C8B-B14F-4D97-AF65-F5344CB8AC3E}">
        <p14:creationId xmlns:p14="http://schemas.microsoft.com/office/powerpoint/2010/main" val="1597728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B7ADDE-FA6E-547E-EFE5-8B98B94AD68D}"/>
              </a:ext>
            </a:extLst>
          </p:cNvPr>
          <p:cNvSpPr>
            <a:spLocks noGrp="1"/>
          </p:cNvSpPr>
          <p:nvPr>
            <p:ph idx="1"/>
          </p:nvPr>
        </p:nvSpPr>
        <p:spPr>
          <a:xfrm>
            <a:off x="409574" y="1355978"/>
            <a:ext cx="4784639" cy="4351338"/>
          </a:xfrm>
        </p:spPr>
        <p:txBody>
          <a:bodyPr vert="horz" lIns="91440" tIns="45720" rIns="91440" bIns="45720" rtlCol="0" anchor="t">
            <a:normAutofit/>
          </a:bodyPr>
          <a:lstStyle/>
          <a:p>
            <a:r>
              <a:rPr lang="en-US" dirty="0"/>
              <a:t>PT masterclass je </a:t>
            </a:r>
            <a:r>
              <a:rPr lang="en-US" dirty="0" err="1"/>
              <a:t>mednarodni</a:t>
            </a:r>
            <a:r>
              <a:rPr lang="en-US" dirty="0"/>
              <a:t> </a:t>
            </a:r>
            <a:r>
              <a:rPr lang="en-US" dirty="0" err="1"/>
              <a:t>dogodek</a:t>
            </a:r>
          </a:p>
          <a:p>
            <a:r>
              <a:rPr lang="en-US"/>
              <a:t>Po</a:t>
            </a:r>
            <a:r>
              <a:rPr lang="en-US" dirty="0"/>
              <a:t> </a:t>
            </a:r>
            <a:r>
              <a:rPr lang="en-US" err="1"/>
              <a:t>vajah</a:t>
            </a:r>
            <a:r>
              <a:rPr lang="en-US" dirty="0"/>
              <a:t> - </a:t>
            </a:r>
            <a:r>
              <a:rPr lang="en-US" err="1"/>
              <a:t>srečanje</a:t>
            </a:r>
            <a:r>
              <a:rPr lang="en-US" dirty="0"/>
              <a:t> z  </a:t>
            </a:r>
            <a:r>
              <a:rPr lang="en-US" err="1"/>
              <a:t>drugimi</a:t>
            </a:r>
            <a:r>
              <a:rPr lang="en-US" dirty="0"/>
              <a:t> </a:t>
            </a:r>
            <a:r>
              <a:rPr lang="en-US" err="1"/>
              <a:t>dijaki</a:t>
            </a:r>
            <a:r>
              <a:rPr lang="en-US" dirty="0"/>
              <a:t> </a:t>
            </a:r>
            <a:r>
              <a:rPr lang="en-US" err="1"/>
              <a:t>iz</a:t>
            </a:r>
            <a:r>
              <a:rPr lang="en-US" dirty="0"/>
              <a:t> </a:t>
            </a:r>
            <a:r>
              <a:rPr lang="en-US"/>
              <a:t>sveta</a:t>
            </a:r>
          </a:p>
          <a:p>
            <a:r>
              <a:rPr lang="en-US" dirty="0" err="1"/>
              <a:t>Kviz</a:t>
            </a:r>
            <a:r>
              <a:rPr lang="en-US" dirty="0"/>
              <a:t> !</a:t>
            </a:r>
          </a:p>
        </p:txBody>
      </p:sp>
      <p:sp>
        <p:nvSpPr>
          <p:cNvPr id="3" name="Content Placeholder 2">
            <a:extLst>
              <a:ext uri="{FF2B5EF4-FFF2-40B4-BE49-F238E27FC236}">
                <a16:creationId xmlns:a16="http://schemas.microsoft.com/office/drawing/2014/main" id="{087E02D9-3F08-2FA5-770B-63CE97321705}"/>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Zoom </a:t>
            </a:r>
            <a:r>
              <a:rPr lang="en-US" err="1">
                <a:latin typeface="Work Sans"/>
              </a:rPr>
              <a:t>srečanje</a:t>
            </a:r>
            <a:endParaRPr lang="en-US" err="1"/>
          </a:p>
        </p:txBody>
      </p:sp>
      <p:pic>
        <p:nvPicPr>
          <p:cNvPr id="4" name="Picture 3" descr="A screenshot of a computer&#10;&#10;AI-generated content may be incorrect.">
            <a:extLst>
              <a:ext uri="{FF2B5EF4-FFF2-40B4-BE49-F238E27FC236}">
                <a16:creationId xmlns:a16="http://schemas.microsoft.com/office/drawing/2014/main" id="{73D071F4-B0BA-14B2-9C47-7B0D085D78F6}"/>
              </a:ext>
            </a:extLst>
          </p:cNvPr>
          <p:cNvPicPr>
            <a:picLocks noChangeAspect="1"/>
          </p:cNvPicPr>
          <p:nvPr/>
        </p:nvPicPr>
        <p:blipFill>
          <a:blip r:embed="rId2"/>
          <a:stretch>
            <a:fillRect/>
          </a:stretch>
        </p:blipFill>
        <p:spPr>
          <a:xfrm>
            <a:off x="6011083" y="1228226"/>
            <a:ext cx="4991598" cy="4726460"/>
          </a:xfrm>
          <a:prstGeom prst="rect">
            <a:avLst/>
          </a:prstGeom>
        </p:spPr>
      </p:pic>
    </p:spTree>
    <p:extLst>
      <p:ext uri="{BB962C8B-B14F-4D97-AF65-F5344CB8AC3E}">
        <p14:creationId xmlns:p14="http://schemas.microsoft.com/office/powerpoint/2010/main" val="4182986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4195CF-4B71-46B7-238F-348E54D2A351}"/>
              </a:ext>
            </a:extLst>
          </p:cNvPr>
          <p:cNvSpPr>
            <a:spLocks noGrp="1"/>
          </p:cNvSpPr>
          <p:nvPr>
            <p:ph sz="quarter" idx="11"/>
          </p:nvPr>
        </p:nvSpPr>
        <p:spPr/>
        <p:txBody>
          <a:bodyPr/>
          <a:lstStyle/>
          <a:p>
            <a:endParaRPr lang="en-US"/>
          </a:p>
        </p:txBody>
      </p:sp>
      <p:sp>
        <p:nvSpPr>
          <p:cNvPr id="3" name="Content Placeholder 2">
            <a:extLst>
              <a:ext uri="{FF2B5EF4-FFF2-40B4-BE49-F238E27FC236}">
                <a16:creationId xmlns:a16="http://schemas.microsoft.com/office/drawing/2014/main" id="{6AF7180E-A587-1A42-E646-477168CC0CBC}"/>
              </a:ext>
            </a:extLst>
          </p:cNvPr>
          <p:cNvSpPr>
            <a:spLocks noGrp="1"/>
          </p:cNvSpPr>
          <p:nvPr>
            <p:ph sz="quarter" idx="10"/>
          </p:nvPr>
        </p:nvSpPr>
        <p:spPr/>
        <p:txBody>
          <a:bodyPr vert="horz" lIns="91440" tIns="45720" rIns="91440" bIns="45720" rtlCol="0" anchor="t">
            <a:normAutofit fontScale="62500" lnSpcReduction="20000"/>
          </a:bodyPr>
          <a:lstStyle/>
          <a:p>
            <a:r>
              <a:rPr lang="en-US">
                <a:latin typeface="Work Sans SemiBold"/>
              </a:rPr>
              <a:t>Omejitve hadronske terapije</a:t>
            </a:r>
            <a:endParaRPr lang="en-US"/>
          </a:p>
        </p:txBody>
      </p:sp>
    </p:spTree>
    <p:extLst>
      <p:ext uri="{BB962C8B-B14F-4D97-AF65-F5344CB8AC3E}">
        <p14:creationId xmlns:p14="http://schemas.microsoft.com/office/powerpoint/2010/main" val="2627577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3F6547-BE87-DA68-ADA6-B032E58E2B64}"/>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Namreč</a:t>
            </a:r>
            <a:r>
              <a:rPr lang="en-US">
                <a:latin typeface="Work Sans"/>
              </a:rPr>
              <a:t> … </a:t>
            </a:r>
            <a:r>
              <a:rPr lang="en-US" err="1">
                <a:latin typeface="Work Sans"/>
              </a:rPr>
              <a:t>rak</a:t>
            </a:r>
            <a:r>
              <a:rPr lang="en-US">
                <a:latin typeface="Work Sans"/>
              </a:rPr>
              <a:t> prostate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a:pPr/>
              <a:t>29</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sp>
        <p:nvSpPr>
          <p:cNvPr id="5" name="TextBox 4">
            <a:extLst>
              <a:ext uri="{FF2B5EF4-FFF2-40B4-BE49-F238E27FC236}">
                <a16:creationId xmlns:a16="http://schemas.microsoft.com/office/drawing/2014/main" id="{2E7226E4-F0E6-4706-850D-33D39295C13E}"/>
              </a:ext>
            </a:extLst>
          </p:cNvPr>
          <p:cNvSpPr txBox="1"/>
          <p:nvPr/>
        </p:nvSpPr>
        <p:spPr>
          <a:xfrm>
            <a:off x="495098" y="1383366"/>
            <a:ext cx="5563405"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Rak prostate je </a:t>
            </a:r>
            <a:r>
              <a:rPr lang="en-US" dirty="0" err="1">
                <a:ea typeface="+mn-lt"/>
                <a:cs typeface="+mn-lt"/>
              </a:rPr>
              <a:t>četrti</a:t>
            </a:r>
            <a:r>
              <a:rPr lang="en-US" dirty="0">
                <a:ea typeface="+mn-lt"/>
                <a:cs typeface="+mn-lt"/>
              </a:rPr>
              <a:t> </a:t>
            </a:r>
            <a:r>
              <a:rPr lang="en-US" dirty="0" err="1">
                <a:ea typeface="+mn-lt"/>
                <a:cs typeface="+mn-lt"/>
              </a:rPr>
              <a:t>ali</a:t>
            </a:r>
            <a:r>
              <a:rPr lang="en-US" dirty="0">
                <a:ea typeface="+mn-lt"/>
                <a:cs typeface="+mn-lt"/>
              </a:rPr>
              <a:t> </a:t>
            </a:r>
            <a:r>
              <a:rPr lang="en-US" dirty="0" err="1">
                <a:ea typeface="+mn-lt"/>
                <a:cs typeface="+mn-lt"/>
              </a:rPr>
              <a:t>peti</a:t>
            </a:r>
            <a:r>
              <a:rPr lang="en-US" dirty="0">
                <a:ea typeface="+mn-lt"/>
                <a:cs typeface="+mn-lt"/>
              </a:rPr>
              <a:t> </a:t>
            </a:r>
            <a:r>
              <a:rPr lang="en-US" dirty="0" err="1">
                <a:ea typeface="+mn-lt"/>
                <a:cs typeface="+mn-lt"/>
              </a:rPr>
              <a:t>najpogostejši</a:t>
            </a:r>
            <a:r>
              <a:rPr lang="en-US" dirty="0">
                <a:ea typeface="+mn-lt"/>
                <a:cs typeface="+mn-lt"/>
              </a:rPr>
              <a:t> </a:t>
            </a:r>
            <a:r>
              <a:rPr lang="en-US" dirty="0" err="1">
                <a:ea typeface="+mn-lt"/>
                <a:cs typeface="+mn-lt"/>
              </a:rPr>
              <a:t>rak</a:t>
            </a:r>
            <a:r>
              <a:rPr lang="en-US" dirty="0">
                <a:ea typeface="+mn-lt"/>
                <a:cs typeface="+mn-lt"/>
              </a:rPr>
              <a:t>, z </a:t>
            </a:r>
            <a:r>
              <a:rPr lang="en-US" dirty="0" err="1">
                <a:ea typeface="+mn-lt"/>
                <a:cs typeface="+mn-lt"/>
              </a:rPr>
              <a:t>desetino</a:t>
            </a:r>
            <a:r>
              <a:rPr lang="en-US" dirty="0">
                <a:ea typeface="+mn-lt"/>
                <a:cs typeface="+mn-lt"/>
              </a:rPr>
              <a:t> </a:t>
            </a:r>
            <a:r>
              <a:rPr lang="en-US" dirty="0" err="1">
                <a:ea typeface="+mn-lt"/>
                <a:cs typeface="+mn-lt"/>
              </a:rPr>
              <a:t>vseh</a:t>
            </a:r>
            <a:r>
              <a:rPr lang="en-US" dirty="0">
                <a:ea typeface="+mn-lt"/>
                <a:cs typeface="+mn-lt"/>
              </a:rPr>
              <a:t> </a:t>
            </a:r>
            <a:r>
              <a:rPr lang="en-US" dirty="0" err="1">
                <a:ea typeface="+mn-lt"/>
                <a:cs typeface="+mn-lt"/>
              </a:rPr>
              <a:t>primerov</a:t>
            </a:r>
            <a:r>
              <a:rPr lang="en-US" dirty="0">
                <a:ea typeface="+mn-lt"/>
                <a:cs typeface="+mn-lt"/>
              </a:rPr>
              <a:t>.</a:t>
            </a:r>
          </a:p>
          <a:p>
            <a:endParaRPr lang="en-US" dirty="0">
              <a:ea typeface="+mn-lt"/>
              <a:cs typeface="+mn-lt"/>
            </a:endParaRPr>
          </a:p>
          <a:p>
            <a:r>
              <a:rPr lang="en-US" dirty="0" err="1">
                <a:ea typeface="+mn-lt"/>
                <a:cs typeface="+mn-lt"/>
              </a:rPr>
              <a:t>Študija</a:t>
            </a:r>
            <a:r>
              <a:rPr lang="en-US" dirty="0">
                <a:ea typeface="+mn-lt"/>
                <a:cs typeface="+mn-lt"/>
              </a:rPr>
              <a:t> </a:t>
            </a:r>
            <a:r>
              <a:rPr lang="en-US" dirty="0" err="1">
                <a:ea typeface="+mn-lt"/>
                <a:cs typeface="+mn-lt"/>
              </a:rPr>
              <a:t>uspešnosti</a:t>
            </a:r>
            <a:r>
              <a:rPr lang="en-US" dirty="0">
                <a:ea typeface="+mn-lt"/>
                <a:cs typeface="+mn-lt"/>
              </a:rPr>
              <a:t> in </a:t>
            </a:r>
            <a:r>
              <a:rPr lang="en-US" dirty="0" err="1">
                <a:ea typeface="+mn-lt"/>
                <a:cs typeface="+mn-lt"/>
              </a:rPr>
              <a:t>neželenih</a:t>
            </a:r>
            <a:r>
              <a:rPr lang="en-US" dirty="0">
                <a:ea typeface="+mn-lt"/>
                <a:cs typeface="+mn-lt"/>
              </a:rPr>
              <a:t> </a:t>
            </a:r>
            <a:r>
              <a:rPr lang="en-US" dirty="0" err="1">
                <a:ea typeface="+mn-lt"/>
                <a:cs typeface="+mn-lt"/>
              </a:rPr>
              <a:t>učinkov</a:t>
            </a:r>
            <a:endParaRPr lang="en-US">
              <a:ea typeface="+mn-lt"/>
              <a:cs typeface="+mn-lt"/>
            </a:endParaRPr>
          </a:p>
          <a:p>
            <a:endParaRPr lang="en-US" i="1" dirty="0">
              <a:ea typeface="+mn-lt"/>
              <a:cs typeface="+mn-lt"/>
            </a:endParaRPr>
          </a:p>
          <a:p>
            <a:r>
              <a:rPr lang="en-US" i="1" dirty="0">
                <a:ea typeface="+mn-lt"/>
                <a:cs typeface="+mn-lt"/>
              </a:rPr>
              <a:t>A. Barsky et al. Cancer 2019. </a:t>
            </a:r>
            <a:r>
              <a:rPr lang="en-US" b="1" dirty="0">
                <a:ea typeface="+mn-lt"/>
                <a:cs typeface="+mn-lt"/>
              </a:rPr>
              <a:t>Comparative clinical outcomes of proton-beam therapy (PBT) versus intensity-modulated radiotherapy (IMRT) for prostate cancer in the postoperative setting. </a:t>
            </a:r>
            <a:endParaRPr lang="en-US">
              <a:ea typeface="+mn-lt"/>
              <a:cs typeface="+mn-lt"/>
            </a:endParaRPr>
          </a:p>
          <a:p>
            <a:endParaRPr lang="en-US">
              <a:ea typeface="+mn-lt"/>
              <a:cs typeface="+mn-lt"/>
            </a:endParaRPr>
          </a:p>
          <a:p>
            <a:r>
              <a:rPr lang="en-US" dirty="0" err="1">
                <a:ea typeface="+mn-lt"/>
                <a:cs typeface="+mn-lt"/>
              </a:rPr>
              <a:t>Čeprav</a:t>
            </a:r>
            <a:r>
              <a:rPr lang="en-US" dirty="0">
                <a:ea typeface="+mn-lt"/>
                <a:cs typeface="+mn-lt"/>
              </a:rPr>
              <a:t> je HT </a:t>
            </a:r>
            <a:r>
              <a:rPr lang="en-US" dirty="0" err="1">
                <a:ea typeface="+mn-lt"/>
                <a:cs typeface="+mn-lt"/>
              </a:rPr>
              <a:t>pomembno</a:t>
            </a:r>
            <a:r>
              <a:rPr lang="en-US" dirty="0">
                <a:ea typeface="+mn-lt"/>
                <a:cs typeface="+mn-lt"/>
              </a:rPr>
              <a:t> </a:t>
            </a:r>
            <a:r>
              <a:rPr lang="en-US" dirty="0" err="1">
                <a:ea typeface="+mn-lt"/>
                <a:cs typeface="+mn-lt"/>
              </a:rPr>
              <a:t>zmanjšala</a:t>
            </a:r>
            <a:r>
              <a:rPr lang="en-US" dirty="0">
                <a:ea typeface="+mn-lt"/>
                <a:cs typeface="+mn-lt"/>
              </a:rPr>
              <a:t> </a:t>
            </a:r>
            <a:r>
              <a:rPr lang="en-US" dirty="0" err="1">
                <a:ea typeface="+mn-lt"/>
                <a:cs typeface="+mn-lt"/>
              </a:rPr>
              <a:t>dozo</a:t>
            </a:r>
            <a:r>
              <a:rPr lang="en-US" dirty="0">
                <a:ea typeface="+mn-lt"/>
                <a:cs typeface="+mn-lt"/>
              </a:rPr>
              <a:t> </a:t>
            </a:r>
            <a:r>
              <a:rPr lang="en-US" dirty="0" err="1">
                <a:ea typeface="+mn-lt"/>
                <a:cs typeface="+mn-lt"/>
              </a:rPr>
              <a:t>mehurja</a:t>
            </a:r>
            <a:r>
              <a:rPr lang="en-US" dirty="0">
                <a:ea typeface="+mn-lt"/>
                <a:cs typeface="+mn-lt"/>
              </a:rPr>
              <a:t> in </a:t>
            </a:r>
            <a:r>
              <a:rPr lang="en-US" dirty="0" err="1">
                <a:ea typeface="+mn-lt"/>
                <a:cs typeface="+mn-lt"/>
              </a:rPr>
              <a:t>rektuma</a:t>
            </a:r>
            <a:r>
              <a:rPr lang="en-US" dirty="0">
                <a:ea typeface="+mn-lt"/>
                <a:cs typeface="+mn-lt"/>
              </a:rPr>
              <a:t>, </a:t>
            </a:r>
            <a:r>
              <a:rPr lang="en-US" dirty="0" err="1">
                <a:ea typeface="+mn-lt"/>
                <a:cs typeface="+mn-lt"/>
              </a:rPr>
              <a:t>izbira</a:t>
            </a:r>
            <a:r>
              <a:rPr lang="en-US" dirty="0">
                <a:ea typeface="+mn-lt"/>
                <a:cs typeface="+mn-lt"/>
              </a:rPr>
              <a:t> RT </a:t>
            </a:r>
            <a:r>
              <a:rPr lang="en-US" dirty="0" err="1">
                <a:ea typeface="+mn-lt"/>
                <a:cs typeface="+mn-lt"/>
              </a:rPr>
              <a:t>ni</a:t>
            </a:r>
            <a:r>
              <a:rPr lang="en-US" dirty="0">
                <a:ea typeface="+mn-lt"/>
                <a:cs typeface="+mn-lt"/>
              </a:rPr>
              <a:t> </a:t>
            </a:r>
            <a:r>
              <a:rPr lang="en-US" dirty="0" err="1">
                <a:ea typeface="+mn-lt"/>
                <a:cs typeface="+mn-lt"/>
              </a:rPr>
              <a:t>statistično</a:t>
            </a:r>
            <a:r>
              <a:rPr lang="en-US" dirty="0">
                <a:ea typeface="+mn-lt"/>
                <a:cs typeface="+mn-lt"/>
              </a:rPr>
              <a:t> </a:t>
            </a:r>
            <a:r>
              <a:rPr lang="en-US" dirty="0" err="1">
                <a:ea typeface="+mn-lt"/>
                <a:cs typeface="+mn-lt"/>
              </a:rPr>
              <a:t>pomembno</a:t>
            </a:r>
            <a:r>
              <a:rPr lang="en-US" dirty="0">
                <a:ea typeface="+mn-lt"/>
                <a:cs typeface="+mn-lt"/>
              </a:rPr>
              <a:t> </a:t>
            </a:r>
            <a:r>
              <a:rPr lang="en-US" dirty="0" err="1">
                <a:ea typeface="+mn-lt"/>
                <a:cs typeface="+mn-lt"/>
              </a:rPr>
              <a:t>povezana</a:t>
            </a:r>
            <a:r>
              <a:rPr lang="en-US" dirty="0">
                <a:ea typeface="+mn-lt"/>
                <a:cs typeface="+mn-lt"/>
              </a:rPr>
              <a:t> z </a:t>
            </a:r>
            <a:r>
              <a:rPr lang="en-US" dirty="0" err="1">
                <a:ea typeface="+mn-lt"/>
                <a:cs typeface="+mn-lt"/>
              </a:rPr>
              <a:t>razlikami</a:t>
            </a:r>
            <a:r>
              <a:rPr lang="en-US" dirty="0">
                <a:ea typeface="+mn-lt"/>
                <a:cs typeface="+mn-lt"/>
              </a:rPr>
              <a:t> v </a:t>
            </a:r>
            <a:r>
              <a:rPr lang="en-US" dirty="0" err="1">
                <a:ea typeface="+mn-lt"/>
                <a:cs typeface="+mn-lt"/>
              </a:rPr>
              <a:t>akutnih</a:t>
            </a:r>
            <a:r>
              <a:rPr lang="en-US" dirty="0">
                <a:ea typeface="+mn-lt"/>
                <a:cs typeface="+mn-lt"/>
              </a:rPr>
              <a:t> </a:t>
            </a:r>
            <a:r>
              <a:rPr lang="en-US" dirty="0" err="1">
                <a:ea typeface="+mn-lt"/>
                <a:cs typeface="+mn-lt"/>
              </a:rPr>
              <a:t>ali</a:t>
            </a:r>
            <a:r>
              <a:rPr lang="en-US" dirty="0">
                <a:ea typeface="+mn-lt"/>
                <a:cs typeface="+mn-lt"/>
              </a:rPr>
              <a:t> </a:t>
            </a:r>
            <a:r>
              <a:rPr lang="en-US" dirty="0" err="1">
                <a:ea typeface="+mn-lt"/>
                <a:cs typeface="+mn-lt"/>
              </a:rPr>
              <a:t>poznih</a:t>
            </a:r>
            <a:r>
              <a:rPr lang="en-US" dirty="0">
                <a:ea typeface="+mn-lt"/>
                <a:cs typeface="+mn-lt"/>
              </a:rPr>
              <a:t> </a:t>
            </a:r>
            <a:r>
              <a:rPr lang="en-US" dirty="0" err="1">
                <a:ea typeface="+mn-lt"/>
                <a:cs typeface="+mn-lt"/>
              </a:rPr>
              <a:t>toksičnih</a:t>
            </a:r>
            <a:r>
              <a:rPr lang="en-US" dirty="0">
                <a:ea typeface="+mn-lt"/>
                <a:cs typeface="+mn-lt"/>
              </a:rPr>
              <a:t> </a:t>
            </a:r>
            <a:r>
              <a:rPr lang="en-US" dirty="0" err="1">
                <a:ea typeface="+mn-lt"/>
                <a:cs typeface="+mn-lt"/>
              </a:rPr>
              <a:t>učinkih</a:t>
            </a:r>
            <a:r>
              <a:rPr lang="en-US" dirty="0">
                <a:ea typeface="+mn-lt"/>
                <a:cs typeface="+mn-lt"/>
              </a:rPr>
              <a:t> v </a:t>
            </a:r>
            <a:r>
              <a:rPr lang="en-US" dirty="0" err="1">
                <a:ea typeface="+mn-lt"/>
                <a:cs typeface="+mn-lt"/>
              </a:rPr>
              <a:t>poročilih</a:t>
            </a:r>
            <a:r>
              <a:rPr lang="en-US" dirty="0">
                <a:ea typeface="+mn-lt"/>
                <a:cs typeface="+mn-lt"/>
              </a:rPr>
              <a:t> </a:t>
            </a:r>
            <a:r>
              <a:rPr lang="en-US" dirty="0" err="1">
                <a:ea typeface="+mn-lt"/>
                <a:cs typeface="+mn-lt"/>
              </a:rPr>
              <a:t>zdravnikov</a:t>
            </a:r>
            <a:endParaRPr lang="en-US" dirty="0" err="1">
              <a:cs typeface="Arial"/>
            </a:endParaRPr>
          </a:p>
          <a:p>
            <a:endParaRPr lang="en-US" dirty="0">
              <a:cs typeface="Arial"/>
            </a:endParaRPr>
          </a:p>
          <a:p>
            <a:r>
              <a:rPr lang="en-US" dirty="0" err="1">
                <a:cs typeface="Arial"/>
              </a:rPr>
              <a:t>Toksičnost</a:t>
            </a:r>
            <a:r>
              <a:rPr lang="en-US" dirty="0">
                <a:cs typeface="Arial"/>
              </a:rPr>
              <a:t> : max 4 (</a:t>
            </a:r>
            <a:r>
              <a:rPr lang="en-US" dirty="0" err="1">
                <a:cs typeface="Arial"/>
              </a:rPr>
              <a:t>smrtno</a:t>
            </a:r>
            <a:r>
              <a:rPr lang="en-US" dirty="0">
                <a:cs typeface="Arial"/>
              </a:rPr>
              <a:t> </a:t>
            </a:r>
            <a:r>
              <a:rPr lang="en-US" dirty="0" err="1">
                <a:cs typeface="Arial"/>
              </a:rPr>
              <a:t>nevarno</a:t>
            </a:r>
            <a:r>
              <a:rPr lang="en-US" dirty="0">
                <a:cs typeface="Arial"/>
              </a:rPr>
              <a:t>)</a:t>
            </a:r>
            <a:endParaRPr lang="en-US" dirty="0"/>
          </a:p>
          <a:p>
            <a:endParaRPr lang="en-US" dirty="0">
              <a:cs typeface="Arial"/>
            </a:endParaRPr>
          </a:p>
        </p:txBody>
      </p:sp>
      <p:pic>
        <p:nvPicPr>
          <p:cNvPr id="3" name="Picture 5" descr="Chart, line chart&#10;&#10;Description automatically generated">
            <a:extLst>
              <a:ext uri="{FF2B5EF4-FFF2-40B4-BE49-F238E27FC236}">
                <a16:creationId xmlns:a16="http://schemas.microsoft.com/office/drawing/2014/main" id="{1F011ABD-195D-4375-9695-18AB719DA93B}"/>
              </a:ext>
            </a:extLst>
          </p:cNvPr>
          <p:cNvPicPr>
            <a:picLocks noChangeAspect="1"/>
          </p:cNvPicPr>
          <p:nvPr/>
        </p:nvPicPr>
        <p:blipFill>
          <a:blip r:embed="rId3"/>
          <a:stretch>
            <a:fillRect/>
          </a:stretch>
        </p:blipFill>
        <p:spPr>
          <a:xfrm>
            <a:off x="7143449" y="739824"/>
            <a:ext cx="3940627" cy="5668634"/>
          </a:xfrm>
          <a:prstGeom prst="rect">
            <a:avLst/>
          </a:prstGeom>
        </p:spPr>
      </p:pic>
    </p:spTree>
    <p:extLst>
      <p:ext uri="{BB962C8B-B14F-4D97-AF65-F5344CB8AC3E}">
        <p14:creationId xmlns:p14="http://schemas.microsoft.com/office/powerpoint/2010/main" val="2082202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338587-690E-02E1-8E60-07270774988B}"/>
              </a:ext>
            </a:extLst>
          </p:cNvPr>
          <p:cNvSpPr>
            <a:spLocks noGrp="1"/>
          </p:cNvSpPr>
          <p:nvPr>
            <p:ph idx="1"/>
          </p:nvPr>
        </p:nvSpPr>
        <p:spPr>
          <a:xfrm>
            <a:off x="409574" y="1355978"/>
            <a:ext cx="5060125" cy="4351338"/>
          </a:xfrm>
        </p:spPr>
        <p:txBody>
          <a:bodyPr vert="horz" lIns="91440" tIns="45720" rIns="91440" bIns="45720" rtlCol="0" anchor="t">
            <a:normAutofit/>
          </a:bodyPr>
          <a:lstStyle/>
          <a:p>
            <a:r>
              <a:rPr lang="en-US"/>
              <a:t>Rak je </a:t>
            </a:r>
            <a:r>
              <a:rPr lang="en-US" err="1"/>
              <a:t>resen</a:t>
            </a:r>
            <a:r>
              <a:rPr lang="en-US"/>
              <a:t> </a:t>
            </a:r>
            <a:r>
              <a:rPr lang="en-US" err="1"/>
              <a:t>zdravstveni</a:t>
            </a:r>
            <a:r>
              <a:rPr lang="en-US"/>
              <a:t> problem</a:t>
            </a:r>
          </a:p>
          <a:p>
            <a:pPr lvl="1"/>
            <a:r>
              <a:rPr lang="en-US" err="1"/>
              <a:t>Incidenca</a:t>
            </a:r>
            <a:r>
              <a:rPr lang="en-US"/>
              <a:t> 16k, </a:t>
            </a:r>
          </a:p>
          <a:p>
            <a:pPr lvl="1"/>
            <a:r>
              <a:rPr lang="en-US" err="1"/>
              <a:t>prevalenca</a:t>
            </a:r>
            <a:r>
              <a:rPr lang="en-US"/>
              <a:t> 120k, </a:t>
            </a:r>
          </a:p>
          <a:p>
            <a:pPr lvl="1"/>
            <a:r>
              <a:rPr lang="en-US" err="1"/>
              <a:t>smrtnost</a:t>
            </a:r>
            <a:r>
              <a:rPr lang="en-US"/>
              <a:t> 6k</a:t>
            </a:r>
          </a:p>
          <a:p>
            <a:r>
              <a:rPr lang="en-US" err="1"/>
              <a:t>Terapija</a:t>
            </a:r>
            <a:r>
              <a:rPr lang="en-US"/>
              <a:t> </a:t>
            </a:r>
            <a:endParaRPr lang="en-US">
              <a:ea typeface="+mn-lt"/>
              <a:cs typeface="+mn-lt"/>
            </a:endParaRPr>
          </a:p>
          <a:p>
            <a:pPr lvl="1"/>
            <a:r>
              <a:rPr lang="en-US" err="1">
                <a:ea typeface="+mn-lt"/>
                <a:cs typeface="+mn-lt"/>
              </a:rPr>
              <a:t>kirurgija</a:t>
            </a:r>
            <a:r>
              <a:rPr lang="en-US">
                <a:ea typeface="+mn-lt"/>
                <a:cs typeface="+mn-lt"/>
              </a:rPr>
              <a:t> (</a:t>
            </a:r>
            <a:r>
              <a:rPr lang="en-US" err="1">
                <a:ea typeface="+mn-lt"/>
                <a:cs typeface="+mn-lt"/>
              </a:rPr>
              <a:t>vidna</a:t>
            </a:r>
            <a:r>
              <a:rPr lang="en-US">
                <a:ea typeface="+mn-lt"/>
                <a:cs typeface="+mn-lt"/>
              </a:rPr>
              <a:t> </a:t>
            </a:r>
            <a:r>
              <a:rPr lang="en-US" err="1">
                <a:ea typeface="+mn-lt"/>
                <a:cs typeface="+mn-lt"/>
              </a:rPr>
              <a:t>bolezen</a:t>
            </a:r>
            <a:r>
              <a:rPr lang="en-US">
                <a:ea typeface="+mn-lt"/>
                <a:cs typeface="+mn-lt"/>
              </a:rPr>
              <a:t>)</a:t>
            </a:r>
            <a:endParaRPr lang="en-US"/>
          </a:p>
          <a:p>
            <a:pPr lvl="1"/>
            <a:r>
              <a:rPr lang="en-US" err="1"/>
              <a:t>Tarčna</a:t>
            </a:r>
            <a:r>
              <a:rPr lang="en-US"/>
              <a:t> </a:t>
            </a:r>
            <a:r>
              <a:rPr lang="en-US" err="1"/>
              <a:t>terapija</a:t>
            </a:r>
            <a:r>
              <a:rPr lang="en-US"/>
              <a:t> (</a:t>
            </a:r>
            <a:r>
              <a:rPr lang="en-US" err="1"/>
              <a:t>biološka</a:t>
            </a:r>
            <a:r>
              <a:rPr lang="en-US"/>
              <a:t> </a:t>
            </a:r>
            <a:r>
              <a:rPr lang="en-US" err="1"/>
              <a:t>zdravila</a:t>
            </a:r>
            <a:r>
              <a:rPr lang="en-US"/>
              <a:t>)</a:t>
            </a:r>
          </a:p>
          <a:p>
            <a:pPr lvl="1"/>
            <a:r>
              <a:rPr lang="en-US" err="1"/>
              <a:t>Imunoterapija</a:t>
            </a:r>
          </a:p>
          <a:p>
            <a:pPr lvl="1"/>
            <a:r>
              <a:rPr lang="en-US" err="1"/>
              <a:t>Kemoterapija</a:t>
            </a:r>
          </a:p>
          <a:p>
            <a:pPr lvl="1"/>
            <a:r>
              <a:rPr lang="en-US" err="1"/>
              <a:t>Radioterapija</a:t>
            </a:r>
            <a:r>
              <a:rPr lang="en-US"/>
              <a:t> (RT)</a:t>
            </a:r>
          </a:p>
          <a:p>
            <a:r>
              <a:rPr lang="en-US"/>
              <a:t>RT </a:t>
            </a:r>
            <a:r>
              <a:rPr lang="en-US" err="1"/>
              <a:t>pomembno</a:t>
            </a:r>
            <a:r>
              <a:rPr lang="en-US"/>
              <a:t> </a:t>
            </a:r>
            <a:r>
              <a:rPr lang="en-US" err="1"/>
              <a:t>orodje</a:t>
            </a:r>
            <a:r>
              <a:rPr lang="en-US"/>
              <a:t>, </a:t>
            </a:r>
            <a:r>
              <a:rPr lang="en-US" err="1"/>
              <a:t>zdravimo</a:t>
            </a:r>
            <a:r>
              <a:rPr lang="en-US"/>
              <a:t> 6k od 16k </a:t>
            </a:r>
            <a:r>
              <a:rPr lang="en-US" err="1"/>
              <a:t>novih</a:t>
            </a:r>
            <a:r>
              <a:rPr lang="en-US"/>
              <a:t> </a:t>
            </a:r>
            <a:r>
              <a:rPr lang="en-US" err="1"/>
              <a:t>pacientov</a:t>
            </a:r>
            <a:r>
              <a:rPr lang="en-US"/>
              <a:t> (2019)</a:t>
            </a:r>
          </a:p>
          <a:p>
            <a:endParaRPr lang="en-US"/>
          </a:p>
        </p:txBody>
      </p:sp>
      <p:sp>
        <p:nvSpPr>
          <p:cNvPr id="3" name="Content Placeholder 2">
            <a:extLst>
              <a:ext uri="{FF2B5EF4-FFF2-40B4-BE49-F238E27FC236}">
                <a16:creationId xmlns:a16="http://schemas.microsoft.com/office/drawing/2014/main" id="{B9CE50E0-3E23-DAB0-2164-58C69787DB3D}"/>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Zdravljenje</a:t>
            </a:r>
            <a:r>
              <a:rPr lang="en-US">
                <a:latin typeface="Work Sans"/>
              </a:rPr>
              <a:t> raka</a:t>
            </a:r>
            <a:endParaRPr lang="en-US"/>
          </a:p>
        </p:txBody>
      </p:sp>
      <p:sp>
        <p:nvSpPr>
          <p:cNvPr id="4" name="TextBox 3">
            <a:extLst>
              <a:ext uri="{FF2B5EF4-FFF2-40B4-BE49-F238E27FC236}">
                <a16:creationId xmlns:a16="http://schemas.microsoft.com/office/drawing/2014/main" id="{2CBBB5CC-BE25-8A07-3E12-34F5F590CBA5}"/>
              </a:ext>
            </a:extLst>
          </p:cNvPr>
          <p:cNvSpPr txBox="1"/>
          <p:nvPr/>
        </p:nvSpPr>
        <p:spPr>
          <a:xfrm>
            <a:off x="5120244" y="5961413"/>
            <a:ext cx="70974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Siegel, RL, Miller, KD, Fuchs, HE, Jemal, A. Cancer statistics, 2022. </a:t>
            </a:r>
            <a:r>
              <a:rPr lang="en-US" sz="1200" i="1"/>
              <a:t>CA Cancer J Clin</a:t>
            </a:r>
            <a:r>
              <a:rPr lang="en-US" sz="1200"/>
              <a:t>. 2022.</a:t>
            </a:r>
          </a:p>
          <a:p>
            <a:r>
              <a:rPr lang="en-US" sz="1200"/>
              <a:t>Rak v </a:t>
            </a:r>
            <a:r>
              <a:rPr lang="en-US" sz="1200" err="1"/>
              <a:t>Sloveniji</a:t>
            </a:r>
            <a:r>
              <a:rPr lang="en-US" sz="1200"/>
              <a:t> 2019. OIL.</a:t>
            </a:r>
          </a:p>
        </p:txBody>
      </p:sp>
      <p:pic>
        <p:nvPicPr>
          <p:cNvPr id="5" name="Picture 5" descr="Chart&#10;&#10;Description automatically generated">
            <a:extLst>
              <a:ext uri="{FF2B5EF4-FFF2-40B4-BE49-F238E27FC236}">
                <a16:creationId xmlns:a16="http://schemas.microsoft.com/office/drawing/2014/main" id="{E0798C92-70E7-159C-32B2-B2158D079FDE}"/>
              </a:ext>
            </a:extLst>
          </p:cNvPr>
          <p:cNvPicPr>
            <a:picLocks noChangeAspect="1"/>
          </p:cNvPicPr>
          <p:nvPr/>
        </p:nvPicPr>
        <p:blipFill>
          <a:blip r:embed="rId2"/>
          <a:stretch>
            <a:fillRect/>
          </a:stretch>
        </p:blipFill>
        <p:spPr>
          <a:xfrm>
            <a:off x="5595257" y="1188577"/>
            <a:ext cx="6137563" cy="4569913"/>
          </a:xfrm>
          <a:prstGeom prst="rect">
            <a:avLst/>
          </a:prstGeom>
        </p:spPr>
      </p:pic>
    </p:spTree>
    <p:extLst>
      <p:ext uri="{BB962C8B-B14F-4D97-AF65-F5344CB8AC3E}">
        <p14:creationId xmlns:p14="http://schemas.microsoft.com/office/powerpoint/2010/main" val="1390471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B210E30-2DA5-F850-7039-90DBA02CE74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Namreč</a:t>
            </a:r>
            <a:r>
              <a:rPr lang="en-US">
                <a:latin typeface="Work Sans"/>
              </a:rPr>
              <a:t>.. Rak pljuč</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30</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4" name="Picture 4" descr="A picture containing graphical user interface&#10;&#10;Description automatically generated">
            <a:extLst>
              <a:ext uri="{FF2B5EF4-FFF2-40B4-BE49-F238E27FC236}">
                <a16:creationId xmlns:a16="http://schemas.microsoft.com/office/drawing/2014/main" id="{EAB47457-C09F-4044-87F1-E51D23A2B213}"/>
              </a:ext>
            </a:extLst>
          </p:cNvPr>
          <p:cNvPicPr>
            <a:picLocks noChangeAspect="1"/>
          </p:cNvPicPr>
          <p:nvPr/>
        </p:nvPicPr>
        <p:blipFill>
          <a:blip r:embed="rId3"/>
          <a:stretch>
            <a:fillRect/>
          </a:stretch>
        </p:blipFill>
        <p:spPr>
          <a:xfrm>
            <a:off x="1349827" y="2333785"/>
            <a:ext cx="4146248" cy="3714428"/>
          </a:xfrm>
          <a:prstGeom prst="rect">
            <a:avLst/>
          </a:prstGeom>
        </p:spPr>
      </p:pic>
      <p:pic>
        <p:nvPicPr>
          <p:cNvPr id="5" name="Picture 5" descr="Chart, line chart&#10;&#10;Description automatically generated">
            <a:extLst>
              <a:ext uri="{FF2B5EF4-FFF2-40B4-BE49-F238E27FC236}">
                <a16:creationId xmlns:a16="http://schemas.microsoft.com/office/drawing/2014/main" id="{54F431EC-3D9F-44B2-A0D4-274A5E7A369D}"/>
              </a:ext>
            </a:extLst>
          </p:cNvPr>
          <p:cNvPicPr>
            <a:picLocks noChangeAspect="1"/>
          </p:cNvPicPr>
          <p:nvPr/>
        </p:nvPicPr>
        <p:blipFill>
          <a:blip r:embed="rId4"/>
          <a:stretch>
            <a:fillRect/>
          </a:stretch>
        </p:blipFill>
        <p:spPr>
          <a:xfrm>
            <a:off x="6671733" y="2335747"/>
            <a:ext cx="4363961" cy="3637933"/>
          </a:xfrm>
          <a:prstGeom prst="rect">
            <a:avLst/>
          </a:prstGeom>
        </p:spPr>
      </p:pic>
      <p:sp>
        <p:nvSpPr>
          <p:cNvPr id="6" name="TextBox 5">
            <a:extLst>
              <a:ext uri="{FF2B5EF4-FFF2-40B4-BE49-F238E27FC236}">
                <a16:creationId xmlns:a16="http://schemas.microsoft.com/office/drawing/2014/main" id="{57ABAAB4-75C4-45C4-A5F9-4ED2937BB520}"/>
              </a:ext>
            </a:extLst>
          </p:cNvPr>
          <p:cNvSpPr txBox="1"/>
          <p:nvPr/>
        </p:nvSpPr>
        <p:spPr>
          <a:xfrm>
            <a:off x="2559351" y="159173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Z </a:t>
            </a:r>
            <a:r>
              <a:rPr lang="en-US" dirty="0" err="1">
                <a:cs typeface="Arial"/>
              </a:rPr>
              <a:t>obsevanjem</a:t>
            </a:r>
            <a:r>
              <a:rPr lang="en-US" dirty="0">
                <a:cs typeface="Arial"/>
              </a:rPr>
              <a:t> </a:t>
            </a:r>
            <a:r>
              <a:rPr lang="en-US" dirty="0" err="1">
                <a:cs typeface="Arial"/>
              </a:rPr>
              <a:t>povezana</a:t>
            </a:r>
            <a:r>
              <a:rPr lang="en-US" dirty="0">
                <a:cs typeface="Arial"/>
              </a:rPr>
              <a:t> </a:t>
            </a:r>
            <a:r>
              <a:rPr lang="en-US" dirty="0" err="1">
                <a:cs typeface="Arial"/>
              </a:rPr>
              <a:t>pljučnica</a:t>
            </a:r>
            <a:r>
              <a:rPr lang="en-US" dirty="0">
                <a:cs typeface="Arial"/>
              </a:rPr>
              <a:t>,  (RP)</a:t>
            </a:r>
          </a:p>
        </p:txBody>
      </p:sp>
      <p:sp>
        <p:nvSpPr>
          <p:cNvPr id="10" name="TextBox 9">
            <a:extLst>
              <a:ext uri="{FF2B5EF4-FFF2-40B4-BE49-F238E27FC236}">
                <a16:creationId xmlns:a16="http://schemas.microsoft.com/office/drawing/2014/main" id="{B5CA7FA9-7730-44EE-A296-4AA723842B2A}"/>
              </a:ext>
            </a:extLst>
          </p:cNvPr>
          <p:cNvSpPr txBox="1"/>
          <p:nvPr/>
        </p:nvSpPr>
        <p:spPr>
          <a:xfrm>
            <a:off x="8461826" y="179735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cs typeface="Arial"/>
              </a:rPr>
              <a:t>Localen</a:t>
            </a:r>
            <a:r>
              <a:rPr lang="en-US" dirty="0">
                <a:cs typeface="Arial"/>
              </a:rPr>
              <a:t> </a:t>
            </a:r>
            <a:r>
              <a:rPr lang="en-US" dirty="0" err="1">
                <a:cs typeface="Arial"/>
              </a:rPr>
              <a:t>relaps</a:t>
            </a:r>
            <a:r>
              <a:rPr lang="en-US" dirty="0">
                <a:cs typeface="Arial"/>
              </a:rPr>
              <a:t> (LF)</a:t>
            </a:r>
            <a:endParaRPr lang="en-US" dirty="0"/>
          </a:p>
        </p:txBody>
      </p:sp>
    </p:spTree>
    <p:extLst>
      <p:ext uri="{BB962C8B-B14F-4D97-AF65-F5344CB8AC3E}">
        <p14:creationId xmlns:p14="http://schemas.microsoft.com/office/powerpoint/2010/main" val="1074673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E47713D-929A-2E99-C579-EE029355C1CF}"/>
              </a:ext>
            </a:extLst>
          </p:cNvPr>
          <p:cNvSpPr>
            <a:spLocks noGrp="1"/>
          </p:cNvSpPr>
          <p:nvPr>
            <p:ph idx="1"/>
          </p:nvPr>
        </p:nvSpPr>
        <p:spPr/>
        <p:txBody>
          <a:bodyPr vert="horz" lIns="91440" tIns="45720" rIns="91440" bIns="45720" rtlCol="0" anchor="t">
            <a:normAutofit lnSpcReduction="10000"/>
          </a:bodyPr>
          <a:lstStyle/>
          <a:p>
            <a:pPr marL="0" indent="0">
              <a:lnSpc>
                <a:spcPct val="150000"/>
              </a:lnSpc>
              <a:spcBef>
                <a:spcPts val="0"/>
              </a:spcBef>
              <a:buNone/>
            </a:pPr>
            <a:r>
              <a:rPr lang="en-US" dirty="0">
                <a:ea typeface="+mn-lt"/>
                <a:cs typeface="+mn-lt"/>
              </a:rPr>
              <a:t>What, arguably, stands in the way of increased accessibility are the</a:t>
            </a:r>
            <a:r>
              <a:rPr lang="en-US" b="1" dirty="0">
                <a:ea typeface="+mn-lt"/>
                <a:cs typeface="+mn-lt"/>
              </a:rPr>
              <a:t> financial barrier</a:t>
            </a:r>
            <a:r>
              <a:rPr lang="en-US" dirty="0">
                <a:ea typeface="+mn-lt"/>
                <a:cs typeface="+mn-lt"/>
              </a:rPr>
              <a:t> associated with legacy systems, and achievement of the full </a:t>
            </a:r>
            <a:r>
              <a:rPr lang="en-US" b="1" dirty="0">
                <a:ea typeface="+mn-lt"/>
                <a:cs typeface="+mn-lt"/>
              </a:rPr>
              <a:t>physical [potential] </a:t>
            </a:r>
            <a:r>
              <a:rPr lang="en-US" dirty="0">
                <a:ea typeface="+mn-lt"/>
                <a:cs typeface="+mn-lt"/>
              </a:rPr>
              <a:t>and </a:t>
            </a:r>
            <a:r>
              <a:rPr lang="en-US" b="1" dirty="0">
                <a:ea typeface="+mn-lt"/>
                <a:cs typeface="+mn-lt"/>
              </a:rPr>
              <a:t>biological potential</a:t>
            </a:r>
            <a:r>
              <a:rPr lang="en-US" dirty="0">
                <a:ea typeface="+mn-lt"/>
                <a:cs typeface="+mn-lt"/>
              </a:rPr>
              <a:t> of particle therapy</a:t>
            </a:r>
            <a:endParaRPr lang="en-US"/>
          </a:p>
          <a:p>
            <a:pPr marL="0" indent="0">
              <a:lnSpc>
                <a:spcPct val="150000"/>
              </a:lnSpc>
              <a:spcBef>
                <a:spcPts val="0"/>
              </a:spcBef>
              <a:buNone/>
            </a:pPr>
            <a:endParaRPr lang="en-US" dirty="0">
              <a:ea typeface="+mn-lt"/>
              <a:cs typeface="+mn-lt"/>
            </a:endParaRPr>
          </a:p>
          <a:p>
            <a:pPr marL="0" indent="0">
              <a:lnSpc>
                <a:spcPct val="150000"/>
              </a:lnSpc>
              <a:spcBef>
                <a:spcPts val="0"/>
              </a:spcBef>
              <a:buNone/>
            </a:pPr>
            <a:r>
              <a:rPr lang="en-US" dirty="0">
                <a:ea typeface="+mn-lt"/>
                <a:cs typeface="+mn-lt"/>
              </a:rPr>
              <a:t>Na </a:t>
            </a:r>
            <a:r>
              <a:rPr lang="en-US" dirty="0" err="1">
                <a:ea typeface="+mn-lt"/>
                <a:cs typeface="+mn-lt"/>
              </a:rPr>
              <a:t>poti</a:t>
            </a:r>
            <a:r>
              <a:rPr lang="en-US" dirty="0">
                <a:ea typeface="+mn-lt"/>
                <a:cs typeface="+mn-lt"/>
              </a:rPr>
              <a:t> </a:t>
            </a:r>
            <a:r>
              <a:rPr lang="en-US" dirty="0" err="1">
                <a:ea typeface="+mn-lt"/>
                <a:cs typeface="+mn-lt"/>
              </a:rPr>
              <a:t>dostopnosti</a:t>
            </a:r>
            <a:r>
              <a:rPr lang="en-US" dirty="0">
                <a:ea typeface="+mn-lt"/>
                <a:cs typeface="+mn-lt"/>
              </a:rPr>
              <a:t>, se </a:t>
            </a:r>
            <a:r>
              <a:rPr lang="en-US" dirty="0" err="1">
                <a:ea typeface="+mn-lt"/>
                <a:cs typeface="+mn-lt"/>
              </a:rPr>
              <a:t>zdi</a:t>
            </a:r>
            <a:r>
              <a:rPr lang="en-US" dirty="0">
                <a:ea typeface="+mn-lt"/>
                <a:cs typeface="+mn-lt"/>
              </a:rPr>
              <a:t>, je </a:t>
            </a:r>
            <a:r>
              <a:rPr lang="en-US" dirty="0" err="1">
                <a:ea typeface="+mn-lt"/>
                <a:cs typeface="+mn-lt"/>
              </a:rPr>
              <a:t>finančno</a:t>
            </a:r>
            <a:r>
              <a:rPr lang="en-US" dirty="0">
                <a:ea typeface="+mn-lt"/>
                <a:cs typeface="+mn-lt"/>
              </a:rPr>
              <a:t> breme, </a:t>
            </a:r>
            <a:r>
              <a:rPr lang="en-US" dirty="0" err="1">
                <a:ea typeface="+mn-lt"/>
                <a:cs typeface="+mn-lt"/>
              </a:rPr>
              <a:t>tudi</a:t>
            </a:r>
            <a:r>
              <a:rPr lang="en-US" dirty="0">
                <a:ea typeface="+mn-lt"/>
                <a:cs typeface="+mn-lt"/>
              </a:rPr>
              <a:t> v </a:t>
            </a:r>
            <a:r>
              <a:rPr lang="en-US" dirty="0" err="1">
                <a:ea typeface="+mn-lt"/>
                <a:cs typeface="+mn-lt"/>
              </a:rPr>
              <a:t>povezavi</a:t>
            </a:r>
            <a:r>
              <a:rPr lang="en-US" dirty="0">
                <a:ea typeface="+mn-lt"/>
                <a:cs typeface="+mn-lt"/>
              </a:rPr>
              <a:t> s </a:t>
            </a:r>
            <a:r>
              <a:rPr lang="en-US" dirty="0" err="1">
                <a:ea typeface="+mn-lt"/>
                <a:cs typeface="+mn-lt"/>
              </a:rPr>
              <a:t>pravnimi</a:t>
            </a:r>
            <a:r>
              <a:rPr lang="en-US" dirty="0">
                <a:ea typeface="+mn-lt"/>
                <a:cs typeface="+mn-lt"/>
              </a:rPr>
              <a:t> </a:t>
            </a:r>
            <a:r>
              <a:rPr lang="en-US" dirty="0" err="1">
                <a:ea typeface="+mn-lt"/>
                <a:cs typeface="+mn-lt"/>
              </a:rPr>
              <a:t>oziri</a:t>
            </a:r>
            <a:r>
              <a:rPr lang="en-US" dirty="0">
                <a:ea typeface="+mn-lt"/>
                <a:cs typeface="+mn-lt"/>
              </a:rPr>
              <a:t>, </a:t>
            </a:r>
            <a:r>
              <a:rPr lang="en-US" dirty="0" err="1">
                <a:ea typeface="+mn-lt"/>
                <a:cs typeface="+mn-lt"/>
              </a:rPr>
              <a:t>ter</a:t>
            </a:r>
            <a:r>
              <a:rPr lang="en-US" dirty="0">
                <a:ea typeface="+mn-lt"/>
                <a:cs typeface="+mn-lt"/>
              </a:rPr>
              <a:t> </a:t>
            </a:r>
            <a:r>
              <a:rPr lang="en-US" dirty="0" err="1">
                <a:ea typeface="+mn-lt"/>
                <a:cs typeface="+mn-lt"/>
              </a:rPr>
              <a:t>doseganje</a:t>
            </a:r>
            <a:r>
              <a:rPr lang="en-US" dirty="0">
                <a:ea typeface="+mn-lt"/>
                <a:cs typeface="+mn-lt"/>
              </a:rPr>
              <a:t> </a:t>
            </a:r>
            <a:r>
              <a:rPr lang="en-US" dirty="0" err="1">
                <a:ea typeface="+mn-lt"/>
                <a:cs typeface="+mn-lt"/>
              </a:rPr>
              <a:t>polnega</a:t>
            </a:r>
            <a:r>
              <a:rPr lang="en-US" dirty="0">
                <a:ea typeface="+mn-lt"/>
                <a:cs typeface="+mn-lt"/>
              </a:rPr>
              <a:t> </a:t>
            </a:r>
            <a:r>
              <a:rPr lang="en-US" dirty="0" err="1">
                <a:ea typeface="+mn-lt"/>
                <a:cs typeface="+mn-lt"/>
              </a:rPr>
              <a:t>fizikalnega</a:t>
            </a:r>
            <a:r>
              <a:rPr lang="en-US" dirty="0">
                <a:ea typeface="+mn-lt"/>
                <a:cs typeface="+mn-lt"/>
              </a:rPr>
              <a:t> in </a:t>
            </a:r>
            <a:r>
              <a:rPr lang="en-US" dirty="0" err="1">
                <a:ea typeface="+mn-lt"/>
                <a:cs typeface="+mn-lt"/>
              </a:rPr>
              <a:t>biološkega</a:t>
            </a:r>
            <a:r>
              <a:rPr lang="en-US" dirty="0">
                <a:ea typeface="+mn-lt"/>
                <a:cs typeface="+mn-lt"/>
              </a:rPr>
              <a:t> </a:t>
            </a:r>
            <a:r>
              <a:rPr lang="en-US" dirty="0" err="1">
                <a:ea typeface="+mn-lt"/>
                <a:cs typeface="+mn-lt"/>
              </a:rPr>
              <a:t>potenciala</a:t>
            </a:r>
            <a:r>
              <a:rPr lang="en-US" dirty="0">
                <a:ea typeface="+mn-lt"/>
                <a:cs typeface="+mn-lt"/>
              </a:rPr>
              <a:t> HT.</a:t>
            </a:r>
            <a:endParaRPr lang="en-US" dirty="0"/>
          </a:p>
          <a:p>
            <a:pPr marL="0" indent="0">
              <a:lnSpc>
                <a:spcPct val="100000"/>
              </a:lnSpc>
              <a:spcBef>
                <a:spcPts val="0"/>
              </a:spcBef>
              <a:buNone/>
            </a:pPr>
            <a:endParaRPr lang="en-US" dirty="0">
              <a:ea typeface="+mn-lt"/>
              <a:cs typeface="+mn-lt"/>
            </a:endParaRPr>
          </a:p>
          <a:p>
            <a:pPr marL="0" indent="0">
              <a:lnSpc>
                <a:spcPct val="100000"/>
              </a:lnSpc>
              <a:spcBef>
                <a:spcPts val="0"/>
              </a:spcBef>
              <a:buNone/>
            </a:pPr>
            <a:r>
              <a:rPr lang="en-US" sz="1800" dirty="0">
                <a:ea typeface="+mn-lt"/>
                <a:cs typeface="+mn-lt"/>
              </a:rPr>
              <a:t>Farr J et al, Med Phy 2018</a:t>
            </a:r>
          </a:p>
          <a:p>
            <a:pPr marL="0" indent="0">
              <a:lnSpc>
                <a:spcPct val="100000"/>
              </a:lnSpc>
              <a:spcBef>
                <a:spcPts val="0"/>
              </a:spcBef>
              <a:buNone/>
            </a:pPr>
            <a:endParaRPr lang="en-US" sz="1800">
              <a:solidFill>
                <a:srgbClr val="000000"/>
              </a:solidFill>
              <a:ea typeface="+mn-lt"/>
              <a:cs typeface="+mn-lt"/>
            </a:endParaRPr>
          </a:p>
          <a:p>
            <a:pPr marL="0" indent="0" algn="ctr">
              <a:lnSpc>
                <a:spcPct val="100000"/>
              </a:lnSpc>
              <a:spcBef>
                <a:spcPts val="0"/>
              </a:spcBef>
              <a:buNone/>
            </a:pPr>
            <a:r>
              <a:rPr lang="en-US" b="1" dirty="0">
                <a:solidFill>
                  <a:srgbClr val="FF0000"/>
                </a:solidFill>
                <a:ea typeface="+mn-lt"/>
                <a:cs typeface="+mn-lt"/>
              </a:rPr>
              <a:t>Res </a:t>
            </a:r>
            <a:r>
              <a:rPr lang="en-US" b="1" dirty="0" err="1">
                <a:solidFill>
                  <a:srgbClr val="FF0000"/>
                </a:solidFill>
                <a:ea typeface="+mn-lt"/>
                <a:cs typeface="+mn-lt"/>
              </a:rPr>
              <a:t>izkoriščamo</a:t>
            </a:r>
            <a:r>
              <a:rPr lang="en-US" b="1" dirty="0">
                <a:solidFill>
                  <a:srgbClr val="FF0000"/>
                </a:solidFill>
                <a:ea typeface="+mn-lt"/>
                <a:cs typeface="+mn-lt"/>
              </a:rPr>
              <a:t> </a:t>
            </a:r>
            <a:r>
              <a:rPr lang="en-US" b="1" dirty="0" err="1">
                <a:solidFill>
                  <a:srgbClr val="FF0000"/>
                </a:solidFill>
                <a:ea typeface="+mn-lt"/>
                <a:cs typeface="+mn-lt"/>
              </a:rPr>
              <a:t>Braggov</a:t>
            </a:r>
            <a:r>
              <a:rPr lang="en-US" b="1" dirty="0">
                <a:solidFill>
                  <a:srgbClr val="FF0000"/>
                </a:solidFill>
                <a:ea typeface="+mn-lt"/>
                <a:cs typeface="+mn-lt"/>
              </a:rPr>
              <a:t> </a:t>
            </a:r>
            <a:r>
              <a:rPr lang="en-US" b="1" dirty="0" err="1">
                <a:solidFill>
                  <a:srgbClr val="FF0000"/>
                </a:solidFill>
                <a:ea typeface="+mn-lt"/>
                <a:cs typeface="+mn-lt"/>
              </a:rPr>
              <a:t>vrh</a:t>
            </a:r>
            <a:r>
              <a:rPr lang="en-US" b="1" dirty="0">
                <a:solidFill>
                  <a:srgbClr val="FF0000"/>
                </a:solidFill>
                <a:ea typeface="+mn-lt"/>
                <a:cs typeface="+mn-lt"/>
              </a:rPr>
              <a:t> v </a:t>
            </a:r>
            <a:r>
              <a:rPr lang="en-US" b="1" dirty="0" err="1">
                <a:solidFill>
                  <a:srgbClr val="FF0000"/>
                </a:solidFill>
                <a:ea typeface="+mn-lt"/>
                <a:cs typeface="+mn-lt"/>
              </a:rPr>
              <a:t>polni</a:t>
            </a:r>
            <a:r>
              <a:rPr lang="en-US" b="1" dirty="0">
                <a:solidFill>
                  <a:srgbClr val="FF0000"/>
                </a:solidFill>
                <a:ea typeface="+mn-lt"/>
                <a:cs typeface="+mn-lt"/>
              </a:rPr>
              <a:t> meri?</a:t>
            </a:r>
            <a:endParaRPr lang="en-US" sz="1800" dirty="0">
              <a:ea typeface="+mn-lt"/>
              <a:cs typeface="+mn-lt"/>
            </a:endParaRPr>
          </a:p>
          <a:p>
            <a:pPr marL="0" indent="0" algn="ctr">
              <a:lnSpc>
                <a:spcPct val="100000"/>
              </a:lnSpc>
              <a:spcBef>
                <a:spcPts val="0"/>
              </a:spcBef>
              <a:buNone/>
            </a:pPr>
            <a:endParaRPr lang="en-US" sz="1800" dirty="0">
              <a:ea typeface="+mn-lt"/>
              <a:cs typeface="+mn-lt"/>
            </a:endParaRPr>
          </a:p>
          <a:p>
            <a:pPr marL="0" indent="0">
              <a:lnSpc>
                <a:spcPct val="100000"/>
              </a:lnSpc>
              <a:spcBef>
                <a:spcPts val="0"/>
              </a:spcBef>
              <a:buNone/>
            </a:pPr>
            <a:r>
              <a:rPr lang="en-US" sz="1800" dirty="0">
                <a:ea typeface="+mn-lt"/>
                <a:cs typeface="+mn-lt"/>
              </a:rPr>
              <a:t>Thomas </a:t>
            </a:r>
            <a:r>
              <a:rPr lang="en-US" sz="1800" dirty="0" err="1">
                <a:ea typeface="+mn-lt"/>
                <a:cs typeface="+mn-lt"/>
              </a:rPr>
              <a:t>Bortfeld</a:t>
            </a:r>
            <a:r>
              <a:rPr lang="en-US" sz="1800" dirty="0">
                <a:ea typeface="+mn-lt"/>
                <a:cs typeface="+mn-lt"/>
              </a:rPr>
              <a:t>, 2018 at </a:t>
            </a:r>
            <a:r>
              <a:rPr lang="en-US" sz="1800" dirty="0" err="1">
                <a:ea typeface="+mn-lt"/>
                <a:cs typeface="+mn-lt"/>
              </a:rPr>
              <a:t>Cosylab</a:t>
            </a:r>
            <a:endParaRPr lang="en-US" sz="1800" dirty="0">
              <a:ea typeface="+mn-lt"/>
              <a:cs typeface="+mn-lt"/>
            </a:endParaRPr>
          </a:p>
          <a:p>
            <a:endParaRPr lang="en-US"/>
          </a:p>
        </p:txBody>
      </p:sp>
      <p:sp>
        <p:nvSpPr>
          <p:cNvPr id="6" name="Content Placeholder 5">
            <a:extLst>
              <a:ext uri="{FF2B5EF4-FFF2-40B4-BE49-F238E27FC236}">
                <a16:creationId xmlns:a16="http://schemas.microsoft.com/office/drawing/2014/main" id="{5DCF1D97-4F41-DE59-AA06-1BC19462BCEF}"/>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Izzivi</a:t>
            </a:r>
            <a:r>
              <a:rPr lang="en-US">
                <a:latin typeface="Work Sans"/>
              </a:rPr>
              <a:t> </a:t>
            </a:r>
            <a:r>
              <a:rPr lang="en-US" err="1">
                <a:latin typeface="Work Sans"/>
              </a:rPr>
              <a:t>hadronske</a:t>
            </a:r>
            <a:r>
              <a:rPr lang="en-US">
                <a:latin typeface="Work Sans"/>
              </a:rPr>
              <a:t> radioterapije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31</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spTree>
    <p:extLst>
      <p:ext uri="{BB962C8B-B14F-4D97-AF65-F5344CB8AC3E}">
        <p14:creationId xmlns:p14="http://schemas.microsoft.com/office/powerpoint/2010/main" val="1230247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6FB8A6-FD2C-B79C-C9CB-85C72C7E6F0E}"/>
              </a:ext>
            </a:extLst>
          </p:cNvPr>
          <p:cNvSpPr>
            <a:spLocks noGrp="1"/>
          </p:cNvSpPr>
          <p:nvPr>
            <p:ph sz="quarter" idx="11"/>
          </p:nvPr>
        </p:nvSpPr>
        <p:spPr/>
        <p:txBody>
          <a:bodyPr/>
          <a:lstStyle/>
          <a:p>
            <a:endParaRPr lang="en-US"/>
          </a:p>
        </p:txBody>
      </p:sp>
      <p:sp>
        <p:nvSpPr>
          <p:cNvPr id="3" name="Content Placeholder 2">
            <a:extLst>
              <a:ext uri="{FF2B5EF4-FFF2-40B4-BE49-F238E27FC236}">
                <a16:creationId xmlns:a16="http://schemas.microsoft.com/office/drawing/2014/main" id="{D1D69770-3F7F-F4A0-28BB-E4E9034F90EB}"/>
              </a:ext>
            </a:extLst>
          </p:cNvPr>
          <p:cNvSpPr>
            <a:spLocks noGrp="1"/>
          </p:cNvSpPr>
          <p:nvPr>
            <p:ph sz="quarter" idx="10"/>
          </p:nvPr>
        </p:nvSpPr>
        <p:spPr/>
        <p:txBody>
          <a:bodyPr vert="horz" lIns="91440" tIns="45720" rIns="91440" bIns="45720" rtlCol="0" anchor="t">
            <a:normAutofit fontScale="92500"/>
          </a:bodyPr>
          <a:lstStyle/>
          <a:p>
            <a:r>
              <a:rPr lang="en-US" err="1">
                <a:latin typeface="Work Sans SemiBold"/>
              </a:rPr>
              <a:t>Negotovosti</a:t>
            </a:r>
            <a:r>
              <a:rPr lang="en-US">
                <a:latin typeface="Work Sans SemiBold"/>
              </a:rPr>
              <a:t> pri HT</a:t>
            </a:r>
          </a:p>
        </p:txBody>
      </p:sp>
    </p:spTree>
    <p:extLst>
      <p:ext uri="{BB962C8B-B14F-4D97-AF65-F5344CB8AC3E}">
        <p14:creationId xmlns:p14="http://schemas.microsoft.com/office/powerpoint/2010/main" val="183883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31295E-777E-48EF-AB54-7F789EB88CDB}"/>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Vloga negotovosti pri načrtovanju</a:t>
            </a:r>
            <a:endParaRPr lang="en-US"/>
          </a:p>
        </p:txBody>
      </p:sp>
      <p:sp>
        <p:nvSpPr>
          <p:cNvPr id="5" name="Rectangle: Rounded Corners 4">
            <a:extLst>
              <a:ext uri="{FF2B5EF4-FFF2-40B4-BE49-F238E27FC236}">
                <a16:creationId xmlns:a16="http://schemas.microsoft.com/office/drawing/2014/main" id="{25A5B1A7-8785-4DCC-AF83-A7823DC72A72}"/>
              </a:ext>
            </a:extLst>
          </p:cNvPr>
          <p:cNvSpPr/>
          <p:nvPr/>
        </p:nvSpPr>
        <p:spPr>
          <a:xfrm>
            <a:off x="530942" y="1902908"/>
            <a:ext cx="4188542" cy="44936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9B9B894-A744-4CDE-859C-1D58C730B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735" y="2571494"/>
            <a:ext cx="946048" cy="35029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C42F25FC-F093-4B89-8AF2-4CCDCC2EA7DD}"/>
              </a:ext>
            </a:extLst>
          </p:cNvPr>
          <p:cNvSpPr/>
          <p:nvPr/>
        </p:nvSpPr>
        <p:spPr>
          <a:xfrm>
            <a:off x="2534576" y="2571494"/>
            <a:ext cx="344129" cy="3441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4A38"/>
                </a:solidFill>
              </a:ln>
            </a:endParaRPr>
          </a:p>
        </p:txBody>
      </p:sp>
      <p:sp>
        <p:nvSpPr>
          <p:cNvPr id="8" name="Oval 7">
            <a:extLst>
              <a:ext uri="{FF2B5EF4-FFF2-40B4-BE49-F238E27FC236}">
                <a16:creationId xmlns:a16="http://schemas.microsoft.com/office/drawing/2014/main" id="{D5DAFE91-1827-467F-A1A5-91B31B0B5CA5}"/>
              </a:ext>
            </a:extLst>
          </p:cNvPr>
          <p:cNvSpPr/>
          <p:nvPr/>
        </p:nvSpPr>
        <p:spPr>
          <a:xfrm>
            <a:off x="3524328" y="2449838"/>
            <a:ext cx="482854" cy="4742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4A38"/>
                </a:solidFill>
              </a:ln>
            </a:endParaRPr>
          </a:p>
        </p:txBody>
      </p:sp>
      <p:cxnSp>
        <p:nvCxnSpPr>
          <p:cNvPr id="9" name="Straight Connector 8">
            <a:extLst>
              <a:ext uri="{FF2B5EF4-FFF2-40B4-BE49-F238E27FC236}">
                <a16:creationId xmlns:a16="http://schemas.microsoft.com/office/drawing/2014/main" id="{7FC01828-F79B-48B4-8A80-6859525F3E60}"/>
              </a:ext>
            </a:extLst>
          </p:cNvPr>
          <p:cNvCxnSpPr/>
          <p:nvPr/>
        </p:nvCxnSpPr>
        <p:spPr>
          <a:xfrm>
            <a:off x="530942" y="3057832"/>
            <a:ext cx="418854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ADD03D-F6E9-466E-944F-CA56A94E2422}"/>
              </a:ext>
            </a:extLst>
          </p:cNvPr>
          <p:cNvSpPr txBox="1"/>
          <p:nvPr/>
        </p:nvSpPr>
        <p:spPr>
          <a:xfrm>
            <a:off x="2090070" y="1917908"/>
            <a:ext cx="1518545" cy="400110"/>
          </a:xfrm>
          <a:prstGeom prst="rect">
            <a:avLst/>
          </a:prstGeom>
          <a:noFill/>
        </p:spPr>
        <p:txBody>
          <a:bodyPr wrap="square" lIns="91440" tIns="45720" rIns="91440" bIns="45720" rtlCol="0" anchor="t">
            <a:spAutoFit/>
          </a:bodyPr>
          <a:lstStyle/>
          <a:p>
            <a:r>
              <a:rPr lang="en-US" sz="2000" b="1" dirty="0" err="1"/>
              <a:t>Sevanje</a:t>
            </a:r>
          </a:p>
        </p:txBody>
      </p:sp>
      <p:sp>
        <p:nvSpPr>
          <p:cNvPr id="12" name="TextBox 11">
            <a:extLst>
              <a:ext uri="{FF2B5EF4-FFF2-40B4-BE49-F238E27FC236}">
                <a16:creationId xmlns:a16="http://schemas.microsoft.com/office/drawing/2014/main" id="{8954FE79-A2C8-4922-9EC8-F55501ED2F37}"/>
              </a:ext>
            </a:extLst>
          </p:cNvPr>
          <p:cNvSpPr txBox="1"/>
          <p:nvPr/>
        </p:nvSpPr>
        <p:spPr>
          <a:xfrm>
            <a:off x="876416" y="2250172"/>
            <a:ext cx="1326207" cy="400110"/>
          </a:xfrm>
          <a:prstGeom prst="rect">
            <a:avLst/>
          </a:prstGeom>
          <a:noFill/>
        </p:spPr>
        <p:txBody>
          <a:bodyPr wrap="square" lIns="91440" tIns="45720" rIns="91440" bIns="45720" rtlCol="0" anchor="t">
            <a:spAutoFit/>
          </a:bodyPr>
          <a:lstStyle/>
          <a:p>
            <a:r>
              <a:rPr lang="en-US" sz="2000" dirty="0"/>
              <a:t>Fotoni</a:t>
            </a:r>
          </a:p>
        </p:txBody>
      </p:sp>
      <p:sp>
        <p:nvSpPr>
          <p:cNvPr id="13" name="TextBox 12">
            <a:extLst>
              <a:ext uri="{FF2B5EF4-FFF2-40B4-BE49-F238E27FC236}">
                <a16:creationId xmlns:a16="http://schemas.microsoft.com/office/drawing/2014/main" id="{D3157384-2C9D-4EC1-A58E-1B2BB6FCC091}"/>
              </a:ext>
            </a:extLst>
          </p:cNvPr>
          <p:cNvSpPr txBox="1"/>
          <p:nvPr/>
        </p:nvSpPr>
        <p:spPr>
          <a:xfrm>
            <a:off x="2130748" y="2258943"/>
            <a:ext cx="1178754" cy="400110"/>
          </a:xfrm>
          <a:prstGeom prst="rect">
            <a:avLst/>
          </a:prstGeom>
          <a:noFill/>
        </p:spPr>
        <p:txBody>
          <a:bodyPr wrap="square" lIns="91440" tIns="45720" rIns="91440" bIns="45720" rtlCol="0" anchor="t">
            <a:spAutoFit/>
          </a:bodyPr>
          <a:lstStyle/>
          <a:p>
            <a:r>
              <a:rPr lang="en-US" sz="2000" dirty="0" err="1"/>
              <a:t>Protoni</a:t>
            </a:r>
          </a:p>
        </p:txBody>
      </p:sp>
      <p:sp>
        <p:nvSpPr>
          <p:cNvPr id="14" name="TextBox 13">
            <a:extLst>
              <a:ext uri="{FF2B5EF4-FFF2-40B4-BE49-F238E27FC236}">
                <a16:creationId xmlns:a16="http://schemas.microsoft.com/office/drawing/2014/main" id="{6F781CDB-2761-4A23-B710-48CCC84AA335}"/>
              </a:ext>
            </a:extLst>
          </p:cNvPr>
          <p:cNvSpPr txBox="1"/>
          <p:nvPr/>
        </p:nvSpPr>
        <p:spPr>
          <a:xfrm>
            <a:off x="3165086" y="2114666"/>
            <a:ext cx="1674811" cy="400110"/>
          </a:xfrm>
          <a:prstGeom prst="rect">
            <a:avLst/>
          </a:prstGeom>
          <a:noFill/>
        </p:spPr>
        <p:txBody>
          <a:bodyPr wrap="square" lIns="91440" tIns="45720" rIns="91440" bIns="45720" rtlCol="0" anchor="t">
            <a:spAutoFit/>
          </a:bodyPr>
          <a:lstStyle/>
          <a:p>
            <a:r>
              <a:rPr lang="en-US" sz="2000" dirty="0" err="1"/>
              <a:t>Hadroni</a:t>
            </a:r>
          </a:p>
        </p:txBody>
      </p:sp>
      <p:sp>
        <p:nvSpPr>
          <p:cNvPr id="20" name="TextBox 19">
            <a:extLst>
              <a:ext uri="{FF2B5EF4-FFF2-40B4-BE49-F238E27FC236}">
                <a16:creationId xmlns:a16="http://schemas.microsoft.com/office/drawing/2014/main" id="{BAEE86C6-BEA8-4FA5-8CCB-1A12E2B6B26B}"/>
              </a:ext>
            </a:extLst>
          </p:cNvPr>
          <p:cNvSpPr txBox="1"/>
          <p:nvPr/>
        </p:nvSpPr>
        <p:spPr>
          <a:xfrm>
            <a:off x="1854965" y="3057832"/>
            <a:ext cx="1853721" cy="400110"/>
          </a:xfrm>
          <a:prstGeom prst="rect">
            <a:avLst/>
          </a:prstGeom>
          <a:noFill/>
        </p:spPr>
        <p:txBody>
          <a:bodyPr wrap="square" lIns="91440" tIns="45720" rIns="91440" bIns="45720" rtlCol="0" anchor="t">
            <a:spAutoFit/>
          </a:bodyPr>
          <a:lstStyle/>
          <a:p>
            <a:r>
              <a:rPr lang="en-US" sz="2000" b="1" dirty="0" err="1"/>
              <a:t>Geometrije</a:t>
            </a:r>
          </a:p>
        </p:txBody>
      </p:sp>
      <p:cxnSp>
        <p:nvCxnSpPr>
          <p:cNvPr id="21" name="Straight Connector 20">
            <a:extLst>
              <a:ext uri="{FF2B5EF4-FFF2-40B4-BE49-F238E27FC236}">
                <a16:creationId xmlns:a16="http://schemas.microsoft.com/office/drawing/2014/main" id="{8E1DD506-BE86-40A5-9FAE-745FE1333DFA}"/>
              </a:ext>
            </a:extLst>
          </p:cNvPr>
          <p:cNvCxnSpPr/>
          <p:nvPr/>
        </p:nvCxnSpPr>
        <p:spPr>
          <a:xfrm>
            <a:off x="551143" y="5166851"/>
            <a:ext cx="4188542"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8052D27-9028-4983-82CE-FBE9CA236F74}"/>
              </a:ext>
            </a:extLst>
          </p:cNvPr>
          <p:cNvSpPr txBox="1"/>
          <p:nvPr/>
        </p:nvSpPr>
        <p:spPr>
          <a:xfrm>
            <a:off x="1224118" y="5089858"/>
            <a:ext cx="3274368" cy="400110"/>
          </a:xfrm>
          <a:prstGeom prst="rect">
            <a:avLst/>
          </a:prstGeom>
          <a:noFill/>
        </p:spPr>
        <p:txBody>
          <a:bodyPr wrap="square" lIns="91440" tIns="45720" rIns="91440" bIns="45720" rtlCol="0" anchor="t">
            <a:spAutoFit/>
          </a:bodyPr>
          <a:lstStyle/>
          <a:p>
            <a:r>
              <a:rPr lang="en-US" sz="2000" b="1" dirty="0"/>
              <a:t>Robni </a:t>
            </a:r>
            <a:r>
              <a:rPr lang="en-US" sz="2000" b="1" dirty="0" err="1"/>
              <a:t>pogoji</a:t>
            </a:r>
          </a:p>
        </p:txBody>
      </p:sp>
      <p:sp>
        <p:nvSpPr>
          <p:cNvPr id="11" name="TextBox 10">
            <a:extLst>
              <a:ext uri="{FF2B5EF4-FFF2-40B4-BE49-F238E27FC236}">
                <a16:creationId xmlns:a16="http://schemas.microsoft.com/office/drawing/2014/main" id="{8B8D1ED1-D85A-4B09-8C9B-881F42B89A02}"/>
              </a:ext>
            </a:extLst>
          </p:cNvPr>
          <p:cNvSpPr txBox="1"/>
          <p:nvPr/>
        </p:nvSpPr>
        <p:spPr>
          <a:xfrm>
            <a:off x="815977" y="5371604"/>
            <a:ext cx="3617604" cy="1015663"/>
          </a:xfrm>
          <a:prstGeom prst="rect">
            <a:avLst/>
          </a:prstGeom>
          <a:noFill/>
        </p:spPr>
        <p:txBody>
          <a:bodyPr wrap="square" lIns="91440" tIns="45720" rIns="91440" bIns="45720" rtlCol="0" anchor="t">
            <a:spAutoFit/>
          </a:bodyPr>
          <a:lstStyle/>
          <a:p>
            <a:r>
              <a:rPr lang="en-US" sz="2000" dirty="0" err="1"/>
              <a:t>Omejitve</a:t>
            </a:r>
            <a:r>
              <a:rPr lang="en-US" sz="2000" dirty="0"/>
              <a:t> </a:t>
            </a:r>
            <a:r>
              <a:rPr lang="en-US" sz="2000" dirty="0" err="1"/>
              <a:t>povezane</a:t>
            </a:r>
            <a:r>
              <a:rPr lang="en-US" sz="2000" dirty="0"/>
              <a:t> s </a:t>
            </a:r>
            <a:r>
              <a:rPr lang="en-US" sz="2000" dirty="0" err="1"/>
              <a:t>pacienti</a:t>
            </a:r>
            <a:r>
              <a:rPr lang="en-US" sz="2000" dirty="0"/>
              <a:t>, </a:t>
            </a:r>
            <a:r>
              <a:rPr lang="en-US" sz="2000" dirty="0" err="1"/>
              <a:t>željeno</a:t>
            </a:r>
            <a:r>
              <a:rPr lang="en-US" sz="2000" dirty="0"/>
              <a:t> </a:t>
            </a:r>
            <a:r>
              <a:rPr lang="en-US" sz="2000" dirty="0" err="1"/>
              <a:t>dozo</a:t>
            </a:r>
            <a:r>
              <a:rPr lang="en-US" sz="2000" dirty="0"/>
              <a:t> v </a:t>
            </a:r>
            <a:r>
              <a:rPr lang="en-US" sz="2000" dirty="0" err="1"/>
              <a:t>tumorju</a:t>
            </a:r>
            <a:r>
              <a:rPr lang="en-US" sz="2000" dirty="0"/>
              <a:t> in </a:t>
            </a:r>
            <a:r>
              <a:rPr lang="en-US" sz="2000" dirty="0" err="1"/>
              <a:t>tveganimi</a:t>
            </a:r>
            <a:r>
              <a:rPr lang="en-US" sz="2000" dirty="0"/>
              <a:t> </a:t>
            </a:r>
            <a:r>
              <a:rPr lang="en-US" sz="2000" dirty="0" err="1"/>
              <a:t>organi</a:t>
            </a:r>
          </a:p>
        </p:txBody>
      </p:sp>
      <p:cxnSp>
        <p:nvCxnSpPr>
          <p:cNvPr id="25" name="Straight Arrow Connector 24">
            <a:extLst>
              <a:ext uri="{FF2B5EF4-FFF2-40B4-BE49-F238E27FC236}">
                <a16:creationId xmlns:a16="http://schemas.microsoft.com/office/drawing/2014/main" id="{DF8B0BD9-88D0-4D12-A28B-44B40A99E994}"/>
              </a:ext>
            </a:extLst>
          </p:cNvPr>
          <p:cNvCxnSpPr/>
          <p:nvPr/>
        </p:nvCxnSpPr>
        <p:spPr>
          <a:xfrm>
            <a:off x="4790518" y="2942753"/>
            <a:ext cx="15992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B3DD289-FDE9-4EEB-82C2-23E909D2C200}"/>
              </a:ext>
            </a:extLst>
          </p:cNvPr>
          <p:cNvSpPr txBox="1"/>
          <p:nvPr/>
        </p:nvSpPr>
        <p:spPr>
          <a:xfrm>
            <a:off x="1570874" y="6427715"/>
            <a:ext cx="1634297" cy="461665"/>
          </a:xfrm>
          <a:prstGeom prst="rect">
            <a:avLst/>
          </a:prstGeom>
          <a:noFill/>
        </p:spPr>
        <p:txBody>
          <a:bodyPr wrap="square" rtlCol="0">
            <a:spAutoFit/>
          </a:bodyPr>
          <a:lstStyle/>
          <a:p>
            <a:r>
              <a:rPr lang="en-US" sz="2400" b="1"/>
              <a:t>Problem</a:t>
            </a:r>
          </a:p>
        </p:txBody>
      </p:sp>
      <p:sp>
        <p:nvSpPr>
          <p:cNvPr id="7" name="Slide Number Placeholder 6">
            <a:extLst>
              <a:ext uri="{FF2B5EF4-FFF2-40B4-BE49-F238E27FC236}">
                <a16:creationId xmlns:a16="http://schemas.microsoft.com/office/drawing/2014/main" id="{6C2D3357-5522-46EE-93B0-7692FE756F0F}"/>
              </a:ext>
            </a:extLst>
          </p:cNvPr>
          <p:cNvSpPr>
            <a:spLocks noGrp="1"/>
          </p:cNvSpPr>
          <p:nvPr>
            <p:ph type="sldNum" sz="quarter" idx="14"/>
          </p:nvPr>
        </p:nvSpPr>
        <p:spPr/>
        <p:txBody>
          <a:bodyPr/>
          <a:lstStyle/>
          <a:p>
            <a:fld id="{F63EFE32-485B-41F6-927E-7557007F5C17}" type="slidenum">
              <a:rPr lang="sl-SI" dirty="0" smtClean="0"/>
              <a:t>33</a:t>
            </a:fld>
            <a:endParaRPr lang="sl-SI"/>
          </a:p>
        </p:txBody>
      </p:sp>
      <p:grpSp>
        <p:nvGrpSpPr>
          <p:cNvPr id="37" name="Group 36">
            <a:extLst>
              <a:ext uri="{FF2B5EF4-FFF2-40B4-BE49-F238E27FC236}">
                <a16:creationId xmlns:a16="http://schemas.microsoft.com/office/drawing/2014/main" id="{5BA6CC51-87B7-46BA-B1D3-55E5C0EC24F9}"/>
              </a:ext>
            </a:extLst>
          </p:cNvPr>
          <p:cNvGrpSpPr/>
          <p:nvPr/>
        </p:nvGrpSpPr>
        <p:grpSpPr>
          <a:xfrm>
            <a:off x="7445426" y="4503628"/>
            <a:ext cx="2824393" cy="2233753"/>
            <a:chOff x="7445426" y="4503628"/>
            <a:chExt cx="2824393" cy="2233753"/>
          </a:xfrm>
        </p:grpSpPr>
        <p:sp>
          <p:nvSpPr>
            <p:cNvPr id="33" name="TextBox 32">
              <a:extLst>
                <a:ext uri="{FF2B5EF4-FFF2-40B4-BE49-F238E27FC236}">
                  <a16:creationId xmlns:a16="http://schemas.microsoft.com/office/drawing/2014/main" id="{82049255-D77B-4235-8B55-7399EFB7FABA}"/>
                </a:ext>
              </a:extLst>
            </p:cNvPr>
            <p:cNvSpPr txBox="1"/>
            <p:nvPr/>
          </p:nvSpPr>
          <p:spPr>
            <a:xfrm>
              <a:off x="7869246" y="4570908"/>
              <a:ext cx="2274846" cy="40011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en-US" sz="2000" b="1" dirty="0" err="1"/>
                <a:t>Načrt</a:t>
              </a:r>
              <a:r>
                <a:rPr lang="en-US" sz="2000" b="1" dirty="0"/>
                <a:t> </a:t>
              </a:r>
              <a:r>
                <a:rPr lang="en-US" sz="2000" b="1" dirty="0" err="1"/>
                <a:t>obsevanja</a:t>
              </a:r>
            </a:p>
          </p:txBody>
        </p:sp>
        <p:graphicFrame>
          <p:nvGraphicFramePr>
            <p:cNvPr id="31" name="Object 30">
              <a:extLst>
                <a:ext uri="{FF2B5EF4-FFF2-40B4-BE49-F238E27FC236}">
                  <a16:creationId xmlns:a16="http://schemas.microsoft.com/office/drawing/2014/main" id="{4B701F84-3872-4727-BFF1-7E10DBA886FB}"/>
                </a:ext>
              </a:extLst>
            </p:cNvPr>
            <p:cNvGraphicFramePr>
              <a:graphicFrameLocks noChangeAspect="1"/>
            </p:cNvGraphicFramePr>
            <p:nvPr/>
          </p:nvGraphicFramePr>
          <p:xfrm>
            <a:off x="7743518" y="4933955"/>
            <a:ext cx="2149663" cy="1636709"/>
          </p:xfrm>
          <a:graphic>
            <a:graphicData uri="http://schemas.openxmlformats.org/presentationml/2006/ole">
              <mc:AlternateContent xmlns:mc="http://schemas.openxmlformats.org/markup-compatibility/2006">
                <mc:Choice xmlns:v="urn:schemas-microsoft-com:vml" Requires="v">
                  <p:oleObj name="Bitmap Image" r:id="rId4" imgW="2301120" imgH="1752480" progId="Paint.Picture">
                    <p:embed/>
                  </p:oleObj>
                </mc:Choice>
                <mc:Fallback>
                  <p:oleObj name="Bitmap Image" r:id="rId4" imgW="2301120" imgH="1752480" progId="Paint.Picture">
                    <p:embed/>
                    <p:pic>
                      <p:nvPicPr>
                        <p:cNvPr id="31" name="Object 30">
                          <a:extLst>
                            <a:ext uri="{FF2B5EF4-FFF2-40B4-BE49-F238E27FC236}">
                              <a16:creationId xmlns:a16="http://schemas.microsoft.com/office/drawing/2014/main" id="{4B701F84-3872-4727-BFF1-7E10DBA886FB}"/>
                            </a:ext>
                          </a:extLst>
                        </p:cNvPr>
                        <p:cNvPicPr/>
                        <p:nvPr/>
                      </p:nvPicPr>
                      <p:blipFill>
                        <a:blip r:embed="rId5"/>
                        <a:stretch>
                          <a:fillRect/>
                        </a:stretch>
                      </p:blipFill>
                      <p:spPr>
                        <a:xfrm>
                          <a:off x="7743518" y="4933955"/>
                          <a:ext cx="2149663" cy="1636709"/>
                        </a:xfrm>
                        <a:prstGeom prst="rect">
                          <a:avLst/>
                        </a:prstGeom>
                      </p:spPr>
                    </p:pic>
                  </p:oleObj>
                </mc:Fallback>
              </mc:AlternateContent>
            </a:graphicData>
          </a:graphic>
        </p:graphicFrame>
        <p:sp>
          <p:nvSpPr>
            <p:cNvPr id="16" name="Rectangle: Rounded Corners 15">
              <a:extLst>
                <a:ext uri="{FF2B5EF4-FFF2-40B4-BE49-F238E27FC236}">
                  <a16:creationId xmlns:a16="http://schemas.microsoft.com/office/drawing/2014/main" id="{42314540-3BCA-4870-BB1D-AA89A8A9A645}"/>
                </a:ext>
              </a:extLst>
            </p:cNvPr>
            <p:cNvSpPr/>
            <p:nvPr/>
          </p:nvSpPr>
          <p:spPr>
            <a:xfrm>
              <a:off x="7445426" y="4503628"/>
              <a:ext cx="2824393" cy="22337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Arrow Connector 29">
            <a:extLst>
              <a:ext uri="{FF2B5EF4-FFF2-40B4-BE49-F238E27FC236}">
                <a16:creationId xmlns:a16="http://schemas.microsoft.com/office/drawing/2014/main" id="{5D2719D3-6AB3-4F63-B678-165DDF57EBC0}"/>
              </a:ext>
            </a:extLst>
          </p:cNvPr>
          <p:cNvCxnSpPr>
            <a:stCxn id="15" idx="2"/>
          </p:cNvCxnSpPr>
          <p:nvPr/>
        </p:nvCxnSpPr>
        <p:spPr>
          <a:xfrm>
            <a:off x="8656839" y="3976380"/>
            <a:ext cx="0" cy="494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D0FFF7-1D12-43EB-A0D9-66D69AA466AC}"/>
              </a:ext>
            </a:extLst>
          </p:cNvPr>
          <p:cNvSpPr txBox="1"/>
          <p:nvPr/>
        </p:nvSpPr>
        <p:spPr>
          <a:xfrm>
            <a:off x="4866655" y="2483998"/>
            <a:ext cx="1664742" cy="400110"/>
          </a:xfrm>
          <a:prstGeom prst="rect">
            <a:avLst/>
          </a:prstGeom>
          <a:noFill/>
        </p:spPr>
        <p:txBody>
          <a:bodyPr wrap="square" lIns="91440" tIns="45720" rIns="91440" bIns="45720" rtlCol="0" anchor="t">
            <a:spAutoFit/>
          </a:bodyPr>
          <a:lstStyle/>
          <a:p>
            <a:r>
              <a:rPr lang="en-US" sz="2000" dirty="0" err="1"/>
              <a:t>Parameteri</a:t>
            </a:r>
          </a:p>
        </p:txBody>
      </p:sp>
      <p:grpSp>
        <p:nvGrpSpPr>
          <p:cNvPr id="50" name="Group 49">
            <a:extLst>
              <a:ext uri="{FF2B5EF4-FFF2-40B4-BE49-F238E27FC236}">
                <a16:creationId xmlns:a16="http://schemas.microsoft.com/office/drawing/2014/main" id="{C72C5299-4583-482B-BDEF-DE35658B25EE}"/>
              </a:ext>
            </a:extLst>
          </p:cNvPr>
          <p:cNvGrpSpPr/>
          <p:nvPr/>
        </p:nvGrpSpPr>
        <p:grpSpPr>
          <a:xfrm>
            <a:off x="6523938" y="1902908"/>
            <a:ext cx="4361648" cy="2073472"/>
            <a:chOff x="6523938" y="1902908"/>
            <a:chExt cx="4361648" cy="2073472"/>
          </a:xfrm>
        </p:grpSpPr>
        <p:grpSp>
          <p:nvGrpSpPr>
            <p:cNvPr id="36" name="Group 35">
              <a:extLst>
                <a:ext uri="{FF2B5EF4-FFF2-40B4-BE49-F238E27FC236}">
                  <a16:creationId xmlns:a16="http://schemas.microsoft.com/office/drawing/2014/main" id="{758A0859-3C58-4607-ABE8-DD25CAE9964E}"/>
                </a:ext>
              </a:extLst>
            </p:cNvPr>
            <p:cNvGrpSpPr/>
            <p:nvPr/>
          </p:nvGrpSpPr>
          <p:grpSpPr>
            <a:xfrm>
              <a:off x="6523938" y="1902908"/>
              <a:ext cx="4361648" cy="2073472"/>
              <a:chOff x="6523938" y="1902908"/>
              <a:chExt cx="4361648" cy="2073472"/>
            </a:xfrm>
          </p:grpSpPr>
          <p:pic>
            <p:nvPicPr>
              <p:cNvPr id="27" name="Picture 26" descr="Diagram&#10;&#10;Description automatically generated">
                <a:extLst>
                  <a:ext uri="{FF2B5EF4-FFF2-40B4-BE49-F238E27FC236}">
                    <a16:creationId xmlns:a16="http://schemas.microsoft.com/office/drawing/2014/main" id="{F572D96C-410C-4D6E-BD1A-76863DDCE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9885" y="2433061"/>
                <a:ext cx="1966954" cy="1383137"/>
              </a:xfrm>
              <a:prstGeom prst="rect">
                <a:avLst/>
              </a:prstGeom>
            </p:spPr>
          </p:pic>
          <p:sp>
            <p:nvSpPr>
              <p:cNvPr id="29" name="TextBox 28">
                <a:extLst>
                  <a:ext uri="{FF2B5EF4-FFF2-40B4-BE49-F238E27FC236}">
                    <a16:creationId xmlns:a16="http://schemas.microsoft.com/office/drawing/2014/main" id="{D0804590-F4F1-42F4-AD57-05309C27BFD9}"/>
                  </a:ext>
                </a:extLst>
              </p:cNvPr>
              <p:cNvSpPr txBox="1"/>
              <p:nvPr/>
            </p:nvSpPr>
            <p:spPr>
              <a:xfrm>
                <a:off x="7059190" y="1962162"/>
                <a:ext cx="3826396" cy="400110"/>
              </a:xfrm>
              <a:prstGeom prst="rect">
                <a:avLst/>
              </a:prstGeom>
              <a:noFill/>
            </p:spPr>
            <p:txBody>
              <a:bodyPr wrap="square" lIns="91440" tIns="45720" rIns="91440" bIns="45720" rtlCol="0" anchor="t">
                <a:spAutoFit/>
              </a:bodyPr>
              <a:lstStyle/>
              <a:p>
                <a:r>
                  <a:rPr lang="en-US" sz="2000" dirty="0"/>
                  <a:t>Energija, </a:t>
                </a:r>
                <a:r>
                  <a:rPr lang="en-US" sz="2000" dirty="0" err="1"/>
                  <a:t>smer</a:t>
                </a:r>
                <a:r>
                  <a:rPr lang="en-US" sz="2000" dirty="0"/>
                  <a:t>, </a:t>
                </a:r>
                <a:r>
                  <a:rPr lang="en-US" sz="2000" dirty="0" err="1"/>
                  <a:t>intenzitete</a:t>
                </a:r>
              </a:p>
            </p:txBody>
          </p:sp>
          <p:sp>
            <p:nvSpPr>
              <p:cNvPr id="15" name="Rectangle: Rounded Corners 14">
                <a:extLst>
                  <a:ext uri="{FF2B5EF4-FFF2-40B4-BE49-F238E27FC236}">
                    <a16:creationId xmlns:a16="http://schemas.microsoft.com/office/drawing/2014/main" id="{56397931-16EA-41E9-9572-082B5EE5EC13}"/>
                  </a:ext>
                </a:extLst>
              </p:cNvPr>
              <p:cNvSpPr/>
              <p:nvPr/>
            </p:nvSpPr>
            <p:spPr>
              <a:xfrm>
                <a:off x="6523938" y="1902908"/>
                <a:ext cx="4265802" cy="20734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1" name="Object 50">
              <a:extLst>
                <a:ext uri="{FF2B5EF4-FFF2-40B4-BE49-F238E27FC236}">
                  <a16:creationId xmlns:a16="http://schemas.microsoft.com/office/drawing/2014/main" id="{8955F964-8788-4D01-A856-85BAE00BAE3A}"/>
                </a:ext>
              </a:extLst>
            </p:cNvPr>
            <p:cNvGraphicFramePr>
              <a:graphicFrameLocks noChangeAspect="1"/>
            </p:cNvGraphicFramePr>
            <p:nvPr/>
          </p:nvGraphicFramePr>
          <p:xfrm>
            <a:off x="8683596" y="2363790"/>
            <a:ext cx="1947656" cy="1452672"/>
          </p:xfrm>
          <a:graphic>
            <a:graphicData uri="http://schemas.openxmlformats.org/presentationml/2006/ole">
              <mc:AlternateContent xmlns:mc="http://schemas.openxmlformats.org/markup-compatibility/2006">
                <mc:Choice xmlns:v="urn:schemas-microsoft-com:vml" Requires="v">
                  <p:oleObj name="Bitmap Image" r:id="rId7" imgW="3448080" imgH="2571840" progId="Paint.Picture">
                    <p:embed/>
                  </p:oleObj>
                </mc:Choice>
                <mc:Fallback>
                  <p:oleObj name="Bitmap Image" r:id="rId7" imgW="3448080" imgH="2571840" progId="Paint.Picture">
                    <p:embed/>
                    <p:pic>
                      <p:nvPicPr>
                        <p:cNvPr id="51" name="Object 50">
                          <a:extLst>
                            <a:ext uri="{FF2B5EF4-FFF2-40B4-BE49-F238E27FC236}">
                              <a16:creationId xmlns:a16="http://schemas.microsoft.com/office/drawing/2014/main" id="{8955F964-8788-4D01-A856-85BAE00BAE3A}"/>
                            </a:ext>
                          </a:extLst>
                        </p:cNvPr>
                        <p:cNvPicPr/>
                        <p:nvPr/>
                      </p:nvPicPr>
                      <p:blipFill>
                        <a:blip r:embed="rId8"/>
                        <a:stretch>
                          <a:fillRect/>
                        </a:stretch>
                      </p:blipFill>
                      <p:spPr>
                        <a:xfrm>
                          <a:off x="8683596" y="2363790"/>
                          <a:ext cx="1947656" cy="1452672"/>
                        </a:xfrm>
                        <a:prstGeom prst="rect">
                          <a:avLst/>
                        </a:prstGeom>
                      </p:spPr>
                    </p:pic>
                  </p:oleObj>
                </mc:Fallback>
              </mc:AlternateContent>
            </a:graphicData>
          </a:graphic>
        </p:graphicFrame>
      </p:grpSp>
      <p:pic>
        <p:nvPicPr>
          <p:cNvPr id="53" name="Picture 52">
            <a:extLst>
              <a:ext uri="{FF2B5EF4-FFF2-40B4-BE49-F238E27FC236}">
                <a16:creationId xmlns:a16="http://schemas.microsoft.com/office/drawing/2014/main" id="{AB89D967-7415-43FB-9C38-34AC783289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891" y="3485102"/>
            <a:ext cx="1276754" cy="1413101"/>
          </a:xfrm>
          <a:prstGeom prst="rect">
            <a:avLst/>
          </a:prstGeom>
        </p:spPr>
      </p:pic>
      <p:pic>
        <p:nvPicPr>
          <p:cNvPr id="54" name="Picture 53">
            <a:extLst>
              <a:ext uri="{FF2B5EF4-FFF2-40B4-BE49-F238E27FC236}">
                <a16:creationId xmlns:a16="http://schemas.microsoft.com/office/drawing/2014/main" id="{3043020D-90E9-46BA-A864-66E7101D79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14995" y="3487095"/>
            <a:ext cx="1028316" cy="1439774"/>
          </a:xfrm>
          <a:prstGeom prst="rect">
            <a:avLst/>
          </a:prstGeom>
        </p:spPr>
      </p:pic>
      <p:pic>
        <p:nvPicPr>
          <p:cNvPr id="55" name="Picture 54" descr="A picture containing dark&#10;&#10;Description automatically generated">
            <a:extLst>
              <a:ext uri="{FF2B5EF4-FFF2-40B4-BE49-F238E27FC236}">
                <a16:creationId xmlns:a16="http://schemas.microsoft.com/office/drawing/2014/main" id="{9F721506-37E6-483C-9D0F-0CE2F50FAA9E}"/>
              </a:ext>
            </a:extLst>
          </p:cNvPr>
          <p:cNvPicPr>
            <a:picLocks noChangeAspect="1"/>
          </p:cNvPicPr>
          <p:nvPr/>
        </p:nvPicPr>
        <p:blipFill rotWithShape="1">
          <a:blip r:embed="rId11">
            <a:extLst>
              <a:ext uri="{28A0092B-C50C-407E-A947-70E740481C1C}">
                <a14:useLocalDpi xmlns:a14="http://schemas.microsoft.com/office/drawing/2010/main" val="0"/>
              </a:ext>
            </a:extLst>
          </a:blip>
          <a:srcRect l="15759" r="9957"/>
          <a:stretch/>
        </p:blipFill>
        <p:spPr>
          <a:xfrm>
            <a:off x="2190592" y="3485102"/>
            <a:ext cx="1021835" cy="1413101"/>
          </a:xfrm>
          <a:prstGeom prst="rect">
            <a:avLst/>
          </a:prstGeom>
        </p:spPr>
      </p:pic>
      <p:sp>
        <p:nvSpPr>
          <p:cNvPr id="38" name="TextBox 37">
            <a:extLst>
              <a:ext uri="{FF2B5EF4-FFF2-40B4-BE49-F238E27FC236}">
                <a16:creationId xmlns:a16="http://schemas.microsoft.com/office/drawing/2014/main" id="{67CC8BEE-297E-4DF8-B6DA-839ABBDD3871}"/>
              </a:ext>
            </a:extLst>
          </p:cNvPr>
          <p:cNvSpPr txBox="1"/>
          <p:nvPr/>
        </p:nvSpPr>
        <p:spPr>
          <a:xfrm>
            <a:off x="5225642" y="4390436"/>
            <a:ext cx="1882629" cy="40011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solidFill>
                  <a:srgbClr val="FF0000"/>
                </a:solidFill>
              </a:rPr>
              <a:t>Negotovosti</a:t>
            </a:r>
          </a:p>
        </p:txBody>
      </p:sp>
      <p:cxnSp>
        <p:nvCxnSpPr>
          <p:cNvPr id="39" name="Straight Arrow Connector 38">
            <a:extLst>
              <a:ext uri="{FF2B5EF4-FFF2-40B4-BE49-F238E27FC236}">
                <a16:creationId xmlns:a16="http://schemas.microsoft.com/office/drawing/2014/main" id="{2A00C9A3-CAED-4ACE-9778-DBEEED778D05}"/>
              </a:ext>
            </a:extLst>
          </p:cNvPr>
          <p:cNvCxnSpPr>
            <a:cxnSpLocks/>
          </p:cNvCxnSpPr>
          <p:nvPr/>
        </p:nvCxnSpPr>
        <p:spPr>
          <a:xfrm>
            <a:off x="4719484" y="4618139"/>
            <a:ext cx="49302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FBC2235-EC2E-4858-BEE8-90C37F1E5BDE}"/>
              </a:ext>
            </a:extLst>
          </p:cNvPr>
          <p:cNvCxnSpPr/>
          <p:nvPr/>
        </p:nvCxnSpPr>
        <p:spPr>
          <a:xfrm flipV="1">
            <a:off x="4739685" y="4693640"/>
            <a:ext cx="423739" cy="7675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A09D1F5-B642-4AE6-B326-22352266102C}"/>
              </a:ext>
            </a:extLst>
          </p:cNvPr>
          <p:cNvCxnSpPr>
            <a:cxnSpLocks/>
          </p:cNvCxnSpPr>
          <p:nvPr/>
        </p:nvCxnSpPr>
        <p:spPr>
          <a:xfrm>
            <a:off x="4762243" y="3057832"/>
            <a:ext cx="401181" cy="14627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46BE0D3-AA77-4992-86BA-48433DE25C05}"/>
              </a:ext>
            </a:extLst>
          </p:cNvPr>
          <p:cNvCxnSpPr>
            <a:cxnSpLocks/>
            <a:stCxn id="38" idx="2"/>
          </p:cNvCxnSpPr>
          <p:nvPr/>
        </p:nvCxnSpPr>
        <p:spPr>
          <a:xfrm flipH="1">
            <a:off x="6166956" y="4790546"/>
            <a:ext cx="1" cy="4993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6B4280F-C922-4E7C-999D-C6AC4DA4C1F1}"/>
              </a:ext>
            </a:extLst>
          </p:cNvPr>
          <p:cNvSpPr/>
          <p:nvPr/>
        </p:nvSpPr>
        <p:spPr>
          <a:xfrm>
            <a:off x="5280983" y="5371031"/>
            <a:ext cx="1827288" cy="688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err="1">
                <a:solidFill>
                  <a:srgbClr val="FF0000"/>
                </a:solidFill>
              </a:rPr>
              <a:t>Negotovosti</a:t>
            </a:r>
            <a:r>
              <a:rPr lang="en-US" sz="2000" dirty="0">
                <a:solidFill>
                  <a:srgbClr val="FF0000"/>
                </a:solidFill>
              </a:rPr>
              <a:t> </a:t>
            </a:r>
            <a:r>
              <a:rPr lang="en-US" sz="2000" dirty="0" err="1">
                <a:solidFill>
                  <a:srgbClr val="FF0000"/>
                </a:solidFill>
              </a:rPr>
              <a:t>slik</a:t>
            </a:r>
          </a:p>
        </p:txBody>
      </p:sp>
      <p:cxnSp>
        <p:nvCxnSpPr>
          <p:cNvPr id="44" name="Straight Arrow Connector 43">
            <a:extLst>
              <a:ext uri="{FF2B5EF4-FFF2-40B4-BE49-F238E27FC236}">
                <a16:creationId xmlns:a16="http://schemas.microsoft.com/office/drawing/2014/main" id="{A67D91A2-DEFA-4FE4-87B9-CA81A611CB99}"/>
              </a:ext>
            </a:extLst>
          </p:cNvPr>
          <p:cNvCxnSpPr>
            <a:cxnSpLocks/>
            <a:stCxn id="38" idx="3"/>
          </p:cNvCxnSpPr>
          <p:nvPr/>
        </p:nvCxnSpPr>
        <p:spPr>
          <a:xfrm>
            <a:off x="7108271" y="4590491"/>
            <a:ext cx="337155" cy="1031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773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6A859-D4DC-4A45-B13C-752BF6DB8D06}"/>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Negotovosti slikanja</a:t>
            </a:r>
            <a:endParaRPr lang="en-US"/>
          </a:p>
        </p:txBody>
      </p:sp>
      <p:cxnSp>
        <p:nvCxnSpPr>
          <p:cNvPr id="34" name="Straight Arrow Connector 33">
            <a:extLst>
              <a:ext uri="{FF2B5EF4-FFF2-40B4-BE49-F238E27FC236}">
                <a16:creationId xmlns:a16="http://schemas.microsoft.com/office/drawing/2014/main" id="{331381C4-1AFF-45B5-95DF-596F1C98E83F}"/>
              </a:ext>
            </a:extLst>
          </p:cNvPr>
          <p:cNvCxnSpPr>
            <a:cxnSpLocks/>
          </p:cNvCxnSpPr>
          <p:nvPr/>
        </p:nvCxnSpPr>
        <p:spPr>
          <a:xfrm>
            <a:off x="5424446" y="3335745"/>
            <a:ext cx="845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FF609A-C840-4A67-977F-5E2CB30A47D6}"/>
                  </a:ext>
                </a:extLst>
              </p:cNvPr>
              <p:cNvSpPr txBox="1"/>
              <p:nvPr/>
            </p:nvSpPr>
            <p:spPr>
              <a:xfrm>
                <a:off x="7344693" y="6077374"/>
                <a:ext cx="2912819" cy="707886"/>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𝑒</m:t>
                        </m:r>
                      </m:sub>
                    </m:sSub>
                  </m:oMath>
                </a14:m>
                <a:r>
                  <a:rPr lang="en-US" sz="2000" b="0" i="1">
                    <a:latin typeface="Cambria Math" panose="02040503050406030204" pitchFamily="18" charset="0"/>
                    <a:ea typeface="Cambria Math" panose="02040503050406030204" pitchFamily="18" charset="0"/>
                  </a:rPr>
                  <a:t> </a:t>
                </a:r>
                <a:r>
                  <a:rPr lang="en-US" sz="2000">
                    <a:latin typeface="Work Sans (body)"/>
                    <a:ea typeface="Cambria Math" panose="02040503050406030204" pitchFamily="18" charset="0"/>
                  </a:rPr>
                  <a:t>- Electron Density</a:t>
                </a:r>
                <a:endParaRPr lang="en-US" sz="2000" b="0" i="1">
                  <a:latin typeface="Work Sans (body)"/>
                  <a:ea typeface="Cambria Math" panose="02040503050406030204" pitchFamily="18" charset="0"/>
                </a:endParaRPr>
              </a:p>
              <a:p>
                <a14:m>
                  <m:oMath xmlns:m="http://schemas.openxmlformats.org/officeDocument/2006/math">
                    <m:r>
                      <a:rPr lang="en-US" sz="2000" b="0" i="1" smtClean="0">
                        <a:latin typeface="Cambria Math" panose="02040503050406030204" pitchFamily="18" charset="0"/>
                        <a:ea typeface="Cambria Math" panose="02040503050406030204" pitchFamily="18" charset="0"/>
                      </a:rPr>
                      <m:t>𝑍</m:t>
                    </m:r>
                  </m:oMath>
                </a14:m>
                <a:r>
                  <a:rPr lang="en-US" sz="2000"/>
                  <a:t> – Atomic Number</a:t>
                </a:r>
              </a:p>
            </p:txBody>
          </p:sp>
        </mc:Choice>
        <mc:Fallback xmlns="">
          <p:sp>
            <p:nvSpPr>
              <p:cNvPr id="6" name="TextBox 5">
                <a:extLst>
                  <a:ext uri="{FF2B5EF4-FFF2-40B4-BE49-F238E27FC236}">
                    <a16:creationId xmlns:a16="http://schemas.microsoft.com/office/drawing/2014/main" id="{83FF609A-C840-4A67-977F-5E2CB30A47D6}"/>
                  </a:ext>
                </a:extLst>
              </p:cNvPr>
              <p:cNvSpPr txBox="1">
                <a:spLocks noRot="1" noChangeAspect="1" noMove="1" noResize="1" noEditPoints="1" noAdjustHandles="1" noChangeArrowheads="1" noChangeShapeType="1" noTextEdit="1"/>
              </p:cNvSpPr>
              <p:nvPr/>
            </p:nvSpPr>
            <p:spPr>
              <a:xfrm>
                <a:off x="7344693" y="6077374"/>
                <a:ext cx="2912819" cy="707886"/>
              </a:xfrm>
              <a:prstGeom prst="rect">
                <a:avLst/>
              </a:prstGeom>
              <a:blipFill>
                <a:blip r:embed="rId2"/>
                <a:stretch>
                  <a:fillRect t="-2459" b="-11475"/>
                </a:stretch>
              </a:blipFill>
              <a:ln w="38100"/>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B62C034D-1D60-41C5-9415-2A476912FE90}"/>
              </a:ext>
            </a:extLst>
          </p:cNvPr>
          <p:cNvCxnSpPr>
            <a:cxnSpLocks/>
          </p:cNvCxnSpPr>
          <p:nvPr/>
        </p:nvCxnSpPr>
        <p:spPr>
          <a:xfrm>
            <a:off x="7984783" y="5516838"/>
            <a:ext cx="490167" cy="411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24D3DF-44E9-4978-A3D7-C52B16E42ADC}"/>
              </a:ext>
            </a:extLst>
          </p:cNvPr>
          <p:cNvSpPr txBox="1"/>
          <p:nvPr/>
        </p:nvSpPr>
        <p:spPr>
          <a:xfrm>
            <a:off x="8545624" y="5640693"/>
            <a:ext cx="1711888" cy="400110"/>
          </a:xfrm>
          <a:prstGeom prst="rect">
            <a:avLst/>
          </a:prstGeom>
          <a:noFill/>
        </p:spPr>
        <p:txBody>
          <a:bodyPr wrap="square" lIns="91440" tIns="45720" rIns="91440" bIns="45720" rtlCol="0" anchor="t">
            <a:spAutoFit/>
          </a:bodyPr>
          <a:lstStyle/>
          <a:p>
            <a:r>
              <a:rPr lang="en-US" sz="2000" dirty="0"/>
              <a:t>Za RT</a:t>
            </a:r>
            <a:endParaRPr lang="en-US" dirty="0"/>
          </a:p>
        </p:txBody>
      </p:sp>
      <p:cxnSp>
        <p:nvCxnSpPr>
          <p:cNvPr id="23" name="Straight Arrow Connector 22">
            <a:extLst>
              <a:ext uri="{FF2B5EF4-FFF2-40B4-BE49-F238E27FC236}">
                <a16:creationId xmlns:a16="http://schemas.microsoft.com/office/drawing/2014/main" id="{84518F84-C146-4D02-9E83-90EE35533113}"/>
              </a:ext>
            </a:extLst>
          </p:cNvPr>
          <p:cNvCxnSpPr>
            <a:cxnSpLocks/>
          </p:cNvCxnSpPr>
          <p:nvPr/>
        </p:nvCxnSpPr>
        <p:spPr>
          <a:xfrm flipH="1">
            <a:off x="6891498" y="5516838"/>
            <a:ext cx="1093285" cy="425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BE339B3-E1EB-4BFA-8E24-4A4FE63D1014}"/>
                  </a:ext>
                </a:extLst>
              </p:cNvPr>
              <p:cNvSpPr txBox="1"/>
              <p:nvPr/>
            </p:nvSpPr>
            <p:spPr>
              <a:xfrm>
                <a:off x="3611880" y="6077374"/>
                <a:ext cx="3413353" cy="707886"/>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𝑒</m:t>
                        </m:r>
                      </m:sub>
                    </m:sSub>
                  </m:oMath>
                </a14:m>
                <a:r>
                  <a:rPr lang="en-US" sz="2000" b="0" i="1">
                    <a:latin typeface="Cambria Math" panose="02040503050406030204" pitchFamily="18" charset="0"/>
                    <a:ea typeface="Cambria Math" panose="02040503050406030204" pitchFamily="18" charset="0"/>
                  </a:rPr>
                  <a:t> </a:t>
                </a:r>
                <a:r>
                  <a:rPr lang="en-US" sz="2000">
                    <a:latin typeface="Work Sans (body)"/>
                    <a:ea typeface="Cambria Math" panose="02040503050406030204" pitchFamily="18" charset="0"/>
                  </a:rPr>
                  <a:t>- Electron Density</a:t>
                </a:r>
                <a:endParaRPr lang="en-US" sz="2000" b="0" i="1">
                  <a:latin typeface="Work Sans (body)"/>
                  <a:ea typeface="Cambria Math" panose="02040503050406030204" pitchFamily="18" charset="0"/>
                </a:endParaRP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𝐼</m:t>
                    </m:r>
                  </m:oMath>
                </a14:m>
                <a:r>
                  <a:rPr lang="en-US" sz="2000">
                    <a:solidFill>
                      <a:schemeClr val="tx1"/>
                    </a:solidFill>
                  </a:rPr>
                  <a:t> – Excitation potential</a:t>
                </a:r>
              </a:p>
            </p:txBody>
          </p:sp>
        </mc:Choice>
        <mc:Fallback xmlns="">
          <p:sp>
            <p:nvSpPr>
              <p:cNvPr id="25" name="TextBox 24">
                <a:extLst>
                  <a:ext uri="{FF2B5EF4-FFF2-40B4-BE49-F238E27FC236}">
                    <a16:creationId xmlns:a16="http://schemas.microsoft.com/office/drawing/2014/main" id="{DBE339B3-E1EB-4BFA-8E24-4A4FE63D1014}"/>
                  </a:ext>
                </a:extLst>
              </p:cNvPr>
              <p:cNvSpPr txBox="1">
                <a:spLocks noRot="1" noChangeAspect="1" noMove="1" noResize="1" noEditPoints="1" noAdjustHandles="1" noChangeArrowheads="1" noChangeShapeType="1" noTextEdit="1"/>
              </p:cNvSpPr>
              <p:nvPr/>
            </p:nvSpPr>
            <p:spPr>
              <a:xfrm>
                <a:off x="3611880" y="6077374"/>
                <a:ext cx="3413353" cy="707886"/>
              </a:xfrm>
              <a:prstGeom prst="rect">
                <a:avLst/>
              </a:prstGeom>
              <a:blipFill>
                <a:blip r:embed="rId3"/>
                <a:stretch>
                  <a:fillRect t="-2459" b="-11475"/>
                </a:stretch>
              </a:blipFill>
              <a:ln w="38100"/>
            </p:spPr>
            <p:txBody>
              <a:bodyPr/>
              <a:lstStyle/>
              <a:p>
                <a:r>
                  <a:rPr lang="en-US">
                    <a:noFill/>
                  </a:rPr>
                  <a:t> </a:t>
                </a:r>
              </a:p>
            </p:txBody>
          </p:sp>
        </mc:Fallback>
      </mc:AlternateContent>
      <p:sp>
        <p:nvSpPr>
          <p:cNvPr id="27" name="TextBox 26">
            <a:extLst>
              <a:ext uri="{FF2B5EF4-FFF2-40B4-BE49-F238E27FC236}">
                <a16:creationId xmlns:a16="http://schemas.microsoft.com/office/drawing/2014/main" id="{CF25221F-DA04-4550-A0EB-D1BEE13BA858}"/>
              </a:ext>
            </a:extLst>
          </p:cNvPr>
          <p:cNvSpPr txBox="1"/>
          <p:nvPr/>
        </p:nvSpPr>
        <p:spPr>
          <a:xfrm>
            <a:off x="4065283" y="5654382"/>
            <a:ext cx="2959949" cy="400110"/>
          </a:xfrm>
          <a:prstGeom prst="rect">
            <a:avLst/>
          </a:prstGeom>
          <a:noFill/>
        </p:spPr>
        <p:txBody>
          <a:bodyPr wrap="square" lIns="91440" tIns="45720" rIns="91440" bIns="45720" rtlCol="0" anchor="t">
            <a:spAutoFit/>
          </a:bodyPr>
          <a:lstStyle/>
          <a:p>
            <a:r>
              <a:rPr lang="en-US" sz="2000" dirty="0"/>
              <a:t>Za </a:t>
            </a:r>
            <a:r>
              <a:rPr lang="en-US" sz="2000" dirty="0" err="1"/>
              <a:t>hadronsko</a:t>
            </a:r>
            <a:r>
              <a:rPr lang="en-US" sz="2000" dirty="0"/>
              <a:t> </a:t>
            </a:r>
            <a:r>
              <a:rPr lang="en-US" sz="2000" dirty="0" err="1"/>
              <a:t>terapijo</a:t>
            </a:r>
          </a:p>
        </p:txBody>
      </p:sp>
      <p:grpSp>
        <p:nvGrpSpPr>
          <p:cNvPr id="22" name="Group 21">
            <a:extLst>
              <a:ext uri="{FF2B5EF4-FFF2-40B4-BE49-F238E27FC236}">
                <a16:creationId xmlns:a16="http://schemas.microsoft.com/office/drawing/2014/main" id="{F6E0BB50-3790-47CA-AD30-45460EF55221}"/>
              </a:ext>
            </a:extLst>
          </p:cNvPr>
          <p:cNvGrpSpPr/>
          <p:nvPr/>
        </p:nvGrpSpPr>
        <p:grpSpPr>
          <a:xfrm>
            <a:off x="212930" y="1214952"/>
            <a:ext cx="4922773" cy="3599824"/>
            <a:chOff x="212930" y="1214952"/>
            <a:chExt cx="4922773" cy="3599824"/>
          </a:xfrm>
        </p:grpSpPr>
        <p:sp>
          <p:nvSpPr>
            <p:cNvPr id="18" name="TextBox 17">
              <a:extLst>
                <a:ext uri="{FF2B5EF4-FFF2-40B4-BE49-F238E27FC236}">
                  <a16:creationId xmlns:a16="http://schemas.microsoft.com/office/drawing/2014/main" id="{D413CD7E-0399-42B6-9CB8-D755B1CF41D6}"/>
                </a:ext>
              </a:extLst>
            </p:cNvPr>
            <p:cNvSpPr txBox="1"/>
            <p:nvPr/>
          </p:nvSpPr>
          <p:spPr>
            <a:xfrm>
              <a:off x="1127022" y="1214952"/>
              <a:ext cx="3493654" cy="400110"/>
            </a:xfrm>
            <a:prstGeom prst="rect">
              <a:avLst/>
            </a:prstGeom>
            <a:noFill/>
          </p:spPr>
          <p:txBody>
            <a:bodyPr wrap="square" lIns="91440" tIns="45720" rIns="91440" bIns="45720" rtlCol="0" anchor="t">
              <a:spAutoFit/>
            </a:bodyPr>
            <a:lstStyle/>
            <a:p>
              <a:r>
                <a:rPr lang="en-US" sz="2000" b="1" dirty="0" err="1"/>
                <a:t>Računalniška</a:t>
              </a:r>
              <a:r>
                <a:rPr lang="en-US" sz="2000" b="1" dirty="0"/>
                <a:t> </a:t>
              </a:r>
              <a:r>
                <a:rPr lang="en-US" sz="2000" b="1" dirty="0" err="1"/>
                <a:t>tomografija</a:t>
              </a:r>
            </a:p>
          </p:txBody>
        </p:sp>
        <p:grpSp>
          <p:nvGrpSpPr>
            <p:cNvPr id="17" name="Group 16">
              <a:extLst>
                <a:ext uri="{FF2B5EF4-FFF2-40B4-BE49-F238E27FC236}">
                  <a16:creationId xmlns:a16="http://schemas.microsoft.com/office/drawing/2014/main" id="{E3E96292-6A69-48F5-9199-D64D488E87FE}"/>
                </a:ext>
              </a:extLst>
            </p:cNvPr>
            <p:cNvGrpSpPr/>
            <p:nvPr/>
          </p:nvGrpSpPr>
          <p:grpSpPr>
            <a:xfrm>
              <a:off x="212930" y="1600314"/>
              <a:ext cx="4922773" cy="3214462"/>
              <a:chOff x="212930" y="1600314"/>
              <a:chExt cx="4922773" cy="3214462"/>
            </a:xfrm>
          </p:grpSpPr>
          <p:pic>
            <p:nvPicPr>
              <p:cNvPr id="13" name="Picture 12" descr="A picture containing indoor, wall, bathroom, toilet&#10;&#10;Description automatically generated">
                <a:extLst>
                  <a:ext uri="{FF2B5EF4-FFF2-40B4-BE49-F238E27FC236}">
                    <a16:creationId xmlns:a16="http://schemas.microsoft.com/office/drawing/2014/main" id="{A9112269-8850-44F5-8FA6-59A2C61EE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30" y="1600314"/>
                <a:ext cx="4922773" cy="2769060"/>
              </a:xfrm>
              <a:prstGeom prst="rect">
                <a:avLst/>
              </a:prstGeom>
            </p:spPr>
          </p:pic>
          <p:sp>
            <p:nvSpPr>
              <p:cNvPr id="20" name="TextBox 19">
                <a:extLst>
                  <a:ext uri="{FF2B5EF4-FFF2-40B4-BE49-F238E27FC236}">
                    <a16:creationId xmlns:a16="http://schemas.microsoft.com/office/drawing/2014/main" id="{E8D87871-4505-4615-8DC7-810E9FEEA5B0}"/>
                  </a:ext>
                </a:extLst>
              </p:cNvPr>
              <p:cNvSpPr txBox="1"/>
              <p:nvPr/>
            </p:nvSpPr>
            <p:spPr>
              <a:xfrm>
                <a:off x="409575" y="4414666"/>
                <a:ext cx="4555617" cy="400110"/>
              </a:xfrm>
              <a:prstGeom prst="rect">
                <a:avLst/>
              </a:prstGeom>
              <a:noFill/>
            </p:spPr>
            <p:txBody>
              <a:bodyPr wrap="square" lIns="91440" tIns="45720" rIns="91440" bIns="45720" rtlCol="0" anchor="t">
                <a:spAutoFit/>
              </a:bodyPr>
              <a:lstStyle/>
              <a:p>
                <a:r>
                  <a:rPr lang="en-US" sz="2000" dirty="0"/>
                  <a:t>(Johns Hopkins Medicine)</a:t>
                </a:r>
              </a:p>
            </p:txBody>
          </p:sp>
        </p:grpSp>
      </p:grpSp>
      <p:cxnSp>
        <p:nvCxnSpPr>
          <p:cNvPr id="4" name="Straight Arrow Connector 3">
            <a:extLst>
              <a:ext uri="{FF2B5EF4-FFF2-40B4-BE49-F238E27FC236}">
                <a16:creationId xmlns:a16="http://schemas.microsoft.com/office/drawing/2014/main" id="{C027DB3D-085B-4A66-B93E-923FB4FDCD71}"/>
              </a:ext>
            </a:extLst>
          </p:cNvPr>
          <p:cNvCxnSpPr>
            <a:cxnSpLocks/>
          </p:cNvCxnSpPr>
          <p:nvPr/>
        </p:nvCxnSpPr>
        <p:spPr>
          <a:xfrm flipH="1">
            <a:off x="2798064" y="6372679"/>
            <a:ext cx="7825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303E76-51CE-4C9F-8EE1-AD5BA4FA02F5}"/>
              </a:ext>
            </a:extLst>
          </p:cNvPr>
          <p:cNvSpPr txBox="1"/>
          <p:nvPr/>
        </p:nvSpPr>
        <p:spPr>
          <a:xfrm>
            <a:off x="1355643" y="6044148"/>
            <a:ext cx="1687797" cy="707886"/>
          </a:xfrm>
          <a:prstGeom prst="rect">
            <a:avLst/>
          </a:prstGeom>
          <a:noFill/>
        </p:spPr>
        <p:txBody>
          <a:bodyPr wrap="square" lIns="91440" tIns="45720" rIns="91440" bIns="45720" rtlCol="0" anchor="t">
            <a:spAutoFit/>
          </a:bodyPr>
          <a:lstStyle/>
          <a:p>
            <a:r>
              <a:rPr lang="en-US" sz="2000" dirty="0" err="1"/>
              <a:t>Histrost</a:t>
            </a:r>
            <a:r>
              <a:rPr lang="en-US" sz="2000" dirty="0"/>
              <a:t> </a:t>
            </a:r>
            <a:r>
              <a:rPr lang="en-US" sz="2000" dirty="0" err="1"/>
              <a:t>ustavljanja</a:t>
            </a:r>
            <a:endParaRPr lang="en-US" err="1"/>
          </a:p>
        </p:txBody>
      </p:sp>
      <p:pic>
        <p:nvPicPr>
          <p:cNvPr id="12" name="Graphic 11">
            <a:extLst>
              <a:ext uri="{FF2B5EF4-FFF2-40B4-BE49-F238E27FC236}">
                <a16:creationId xmlns:a16="http://schemas.microsoft.com/office/drawing/2014/main" id="{72FE2A97-2286-4B68-9E01-1FAF55E5446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6666" y="4852223"/>
            <a:ext cx="3038538" cy="629941"/>
          </a:xfrm>
          <a:prstGeom prst="rect">
            <a:avLst/>
          </a:prstGeom>
        </p:spPr>
      </p:pic>
      <p:grpSp>
        <p:nvGrpSpPr>
          <p:cNvPr id="7" name="Group 6">
            <a:extLst>
              <a:ext uri="{FF2B5EF4-FFF2-40B4-BE49-F238E27FC236}">
                <a16:creationId xmlns:a16="http://schemas.microsoft.com/office/drawing/2014/main" id="{29A4FEA0-B12F-4839-9AF2-EBEFD0E182AB}"/>
              </a:ext>
            </a:extLst>
          </p:cNvPr>
          <p:cNvGrpSpPr/>
          <p:nvPr/>
        </p:nvGrpSpPr>
        <p:grpSpPr>
          <a:xfrm>
            <a:off x="6558136" y="730442"/>
            <a:ext cx="3099613" cy="3840192"/>
            <a:chOff x="6558136" y="730442"/>
            <a:chExt cx="3099613" cy="3840192"/>
          </a:xfrm>
        </p:grpSpPr>
        <p:grpSp>
          <p:nvGrpSpPr>
            <p:cNvPr id="24" name="Group 23">
              <a:extLst>
                <a:ext uri="{FF2B5EF4-FFF2-40B4-BE49-F238E27FC236}">
                  <a16:creationId xmlns:a16="http://schemas.microsoft.com/office/drawing/2014/main" id="{94D6F3FB-7B1F-448A-ABE8-2962CD6555A5}"/>
                </a:ext>
              </a:extLst>
            </p:cNvPr>
            <p:cNvGrpSpPr/>
            <p:nvPr/>
          </p:nvGrpSpPr>
          <p:grpSpPr>
            <a:xfrm>
              <a:off x="6558136" y="730442"/>
              <a:ext cx="3099613" cy="3840192"/>
              <a:chOff x="6558136" y="730442"/>
              <a:chExt cx="3099613" cy="3840192"/>
            </a:xfrm>
          </p:grpSpPr>
          <p:sp>
            <p:nvSpPr>
              <p:cNvPr id="76" name="TextBox 75">
                <a:extLst>
                  <a:ext uri="{FF2B5EF4-FFF2-40B4-BE49-F238E27FC236}">
                    <a16:creationId xmlns:a16="http://schemas.microsoft.com/office/drawing/2014/main" id="{79418D78-1E5E-476C-B54E-748298FC9170}"/>
                  </a:ext>
                </a:extLst>
              </p:cNvPr>
              <p:cNvSpPr txBox="1"/>
              <p:nvPr/>
            </p:nvSpPr>
            <p:spPr>
              <a:xfrm>
                <a:off x="7094092" y="730442"/>
                <a:ext cx="2105348" cy="400110"/>
              </a:xfrm>
              <a:prstGeom prst="rect">
                <a:avLst/>
              </a:prstGeom>
              <a:noFill/>
            </p:spPr>
            <p:txBody>
              <a:bodyPr wrap="square" lIns="91440" tIns="45720" rIns="91440" bIns="45720" rtlCol="0" anchor="t">
                <a:spAutoFit/>
              </a:bodyPr>
              <a:lstStyle/>
              <a:p>
                <a:r>
                  <a:rPr lang="en-US" sz="2000" b="1" dirty="0"/>
                  <a:t>CT </a:t>
                </a:r>
                <a:r>
                  <a:rPr lang="en-US" sz="2000" b="1" dirty="0" err="1"/>
                  <a:t>slika</a:t>
                </a:r>
                <a:r>
                  <a:rPr lang="en-US" sz="2000" b="1" dirty="0"/>
                  <a:t> (3D) </a:t>
                </a:r>
              </a:p>
            </p:txBody>
          </p:sp>
          <p:grpSp>
            <p:nvGrpSpPr>
              <p:cNvPr id="32" name="Group 31">
                <a:extLst>
                  <a:ext uri="{FF2B5EF4-FFF2-40B4-BE49-F238E27FC236}">
                    <a16:creationId xmlns:a16="http://schemas.microsoft.com/office/drawing/2014/main" id="{69402712-890F-4077-99C6-2D1C37CF6112}"/>
                  </a:ext>
                </a:extLst>
              </p:cNvPr>
              <p:cNvGrpSpPr/>
              <p:nvPr/>
            </p:nvGrpSpPr>
            <p:grpSpPr>
              <a:xfrm>
                <a:off x="6558136" y="1079996"/>
                <a:ext cx="3099613" cy="3490638"/>
                <a:chOff x="6984307" y="1540659"/>
                <a:chExt cx="4221576" cy="5082984"/>
              </a:xfrm>
            </p:grpSpPr>
            <p:sp>
              <p:nvSpPr>
                <p:cNvPr id="19" name="Rectangle 18">
                  <a:extLst>
                    <a:ext uri="{FF2B5EF4-FFF2-40B4-BE49-F238E27FC236}">
                      <a16:creationId xmlns:a16="http://schemas.microsoft.com/office/drawing/2014/main" id="{5A10E5C9-5ED4-4B07-B4C4-46310791B830}"/>
                    </a:ext>
                  </a:extLst>
                </p:cNvPr>
                <p:cNvSpPr/>
                <p:nvPr/>
              </p:nvSpPr>
              <p:spPr>
                <a:xfrm>
                  <a:off x="6984307" y="1540659"/>
                  <a:ext cx="4221576" cy="50829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848477B-35BF-44D0-8F41-C3F11BEF3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1016" y="1799333"/>
                  <a:ext cx="1847208" cy="2282819"/>
                </a:xfrm>
                <a:prstGeom prst="rect">
                  <a:avLst/>
                </a:prstGeom>
              </p:spPr>
            </p:pic>
            <p:pic>
              <p:nvPicPr>
                <p:cNvPr id="28" name="Picture 27" descr="A picture containing indoor&#10;&#10;Description automatically generated">
                  <a:extLst>
                    <a:ext uri="{FF2B5EF4-FFF2-40B4-BE49-F238E27FC236}">
                      <a16:creationId xmlns:a16="http://schemas.microsoft.com/office/drawing/2014/main" id="{8DF3E48F-1EE0-42F1-A269-6D47A731A1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7306" y="1799332"/>
                  <a:ext cx="1325148" cy="2282819"/>
                </a:xfrm>
                <a:prstGeom prst="rect">
                  <a:avLst/>
                </a:prstGeom>
              </p:spPr>
            </p:pic>
          </p:grpSp>
        </p:grpSp>
        <p:pic>
          <p:nvPicPr>
            <p:cNvPr id="29" name="Picture 28" descr="A picture containing text, dark&#10;&#10;Description automatically generated">
              <a:extLst>
                <a:ext uri="{FF2B5EF4-FFF2-40B4-BE49-F238E27FC236}">
                  <a16:creationId xmlns:a16="http://schemas.microsoft.com/office/drawing/2014/main" id="{5E7BB4CC-04CC-4DC3-99FA-6BC46D356E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9657" y="2867346"/>
              <a:ext cx="1356278" cy="1554238"/>
            </a:xfrm>
            <a:prstGeom prst="rect">
              <a:avLst/>
            </a:prstGeom>
          </p:spPr>
        </p:pic>
      </p:grpSp>
    </p:spTree>
    <p:extLst>
      <p:ext uri="{BB962C8B-B14F-4D97-AF65-F5344CB8AC3E}">
        <p14:creationId xmlns:p14="http://schemas.microsoft.com/office/powerpoint/2010/main" val="2894913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753C18-C751-4B0F-B656-C27F4847EE67}"/>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Negotovosti</a:t>
            </a:r>
            <a:r>
              <a:rPr lang="en-US">
                <a:latin typeface="Work Sans"/>
              </a:rPr>
              <a:t> slikanja</a:t>
            </a:r>
            <a:endParaRPr lang="en-US"/>
          </a:p>
        </p:txBody>
      </p:sp>
      <p:sp>
        <p:nvSpPr>
          <p:cNvPr id="6" name="TextBox 5">
            <a:extLst>
              <a:ext uri="{FF2B5EF4-FFF2-40B4-BE49-F238E27FC236}">
                <a16:creationId xmlns:a16="http://schemas.microsoft.com/office/drawing/2014/main" id="{90021BE7-1229-4FBF-88EE-B8F746598040}"/>
              </a:ext>
            </a:extLst>
          </p:cNvPr>
          <p:cNvSpPr txBox="1"/>
          <p:nvPr/>
        </p:nvSpPr>
        <p:spPr>
          <a:xfrm>
            <a:off x="8902214" y="727580"/>
            <a:ext cx="2519881" cy="1334984"/>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2000" dirty="0"/>
              <a:t>HT je </a:t>
            </a:r>
            <a:r>
              <a:rPr lang="en-US" sz="2000" dirty="0" err="1"/>
              <a:t>bolj</a:t>
            </a:r>
            <a:r>
              <a:rPr lang="en-US" sz="2000" dirty="0"/>
              <a:t> </a:t>
            </a:r>
            <a:r>
              <a:rPr lang="en-US" sz="2000" dirty="0" err="1"/>
              <a:t>kot</a:t>
            </a:r>
            <a:r>
              <a:rPr lang="en-US" sz="2000" dirty="0"/>
              <a:t> RT </a:t>
            </a:r>
            <a:r>
              <a:rPr lang="en-US" sz="2000" dirty="0" err="1"/>
              <a:t>občutljiva</a:t>
            </a:r>
            <a:r>
              <a:rPr lang="en-US" sz="2000" dirty="0"/>
              <a:t> </a:t>
            </a:r>
            <a:r>
              <a:rPr lang="en-US" sz="2000" dirty="0" err="1"/>
              <a:t>na</a:t>
            </a:r>
            <a:r>
              <a:rPr lang="en-US" sz="2000" dirty="0"/>
              <a:t> </a:t>
            </a:r>
            <a:r>
              <a:rPr lang="en-US" sz="2000" dirty="0" err="1"/>
              <a:t>nejasnosti</a:t>
            </a:r>
            <a:r>
              <a:rPr lang="en-US" sz="2000" dirty="0"/>
              <a:t>/</a:t>
            </a:r>
            <a:r>
              <a:rPr lang="en-US" sz="2000" dirty="0" err="1"/>
              <a:t>napake</a:t>
            </a:r>
            <a:r>
              <a:rPr lang="en-US" sz="2000" dirty="0"/>
              <a:t> </a:t>
            </a:r>
            <a:r>
              <a:rPr lang="en-US" sz="2000" dirty="0" err="1"/>
              <a:t>slikanja</a:t>
            </a:r>
          </a:p>
        </p:txBody>
      </p:sp>
      <p:sp>
        <p:nvSpPr>
          <p:cNvPr id="5" name="TextBox 4">
            <a:extLst>
              <a:ext uri="{FF2B5EF4-FFF2-40B4-BE49-F238E27FC236}">
                <a16:creationId xmlns:a16="http://schemas.microsoft.com/office/drawing/2014/main" id="{E115808F-561D-47CC-B87F-D6E5ED3F0150}"/>
              </a:ext>
            </a:extLst>
          </p:cNvPr>
          <p:cNvSpPr txBox="1"/>
          <p:nvPr/>
        </p:nvSpPr>
        <p:spPr>
          <a:xfrm>
            <a:off x="1409486" y="6473698"/>
            <a:ext cx="4283391" cy="400110"/>
          </a:xfrm>
          <a:prstGeom prst="rect">
            <a:avLst/>
          </a:prstGeom>
          <a:noFill/>
        </p:spPr>
        <p:txBody>
          <a:bodyPr wrap="square" lIns="91440" tIns="45720" rIns="91440" bIns="45720" rtlCol="0" anchor="t">
            <a:spAutoFit/>
          </a:bodyPr>
          <a:lstStyle/>
          <a:p>
            <a:r>
              <a:rPr lang="en-US" sz="2000" dirty="0"/>
              <a:t>(Richter, 2021)</a:t>
            </a:r>
          </a:p>
        </p:txBody>
      </p:sp>
      <p:graphicFrame>
        <p:nvGraphicFramePr>
          <p:cNvPr id="2" name="Object 1">
            <a:extLst>
              <a:ext uri="{FF2B5EF4-FFF2-40B4-BE49-F238E27FC236}">
                <a16:creationId xmlns:a16="http://schemas.microsoft.com/office/drawing/2014/main" id="{E3DCA2C3-921A-438E-BD4B-91A46AB223ED}"/>
              </a:ext>
            </a:extLst>
          </p:cNvPr>
          <p:cNvGraphicFramePr>
            <a:graphicFrameLocks noChangeAspect="1"/>
          </p:cNvGraphicFramePr>
          <p:nvPr>
            <p:extLst>
              <p:ext uri="{D42A27DB-BD31-4B8C-83A1-F6EECF244321}">
                <p14:modId xmlns:p14="http://schemas.microsoft.com/office/powerpoint/2010/main" val="1186770523"/>
              </p:ext>
            </p:extLst>
          </p:nvPr>
        </p:nvGraphicFramePr>
        <p:xfrm>
          <a:off x="409575" y="1233773"/>
          <a:ext cx="4434660" cy="2658632"/>
        </p:xfrm>
        <a:graphic>
          <a:graphicData uri="http://schemas.openxmlformats.org/presentationml/2006/ole">
            <mc:AlternateContent xmlns:mc="http://schemas.openxmlformats.org/markup-compatibility/2006">
              <mc:Choice xmlns:v="urn:schemas-microsoft-com:vml" Requires="v">
                <p:oleObj name="Bitmap Image" r:id="rId3" imgW="3253680" imgH="1950840" progId="Paint.Picture">
                  <p:embed/>
                </p:oleObj>
              </mc:Choice>
              <mc:Fallback>
                <p:oleObj name="Bitmap Image" r:id="rId3" imgW="3253680" imgH="1950840" progId="Paint.Picture">
                  <p:embed/>
                  <p:pic>
                    <p:nvPicPr>
                      <p:cNvPr id="2" name="Object 1">
                        <a:extLst>
                          <a:ext uri="{FF2B5EF4-FFF2-40B4-BE49-F238E27FC236}">
                            <a16:creationId xmlns:a16="http://schemas.microsoft.com/office/drawing/2014/main" id="{E3DCA2C3-921A-438E-BD4B-91A46AB223ED}"/>
                          </a:ext>
                        </a:extLst>
                      </p:cNvPr>
                      <p:cNvPicPr/>
                      <p:nvPr/>
                    </p:nvPicPr>
                    <p:blipFill>
                      <a:blip r:embed="rId4"/>
                      <a:stretch>
                        <a:fillRect/>
                      </a:stretch>
                    </p:blipFill>
                    <p:spPr>
                      <a:xfrm>
                        <a:off x="409575" y="1233773"/>
                        <a:ext cx="4434660" cy="2658632"/>
                      </a:xfrm>
                      <a:prstGeom prst="rect">
                        <a:avLst/>
                      </a:prstGeom>
                    </p:spPr>
                  </p:pic>
                </p:oleObj>
              </mc:Fallback>
            </mc:AlternateContent>
          </a:graphicData>
        </a:graphic>
      </p:graphicFrame>
      <p:cxnSp>
        <p:nvCxnSpPr>
          <p:cNvPr id="7" name="Straight Arrow Connector 6">
            <a:extLst>
              <a:ext uri="{FF2B5EF4-FFF2-40B4-BE49-F238E27FC236}">
                <a16:creationId xmlns:a16="http://schemas.microsoft.com/office/drawing/2014/main" id="{C8539FAC-2337-4418-B5A0-501799EF0492}"/>
              </a:ext>
            </a:extLst>
          </p:cNvPr>
          <p:cNvCxnSpPr>
            <a:cxnSpLocks/>
          </p:cNvCxnSpPr>
          <p:nvPr/>
        </p:nvCxnSpPr>
        <p:spPr>
          <a:xfrm>
            <a:off x="5063613" y="2576050"/>
            <a:ext cx="4521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Object 7">
            <a:extLst>
              <a:ext uri="{FF2B5EF4-FFF2-40B4-BE49-F238E27FC236}">
                <a16:creationId xmlns:a16="http://schemas.microsoft.com/office/drawing/2014/main" id="{372D026F-0DEB-4E88-8CDD-96BA0309ED6E}"/>
              </a:ext>
            </a:extLst>
          </p:cNvPr>
          <p:cNvGraphicFramePr>
            <a:graphicFrameLocks noChangeAspect="1"/>
          </p:cNvGraphicFramePr>
          <p:nvPr>
            <p:extLst>
              <p:ext uri="{D42A27DB-BD31-4B8C-83A1-F6EECF244321}">
                <p14:modId xmlns:p14="http://schemas.microsoft.com/office/powerpoint/2010/main" val="1803029943"/>
              </p:ext>
            </p:extLst>
          </p:nvPr>
        </p:nvGraphicFramePr>
        <p:xfrm>
          <a:off x="5702957" y="1362760"/>
          <a:ext cx="2438993" cy="2529639"/>
        </p:xfrm>
        <a:graphic>
          <a:graphicData uri="http://schemas.openxmlformats.org/presentationml/2006/ole">
            <mc:AlternateContent xmlns:mc="http://schemas.openxmlformats.org/markup-compatibility/2006">
              <mc:Choice xmlns:v="urn:schemas-microsoft-com:vml" Requires="v">
                <p:oleObj name="Bitmap Image" r:id="rId5" imgW="1836360" imgH="1905120" progId="Paint.Picture">
                  <p:embed/>
                </p:oleObj>
              </mc:Choice>
              <mc:Fallback>
                <p:oleObj name="Bitmap Image" r:id="rId5" imgW="1836360" imgH="1905120" progId="Paint.Picture">
                  <p:embed/>
                  <p:pic>
                    <p:nvPicPr>
                      <p:cNvPr id="8" name="Object 7">
                        <a:extLst>
                          <a:ext uri="{FF2B5EF4-FFF2-40B4-BE49-F238E27FC236}">
                            <a16:creationId xmlns:a16="http://schemas.microsoft.com/office/drawing/2014/main" id="{372D026F-0DEB-4E88-8CDD-96BA0309ED6E}"/>
                          </a:ext>
                        </a:extLst>
                      </p:cNvPr>
                      <p:cNvPicPr/>
                      <p:nvPr/>
                    </p:nvPicPr>
                    <p:blipFill>
                      <a:blip r:embed="rId6"/>
                      <a:stretch>
                        <a:fillRect/>
                      </a:stretch>
                    </p:blipFill>
                    <p:spPr>
                      <a:xfrm>
                        <a:off x="5702957" y="1362760"/>
                        <a:ext cx="2438993" cy="252963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5C0DFAD-7614-4EFA-B4D5-CDD85787FCE1}"/>
              </a:ext>
            </a:extLst>
          </p:cNvPr>
          <p:cNvGraphicFramePr>
            <a:graphicFrameLocks noChangeAspect="1"/>
          </p:cNvGraphicFramePr>
          <p:nvPr>
            <p:extLst>
              <p:ext uri="{D42A27DB-BD31-4B8C-83A1-F6EECF244321}">
                <p14:modId xmlns:p14="http://schemas.microsoft.com/office/powerpoint/2010/main" val="3717399373"/>
              </p:ext>
            </p:extLst>
          </p:nvPr>
        </p:nvGraphicFramePr>
        <p:xfrm>
          <a:off x="315036" y="3959029"/>
          <a:ext cx="4529199" cy="2529639"/>
        </p:xfrm>
        <a:graphic>
          <a:graphicData uri="http://schemas.openxmlformats.org/presentationml/2006/ole">
            <mc:AlternateContent xmlns:mc="http://schemas.openxmlformats.org/markup-compatibility/2006">
              <mc:Choice xmlns:v="urn:schemas-microsoft-com:vml" Requires="v">
                <p:oleObj name="Bitmap Image" r:id="rId7" imgW="3314880" imgH="1920240" progId="Paint.Picture">
                  <p:embed/>
                </p:oleObj>
              </mc:Choice>
              <mc:Fallback>
                <p:oleObj name="Bitmap Image" r:id="rId7" imgW="3314880" imgH="1920240" progId="Paint.Picture">
                  <p:embed/>
                  <p:pic>
                    <p:nvPicPr>
                      <p:cNvPr id="9" name="Object 8">
                        <a:extLst>
                          <a:ext uri="{FF2B5EF4-FFF2-40B4-BE49-F238E27FC236}">
                            <a16:creationId xmlns:a16="http://schemas.microsoft.com/office/drawing/2014/main" id="{C5C0DFAD-7614-4EFA-B4D5-CDD85787FCE1}"/>
                          </a:ext>
                        </a:extLst>
                      </p:cNvPr>
                      <p:cNvPicPr/>
                      <p:nvPr/>
                    </p:nvPicPr>
                    <p:blipFill>
                      <a:blip r:embed="rId8"/>
                      <a:stretch>
                        <a:fillRect/>
                      </a:stretch>
                    </p:blipFill>
                    <p:spPr>
                      <a:xfrm>
                        <a:off x="315036" y="3959029"/>
                        <a:ext cx="4529199" cy="2529639"/>
                      </a:xfrm>
                      <a:prstGeom prst="rect">
                        <a:avLst/>
                      </a:prstGeom>
                    </p:spPr>
                  </p:pic>
                </p:oleObj>
              </mc:Fallback>
            </mc:AlternateContent>
          </a:graphicData>
        </a:graphic>
      </p:graphicFrame>
      <p:cxnSp>
        <p:nvCxnSpPr>
          <p:cNvPr id="11" name="Straight Arrow Connector 10">
            <a:extLst>
              <a:ext uri="{FF2B5EF4-FFF2-40B4-BE49-F238E27FC236}">
                <a16:creationId xmlns:a16="http://schemas.microsoft.com/office/drawing/2014/main" id="{D950C49F-05BD-4D08-957F-4F3F5A6FC966}"/>
              </a:ext>
            </a:extLst>
          </p:cNvPr>
          <p:cNvCxnSpPr>
            <a:cxnSpLocks/>
          </p:cNvCxnSpPr>
          <p:nvPr/>
        </p:nvCxnSpPr>
        <p:spPr>
          <a:xfrm>
            <a:off x="5063612" y="5363495"/>
            <a:ext cx="4857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Object 9">
            <a:extLst>
              <a:ext uri="{FF2B5EF4-FFF2-40B4-BE49-F238E27FC236}">
                <a16:creationId xmlns:a16="http://schemas.microsoft.com/office/drawing/2014/main" id="{82C1D859-ED44-4A90-8CC5-2AB105DC9D53}"/>
              </a:ext>
            </a:extLst>
          </p:cNvPr>
          <p:cNvGraphicFramePr>
            <a:graphicFrameLocks noChangeAspect="1"/>
          </p:cNvGraphicFramePr>
          <p:nvPr>
            <p:extLst>
              <p:ext uri="{D42A27DB-BD31-4B8C-83A1-F6EECF244321}">
                <p14:modId xmlns:p14="http://schemas.microsoft.com/office/powerpoint/2010/main" val="1324546834"/>
              </p:ext>
            </p:extLst>
          </p:nvPr>
        </p:nvGraphicFramePr>
        <p:xfrm>
          <a:off x="5702955" y="4097715"/>
          <a:ext cx="2438993" cy="2531559"/>
        </p:xfrm>
        <a:graphic>
          <a:graphicData uri="http://schemas.openxmlformats.org/presentationml/2006/ole">
            <mc:AlternateContent xmlns:mc="http://schemas.openxmlformats.org/markup-compatibility/2006">
              <mc:Choice xmlns:v="urn:schemas-microsoft-com:vml" Requires="v">
                <p:oleObj name="Bitmap Image" r:id="rId9" imgW="1798200" imgH="1866960" progId="Paint.Picture">
                  <p:embed/>
                </p:oleObj>
              </mc:Choice>
              <mc:Fallback>
                <p:oleObj name="Bitmap Image" r:id="rId9" imgW="1798200" imgH="1866960" progId="Paint.Picture">
                  <p:embed/>
                  <p:pic>
                    <p:nvPicPr>
                      <p:cNvPr id="10" name="Object 9">
                        <a:extLst>
                          <a:ext uri="{FF2B5EF4-FFF2-40B4-BE49-F238E27FC236}">
                            <a16:creationId xmlns:a16="http://schemas.microsoft.com/office/drawing/2014/main" id="{82C1D859-ED44-4A90-8CC5-2AB105DC9D53}"/>
                          </a:ext>
                        </a:extLst>
                      </p:cNvPr>
                      <p:cNvPicPr/>
                      <p:nvPr/>
                    </p:nvPicPr>
                    <p:blipFill>
                      <a:blip r:embed="rId10"/>
                      <a:stretch>
                        <a:fillRect/>
                      </a:stretch>
                    </p:blipFill>
                    <p:spPr>
                      <a:xfrm>
                        <a:off x="5702955" y="4097715"/>
                        <a:ext cx="2438993" cy="2531559"/>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20BF3700-3360-4D6E-8FC4-B6D0BAE4B1CC}"/>
              </a:ext>
            </a:extLst>
          </p:cNvPr>
          <p:cNvSpPr>
            <a:spLocks noGrp="1"/>
          </p:cNvSpPr>
          <p:nvPr>
            <p:ph type="sldNum" sz="quarter" idx="14"/>
          </p:nvPr>
        </p:nvSpPr>
        <p:spPr>
          <a:xfrm>
            <a:off x="8677793" y="6235101"/>
            <a:ext cx="2743200" cy="365125"/>
          </a:xfrm>
        </p:spPr>
        <p:txBody>
          <a:bodyPr/>
          <a:lstStyle/>
          <a:p>
            <a:fld id="{F63EFE32-485B-41F6-927E-7557007F5C17}" type="slidenum">
              <a:rPr lang="sl-SI" smtClean="0"/>
              <a:t>35</a:t>
            </a:fld>
            <a:endParaRPr lang="sl-SI"/>
          </a:p>
        </p:txBody>
      </p:sp>
      <p:pic>
        <p:nvPicPr>
          <p:cNvPr id="14" name="Picture 13" descr="Diagram&#10;&#10;Description automatically generated with medium confidence">
            <a:extLst>
              <a:ext uri="{FF2B5EF4-FFF2-40B4-BE49-F238E27FC236}">
                <a16:creationId xmlns:a16="http://schemas.microsoft.com/office/drawing/2014/main" id="{EBEA7FD6-9CAD-40D7-98DD-92595AE596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17969" y="3970557"/>
            <a:ext cx="3581378" cy="2410993"/>
          </a:xfrm>
          <a:prstGeom prst="rect">
            <a:avLst/>
          </a:prstGeom>
        </p:spPr>
      </p:pic>
      <p:cxnSp>
        <p:nvCxnSpPr>
          <p:cNvPr id="16" name="Straight Connector 15">
            <a:extLst>
              <a:ext uri="{FF2B5EF4-FFF2-40B4-BE49-F238E27FC236}">
                <a16:creationId xmlns:a16="http://schemas.microsoft.com/office/drawing/2014/main" id="{656BD0BD-8577-4EF4-BEC1-AB37261B81CE}"/>
              </a:ext>
            </a:extLst>
          </p:cNvPr>
          <p:cNvCxnSpPr>
            <a:cxnSpLocks/>
          </p:cNvCxnSpPr>
          <p:nvPr/>
        </p:nvCxnSpPr>
        <p:spPr>
          <a:xfrm>
            <a:off x="10960100" y="4319119"/>
            <a:ext cx="0" cy="174005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FEB0785-3667-4CCC-9868-C3DFCBE1490D}"/>
              </a:ext>
            </a:extLst>
          </p:cNvPr>
          <p:cNvCxnSpPr>
            <a:cxnSpLocks/>
          </p:cNvCxnSpPr>
          <p:nvPr/>
        </p:nvCxnSpPr>
        <p:spPr>
          <a:xfrm flipH="1">
            <a:off x="9000672" y="5608320"/>
            <a:ext cx="1959428"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Rectangle 25">
            <a:extLst>
              <a:ext uri="{FF2B5EF4-FFF2-40B4-BE49-F238E27FC236}">
                <a16:creationId xmlns:a16="http://schemas.microsoft.com/office/drawing/2014/main" id="{C88E5500-D50A-45E0-B09C-BE3DE5994C37}"/>
              </a:ext>
            </a:extLst>
          </p:cNvPr>
          <p:cNvSpPr/>
          <p:nvPr/>
        </p:nvSpPr>
        <p:spPr>
          <a:xfrm>
            <a:off x="9061450" y="4217671"/>
            <a:ext cx="806450" cy="431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235F841-6E5C-4667-9F4A-D52D037203B8}"/>
              </a:ext>
            </a:extLst>
          </p:cNvPr>
          <p:cNvCxnSpPr>
            <a:cxnSpLocks/>
          </p:cNvCxnSpPr>
          <p:nvPr/>
        </p:nvCxnSpPr>
        <p:spPr>
          <a:xfrm flipH="1">
            <a:off x="9000672" y="4325469"/>
            <a:ext cx="1959428"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3" name="Rectangle 32">
            <a:extLst>
              <a:ext uri="{FF2B5EF4-FFF2-40B4-BE49-F238E27FC236}">
                <a16:creationId xmlns:a16="http://schemas.microsoft.com/office/drawing/2014/main" id="{C3464420-333E-41CC-938D-BC3BD5579E83}"/>
              </a:ext>
            </a:extLst>
          </p:cNvPr>
          <p:cNvSpPr/>
          <p:nvPr/>
        </p:nvSpPr>
        <p:spPr>
          <a:xfrm>
            <a:off x="8633343" y="4217671"/>
            <a:ext cx="168410" cy="174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70E841C-7A3E-42D4-90B8-34132ABEE6FE}"/>
              </a:ext>
            </a:extLst>
          </p:cNvPr>
          <p:cNvSpPr txBox="1"/>
          <p:nvPr/>
        </p:nvSpPr>
        <p:spPr>
          <a:xfrm rot="16200000">
            <a:off x="8233094" y="4815908"/>
            <a:ext cx="968908" cy="369332"/>
          </a:xfrm>
          <a:prstGeom prst="rect">
            <a:avLst/>
          </a:prstGeom>
          <a:noFill/>
        </p:spPr>
        <p:txBody>
          <a:bodyPr wrap="square" rtlCol="0">
            <a:spAutoFit/>
          </a:bodyPr>
          <a:lstStyle/>
          <a:p>
            <a:r>
              <a:rPr lang="en-US"/>
              <a:t>Dose</a:t>
            </a:r>
          </a:p>
        </p:txBody>
      </p:sp>
      <p:cxnSp>
        <p:nvCxnSpPr>
          <p:cNvPr id="36" name="Straight Arrow Connector 35">
            <a:extLst>
              <a:ext uri="{FF2B5EF4-FFF2-40B4-BE49-F238E27FC236}">
                <a16:creationId xmlns:a16="http://schemas.microsoft.com/office/drawing/2014/main" id="{775F6E12-CB07-49DD-A65A-F9A1C16EFB85}"/>
              </a:ext>
            </a:extLst>
          </p:cNvPr>
          <p:cNvCxnSpPr>
            <a:cxnSpLocks/>
          </p:cNvCxnSpPr>
          <p:nvPr/>
        </p:nvCxnSpPr>
        <p:spPr>
          <a:xfrm flipH="1" flipV="1">
            <a:off x="11117010" y="3726047"/>
            <a:ext cx="16510" cy="3716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440391F-07D4-424A-8CAB-DC04D4B2E816}"/>
              </a:ext>
            </a:extLst>
          </p:cNvPr>
          <p:cNvSpPr txBox="1"/>
          <p:nvPr/>
        </p:nvSpPr>
        <p:spPr>
          <a:xfrm>
            <a:off x="8856032" y="2401925"/>
            <a:ext cx="3262020" cy="1323439"/>
          </a:xfrm>
          <a:prstGeom prst="rect">
            <a:avLst/>
          </a:prstGeom>
          <a:ln w="1905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Simulacija</a:t>
            </a:r>
            <a:r>
              <a:rPr lang="en-US" sz="2000" dirty="0"/>
              <a:t> </a:t>
            </a:r>
            <a:r>
              <a:rPr lang="en-US" sz="2000" dirty="0" err="1"/>
              <a:t>preverja</a:t>
            </a:r>
            <a:r>
              <a:rPr lang="en-US" sz="2000" dirty="0"/>
              <a:t> </a:t>
            </a:r>
            <a:r>
              <a:rPr lang="en-US" sz="2000" dirty="0" err="1"/>
              <a:t>enako</a:t>
            </a:r>
            <a:r>
              <a:rPr lang="en-US" sz="2000" dirty="0"/>
              <a:t> </a:t>
            </a:r>
            <a:r>
              <a:rPr lang="en-US" sz="2000" dirty="0" err="1"/>
              <a:t>energijo</a:t>
            </a:r>
            <a:r>
              <a:rPr lang="en-US" sz="2000" dirty="0"/>
              <a:t> </a:t>
            </a:r>
            <a:r>
              <a:rPr lang="en-US" sz="2000" b="1" dirty="0" err="1"/>
              <a:t>protonov</a:t>
            </a:r>
            <a:r>
              <a:rPr lang="en-US" sz="2000" dirty="0"/>
              <a:t> a </a:t>
            </a:r>
            <a:r>
              <a:rPr lang="en-US" sz="2000" dirty="0" err="1"/>
              <a:t>različno</a:t>
            </a:r>
            <a:r>
              <a:rPr lang="en-US" sz="2000" dirty="0"/>
              <a:t> </a:t>
            </a:r>
            <a:r>
              <a:rPr lang="en-US" sz="2000" dirty="0" err="1"/>
              <a:t>hitrost</a:t>
            </a:r>
            <a:r>
              <a:rPr lang="en-US" sz="2000" dirty="0"/>
              <a:t> </a:t>
            </a:r>
            <a:r>
              <a:rPr lang="en-US" sz="2000" dirty="0" err="1"/>
              <a:t>ustavljanja</a:t>
            </a:r>
          </a:p>
        </p:txBody>
      </p:sp>
      <p:cxnSp>
        <p:nvCxnSpPr>
          <p:cNvPr id="44" name="Straight Arrow Connector 43">
            <a:extLst>
              <a:ext uri="{FF2B5EF4-FFF2-40B4-BE49-F238E27FC236}">
                <a16:creationId xmlns:a16="http://schemas.microsoft.com/office/drawing/2014/main" id="{7D680804-7E74-4CC0-8FDA-6F1C8F1F0F46}"/>
              </a:ext>
            </a:extLst>
          </p:cNvPr>
          <p:cNvCxnSpPr>
            <a:cxnSpLocks/>
          </p:cNvCxnSpPr>
          <p:nvPr/>
        </p:nvCxnSpPr>
        <p:spPr>
          <a:xfrm flipV="1">
            <a:off x="9180576" y="4319119"/>
            <a:ext cx="0" cy="1289201"/>
          </a:xfrm>
          <a:prstGeom prst="straightConnector1">
            <a:avLst/>
          </a:prstGeom>
          <a:ln w="9525"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C11AE9E-EA0D-479A-9E46-D155A18CF5D7}"/>
                  </a:ext>
                </a:extLst>
              </p:cNvPr>
              <p:cNvSpPr txBox="1"/>
              <p:nvPr/>
            </p:nvSpPr>
            <p:spPr>
              <a:xfrm>
                <a:off x="9112250" y="4787900"/>
                <a:ext cx="36933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1200" i="1" smtClean="0">
                          <a:solidFill>
                            <a:srgbClr val="FF0000"/>
                          </a:solidFill>
                          <a:latin typeface="Cambria Math" panose="02040503050406030204" pitchFamily="18" charset="0"/>
                          <a:ea typeface="Cambria Math" panose="02040503050406030204" pitchFamily="18" charset="0"/>
                        </a:rPr>
                        <m:t>Δ</m:t>
                      </m:r>
                      <m:r>
                        <a:rPr lang="en-US" sz="1200" b="0" i="1" smtClean="0">
                          <a:solidFill>
                            <a:srgbClr val="FF0000"/>
                          </a:solidFill>
                          <a:latin typeface="Cambria Math" panose="02040503050406030204" pitchFamily="18" charset="0"/>
                          <a:ea typeface="Cambria Math" panose="02040503050406030204" pitchFamily="18" charset="0"/>
                        </a:rPr>
                        <m:t>𝐸</m:t>
                      </m:r>
                    </m:oMath>
                  </m:oMathPara>
                </a14:m>
                <a:endParaRPr lang="en-US" sz="1200">
                  <a:solidFill>
                    <a:srgbClr val="FF0000"/>
                  </a:solidFill>
                </a:endParaRPr>
              </a:p>
            </p:txBody>
          </p:sp>
        </mc:Choice>
        <mc:Fallback xmlns="">
          <p:sp>
            <p:nvSpPr>
              <p:cNvPr id="45" name="TextBox 44">
                <a:extLst>
                  <a:ext uri="{FF2B5EF4-FFF2-40B4-BE49-F238E27FC236}">
                    <a16:creationId xmlns:a16="http://schemas.microsoft.com/office/drawing/2014/main" id="{2C11AE9E-EA0D-479A-9E46-D155A18CF5D7}"/>
                  </a:ext>
                </a:extLst>
              </p:cNvPr>
              <p:cNvSpPr txBox="1">
                <a:spLocks noRot="1" noChangeAspect="1" noMove="1" noResize="1" noEditPoints="1" noAdjustHandles="1" noChangeArrowheads="1" noChangeShapeType="1" noTextEdit="1"/>
              </p:cNvSpPr>
              <p:nvPr/>
            </p:nvSpPr>
            <p:spPr>
              <a:xfrm>
                <a:off x="9112250" y="4787900"/>
                <a:ext cx="369331" cy="276999"/>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843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4" grpId="0"/>
      <p:bldP spid="26" grpId="0" animBg="1"/>
      <p:bldP spid="33" grpId="0" animBg="1"/>
      <p:bldP spid="34" grpId="0"/>
      <p:bldP spid="39" grpId="0" animBg="1"/>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6A859-D4DC-4A45-B13C-752BF6DB8D06}"/>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Negotovosti anatomije</a:t>
            </a:r>
            <a:endParaRPr lang="en-US"/>
          </a:p>
        </p:txBody>
      </p:sp>
      <p:cxnSp>
        <p:nvCxnSpPr>
          <p:cNvPr id="5" name="Straight Arrow Connector 4">
            <a:extLst>
              <a:ext uri="{FF2B5EF4-FFF2-40B4-BE49-F238E27FC236}">
                <a16:creationId xmlns:a16="http://schemas.microsoft.com/office/drawing/2014/main" id="{F19CE52B-0F92-4194-8BDD-8D486C70497C}"/>
              </a:ext>
            </a:extLst>
          </p:cNvPr>
          <p:cNvCxnSpPr/>
          <p:nvPr/>
        </p:nvCxnSpPr>
        <p:spPr>
          <a:xfrm>
            <a:off x="747993" y="1875432"/>
            <a:ext cx="10443882" cy="1609"/>
          </a:xfrm>
          <a:prstGeom prst="straightConnector1">
            <a:avLst/>
          </a:prstGeom>
          <a:ln w="57150">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Flowchart: Connector 5">
            <a:extLst>
              <a:ext uri="{FF2B5EF4-FFF2-40B4-BE49-F238E27FC236}">
                <a16:creationId xmlns:a16="http://schemas.microsoft.com/office/drawing/2014/main" id="{67753FA7-B28B-49AC-BD26-A7E2D90C6C63}"/>
              </a:ext>
            </a:extLst>
          </p:cNvPr>
          <p:cNvSpPr/>
          <p:nvPr/>
        </p:nvSpPr>
        <p:spPr>
          <a:xfrm>
            <a:off x="692149" y="1774880"/>
            <a:ext cx="205153" cy="2051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Flowchart: Connector 11">
            <a:extLst>
              <a:ext uri="{FF2B5EF4-FFF2-40B4-BE49-F238E27FC236}">
                <a16:creationId xmlns:a16="http://schemas.microsoft.com/office/drawing/2014/main" id="{EF94F25D-AB3B-4855-9F95-2124137015A8}"/>
              </a:ext>
            </a:extLst>
          </p:cNvPr>
          <p:cNvSpPr/>
          <p:nvPr/>
        </p:nvSpPr>
        <p:spPr>
          <a:xfrm>
            <a:off x="1043841" y="1774880"/>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B1A6819A-B1CA-437E-9298-6D01A0F4C07A}"/>
              </a:ext>
            </a:extLst>
          </p:cNvPr>
          <p:cNvSpPr txBox="1"/>
          <p:nvPr/>
        </p:nvSpPr>
        <p:spPr>
          <a:xfrm>
            <a:off x="10715619" y="1935838"/>
            <a:ext cx="12753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err="1"/>
              <a:t>frakcija</a:t>
            </a:r>
            <a:r>
              <a:rPr lang="en-US" sz="2000" dirty="0"/>
              <a:t> (dan)</a:t>
            </a:r>
          </a:p>
        </p:txBody>
      </p:sp>
      <p:sp>
        <p:nvSpPr>
          <p:cNvPr id="129" name="TextBox 128">
            <a:extLst>
              <a:ext uri="{FF2B5EF4-FFF2-40B4-BE49-F238E27FC236}">
                <a16:creationId xmlns:a16="http://schemas.microsoft.com/office/drawing/2014/main" id="{A2D2EDFB-0D58-4B57-AFCA-21444443A6BD}"/>
              </a:ext>
            </a:extLst>
          </p:cNvPr>
          <p:cNvSpPr txBox="1"/>
          <p:nvPr/>
        </p:nvSpPr>
        <p:spPr>
          <a:xfrm>
            <a:off x="9111859" y="737183"/>
            <a:ext cx="22350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err="1"/>
              <a:t>Načrtovalni</a:t>
            </a:r>
            <a:r>
              <a:rPr lang="en-US" sz="2000" dirty="0"/>
              <a:t> CT</a:t>
            </a:r>
          </a:p>
        </p:txBody>
      </p:sp>
      <p:cxnSp>
        <p:nvCxnSpPr>
          <p:cNvPr id="7" name="Straight Arrow Connector 6">
            <a:extLst>
              <a:ext uri="{FF2B5EF4-FFF2-40B4-BE49-F238E27FC236}">
                <a16:creationId xmlns:a16="http://schemas.microsoft.com/office/drawing/2014/main" id="{CA133C44-C68B-42A6-8F84-B75AD520155C}"/>
              </a:ext>
            </a:extLst>
          </p:cNvPr>
          <p:cNvCxnSpPr>
            <a:cxnSpLocks/>
          </p:cNvCxnSpPr>
          <p:nvPr/>
        </p:nvCxnSpPr>
        <p:spPr>
          <a:xfrm>
            <a:off x="800188" y="1970263"/>
            <a:ext cx="0" cy="571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4A5A8B9-095C-4A32-8847-0AED1E9E6755}"/>
              </a:ext>
            </a:extLst>
          </p:cNvPr>
          <p:cNvSpPr txBox="1"/>
          <p:nvPr/>
        </p:nvSpPr>
        <p:spPr>
          <a:xfrm>
            <a:off x="1" y="2573079"/>
            <a:ext cx="1759211" cy="707886"/>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2000" dirty="0" err="1"/>
              <a:t>Načrtovanje</a:t>
            </a:r>
            <a:r>
              <a:rPr lang="en-US" sz="2000" dirty="0"/>
              <a:t> </a:t>
            </a:r>
            <a:r>
              <a:rPr lang="en-US" sz="2000" dirty="0" err="1"/>
              <a:t>terapije</a:t>
            </a:r>
            <a:endParaRPr lang="en-US" dirty="0" err="1"/>
          </a:p>
        </p:txBody>
      </p:sp>
      <p:cxnSp>
        <p:nvCxnSpPr>
          <p:cNvPr id="18" name="Connector: Elbow 17">
            <a:extLst>
              <a:ext uri="{FF2B5EF4-FFF2-40B4-BE49-F238E27FC236}">
                <a16:creationId xmlns:a16="http://schemas.microsoft.com/office/drawing/2014/main" id="{263BE5C0-390B-4029-B7A3-1BE0ABD3A9D8}"/>
              </a:ext>
            </a:extLst>
          </p:cNvPr>
          <p:cNvCxnSpPr>
            <a:cxnSpLocks/>
            <a:stCxn id="9" idx="3"/>
            <a:endCxn id="64" idx="4"/>
          </p:cNvCxnSpPr>
          <p:nvPr/>
        </p:nvCxnSpPr>
        <p:spPr>
          <a:xfrm flipV="1">
            <a:off x="1759212" y="1975401"/>
            <a:ext cx="1507328" cy="9516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FB60835B-B4F8-46D2-A838-DAD88E9C77E4}"/>
              </a:ext>
            </a:extLst>
          </p:cNvPr>
          <p:cNvCxnSpPr>
            <a:cxnSpLocks/>
            <a:stCxn id="9" idx="3"/>
            <a:endCxn id="103" idx="4"/>
          </p:cNvCxnSpPr>
          <p:nvPr/>
        </p:nvCxnSpPr>
        <p:spPr>
          <a:xfrm flipV="1">
            <a:off x="1759212" y="1977772"/>
            <a:ext cx="4324945" cy="9492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D1A3E1F0-72DE-4BF2-890E-777757873DD2}"/>
              </a:ext>
            </a:extLst>
          </p:cNvPr>
          <p:cNvCxnSpPr>
            <a:cxnSpLocks/>
            <a:stCxn id="9" idx="3"/>
            <a:endCxn id="126" idx="4"/>
          </p:cNvCxnSpPr>
          <p:nvPr/>
        </p:nvCxnSpPr>
        <p:spPr>
          <a:xfrm flipV="1">
            <a:off x="1759212" y="1970090"/>
            <a:ext cx="7861675" cy="9569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4815021-4D17-479E-8039-A6DF349EBFDD}"/>
              </a:ext>
            </a:extLst>
          </p:cNvPr>
          <p:cNvCxnSpPr/>
          <p:nvPr/>
        </p:nvCxnSpPr>
        <p:spPr>
          <a:xfrm>
            <a:off x="2715329" y="4710074"/>
            <a:ext cx="2413000" cy="0"/>
          </a:xfrm>
          <a:prstGeom prst="straightConnector1">
            <a:avLst/>
          </a:prstGeom>
          <a:ln w="95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D5104166-59F9-487F-88B3-8C5CA9A7B205}"/>
              </a:ext>
            </a:extLst>
          </p:cNvPr>
          <p:cNvSpPr txBox="1"/>
          <p:nvPr/>
        </p:nvSpPr>
        <p:spPr>
          <a:xfrm>
            <a:off x="2808334" y="3948570"/>
            <a:ext cx="2584418" cy="707886"/>
          </a:xfrm>
          <a:prstGeom prst="rect">
            <a:avLst/>
          </a:prstGeom>
          <a:noFill/>
        </p:spPr>
        <p:txBody>
          <a:bodyPr wrap="square" lIns="91440" tIns="45720" rIns="91440" bIns="45720" rtlCol="0" anchor="t">
            <a:spAutoFit/>
          </a:bodyPr>
          <a:lstStyle/>
          <a:p>
            <a:r>
              <a:rPr lang="en-US" sz="2000" dirty="0" err="1"/>
              <a:t>Spremembe</a:t>
            </a:r>
            <a:r>
              <a:rPr lang="en-US" sz="2000" dirty="0"/>
              <a:t> v </a:t>
            </a:r>
            <a:r>
              <a:rPr lang="en-US" sz="2000" dirty="0" err="1"/>
              <a:t>geometriji</a:t>
            </a:r>
            <a:endParaRPr lang="en-US" dirty="0" err="1"/>
          </a:p>
        </p:txBody>
      </p:sp>
      <p:pic>
        <p:nvPicPr>
          <p:cNvPr id="45" name="Picture 44">
            <a:extLst>
              <a:ext uri="{FF2B5EF4-FFF2-40B4-BE49-F238E27FC236}">
                <a16:creationId xmlns:a16="http://schemas.microsoft.com/office/drawing/2014/main" id="{C81D44FF-5B71-45D0-B1FA-1BECE1A31C80}"/>
              </a:ext>
            </a:extLst>
          </p:cNvPr>
          <p:cNvPicPr/>
          <p:nvPr/>
        </p:nvPicPr>
        <p:blipFill>
          <a:blip r:embed="rId3"/>
          <a:stretch/>
        </p:blipFill>
        <p:spPr>
          <a:xfrm>
            <a:off x="393400" y="3808182"/>
            <a:ext cx="2144203" cy="2058420"/>
          </a:xfrm>
          <a:prstGeom prst="rect">
            <a:avLst/>
          </a:prstGeom>
          <a:ln>
            <a:noFill/>
          </a:ln>
        </p:spPr>
      </p:pic>
      <p:pic>
        <p:nvPicPr>
          <p:cNvPr id="8" name="Picture 7" descr="A picture containing cake, birthday, indoor, decorated&#10;&#10;Description automatically generated">
            <a:extLst>
              <a:ext uri="{FF2B5EF4-FFF2-40B4-BE49-F238E27FC236}">
                <a16:creationId xmlns:a16="http://schemas.microsoft.com/office/drawing/2014/main" id="{C2BDB467-F6FB-4CAD-87A4-857D09F0F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981" y="3808182"/>
            <a:ext cx="2144203" cy="2058418"/>
          </a:xfrm>
          <a:prstGeom prst="rect">
            <a:avLst/>
          </a:prstGeom>
        </p:spPr>
      </p:pic>
      <p:sp>
        <p:nvSpPr>
          <p:cNvPr id="10" name="TextBox 9">
            <a:extLst>
              <a:ext uri="{FF2B5EF4-FFF2-40B4-BE49-F238E27FC236}">
                <a16:creationId xmlns:a16="http://schemas.microsoft.com/office/drawing/2014/main" id="{16BC070D-AAF4-4480-81AF-6B9A2404555E}"/>
              </a:ext>
            </a:extLst>
          </p:cNvPr>
          <p:cNvSpPr txBox="1"/>
          <p:nvPr/>
        </p:nvSpPr>
        <p:spPr>
          <a:xfrm>
            <a:off x="449094" y="5858901"/>
            <a:ext cx="1936541" cy="369332"/>
          </a:xfrm>
          <a:prstGeom prst="rect">
            <a:avLst/>
          </a:prstGeom>
          <a:noFill/>
        </p:spPr>
        <p:txBody>
          <a:bodyPr wrap="square" lIns="91440" tIns="45720" rIns="91440" bIns="45720" rtlCol="0" anchor="t">
            <a:spAutoFit/>
          </a:bodyPr>
          <a:lstStyle/>
          <a:p>
            <a:r>
              <a:rPr lang="en-US" dirty="0" err="1"/>
              <a:t>Načrtovalni</a:t>
            </a:r>
            <a:r>
              <a:rPr lang="en-US" dirty="0"/>
              <a:t> CT</a:t>
            </a:r>
          </a:p>
        </p:txBody>
      </p:sp>
      <p:sp>
        <p:nvSpPr>
          <p:cNvPr id="51" name="TextBox 50">
            <a:extLst>
              <a:ext uri="{FF2B5EF4-FFF2-40B4-BE49-F238E27FC236}">
                <a16:creationId xmlns:a16="http://schemas.microsoft.com/office/drawing/2014/main" id="{6C917D69-AF76-4922-9D2F-E7CF6AC7D941}"/>
              </a:ext>
            </a:extLst>
          </p:cNvPr>
          <p:cNvSpPr txBox="1"/>
          <p:nvPr/>
        </p:nvSpPr>
        <p:spPr>
          <a:xfrm>
            <a:off x="5583852" y="5869001"/>
            <a:ext cx="2432839" cy="400110"/>
          </a:xfrm>
          <a:prstGeom prst="rect">
            <a:avLst/>
          </a:prstGeom>
          <a:noFill/>
        </p:spPr>
        <p:txBody>
          <a:bodyPr wrap="square" lIns="91440" tIns="45720" rIns="91440" bIns="45720" rtlCol="0" anchor="t">
            <a:spAutoFit/>
          </a:bodyPr>
          <a:lstStyle/>
          <a:p>
            <a:r>
              <a:rPr lang="en-US" sz="2000" dirty="0"/>
              <a:t>CBCT </a:t>
            </a:r>
            <a:r>
              <a:rPr lang="en-US" sz="2000" dirty="0" err="1"/>
              <a:t>frakcija</a:t>
            </a:r>
            <a:r>
              <a:rPr lang="en-US" sz="2000" dirty="0"/>
              <a:t> 16</a:t>
            </a:r>
          </a:p>
        </p:txBody>
      </p:sp>
      <p:sp>
        <p:nvSpPr>
          <p:cNvPr id="32" name="TextBox 31">
            <a:extLst>
              <a:ext uri="{FF2B5EF4-FFF2-40B4-BE49-F238E27FC236}">
                <a16:creationId xmlns:a16="http://schemas.microsoft.com/office/drawing/2014/main" id="{CBB8140B-12F0-4EAC-812D-797447211C42}"/>
              </a:ext>
            </a:extLst>
          </p:cNvPr>
          <p:cNvSpPr txBox="1"/>
          <p:nvPr/>
        </p:nvSpPr>
        <p:spPr>
          <a:xfrm>
            <a:off x="8297640" y="4537853"/>
            <a:ext cx="2851645" cy="769441"/>
          </a:xfrm>
          <a:prstGeom prst="rect">
            <a:avLst/>
          </a:prstGeom>
          <a:ln w="1905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200" dirty="0" err="1"/>
              <a:t>Načrt</a:t>
            </a:r>
            <a:r>
              <a:rPr lang="en-US" sz="2200" dirty="0"/>
              <a:t> </a:t>
            </a:r>
            <a:r>
              <a:rPr lang="en-US" sz="2200" dirty="0" err="1"/>
              <a:t>obsevanja</a:t>
            </a:r>
            <a:r>
              <a:rPr lang="en-US" sz="2200" dirty="0"/>
              <a:t> </a:t>
            </a:r>
            <a:r>
              <a:rPr lang="en-US" sz="2200" dirty="0" err="1"/>
              <a:t>sčasoma</a:t>
            </a:r>
            <a:r>
              <a:rPr lang="en-US" sz="2200" dirty="0"/>
              <a:t> </a:t>
            </a:r>
            <a:r>
              <a:rPr lang="en-US" sz="2200" dirty="0" err="1"/>
              <a:t>zastara</a:t>
            </a:r>
            <a:r>
              <a:rPr lang="en-US" sz="2200" dirty="0"/>
              <a:t>.</a:t>
            </a:r>
          </a:p>
        </p:txBody>
      </p:sp>
      <p:cxnSp>
        <p:nvCxnSpPr>
          <p:cNvPr id="34" name="Straight Arrow Connector 33">
            <a:extLst>
              <a:ext uri="{FF2B5EF4-FFF2-40B4-BE49-F238E27FC236}">
                <a16:creationId xmlns:a16="http://schemas.microsoft.com/office/drawing/2014/main" id="{6222B7C4-F695-4C17-B3A6-CE48C837C19B}"/>
              </a:ext>
            </a:extLst>
          </p:cNvPr>
          <p:cNvCxnSpPr/>
          <p:nvPr/>
        </p:nvCxnSpPr>
        <p:spPr>
          <a:xfrm>
            <a:off x="3852714" y="4740870"/>
            <a:ext cx="0" cy="749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D701B8E-3ADF-4BFF-91A8-2E06E0ED8862}"/>
              </a:ext>
            </a:extLst>
          </p:cNvPr>
          <p:cNvSpPr txBox="1"/>
          <p:nvPr/>
        </p:nvSpPr>
        <p:spPr>
          <a:xfrm>
            <a:off x="2730720" y="5559770"/>
            <a:ext cx="2533553" cy="707886"/>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2000" dirty="0" err="1"/>
              <a:t>Znatna</a:t>
            </a:r>
            <a:r>
              <a:rPr lang="en-US" sz="2000" dirty="0"/>
              <a:t> </a:t>
            </a:r>
            <a:r>
              <a:rPr lang="en-US" sz="2000" dirty="0" err="1"/>
              <a:t>negotovost</a:t>
            </a:r>
            <a:r>
              <a:rPr lang="en-US" sz="2000" dirty="0"/>
              <a:t> </a:t>
            </a:r>
            <a:r>
              <a:rPr lang="en-US" sz="2000" dirty="0" err="1"/>
              <a:t>na</a:t>
            </a:r>
            <a:r>
              <a:rPr lang="en-US" sz="2000" dirty="0"/>
              <a:t> </a:t>
            </a:r>
            <a:r>
              <a:rPr lang="en-US" sz="2000" dirty="0" err="1"/>
              <a:t>prejeti</a:t>
            </a:r>
            <a:r>
              <a:rPr lang="en-US" sz="2000" dirty="0"/>
              <a:t> </a:t>
            </a:r>
            <a:r>
              <a:rPr lang="en-US" sz="2000" dirty="0" err="1"/>
              <a:t>dozi</a:t>
            </a:r>
          </a:p>
        </p:txBody>
      </p:sp>
      <p:sp>
        <p:nvSpPr>
          <p:cNvPr id="54" name="Flowchart: Connector 53">
            <a:extLst>
              <a:ext uri="{FF2B5EF4-FFF2-40B4-BE49-F238E27FC236}">
                <a16:creationId xmlns:a16="http://schemas.microsoft.com/office/drawing/2014/main" id="{F30DD420-50F2-4591-9E10-51C991821AED}"/>
              </a:ext>
            </a:extLst>
          </p:cNvPr>
          <p:cNvSpPr/>
          <p:nvPr/>
        </p:nvSpPr>
        <p:spPr>
          <a:xfrm>
            <a:off x="1396408" y="177285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1917AFD7-3004-437A-A392-A87BC58B3097}"/>
              </a:ext>
            </a:extLst>
          </p:cNvPr>
          <p:cNvSpPr/>
          <p:nvPr/>
        </p:nvSpPr>
        <p:spPr>
          <a:xfrm>
            <a:off x="1753498" y="1772854"/>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CBCDB609-4B97-488F-9E9A-DC6A940DDC34}"/>
              </a:ext>
            </a:extLst>
          </p:cNvPr>
          <p:cNvSpPr/>
          <p:nvPr/>
        </p:nvSpPr>
        <p:spPr>
          <a:xfrm>
            <a:off x="2103359" y="1771768"/>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BEAAB358-9D32-49D6-89CC-98289307248A}"/>
              </a:ext>
            </a:extLst>
          </p:cNvPr>
          <p:cNvSpPr/>
          <p:nvPr/>
        </p:nvSpPr>
        <p:spPr>
          <a:xfrm>
            <a:off x="2455926" y="1769743"/>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Connector 61">
            <a:extLst>
              <a:ext uri="{FF2B5EF4-FFF2-40B4-BE49-F238E27FC236}">
                <a16:creationId xmlns:a16="http://schemas.microsoft.com/office/drawing/2014/main" id="{470CA39E-17EA-4A75-91B5-E7B402AD2725}"/>
              </a:ext>
            </a:extLst>
          </p:cNvPr>
          <p:cNvSpPr/>
          <p:nvPr/>
        </p:nvSpPr>
        <p:spPr>
          <a:xfrm>
            <a:off x="2813016" y="1769742"/>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Connector 63">
            <a:extLst>
              <a:ext uri="{FF2B5EF4-FFF2-40B4-BE49-F238E27FC236}">
                <a16:creationId xmlns:a16="http://schemas.microsoft.com/office/drawing/2014/main" id="{D6F3BBB3-D6BA-4505-9BBA-1A3CE4A236B2}"/>
              </a:ext>
            </a:extLst>
          </p:cNvPr>
          <p:cNvSpPr/>
          <p:nvPr/>
        </p:nvSpPr>
        <p:spPr>
          <a:xfrm>
            <a:off x="3163963" y="1770248"/>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Connector 65">
            <a:extLst>
              <a:ext uri="{FF2B5EF4-FFF2-40B4-BE49-F238E27FC236}">
                <a16:creationId xmlns:a16="http://schemas.microsoft.com/office/drawing/2014/main" id="{A06EA0AF-1B59-45E3-A17E-1307B8D84DF5}"/>
              </a:ext>
            </a:extLst>
          </p:cNvPr>
          <p:cNvSpPr/>
          <p:nvPr/>
        </p:nvSpPr>
        <p:spPr>
          <a:xfrm>
            <a:off x="3516530" y="1768223"/>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a:extLst>
              <a:ext uri="{FF2B5EF4-FFF2-40B4-BE49-F238E27FC236}">
                <a16:creationId xmlns:a16="http://schemas.microsoft.com/office/drawing/2014/main" id="{C3299F38-D6C2-4D4B-8244-A1FBBD390422}"/>
              </a:ext>
            </a:extLst>
          </p:cNvPr>
          <p:cNvSpPr/>
          <p:nvPr/>
        </p:nvSpPr>
        <p:spPr>
          <a:xfrm>
            <a:off x="3873620" y="1768222"/>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Connector 69">
            <a:extLst>
              <a:ext uri="{FF2B5EF4-FFF2-40B4-BE49-F238E27FC236}">
                <a16:creationId xmlns:a16="http://schemas.microsoft.com/office/drawing/2014/main" id="{D198D1EB-350D-48AF-884B-97B45C0324E7}"/>
              </a:ext>
            </a:extLst>
          </p:cNvPr>
          <p:cNvSpPr/>
          <p:nvPr/>
        </p:nvSpPr>
        <p:spPr>
          <a:xfrm>
            <a:off x="4223481" y="1767136"/>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Connector 71">
            <a:extLst>
              <a:ext uri="{FF2B5EF4-FFF2-40B4-BE49-F238E27FC236}">
                <a16:creationId xmlns:a16="http://schemas.microsoft.com/office/drawing/2014/main" id="{068D1968-5185-4C3A-953F-BB59AC134F58}"/>
              </a:ext>
            </a:extLst>
          </p:cNvPr>
          <p:cNvSpPr/>
          <p:nvPr/>
        </p:nvSpPr>
        <p:spPr>
          <a:xfrm>
            <a:off x="4576048" y="1765111"/>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Connector 73">
            <a:extLst>
              <a:ext uri="{FF2B5EF4-FFF2-40B4-BE49-F238E27FC236}">
                <a16:creationId xmlns:a16="http://schemas.microsoft.com/office/drawing/2014/main" id="{AD34F768-8FE4-4019-AACA-3558E4D5234D}"/>
              </a:ext>
            </a:extLst>
          </p:cNvPr>
          <p:cNvSpPr/>
          <p:nvPr/>
        </p:nvSpPr>
        <p:spPr>
          <a:xfrm>
            <a:off x="4933138" y="1765110"/>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a:extLst>
              <a:ext uri="{FF2B5EF4-FFF2-40B4-BE49-F238E27FC236}">
                <a16:creationId xmlns:a16="http://schemas.microsoft.com/office/drawing/2014/main" id="{2A51E706-15C0-424D-A554-8B2F979268AE}"/>
              </a:ext>
            </a:extLst>
          </p:cNvPr>
          <p:cNvSpPr/>
          <p:nvPr/>
        </p:nvSpPr>
        <p:spPr>
          <a:xfrm>
            <a:off x="5271923" y="177464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Connector 101">
            <a:extLst>
              <a:ext uri="{FF2B5EF4-FFF2-40B4-BE49-F238E27FC236}">
                <a16:creationId xmlns:a16="http://schemas.microsoft.com/office/drawing/2014/main" id="{58D7B052-EC22-4CB5-B23D-6FBAD1AFA173}"/>
              </a:ext>
            </a:extLst>
          </p:cNvPr>
          <p:cNvSpPr/>
          <p:nvPr/>
        </p:nvSpPr>
        <p:spPr>
          <a:xfrm>
            <a:off x="5624490" y="1772620"/>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Connector 102">
            <a:extLst>
              <a:ext uri="{FF2B5EF4-FFF2-40B4-BE49-F238E27FC236}">
                <a16:creationId xmlns:a16="http://schemas.microsoft.com/office/drawing/2014/main" id="{8FB2C7BF-DE5C-49F2-9971-A3A1486F9E83}"/>
              </a:ext>
            </a:extLst>
          </p:cNvPr>
          <p:cNvSpPr/>
          <p:nvPr/>
        </p:nvSpPr>
        <p:spPr>
          <a:xfrm>
            <a:off x="5981580" y="1772619"/>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a:extLst>
              <a:ext uri="{FF2B5EF4-FFF2-40B4-BE49-F238E27FC236}">
                <a16:creationId xmlns:a16="http://schemas.microsoft.com/office/drawing/2014/main" id="{D4411D7A-9224-4B5C-81C2-3AA0FCC2760D}"/>
              </a:ext>
            </a:extLst>
          </p:cNvPr>
          <p:cNvSpPr/>
          <p:nvPr/>
        </p:nvSpPr>
        <p:spPr>
          <a:xfrm>
            <a:off x="6331441" y="1771533"/>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Connector 104">
            <a:extLst>
              <a:ext uri="{FF2B5EF4-FFF2-40B4-BE49-F238E27FC236}">
                <a16:creationId xmlns:a16="http://schemas.microsoft.com/office/drawing/2014/main" id="{B57044CA-C40E-44EE-91D5-1B93B0F55DD3}"/>
              </a:ext>
            </a:extLst>
          </p:cNvPr>
          <p:cNvSpPr/>
          <p:nvPr/>
        </p:nvSpPr>
        <p:spPr>
          <a:xfrm>
            <a:off x="6684008" y="1769508"/>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Connector 105">
            <a:extLst>
              <a:ext uri="{FF2B5EF4-FFF2-40B4-BE49-F238E27FC236}">
                <a16:creationId xmlns:a16="http://schemas.microsoft.com/office/drawing/2014/main" id="{C578FE89-4C1F-4C8F-9BFF-CE5D99A70986}"/>
              </a:ext>
            </a:extLst>
          </p:cNvPr>
          <p:cNvSpPr/>
          <p:nvPr/>
        </p:nvSpPr>
        <p:spPr>
          <a:xfrm>
            <a:off x="7041098" y="1769507"/>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Connector 107">
            <a:extLst>
              <a:ext uri="{FF2B5EF4-FFF2-40B4-BE49-F238E27FC236}">
                <a16:creationId xmlns:a16="http://schemas.microsoft.com/office/drawing/2014/main" id="{BF3B3378-4E74-4490-B9A2-99A90567B6D4}"/>
              </a:ext>
            </a:extLst>
          </p:cNvPr>
          <p:cNvSpPr/>
          <p:nvPr/>
        </p:nvSpPr>
        <p:spPr>
          <a:xfrm>
            <a:off x="7392045" y="1770013"/>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Connector 108">
            <a:extLst>
              <a:ext uri="{FF2B5EF4-FFF2-40B4-BE49-F238E27FC236}">
                <a16:creationId xmlns:a16="http://schemas.microsoft.com/office/drawing/2014/main" id="{EC559B96-EB19-4F1D-B0AE-44F42743F4E8}"/>
              </a:ext>
            </a:extLst>
          </p:cNvPr>
          <p:cNvSpPr/>
          <p:nvPr/>
        </p:nvSpPr>
        <p:spPr>
          <a:xfrm>
            <a:off x="7744612" y="1767988"/>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Connector 109">
            <a:extLst>
              <a:ext uri="{FF2B5EF4-FFF2-40B4-BE49-F238E27FC236}">
                <a16:creationId xmlns:a16="http://schemas.microsoft.com/office/drawing/2014/main" id="{CCC4AA39-3231-46A6-8138-897CEAB83494}"/>
              </a:ext>
            </a:extLst>
          </p:cNvPr>
          <p:cNvSpPr/>
          <p:nvPr/>
        </p:nvSpPr>
        <p:spPr>
          <a:xfrm>
            <a:off x="8101702" y="1767987"/>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Connector 110">
            <a:extLst>
              <a:ext uri="{FF2B5EF4-FFF2-40B4-BE49-F238E27FC236}">
                <a16:creationId xmlns:a16="http://schemas.microsoft.com/office/drawing/2014/main" id="{F7DD3A6F-71EE-4AFE-8715-18CE1B023D67}"/>
              </a:ext>
            </a:extLst>
          </p:cNvPr>
          <p:cNvSpPr/>
          <p:nvPr/>
        </p:nvSpPr>
        <p:spPr>
          <a:xfrm>
            <a:off x="8451563" y="1766901"/>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Connector 111">
            <a:extLst>
              <a:ext uri="{FF2B5EF4-FFF2-40B4-BE49-F238E27FC236}">
                <a16:creationId xmlns:a16="http://schemas.microsoft.com/office/drawing/2014/main" id="{1560CD06-9B26-46D7-B5A9-247B488B8A9A}"/>
              </a:ext>
            </a:extLst>
          </p:cNvPr>
          <p:cNvSpPr/>
          <p:nvPr/>
        </p:nvSpPr>
        <p:spPr>
          <a:xfrm>
            <a:off x="8804130" y="1764876"/>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Connector 112">
            <a:extLst>
              <a:ext uri="{FF2B5EF4-FFF2-40B4-BE49-F238E27FC236}">
                <a16:creationId xmlns:a16="http://schemas.microsoft.com/office/drawing/2014/main" id="{FD986B97-B1C1-41B6-9D20-33A698B2A204}"/>
              </a:ext>
            </a:extLst>
          </p:cNvPr>
          <p:cNvSpPr/>
          <p:nvPr/>
        </p:nvSpPr>
        <p:spPr>
          <a:xfrm>
            <a:off x="9161220" y="176487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Connector 125">
            <a:extLst>
              <a:ext uri="{FF2B5EF4-FFF2-40B4-BE49-F238E27FC236}">
                <a16:creationId xmlns:a16="http://schemas.microsoft.com/office/drawing/2014/main" id="{B94A8BC5-0096-4645-8B4A-AEA2F6712351}"/>
              </a:ext>
            </a:extLst>
          </p:cNvPr>
          <p:cNvSpPr/>
          <p:nvPr/>
        </p:nvSpPr>
        <p:spPr>
          <a:xfrm>
            <a:off x="9518310" y="1764937"/>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Connector 126">
            <a:extLst>
              <a:ext uri="{FF2B5EF4-FFF2-40B4-BE49-F238E27FC236}">
                <a16:creationId xmlns:a16="http://schemas.microsoft.com/office/drawing/2014/main" id="{21720FA7-6BB8-4DC3-86AF-A6F24D3CC0D1}"/>
              </a:ext>
            </a:extLst>
          </p:cNvPr>
          <p:cNvSpPr/>
          <p:nvPr/>
        </p:nvSpPr>
        <p:spPr>
          <a:xfrm>
            <a:off x="9868171" y="1763851"/>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Connector 127">
            <a:extLst>
              <a:ext uri="{FF2B5EF4-FFF2-40B4-BE49-F238E27FC236}">
                <a16:creationId xmlns:a16="http://schemas.microsoft.com/office/drawing/2014/main" id="{5EFE603C-574F-4E7C-9C01-61DA81A53064}"/>
              </a:ext>
            </a:extLst>
          </p:cNvPr>
          <p:cNvSpPr/>
          <p:nvPr/>
        </p:nvSpPr>
        <p:spPr>
          <a:xfrm>
            <a:off x="10220738" y="1761826"/>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Connector 129">
            <a:extLst>
              <a:ext uri="{FF2B5EF4-FFF2-40B4-BE49-F238E27FC236}">
                <a16:creationId xmlns:a16="http://schemas.microsoft.com/office/drawing/2014/main" id="{50818A88-8046-4D46-8ACF-B363A7F3139B}"/>
              </a:ext>
            </a:extLst>
          </p:cNvPr>
          <p:cNvSpPr/>
          <p:nvPr/>
        </p:nvSpPr>
        <p:spPr>
          <a:xfrm>
            <a:off x="10577828" y="176182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Connector 130">
            <a:extLst>
              <a:ext uri="{FF2B5EF4-FFF2-40B4-BE49-F238E27FC236}">
                <a16:creationId xmlns:a16="http://schemas.microsoft.com/office/drawing/2014/main" id="{A84B756E-5532-4E0C-BFDE-ADC03FE151E0}"/>
              </a:ext>
            </a:extLst>
          </p:cNvPr>
          <p:cNvSpPr/>
          <p:nvPr/>
        </p:nvSpPr>
        <p:spPr>
          <a:xfrm>
            <a:off x="8906706" y="845414"/>
            <a:ext cx="205153" cy="2051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2" name="Flowchart: Connector 131">
            <a:extLst>
              <a:ext uri="{FF2B5EF4-FFF2-40B4-BE49-F238E27FC236}">
                <a16:creationId xmlns:a16="http://schemas.microsoft.com/office/drawing/2014/main" id="{491B39AD-43DE-4F45-9A2A-F46745A18944}"/>
              </a:ext>
            </a:extLst>
          </p:cNvPr>
          <p:cNvSpPr/>
          <p:nvPr/>
        </p:nvSpPr>
        <p:spPr>
          <a:xfrm>
            <a:off x="8908951" y="116040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39F4CC55-423F-4668-8AEA-3976F5A56A8E}"/>
              </a:ext>
            </a:extLst>
          </p:cNvPr>
          <p:cNvSpPr txBox="1"/>
          <p:nvPr/>
        </p:nvSpPr>
        <p:spPr>
          <a:xfrm>
            <a:off x="9119536" y="1066497"/>
            <a:ext cx="28316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t>Dnevne</a:t>
            </a:r>
            <a:r>
              <a:rPr lang="en-US" sz="2000" dirty="0"/>
              <a:t> </a:t>
            </a:r>
            <a:r>
              <a:rPr lang="en-US" sz="2000" dirty="0" err="1"/>
              <a:t>frakcije</a:t>
            </a:r>
          </a:p>
        </p:txBody>
      </p:sp>
      <p:sp>
        <p:nvSpPr>
          <p:cNvPr id="20" name="TextBox 19">
            <a:extLst>
              <a:ext uri="{FF2B5EF4-FFF2-40B4-BE49-F238E27FC236}">
                <a16:creationId xmlns:a16="http://schemas.microsoft.com/office/drawing/2014/main" id="{6B4A39B7-CC3D-4095-996B-C6EAF6CA03A4}"/>
              </a:ext>
            </a:extLst>
          </p:cNvPr>
          <p:cNvSpPr txBox="1"/>
          <p:nvPr/>
        </p:nvSpPr>
        <p:spPr>
          <a:xfrm>
            <a:off x="2913131" y="3022602"/>
            <a:ext cx="5373180" cy="707886"/>
          </a:xfrm>
          <a:prstGeom prst="rect">
            <a:avLst/>
          </a:prstGeom>
          <a:noFill/>
        </p:spPr>
        <p:txBody>
          <a:bodyPr wrap="square" lIns="91440" tIns="45720" rIns="91440" bIns="45720" rtlCol="0" anchor="t">
            <a:spAutoFit/>
          </a:bodyPr>
          <a:lstStyle/>
          <a:p>
            <a:pPr algn="ctr"/>
            <a:r>
              <a:rPr lang="en-US" sz="2000" dirty="0" err="1"/>
              <a:t>Obsevanje</a:t>
            </a:r>
            <a:r>
              <a:rPr lang="en-US" sz="2000" dirty="0"/>
              <a:t> z </a:t>
            </a:r>
            <a:r>
              <a:rPr lang="en-US" sz="2000" dirty="0" err="1"/>
              <a:t>enakim</a:t>
            </a:r>
            <a:r>
              <a:rPr lang="en-US" sz="2000" dirty="0"/>
              <a:t> </a:t>
            </a:r>
            <a:r>
              <a:rPr lang="en-US" sz="2000" dirty="0" err="1"/>
              <a:t>načrtom</a:t>
            </a:r>
            <a:r>
              <a:rPr lang="en-US" sz="2000" dirty="0"/>
              <a:t> v </a:t>
            </a:r>
            <a:r>
              <a:rPr lang="en-US" sz="2000" dirty="0" err="1"/>
              <a:t>vsaki</a:t>
            </a:r>
            <a:r>
              <a:rPr lang="en-US" sz="2000" dirty="0"/>
              <a:t> </a:t>
            </a:r>
            <a:r>
              <a:rPr lang="en-US" sz="2000" dirty="0" err="1"/>
              <a:t>frakciji</a:t>
            </a:r>
            <a:r>
              <a:rPr lang="en-US" sz="2000" dirty="0"/>
              <a:t>. Brez re-</a:t>
            </a:r>
            <a:r>
              <a:rPr lang="en-US" sz="2000" dirty="0" err="1"/>
              <a:t>optimizacije</a:t>
            </a:r>
            <a:r>
              <a:rPr lang="en-US" sz="2000" dirty="0"/>
              <a:t>.</a:t>
            </a:r>
            <a:endParaRPr lang="en-US"/>
          </a:p>
        </p:txBody>
      </p:sp>
      <p:sp>
        <p:nvSpPr>
          <p:cNvPr id="21" name="TextBox 20">
            <a:extLst>
              <a:ext uri="{FF2B5EF4-FFF2-40B4-BE49-F238E27FC236}">
                <a16:creationId xmlns:a16="http://schemas.microsoft.com/office/drawing/2014/main" id="{AF7D1F7C-5F2F-41DB-8E33-B444EFD11F24}"/>
              </a:ext>
            </a:extLst>
          </p:cNvPr>
          <p:cNvSpPr txBox="1"/>
          <p:nvPr/>
        </p:nvSpPr>
        <p:spPr>
          <a:xfrm>
            <a:off x="5900069" y="1435829"/>
            <a:ext cx="472453" cy="369332"/>
          </a:xfrm>
          <a:prstGeom prst="rect">
            <a:avLst/>
          </a:prstGeom>
          <a:noFill/>
        </p:spPr>
        <p:txBody>
          <a:bodyPr wrap="square" rtlCol="0">
            <a:spAutoFit/>
          </a:bodyPr>
          <a:lstStyle/>
          <a:p>
            <a:r>
              <a:rPr lang="en-US"/>
              <a:t>16</a:t>
            </a:r>
          </a:p>
        </p:txBody>
      </p:sp>
      <p:sp>
        <p:nvSpPr>
          <p:cNvPr id="134" name="Flowchart: Connector 133">
            <a:extLst>
              <a:ext uri="{FF2B5EF4-FFF2-40B4-BE49-F238E27FC236}">
                <a16:creationId xmlns:a16="http://schemas.microsoft.com/office/drawing/2014/main" id="{22E9C75A-5B06-478F-8992-E38C84AF87B2}"/>
              </a:ext>
            </a:extLst>
          </p:cNvPr>
          <p:cNvSpPr/>
          <p:nvPr/>
        </p:nvSpPr>
        <p:spPr>
          <a:xfrm>
            <a:off x="5977057" y="1760383"/>
            <a:ext cx="205153" cy="205153"/>
          </a:xfrm>
          <a:prstGeom prst="flowChartConnector">
            <a:avLst/>
          </a:prstGeom>
          <a:solidFill>
            <a:srgbClr val="F49E4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6EFF41D-24DC-44C4-BDA4-23BC07863748}"/>
              </a:ext>
            </a:extLst>
          </p:cNvPr>
          <p:cNvSpPr>
            <a:spLocks noGrp="1"/>
          </p:cNvSpPr>
          <p:nvPr>
            <p:ph type="sldNum" sz="quarter" idx="14"/>
          </p:nvPr>
        </p:nvSpPr>
        <p:spPr/>
        <p:txBody>
          <a:bodyPr/>
          <a:lstStyle/>
          <a:p>
            <a:fld id="{F63EFE32-485B-41F6-927E-7557007F5C17}" type="slidenum">
              <a:rPr lang="sl-SI" smtClean="0"/>
              <a:t>36</a:t>
            </a:fld>
            <a:endParaRPr lang="sl-SI"/>
          </a:p>
        </p:txBody>
      </p:sp>
      <p:sp>
        <p:nvSpPr>
          <p:cNvPr id="57" name="Left Brace 56">
            <a:extLst>
              <a:ext uri="{FF2B5EF4-FFF2-40B4-BE49-F238E27FC236}">
                <a16:creationId xmlns:a16="http://schemas.microsoft.com/office/drawing/2014/main" id="{6390EC80-5689-4A5F-ACED-9DF72355D3F4}"/>
              </a:ext>
            </a:extLst>
          </p:cNvPr>
          <p:cNvSpPr/>
          <p:nvPr/>
        </p:nvSpPr>
        <p:spPr>
          <a:xfrm rot="5400000">
            <a:off x="2656869" y="1371838"/>
            <a:ext cx="231076" cy="4617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a:extLst>
              <a:ext uri="{FF2B5EF4-FFF2-40B4-BE49-F238E27FC236}">
                <a16:creationId xmlns:a16="http://schemas.microsoft.com/office/drawing/2014/main" id="{A27BF5B5-C4C3-4D25-B380-E91C13E459BD}"/>
              </a:ext>
            </a:extLst>
          </p:cNvPr>
          <p:cNvSpPr txBox="1"/>
          <p:nvPr/>
        </p:nvSpPr>
        <p:spPr>
          <a:xfrm>
            <a:off x="2425029" y="1179394"/>
            <a:ext cx="1016000" cy="400110"/>
          </a:xfrm>
          <a:prstGeom prst="rect">
            <a:avLst/>
          </a:prstGeom>
          <a:noFill/>
        </p:spPr>
        <p:txBody>
          <a:bodyPr wrap="square" lIns="91440" tIns="45720" rIns="91440" bIns="45720" rtlCol="0" anchor="t">
            <a:spAutoFit/>
          </a:bodyPr>
          <a:lstStyle/>
          <a:p>
            <a:r>
              <a:rPr lang="en-US" sz="2000" dirty="0"/>
              <a:t>1 dan</a:t>
            </a:r>
          </a:p>
        </p:txBody>
      </p:sp>
      <p:sp>
        <p:nvSpPr>
          <p:cNvPr id="11" name="TextBox 10">
            <a:extLst>
              <a:ext uri="{FF2B5EF4-FFF2-40B4-BE49-F238E27FC236}">
                <a16:creationId xmlns:a16="http://schemas.microsoft.com/office/drawing/2014/main" id="{8A9928D6-7914-5B1E-795B-6B7D136E84C1}"/>
              </a:ext>
            </a:extLst>
          </p:cNvPr>
          <p:cNvSpPr txBox="1"/>
          <p:nvPr/>
        </p:nvSpPr>
        <p:spPr>
          <a:xfrm>
            <a:off x="9258222" y="3177798"/>
            <a:ext cx="2851645" cy="769441"/>
          </a:xfrm>
          <a:prstGeom prst="rect">
            <a:avLst/>
          </a:prstGeom>
          <a:ln w="1905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200" dirty="0" err="1"/>
              <a:t>Običajen</a:t>
            </a:r>
            <a:r>
              <a:rPr lang="en-US" sz="2200" dirty="0"/>
              <a:t> </a:t>
            </a:r>
            <a:r>
              <a:rPr lang="en-US" sz="2200" dirty="0" err="1"/>
              <a:t>potek</a:t>
            </a:r>
            <a:r>
              <a:rPr lang="en-US" sz="2200" dirty="0"/>
              <a:t> </a:t>
            </a:r>
            <a:r>
              <a:rPr lang="en-US" sz="2200" dirty="0" err="1"/>
              <a:t>obsevanja</a:t>
            </a:r>
            <a:endParaRPr lang="en-US" dirty="0" err="1"/>
          </a:p>
        </p:txBody>
      </p:sp>
    </p:spTree>
    <p:extLst>
      <p:ext uri="{BB962C8B-B14F-4D97-AF65-F5344CB8AC3E}">
        <p14:creationId xmlns:p14="http://schemas.microsoft.com/office/powerpoint/2010/main" val="1578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0" grpId="0"/>
      <p:bldP spid="51" grpId="0"/>
      <p:bldP spid="32" grpId="0" animBg="1"/>
      <p:bldP spid="35" grpId="0" animBg="1"/>
      <p:bldP spid="21" grpId="0"/>
      <p:bldP spid="134"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528C98-4850-3036-F105-88A2145F675C}"/>
              </a:ext>
            </a:extLst>
          </p:cNvPr>
          <p:cNvSpPr>
            <a:spLocks noGrp="1"/>
          </p:cNvSpPr>
          <p:nvPr>
            <p:ph idx="1"/>
          </p:nvPr>
        </p:nvSpPr>
        <p:spPr>
          <a:xfrm>
            <a:off x="409574" y="1355978"/>
            <a:ext cx="4054021" cy="4351338"/>
          </a:xfrm>
        </p:spPr>
        <p:txBody>
          <a:bodyPr vert="horz" lIns="91440" tIns="45720" rIns="91440" bIns="45720" rtlCol="0" anchor="t">
            <a:normAutofit/>
          </a:bodyPr>
          <a:lstStyle/>
          <a:p>
            <a:r>
              <a:rPr lang="en-US" dirty="0">
                <a:latin typeface="Work Sans"/>
              </a:rPr>
              <a:t>Primer </a:t>
            </a:r>
            <a:r>
              <a:rPr lang="en-US" dirty="0" err="1">
                <a:latin typeface="Work Sans"/>
              </a:rPr>
              <a:t>raka</a:t>
            </a:r>
            <a:r>
              <a:rPr lang="en-US" dirty="0">
                <a:latin typeface="Work Sans"/>
              </a:rPr>
              <a:t> prostate, </a:t>
            </a:r>
            <a:r>
              <a:rPr lang="en-US" dirty="0" err="1">
                <a:latin typeface="Work Sans"/>
              </a:rPr>
              <a:t>Klinični</a:t>
            </a:r>
            <a:r>
              <a:rPr lang="en-US" dirty="0">
                <a:latin typeface="Work Sans"/>
              </a:rPr>
              <a:t> center Maribor</a:t>
            </a:r>
          </a:p>
          <a:p>
            <a:r>
              <a:rPr lang="en-US" dirty="0" err="1">
                <a:latin typeface="Work Sans"/>
              </a:rPr>
              <a:t>Šest</a:t>
            </a:r>
            <a:r>
              <a:rPr lang="en-US" dirty="0">
                <a:latin typeface="Work Sans"/>
              </a:rPr>
              <a:t> </a:t>
            </a:r>
            <a:r>
              <a:rPr lang="en-US" dirty="0" err="1">
                <a:latin typeface="Work Sans"/>
              </a:rPr>
              <a:t>tedenskih</a:t>
            </a:r>
            <a:r>
              <a:rPr lang="en-US" dirty="0">
                <a:latin typeface="Work Sans"/>
              </a:rPr>
              <a:t> </a:t>
            </a:r>
            <a:r>
              <a:rPr lang="en-US" dirty="0" err="1">
                <a:latin typeface="Work Sans"/>
              </a:rPr>
              <a:t>slik</a:t>
            </a:r>
          </a:p>
          <a:p>
            <a:r>
              <a:rPr lang="en-US" dirty="0" err="1">
                <a:latin typeface="Work Sans"/>
              </a:rPr>
              <a:t>Mehur</a:t>
            </a:r>
            <a:r>
              <a:rPr lang="en-US" dirty="0">
                <a:latin typeface="Work Sans"/>
              </a:rPr>
              <a:t> (</a:t>
            </a:r>
            <a:r>
              <a:rPr lang="en-US" dirty="0" err="1">
                <a:latin typeface="Work Sans"/>
              </a:rPr>
              <a:t>rumeno</a:t>
            </a:r>
            <a:r>
              <a:rPr lang="en-US" dirty="0">
                <a:latin typeface="Work Sans"/>
              </a:rPr>
              <a:t>), CTV (</a:t>
            </a:r>
            <a:r>
              <a:rPr lang="en-US" dirty="0" err="1">
                <a:latin typeface="Work Sans"/>
              </a:rPr>
              <a:t>vijolično</a:t>
            </a:r>
            <a:r>
              <a:rPr lang="en-US" dirty="0">
                <a:latin typeface="Work Sans"/>
              </a:rPr>
              <a:t>), PTV (</a:t>
            </a:r>
            <a:r>
              <a:rPr lang="en-US" dirty="0" err="1">
                <a:latin typeface="Work Sans"/>
              </a:rPr>
              <a:t>modro</a:t>
            </a:r>
            <a:r>
              <a:rPr lang="en-US" dirty="0">
                <a:latin typeface="Work Sans"/>
              </a:rPr>
              <a:t>) </a:t>
            </a:r>
            <a:r>
              <a:rPr lang="en-US" dirty="0" err="1">
                <a:latin typeface="Work Sans"/>
              </a:rPr>
              <a:t>kot</a:t>
            </a:r>
            <a:r>
              <a:rPr lang="en-US" dirty="0">
                <a:latin typeface="Work Sans"/>
              </a:rPr>
              <a:t> </a:t>
            </a:r>
            <a:r>
              <a:rPr lang="en-US" dirty="0" err="1">
                <a:latin typeface="Work Sans"/>
              </a:rPr>
              <a:t>jih</a:t>
            </a:r>
            <a:r>
              <a:rPr lang="en-US" dirty="0">
                <a:latin typeface="Work Sans"/>
              </a:rPr>
              <a:t> </a:t>
            </a:r>
            <a:r>
              <a:rPr lang="en-US" dirty="0" err="1">
                <a:latin typeface="Work Sans"/>
              </a:rPr>
              <a:t>napove</a:t>
            </a:r>
            <a:r>
              <a:rPr lang="en-US" dirty="0">
                <a:latin typeface="Work Sans"/>
              </a:rPr>
              <a:t> </a:t>
            </a:r>
            <a:r>
              <a:rPr lang="en-US" dirty="0" err="1">
                <a:latin typeface="Work Sans"/>
              </a:rPr>
              <a:t>načrtovalni</a:t>
            </a:r>
            <a:r>
              <a:rPr lang="en-US" dirty="0">
                <a:latin typeface="Work Sans"/>
              </a:rPr>
              <a:t> CT</a:t>
            </a:r>
          </a:p>
          <a:p>
            <a:r>
              <a:rPr lang="en-US" dirty="0">
                <a:latin typeface="Work Sans"/>
              </a:rPr>
              <a:t>Za </a:t>
            </a:r>
            <a:r>
              <a:rPr lang="en-US" dirty="0" err="1">
                <a:latin typeface="Work Sans"/>
              </a:rPr>
              <a:t>izbrano</a:t>
            </a:r>
            <a:r>
              <a:rPr lang="en-US" dirty="0">
                <a:latin typeface="Work Sans"/>
              </a:rPr>
              <a:t> </a:t>
            </a:r>
            <a:r>
              <a:rPr lang="en-US" dirty="0" err="1">
                <a:latin typeface="Work Sans"/>
              </a:rPr>
              <a:t>aksialno</a:t>
            </a:r>
            <a:r>
              <a:rPr lang="en-US" dirty="0">
                <a:latin typeface="Work Sans"/>
              </a:rPr>
              <a:t> </a:t>
            </a:r>
            <a:r>
              <a:rPr lang="en-US" dirty="0" err="1">
                <a:latin typeface="Work Sans"/>
              </a:rPr>
              <a:t>rezino</a:t>
            </a:r>
          </a:p>
        </p:txBody>
      </p:sp>
      <p:sp>
        <p:nvSpPr>
          <p:cNvPr id="5" name="Content Placeholder 4">
            <a:extLst>
              <a:ext uri="{FF2B5EF4-FFF2-40B4-BE49-F238E27FC236}">
                <a16:creationId xmlns:a16="http://schemas.microsoft.com/office/drawing/2014/main" id="{629984C5-C177-0839-CBB0-D7322113820D}"/>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Primer slik</a:t>
            </a:r>
            <a:endParaRPr lang="en-US"/>
          </a:p>
        </p:txBody>
      </p:sp>
      <p:pic>
        <p:nvPicPr>
          <p:cNvPr id="4" name="Picture 4">
            <a:extLst>
              <a:ext uri="{FF2B5EF4-FFF2-40B4-BE49-F238E27FC236}">
                <a16:creationId xmlns:a16="http://schemas.microsoft.com/office/drawing/2014/main" id="{EA4403E2-29CF-ED3F-50E2-9D064F53FAD1}"/>
              </a:ext>
            </a:extLst>
          </p:cNvPr>
          <p:cNvPicPr>
            <a:picLocks noChangeAspect="1"/>
          </p:cNvPicPr>
          <p:nvPr/>
        </p:nvPicPr>
        <p:blipFill>
          <a:blip r:embed="rId2"/>
          <a:stretch>
            <a:fillRect/>
          </a:stretch>
        </p:blipFill>
        <p:spPr>
          <a:xfrm>
            <a:off x="4943671" y="461963"/>
            <a:ext cx="6599752" cy="5601909"/>
          </a:xfrm>
          <a:prstGeom prst="rect">
            <a:avLst/>
          </a:prstGeom>
        </p:spPr>
      </p:pic>
    </p:spTree>
    <p:extLst>
      <p:ext uri="{BB962C8B-B14F-4D97-AF65-F5344CB8AC3E}">
        <p14:creationId xmlns:p14="http://schemas.microsoft.com/office/powerpoint/2010/main" val="780773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A6249CF-8058-27F7-9DDA-4C33C50B9C92}"/>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So </a:t>
            </a:r>
            <a:r>
              <a:rPr lang="en-US" err="1">
                <a:latin typeface="Work Sans"/>
              </a:rPr>
              <a:t>negotovosti</a:t>
            </a:r>
            <a:r>
              <a:rPr lang="en-US">
                <a:latin typeface="Work Sans"/>
              </a:rPr>
              <a:t> pomembne?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a:pPr/>
              <a:t>38</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sp>
        <p:nvSpPr>
          <p:cNvPr id="3" name="TextBox 2">
            <a:extLst>
              <a:ext uri="{FF2B5EF4-FFF2-40B4-BE49-F238E27FC236}">
                <a16:creationId xmlns:a16="http://schemas.microsoft.com/office/drawing/2014/main" id="{E3A91716-AB55-4C11-A5CE-86C8C0760D32}"/>
              </a:ext>
            </a:extLst>
          </p:cNvPr>
          <p:cNvSpPr txBox="1"/>
          <p:nvPr/>
        </p:nvSpPr>
        <p:spPr>
          <a:xfrm>
            <a:off x="144008" y="1365333"/>
            <a:ext cx="5770564"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Je </a:t>
            </a:r>
            <a:r>
              <a:rPr lang="en-US" sz="2400" dirty="0" err="1">
                <a:ea typeface="+mn-lt"/>
                <a:cs typeface="+mn-lt"/>
              </a:rPr>
              <a:t>adaptivno</a:t>
            </a:r>
            <a:r>
              <a:rPr lang="en-US" sz="2400" dirty="0">
                <a:ea typeface="+mn-lt"/>
                <a:cs typeface="+mn-lt"/>
              </a:rPr>
              <a:t> </a:t>
            </a:r>
            <a:r>
              <a:rPr lang="en-US" sz="2400" dirty="0" err="1">
                <a:ea typeface="+mn-lt"/>
                <a:cs typeface="+mn-lt"/>
              </a:rPr>
              <a:t>slikanje</a:t>
            </a:r>
            <a:r>
              <a:rPr lang="en-US" sz="2400" dirty="0">
                <a:ea typeface="+mn-lt"/>
                <a:cs typeface="+mn-lt"/>
              </a:rPr>
              <a:t> </a:t>
            </a:r>
            <a:r>
              <a:rPr lang="en-US" sz="2400" dirty="0" err="1">
                <a:ea typeface="+mn-lt"/>
                <a:cs typeface="+mn-lt"/>
              </a:rPr>
              <a:t>potrebno</a:t>
            </a:r>
            <a:r>
              <a:rPr lang="en-US" sz="2400" dirty="0">
                <a:ea typeface="+mn-lt"/>
                <a:cs typeface="+mn-lt"/>
              </a:rPr>
              <a:t>?</a:t>
            </a:r>
            <a:endParaRPr lang="en-US" sz="2400" dirty="0">
              <a:cs typeface="Arial"/>
            </a:endParaRPr>
          </a:p>
          <a:p>
            <a:endParaRPr lang="en-US" sz="2400">
              <a:cs typeface="Arial"/>
            </a:endParaRPr>
          </a:p>
          <a:p>
            <a:pPr marL="342900" indent="-342900">
              <a:buFont typeface="Arial"/>
              <a:buChar char="•"/>
            </a:pPr>
            <a:r>
              <a:rPr lang="en-US" sz="2400" dirty="0" err="1">
                <a:cs typeface="Arial"/>
              </a:rPr>
              <a:t>Denimo</a:t>
            </a:r>
            <a:r>
              <a:rPr lang="en-US" sz="2400" dirty="0">
                <a:cs typeface="Arial"/>
              </a:rPr>
              <a:t> da </a:t>
            </a:r>
            <a:r>
              <a:rPr lang="en-US" sz="2400" dirty="0" err="1">
                <a:cs typeface="Arial"/>
              </a:rPr>
              <a:t>načrta</a:t>
            </a:r>
            <a:r>
              <a:rPr lang="en-US" sz="2400" dirty="0">
                <a:cs typeface="Arial"/>
              </a:rPr>
              <a:t> ne </a:t>
            </a:r>
            <a:r>
              <a:rPr lang="en-US" sz="2400" dirty="0" err="1">
                <a:cs typeface="Arial"/>
              </a:rPr>
              <a:t>popravljamo</a:t>
            </a:r>
          </a:p>
          <a:p>
            <a:pPr marL="342900" indent="-342900">
              <a:buFont typeface="Arial"/>
              <a:buChar char="•"/>
            </a:pPr>
            <a:r>
              <a:rPr lang="en-US" sz="2400" dirty="0" err="1">
                <a:cs typeface="Arial"/>
              </a:rPr>
              <a:t>Načrtujemo</a:t>
            </a:r>
            <a:r>
              <a:rPr lang="en-US" sz="2400" dirty="0">
                <a:cs typeface="Arial"/>
              </a:rPr>
              <a:t> med </a:t>
            </a:r>
            <a:r>
              <a:rPr lang="en-US" sz="2400" dirty="0" err="1">
                <a:cs typeface="Arial"/>
              </a:rPr>
              <a:t>vdihom</a:t>
            </a:r>
          </a:p>
          <a:p>
            <a:pPr marL="342900" indent="-342900">
              <a:buFont typeface="Arial"/>
              <a:buChar char="•"/>
            </a:pPr>
            <a:r>
              <a:rPr lang="en-US" sz="2400" dirty="0" err="1">
                <a:cs typeface="Arial"/>
              </a:rPr>
              <a:t>Simulirana</a:t>
            </a:r>
            <a:r>
              <a:rPr lang="en-US" sz="2400" dirty="0">
                <a:cs typeface="Arial"/>
              </a:rPr>
              <a:t> </a:t>
            </a:r>
            <a:r>
              <a:rPr lang="en-US" sz="2400" dirty="0" err="1">
                <a:cs typeface="Arial"/>
              </a:rPr>
              <a:t>prejeta</a:t>
            </a:r>
            <a:r>
              <a:rPr lang="en-US" sz="2400" dirty="0">
                <a:cs typeface="Arial"/>
              </a:rPr>
              <a:t> </a:t>
            </a:r>
            <a:r>
              <a:rPr lang="en-US" sz="2400" dirty="0" err="1">
                <a:cs typeface="Arial"/>
              </a:rPr>
              <a:t>doza</a:t>
            </a:r>
            <a:r>
              <a:rPr lang="en-US" sz="2400" dirty="0">
                <a:cs typeface="Arial"/>
              </a:rPr>
              <a:t> (MCNP).</a:t>
            </a:r>
          </a:p>
          <a:p>
            <a:pPr marL="342900" indent="-342900">
              <a:buFont typeface="Arial"/>
              <a:buChar char="•"/>
            </a:pPr>
            <a:r>
              <a:rPr lang="en-US" sz="2400" dirty="0" err="1">
                <a:cs typeface="Arial"/>
              </a:rPr>
              <a:t>Primerjajava</a:t>
            </a:r>
            <a:r>
              <a:rPr lang="en-US" sz="2400" dirty="0">
                <a:cs typeface="Arial"/>
              </a:rPr>
              <a:t> </a:t>
            </a:r>
            <a:r>
              <a:rPr lang="en-US" sz="2400" dirty="0" err="1">
                <a:cs typeface="Arial"/>
              </a:rPr>
              <a:t>referenčne</a:t>
            </a:r>
            <a:r>
              <a:rPr lang="en-US" sz="2400" dirty="0">
                <a:cs typeface="Arial"/>
              </a:rPr>
              <a:t> in doze </a:t>
            </a:r>
            <a:r>
              <a:rPr lang="en-US" sz="2400" dirty="0" err="1">
                <a:cs typeface="Arial"/>
              </a:rPr>
              <a:t>prejete</a:t>
            </a:r>
            <a:r>
              <a:rPr lang="en-US" sz="2400" dirty="0">
                <a:cs typeface="Arial"/>
              </a:rPr>
              <a:t> </a:t>
            </a:r>
            <a:r>
              <a:rPr lang="en-US" sz="2400" dirty="0" err="1">
                <a:cs typeface="Arial"/>
              </a:rPr>
              <a:t>ob</a:t>
            </a:r>
            <a:r>
              <a:rPr lang="en-US" sz="2400" dirty="0">
                <a:cs typeface="Arial"/>
              </a:rPr>
              <a:t> </a:t>
            </a:r>
            <a:r>
              <a:rPr lang="en-US" sz="2400" dirty="0" err="1">
                <a:cs typeface="Arial"/>
              </a:rPr>
              <a:t>izdihu</a:t>
            </a:r>
            <a:r>
              <a:rPr lang="en-US" sz="2400" dirty="0">
                <a:cs typeface="Arial"/>
              </a:rPr>
              <a:t>.</a:t>
            </a:r>
          </a:p>
          <a:p>
            <a:endParaRPr lang="en-US" sz="2400" dirty="0">
              <a:cs typeface="Arial"/>
            </a:endParaRPr>
          </a:p>
          <a:p>
            <a:r>
              <a:rPr lang="en-US" sz="2400" dirty="0" err="1">
                <a:cs typeface="Arial"/>
              </a:rPr>
              <a:t>Pomembne</a:t>
            </a:r>
            <a:r>
              <a:rPr lang="en-US" sz="2400" dirty="0">
                <a:cs typeface="Arial"/>
              </a:rPr>
              <a:t> </a:t>
            </a:r>
            <a:r>
              <a:rPr lang="en-US" sz="2400" dirty="0" err="1">
                <a:cs typeface="Arial"/>
              </a:rPr>
              <a:t>razlike</a:t>
            </a:r>
            <a:r>
              <a:rPr lang="en-US" sz="2400" dirty="0">
                <a:cs typeface="Arial"/>
              </a:rPr>
              <a:t>!</a:t>
            </a:r>
            <a:endParaRPr lang="en-US" dirty="0"/>
          </a:p>
          <a:p>
            <a:endParaRPr lang="en-US" sz="2400">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p:txBody>
      </p:sp>
      <p:sp>
        <p:nvSpPr>
          <p:cNvPr id="4" name="TextBox 3">
            <a:extLst>
              <a:ext uri="{FF2B5EF4-FFF2-40B4-BE49-F238E27FC236}">
                <a16:creationId xmlns:a16="http://schemas.microsoft.com/office/drawing/2014/main" id="{29C391EE-6B4A-4147-A850-94528DEBCE81}"/>
              </a:ext>
            </a:extLst>
          </p:cNvPr>
          <p:cNvSpPr txBox="1"/>
          <p:nvPr/>
        </p:nvSpPr>
        <p:spPr>
          <a:xfrm>
            <a:off x="8259331" y="734277"/>
            <a:ext cx="40066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Razdevšek</a:t>
            </a:r>
            <a:r>
              <a:rPr lang="en-US" dirty="0"/>
              <a:t> et al. Rad </a:t>
            </a:r>
            <a:r>
              <a:rPr lang="en-US" dirty="0" err="1"/>
              <a:t>Onc</a:t>
            </a:r>
            <a:r>
              <a:rPr lang="en-US" dirty="0"/>
              <a:t> 2022</a:t>
            </a:r>
          </a:p>
        </p:txBody>
      </p:sp>
      <p:pic>
        <p:nvPicPr>
          <p:cNvPr id="6" name="Picture 7" descr="A picture containing text, device, meter, gauge&#10;&#10;Description automatically generated">
            <a:extLst>
              <a:ext uri="{FF2B5EF4-FFF2-40B4-BE49-F238E27FC236}">
                <a16:creationId xmlns:a16="http://schemas.microsoft.com/office/drawing/2014/main" id="{736982E9-FF27-482D-9B3F-A8BAC274936A}"/>
              </a:ext>
            </a:extLst>
          </p:cNvPr>
          <p:cNvPicPr>
            <a:picLocks noChangeAspect="1"/>
          </p:cNvPicPr>
          <p:nvPr/>
        </p:nvPicPr>
        <p:blipFill>
          <a:blip r:embed="rId3"/>
          <a:stretch>
            <a:fillRect/>
          </a:stretch>
        </p:blipFill>
        <p:spPr>
          <a:xfrm>
            <a:off x="5982305" y="1210319"/>
            <a:ext cx="5912151" cy="2369076"/>
          </a:xfrm>
          <a:prstGeom prst="rect">
            <a:avLst/>
          </a:prstGeom>
        </p:spPr>
      </p:pic>
      <p:pic>
        <p:nvPicPr>
          <p:cNvPr id="8" name="Picture 8" descr="A picture containing diagram&#10;&#10;Description automatically generated">
            <a:extLst>
              <a:ext uri="{FF2B5EF4-FFF2-40B4-BE49-F238E27FC236}">
                <a16:creationId xmlns:a16="http://schemas.microsoft.com/office/drawing/2014/main" id="{B0D33615-2329-44E3-8E61-627C918A140E}"/>
              </a:ext>
            </a:extLst>
          </p:cNvPr>
          <p:cNvPicPr>
            <a:picLocks noChangeAspect="1"/>
          </p:cNvPicPr>
          <p:nvPr/>
        </p:nvPicPr>
        <p:blipFill>
          <a:blip r:embed="rId4"/>
          <a:stretch>
            <a:fillRect/>
          </a:stretch>
        </p:blipFill>
        <p:spPr>
          <a:xfrm>
            <a:off x="5909733" y="3675743"/>
            <a:ext cx="4218819" cy="2820609"/>
          </a:xfrm>
          <a:prstGeom prst="rect">
            <a:avLst/>
          </a:prstGeom>
        </p:spPr>
      </p:pic>
    </p:spTree>
    <p:extLst>
      <p:ext uri="{BB962C8B-B14F-4D97-AF65-F5344CB8AC3E}">
        <p14:creationId xmlns:p14="http://schemas.microsoft.com/office/powerpoint/2010/main" val="1290924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6A859-D4DC-4A45-B13C-752BF6DB8D06}"/>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Dnevno adaptivni tok dela</a:t>
            </a:r>
            <a:endParaRPr lang="en-US"/>
          </a:p>
        </p:txBody>
      </p:sp>
      <p:cxnSp>
        <p:nvCxnSpPr>
          <p:cNvPr id="5" name="Straight Arrow Connector 4">
            <a:extLst>
              <a:ext uri="{FF2B5EF4-FFF2-40B4-BE49-F238E27FC236}">
                <a16:creationId xmlns:a16="http://schemas.microsoft.com/office/drawing/2014/main" id="{F19CE52B-0F92-4194-8BDD-8D486C70497C}"/>
              </a:ext>
            </a:extLst>
          </p:cNvPr>
          <p:cNvCxnSpPr/>
          <p:nvPr/>
        </p:nvCxnSpPr>
        <p:spPr>
          <a:xfrm>
            <a:off x="747993" y="2524122"/>
            <a:ext cx="10443882" cy="1609"/>
          </a:xfrm>
          <a:prstGeom prst="straightConnector1">
            <a:avLst/>
          </a:prstGeom>
          <a:ln w="57150">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Flowchart: Connector 5">
            <a:extLst>
              <a:ext uri="{FF2B5EF4-FFF2-40B4-BE49-F238E27FC236}">
                <a16:creationId xmlns:a16="http://schemas.microsoft.com/office/drawing/2014/main" id="{67753FA7-B28B-49AC-BD26-A7E2D90C6C63}"/>
              </a:ext>
            </a:extLst>
          </p:cNvPr>
          <p:cNvSpPr/>
          <p:nvPr/>
        </p:nvSpPr>
        <p:spPr>
          <a:xfrm>
            <a:off x="692149" y="2423570"/>
            <a:ext cx="205153" cy="2051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Flowchart: Connector 11">
            <a:extLst>
              <a:ext uri="{FF2B5EF4-FFF2-40B4-BE49-F238E27FC236}">
                <a16:creationId xmlns:a16="http://schemas.microsoft.com/office/drawing/2014/main" id="{EF94F25D-AB3B-4855-9F95-2124137015A8}"/>
              </a:ext>
            </a:extLst>
          </p:cNvPr>
          <p:cNvSpPr/>
          <p:nvPr/>
        </p:nvSpPr>
        <p:spPr>
          <a:xfrm>
            <a:off x="1043841"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1A0EB0C-FC66-4E7C-A8CE-E9E517DB48EC}"/>
              </a:ext>
            </a:extLst>
          </p:cNvPr>
          <p:cNvSpPr/>
          <p:nvPr/>
        </p:nvSpPr>
        <p:spPr>
          <a:xfrm>
            <a:off x="1405302"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9E4D"/>
              </a:solidFill>
            </a:endParaRPr>
          </a:p>
        </p:txBody>
      </p:sp>
      <p:sp>
        <p:nvSpPr>
          <p:cNvPr id="15" name="Flowchart: Connector 14">
            <a:extLst>
              <a:ext uri="{FF2B5EF4-FFF2-40B4-BE49-F238E27FC236}">
                <a16:creationId xmlns:a16="http://schemas.microsoft.com/office/drawing/2014/main" id="{B90E1537-A5D9-45E4-A499-5C6FEEAA76E3}"/>
              </a:ext>
            </a:extLst>
          </p:cNvPr>
          <p:cNvSpPr/>
          <p:nvPr/>
        </p:nvSpPr>
        <p:spPr>
          <a:xfrm>
            <a:off x="1756994"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7C27FF1E-59F4-47C7-A92C-E78748751792}"/>
              </a:ext>
            </a:extLst>
          </p:cNvPr>
          <p:cNvSpPr/>
          <p:nvPr/>
        </p:nvSpPr>
        <p:spPr>
          <a:xfrm>
            <a:off x="2089149"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9DE0DE4A-F5F0-415C-B617-E88C23E9C2CF}"/>
              </a:ext>
            </a:extLst>
          </p:cNvPr>
          <p:cNvSpPr/>
          <p:nvPr/>
        </p:nvSpPr>
        <p:spPr>
          <a:xfrm>
            <a:off x="2440841"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668F76B0-998E-4D9A-864B-8518D417A45E}"/>
              </a:ext>
            </a:extLst>
          </p:cNvPr>
          <p:cNvSpPr/>
          <p:nvPr/>
        </p:nvSpPr>
        <p:spPr>
          <a:xfrm>
            <a:off x="2802302"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B8FE7348-1990-4F58-AEEA-7C66351B0725}"/>
              </a:ext>
            </a:extLst>
          </p:cNvPr>
          <p:cNvSpPr/>
          <p:nvPr/>
        </p:nvSpPr>
        <p:spPr>
          <a:xfrm>
            <a:off x="3153994"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9D783EF4-06D0-481E-B50D-6845C602DB92}"/>
              </a:ext>
            </a:extLst>
          </p:cNvPr>
          <p:cNvSpPr/>
          <p:nvPr/>
        </p:nvSpPr>
        <p:spPr>
          <a:xfrm>
            <a:off x="3456841"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Connector 60">
            <a:extLst>
              <a:ext uri="{FF2B5EF4-FFF2-40B4-BE49-F238E27FC236}">
                <a16:creationId xmlns:a16="http://schemas.microsoft.com/office/drawing/2014/main" id="{F283309D-337E-4FCC-8528-52681464B613}"/>
              </a:ext>
            </a:extLst>
          </p:cNvPr>
          <p:cNvSpPr/>
          <p:nvPr/>
        </p:nvSpPr>
        <p:spPr>
          <a:xfrm>
            <a:off x="3808533"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E6ED0335-4BC5-40EA-9590-DE4EEDD1B966}"/>
              </a:ext>
            </a:extLst>
          </p:cNvPr>
          <p:cNvSpPr/>
          <p:nvPr/>
        </p:nvSpPr>
        <p:spPr>
          <a:xfrm>
            <a:off x="4169994"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Connector 64">
            <a:extLst>
              <a:ext uri="{FF2B5EF4-FFF2-40B4-BE49-F238E27FC236}">
                <a16:creationId xmlns:a16="http://schemas.microsoft.com/office/drawing/2014/main" id="{7E29AA53-1AE4-43B8-9E6D-6BB3846DF676}"/>
              </a:ext>
            </a:extLst>
          </p:cNvPr>
          <p:cNvSpPr/>
          <p:nvPr/>
        </p:nvSpPr>
        <p:spPr>
          <a:xfrm>
            <a:off x="4521686"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a:extLst>
              <a:ext uri="{FF2B5EF4-FFF2-40B4-BE49-F238E27FC236}">
                <a16:creationId xmlns:a16="http://schemas.microsoft.com/office/drawing/2014/main" id="{E3EC6B00-D12A-4CC7-8523-3E1E1D5BB32E}"/>
              </a:ext>
            </a:extLst>
          </p:cNvPr>
          <p:cNvSpPr/>
          <p:nvPr/>
        </p:nvSpPr>
        <p:spPr>
          <a:xfrm>
            <a:off x="4853841"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Connector 68">
            <a:extLst>
              <a:ext uri="{FF2B5EF4-FFF2-40B4-BE49-F238E27FC236}">
                <a16:creationId xmlns:a16="http://schemas.microsoft.com/office/drawing/2014/main" id="{65705E94-2D32-42F3-A19C-58DC1E118750}"/>
              </a:ext>
            </a:extLst>
          </p:cNvPr>
          <p:cNvSpPr/>
          <p:nvPr/>
        </p:nvSpPr>
        <p:spPr>
          <a:xfrm>
            <a:off x="5205533"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4FA9946B-0B72-41AD-85F1-8841AFF15CC9}"/>
              </a:ext>
            </a:extLst>
          </p:cNvPr>
          <p:cNvSpPr/>
          <p:nvPr/>
        </p:nvSpPr>
        <p:spPr>
          <a:xfrm>
            <a:off x="5566994"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Connector 72">
            <a:extLst>
              <a:ext uri="{FF2B5EF4-FFF2-40B4-BE49-F238E27FC236}">
                <a16:creationId xmlns:a16="http://schemas.microsoft.com/office/drawing/2014/main" id="{A8D9D8C1-D16D-471F-BCB2-B212436B11B0}"/>
              </a:ext>
            </a:extLst>
          </p:cNvPr>
          <p:cNvSpPr/>
          <p:nvPr/>
        </p:nvSpPr>
        <p:spPr>
          <a:xfrm>
            <a:off x="5918686"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Connector 74">
            <a:extLst>
              <a:ext uri="{FF2B5EF4-FFF2-40B4-BE49-F238E27FC236}">
                <a16:creationId xmlns:a16="http://schemas.microsoft.com/office/drawing/2014/main" id="{48D08A66-D3E6-43B8-BF4B-C20E64D91B45}"/>
              </a:ext>
            </a:extLst>
          </p:cNvPr>
          <p:cNvSpPr/>
          <p:nvPr/>
        </p:nvSpPr>
        <p:spPr>
          <a:xfrm>
            <a:off x="6309456"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Connector 76">
            <a:extLst>
              <a:ext uri="{FF2B5EF4-FFF2-40B4-BE49-F238E27FC236}">
                <a16:creationId xmlns:a16="http://schemas.microsoft.com/office/drawing/2014/main" id="{98B6E3C0-0B37-49B6-A82E-E981490DEA30}"/>
              </a:ext>
            </a:extLst>
          </p:cNvPr>
          <p:cNvSpPr/>
          <p:nvPr/>
        </p:nvSpPr>
        <p:spPr>
          <a:xfrm>
            <a:off x="6661148"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Connector 78">
            <a:extLst>
              <a:ext uri="{FF2B5EF4-FFF2-40B4-BE49-F238E27FC236}">
                <a16:creationId xmlns:a16="http://schemas.microsoft.com/office/drawing/2014/main" id="{A0080E58-220C-4BA4-A161-A66D6D91EDEF}"/>
              </a:ext>
            </a:extLst>
          </p:cNvPr>
          <p:cNvSpPr/>
          <p:nvPr/>
        </p:nvSpPr>
        <p:spPr>
          <a:xfrm>
            <a:off x="7022609"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Connector 80">
            <a:extLst>
              <a:ext uri="{FF2B5EF4-FFF2-40B4-BE49-F238E27FC236}">
                <a16:creationId xmlns:a16="http://schemas.microsoft.com/office/drawing/2014/main" id="{C739050A-16E4-4D29-A748-ED94490BFF11}"/>
              </a:ext>
            </a:extLst>
          </p:cNvPr>
          <p:cNvSpPr/>
          <p:nvPr/>
        </p:nvSpPr>
        <p:spPr>
          <a:xfrm>
            <a:off x="7374301"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Connector 82">
            <a:extLst>
              <a:ext uri="{FF2B5EF4-FFF2-40B4-BE49-F238E27FC236}">
                <a16:creationId xmlns:a16="http://schemas.microsoft.com/office/drawing/2014/main" id="{F9679AC8-93DE-48FE-825F-7194017A42E7}"/>
              </a:ext>
            </a:extLst>
          </p:cNvPr>
          <p:cNvSpPr/>
          <p:nvPr/>
        </p:nvSpPr>
        <p:spPr>
          <a:xfrm>
            <a:off x="7706456"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a16="http://schemas.microsoft.com/office/drawing/2014/main" id="{C28D4E08-2C95-476E-B6AB-599535F5707D}"/>
              </a:ext>
            </a:extLst>
          </p:cNvPr>
          <p:cNvSpPr/>
          <p:nvPr/>
        </p:nvSpPr>
        <p:spPr>
          <a:xfrm>
            <a:off x="8058148"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7D717208-AD66-4C64-9B0B-14B3AAA36F47}"/>
              </a:ext>
            </a:extLst>
          </p:cNvPr>
          <p:cNvSpPr/>
          <p:nvPr/>
        </p:nvSpPr>
        <p:spPr>
          <a:xfrm>
            <a:off x="8419609"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Connector 88">
            <a:extLst>
              <a:ext uri="{FF2B5EF4-FFF2-40B4-BE49-F238E27FC236}">
                <a16:creationId xmlns:a16="http://schemas.microsoft.com/office/drawing/2014/main" id="{6CA76BFA-EA81-46B8-9E21-31A9019CE0B0}"/>
              </a:ext>
            </a:extLst>
          </p:cNvPr>
          <p:cNvSpPr/>
          <p:nvPr/>
        </p:nvSpPr>
        <p:spPr>
          <a:xfrm>
            <a:off x="8771301"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Connector 90">
            <a:extLst>
              <a:ext uri="{FF2B5EF4-FFF2-40B4-BE49-F238E27FC236}">
                <a16:creationId xmlns:a16="http://schemas.microsoft.com/office/drawing/2014/main" id="{D5338CBC-6E20-4F5B-8287-FB6D9C0B03D8}"/>
              </a:ext>
            </a:extLst>
          </p:cNvPr>
          <p:cNvSpPr/>
          <p:nvPr/>
        </p:nvSpPr>
        <p:spPr>
          <a:xfrm>
            <a:off x="9074148"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Connector 92">
            <a:extLst>
              <a:ext uri="{FF2B5EF4-FFF2-40B4-BE49-F238E27FC236}">
                <a16:creationId xmlns:a16="http://schemas.microsoft.com/office/drawing/2014/main" id="{55586556-0953-4DD7-9530-0901478243B0}"/>
              </a:ext>
            </a:extLst>
          </p:cNvPr>
          <p:cNvSpPr/>
          <p:nvPr/>
        </p:nvSpPr>
        <p:spPr>
          <a:xfrm>
            <a:off x="9425840"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Connector 94">
            <a:extLst>
              <a:ext uri="{FF2B5EF4-FFF2-40B4-BE49-F238E27FC236}">
                <a16:creationId xmlns:a16="http://schemas.microsoft.com/office/drawing/2014/main" id="{D8826897-E48A-4744-AD39-3738FDFCDDB4}"/>
              </a:ext>
            </a:extLst>
          </p:cNvPr>
          <p:cNvSpPr/>
          <p:nvPr/>
        </p:nvSpPr>
        <p:spPr>
          <a:xfrm>
            <a:off x="9787301"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Connector 96">
            <a:extLst>
              <a:ext uri="{FF2B5EF4-FFF2-40B4-BE49-F238E27FC236}">
                <a16:creationId xmlns:a16="http://schemas.microsoft.com/office/drawing/2014/main" id="{82E0595D-9717-46D2-8961-2E8935DB9C5A}"/>
              </a:ext>
            </a:extLst>
          </p:cNvPr>
          <p:cNvSpPr/>
          <p:nvPr/>
        </p:nvSpPr>
        <p:spPr>
          <a:xfrm>
            <a:off x="10138993"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a:extLst>
              <a:ext uri="{FF2B5EF4-FFF2-40B4-BE49-F238E27FC236}">
                <a16:creationId xmlns:a16="http://schemas.microsoft.com/office/drawing/2014/main" id="{78143A07-CA31-4982-B717-956C051AC2EA}"/>
              </a:ext>
            </a:extLst>
          </p:cNvPr>
          <p:cNvSpPr/>
          <p:nvPr/>
        </p:nvSpPr>
        <p:spPr>
          <a:xfrm>
            <a:off x="10471148"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B1A6819A-B1CA-437E-9298-6D01A0F4C07A}"/>
              </a:ext>
            </a:extLst>
          </p:cNvPr>
          <p:cNvSpPr txBox="1"/>
          <p:nvPr/>
        </p:nvSpPr>
        <p:spPr>
          <a:xfrm>
            <a:off x="10516333" y="2739792"/>
            <a:ext cx="1444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err="1"/>
              <a:t>frakcije</a:t>
            </a:r>
          </a:p>
        </p:txBody>
      </p:sp>
      <p:cxnSp>
        <p:nvCxnSpPr>
          <p:cNvPr id="7" name="Straight Arrow Connector 6">
            <a:extLst>
              <a:ext uri="{FF2B5EF4-FFF2-40B4-BE49-F238E27FC236}">
                <a16:creationId xmlns:a16="http://schemas.microsoft.com/office/drawing/2014/main" id="{CA133C44-C68B-42A6-8F84-B75AD520155C}"/>
              </a:ext>
            </a:extLst>
          </p:cNvPr>
          <p:cNvCxnSpPr>
            <a:cxnSpLocks/>
          </p:cNvCxnSpPr>
          <p:nvPr/>
        </p:nvCxnSpPr>
        <p:spPr>
          <a:xfrm>
            <a:off x="800188" y="2618953"/>
            <a:ext cx="0" cy="692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4A5A8B9-095C-4A32-8847-0AED1E9E6755}"/>
              </a:ext>
            </a:extLst>
          </p:cNvPr>
          <p:cNvSpPr txBox="1"/>
          <p:nvPr/>
        </p:nvSpPr>
        <p:spPr>
          <a:xfrm>
            <a:off x="118700" y="3311204"/>
            <a:ext cx="1791968" cy="707886"/>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Načrtovanje</a:t>
            </a:r>
            <a:r>
              <a:rPr lang="en-US" sz="2000" dirty="0"/>
              <a:t> </a:t>
            </a:r>
            <a:r>
              <a:rPr lang="en-US" sz="2000" dirty="0" err="1"/>
              <a:t>terapije</a:t>
            </a:r>
          </a:p>
        </p:txBody>
      </p:sp>
      <p:grpSp>
        <p:nvGrpSpPr>
          <p:cNvPr id="2" name="Group 1">
            <a:extLst>
              <a:ext uri="{FF2B5EF4-FFF2-40B4-BE49-F238E27FC236}">
                <a16:creationId xmlns:a16="http://schemas.microsoft.com/office/drawing/2014/main" id="{7248D393-38F0-405D-A6EB-1A921E1A1665}"/>
              </a:ext>
            </a:extLst>
          </p:cNvPr>
          <p:cNvGrpSpPr/>
          <p:nvPr/>
        </p:nvGrpSpPr>
        <p:grpSpPr>
          <a:xfrm>
            <a:off x="9074148" y="1056422"/>
            <a:ext cx="3044502" cy="1016302"/>
            <a:chOff x="8906706" y="760273"/>
            <a:chExt cx="3044502" cy="1016302"/>
          </a:xfrm>
        </p:grpSpPr>
        <p:sp>
          <p:nvSpPr>
            <p:cNvPr id="52" name="TextBox 51">
              <a:extLst>
                <a:ext uri="{FF2B5EF4-FFF2-40B4-BE49-F238E27FC236}">
                  <a16:creationId xmlns:a16="http://schemas.microsoft.com/office/drawing/2014/main" id="{81C2AC55-D7CA-4608-B595-EF349F7563F0}"/>
                </a:ext>
              </a:extLst>
            </p:cNvPr>
            <p:cNvSpPr txBox="1"/>
            <p:nvPr/>
          </p:nvSpPr>
          <p:spPr>
            <a:xfrm>
              <a:off x="9119536" y="1376465"/>
              <a:ext cx="20896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t>CT</a:t>
              </a:r>
            </a:p>
          </p:txBody>
        </p:sp>
        <p:sp>
          <p:nvSpPr>
            <p:cNvPr id="53" name="Flowchart: Connector 52">
              <a:extLst>
                <a:ext uri="{FF2B5EF4-FFF2-40B4-BE49-F238E27FC236}">
                  <a16:creationId xmlns:a16="http://schemas.microsoft.com/office/drawing/2014/main" id="{AE428D63-C0D7-433B-8493-3F209378D05C}"/>
                </a:ext>
              </a:extLst>
            </p:cNvPr>
            <p:cNvSpPr/>
            <p:nvPr/>
          </p:nvSpPr>
          <p:spPr>
            <a:xfrm>
              <a:off x="8925728" y="1459917"/>
              <a:ext cx="205153" cy="205153"/>
            </a:xfrm>
            <a:prstGeom prst="flowChartConnector">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40DE5719-A6FE-4C10-94F5-3AB1253BF504}"/>
                </a:ext>
              </a:extLst>
            </p:cNvPr>
            <p:cNvSpPr txBox="1"/>
            <p:nvPr/>
          </p:nvSpPr>
          <p:spPr>
            <a:xfrm>
              <a:off x="9111859" y="760273"/>
              <a:ext cx="22583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t>Načrtovalni</a:t>
              </a:r>
              <a:r>
                <a:rPr lang="en-US" sz="2000" dirty="0"/>
                <a:t> CT</a:t>
              </a:r>
            </a:p>
          </p:txBody>
        </p:sp>
        <p:sp>
          <p:nvSpPr>
            <p:cNvPr id="55" name="Flowchart: Connector 54">
              <a:extLst>
                <a:ext uri="{FF2B5EF4-FFF2-40B4-BE49-F238E27FC236}">
                  <a16:creationId xmlns:a16="http://schemas.microsoft.com/office/drawing/2014/main" id="{0593DCA0-E951-4510-94FA-F07299B089F9}"/>
                </a:ext>
              </a:extLst>
            </p:cNvPr>
            <p:cNvSpPr/>
            <p:nvPr/>
          </p:nvSpPr>
          <p:spPr>
            <a:xfrm>
              <a:off x="8906706" y="845414"/>
              <a:ext cx="205153" cy="2051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4" name="Flowchart: Connector 63">
              <a:extLst>
                <a:ext uri="{FF2B5EF4-FFF2-40B4-BE49-F238E27FC236}">
                  <a16:creationId xmlns:a16="http://schemas.microsoft.com/office/drawing/2014/main" id="{9701F024-9689-4766-91D7-A9BBC43B137E}"/>
                </a:ext>
              </a:extLst>
            </p:cNvPr>
            <p:cNvSpPr/>
            <p:nvPr/>
          </p:nvSpPr>
          <p:spPr>
            <a:xfrm>
              <a:off x="8908951" y="116040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C48273DA-770F-4BA0-ADB2-D42413CAA7E3}"/>
                </a:ext>
              </a:extLst>
            </p:cNvPr>
            <p:cNvSpPr txBox="1"/>
            <p:nvPr/>
          </p:nvSpPr>
          <p:spPr>
            <a:xfrm>
              <a:off x="9119536" y="1066497"/>
              <a:ext cx="28316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t>dnevne</a:t>
              </a:r>
              <a:r>
                <a:rPr lang="en-US" sz="2000" dirty="0"/>
                <a:t> </a:t>
              </a:r>
              <a:r>
                <a:rPr lang="en-US" sz="2000" dirty="0" err="1"/>
                <a:t>frakcije</a:t>
              </a:r>
              <a:endParaRPr lang="en-US" dirty="0" err="1"/>
            </a:p>
          </p:txBody>
        </p:sp>
      </p:grpSp>
      <p:sp>
        <p:nvSpPr>
          <p:cNvPr id="4" name="Slide Number Placeholder 3">
            <a:extLst>
              <a:ext uri="{FF2B5EF4-FFF2-40B4-BE49-F238E27FC236}">
                <a16:creationId xmlns:a16="http://schemas.microsoft.com/office/drawing/2014/main" id="{78BDE697-6DD8-46C4-B7C7-6D707FCCD5DE}"/>
              </a:ext>
            </a:extLst>
          </p:cNvPr>
          <p:cNvSpPr>
            <a:spLocks noGrp="1"/>
          </p:cNvSpPr>
          <p:nvPr>
            <p:ph type="sldNum" sz="quarter" idx="14"/>
          </p:nvPr>
        </p:nvSpPr>
        <p:spPr/>
        <p:txBody>
          <a:bodyPr/>
          <a:lstStyle/>
          <a:p>
            <a:fld id="{F63EFE32-485B-41F6-927E-7557007F5C17}" type="slidenum">
              <a:rPr lang="sl-SI" smtClean="0"/>
              <a:t>39</a:t>
            </a:fld>
            <a:endParaRPr lang="sl-SI"/>
          </a:p>
        </p:txBody>
      </p:sp>
      <p:cxnSp>
        <p:nvCxnSpPr>
          <p:cNvPr id="47" name="Straight Arrow Connector 46">
            <a:extLst>
              <a:ext uri="{FF2B5EF4-FFF2-40B4-BE49-F238E27FC236}">
                <a16:creationId xmlns:a16="http://schemas.microsoft.com/office/drawing/2014/main" id="{9C090876-D0A4-49DB-AAF6-AEDC4B17305C}"/>
              </a:ext>
            </a:extLst>
          </p:cNvPr>
          <p:cNvCxnSpPr>
            <a:cxnSpLocks/>
          </p:cNvCxnSpPr>
          <p:nvPr/>
        </p:nvCxnSpPr>
        <p:spPr>
          <a:xfrm>
            <a:off x="3257404" y="2619579"/>
            <a:ext cx="0" cy="928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21C1D1E-8D5E-4052-B947-573EE826ADFE}"/>
              </a:ext>
            </a:extLst>
          </p:cNvPr>
          <p:cNvSpPr txBox="1"/>
          <p:nvPr/>
        </p:nvSpPr>
        <p:spPr>
          <a:xfrm>
            <a:off x="2294302" y="3570142"/>
            <a:ext cx="2007577" cy="1015663"/>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Dnevna</a:t>
            </a:r>
            <a:r>
              <a:rPr lang="en-US" sz="2000" dirty="0"/>
              <a:t> </a:t>
            </a:r>
            <a:r>
              <a:rPr lang="en-US" sz="2000" dirty="0" err="1"/>
              <a:t>ocena</a:t>
            </a:r>
            <a:r>
              <a:rPr lang="en-US" sz="2000" dirty="0"/>
              <a:t> </a:t>
            </a:r>
            <a:r>
              <a:rPr lang="en-US" sz="2000" dirty="0" err="1"/>
              <a:t>anatomskih</a:t>
            </a:r>
            <a:r>
              <a:rPr lang="en-US" sz="2000" dirty="0"/>
              <a:t> </a:t>
            </a:r>
            <a:r>
              <a:rPr lang="en-US" sz="2000" dirty="0" err="1"/>
              <a:t>sprememb</a:t>
            </a:r>
          </a:p>
        </p:txBody>
      </p:sp>
      <p:cxnSp>
        <p:nvCxnSpPr>
          <p:cNvPr id="49" name="Straight Arrow Connector 48">
            <a:extLst>
              <a:ext uri="{FF2B5EF4-FFF2-40B4-BE49-F238E27FC236}">
                <a16:creationId xmlns:a16="http://schemas.microsoft.com/office/drawing/2014/main" id="{DB75E5BE-7647-4FEB-AA20-AADEC0BE37F0}"/>
              </a:ext>
            </a:extLst>
          </p:cNvPr>
          <p:cNvCxnSpPr>
            <a:cxnSpLocks/>
          </p:cNvCxnSpPr>
          <p:nvPr/>
        </p:nvCxnSpPr>
        <p:spPr>
          <a:xfrm>
            <a:off x="4301879" y="4010037"/>
            <a:ext cx="3912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1EF73CF-FDE5-4237-B241-8B52F3D9DF7B}"/>
              </a:ext>
            </a:extLst>
          </p:cNvPr>
          <p:cNvSpPr txBox="1"/>
          <p:nvPr/>
        </p:nvSpPr>
        <p:spPr>
          <a:xfrm>
            <a:off x="4685513" y="3680675"/>
            <a:ext cx="1499577" cy="707886"/>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latin typeface="Cambria"/>
                <a:ea typeface="Cambria"/>
              </a:rPr>
              <a:t>Ocena</a:t>
            </a:r>
            <a:r>
              <a:rPr lang="en-US" sz="2000" dirty="0">
                <a:latin typeface="Cambria"/>
                <a:ea typeface="Cambria"/>
              </a:rPr>
              <a:t> </a:t>
            </a:r>
            <a:r>
              <a:rPr lang="en-US" sz="2000" dirty="0" err="1">
                <a:latin typeface="Cambria"/>
                <a:ea typeface="Cambria"/>
              </a:rPr>
              <a:t>odstopanja</a:t>
            </a:r>
            <a:endParaRPr lang="en-US" err="1">
              <a:latin typeface="Cambria"/>
              <a:ea typeface="Cambria"/>
            </a:endParaRPr>
          </a:p>
        </p:txBody>
      </p:sp>
      <p:cxnSp>
        <p:nvCxnSpPr>
          <p:cNvPr id="51" name="Straight Arrow Connector 50">
            <a:extLst>
              <a:ext uri="{FF2B5EF4-FFF2-40B4-BE49-F238E27FC236}">
                <a16:creationId xmlns:a16="http://schemas.microsoft.com/office/drawing/2014/main" id="{93E6D85B-F8CB-47B5-B29B-0D36F507F0C4}"/>
              </a:ext>
            </a:extLst>
          </p:cNvPr>
          <p:cNvCxnSpPr>
            <a:cxnSpLocks/>
          </p:cNvCxnSpPr>
          <p:nvPr/>
        </p:nvCxnSpPr>
        <p:spPr>
          <a:xfrm>
            <a:off x="6189780" y="4003991"/>
            <a:ext cx="471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82E43A0-DDE7-4345-AB0A-11AED9AB35EA}"/>
              </a:ext>
            </a:extLst>
          </p:cNvPr>
          <p:cNvSpPr txBox="1"/>
          <p:nvPr/>
        </p:nvSpPr>
        <p:spPr>
          <a:xfrm>
            <a:off x="6700733" y="3680675"/>
            <a:ext cx="1924028" cy="1323439"/>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Dnevno</a:t>
            </a:r>
            <a:r>
              <a:rPr lang="en-US" sz="2000" dirty="0"/>
              <a:t> </a:t>
            </a:r>
            <a:r>
              <a:rPr lang="en-US" sz="2000" dirty="0" err="1"/>
              <a:t>prilagajanje</a:t>
            </a:r>
            <a:r>
              <a:rPr lang="en-US" sz="2000" dirty="0"/>
              <a:t> </a:t>
            </a:r>
            <a:r>
              <a:rPr lang="en-US" sz="2000" dirty="0" err="1"/>
              <a:t>obsevalnih</a:t>
            </a:r>
            <a:r>
              <a:rPr lang="en-US" sz="2000" dirty="0"/>
              <a:t> </a:t>
            </a:r>
            <a:r>
              <a:rPr lang="en-US" sz="2000" dirty="0" err="1"/>
              <a:t>načrtov</a:t>
            </a:r>
            <a:endParaRPr lang="en-US" dirty="0" err="1"/>
          </a:p>
        </p:txBody>
      </p:sp>
      <p:sp>
        <p:nvSpPr>
          <p:cNvPr id="13" name="TextBox 12">
            <a:extLst>
              <a:ext uri="{FF2B5EF4-FFF2-40B4-BE49-F238E27FC236}">
                <a16:creationId xmlns:a16="http://schemas.microsoft.com/office/drawing/2014/main" id="{B9754193-E9D6-4215-87B0-4ADD88B905F7}"/>
              </a:ext>
            </a:extLst>
          </p:cNvPr>
          <p:cNvSpPr txBox="1"/>
          <p:nvPr/>
        </p:nvSpPr>
        <p:spPr>
          <a:xfrm>
            <a:off x="9456203" y="4184214"/>
            <a:ext cx="2032508" cy="40011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solidFill>
                  <a:srgbClr val="00B050"/>
                </a:solidFill>
              </a:rPr>
              <a:t>avtomatizacija</a:t>
            </a:r>
          </a:p>
        </p:txBody>
      </p:sp>
      <p:sp>
        <p:nvSpPr>
          <p:cNvPr id="60" name="TextBox 59">
            <a:extLst>
              <a:ext uri="{FF2B5EF4-FFF2-40B4-BE49-F238E27FC236}">
                <a16:creationId xmlns:a16="http://schemas.microsoft.com/office/drawing/2014/main" id="{8A7B1FA2-4763-4E2B-9D03-940F6E7EEB29}"/>
              </a:ext>
            </a:extLst>
          </p:cNvPr>
          <p:cNvSpPr txBox="1"/>
          <p:nvPr/>
        </p:nvSpPr>
        <p:spPr>
          <a:xfrm>
            <a:off x="9454412" y="5527623"/>
            <a:ext cx="2011673" cy="1015663"/>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sz="2000" dirty="0" err="1">
                <a:solidFill>
                  <a:srgbClr val="00B050"/>
                </a:solidFill>
              </a:rPr>
              <a:t>Integracija</a:t>
            </a:r>
            <a:r>
              <a:rPr lang="en-US" sz="2000" dirty="0">
                <a:solidFill>
                  <a:srgbClr val="00B050"/>
                </a:solidFill>
              </a:rPr>
              <a:t> </a:t>
            </a:r>
            <a:r>
              <a:rPr lang="en-US" sz="2000" dirty="0" err="1">
                <a:solidFill>
                  <a:srgbClr val="00B050"/>
                </a:solidFill>
              </a:rPr>
              <a:t>nejasnosti</a:t>
            </a:r>
            <a:r>
              <a:rPr lang="en-US" sz="2000" dirty="0">
                <a:solidFill>
                  <a:srgbClr val="00B050"/>
                </a:solidFill>
              </a:rPr>
              <a:t> </a:t>
            </a:r>
            <a:r>
              <a:rPr lang="en-US" sz="2000" dirty="0" err="1">
                <a:solidFill>
                  <a:srgbClr val="00B050"/>
                </a:solidFill>
              </a:rPr>
              <a:t>slikanja</a:t>
            </a:r>
            <a:endParaRPr lang="en-US" dirty="0" err="1"/>
          </a:p>
        </p:txBody>
      </p:sp>
      <p:sp>
        <p:nvSpPr>
          <p:cNvPr id="8" name="Left Brace 7">
            <a:extLst>
              <a:ext uri="{FF2B5EF4-FFF2-40B4-BE49-F238E27FC236}">
                <a16:creationId xmlns:a16="http://schemas.microsoft.com/office/drawing/2014/main" id="{231BA6EE-A5C5-4290-88AA-0912DD009276}"/>
              </a:ext>
            </a:extLst>
          </p:cNvPr>
          <p:cNvSpPr/>
          <p:nvPr/>
        </p:nvSpPr>
        <p:spPr>
          <a:xfrm rot="5400000">
            <a:off x="2590085" y="1994187"/>
            <a:ext cx="231076" cy="4617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871F9139-8102-4D8F-9CEC-F3A501C11089}"/>
              </a:ext>
            </a:extLst>
          </p:cNvPr>
          <p:cNvSpPr txBox="1"/>
          <p:nvPr/>
        </p:nvSpPr>
        <p:spPr>
          <a:xfrm>
            <a:off x="2321669" y="1756023"/>
            <a:ext cx="1016000" cy="400110"/>
          </a:xfrm>
          <a:prstGeom prst="rect">
            <a:avLst/>
          </a:prstGeom>
          <a:noFill/>
        </p:spPr>
        <p:txBody>
          <a:bodyPr wrap="square" lIns="91440" tIns="45720" rIns="91440" bIns="45720" rtlCol="0" anchor="t">
            <a:spAutoFit/>
          </a:bodyPr>
          <a:lstStyle/>
          <a:p>
            <a:r>
              <a:rPr lang="en-US" sz="2000" dirty="0"/>
              <a:t>1 dan</a:t>
            </a:r>
          </a:p>
        </p:txBody>
      </p:sp>
      <p:sp>
        <p:nvSpPr>
          <p:cNvPr id="70" name="TextBox 69">
            <a:extLst>
              <a:ext uri="{FF2B5EF4-FFF2-40B4-BE49-F238E27FC236}">
                <a16:creationId xmlns:a16="http://schemas.microsoft.com/office/drawing/2014/main" id="{AB076767-3CB0-44CC-9BFE-5C763D257DD7}"/>
              </a:ext>
            </a:extLst>
          </p:cNvPr>
          <p:cNvSpPr txBox="1"/>
          <p:nvPr/>
        </p:nvSpPr>
        <p:spPr>
          <a:xfrm>
            <a:off x="10006734" y="3566425"/>
            <a:ext cx="1033164" cy="461665"/>
          </a:xfrm>
          <a:prstGeom prst="rect">
            <a:avLst/>
          </a:prstGeom>
          <a:ln w="1905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sz="2400" dirty="0">
                <a:solidFill>
                  <a:srgbClr val="FF0000"/>
                </a:solidFill>
              </a:rPr>
              <a:t>Cilji</a:t>
            </a:r>
            <a:endParaRPr lang="en-US"/>
          </a:p>
        </p:txBody>
      </p:sp>
      <p:sp>
        <p:nvSpPr>
          <p:cNvPr id="10" name="TextBox 9">
            <a:extLst>
              <a:ext uri="{FF2B5EF4-FFF2-40B4-BE49-F238E27FC236}">
                <a16:creationId xmlns:a16="http://schemas.microsoft.com/office/drawing/2014/main" id="{6DED0892-78AC-0EE8-1B6F-3F6F61F41E7B}"/>
              </a:ext>
            </a:extLst>
          </p:cNvPr>
          <p:cNvSpPr txBox="1"/>
          <p:nvPr/>
        </p:nvSpPr>
        <p:spPr>
          <a:xfrm>
            <a:off x="9456203" y="4900032"/>
            <a:ext cx="2032508" cy="40011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solidFill>
                  <a:srgbClr val="00B050"/>
                </a:solidFill>
              </a:rPr>
              <a:t>robustifikacija</a:t>
            </a:r>
            <a:endParaRPr lang="en-US" dirty="0" err="1"/>
          </a:p>
        </p:txBody>
      </p:sp>
    </p:spTree>
    <p:extLst>
      <p:ext uri="{BB962C8B-B14F-4D97-AF65-F5344CB8AC3E}">
        <p14:creationId xmlns:p14="http://schemas.microsoft.com/office/powerpoint/2010/main" val="1218561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E4DF98-BA81-0826-C79A-8BCECEBF37EA}"/>
              </a:ext>
            </a:extLst>
          </p:cNvPr>
          <p:cNvSpPr>
            <a:spLocks noGrp="1"/>
          </p:cNvSpPr>
          <p:nvPr>
            <p:ph idx="1"/>
          </p:nvPr>
        </p:nvSpPr>
        <p:spPr>
          <a:xfrm>
            <a:off x="409574" y="1599651"/>
            <a:ext cx="4924878" cy="4608636"/>
          </a:xfrm>
        </p:spPr>
        <p:txBody>
          <a:bodyPr vert="horz" lIns="91440" tIns="45720" rIns="91440" bIns="45720" rtlCol="0" anchor="t">
            <a:normAutofit fontScale="92500" lnSpcReduction="20000"/>
          </a:bodyPr>
          <a:lstStyle/>
          <a:p>
            <a:r>
              <a:rPr lang="en-US" dirty="0" err="1"/>
              <a:t>Rakave</a:t>
            </a:r>
            <a:r>
              <a:rPr lang="en-US" dirty="0"/>
              <a:t> </a:t>
            </a:r>
            <a:r>
              <a:rPr lang="en-US" dirty="0" err="1"/>
              <a:t>celice</a:t>
            </a:r>
            <a:r>
              <a:rPr lang="en-US" dirty="0"/>
              <a:t> </a:t>
            </a:r>
            <a:r>
              <a:rPr lang="en-US" dirty="0" err="1"/>
              <a:t>uničujemo</a:t>
            </a:r>
            <a:r>
              <a:rPr lang="en-US" dirty="0"/>
              <a:t> z </a:t>
            </a:r>
            <a:r>
              <a:rPr lang="en-US" dirty="0" err="1"/>
              <a:t>lomom</a:t>
            </a:r>
            <a:r>
              <a:rPr lang="en-US" dirty="0"/>
              <a:t> DNA, </a:t>
            </a:r>
            <a:r>
              <a:rPr lang="en-US" dirty="0" err="1"/>
              <a:t>kar</a:t>
            </a:r>
            <a:r>
              <a:rPr lang="en-US" dirty="0"/>
              <a:t> </a:t>
            </a:r>
            <a:r>
              <a:rPr lang="en-US" dirty="0" err="1"/>
              <a:t>preprečuje</a:t>
            </a:r>
            <a:r>
              <a:rPr lang="en-US" dirty="0"/>
              <a:t> </a:t>
            </a:r>
            <a:r>
              <a:rPr lang="en-US" dirty="0" err="1"/>
              <a:t>nadaljnjo</a:t>
            </a:r>
            <a:r>
              <a:rPr lang="en-US" dirty="0"/>
              <a:t> </a:t>
            </a:r>
            <a:r>
              <a:rPr lang="en-US" dirty="0" err="1"/>
              <a:t>deljenje</a:t>
            </a:r>
            <a:r>
              <a:rPr lang="en-US" dirty="0"/>
              <a:t> </a:t>
            </a:r>
            <a:r>
              <a:rPr lang="en-US" dirty="0" err="1"/>
              <a:t>celic</a:t>
            </a:r>
            <a:endParaRPr lang="en-US" dirty="0"/>
          </a:p>
          <a:p>
            <a:r>
              <a:rPr lang="en-US" dirty="0" err="1"/>
              <a:t>Celični</a:t>
            </a:r>
            <a:r>
              <a:rPr lang="en-US" dirty="0"/>
              <a:t> </a:t>
            </a:r>
            <a:r>
              <a:rPr lang="en-US" dirty="0" err="1"/>
              <a:t>mehanizmi</a:t>
            </a:r>
            <a:r>
              <a:rPr lang="en-US" dirty="0"/>
              <a:t> </a:t>
            </a:r>
            <a:r>
              <a:rPr lang="en-US" dirty="0" err="1"/>
              <a:t>skrbijo</a:t>
            </a:r>
            <a:r>
              <a:rPr lang="en-US" dirty="0"/>
              <a:t> za </a:t>
            </a:r>
            <a:r>
              <a:rPr lang="en-US" dirty="0" err="1"/>
              <a:t>popravo</a:t>
            </a:r>
            <a:r>
              <a:rPr lang="en-US" dirty="0"/>
              <a:t> </a:t>
            </a:r>
            <a:r>
              <a:rPr lang="en-US" dirty="0" err="1"/>
              <a:t>napak</a:t>
            </a:r>
            <a:endParaRPr lang="en-US" dirty="0"/>
          </a:p>
          <a:p>
            <a:r>
              <a:rPr lang="en-US" dirty="0" err="1"/>
              <a:t>Linearno</a:t>
            </a:r>
            <a:r>
              <a:rPr lang="en-US" dirty="0"/>
              <a:t> – </a:t>
            </a:r>
            <a:r>
              <a:rPr lang="en-US" dirty="0" err="1"/>
              <a:t>kvadratni</a:t>
            </a:r>
            <a:r>
              <a:rPr lang="en-US" dirty="0"/>
              <a:t> model </a:t>
            </a:r>
            <a:r>
              <a:rPr lang="en-US" dirty="0" err="1"/>
              <a:t>napoveduje</a:t>
            </a:r>
            <a:r>
              <a:rPr lang="en-US" dirty="0"/>
              <a:t>, da </a:t>
            </a:r>
            <a:r>
              <a:rPr lang="en-US" dirty="0" err="1"/>
              <a:t>bo</a:t>
            </a:r>
            <a:r>
              <a:rPr lang="en-US" dirty="0"/>
              <a:t> </a:t>
            </a:r>
            <a:r>
              <a:rPr lang="en-US" dirty="0" err="1"/>
              <a:t>pomembna</a:t>
            </a:r>
            <a:r>
              <a:rPr lang="en-US" dirty="0"/>
              <a:t>  </a:t>
            </a:r>
            <a:r>
              <a:rPr lang="en-US" b="1" dirty="0" err="1"/>
              <a:t>koncentracija</a:t>
            </a:r>
            <a:r>
              <a:rPr lang="en-US" b="1" dirty="0"/>
              <a:t> </a:t>
            </a:r>
            <a:r>
              <a:rPr lang="en-US" b="1" dirty="0" err="1"/>
              <a:t>sevanja</a:t>
            </a:r>
            <a:endParaRPr lang="en-US" b="1" dirty="0"/>
          </a:p>
          <a:p>
            <a:r>
              <a:rPr lang="en-US" dirty="0" err="1"/>
              <a:t>Znatna</a:t>
            </a:r>
            <a:r>
              <a:rPr lang="en-US" dirty="0"/>
              <a:t> </a:t>
            </a:r>
            <a:r>
              <a:rPr lang="en-US" dirty="0" err="1"/>
              <a:t>koncentracija</a:t>
            </a:r>
            <a:r>
              <a:rPr lang="en-US" dirty="0"/>
              <a:t> </a:t>
            </a:r>
            <a:r>
              <a:rPr lang="en-US" dirty="0" err="1"/>
              <a:t>pospeši</a:t>
            </a:r>
            <a:r>
              <a:rPr lang="en-US" dirty="0"/>
              <a:t> </a:t>
            </a:r>
            <a:r>
              <a:rPr lang="en-US" dirty="0" err="1"/>
              <a:t>celično</a:t>
            </a:r>
            <a:r>
              <a:rPr lang="en-US" dirty="0"/>
              <a:t> </a:t>
            </a:r>
            <a:r>
              <a:rPr lang="en-US" dirty="0" err="1"/>
              <a:t>smrt</a:t>
            </a:r>
            <a:r>
              <a:rPr lang="en-US" dirty="0"/>
              <a:t> v </a:t>
            </a:r>
            <a:r>
              <a:rPr lang="en-US" dirty="0" err="1"/>
              <a:t>tumorju</a:t>
            </a:r>
            <a:r>
              <a:rPr lang="en-US" dirty="0"/>
              <a:t> </a:t>
            </a:r>
          </a:p>
          <a:p>
            <a:r>
              <a:rPr lang="en-US" dirty="0" err="1"/>
              <a:t>Skromna</a:t>
            </a:r>
            <a:r>
              <a:rPr lang="en-US" dirty="0"/>
              <a:t> </a:t>
            </a:r>
            <a:r>
              <a:rPr lang="en-US" dirty="0" err="1"/>
              <a:t>koncentracija</a:t>
            </a:r>
            <a:r>
              <a:rPr lang="en-US" dirty="0"/>
              <a:t> </a:t>
            </a:r>
            <a:r>
              <a:rPr lang="en-US" dirty="0" err="1"/>
              <a:t>ohrani</a:t>
            </a:r>
            <a:r>
              <a:rPr lang="en-US" dirty="0"/>
              <a:t> </a:t>
            </a:r>
            <a:r>
              <a:rPr lang="en-US" dirty="0" err="1"/>
              <a:t>zdravo</a:t>
            </a:r>
            <a:r>
              <a:rPr lang="en-US" dirty="0"/>
              <a:t> </a:t>
            </a:r>
            <a:r>
              <a:rPr lang="en-US" dirty="0" err="1"/>
              <a:t>tkivo</a:t>
            </a:r>
            <a:endParaRPr lang="en-US" dirty="0"/>
          </a:p>
          <a:p>
            <a:r>
              <a:rPr lang="en-US" dirty="0"/>
              <a:t>Uravnavanje </a:t>
            </a:r>
            <a:r>
              <a:rPr lang="en-US" dirty="0" err="1"/>
              <a:t>porazdelitve</a:t>
            </a:r>
            <a:r>
              <a:rPr lang="en-US" dirty="0"/>
              <a:t> </a:t>
            </a:r>
            <a:r>
              <a:rPr lang="en-US" dirty="0" err="1"/>
              <a:t>sevanja</a:t>
            </a:r>
            <a:r>
              <a:rPr lang="en-US" dirty="0"/>
              <a:t> </a:t>
            </a:r>
            <a:r>
              <a:rPr lang="en-US" dirty="0" err="1"/>
              <a:t>kritično</a:t>
            </a:r>
            <a:r>
              <a:rPr lang="en-US" dirty="0"/>
              <a:t> za </a:t>
            </a:r>
            <a:r>
              <a:rPr lang="en-US" dirty="0" err="1"/>
              <a:t>pacientovo</a:t>
            </a:r>
            <a:r>
              <a:rPr lang="en-US" dirty="0"/>
              <a:t> </a:t>
            </a:r>
            <a:r>
              <a:rPr lang="en-US" dirty="0" err="1"/>
              <a:t>korist</a:t>
            </a:r>
            <a:endParaRPr lang="en-US" dirty="0"/>
          </a:p>
          <a:p>
            <a:r>
              <a:rPr lang="en-US" dirty="0" err="1"/>
              <a:t>Naloga</a:t>
            </a:r>
            <a:r>
              <a:rPr lang="en-US" dirty="0"/>
              <a:t> </a:t>
            </a:r>
            <a:r>
              <a:rPr lang="en-US" b="1" dirty="0" err="1"/>
              <a:t>medicinskih</a:t>
            </a:r>
            <a:r>
              <a:rPr lang="en-US" b="1" dirty="0"/>
              <a:t> </a:t>
            </a:r>
            <a:r>
              <a:rPr lang="en-US" b="1" dirty="0" err="1"/>
              <a:t>fizikov</a:t>
            </a:r>
            <a:r>
              <a:rPr lang="en-US" dirty="0"/>
              <a:t> in </a:t>
            </a:r>
            <a:r>
              <a:rPr lang="en-US" dirty="0" err="1"/>
              <a:t>dozimetristov</a:t>
            </a:r>
            <a:r>
              <a:rPr lang="en-US" dirty="0"/>
              <a:t> je </a:t>
            </a:r>
            <a:r>
              <a:rPr lang="en-US" dirty="0" err="1"/>
              <a:t>optimizacija</a:t>
            </a:r>
            <a:r>
              <a:rPr lang="en-US" dirty="0"/>
              <a:t> </a:t>
            </a:r>
            <a:r>
              <a:rPr lang="en-US" dirty="0" err="1"/>
              <a:t>porazdelitve</a:t>
            </a:r>
            <a:r>
              <a:rPr lang="en-US" dirty="0"/>
              <a:t> </a:t>
            </a:r>
            <a:r>
              <a:rPr lang="en-US" dirty="0" err="1"/>
              <a:t>sevanja</a:t>
            </a:r>
            <a:r>
              <a:rPr lang="en-US" dirty="0"/>
              <a:t>.</a:t>
            </a:r>
          </a:p>
        </p:txBody>
      </p:sp>
      <p:sp>
        <p:nvSpPr>
          <p:cNvPr id="3" name="Content Placeholder 2">
            <a:extLst>
              <a:ext uri="{FF2B5EF4-FFF2-40B4-BE49-F238E27FC236}">
                <a16:creationId xmlns:a16="http://schemas.microsoft.com/office/drawing/2014/main" id="{8EEB55C9-00FF-09BA-79D7-44432C1C5649}"/>
              </a:ext>
            </a:extLst>
          </p:cNvPr>
          <p:cNvSpPr>
            <a:spLocks noGrp="1"/>
          </p:cNvSpPr>
          <p:nvPr>
            <p:ph sz="quarter" idx="13"/>
          </p:nvPr>
        </p:nvSpPr>
        <p:spPr/>
        <p:txBody>
          <a:bodyPr vert="horz" lIns="91440" tIns="45720" rIns="91440" bIns="45720" rtlCol="0" anchor="t">
            <a:normAutofit/>
          </a:bodyPr>
          <a:lstStyle/>
          <a:p>
            <a:r>
              <a:rPr lang="en-US">
                <a:latin typeface="Work Sans"/>
              </a:rPr>
              <a:t>Škoda </a:t>
            </a:r>
            <a:r>
              <a:rPr lang="en-US" err="1">
                <a:latin typeface="Work Sans"/>
              </a:rPr>
              <a:t>na</a:t>
            </a:r>
            <a:r>
              <a:rPr lang="en-US">
                <a:latin typeface="Work Sans"/>
              </a:rPr>
              <a:t> DNA </a:t>
            </a:r>
            <a:endParaRPr lang="en-US"/>
          </a:p>
        </p:txBody>
      </p:sp>
      <p:pic>
        <p:nvPicPr>
          <p:cNvPr id="4" name="Picture 4" descr="Diagram&#10;&#10;Description automatically generated">
            <a:extLst>
              <a:ext uri="{FF2B5EF4-FFF2-40B4-BE49-F238E27FC236}">
                <a16:creationId xmlns:a16="http://schemas.microsoft.com/office/drawing/2014/main" id="{CC2B06C2-A80E-93CC-30F1-3B7810D91965}"/>
              </a:ext>
            </a:extLst>
          </p:cNvPr>
          <p:cNvPicPr>
            <a:picLocks noChangeAspect="1"/>
          </p:cNvPicPr>
          <p:nvPr/>
        </p:nvPicPr>
        <p:blipFill>
          <a:blip r:embed="rId2"/>
          <a:stretch>
            <a:fillRect/>
          </a:stretch>
        </p:blipFill>
        <p:spPr>
          <a:xfrm>
            <a:off x="5723907" y="950971"/>
            <a:ext cx="5721926" cy="2867980"/>
          </a:xfrm>
          <a:prstGeom prst="rect">
            <a:avLst/>
          </a:prstGeom>
        </p:spPr>
      </p:pic>
      <p:pic>
        <p:nvPicPr>
          <p:cNvPr id="6" name="Picture 6" descr="Text&#10;&#10;Description automatically generated">
            <a:extLst>
              <a:ext uri="{FF2B5EF4-FFF2-40B4-BE49-F238E27FC236}">
                <a16:creationId xmlns:a16="http://schemas.microsoft.com/office/drawing/2014/main" id="{525E8005-9294-AA65-3472-0B1A36726DB8}"/>
              </a:ext>
            </a:extLst>
          </p:cNvPr>
          <p:cNvPicPr>
            <a:picLocks noChangeAspect="1"/>
          </p:cNvPicPr>
          <p:nvPr/>
        </p:nvPicPr>
        <p:blipFill>
          <a:blip r:embed="rId3"/>
          <a:stretch>
            <a:fillRect/>
          </a:stretch>
        </p:blipFill>
        <p:spPr>
          <a:xfrm>
            <a:off x="7376555" y="4214670"/>
            <a:ext cx="2743199" cy="1991256"/>
          </a:xfrm>
          <a:prstGeom prst="rect">
            <a:avLst/>
          </a:prstGeom>
        </p:spPr>
      </p:pic>
    </p:spTree>
    <p:extLst>
      <p:ext uri="{BB962C8B-B14F-4D97-AF65-F5344CB8AC3E}">
        <p14:creationId xmlns:p14="http://schemas.microsoft.com/office/powerpoint/2010/main" val="664567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797D5-F4ED-F44C-E526-5ABBB51B0639}"/>
              </a:ext>
            </a:extLst>
          </p:cNvPr>
          <p:cNvSpPr>
            <a:spLocks noGrp="1"/>
          </p:cNvSpPr>
          <p:nvPr>
            <p:ph idx="1"/>
          </p:nvPr>
        </p:nvSpPr>
        <p:spPr>
          <a:xfrm>
            <a:off x="64517" y="1341601"/>
            <a:ext cx="10839449" cy="4351338"/>
          </a:xfrm>
        </p:spPr>
        <p:txBody>
          <a:bodyPr vert="horz" lIns="91440" tIns="45720" rIns="91440" bIns="45720" rtlCol="0" anchor="t">
            <a:normAutofit/>
          </a:bodyPr>
          <a:lstStyle/>
          <a:p>
            <a:pPr marL="0" indent="0">
              <a:lnSpc>
                <a:spcPct val="100000"/>
              </a:lnSpc>
              <a:spcBef>
                <a:spcPts val="0"/>
              </a:spcBef>
              <a:buNone/>
            </a:pPr>
            <a:r>
              <a:rPr lang="en-US">
                <a:ea typeface="+mn-lt"/>
                <a:cs typeface="+mn-lt"/>
                <a:hlinkClick r:id="rId2"/>
              </a:rPr>
              <a:t>https://raptor-consortium.com/</a:t>
            </a:r>
            <a:endParaRPr lang="en-US">
              <a:ea typeface="+mn-lt"/>
              <a:cs typeface="+mn-lt"/>
            </a:endParaRPr>
          </a:p>
          <a:p>
            <a:endParaRPr lang="en-US"/>
          </a:p>
        </p:txBody>
      </p:sp>
      <p:sp>
        <p:nvSpPr>
          <p:cNvPr id="3" name="Content Placeholder 2">
            <a:extLst>
              <a:ext uri="{FF2B5EF4-FFF2-40B4-BE49-F238E27FC236}">
                <a16:creationId xmlns:a16="http://schemas.microsoft.com/office/drawing/2014/main" id="{7B1DFBC9-619A-492A-C367-5645B4C4A311}"/>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Kolaboracija</a:t>
            </a:r>
            <a:r>
              <a:rPr lang="en-US">
                <a:latin typeface="Work Sans"/>
              </a:rPr>
              <a:t> RAPTOR</a:t>
            </a:r>
            <a:endParaRPr lang="en-US"/>
          </a:p>
        </p:txBody>
      </p:sp>
      <p:sp>
        <p:nvSpPr>
          <p:cNvPr id="4" name="Slide Number Placeholder 3">
            <a:extLst>
              <a:ext uri="{FF2B5EF4-FFF2-40B4-BE49-F238E27FC236}">
                <a16:creationId xmlns:a16="http://schemas.microsoft.com/office/drawing/2014/main" id="{1BA764DC-CE8F-9E8B-DD41-B8F6D65270AB}"/>
              </a:ext>
            </a:extLst>
          </p:cNvPr>
          <p:cNvSpPr>
            <a:spLocks noGrp="1"/>
          </p:cNvSpPr>
          <p:nvPr>
            <p:ph type="sldNum" sz="quarter" idx="14"/>
          </p:nvPr>
        </p:nvSpPr>
        <p:spPr/>
        <p:txBody>
          <a:bodyPr/>
          <a:lstStyle/>
          <a:p>
            <a:fld id="{F63EFE32-485B-41F6-927E-7557007F5C17}" type="slidenum">
              <a:rPr lang="sl-SI" dirty="0" smtClean="0"/>
              <a:t>40</a:t>
            </a:fld>
            <a:endParaRPr lang="sl-SI"/>
          </a:p>
        </p:txBody>
      </p:sp>
      <p:pic>
        <p:nvPicPr>
          <p:cNvPr id="6" name="Picture 6" descr="Graphical user interface, website&#10;&#10;Description automatically generated">
            <a:extLst>
              <a:ext uri="{FF2B5EF4-FFF2-40B4-BE49-F238E27FC236}">
                <a16:creationId xmlns:a16="http://schemas.microsoft.com/office/drawing/2014/main" id="{F8A7D93D-B31B-B566-0163-CD802A87BE56}"/>
              </a:ext>
            </a:extLst>
          </p:cNvPr>
          <p:cNvPicPr>
            <a:picLocks noChangeAspect="1"/>
          </p:cNvPicPr>
          <p:nvPr/>
        </p:nvPicPr>
        <p:blipFill>
          <a:blip r:embed="rId3"/>
          <a:stretch>
            <a:fillRect/>
          </a:stretch>
        </p:blipFill>
        <p:spPr>
          <a:xfrm>
            <a:off x="1777042" y="2222344"/>
            <a:ext cx="8019690" cy="3908557"/>
          </a:xfrm>
          <a:prstGeom prst="rect">
            <a:avLst/>
          </a:prstGeom>
        </p:spPr>
      </p:pic>
    </p:spTree>
    <p:extLst>
      <p:ext uri="{BB962C8B-B14F-4D97-AF65-F5344CB8AC3E}">
        <p14:creationId xmlns:p14="http://schemas.microsoft.com/office/powerpoint/2010/main" val="3818396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70C7AD-45DC-BCFC-D2EC-332E93DE580C}"/>
              </a:ext>
            </a:extLst>
          </p:cNvPr>
          <p:cNvSpPr>
            <a:spLocks noGrp="1"/>
          </p:cNvSpPr>
          <p:nvPr>
            <p:ph idx="1"/>
          </p:nvPr>
        </p:nvSpPr>
        <p:spPr>
          <a:xfrm>
            <a:off x="409574" y="1617060"/>
            <a:ext cx="4475338" cy="4351338"/>
          </a:xfrm>
        </p:spPr>
        <p:txBody>
          <a:bodyPr vert="horz" lIns="91440" tIns="45720" rIns="91440" bIns="45720" rtlCol="0" anchor="t">
            <a:normAutofit/>
          </a:bodyPr>
          <a:lstStyle/>
          <a:p>
            <a:r>
              <a:rPr lang="en-US" err="1"/>
              <a:t>Vesolje</a:t>
            </a:r>
            <a:r>
              <a:rPr lang="en-US"/>
              <a:t> je </a:t>
            </a:r>
            <a:r>
              <a:rPr lang="en-US" err="1"/>
              <a:t>sestavljeno</a:t>
            </a:r>
            <a:r>
              <a:rPr lang="en-US"/>
              <a:t> </a:t>
            </a:r>
            <a:r>
              <a:rPr lang="en-US" err="1"/>
              <a:t>iz</a:t>
            </a:r>
            <a:r>
              <a:rPr lang="en-US"/>
              <a:t> </a:t>
            </a:r>
            <a:r>
              <a:rPr lang="en-US" err="1"/>
              <a:t>nadstropij</a:t>
            </a:r>
            <a:r>
              <a:rPr lang="en-US"/>
              <a:t> po </a:t>
            </a:r>
            <a:r>
              <a:rPr lang="en-US" err="1"/>
              <a:t>velikosti</a:t>
            </a:r>
          </a:p>
          <a:p>
            <a:r>
              <a:rPr lang="en-US"/>
              <a:t>Na </a:t>
            </a:r>
            <a:r>
              <a:rPr lang="en-US" err="1"/>
              <a:t>vsaki</a:t>
            </a:r>
            <a:r>
              <a:rPr lang="en-US"/>
              <a:t> </a:t>
            </a:r>
            <a:r>
              <a:rPr lang="en-US" err="1"/>
              <a:t>stopnji</a:t>
            </a:r>
            <a:r>
              <a:rPr lang="en-US"/>
              <a:t> </a:t>
            </a:r>
            <a:r>
              <a:rPr lang="en-US" err="1"/>
              <a:t>lestvice</a:t>
            </a:r>
            <a:r>
              <a:rPr lang="en-US"/>
              <a:t> so </a:t>
            </a:r>
            <a:r>
              <a:rPr lang="en-US" err="1"/>
              <a:t>podobni</a:t>
            </a:r>
            <a:r>
              <a:rPr lang="en-US"/>
              <a:t> </a:t>
            </a:r>
            <a:r>
              <a:rPr lang="en-US" err="1"/>
              <a:t>vzorci</a:t>
            </a:r>
            <a:r>
              <a:rPr lang="en-US"/>
              <a:t> </a:t>
            </a:r>
            <a:r>
              <a:rPr lang="en-US" err="1"/>
              <a:t>vezave</a:t>
            </a:r>
            <a:r>
              <a:rPr lang="en-US"/>
              <a:t>:</a:t>
            </a:r>
          </a:p>
          <a:p>
            <a:pPr lvl="1"/>
            <a:r>
              <a:rPr lang="en-US" err="1"/>
              <a:t>zvezde</a:t>
            </a:r>
            <a:r>
              <a:rPr lang="en-US"/>
              <a:t> v </a:t>
            </a:r>
            <a:r>
              <a:rPr lang="en-US" err="1"/>
              <a:t>galaksije</a:t>
            </a:r>
          </a:p>
          <a:p>
            <a:pPr lvl="1"/>
            <a:r>
              <a:rPr lang="en-US" err="1"/>
              <a:t>Planetov</a:t>
            </a:r>
            <a:r>
              <a:rPr lang="en-US"/>
              <a:t> v </a:t>
            </a:r>
            <a:r>
              <a:rPr lang="en-US" err="1"/>
              <a:t>osončja</a:t>
            </a:r>
          </a:p>
          <a:p>
            <a:pPr lvl="1"/>
            <a:r>
              <a:rPr lang="en-US"/>
              <a:t>...</a:t>
            </a:r>
          </a:p>
          <a:p>
            <a:pPr lvl="1"/>
            <a:r>
              <a:rPr lang="en-US" err="1"/>
              <a:t>Molekul</a:t>
            </a:r>
            <a:r>
              <a:rPr lang="en-US"/>
              <a:t> v </a:t>
            </a:r>
            <a:r>
              <a:rPr lang="en-US" err="1"/>
              <a:t>snovi</a:t>
            </a:r>
          </a:p>
          <a:p>
            <a:pPr lvl="1"/>
            <a:r>
              <a:rPr lang="en-US" err="1"/>
              <a:t>Atomov</a:t>
            </a:r>
            <a:r>
              <a:rPr lang="en-US"/>
              <a:t> v </a:t>
            </a:r>
            <a:r>
              <a:rPr lang="en-US" err="1"/>
              <a:t>molekulah</a:t>
            </a:r>
          </a:p>
          <a:p>
            <a:pPr lvl="1"/>
            <a:r>
              <a:rPr lang="en-US"/>
              <a:t>...</a:t>
            </a:r>
          </a:p>
        </p:txBody>
      </p:sp>
      <p:sp>
        <p:nvSpPr>
          <p:cNvPr id="3" name="Content Placeholder 2">
            <a:extLst>
              <a:ext uri="{FF2B5EF4-FFF2-40B4-BE49-F238E27FC236}">
                <a16:creationId xmlns:a16="http://schemas.microsoft.com/office/drawing/2014/main" id="{C8C1A9DE-6D54-E08E-6E23-1378F8D6B7A9}"/>
              </a:ext>
            </a:extLst>
          </p:cNvPr>
          <p:cNvSpPr>
            <a:spLocks noGrp="1"/>
          </p:cNvSpPr>
          <p:nvPr>
            <p:ph sz="quarter" idx="13"/>
          </p:nvPr>
        </p:nvSpPr>
        <p:spPr/>
        <p:txBody>
          <a:bodyPr vert="horz" lIns="91440" tIns="45720" rIns="91440" bIns="45720" rtlCol="0" anchor="t">
            <a:normAutofit fontScale="92500"/>
          </a:bodyPr>
          <a:lstStyle/>
          <a:p>
            <a:r>
              <a:rPr lang="en-US" err="1">
                <a:latin typeface="Work Sans"/>
              </a:rPr>
              <a:t>Delovanje</a:t>
            </a:r>
            <a:r>
              <a:rPr lang="en-US">
                <a:latin typeface="Work Sans"/>
              </a:rPr>
              <a:t> terapije – nadstropja narave</a:t>
            </a:r>
            <a:endParaRPr lang="en-US"/>
          </a:p>
        </p:txBody>
      </p:sp>
      <p:pic>
        <p:nvPicPr>
          <p:cNvPr id="5" name="Picture 5" descr="Diagram, schematic&#10;&#10;Description automatically generated">
            <a:extLst>
              <a:ext uri="{FF2B5EF4-FFF2-40B4-BE49-F238E27FC236}">
                <a16:creationId xmlns:a16="http://schemas.microsoft.com/office/drawing/2014/main" id="{3E7479F5-3642-9A86-0F2A-DE077D7FEE54}"/>
              </a:ext>
            </a:extLst>
          </p:cNvPr>
          <p:cNvPicPr>
            <a:picLocks noChangeAspect="1"/>
          </p:cNvPicPr>
          <p:nvPr/>
        </p:nvPicPr>
        <p:blipFill>
          <a:blip r:embed="rId2"/>
          <a:stretch>
            <a:fillRect/>
          </a:stretch>
        </p:blipFill>
        <p:spPr>
          <a:xfrm>
            <a:off x="5486400" y="1393188"/>
            <a:ext cx="5480754" cy="4071622"/>
          </a:xfrm>
          <a:prstGeom prst="rect">
            <a:avLst/>
          </a:prstGeom>
        </p:spPr>
      </p:pic>
    </p:spTree>
    <p:extLst>
      <p:ext uri="{BB962C8B-B14F-4D97-AF65-F5344CB8AC3E}">
        <p14:creationId xmlns:p14="http://schemas.microsoft.com/office/powerpoint/2010/main" val="756481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70C7AD-45DC-BCFC-D2EC-332E93DE580C}"/>
              </a:ext>
            </a:extLst>
          </p:cNvPr>
          <p:cNvSpPr>
            <a:spLocks noGrp="1"/>
          </p:cNvSpPr>
          <p:nvPr>
            <p:ph idx="1"/>
          </p:nvPr>
        </p:nvSpPr>
        <p:spPr>
          <a:xfrm>
            <a:off x="409574" y="1856949"/>
            <a:ext cx="3939116" cy="4351338"/>
          </a:xfrm>
        </p:spPr>
        <p:txBody>
          <a:bodyPr vert="horz" lIns="91440" tIns="45720" rIns="91440" bIns="45720" rtlCol="0" anchor="t">
            <a:normAutofit/>
          </a:bodyPr>
          <a:lstStyle/>
          <a:p>
            <a:r>
              <a:rPr lang="en-US" dirty="0" err="1"/>
              <a:t>Energijo</a:t>
            </a:r>
            <a:r>
              <a:rPr lang="en-US" dirty="0"/>
              <a:t> </a:t>
            </a:r>
            <a:r>
              <a:rPr lang="en-US" dirty="0" err="1"/>
              <a:t>ocenimo</a:t>
            </a:r>
            <a:r>
              <a:rPr lang="en-US" dirty="0"/>
              <a:t> </a:t>
            </a:r>
            <a:r>
              <a:rPr lang="en-US" dirty="0" err="1"/>
              <a:t>iz</a:t>
            </a:r>
            <a:r>
              <a:rPr lang="en-US" dirty="0"/>
              <a:t> </a:t>
            </a:r>
            <a:r>
              <a:rPr lang="en-US" dirty="0" err="1"/>
              <a:t>sežigne</a:t>
            </a:r>
            <a:r>
              <a:rPr lang="en-US" dirty="0"/>
              <a:t> </a:t>
            </a:r>
            <a:r>
              <a:rPr lang="en-US" dirty="0" err="1"/>
              <a:t>toplote</a:t>
            </a:r>
            <a:r>
              <a:rPr lang="en-US" dirty="0"/>
              <a:t> ~ 1000 kcal/100 g -&gt; 40 MJ/kg -&gt; 1000 MJ/</a:t>
            </a:r>
            <a:r>
              <a:rPr lang="en-US" dirty="0" err="1"/>
              <a:t>kmol</a:t>
            </a:r>
            <a:r>
              <a:rPr lang="en-US" dirty="0"/>
              <a:t> -&gt; 10 eV/</a:t>
            </a:r>
            <a:r>
              <a:rPr lang="en-US" dirty="0" err="1"/>
              <a:t>molekulo</a:t>
            </a:r>
            <a:endParaRPr lang="en-US" dirty="0"/>
          </a:p>
          <a:p>
            <a:r>
              <a:rPr lang="en-US" dirty="0"/>
              <a:t>EM </a:t>
            </a:r>
            <a:r>
              <a:rPr lang="en-US" dirty="0" err="1"/>
              <a:t>valovanje</a:t>
            </a:r>
            <a:r>
              <a:rPr lang="en-US" dirty="0"/>
              <a:t> -&gt; lambda = 1280 eV*nm/E ~ 100 nm</a:t>
            </a:r>
          </a:p>
          <a:p>
            <a:r>
              <a:rPr lang="en-US" dirty="0" err="1"/>
              <a:t>Nekje</a:t>
            </a:r>
            <a:r>
              <a:rPr lang="en-US" dirty="0"/>
              <a:t> med UV in </a:t>
            </a:r>
            <a:r>
              <a:rPr lang="en-US" dirty="0" err="1"/>
              <a:t>žarki</a:t>
            </a:r>
            <a:r>
              <a:rPr lang="en-US" dirty="0"/>
              <a:t> X</a:t>
            </a:r>
          </a:p>
          <a:p>
            <a:r>
              <a:rPr lang="en-US" dirty="0" err="1"/>
              <a:t>Podobno</a:t>
            </a:r>
            <a:r>
              <a:rPr lang="en-US" dirty="0"/>
              <a:t>: </a:t>
            </a:r>
            <a:r>
              <a:rPr lang="en-US" dirty="0" err="1"/>
              <a:t>melanom</a:t>
            </a:r>
            <a:r>
              <a:rPr lang="en-US" dirty="0"/>
              <a:t> in UV </a:t>
            </a:r>
            <a:r>
              <a:rPr lang="en-US" dirty="0" err="1"/>
              <a:t>žarki</a:t>
            </a:r>
            <a:endParaRPr lang="en-US" dirty="0"/>
          </a:p>
          <a:p>
            <a:r>
              <a:rPr lang="en-US" dirty="0" err="1"/>
              <a:t>Zanimivo</a:t>
            </a:r>
            <a:r>
              <a:rPr lang="en-US" dirty="0"/>
              <a:t> – </a:t>
            </a:r>
            <a:r>
              <a:rPr lang="en-US" dirty="0" err="1"/>
              <a:t>velikost</a:t>
            </a:r>
            <a:r>
              <a:rPr lang="en-US" dirty="0"/>
              <a:t> DNK </a:t>
            </a:r>
            <a:r>
              <a:rPr lang="en-US" dirty="0" err="1"/>
              <a:t>primerljiva</a:t>
            </a:r>
            <a:r>
              <a:rPr lang="en-US" dirty="0"/>
              <a:t> z </a:t>
            </a:r>
            <a:r>
              <a:rPr lang="en-US" dirty="0" err="1"/>
              <a:t>velikostjo</a:t>
            </a:r>
            <a:r>
              <a:rPr lang="en-US" dirty="0"/>
              <a:t> val. </a:t>
            </a:r>
            <a:r>
              <a:rPr lang="en-US" dirty="0" err="1"/>
              <a:t>dolžine</a:t>
            </a:r>
            <a:endParaRPr lang="en-US" dirty="0"/>
          </a:p>
        </p:txBody>
      </p:sp>
      <p:sp>
        <p:nvSpPr>
          <p:cNvPr id="3" name="Content Placeholder 2">
            <a:extLst>
              <a:ext uri="{FF2B5EF4-FFF2-40B4-BE49-F238E27FC236}">
                <a16:creationId xmlns:a16="http://schemas.microsoft.com/office/drawing/2014/main" id="{C8C1A9DE-6D54-E08E-6E23-1378F8D6B7A9}"/>
              </a:ext>
            </a:extLst>
          </p:cNvPr>
          <p:cNvSpPr>
            <a:spLocks noGrp="1"/>
          </p:cNvSpPr>
          <p:nvPr>
            <p:ph sz="quarter" idx="13"/>
          </p:nvPr>
        </p:nvSpPr>
        <p:spPr/>
        <p:txBody>
          <a:bodyPr vert="horz" lIns="91440" tIns="45720" rIns="91440" bIns="45720" rtlCol="0" anchor="t">
            <a:normAutofit fontScale="92500" lnSpcReduction="20000"/>
          </a:bodyPr>
          <a:lstStyle/>
          <a:p>
            <a:r>
              <a:rPr lang="en-US" err="1">
                <a:latin typeface="Work Sans"/>
              </a:rPr>
              <a:t>Mehanizem</a:t>
            </a:r>
            <a:r>
              <a:rPr lang="en-US">
                <a:latin typeface="Work Sans"/>
              </a:rPr>
              <a:t> </a:t>
            </a:r>
            <a:r>
              <a:rPr lang="en-US" err="1">
                <a:latin typeface="Work Sans"/>
              </a:rPr>
              <a:t>radioterapije</a:t>
            </a:r>
            <a:r>
              <a:rPr lang="en-US">
                <a:latin typeface="Work Sans"/>
              </a:rPr>
              <a:t> – energijska skala</a:t>
            </a:r>
            <a:endParaRPr lang="en-US"/>
          </a:p>
        </p:txBody>
      </p:sp>
      <p:pic>
        <p:nvPicPr>
          <p:cNvPr id="4" name="Picture 4" descr="Chart&#10;&#10;Description automatically generated">
            <a:extLst>
              <a:ext uri="{FF2B5EF4-FFF2-40B4-BE49-F238E27FC236}">
                <a16:creationId xmlns:a16="http://schemas.microsoft.com/office/drawing/2014/main" id="{316C4513-949C-EC7E-F12D-53C051B97D6D}"/>
              </a:ext>
            </a:extLst>
          </p:cNvPr>
          <p:cNvPicPr>
            <a:picLocks noChangeAspect="1"/>
          </p:cNvPicPr>
          <p:nvPr/>
        </p:nvPicPr>
        <p:blipFill>
          <a:blip r:embed="rId2"/>
          <a:stretch>
            <a:fillRect/>
          </a:stretch>
        </p:blipFill>
        <p:spPr>
          <a:xfrm>
            <a:off x="4736523" y="1764145"/>
            <a:ext cx="6667500" cy="4114800"/>
          </a:xfrm>
          <a:prstGeom prst="rect">
            <a:avLst/>
          </a:prstGeom>
        </p:spPr>
      </p:pic>
      <p:sp>
        <p:nvSpPr>
          <p:cNvPr id="6" name="TextBox 5">
            <a:extLst>
              <a:ext uri="{FF2B5EF4-FFF2-40B4-BE49-F238E27FC236}">
                <a16:creationId xmlns:a16="http://schemas.microsoft.com/office/drawing/2014/main" id="{4E99184B-D035-E363-9390-9C4A121C4A30}"/>
              </a:ext>
            </a:extLst>
          </p:cNvPr>
          <p:cNvSpPr txBox="1"/>
          <p:nvPr/>
        </p:nvSpPr>
        <p:spPr>
          <a:xfrm>
            <a:off x="8347363" y="59690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biology</a:t>
            </a:r>
          </a:p>
        </p:txBody>
      </p:sp>
      <p:pic>
        <p:nvPicPr>
          <p:cNvPr id="7" name="Picture 7" descr="Timeline&#10;&#10;Description automatically generated">
            <a:extLst>
              <a:ext uri="{FF2B5EF4-FFF2-40B4-BE49-F238E27FC236}">
                <a16:creationId xmlns:a16="http://schemas.microsoft.com/office/drawing/2014/main" id="{E1DFC722-DEA1-6D4A-E01D-EC8C4F45D447}"/>
              </a:ext>
            </a:extLst>
          </p:cNvPr>
          <p:cNvPicPr>
            <a:picLocks noChangeAspect="1"/>
          </p:cNvPicPr>
          <p:nvPr/>
        </p:nvPicPr>
        <p:blipFill>
          <a:blip r:embed="rId3"/>
          <a:stretch>
            <a:fillRect/>
          </a:stretch>
        </p:blipFill>
        <p:spPr>
          <a:xfrm>
            <a:off x="4308763" y="1610026"/>
            <a:ext cx="7372925" cy="4411492"/>
          </a:xfrm>
          <a:prstGeom prst="rect">
            <a:avLst/>
          </a:prstGeom>
        </p:spPr>
      </p:pic>
      <p:sp>
        <p:nvSpPr>
          <p:cNvPr id="5" name="Rectangle 4">
            <a:extLst>
              <a:ext uri="{FF2B5EF4-FFF2-40B4-BE49-F238E27FC236}">
                <a16:creationId xmlns:a16="http://schemas.microsoft.com/office/drawing/2014/main" id="{87EF6657-31DD-5B69-AAB3-722CBD72AC4F}"/>
              </a:ext>
            </a:extLst>
          </p:cNvPr>
          <p:cNvSpPr/>
          <p:nvPr/>
        </p:nvSpPr>
        <p:spPr>
          <a:xfrm>
            <a:off x="8347364" y="1296939"/>
            <a:ext cx="1031394" cy="5046645"/>
          </a:xfrm>
          <a:prstGeom prst="rect">
            <a:avLst/>
          </a:prstGeom>
          <a:solidFill>
            <a:srgbClr val="DBC323">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398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2F7EDF-F5C9-040C-84DF-9D230431D6B8}"/>
              </a:ext>
            </a:extLst>
          </p:cNvPr>
          <p:cNvSpPr>
            <a:spLocks noGrp="1"/>
          </p:cNvSpPr>
          <p:nvPr>
            <p:ph idx="1"/>
          </p:nvPr>
        </p:nvSpPr>
        <p:spPr>
          <a:xfrm>
            <a:off x="409574" y="1355978"/>
            <a:ext cx="4246994" cy="4351338"/>
          </a:xfrm>
        </p:spPr>
        <p:txBody>
          <a:bodyPr vert="horz" lIns="91440" tIns="45720" rIns="91440" bIns="45720" rtlCol="0" anchor="t">
            <a:normAutofit/>
          </a:bodyPr>
          <a:lstStyle/>
          <a:p>
            <a:r>
              <a:rPr lang="en-US" err="1"/>
              <a:t>Enota</a:t>
            </a:r>
            <a:r>
              <a:rPr lang="en-US"/>
              <a:t> je </a:t>
            </a:r>
            <a:r>
              <a:rPr lang="en-US" err="1"/>
              <a:t>linac</a:t>
            </a:r>
            <a:r>
              <a:rPr lang="en-US"/>
              <a:t>, </a:t>
            </a:r>
            <a:r>
              <a:rPr lang="en-US" err="1"/>
              <a:t>kratko</a:t>
            </a:r>
            <a:r>
              <a:rPr lang="en-US"/>
              <a:t> za linear accelerator, </a:t>
            </a:r>
            <a:r>
              <a:rPr lang="en-US" err="1"/>
              <a:t>slovensko</a:t>
            </a:r>
            <a:r>
              <a:rPr lang="en-US"/>
              <a:t> </a:t>
            </a:r>
            <a:r>
              <a:rPr lang="en-US" err="1"/>
              <a:t>premočrtni</a:t>
            </a:r>
            <a:r>
              <a:rPr lang="en-US"/>
              <a:t> </a:t>
            </a:r>
            <a:r>
              <a:rPr lang="en-US" err="1"/>
              <a:t>pospeševalnik</a:t>
            </a:r>
          </a:p>
          <a:p>
            <a:r>
              <a:rPr lang="en-US" err="1"/>
              <a:t>Linac</a:t>
            </a:r>
            <a:r>
              <a:rPr lang="en-US"/>
              <a:t> </a:t>
            </a:r>
            <a:r>
              <a:rPr lang="en-US" err="1"/>
              <a:t>pospešuje</a:t>
            </a:r>
            <a:r>
              <a:rPr lang="en-US"/>
              <a:t> </a:t>
            </a:r>
            <a:r>
              <a:rPr lang="en-US" err="1"/>
              <a:t>elektrone</a:t>
            </a:r>
          </a:p>
          <a:p>
            <a:r>
              <a:rPr lang="en-US" err="1"/>
              <a:t>Elektroni</a:t>
            </a:r>
            <a:r>
              <a:rPr lang="en-US"/>
              <a:t> med </a:t>
            </a:r>
            <a:r>
              <a:rPr lang="en-US" err="1"/>
              <a:t>zaviranjem</a:t>
            </a:r>
            <a:r>
              <a:rPr lang="en-US"/>
              <a:t> v </a:t>
            </a:r>
            <a:r>
              <a:rPr lang="en-US" err="1"/>
              <a:t>tarči</a:t>
            </a:r>
            <a:r>
              <a:rPr lang="en-US"/>
              <a:t> </a:t>
            </a:r>
            <a:r>
              <a:rPr lang="en-US" err="1"/>
              <a:t>tvorijo</a:t>
            </a:r>
            <a:r>
              <a:rPr lang="en-US"/>
              <a:t> </a:t>
            </a:r>
            <a:r>
              <a:rPr lang="en-US" err="1"/>
              <a:t>žarke</a:t>
            </a:r>
            <a:r>
              <a:rPr lang="en-US"/>
              <a:t> X</a:t>
            </a:r>
          </a:p>
          <a:p>
            <a:r>
              <a:rPr lang="en-US" err="1"/>
              <a:t>Znatne</a:t>
            </a:r>
            <a:r>
              <a:rPr lang="en-US"/>
              <a:t> </a:t>
            </a:r>
            <a:r>
              <a:rPr lang="en-US" err="1"/>
              <a:t>pospeševalne</a:t>
            </a:r>
            <a:r>
              <a:rPr lang="en-US"/>
              <a:t> </a:t>
            </a:r>
            <a:r>
              <a:rPr lang="en-US" err="1"/>
              <a:t>napetosti</a:t>
            </a:r>
            <a:r>
              <a:rPr lang="en-US"/>
              <a:t> (MV) </a:t>
            </a:r>
          </a:p>
          <a:p>
            <a:r>
              <a:rPr lang="en-US" err="1"/>
              <a:t>Sevalno</a:t>
            </a:r>
            <a:r>
              <a:rPr lang="en-US"/>
              <a:t> </a:t>
            </a:r>
            <a:r>
              <a:rPr lang="en-US" err="1"/>
              <a:t>okolje</a:t>
            </a:r>
            <a:r>
              <a:rPr lang="en-US"/>
              <a:t> - </a:t>
            </a:r>
            <a:r>
              <a:rPr lang="en-US" err="1"/>
              <a:t>zaščita</a:t>
            </a:r>
            <a:r>
              <a:rPr lang="en-US"/>
              <a:t> </a:t>
            </a:r>
            <a:r>
              <a:rPr lang="en-US" err="1"/>
              <a:t>osebja</a:t>
            </a:r>
            <a:r>
              <a:rPr lang="en-US"/>
              <a:t> in obiskovalcev.</a:t>
            </a:r>
          </a:p>
        </p:txBody>
      </p:sp>
      <p:sp>
        <p:nvSpPr>
          <p:cNvPr id="3" name="Content Placeholder 2">
            <a:extLst>
              <a:ext uri="{FF2B5EF4-FFF2-40B4-BE49-F238E27FC236}">
                <a16:creationId xmlns:a16="http://schemas.microsoft.com/office/drawing/2014/main" id="{29F01457-C639-08BC-1712-636B83B74533}"/>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a:t>
            </a:r>
            <a:r>
              <a:rPr lang="en-US" err="1">
                <a:latin typeface="Work Sans"/>
              </a:rPr>
              <a:t>Klasične</a:t>
            </a:r>
            <a:r>
              <a:rPr lang="en-US">
                <a:latin typeface="Work Sans"/>
              </a:rPr>
              <a:t>) obsevalne naprave za RT</a:t>
            </a:r>
            <a:endParaRPr lang="en-US"/>
          </a:p>
        </p:txBody>
      </p:sp>
      <p:pic>
        <p:nvPicPr>
          <p:cNvPr id="4" name="Picture 4" descr="A picture containing indoor, wall, kitchenware, mincer&#10;&#10;Description automatically generated">
            <a:extLst>
              <a:ext uri="{FF2B5EF4-FFF2-40B4-BE49-F238E27FC236}">
                <a16:creationId xmlns:a16="http://schemas.microsoft.com/office/drawing/2014/main" id="{4B7CD643-8076-972C-665C-9B4D0E9D3FEE}"/>
              </a:ext>
            </a:extLst>
          </p:cNvPr>
          <p:cNvPicPr>
            <a:picLocks noChangeAspect="1"/>
          </p:cNvPicPr>
          <p:nvPr/>
        </p:nvPicPr>
        <p:blipFill>
          <a:blip r:embed="rId2"/>
          <a:stretch>
            <a:fillRect/>
          </a:stretch>
        </p:blipFill>
        <p:spPr>
          <a:xfrm>
            <a:off x="4894877" y="1394132"/>
            <a:ext cx="6498647" cy="3652981"/>
          </a:xfrm>
          <a:prstGeom prst="rect">
            <a:avLst/>
          </a:prstGeom>
        </p:spPr>
      </p:pic>
      <p:cxnSp>
        <p:nvCxnSpPr>
          <p:cNvPr id="5" name="Straight Arrow Connector 4">
            <a:extLst>
              <a:ext uri="{FF2B5EF4-FFF2-40B4-BE49-F238E27FC236}">
                <a16:creationId xmlns:a16="http://schemas.microsoft.com/office/drawing/2014/main" id="{4B174344-58A1-CCA3-7690-6AE29627E900}"/>
              </a:ext>
            </a:extLst>
          </p:cNvPr>
          <p:cNvCxnSpPr/>
          <p:nvPr/>
        </p:nvCxnSpPr>
        <p:spPr>
          <a:xfrm flipH="1">
            <a:off x="7580745" y="2533074"/>
            <a:ext cx="378691" cy="741218"/>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0F5DEDA-2A93-576B-6572-875A00C1EDB9}"/>
              </a:ext>
            </a:extLst>
          </p:cNvPr>
          <p:cNvCxnSpPr>
            <a:cxnSpLocks/>
          </p:cNvCxnSpPr>
          <p:nvPr/>
        </p:nvCxnSpPr>
        <p:spPr>
          <a:xfrm flipH="1">
            <a:off x="7719290" y="2533074"/>
            <a:ext cx="332510" cy="868218"/>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BF32A8A-2B9C-74F4-D7F7-52148C2A1804}"/>
              </a:ext>
            </a:extLst>
          </p:cNvPr>
          <p:cNvCxnSpPr>
            <a:cxnSpLocks/>
          </p:cNvCxnSpPr>
          <p:nvPr/>
        </p:nvCxnSpPr>
        <p:spPr>
          <a:xfrm>
            <a:off x="8155709" y="2579256"/>
            <a:ext cx="140853" cy="764309"/>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3679545-B406-D715-E2D8-BA2160EB5F6C}"/>
              </a:ext>
            </a:extLst>
          </p:cNvPr>
          <p:cNvCxnSpPr>
            <a:cxnSpLocks/>
          </p:cNvCxnSpPr>
          <p:nvPr/>
        </p:nvCxnSpPr>
        <p:spPr>
          <a:xfrm>
            <a:off x="8097981" y="2579256"/>
            <a:ext cx="2308" cy="775854"/>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367B310-4AA0-4566-50BF-3B33FDDA6D93}"/>
              </a:ext>
            </a:extLst>
          </p:cNvPr>
          <p:cNvCxnSpPr>
            <a:cxnSpLocks/>
          </p:cNvCxnSpPr>
          <p:nvPr/>
        </p:nvCxnSpPr>
        <p:spPr>
          <a:xfrm>
            <a:off x="8215745" y="2593110"/>
            <a:ext cx="302489" cy="660401"/>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559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2F7EDF-F5C9-040C-84DF-9D230431D6B8}"/>
              </a:ext>
            </a:extLst>
          </p:cNvPr>
          <p:cNvSpPr>
            <a:spLocks noGrp="1"/>
          </p:cNvSpPr>
          <p:nvPr>
            <p:ph idx="1"/>
          </p:nvPr>
        </p:nvSpPr>
        <p:spPr>
          <a:xfrm>
            <a:off x="409574" y="1355978"/>
            <a:ext cx="5681928" cy="4757078"/>
          </a:xfrm>
        </p:spPr>
        <p:txBody>
          <a:bodyPr vert="horz" lIns="91440" tIns="45720" rIns="91440" bIns="45720" rtlCol="0" anchor="t">
            <a:normAutofit/>
          </a:bodyPr>
          <a:lstStyle/>
          <a:p>
            <a:r>
              <a:rPr lang="en-US" dirty="0" err="1"/>
              <a:t>Konzilij</a:t>
            </a:r>
            <a:r>
              <a:rPr lang="en-US" dirty="0"/>
              <a:t> </a:t>
            </a:r>
            <a:r>
              <a:rPr lang="en-US" dirty="0" err="1"/>
              <a:t>izbere</a:t>
            </a:r>
            <a:r>
              <a:rPr lang="en-US" dirty="0"/>
              <a:t> RT </a:t>
            </a:r>
            <a:r>
              <a:rPr lang="en-US" dirty="0" err="1"/>
              <a:t>kot</a:t>
            </a:r>
            <a:r>
              <a:rPr lang="en-US" dirty="0"/>
              <a:t> </a:t>
            </a:r>
            <a:r>
              <a:rPr lang="en-US" dirty="0" err="1"/>
              <a:t>primerno</a:t>
            </a:r>
            <a:r>
              <a:rPr lang="en-US" dirty="0"/>
              <a:t> </a:t>
            </a:r>
            <a:r>
              <a:rPr lang="en-US" dirty="0" err="1"/>
              <a:t>terapijo</a:t>
            </a:r>
            <a:endParaRPr lang="en-US" dirty="0"/>
          </a:p>
          <a:p>
            <a:r>
              <a:rPr lang="en-US" dirty="0" err="1"/>
              <a:t>Natančno</a:t>
            </a:r>
            <a:r>
              <a:rPr lang="en-US" dirty="0"/>
              <a:t> 3D </a:t>
            </a:r>
            <a:r>
              <a:rPr lang="en-US" dirty="0" err="1"/>
              <a:t>slikanje</a:t>
            </a:r>
            <a:r>
              <a:rPr lang="en-US" dirty="0"/>
              <a:t> </a:t>
            </a:r>
            <a:r>
              <a:rPr lang="en-US" dirty="0" err="1"/>
              <a:t>obolelega</a:t>
            </a:r>
            <a:r>
              <a:rPr lang="en-US" dirty="0"/>
              <a:t> </a:t>
            </a:r>
            <a:r>
              <a:rPr lang="en-US" dirty="0" err="1"/>
              <a:t>tkiva</a:t>
            </a:r>
            <a:r>
              <a:rPr lang="en-US" dirty="0"/>
              <a:t> (CT)</a:t>
            </a:r>
          </a:p>
          <a:p>
            <a:r>
              <a:rPr lang="en-US" dirty="0" err="1"/>
              <a:t>Zdravnik</a:t>
            </a:r>
            <a:r>
              <a:rPr lang="en-US" dirty="0"/>
              <a:t> (</a:t>
            </a:r>
            <a:r>
              <a:rPr lang="en-US" dirty="0" err="1"/>
              <a:t>radioterapevt</a:t>
            </a:r>
            <a:r>
              <a:rPr lang="en-US" dirty="0"/>
              <a:t> </a:t>
            </a:r>
            <a:r>
              <a:rPr lang="en-US" dirty="0" err="1"/>
              <a:t>onkolog</a:t>
            </a:r>
            <a:r>
              <a:rPr lang="en-US" dirty="0"/>
              <a:t>) </a:t>
            </a:r>
            <a:r>
              <a:rPr lang="en-US" dirty="0" err="1"/>
              <a:t>izbere</a:t>
            </a:r>
            <a:r>
              <a:rPr lang="en-US" dirty="0"/>
              <a:t> </a:t>
            </a:r>
            <a:r>
              <a:rPr lang="en-US" dirty="0" err="1"/>
              <a:t>področja</a:t>
            </a:r>
            <a:r>
              <a:rPr lang="en-US" dirty="0"/>
              <a:t> </a:t>
            </a:r>
            <a:r>
              <a:rPr lang="en-US" dirty="0" err="1"/>
              <a:t>obsevanja</a:t>
            </a:r>
            <a:r>
              <a:rPr lang="en-US" dirty="0"/>
              <a:t> (</a:t>
            </a:r>
            <a:r>
              <a:rPr lang="en-US" dirty="0" err="1"/>
              <a:t>terapevtske</a:t>
            </a:r>
            <a:r>
              <a:rPr lang="en-US" dirty="0"/>
              <a:t> </a:t>
            </a:r>
            <a:r>
              <a:rPr lang="en-US" dirty="0" err="1"/>
              <a:t>prostornine</a:t>
            </a:r>
            <a:r>
              <a:rPr lang="en-US" dirty="0"/>
              <a:t>) in </a:t>
            </a:r>
            <a:r>
              <a:rPr lang="en-US" dirty="0" err="1"/>
              <a:t>ogrožene</a:t>
            </a:r>
            <a:r>
              <a:rPr lang="en-US" dirty="0"/>
              <a:t> </a:t>
            </a:r>
            <a:r>
              <a:rPr lang="en-US" dirty="0" err="1"/>
              <a:t>organe</a:t>
            </a:r>
            <a:endParaRPr lang="en-US" dirty="0"/>
          </a:p>
          <a:p>
            <a:r>
              <a:rPr lang="en-US" dirty="0"/>
              <a:t>S </a:t>
            </a:r>
            <a:r>
              <a:rPr lang="en-US" dirty="0" err="1"/>
              <a:t>simulacijo</a:t>
            </a:r>
            <a:r>
              <a:rPr lang="en-US" dirty="0"/>
              <a:t> </a:t>
            </a:r>
            <a:r>
              <a:rPr lang="en-US" dirty="0" err="1"/>
              <a:t>izberemo</a:t>
            </a:r>
            <a:r>
              <a:rPr lang="en-US" dirty="0"/>
              <a:t> </a:t>
            </a:r>
            <a:r>
              <a:rPr lang="en-US" dirty="0" err="1"/>
              <a:t>najprimernejšo</a:t>
            </a:r>
            <a:r>
              <a:rPr lang="en-US" dirty="0"/>
              <a:t> </a:t>
            </a:r>
            <a:r>
              <a:rPr lang="en-US" dirty="0" err="1"/>
              <a:t>strategijo</a:t>
            </a:r>
            <a:r>
              <a:rPr lang="en-US" dirty="0"/>
              <a:t> </a:t>
            </a:r>
            <a:r>
              <a:rPr lang="en-US" dirty="0" err="1"/>
              <a:t>obsevanja</a:t>
            </a:r>
            <a:r>
              <a:rPr lang="en-US" dirty="0"/>
              <a:t> (</a:t>
            </a:r>
            <a:r>
              <a:rPr lang="en-US" dirty="0" err="1"/>
              <a:t>načrtovanje</a:t>
            </a:r>
            <a:r>
              <a:rPr lang="en-US" dirty="0"/>
              <a:t> </a:t>
            </a:r>
            <a:r>
              <a:rPr lang="en-US" dirty="0" err="1"/>
              <a:t>terapije</a:t>
            </a:r>
            <a:r>
              <a:rPr lang="en-US" dirty="0"/>
              <a:t> - </a:t>
            </a:r>
            <a:r>
              <a:rPr lang="en-US" dirty="0" err="1"/>
              <a:t>določimo</a:t>
            </a:r>
            <a:r>
              <a:rPr lang="en-US" dirty="0"/>
              <a:t> </a:t>
            </a:r>
            <a:r>
              <a:rPr lang="en-US" dirty="0" err="1"/>
              <a:t>smer</a:t>
            </a:r>
            <a:r>
              <a:rPr lang="en-US" dirty="0"/>
              <a:t> in </a:t>
            </a:r>
            <a:r>
              <a:rPr lang="en-US" dirty="0" err="1"/>
              <a:t>obliko</a:t>
            </a:r>
            <a:r>
              <a:rPr lang="en-US" dirty="0"/>
              <a:t> </a:t>
            </a:r>
            <a:r>
              <a:rPr lang="en-US" dirty="0" err="1"/>
              <a:t>žarka</a:t>
            </a:r>
            <a:r>
              <a:rPr lang="en-US" dirty="0"/>
              <a:t>)</a:t>
            </a:r>
          </a:p>
          <a:p>
            <a:r>
              <a:rPr lang="en-US" dirty="0" err="1"/>
              <a:t>Obsevanje</a:t>
            </a:r>
            <a:r>
              <a:rPr lang="en-US" dirty="0"/>
              <a:t> je </a:t>
            </a:r>
            <a:r>
              <a:rPr lang="en-US" dirty="0" err="1"/>
              <a:t>razdeljeno</a:t>
            </a:r>
            <a:r>
              <a:rPr lang="en-US" dirty="0"/>
              <a:t> </a:t>
            </a:r>
            <a:r>
              <a:rPr lang="en-US" dirty="0" err="1"/>
              <a:t>na</a:t>
            </a:r>
            <a:r>
              <a:rPr lang="en-US" dirty="0"/>
              <a:t> 1-40 </a:t>
            </a:r>
            <a:r>
              <a:rPr lang="en-US" dirty="0" err="1"/>
              <a:t>frakcij</a:t>
            </a:r>
            <a:endParaRPr lang="en-US" dirty="0"/>
          </a:p>
          <a:p>
            <a:r>
              <a:rPr lang="en-US" dirty="0"/>
              <a:t>Po </a:t>
            </a:r>
            <a:r>
              <a:rPr lang="en-US" dirty="0" err="1"/>
              <a:t>terapiji</a:t>
            </a:r>
            <a:r>
              <a:rPr lang="en-US" dirty="0"/>
              <a:t> </a:t>
            </a:r>
            <a:r>
              <a:rPr lang="en-US" dirty="0" err="1"/>
              <a:t>ocena</a:t>
            </a:r>
            <a:r>
              <a:rPr lang="en-US" dirty="0"/>
              <a:t> </a:t>
            </a:r>
            <a:r>
              <a:rPr lang="en-US" dirty="0" err="1"/>
              <a:t>uspešnosti</a:t>
            </a:r>
            <a:r>
              <a:rPr lang="en-US" dirty="0"/>
              <a:t> </a:t>
            </a:r>
            <a:r>
              <a:rPr lang="en-US" dirty="0" err="1"/>
              <a:t>zdravljenja</a:t>
            </a:r>
            <a:endParaRPr lang="en-US" dirty="0"/>
          </a:p>
          <a:p>
            <a:r>
              <a:rPr lang="en-US" dirty="0" err="1"/>
              <a:t>Konzilij</a:t>
            </a:r>
            <a:r>
              <a:rPr lang="en-US" dirty="0"/>
              <a:t> </a:t>
            </a:r>
            <a:r>
              <a:rPr lang="en-US" dirty="0" err="1"/>
              <a:t>odloča</a:t>
            </a:r>
            <a:r>
              <a:rPr lang="en-US" dirty="0"/>
              <a:t> o </a:t>
            </a:r>
            <a:r>
              <a:rPr lang="en-US" dirty="0" err="1"/>
              <a:t>nadaljevanju</a:t>
            </a:r>
            <a:r>
              <a:rPr lang="en-US" dirty="0"/>
              <a:t> </a:t>
            </a:r>
            <a:r>
              <a:rPr lang="en-US" dirty="0" err="1"/>
              <a:t>terapije</a:t>
            </a:r>
            <a:r>
              <a:rPr lang="en-US" dirty="0"/>
              <a:t>.</a:t>
            </a:r>
          </a:p>
        </p:txBody>
      </p:sp>
      <p:sp>
        <p:nvSpPr>
          <p:cNvPr id="3" name="Content Placeholder 2">
            <a:extLst>
              <a:ext uri="{FF2B5EF4-FFF2-40B4-BE49-F238E27FC236}">
                <a16:creationId xmlns:a16="http://schemas.microsoft.com/office/drawing/2014/main" id="{29F01457-C639-08BC-1712-636B83B74533}"/>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Potek dela </a:t>
            </a:r>
            <a:r>
              <a:rPr lang="en-US" err="1">
                <a:latin typeface="Work Sans"/>
              </a:rPr>
              <a:t>pri</a:t>
            </a:r>
            <a:r>
              <a:rPr lang="en-US">
                <a:latin typeface="Work Sans"/>
              </a:rPr>
              <a:t> RT (workflow)</a:t>
            </a:r>
            <a:endParaRPr lang="en-US"/>
          </a:p>
        </p:txBody>
      </p:sp>
      <p:pic>
        <p:nvPicPr>
          <p:cNvPr id="9" name="Picture 10" descr="A picture containing text, colorful, different&#10;&#10;Description automatically generated">
            <a:extLst>
              <a:ext uri="{FF2B5EF4-FFF2-40B4-BE49-F238E27FC236}">
                <a16:creationId xmlns:a16="http://schemas.microsoft.com/office/drawing/2014/main" id="{DC1945A4-8CFD-993F-C338-5DBA182488D1}"/>
              </a:ext>
            </a:extLst>
          </p:cNvPr>
          <p:cNvPicPr>
            <a:picLocks noChangeAspect="1"/>
          </p:cNvPicPr>
          <p:nvPr/>
        </p:nvPicPr>
        <p:blipFill>
          <a:blip r:embed="rId2"/>
          <a:stretch>
            <a:fillRect/>
          </a:stretch>
        </p:blipFill>
        <p:spPr>
          <a:xfrm>
            <a:off x="6416634" y="864540"/>
            <a:ext cx="4791693" cy="2912193"/>
          </a:xfrm>
          <a:prstGeom prst="rect">
            <a:avLst/>
          </a:prstGeom>
        </p:spPr>
      </p:pic>
      <p:pic>
        <p:nvPicPr>
          <p:cNvPr id="11" name="Picture 11" descr="Graphical user interface&#10;&#10;Description automatically generated">
            <a:extLst>
              <a:ext uri="{FF2B5EF4-FFF2-40B4-BE49-F238E27FC236}">
                <a16:creationId xmlns:a16="http://schemas.microsoft.com/office/drawing/2014/main" id="{1BA04870-8B84-6CE7-6A1D-103B4C6A849C}"/>
              </a:ext>
            </a:extLst>
          </p:cNvPr>
          <p:cNvPicPr>
            <a:picLocks noChangeAspect="1"/>
          </p:cNvPicPr>
          <p:nvPr/>
        </p:nvPicPr>
        <p:blipFill>
          <a:blip r:embed="rId3"/>
          <a:stretch>
            <a:fillRect/>
          </a:stretch>
        </p:blipFill>
        <p:spPr>
          <a:xfrm>
            <a:off x="7563453" y="3843667"/>
            <a:ext cx="2864209" cy="2852017"/>
          </a:xfrm>
          <a:prstGeom prst="rect">
            <a:avLst/>
          </a:prstGeom>
        </p:spPr>
      </p:pic>
    </p:spTree>
    <p:extLst>
      <p:ext uri="{BB962C8B-B14F-4D97-AF65-F5344CB8AC3E}">
        <p14:creationId xmlns:p14="http://schemas.microsoft.com/office/powerpoint/2010/main" val="3223634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6A859-D4DC-4A45-B13C-752BF6DB8D06}"/>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Volumetrično 3D slikanje</a:t>
            </a:r>
            <a:endParaRPr lang="en-US"/>
          </a:p>
        </p:txBody>
      </p:sp>
      <p:cxnSp>
        <p:nvCxnSpPr>
          <p:cNvPr id="34" name="Straight Arrow Connector 33">
            <a:extLst>
              <a:ext uri="{FF2B5EF4-FFF2-40B4-BE49-F238E27FC236}">
                <a16:creationId xmlns:a16="http://schemas.microsoft.com/office/drawing/2014/main" id="{331381C4-1AFF-45B5-95DF-596F1C98E83F}"/>
              </a:ext>
            </a:extLst>
          </p:cNvPr>
          <p:cNvCxnSpPr>
            <a:cxnSpLocks/>
          </p:cNvCxnSpPr>
          <p:nvPr/>
        </p:nvCxnSpPr>
        <p:spPr>
          <a:xfrm>
            <a:off x="5424446" y="3335745"/>
            <a:ext cx="845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FF609A-C840-4A67-977F-5E2CB30A47D6}"/>
                  </a:ext>
                </a:extLst>
              </p:cNvPr>
              <p:cNvSpPr txBox="1"/>
              <p:nvPr/>
            </p:nvSpPr>
            <p:spPr>
              <a:xfrm>
                <a:off x="7344693" y="6077374"/>
                <a:ext cx="2912819" cy="707886"/>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𝑒</m:t>
                        </m:r>
                      </m:sub>
                    </m:sSub>
                  </m:oMath>
                </a14:m>
                <a:r>
                  <a:rPr lang="en-US" sz="2000" b="0" i="1">
                    <a:latin typeface="Cambria Math" panose="02040503050406030204" pitchFamily="18" charset="0"/>
                    <a:ea typeface="Cambria Math" panose="02040503050406030204" pitchFamily="18" charset="0"/>
                  </a:rPr>
                  <a:t> </a:t>
                </a:r>
                <a:r>
                  <a:rPr lang="en-US" sz="2000">
                    <a:latin typeface="Work Sans (body)"/>
                    <a:ea typeface="Cambria Math" panose="02040503050406030204" pitchFamily="18" charset="0"/>
                  </a:rPr>
                  <a:t>- Electron Density</a:t>
                </a:r>
                <a:endParaRPr lang="en-US" sz="2000" b="0" i="1">
                  <a:latin typeface="Work Sans (body)"/>
                  <a:ea typeface="Cambria Math" panose="02040503050406030204" pitchFamily="18" charset="0"/>
                </a:endParaRPr>
              </a:p>
              <a:p>
                <a14:m>
                  <m:oMath xmlns:m="http://schemas.openxmlformats.org/officeDocument/2006/math">
                    <m:r>
                      <a:rPr lang="en-US" sz="2000" b="0" i="1" smtClean="0">
                        <a:latin typeface="Cambria Math" panose="02040503050406030204" pitchFamily="18" charset="0"/>
                        <a:ea typeface="Cambria Math" panose="02040503050406030204" pitchFamily="18" charset="0"/>
                      </a:rPr>
                      <m:t>𝑍</m:t>
                    </m:r>
                  </m:oMath>
                </a14:m>
                <a:r>
                  <a:rPr lang="en-US" sz="2000"/>
                  <a:t> – Atomic Number</a:t>
                </a:r>
              </a:p>
            </p:txBody>
          </p:sp>
        </mc:Choice>
        <mc:Fallback xmlns="">
          <p:sp>
            <p:nvSpPr>
              <p:cNvPr id="6" name="TextBox 5">
                <a:extLst>
                  <a:ext uri="{FF2B5EF4-FFF2-40B4-BE49-F238E27FC236}">
                    <a16:creationId xmlns:a16="http://schemas.microsoft.com/office/drawing/2014/main" id="{83FF609A-C840-4A67-977F-5E2CB30A47D6}"/>
                  </a:ext>
                </a:extLst>
              </p:cNvPr>
              <p:cNvSpPr txBox="1">
                <a:spLocks noRot="1" noChangeAspect="1" noMove="1" noResize="1" noEditPoints="1" noAdjustHandles="1" noChangeArrowheads="1" noChangeShapeType="1" noTextEdit="1"/>
              </p:cNvSpPr>
              <p:nvPr/>
            </p:nvSpPr>
            <p:spPr>
              <a:xfrm>
                <a:off x="7344693" y="6077374"/>
                <a:ext cx="2912819" cy="707886"/>
              </a:xfrm>
              <a:prstGeom prst="rect">
                <a:avLst/>
              </a:prstGeom>
              <a:blipFill>
                <a:blip r:embed="rId2"/>
                <a:stretch>
                  <a:fillRect t="-2459" b="-11475"/>
                </a:stretch>
              </a:blipFill>
              <a:ln w="38100"/>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B62C034D-1D60-41C5-9415-2A476912FE90}"/>
              </a:ext>
            </a:extLst>
          </p:cNvPr>
          <p:cNvCxnSpPr>
            <a:cxnSpLocks/>
          </p:cNvCxnSpPr>
          <p:nvPr/>
        </p:nvCxnSpPr>
        <p:spPr>
          <a:xfrm>
            <a:off x="7984783" y="5516838"/>
            <a:ext cx="490167" cy="411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24D3DF-44E9-4978-A3D7-C52B16E42ADC}"/>
              </a:ext>
            </a:extLst>
          </p:cNvPr>
          <p:cNvSpPr txBox="1"/>
          <p:nvPr/>
        </p:nvSpPr>
        <p:spPr>
          <a:xfrm>
            <a:off x="8545624" y="5640693"/>
            <a:ext cx="1711888" cy="400110"/>
          </a:xfrm>
          <a:prstGeom prst="rect">
            <a:avLst/>
          </a:prstGeom>
          <a:noFill/>
        </p:spPr>
        <p:txBody>
          <a:bodyPr wrap="square" lIns="91440" tIns="45720" rIns="91440" bIns="45720" rtlCol="0" anchor="t">
            <a:spAutoFit/>
          </a:bodyPr>
          <a:lstStyle/>
          <a:p>
            <a:r>
              <a:rPr lang="en-US" sz="2000" dirty="0"/>
              <a:t>Za RT</a:t>
            </a:r>
            <a:endParaRPr lang="en-US" dirty="0"/>
          </a:p>
        </p:txBody>
      </p:sp>
      <p:cxnSp>
        <p:nvCxnSpPr>
          <p:cNvPr id="23" name="Straight Arrow Connector 22">
            <a:extLst>
              <a:ext uri="{FF2B5EF4-FFF2-40B4-BE49-F238E27FC236}">
                <a16:creationId xmlns:a16="http://schemas.microsoft.com/office/drawing/2014/main" id="{84518F84-C146-4D02-9E83-90EE35533113}"/>
              </a:ext>
            </a:extLst>
          </p:cNvPr>
          <p:cNvCxnSpPr>
            <a:cxnSpLocks/>
          </p:cNvCxnSpPr>
          <p:nvPr/>
        </p:nvCxnSpPr>
        <p:spPr>
          <a:xfrm flipH="1">
            <a:off x="6891498" y="5516838"/>
            <a:ext cx="1093285" cy="425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BE339B3-E1EB-4BFA-8E24-4A4FE63D1014}"/>
                  </a:ext>
                </a:extLst>
              </p:cNvPr>
              <p:cNvSpPr txBox="1"/>
              <p:nvPr/>
            </p:nvSpPr>
            <p:spPr>
              <a:xfrm>
                <a:off x="3611880" y="6077374"/>
                <a:ext cx="3413353" cy="707886"/>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𝑒</m:t>
                        </m:r>
                      </m:sub>
                    </m:sSub>
                  </m:oMath>
                </a14:m>
                <a:r>
                  <a:rPr lang="en-US" sz="2000" b="0" i="1">
                    <a:latin typeface="Cambria Math" panose="02040503050406030204" pitchFamily="18" charset="0"/>
                    <a:ea typeface="Cambria Math" panose="02040503050406030204" pitchFamily="18" charset="0"/>
                  </a:rPr>
                  <a:t> </a:t>
                </a:r>
                <a:r>
                  <a:rPr lang="en-US" sz="2000">
                    <a:latin typeface="Work Sans (body)"/>
                    <a:ea typeface="Cambria Math" panose="02040503050406030204" pitchFamily="18" charset="0"/>
                  </a:rPr>
                  <a:t>- Electron Density</a:t>
                </a:r>
                <a:endParaRPr lang="en-US" sz="2000" b="0" i="1">
                  <a:latin typeface="Work Sans (body)"/>
                  <a:ea typeface="Cambria Math" panose="02040503050406030204" pitchFamily="18" charset="0"/>
                </a:endParaRP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𝐼</m:t>
                    </m:r>
                  </m:oMath>
                </a14:m>
                <a:r>
                  <a:rPr lang="en-US" sz="2000">
                    <a:solidFill>
                      <a:schemeClr val="tx1"/>
                    </a:solidFill>
                  </a:rPr>
                  <a:t> – Excitation potential</a:t>
                </a:r>
              </a:p>
            </p:txBody>
          </p:sp>
        </mc:Choice>
        <mc:Fallback xmlns="">
          <p:sp>
            <p:nvSpPr>
              <p:cNvPr id="25" name="TextBox 24">
                <a:extLst>
                  <a:ext uri="{FF2B5EF4-FFF2-40B4-BE49-F238E27FC236}">
                    <a16:creationId xmlns:a16="http://schemas.microsoft.com/office/drawing/2014/main" id="{DBE339B3-E1EB-4BFA-8E24-4A4FE63D1014}"/>
                  </a:ext>
                </a:extLst>
              </p:cNvPr>
              <p:cNvSpPr txBox="1">
                <a:spLocks noRot="1" noChangeAspect="1" noMove="1" noResize="1" noEditPoints="1" noAdjustHandles="1" noChangeArrowheads="1" noChangeShapeType="1" noTextEdit="1"/>
              </p:cNvSpPr>
              <p:nvPr/>
            </p:nvSpPr>
            <p:spPr>
              <a:xfrm>
                <a:off x="3611880" y="6077374"/>
                <a:ext cx="3413353" cy="707886"/>
              </a:xfrm>
              <a:prstGeom prst="rect">
                <a:avLst/>
              </a:prstGeom>
              <a:blipFill>
                <a:blip r:embed="rId3"/>
                <a:stretch>
                  <a:fillRect t="-2459" b="-11475"/>
                </a:stretch>
              </a:blipFill>
              <a:ln w="38100"/>
            </p:spPr>
            <p:txBody>
              <a:bodyPr/>
              <a:lstStyle/>
              <a:p>
                <a:r>
                  <a:rPr lang="en-US">
                    <a:noFill/>
                  </a:rPr>
                  <a:t> </a:t>
                </a:r>
              </a:p>
            </p:txBody>
          </p:sp>
        </mc:Fallback>
      </mc:AlternateContent>
      <p:sp>
        <p:nvSpPr>
          <p:cNvPr id="27" name="TextBox 26">
            <a:extLst>
              <a:ext uri="{FF2B5EF4-FFF2-40B4-BE49-F238E27FC236}">
                <a16:creationId xmlns:a16="http://schemas.microsoft.com/office/drawing/2014/main" id="{CF25221F-DA04-4550-A0EB-D1BEE13BA858}"/>
              </a:ext>
            </a:extLst>
          </p:cNvPr>
          <p:cNvSpPr txBox="1"/>
          <p:nvPr/>
        </p:nvSpPr>
        <p:spPr>
          <a:xfrm>
            <a:off x="4065283" y="5654382"/>
            <a:ext cx="2959949" cy="400110"/>
          </a:xfrm>
          <a:prstGeom prst="rect">
            <a:avLst/>
          </a:prstGeom>
          <a:noFill/>
        </p:spPr>
        <p:txBody>
          <a:bodyPr wrap="square" lIns="91440" tIns="45720" rIns="91440" bIns="45720" rtlCol="0" anchor="t">
            <a:spAutoFit/>
          </a:bodyPr>
          <a:lstStyle/>
          <a:p>
            <a:r>
              <a:rPr lang="en-US" sz="2000" dirty="0"/>
              <a:t>Za </a:t>
            </a:r>
            <a:r>
              <a:rPr lang="en-US" sz="2000" dirty="0" err="1"/>
              <a:t>hadronsko</a:t>
            </a:r>
            <a:r>
              <a:rPr lang="en-US" sz="2000" dirty="0"/>
              <a:t> </a:t>
            </a:r>
            <a:r>
              <a:rPr lang="en-US" sz="2000" dirty="0" err="1"/>
              <a:t>terapijo</a:t>
            </a:r>
          </a:p>
        </p:txBody>
      </p:sp>
      <p:grpSp>
        <p:nvGrpSpPr>
          <p:cNvPr id="22" name="Group 21">
            <a:extLst>
              <a:ext uri="{FF2B5EF4-FFF2-40B4-BE49-F238E27FC236}">
                <a16:creationId xmlns:a16="http://schemas.microsoft.com/office/drawing/2014/main" id="{F6E0BB50-3790-47CA-AD30-45460EF55221}"/>
              </a:ext>
            </a:extLst>
          </p:cNvPr>
          <p:cNvGrpSpPr/>
          <p:nvPr/>
        </p:nvGrpSpPr>
        <p:grpSpPr>
          <a:xfrm>
            <a:off x="212930" y="1214952"/>
            <a:ext cx="4922773" cy="3599824"/>
            <a:chOff x="212930" y="1214952"/>
            <a:chExt cx="4922773" cy="3599824"/>
          </a:xfrm>
        </p:grpSpPr>
        <p:sp>
          <p:nvSpPr>
            <p:cNvPr id="18" name="TextBox 17">
              <a:extLst>
                <a:ext uri="{FF2B5EF4-FFF2-40B4-BE49-F238E27FC236}">
                  <a16:creationId xmlns:a16="http://schemas.microsoft.com/office/drawing/2014/main" id="{D413CD7E-0399-42B6-9CB8-D755B1CF41D6}"/>
                </a:ext>
              </a:extLst>
            </p:cNvPr>
            <p:cNvSpPr txBox="1"/>
            <p:nvPr/>
          </p:nvSpPr>
          <p:spPr>
            <a:xfrm>
              <a:off x="1127022" y="1214952"/>
              <a:ext cx="3493654" cy="400110"/>
            </a:xfrm>
            <a:prstGeom prst="rect">
              <a:avLst/>
            </a:prstGeom>
            <a:noFill/>
          </p:spPr>
          <p:txBody>
            <a:bodyPr wrap="square" lIns="91440" tIns="45720" rIns="91440" bIns="45720" rtlCol="0" anchor="t">
              <a:spAutoFit/>
            </a:bodyPr>
            <a:lstStyle/>
            <a:p>
              <a:r>
                <a:rPr lang="en-US" sz="2000" b="1" dirty="0" err="1"/>
                <a:t>Računalniška</a:t>
              </a:r>
              <a:r>
                <a:rPr lang="en-US" sz="2000" b="1" dirty="0"/>
                <a:t> </a:t>
              </a:r>
              <a:r>
                <a:rPr lang="en-US" sz="2000" b="1" dirty="0" err="1"/>
                <a:t>tomografija</a:t>
              </a:r>
            </a:p>
          </p:txBody>
        </p:sp>
        <p:grpSp>
          <p:nvGrpSpPr>
            <p:cNvPr id="17" name="Group 16">
              <a:extLst>
                <a:ext uri="{FF2B5EF4-FFF2-40B4-BE49-F238E27FC236}">
                  <a16:creationId xmlns:a16="http://schemas.microsoft.com/office/drawing/2014/main" id="{E3E96292-6A69-48F5-9199-D64D488E87FE}"/>
                </a:ext>
              </a:extLst>
            </p:cNvPr>
            <p:cNvGrpSpPr/>
            <p:nvPr/>
          </p:nvGrpSpPr>
          <p:grpSpPr>
            <a:xfrm>
              <a:off x="212930" y="1600314"/>
              <a:ext cx="4922773" cy="3214462"/>
              <a:chOff x="212930" y="1600314"/>
              <a:chExt cx="4922773" cy="3214462"/>
            </a:xfrm>
          </p:grpSpPr>
          <p:pic>
            <p:nvPicPr>
              <p:cNvPr id="13" name="Picture 12" descr="A picture containing indoor, wall, bathroom, toilet&#10;&#10;Description automatically generated">
                <a:extLst>
                  <a:ext uri="{FF2B5EF4-FFF2-40B4-BE49-F238E27FC236}">
                    <a16:creationId xmlns:a16="http://schemas.microsoft.com/office/drawing/2014/main" id="{A9112269-8850-44F5-8FA6-59A2C61EE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30" y="1600314"/>
                <a:ext cx="4922773" cy="2769060"/>
              </a:xfrm>
              <a:prstGeom prst="rect">
                <a:avLst/>
              </a:prstGeom>
            </p:spPr>
          </p:pic>
          <p:sp>
            <p:nvSpPr>
              <p:cNvPr id="20" name="TextBox 19">
                <a:extLst>
                  <a:ext uri="{FF2B5EF4-FFF2-40B4-BE49-F238E27FC236}">
                    <a16:creationId xmlns:a16="http://schemas.microsoft.com/office/drawing/2014/main" id="{E8D87871-4505-4615-8DC7-810E9FEEA5B0}"/>
                  </a:ext>
                </a:extLst>
              </p:cNvPr>
              <p:cNvSpPr txBox="1"/>
              <p:nvPr/>
            </p:nvSpPr>
            <p:spPr>
              <a:xfrm>
                <a:off x="409575" y="4414666"/>
                <a:ext cx="4555617" cy="400110"/>
              </a:xfrm>
              <a:prstGeom prst="rect">
                <a:avLst/>
              </a:prstGeom>
              <a:noFill/>
            </p:spPr>
            <p:txBody>
              <a:bodyPr wrap="square" lIns="91440" tIns="45720" rIns="91440" bIns="45720" rtlCol="0" anchor="t">
                <a:spAutoFit/>
              </a:bodyPr>
              <a:lstStyle/>
              <a:p>
                <a:r>
                  <a:rPr lang="en-US" sz="2000" dirty="0"/>
                  <a:t>(Johns Hopkins Medicine)</a:t>
                </a:r>
              </a:p>
            </p:txBody>
          </p:sp>
        </p:grpSp>
      </p:grpSp>
      <p:cxnSp>
        <p:nvCxnSpPr>
          <p:cNvPr id="4" name="Straight Arrow Connector 3">
            <a:extLst>
              <a:ext uri="{FF2B5EF4-FFF2-40B4-BE49-F238E27FC236}">
                <a16:creationId xmlns:a16="http://schemas.microsoft.com/office/drawing/2014/main" id="{C027DB3D-085B-4A66-B93E-923FB4FDCD71}"/>
              </a:ext>
            </a:extLst>
          </p:cNvPr>
          <p:cNvCxnSpPr>
            <a:cxnSpLocks/>
          </p:cNvCxnSpPr>
          <p:nvPr/>
        </p:nvCxnSpPr>
        <p:spPr>
          <a:xfrm flipH="1">
            <a:off x="2798064" y="6372679"/>
            <a:ext cx="7825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303E76-51CE-4C9F-8EE1-AD5BA4FA02F5}"/>
              </a:ext>
            </a:extLst>
          </p:cNvPr>
          <p:cNvSpPr txBox="1"/>
          <p:nvPr/>
        </p:nvSpPr>
        <p:spPr>
          <a:xfrm>
            <a:off x="1355643" y="6044148"/>
            <a:ext cx="1687797" cy="707886"/>
          </a:xfrm>
          <a:prstGeom prst="rect">
            <a:avLst/>
          </a:prstGeom>
          <a:noFill/>
        </p:spPr>
        <p:txBody>
          <a:bodyPr wrap="square" lIns="91440" tIns="45720" rIns="91440" bIns="45720" rtlCol="0" anchor="t">
            <a:spAutoFit/>
          </a:bodyPr>
          <a:lstStyle/>
          <a:p>
            <a:r>
              <a:rPr lang="en-US" sz="2000" dirty="0" err="1"/>
              <a:t>Histrost</a:t>
            </a:r>
            <a:r>
              <a:rPr lang="en-US" sz="2000" dirty="0"/>
              <a:t> </a:t>
            </a:r>
            <a:r>
              <a:rPr lang="en-US" sz="2000" dirty="0" err="1"/>
              <a:t>ustavljanja</a:t>
            </a:r>
            <a:endParaRPr lang="en-US" err="1"/>
          </a:p>
        </p:txBody>
      </p:sp>
      <p:pic>
        <p:nvPicPr>
          <p:cNvPr id="12" name="Graphic 11">
            <a:extLst>
              <a:ext uri="{FF2B5EF4-FFF2-40B4-BE49-F238E27FC236}">
                <a16:creationId xmlns:a16="http://schemas.microsoft.com/office/drawing/2014/main" id="{72FE2A97-2286-4B68-9E01-1FAF55E5446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6666" y="4852223"/>
            <a:ext cx="3038538" cy="629941"/>
          </a:xfrm>
          <a:prstGeom prst="rect">
            <a:avLst/>
          </a:prstGeom>
        </p:spPr>
      </p:pic>
      <p:grpSp>
        <p:nvGrpSpPr>
          <p:cNvPr id="7" name="Group 6">
            <a:extLst>
              <a:ext uri="{FF2B5EF4-FFF2-40B4-BE49-F238E27FC236}">
                <a16:creationId xmlns:a16="http://schemas.microsoft.com/office/drawing/2014/main" id="{29A4FEA0-B12F-4839-9AF2-EBEFD0E182AB}"/>
              </a:ext>
            </a:extLst>
          </p:cNvPr>
          <p:cNvGrpSpPr/>
          <p:nvPr/>
        </p:nvGrpSpPr>
        <p:grpSpPr>
          <a:xfrm>
            <a:off x="6558136" y="730442"/>
            <a:ext cx="3099613" cy="3840192"/>
            <a:chOff x="6558136" y="730442"/>
            <a:chExt cx="3099613" cy="3840192"/>
          </a:xfrm>
        </p:grpSpPr>
        <p:grpSp>
          <p:nvGrpSpPr>
            <p:cNvPr id="24" name="Group 23">
              <a:extLst>
                <a:ext uri="{FF2B5EF4-FFF2-40B4-BE49-F238E27FC236}">
                  <a16:creationId xmlns:a16="http://schemas.microsoft.com/office/drawing/2014/main" id="{94D6F3FB-7B1F-448A-ABE8-2962CD6555A5}"/>
                </a:ext>
              </a:extLst>
            </p:cNvPr>
            <p:cNvGrpSpPr/>
            <p:nvPr/>
          </p:nvGrpSpPr>
          <p:grpSpPr>
            <a:xfrm>
              <a:off x="6558136" y="730442"/>
              <a:ext cx="3099613" cy="3840192"/>
              <a:chOff x="6558136" y="730442"/>
              <a:chExt cx="3099613" cy="3840192"/>
            </a:xfrm>
          </p:grpSpPr>
          <p:sp>
            <p:nvSpPr>
              <p:cNvPr id="76" name="TextBox 75">
                <a:extLst>
                  <a:ext uri="{FF2B5EF4-FFF2-40B4-BE49-F238E27FC236}">
                    <a16:creationId xmlns:a16="http://schemas.microsoft.com/office/drawing/2014/main" id="{79418D78-1E5E-476C-B54E-748298FC9170}"/>
                  </a:ext>
                </a:extLst>
              </p:cNvPr>
              <p:cNvSpPr txBox="1"/>
              <p:nvPr/>
            </p:nvSpPr>
            <p:spPr>
              <a:xfrm>
                <a:off x="7094092" y="730442"/>
                <a:ext cx="2105348" cy="400110"/>
              </a:xfrm>
              <a:prstGeom prst="rect">
                <a:avLst/>
              </a:prstGeom>
              <a:noFill/>
            </p:spPr>
            <p:txBody>
              <a:bodyPr wrap="square" lIns="91440" tIns="45720" rIns="91440" bIns="45720" rtlCol="0" anchor="t">
                <a:spAutoFit/>
              </a:bodyPr>
              <a:lstStyle/>
              <a:p>
                <a:r>
                  <a:rPr lang="en-US" sz="2000" b="1" dirty="0"/>
                  <a:t>CT </a:t>
                </a:r>
                <a:r>
                  <a:rPr lang="en-US" sz="2000" b="1" dirty="0" err="1"/>
                  <a:t>slika</a:t>
                </a:r>
                <a:r>
                  <a:rPr lang="en-US" sz="2000" b="1" dirty="0"/>
                  <a:t> (3D) </a:t>
                </a:r>
              </a:p>
            </p:txBody>
          </p:sp>
          <p:grpSp>
            <p:nvGrpSpPr>
              <p:cNvPr id="32" name="Group 31">
                <a:extLst>
                  <a:ext uri="{FF2B5EF4-FFF2-40B4-BE49-F238E27FC236}">
                    <a16:creationId xmlns:a16="http://schemas.microsoft.com/office/drawing/2014/main" id="{69402712-890F-4077-99C6-2D1C37CF6112}"/>
                  </a:ext>
                </a:extLst>
              </p:cNvPr>
              <p:cNvGrpSpPr/>
              <p:nvPr/>
            </p:nvGrpSpPr>
            <p:grpSpPr>
              <a:xfrm>
                <a:off x="6558136" y="1079996"/>
                <a:ext cx="3099613" cy="3490638"/>
                <a:chOff x="6984307" y="1540659"/>
                <a:chExt cx="4221576" cy="5082984"/>
              </a:xfrm>
            </p:grpSpPr>
            <p:sp>
              <p:nvSpPr>
                <p:cNvPr id="19" name="Rectangle 18">
                  <a:extLst>
                    <a:ext uri="{FF2B5EF4-FFF2-40B4-BE49-F238E27FC236}">
                      <a16:creationId xmlns:a16="http://schemas.microsoft.com/office/drawing/2014/main" id="{5A10E5C9-5ED4-4B07-B4C4-46310791B830}"/>
                    </a:ext>
                  </a:extLst>
                </p:cNvPr>
                <p:cNvSpPr/>
                <p:nvPr/>
              </p:nvSpPr>
              <p:spPr>
                <a:xfrm>
                  <a:off x="6984307" y="1540659"/>
                  <a:ext cx="4221576" cy="50829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848477B-35BF-44D0-8F41-C3F11BEF3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1016" y="1799333"/>
                  <a:ext cx="1847208" cy="2282819"/>
                </a:xfrm>
                <a:prstGeom prst="rect">
                  <a:avLst/>
                </a:prstGeom>
              </p:spPr>
            </p:pic>
            <p:pic>
              <p:nvPicPr>
                <p:cNvPr id="28" name="Picture 27" descr="A picture containing indoor&#10;&#10;Description automatically generated">
                  <a:extLst>
                    <a:ext uri="{FF2B5EF4-FFF2-40B4-BE49-F238E27FC236}">
                      <a16:creationId xmlns:a16="http://schemas.microsoft.com/office/drawing/2014/main" id="{8DF3E48F-1EE0-42F1-A269-6D47A731A1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7306" y="1799332"/>
                  <a:ext cx="1325148" cy="2282819"/>
                </a:xfrm>
                <a:prstGeom prst="rect">
                  <a:avLst/>
                </a:prstGeom>
              </p:spPr>
            </p:pic>
          </p:grpSp>
        </p:grpSp>
        <p:pic>
          <p:nvPicPr>
            <p:cNvPr id="29" name="Picture 28" descr="A picture containing text, dark&#10;&#10;Description automatically generated">
              <a:extLst>
                <a:ext uri="{FF2B5EF4-FFF2-40B4-BE49-F238E27FC236}">
                  <a16:creationId xmlns:a16="http://schemas.microsoft.com/office/drawing/2014/main" id="{5E7BB4CC-04CC-4DC3-99FA-6BC46D356E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9657" y="2867346"/>
              <a:ext cx="1356278" cy="1554238"/>
            </a:xfrm>
            <a:prstGeom prst="rect">
              <a:avLst/>
            </a:prstGeom>
          </p:spPr>
        </p:pic>
      </p:grpSp>
    </p:spTree>
    <p:extLst>
      <p:ext uri="{BB962C8B-B14F-4D97-AF65-F5344CB8AC3E}">
        <p14:creationId xmlns:p14="http://schemas.microsoft.com/office/powerpoint/2010/main" val="1060225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DA6735-EEA5-FEBF-9250-B36807705228}"/>
              </a:ext>
            </a:extLst>
          </p:cNvPr>
          <p:cNvSpPr>
            <a:spLocks noGrp="1"/>
          </p:cNvSpPr>
          <p:nvPr>
            <p:ph sz="quarter" idx="10"/>
          </p:nvPr>
        </p:nvSpPr>
        <p:spPr/>
        <p:txBody>
          <a:bodyPr vert="horz" lIns="91440" tIns="45720" rIns="91440" bIns="45720" rtlCol="0" anchor="t">
            <a:normAutofit lnSpcReduction="10000"/>
          </a:bodyPr>
          <a:lstStyle/>
          <a:p>
            <a:r>
              <a:rPr lang="en-US" dirty="0" err="1">
                <a:latin typeface="Work Sans SemiBold"/>
              </a:rPr>
              <a:t>Hadronska</a:t>
            </a:r>
            <a:r>
              <a:rPr lang="en-US" dirty="0">
                <a:latin typeface="Work Sans SemiBold"/>
              </a:rPr>
              <a:t> RT</a:t>
            </a:r>
          </a:p>
        </p:txBody>
      </p:sp>
    </p:spTree>
    <p:extLst>
      <p:ext uri="{BB962C8B-B14F-4D97-AF65-F5344CB8AC3E}">
        <p14:creationId xmlns:p14="http://schemas.microsoft.com/office/powerpoint/2010/main" val="2839646368"/>
      </p:ext>
    </p:extLst>
  </p:cSld>
  <p:clrMapOvr>
    <a:masterClrMapping/>
  </p:clrMapOvr>
</p:sld>
</file>

<file path=ppt/theme/theme1.xml><?xml version="1.0" encoding="utf-8"?>
<a:theme xmlns:a="http://schemas.openxmlformats.org/drawingml/2006/main" name="Officeova tema">
  <a:themeElements>
    <a:clrScheme name="Custom 1">
      <a:dk1>
        <a:sysClr val="windowText" lastClr="000000"/>
      </a:dk1>
      <a:lt1>
        <a:sysClr val="window" lastClr="FFFFFF"/>
      </a:lt1>
      <a:dk2>
        <a:srgbClr val="DBC397"/>
      </a:dk2>
      <a:lt2>
        <a:srgbClr val="EFE4D0"/>
      </a:lt2>
      <a:accent1>
        <a:srgbClr val="275F72"/>
      </a:accent1>
      <a:accent2>
        <a:srgbClr val="CE8141"/>
      </a:accent2>
      <a:accent3>
        <a:srgbClr val="F49E4D"/>
      </a:accent3>
      <a:accent4>
        <a:srgbClr val="74BBCE"/>
      </a:accent4>
      <a:accent5>
        <a:srgbClr val="3B8EA5"/>
      </a:accent5>
      <a:accent6>
        <a:srgbClr val="EFE4D0"/>
      </a:accent6>
      <a:hlink>
        <a:srgbClr val="0563C1"/>
      </a:hlink>
      <a:folHlink>
        <a:srgbClr val="954F72"/>
      </a:folHlink>
    </a:clrScheme>
    <a:fontScheme name="MedFiz">
      <a:majorFont>
        <a:latin typeface="work sans"/>
        <a:ea typeface=""/>
        <a:cs typeface=""/>
      </a:majorFont>
      <a:minorFont>
        <a:latin typeface="work sans"/>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dfiz_template">
  <a:themeElements>
    <a:clrScheme name="Custom 1">
      <a:dk1>
        <a:sysClr val="windowText" lastClr="000000"/>
      </a:dk1>
      <a:lt1>
        <a:sysClr val="window" lastClr="FFFFFF"/>
      </a:lt1>
      <a:dk2>
        <a:srgbClr val="DBC397"/>
      </a:dk2>
      <a:lt2>
        <a:srgbClr val="EFE4D0"/>
      </a:lt2>
      <a:accent1>
        <a:srgbClr val="275F72"/>
      </a:accent1>
      <a:accent2>
        <a:srgbClr val="CE8141"/>
      </a:accent2>
      <a:accent3>
        <a:srgbClr val="F49E4D"/>
      </a:accent3>
      <a:accent4>
        <a:srgbClr val="74BBCE"/>
      </a:accent4>
      <a:accent5>
        <a:srgbClr val="3B8EA5"/>
      </a:accent5>
      <a:accent6>
        <a:srgbClr val="EFE4D0"/>
      </a:accent6>
      <a:hlink>
        <a:srgbClr val="0563C1"/>
      </a:hlink>
      <a:folHlink>
        <a:srgbClr val="954F72"/>
      </a:folHlink>
    </a:clrScheme>
    <a:fontScheme name="MedFiz">
      <a:majorFont>
        <a:latin typeface="work sans"/>
        <a:ea typeface=""/>
        <a:cs typeface=""/>
      </a:majorFont>
      <a:minorFont>
        <a:latin typeface="work sans"/>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fiz_template" id="{C558D9E0-EF30-4A6B-9E4F-664F8FD0D741}" vid="{2404051A-43A6-4981-A89A-B0BA2660C9C6}"/>
    </a:ext>
  </a:extLst>
</a:theme>
</file>

<file path=ppt/theme/theme4.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41</Slides>
  <Notes>17</Notes>
  <HiddenSlides>0</HiddenSlide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Officeova tema</vt:lpstr>
      <vt:lpstr>Office Theme</vt:lpstr>
      <vt:lpstr>medfiz_template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 fiz</dc:title>
  <dc:creator>Perovnik, Lucija</dc:creator>
  <cp:revision>759</cp:revision>
  <dcterms:created xsi:type="dcterms:W3CDTF">2021-01-12T19:33:16Z</dcterms:created>
  <dcterms:modified xsi:type="dcterms:W3CDTF">2026-03-16T16:15:56Z</dcterms:modified>
</cp:coreProperties>
</file>