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301" r:id="rId2"/>
    <p:sldId id="464" r:id="rId3"/>
    <p:sldId id="465" r:id="rId4"/>
    <p:sldId id="467" r:id="rId5"/>
    <p:sldId id="471" r:id="rId6"/>
    <p:sldId id="473" r:id="rId7"/>
    <p:sldId id="474" r:id="rId8"/>
    <p:sldId id="475" r:id="rId9"/>
    <p:sldId id="466" r:id="rId10"/>
    <p:sldId id="482" r:id="rId11"/>
    <p:sldId id="481" r:id="rId12"/>
    <p:sldId id="483" r:id="rId13"/>
    <p:sldId id="480" r:id="rId14"/>
    <p:sldId id="476" r:id="rId15"/>
    <p:sldId id="468" r:id="rId16"/>
    <p:sldId id="479" r:id="rId17"/>
    <p:sldId id="477" r:id="rId18"/>
    <p:sldId id="4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a krambi" initials="ak" lastIdx="0" clrIdx="0">
    <p:extLst>
      <p:ext uri="{19B8F6BF-5375-455C-9EA6-DF929625EA0E}">
        <p15:presenceInfo xmlns:p15="http://schemas.microsoft.com/office/powerpoint/2012/main" userId="1e5ae128e4bbc3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407AA5"/>
    <a:srgbClr val="0000FF"/>
    <a:srgbClr val="1482AC"/>
    <a:srgbClr val="FF2EFF"/>
    <a:srgbClr val="F2F2F2"/>
    <a:srgbClr val="1CADE4"/>
    <a:srgbClr val="FFE6E6"/>
    <a:srgbClr val="FFD5D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100" d="100"/>
          <a:sy n="100" d="100"/>
        </p:scale>
        <p:origin x="2404" y="12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FAD5-9433-40A9-9055-47207FCE2B07}" type="datetimeFigureOut">
              <a:rPr lang="LID4096" smtClean="0"/>
              <a:t>01/29/2026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6382-001D-46BB-8AAE-19822EB0F9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94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778" y="27887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88828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01FA4-C1FE-4A99-ABF9-02F26C915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40"/>
            <a:ext cx="955723" cy="446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2968F-4A64-43F4-BB68-476A9396F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22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87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1993406"/>
            <a:ext cx="1005840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5661-1A97-46CB-8DEE-DBBA978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34312"/>
            <a:ext cx="990600" cy="223687"/>
          </a:xfrm>
        </p:spPr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BFA5A-87DA-4F11-BEDC-06066BB7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C6411-E6C9-44D5-A088-EBD58632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FDF49-9C53-48B2-8289-9DCF0E0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84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-5207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118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-46185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6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48" y="-461319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28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73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4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62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949" y="-67934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092" y="1081699"/>
            <a:ext cx="10058400" cy="50307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34312"/>
            <a:ext cx="821267" cy="22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7428" y="6446837"/>
            <a:ext cx="7192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HGTD week: irradiated sensor SQC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98324"/>
            <a:ext cx="596024" cy="197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634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99B3AE-6792-4E0C-90AB-34B92565C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-2304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8326-76CB-49F0-83E1-93274569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423" y="86850"/>
            <a:ext cx="11452497" cy="3566160"/>
          </a:xfrm>
        </p:spPr>
        <p:txBody>
          <a:bodyPr>
            <a:normAutofit/>
          </a:bodyPr>
          <a:lstStyle/>
          <a:p>
            <a:r>
              <a:rPr lang="en-US" sz="4800" dirty="0"/>
              <a:t>Main sensor I-V measurements before and after irradiation</a:t>
            </a:r>
            <a:endParaRPr lang="LID4096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FBBBDE-47EC-4177-BBD1-3CBBA743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78" y="4845268"/>
            <a:ext cx="10221072" cy="1430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Bojan Hiti</a:t>
            </a:r>
          </a:p>
          <a:p>
            <a:r>
              <a:rPr lang="en-US" dirty="0"/>
              <a:t>HGTD Week, CERN</a:t>
            </a:r>
          </a:p>
          <a:p>
            <a:r>
              <a:rPr lang="en-US" dirty="0"/>
              <a:t>2 February 2026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3619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3704C2-274B-4808-B71C-2A401E90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9552"/>
            <a:ext cx="10058400" cy="3566160"/>
          </a:xfrm>
        </p:spPr>
        <p:txBody>
          <a:bodyPr>
            <a:normAutofit/>
          </a:bodyPr>
          <a:lstStyle/>
          <a:p>
            <a:r>
              <a:rPr lang="en-US" sz="4800" dirty="0"/>
              <a:t>Bonus: first cold measurement (–10 °C)</a:t>
            </a:r>
            <a:endParaRPr lang="sl-SI" sz="4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D9EF3-9495-468D-9C01-00A0F409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49D14-59A9-4FA4-8B6A-840E4F7A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9C111-C69D-42C5-B921-A1118E75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948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E1163F-CB07-453D-A271-6AE424786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2" y="1422567"/>
            <a:ext cx="3621009" cy="281908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B119D-676B-496F-A554-C77D6704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4EF6E-6281-40D1-BFF1-7CC7B076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D7D14-6B00-41A4-B5EA-8B8E799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11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10F675-A454-45FD-B809-77EC8619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W5-8 (B1 162.8 V) – damaged, unirradiated</a:t>
            </a:r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78CDA3-8A7D-4EE9-9ED1-B20806BB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73" y="1076955"/>
            <a:ext cx="3592323" cy="3180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D304AB-0B11-42A7-BE2F-1A436DABA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58" y="1264919"/>
            <a:ext cx="3536148" cy="2992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13D2F1-FBE6-4ED2-ACFB-8AE80484898C}"/>
              </a:ext>
            </a:extLst>
          </p:cNvPr>
          <p:cNvSpPr txBox="1"/>
          <p:nvPr/>
        </p:nvSpPr>
        <p:spPr>
          <a:xfrm>
            <a:off x="3367313" y="4750547"/>
            <a:ext cx="549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scratched across multiple pads before irradiation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805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A6CF48-4290-4F47-A222-9FD211B08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80" y="1272046"/>
            <a:ext cx="10058400" cy="49306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Sample irradiated to 4e14, SQC measured at –10 °C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Only the most damaged pads are still outliers, others pads behave as undamaged ones</a:t>
            </a:r>
          </a:p>
          <a:p>
            <a:pPr lvl="1"/>
            <a:r>
              <a:rPr lang="en-US" dirty="0"/>
              <a:t>Three pads have high current and early breakdown</a:t>
            </a:r>
          </a:p>
          <a:p>
            <a:pPr lvl="1"/>
            <a:r>
              <a:rPr lang="en-US" dirty="0"/>
              <a:t>Three pads have higher current at 160 V, but breakdown not affected</a:t>
            </a:r>
          </a:p>
          <a:p>
            <a:pPr lvl="1"/>
            <a:r>
              <a:rPr lang="en-US" dirty="0"/>
              <a:t>Two pads slightly lower current, but earlier breakdown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Performance becomes more uniform with irradiation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68A86-F5F2-4330-8713-DF705A18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83A36-661B-4E88-A58D-732D3520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3C4E4-6BA7-4087-8DF0-F2D9DE1F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12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7DC749-26DE-4A55-B746-5C6AECB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W5-8 (B1 162.8 V) – damaged, 4e14n</a:t>
            </a:r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A9FF8-059E-4FEC-A315-ADA56D09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99" y="1836749"/>
            <a:ext cx="2850515" cy="241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025E1-04F1-4E98-A23C-39E8C6824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" y="1863186"/>
            <a:ext cx="3066456" cy="241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01E303-DB23-49E5-A6AF-358FCE3AA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71" y="2027615"/>
            <a:ext cx="3354482" cy="2221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B59550-E077-4C42-BE5F-0CBBBD271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756" y="1836749"/>
            <a:ext cx="2732126" cy="24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71572F-9F2E-461F-BDB0-9EF478DC8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0" y="2479040"/>
            <a:ext cx="1926104" cy="1284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4718F5-B551-466B-B992-5B5792963B29}"/>
              </a:ext>
            </a:extLst>
          </p:cNvPr>
          <p:cNvSpPr txBox="1"/>
          <p:nvPr/>
        </p:nvSpPr>
        <p:spPr>
          <a:xfrm>
            <a:off x="9370185" y="419712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95µA </a:t>
            </a:r>
            <a:r>
              <a:rPr lang="en-US" sz="2000" b="1" dirty="0"/>
              <a:t>= (288 ± 3) V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644B35-18B0-4772-8E6F-4B0BD362EAC6}"/>
              </a:ext>
            </a:extLst>
          </p:cNvPr>
          <p:cNvSpPr txBox="1"/>
          <p:nvPr/>
        </p:nvSpPr>
        <p:spPr>
          <a:xfrm>
            <a:off x="7989078" y="1808734"/>
            <a:ext cx="157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Scaled to 20 °C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0729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176BA1-29AD-4052-8693-E5FDEDAFA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SQC-like tests done on main sensors after low irradiation (1e14n)</a:t>
            </a:r>
          </a:p>
          <a:p>
            <a:pPr lvl="1"/>
            <a:r>
              <a:rPr lang="en-US" dirty="0"/>
              <a:t>1xA, 1xB1, 2xB2 from the production pilot batch (B4)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 leakage current at ambient conditions (100 µA/pad)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Cooling system under implementation</a:t>
            </a:r>
          </a:p>
          <a:p>
            <a:r>
              <a:rPr lang="en-US" dirty="0">
                <a:solidFill>
                  <a:srgbClr val="1D6295"/>
                </a:solidFill>
              </a:rPr>
              <a:t>Features across the sensor remain very similar as before irradiation</a:t>
            </a:r>
          </a:p>
          <a:p>
            <a:pPr lvl="1"/>
            <a:r>
              <a:rPr lang="en-US" dirty="0" err="1"/>
              <a:t>Vbd</a:t>
            </a:r>
            <a:r>
              <a:rPr lang="en-US" dirty="0"/>
              <a:t> gradient, </a:t>
            </a:r>
            <a:r>
              <a:rPr lang="en-US" dirty="0" err="1"/>
              <a:t>Vbd</a:t>
            </a:r>
            <a:r>
              <a:rPr lang="en-US" dirty="0"/>
              <a:t> spread are the same</a:t>
            </a:r>
          </a:p>
          <a:p>
            <a:r>
              <a:rPr lang="en-US" dirty="0">
                <a:solidFill>
                  <a:srgbClr val="1D6295"/>
                </a:solidFill>
              </a:rPr>
              <a:t>Breakdown voltage increases by 15–20 V after 1e14</a:t>
            </a:r>
          </a:p>
          <a:p>
            <a:pPr lvl="1"/>
            <a:r>
              <a:rPr lang="en-US" dirty="0"/>
              <a:t>(using working definitions </a:t>
            </a:r>
            <a:r>
              <a:rPr lang="en-US" dirty="0" err="1"/>
              <a:t>V</a:t>
            </a:r>
            <a:r>
              <a:rPr lang="en-US" baseline="-25000" dirty="0" err="1"/>
              <a:t>bd</a:t>
            </a:r>
            <a:r>
              <a:rPr lang="en-US" dirty="0"/>
              <a:t> = </a:t>
            </a:r>
            <a:r>
              <a:rPr lang="en-US" b="1" dirty="0"/>
              <a:t>V</a:t>
            </a:r>
            <a:r>
              <a:rPr lang="en-US" b="1" baseline="-25000" dirty="0"/>
              <a:t>500nA,min</a:t>
            </a:r>
            <a:r>
              <a:rPr lang="en-US" dirty="0"/>
              <a:t> / </a:t>
            </a:r>
            <a:r>
              <a:rPr lang="en-US" b="1" dirty="0"/>
              <a:t>V</a:t>
            </a:r>
            <a:r>
              <a:rPr lang="en-US" b="1" baseline="-25000" dirty="0"/>
              <a:t>95µA,min</a:t>
            </a:r>
            <a:r>
              <a:rPr lang="en-US" dirty="0"/>
              <a:t>)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19C14-96FE-4ADA-9D65-A39B0F63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ED9E8-88C0-4E71-992A-28E30485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5A41-94CA-4B5B-B27F-41FA7EA9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13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AD61A2-0CAD-4C8A-8740-F303CCD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194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E958F8-7824-4643-BF68-E46A9B87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  <a:endParaRPr lang="sl-S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8CFCE9-7507-4E42-A8E4-A8761232C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BC635-447B-4419-8B42-B5FB9068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6A0E2-C188-4D2B-A954-C21C084C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4FAFA-61A3-428D-AE0E-F0B20157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647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1B2594-8977-49DD-AF49-FCFD30C4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0" y="1993406"/>
            <a:ext cx="4254500" cy="4023360"/>
          </a:xfrm>
        </p:spPr>
        <p:txBody>
          <a:bodyPr/>
          <a:lstStyle/>
          <a:p>
            <a:r>
              <a:rPr lang="en-US" dirty="0"/>
              <a:t>Current in the outer pads increases due to collection from outside of the matrix (guard ring is not connected)</a:t>
            </a:r>
          </a:p>
          <a:p>
            <a:r>
              <a:rPr lang="en-US" dirty="0"/>
              <a:t>Quoted leakage current is for inner 13 x 13 pads</a:t>
            </a:r>
          </a:p>
          <a:p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AB140-7424-45AC-843A-FE938BCE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67333-09D1-4734-A5EF-981E66AA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74874-DA16-4E7E-A3E2-86FD3898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15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ED9E02-EEA4-4FEA-ACA0-922DC478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Leakage current after 1e14 (W9-4, class A)</a:t>
            </a: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EA16-30BD-42D2-960A-4CA06238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00" y="1228155"/>
            <a:ext cx="5222784" cy="4419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E6BE2A-203D-489A-A302-1F81113DDD78}"/>
              </a:ext>
            </a:extLst>
          </p:cNvPr>
          <p:cNvSpPr txBox="1"/>
          <p:nvPr/>
        </p:nvSpPr>
        <p:spPr>
          <a:xfrm>
            <a:off x="1590909" y="5647434"/>
            <a:ext cx="606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at 0.8 × V</a:t>
            </a:r>
            <a:r>
              <a:rPr lang="en-US" baseline="-25000" dirty="0"/>
              <a:t>95µA,min </a:t>
            </a:r>
            <a:r>
              <a:rPr lang="en-US" dirty="0"/>
              <a:t>: (13.5 ± 0.3) µA (7.5 µA peak-to-peak)</a:t>
            </a:r>
            <a:endParaRPr lang="sl-SI" baseline="-25000" dirty="0"/>
          </a:p>
        </p:txBody>
      </p:sp>
    </p:spTree>
    <p:extLst>
      <p:ext uri="{BB962C8B-B14F-4D97-AF65-F5344CB8AC3E}">
        <p14:creationId xmlns:p14="http://schemas.microsoft.com/office/powerpoint/2010/main" val="272322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85940D-0848-4D66-8BF0-C346844E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468" y="874573"/>
            <a:ext cx="4981165" cy="440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83EAC-0459-4C3A-B41D-11903480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47" y="996723"/>
            <a:ext cx="4894246" cy="42422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16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</a:t>
            </a:r>
            <a:r>
              <a:rPr lang="en-US" sz="3200" dirty="0" err="1"/>
              <a:t>Vbd</a:t>
            </a:r>
            <a:r>
              <a:rPr lang="en-US" sz="3200" dirty="0"/>
              <a:t> before and after irradiation W5-35 (class B1)</a:t>
            </a:r>
            <a:endParaRPr lang="sl-SI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2000AF-A85E-44DE-AC33-C371F93FCF56}"/>
              </a:ext>
            </a:extLst>
          </p:cNvPr>
          <p:cNvSpPr txBox="1"/>
          <p:nvPr/>
        </p:nvSpPr>
        <p:spPr>
          <a:xfrm>
            <a:off x="2019315" y="5168186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irradiation</a:t>
            </a:r>
            <a:endParaRPr lang="sl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EAFA2-2529-4439-AE96-EDD939E84878}"/>
              </a:ext>
            </a:extLst>
          </p:cNvPr>
          <p:cNvSpPr txBox="1"/>
          <p:nvPr/>
        </p:nvSpPr>
        <p:spPr>
          <a:xfrm>
            <a:off x="8344109" y="5216578"/>
            <a:ext cx="7729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1e14n</a:t>
            </a:r>
            <a:endParaRPr lang="sl-S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418D0-ECE6-4811-ABCC-6D92BA21F33B}"/>
              </a:ext>
            </a:extLst>
          </p:cNvPr>
          <p:cNvSpPr txBox="1"/>
          <p:nvPr/>
        </p:nvSpPr>
        <p:spPr>
          <a:xfrm>
            <a:off x="10395049" y="1186717"/>
            <a:ext cx="749300" cy="36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95µA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960E8-3940-4D23-992F-BB62C2A9F08D}"/>
              </a:ext>
            </a:extLst>
          </p:cNvPr>
          <p:cNvSpPr txBox="1"/>
          <p:nvPr/>
        </p:nvSpPr>
        <p:spPr>
          <a:xfrm>
            <a:off x="4871264" y="1201151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500nA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57A61-20FF-49E5-9D08-55EBF99DED9E}"/>
              </a:ext>
            </a:extLst>
          </p:cNvPr>
          <p:cNvSpPr txBox="1"/>
          <p:nvPr/>
        </p:nvSpPr>
        <p:spPr>
          <a:xfrm>
            <a:off x="4849658" y="5674361"/>
            <a:ext cx="734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row0col0 and row8col14 tested individually before the main measurement and have “memory” – outlying </a:t>
            </a:r>
            <a:r>
              <a:rPr lang="en-US" dirty="0" err="1"/>
              <a:t>Vbd</a:t>
            </a:r>
            <a:r>
              <a:rPr lang="en-US" dirty="0"/>
              <a:t> which remains with retesting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771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85940D-0848-4D66-8BF0-C346844E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67" y="874573"/>
            <a:ext cx="4981167" cy="4409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83EAC-0459-4C3A-B41D-11903480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47" y="951519"/>
            <a:ext cx="4894246" cy="43326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17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</a:t>
            </a:r>
            <a:r>
              <a:rPr lang="en-US" sz="3200" dirty="0" err="1"/>
              <a:t>Vbd</a:t>
            </a:r>
            <a:r>
              <a:rPr lang="en-US" sz="3200" dirty="0"/>
              <a:t> before and after irradiation W19-35 (class B2)</a:t>
            </a:r>
            <a:endParaRPr lang="sl-SI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2000AF-A85E-44DE-AC33-C371F93FCF56}"/>
              </a:ext>
            </a:extLst>
          </p:cNvPr>
          <p:cNvSpPr txBox="1"/>
          <p:nvPr/>
        </p:nvSpPr>
        <p:spPr>
          <a:xfrm>
            <a:off x="2146108" y="5374182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irradiation</a:t>
            </a:r>
            <a:endParaRPr lang="sl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EAFA2-2529-4439-AE96-EDD939E84878}"/>
              </a:ext>
            </a:extLst>
          </p:cNvPr>
          <p:cNvSpPr txBox="1"/>
          <p:nvPr/>
        </p:nvSpPr>
        <p:spPr>
          <a:xfrm>
            <a:off x="8344108" y="5300336"/>
            <a:ext cx="7729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1e14n</a:t>
            </a:r>
            <a:endParaRPr lang="sl-S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F3E0D-7EC4-469C-9832-4C2B5068340C}"/>
              </a:ext>
            </a:extLst>
          </p:cNvPr>
          <p:cNvSpPr txBox="1"/>
          <p:nvPr/>
        </p:nvSpPr>
        <p:spPr>
          <a:xfrm>
            <a:off x="4426921" y="5558848"/>
            <a:ext cx="3338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features preserved after 1e14</a:t>
            </a:r>
          </a:p>
          <a:p>
            <a:r>
              <a:rPr lang="en-US" sz="2000" b="1" dirty="0"/>
              <a:t>similar on all four samples</a:t>
            </a:r>
            <a:endParaRPr lang="sl-SI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418D0-ECE6-4811-ABCC-6D92BA21F33B}"/>
              </a:ext>
            </a:extLst>
          </p:cNvPr>
          <p:cNvSpPr txBox="1"/>
          <p:nvPr/>
        </p:nvSpPr>
        <p:spPr>
          <a:xfrm>
            <a:off x="10395049" y="1186717"/>
            <a:ext cx="749300" cy="36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95µA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960E8-3940-4D23-992F-BB62C2A9F08D}"/>
              </a:ext>
            </a:extLst>
          </p:cNvPr>
          <p:cNvSpPr txBox="1"/>
          <p:nvPr/>
        </p:nvSpPr>
        <p:spPr>
          <a:xfrm>
            <a:off x="4871264" y="1201151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500nA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561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85940D-0848-4D66-8BF0-C346844E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467" y="874573"/>
            <a:ext cx="4981167" cy="440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83EAC-0459-4C3A-B41D-11903480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47" y="951519"/>
            <a:ext cx="4894246" cy="433261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18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</a:t>
            </a:r>
            <a:r>
              <a:rPr lang="en-US" sz="3200" dirty="0" err="1"/>
              <a:t>Vbd</a:t>
            </a:r>
            <a:r>
              <a:rPr lang="en-US" sz="3200" dirty="0"/>
              <a:t> before and after irradiation W19-2 (class B2)</a:t>
            </a:r>
            <a:endParaRPr lang="sl-SI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2000AF-A85E-44DE-AC33-C371F93FCF56}"/>
              </a:ext>
            </a:extLst>
          </p:cNvPr>
          <p:cNvSpPr txBox="1"/>
          <p:nvPr/>
        </p:nvSpPr>
        <p:spPr>
          <a:xfrm>
            <a:off x="2146108" y="5374182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irradiation</a:t>
            </a:r>
            <a:endParaRPr lang="sl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EAFA2-2529-4439-AE96-EDD939E84878}"/>
              </a:ext>
            </a:extLst>
          </p:cNvPr>
          <p:cNvSpPr txBox="1"/>
          <p:nvPr/>
        </p:nvSpPr>
        <p:spPr>
          <a:xfrm>
            <a:off x="8344108" y="5300336"/>
            <a:ext cx="7729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1e14n</a:t>
            </a:r>
            <a:endParaRPr lang="sl-S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F3E0D-7EC4-469C-9832-4C2B5068340C}"/>
              </a:ext>
            </a:extLst>
          </p:cNvPr>
          <p:cNvSpPr txBox="1"/>
          <p:nvPr/>
        </p:nvSpPr>
        <p:spPr>
          <a:xfrm>
            <a:off x="4426921" y="5558848"/>
            <a:ext cx="3338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features preserved after 1e14</a:t>
            </a:r>
          </a:p>
          <a:p>
            <a:r>
              <a:rPr lang="en-US" sz="2000" b="1" dirty="0"/>
              <a:t>similar on all four samples</a:t>
            </a:r>
            <a:endParaRPr lang="sl-SI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418D0-ECE6-4811-ABCC-6D92BA21F33B}"/>
              </a:ext>
            </a:extLst>
          </p:cNvPr>
          <p:cNvSpPr txBox="1"/>
          <p:nvPr/>
        </p:nvSpPr>
        <p:spPr>
          <a:xfrm>
            <a:off x="10395049" y="1186717"/>
            <a:ext cx="749300" cy="36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95µA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960E8-3940-4D23-992F-BB62C2A9F08D}"/>
              </a:ext>
            </a:extLst>
          </p:cNvPr>
          <p:cNvSpPr txBox="1"/>
          <p:nvPr/>
        </p:nvSpPr>
        <p:spPr>
          <a:xfrm>
            <a:off x="4871264" y="1201151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500nA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440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3C557-90F2-4422-AD43-EB35B93C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09" y="1247124"/>
            <a:ext cx="7852812" cy="489944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Single bias voltage per HGTD module requires uniform sensor evolution with irradiation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In this study: measurement of leakage current in 15 x 15 main sensors after irradiation (irradiated SQC)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Measurement of per pad I-V (225 per sensor)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Determine breakdown voltage and leakage current at operating conditions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Measurements with an automatic probe station (1 sensor per day)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Single pad contacted by probe needle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Neighbor pads and guard ring floating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Ambient temperature (25 °C), T is monitored and current scaling to 20 °C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6E080-0494-471F-B86B-FB416B49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58D24-D4E4-41FA-B419-AB9BA8D0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0EE94-D17D-41E4-B600-6CD43EB1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2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65C498-A4CE-4D20-8A1E-41C7BA1A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7D68B-7796-46D8-B1AB-E611CAA7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2"/>
          <a:stretch/>
        </p:blipFill>
        <p:spPr>
          <a:xfrm>
            <a:off x="8619289" y="87877"/>
            <a:ext cx="3319435" cy="3121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D7D94-7885-4D52-B533-BB36B29A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3225830"/>
            <a:ext cx="2951830" cy="31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AD83A-27AC-4430-A933-15700874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949" y="1332393"/>
            <a:ext cx="10058400" cy="4704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Pilot batch (batch 4) main sensors tested before irradiation:</a:t>
            </a:r>
          </a:p>
          <a:p>
            <a:pPr lvl="1"/>
            <a:r>
              <a:rPr lang="en-US" dirty="0"/>
              <a:t>Class A (within HGTD specs)</a:t>
            </a:r>
          </a:p>
          <a:p>
            <a:pPr lvl="1"/>
            <a:r>
              <a:rPr lang="en-US" dirty="0"/>
              <a:t>Class B1 (</a:t>
            </a:r>
            <a:r>
              <a:rPr lang="en-US" dirty="0" err="1"/>
              <a:t>Vbd</a:t>
            </a:r>
            <a:r>
              <a:rPr lang="en-US" dirty="0"/>
              <a:t> &lt; 165 V)</a:t>
            </a:r>
          </a:p>
          <a:p>
            <a:pPr lvl="1"/>
            <a:r>
              <a:rPr lang="en-US" dirty="0"/>
              <a:t>Class B2 (</a:t>
            </a:r>
            <a:r>
              <a:rPr lang="en-US" i="1" dirty="0" err="1"/>
              <a:t>I</a:t>
            </a:r>
            <a:r>
              <a:rPr lang="en-US" baseline="-25000" dirty="0" err="1"/>
              <a:t>pad,max</a:t>
            </a:r>
            <a:r>
              <a:rPr lang="en-US" baseline="-25000" dirty="0"/>
              <a:t> </a:t>
            </a:r>
            <a:r>
              <a:rPr lang="en-US" dirty="0"/>
              <a:t>/ </a:t>
            </a:r>
            <a:r>
              <a:rPr lang="en-US" i="1" dirty="0" err="1"/>
              <a:t>I</a:t>
            </a:r>
            <a:r>
              <a:rPr lang="en-US" baseline="-25000" dirty="0" err="1"/>
              <a:t>pad,min</a:t>
            </a:r>
            <a:r>
              <a:rPr lang="en-US" dirty="0"/>
              <a:t> &gt; 3)</a:t>
            </a:r>
          </a:p>
          <a:p>
            <a:pPr lvl="1"/>
            <a:r>
              <a:rPr lang="en-US" dirty="0"/>
              <a:t>Classes based on IME measurements on wafer before dicing (quoting </a:t>
            </a:r>
            <a:r>
              <a:rPr lang="en-US" dirty="0" err="1"/>
              <a:t>Vbd</a:t>
            </a:r>
            <a:r>
              <a:rPr lang="en-US" dirty="0"/>
              <a:t> from IME)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1A + 1 B1 + 2 B2 Four sensors irradiated with neutrons to 1e14:</a:t>
            </a:r>
          </a:p>
          <a:p>
            <a:pPr lvl="1"/>
            <a:r>
              <a:rPr lang="en-US" dirty="0"/>
              <a:t>1 x A: W9-4 (</a:t>
            </a:r>
            <a:r>
              <a:rPr lang="en-US" dirty="0" err="1"/>
              <a:t>Vbd</a:t>
            </a:r>
            <a:r>
              <a:rPr lang="en-US" dirty="0"/>
              <a:t> 178.4 V)</a:t>
            </a:r>
          </a:p>
          <a:p>
            <a:pPr lvl="1"/>
            <a:r>
              <a:rPr lang="en-US" dirty="0"/>
              <a:t>1 x B1: </a:t>
            </a:r>
            <a:r>
              <a:rPr lang="en-US" sz="1800" dirty="0"/>
              <a:t>W5-3 (153.4 V)</a:t>
            </a:r>
            <a:endParaRPr lang="en-US" dirty="0"/>
          </a:p>
          <a:p>
            <a:pPr lvl="1"/>
            <a:r>
              <a:rPr lang="en-US" dirty="0"/>
              <a:t>2x B2: </a:t>
            </a:r>
            <a:r>
              <a:rPr lang="en-US" sz="1800" dirty="0"/>
              <a:t>W19-2 (183 V), W19-35 (179 V)</a:t>
            </a:r>
            <a:endParaRPr lang="en-US" dirty="0"/>
          </a:p>
          <a:p>
            <a:pPr lvl="1"/>
            <a:r>
              <a:rPr lang="en-US" dirty="0"/>
              <a:t>Annealed 80 min at 60 °C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Irradiation in a central reactor channel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Expecting minimal fluence gradients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E26D5-00E6-4BFC-BE38-7707A58E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69FA9-69E3-4CEB-BDE5-4849C1D8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86876-ED1C-47AD-AD37-DF5E583A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3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4066CC-1A65-43F4-A78C-08311F1E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and irradiations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6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471017-DCD9-43B2-84BA-CBBD6ECE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59" y="927106"/>
            <a:ext cx="4555061" cy="385428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10C5B0-4460-479C-8BAA-C1BC79BFE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/>
        </p:blipFill>
        <p:spPr>
          <a:xfrm>
            <a:off x="466029" y="1314449"/>
            <a:ext cx="4780290" cy="352381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4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Measurement method</a:t>
            </a:r>
            <a:endParaRPr lang="sl-SI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C136C-E531-48D3-B569-C37CCDDA6619}"/>
              </a:ext>
            </a:extLst>
          </p:cNvPr>
          <p:cNvSpPr txBox="1"/>
          <p:nvPr/>
        </p:nvSpPr>
        <p:spPr>
          <a:xfrm>
            <a:off x="1871872" y="945117"/>
            <a:ext cx="25129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225 single pad I-V curves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98A8B-3451-4F03-8479-15A0B70CFF7E}"/>
              </a:ext>
            </a:extLst>
          </p:cNvPr>
          <p:cNvSpPr txBox="1"/>
          <p:nvPr/>
        </p:nvSpPr>
        <p:spPr>
          <a:xfrm>
            <a:off x="1215531" y="176140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 = 95 µA</a:t>
            </a:r>
            <a:endParaRPr lang="sl-SI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2C77E-A2D3-4F61-B95C-C588ACF99F6A}"/>
              </a:ext>
            </a:extLst>
          </p:cNvPr>
          <p:cNvSpPr txBox="1"/>
          <p:nvPr/>
        </p:nvSpPr>
        <p:spPr>
          <a:xfrm>
            <a:off x="2287574" y="3069000"/>
            <a:ext cx="240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 = 0.8 × V</a:t>
            </a:r>
            <a:r>
              <a:rPr lang="en-US" sz="2400" b="1" baseline="-25000" dirty="0"/>
              <a:t>95µA, min</a:t>
            </a:r>
            <a:endParaRPr lang="sl-SI" sz="2400" b="1" baseline="-250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A859E3D-5D15-4D7D-A623-6CA63A0D41CA}"/>
              </a:ext>
            </a:extLst>
          </p:cNvPr>
          <p:cNvSpPr txBox="1">
            <a:spLocks/>
          </p:cNvSpPr>
          <p:nvPr/>
        </p:nvSpPr>
        <p:spPr>
          <a:xfrm>
            <a:off x="44370" y="4938921"/>
            <a:ext cx="4486116" cy="93978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Pad </a:t>
            </a:r>
            <a:r>
              <a:rPr lang="en-US" b="1" dirty="0" err="1"/>
              <a:t>V</a:t>
            </a:r>
            <a:r>
              <a:rPr lang="en-US" b="1" baseline="-25000" dirty="0" err="1"/>
              <a:t>bd</a:t>
            </a:r>
            <a:r>
              <a:rPr lang="en-US" dirty="0"/>
              <a:t> definition: current exceeds:</a:t>
            </a:r>
          </a:p>
          <a:p>
            <a:pPr lvl="1"/>
            <a:r>
              <a:rPr lang="en-US" b="1" dirty="0"/>
              <a:t>500 </a:t>
            </a:r>
            <a:r>
              <a:rPr lang="en-US" b="1" dirty="0" err="1"/>
              <a:t>nA</a:t>
            </a:r>
            <a:r>
              <a:rPr lang="en-US" dirty="0"/>
              <a:t> before irradiation</a:t>
            </a:r>
          </a:p>
          <a:p>
            <a:pPr lvl="1"/>
            <a:r>
              <a:rPr lang="en-US" b="1" dirty="0"/>
              <a:t>95 µA</a:t>
            </a:r>
            <a:r>
              <a:rPr lang="en-US" dirty="0"/>
              <a:t> after irradiation</a:t>
            </a:r>
          </a:p>
          <a:p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E9FAF25-5823-46A2-8A3A-0789A7AFD4FB}"/>
              </a:ext>
            </a:extLst>
          </p:cNvPr>
          <p:cNvSpPr txBox="1">
            <a:spLocks/>
          </p:cNvSpPr>
          <p:nvPr/>
        </p:nvSpPr>
        <p:spPr>
          <a:xfrm>
            <a:off x="4439595" y="4938921"/>
            <a:ext cx="3351107" cy="88475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Sensor </a:t>
            </a:r>
            <a:r>
              <a:rPr lang="en-US" dirty="0" err="1"/>
              <a:t>V</a:t>
            </a:r>
            <a:r>
              <a:rPr lang="en-US" baseline="-25000" dirty="0" err="1"/>
              <a:t>bd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minimal pad </a:t>
            </a:r>
            <a:r>
              <a:rPr lang="en-US" dirty="0" err="1"/>
              <a:t>V</a:t>
            </a:r>
            <a:r>
              <a:rPr lang="en-US" baseline="-25000" dirty="0" err="1"/>
              <a:t>bd</a:t>
            </a:r>
            <a:endParaRPr lang="en-US" baseline="-25000" dirty="0"/>
          </a:p>
          <a:p>
            <a:pPr lvl="1"/>
            <a:r>
              <a:rPr lang="en-US" dirty="0"/>
              <a:t>Labelled </a:t>
            </a:r>
            <a:r>
              <a:rPr lang="en-US" sz="1800" b="1" dirty="0"/>
              <a:t>V</a:t>
            </a:r>
            <a:r>
              <a:rPr lang="en-US" b="1" baseline="-25000" dirty="0"/>
              <a:t>500n</a:t>
            </a:r>
            <a:r>
              <a:rPr lang="en-US" sz="1800" b="1" baseline="-25000" dirty="0"/>
              <a:t>A,min </a:t>
            </a:r>
            <a:r>
              <a:rPr lang="en-US" dirty="0"/>
              <a:t>or </a:t>
            </a:r>
            <a:r>
              <a:rPr lang="en-US" sz="1800" b="1" dirty="0"/>
              <a:t>V</a:t>
            </a:r>
            <a:r>
              <a:rPr lang="en-US" sz="1800" b="1" baseline="-25000" dirty="0"/>
              <a:t>95µA,min</a:t>
            </a:r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ED3F978-ECE9-44D5-9B4E-B586F56BD9CE}"/>
              </a:ext>
            </a:extLst>
          </p:cNvPr>
          <p:cNvSpPr txBox="1">
            <a:spLocks/>
          </p:cNvSpPr>
          <p:nvPr/>
        </p:nvSpPr>
        <p:spPr>
          <a:xfrm>
            <a:off x="7989013" y="4782310"/>
            <a:ext cx="4130168" cy="1273463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 monitoring current </a:t>
            </a:r>
            <a:br>
              <a:rPr lang="en-US" dirty="0"/>
            </a:br>
            <a:r>
              <a:rPr lang="en-US" dirty="0"/>
              <a:t>at 0.8 sensor </a:t>
            </a:r>
            <a:r>
              <a:rPr lang="en-US" dirty="0" err="1"/>
              <a:t>V</a:t>
            </a:r>
            <a:r>
              <a:rPr lang="en-US" baseline="-25000" dirty="0" err="1"/>
              <a:t>bd</a:t>
            </a:r>
            <a:r>
              <a:rPr lang="en-US" dirty="0"/>
              <a:t> – inner 13 × 13 pads</a:t>
            </a:r>
          </a:p>
          <a:p>
            <a:pPr lvl="1"/>
            <a:r>
              <a:rPr lang="en-US" dirty="0"/>
              <a:t>Outside pads have a higher current </a:t>
            </a:r>
            <a:br>
              <a:rPr lang="en-US" dirty="0"/>
            </a:br>
            <a:r>
              <a:rPr lang="en-US" dirty="0"/>
              <a:t>(no guard ring)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510C4-6F7B-4535-B335-31A63C4AFC8C}"/>
              </a:ext>
            </a:extLst>
          </p:cNvPr>
          <p:cNvCxnSpPr>
            <a:cxnSpLocks/>
          </p:cNvCxnSpPr>
          <p:nvPr/>
        </p:nvCxnSpPr>
        <p:spPr>
          <a:xfrm>
            <a:off x="3388360" y="1548902"/>
            <a:ext cx="1142126" cy="11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602D47-E0F4-48FF-BFD9-60190292C7BA}"/>
              </a:ext>
            </a:extLst>
          </p:cNvPr>
          <p:cNvSpPr txBox="1"/>
          <p:nvPr/>
        </p:nvSpPr>
        <p:spPr>
          <a:xfrm>
            <a:off x="2182752" y="1300761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V</a:t>
            </a:r>
            <a:r>
              <a:rPr lang="en-US" sz="2000" b="1" baseline="-25000" dirty="0" err="1"/>
              <a:t>bd</a:t>
            </a:r>
            <a:r>
              <a:rPr lang="en-US" sz="2000" b="1" dirty="0"/>
              <a:t> = V</a:t>
            </a:r>
            <a:r>
              <a:rPr lang="en-US" sz="2000" b="1" baseline="-25000" dirty="0"/>
              <a:t>95µA</a:t>
            </a:r>
            <a:r>
              <a:rPr lang="en-US" sz="2000" b="1" dirty="0"/>
              <a:t> </a:t>
            </a:r>
            <a:endParaRPr lang="sl-SI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C6CD9-7720-49B0-B2E6-3275E5386A3D}"/>
              </a:ext>
            </a:extLst>
          </p:cNvPr>
          <p:cNvSpPr txBox="1"/>
          <p:nvPr/>
        </p:nvSpPr>
        <p:spPr>
          <a:xfrm>
            <a:off x="317500" y="5979361"/>
            <a:ext cx="11351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High leakage current at ambient (100 µA/pad, potential thermal runaway)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C</a:t>
            </a:r>
            <a:r>
              <a:rPr lang="en-US" dirty="0">
                <a:solidFill>
                  <a:srgbClr val="0000FF"/>
                </a:solidFill>
              </a:rPr>
              <a:t>ooling implementation ongoing</a:t>
            </a:r>
          </a:p>
        </p:txBody>
      </p:sp>
    </p:spTree>
    <p:extLst>
      <p:ext uri="{BB962C8B-B14F-4D97-AF65-F5344CB8AC3E}">
        <p14:creationId xmlns:p14="http://schemas.microsoft.com/office/powerpoint/2010/main" val="35321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10C5B0-4460-479C-8BAA-C1BC79BFE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" b="-1"/>
          <a:stretch/>
        </p:blipFill>
        <p:spPr>
          <a:xfrm>
            <a:off x="815904" y="1071645"/>
            <a:ext cx="4833384" cy="382286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5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Results class A 1e14 (W9-4, 178.4 V)</a:t>
            </a:r>
            <a:endParaRPr lang="sl-SI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E6284-4A32-4F6A-B23B-AEE6BE685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5829"/>
            <a:ext cx="5807242" cy="38386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F3CF52-C3CA-4F36-8BFB-9F4CAADCBBD0}"/>
              </a:ext>
            </a:extLst>
          </p:cNvPr>
          <p:cNvSpPr txBox="1"/>
          <p:nvPr/>
        </p:nvSpPr>
        <p:spPr>
          <a:xfrm>
            <a:off x="1085949" y="5498576"/>
            <a:ext cx="96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at 0.8 × V</a:t>
            </a:r>
            <a:r>
              <a:rPr lang="en-US" sz="2000" baseline="-25000" dirty="0"/>
              <a:t>95µA,min </a:t>
            </a:r>
            <a:r>
              <a:rPr lang="en-US" sz="2000" dirty="0"/>
              <a:t>: </a:t>
            </a:r>
            <a:r>
              <a:rPr lang="en-US" sz="2000" b="1" dirty="0"/>
              <a:t>(13.5 ± 0.3) µA </a:t>
            </a:r>
            <a:r>
              <a:rPr lang="en-US" sz="2000" dirty="0"/>
              <a:t>	(min-to-max 7.5 µA, 1.4 µA without outer ring)</a:t>
            </a:r>
            <a:endParaRPr lang="sl-SI" sz="20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D1084-B6CF-4AA1-A04A-D6EB34F65E7C}"/>
              </a:ext>
            </a:extLst>
          </p:cNvPr>
          <p:cNvSpPr txBox="1"/>
          <p:nvPr/>
        </p:nvSpPr>
        <p:spPr>
          <a:xfrm>
            <a:off x="1783924" y="139653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 ≈ 25 °C</a:t>
            </a:r>
            <a:endParaRPr lang="sl-SI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0F989-B685-444A-B260-8F98DBCDFF8E}"/>
              </a:ext>
            </a:extLst>
          </p:cNvPr>
          <p:cNvSpPr txBox="1"/>
          <p:nvPr/>
        </p:nvSpPr>
        <p:spPr>
          <a:xfrm>
            <a:off x="1085949" y="4951679"/>
            <a:ext cx="444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95µA </a:t>
            </a:r>
            <a:r>
              <a:rPr lang="en-US" sz="2000" b="1" dirty="0"/>
              <a:t>= (201.4 ± 1.4) V</a:t>
            </a:r>
            <a:r>
              <a:rPr lang="en-US" sz="2000" dirty="0"/>
              <a:t>	(min-to-max 6.6 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E0B9E-EA2C-455C-9A79-3BEA7F9F6592}"/>
              </a:ext>
            </a:extLst>
          </p:cNvPr>
          <p:cNvSpPr txBox="1"/>
          <p:nvPr/>
        </p:nvSpPr>
        <p:spPr>
          <a:xfrm>
            <a:off x="6096000" y="4963518"/>
            <a:ext cx="4738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unirradiated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V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</a:rPr>
              <a:t>500nA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(186.1 ± 1.3) V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6.6 V)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7EB38-85ED-4E28-AA02-C89A9D46435D}"/>
              </a:ext>
            </a:extLst>
          </p:cNvPr>
          <p:cNvSpPr txBox="1"/>
          <p:nvPr/>
        </p:nvSpPr>
        <p:spPr>
          <a:xfrm>
            <a:off x="2942893" y="5898686"/>
            <a:ext cx="6613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unirradiated: (12.3 ± 1.1)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33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/ 4.0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without outer ring)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65A833-38C2-456E-AE51-BE73095DFFB3}"/>
              </a:ext>
            </a:extLst>
          </p:cNvPr>
          <p:cNvCxnSpPr/>
          <p:nvPr/>
        </p:nvCxnSpPr>
        <p:spPr>
          <a:xfrm>
            <a:off x="3329247" y="2128058"/>
            <a:ext cx="556953" cy="1911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39278-D185-460E-8FF0-81A4D7B66890}"/>
              </a:ext>
            </a:extLst>
          </p:cNvPr>
          <p:cNvSpPr txBox="1"/>
          <p:nvPr/>
        </p:nvSpPr>
        <p:spPr>
          <a:xfrm>
            <a:off x="2790931" y="1823035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outer ring</a:t>
            </a:r>
            <a:endParaRPr lang="sl-S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6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Results class B1 1e14 (W5-35, 153.4 V)</a:t>
            </a:r>
            <a:endParaRPr lang="sl-SI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3CF52-C3CA-4F36-8BFB-9F4CAADCBBD0}"/>
              </a:ext>
            </a:extLst>
          </p:cNvPr>
          <p:cNvSpPr txBox="1"/>
          <p:nvPr/>
        </p:nvSpPr>
        <p:spPr>
          <a:xfrm>
            <a:off x="1442251" y="5556974"/>
            <a:ext cx="979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at 0.8 × V</a:t>
            </a:r>
            <a:r>
              <a:rPr lang="en-US" sz="2000" baseline="-25000" dirty="0"/>
              <a:t>95µA,min </a:t>
            </a:r>
            <a:r>
              <a:rPr lang="en-US" sz="2000" dirty="0"/>
              <a:t>: </a:t>
            </a:r>
            <a:r>
              <a:rPr lang="en-US" sz="2000" b="1" dirty="0"/>
              <a:t>(12.7 ± 1.3) µA </a:t>
            </a:r>
            <a:r>
              <a:rPr lang="en-US" sz="2000" dirty="0"/>
              <a:t>	(min-to-max 11.6 µA, 4.3 µA without outer ring)</a:t>
            </a:r>
            <a:endParaRPr lang="sl-SI" sz="20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D1084-B6CF-4AA1-A04A-D6EB34F65E7C}"/>
              </a:ext>
            </a:extLst>
          </p:cNvPr>
          <p:cNvSpPr txBox="1"/>
          <p:nvPr/>
        </p:nvSpPr>
        <p:spPr>
          <a:xfrm>
            <a:off x="1783924" y="139653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 = 20 °C</a:t>
            </a:r>
            <a:endParaRPr lang="sl-SI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0F989-B685-444A-B260-8F98DBCDFF8E}"/>
              </a:ext>
            </a:extLst>
          </p:cNvPr>
          <p:cNvSpPr txBox="1"/>
          <p:nvPr/>
        </p:nvSpPr>
        <p:spPr>
          <a:xfrm>
            <a:off x="1442251" y="5010077"/>
            <a:ext cx="457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95µA </a:t>
            </a:r>
            <a:r>
              <a:rPr lang="en-US" sz="2000" b="1" dirty="0"/>
              <a:t>= (187.1 ± 5.2) V</a:t>
            </a:r>
            <a:r>
              <a:rPr lang="en-US" sz="2000" dirty="0"/>
              <a:t>	(min-to-max 22.7 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E0B9E-EA2C-455C-9A79-3BEA7F9F6592}"/>
              </a:ext>
            </a:extLst>
          </p:cNvPr>
          <p:cNvSpPr txBox="1"/>
          <p:nvPr/>
        </p:nvSpPr>
        <p:spPr>
          <a:xfrm>
            <a:off x="6430784" y="5014846"/>
            <a:ext cx="4842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unirradiated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V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</a:rPr>
              <a:t>500nA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(168.6 ± 5.2) V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18.7 V)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7EB38-85ED-4E28-AA02-C89A9D46435D}"/>
              </a:ext>
            </a:extLst>
          </p:cNvPr>
          <p:cNvSpPr txBox="1"/>
          <p:nvPr/>
        </p:nvSpPr>
        <p:spPr>
          <a:xfrm>
            <a:off x="3730666" y="5914605"/>
            <a:ext cx="610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unirradiated: (13 ± 2)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116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/ 8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without outer ring)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65A833-38C2-456E-AE51-BE73095DFFB3}"/>
              </a:ext>
            </a:extLst>
          </p:cNvPr>
          <p:cNvCxnSpPr/>
          <p:nvPr/>
        </p:nvCxnSpPr>
        <p:spPr>
          <a:xfrm>
            <a:off x="3329247" y="2128058"/>
            <a:ext cx="556953" cy="1911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39278-D185-460E-8FF0-81A4D7B66890}"/>
              </a:ext>
            </a:extLst>
          </p:cNvPr>
          <p:cNvSpPr txBox="1"/>
          <p:nvPr/>
        </p:nvSpPr>
        <p:spPr>
          <a:xfrm>
            <a:off x="2790931" y="1823035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outer ring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D64CC9A-6214-48C3-9AA0-B4E560A4B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" y="1055829"/>
            <a:ext cx="5114231" cy="402272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03FF48-D969-4470-A5AD-3CA116FA0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00" y="1194686"/>
            <a:ext cx="5385827" cy="35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7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Results class B2 1e14 (W19-2, 183 V)</a:t>
            </a:r>
            <a:endParaRPr lang="sl-SI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3CF52-C3CA-4F36-8BFB-9F4CAADCBBD0}"/>
              </a:ext>
            </a:extLst>
          </p:cNvPr>
          <p:cNvSpPr txBox="1"/>
          <p:nvPr/>
        </p:nvSpPr>
        <p:spPr>
          <a:xfrm>
            <a:off x="1442251" y="5556974"/>
            <a:ext cx="96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at 0.8 × V</a:t>
            </a:r>
            <a:r>
              <a:rPr lang="en-US" sz="2000" baseline="-25000" dirty="0"/>
              <a:t>95µA,min </a:t>
            </a:r>
            <a:r>
              <a:rPr lang="en-US" sz="2000" dirty="0"/>
              <a:t>: </a:t>
            </a:r>
            <a:r>
              <a:rPr lang="en-US" sz="2000" b="1" dirty="0"/>
              <a:t>(12.7 ± 0.3) µA </a:t>
            </a:r>
            <a:r>
              <a:rPr lang="en-US" sz="2000" dirty="0"/>
              <a:t>	(min-to-max 7.8 µA, 1.6 µA without outer ring)</a:t>
            </a:r>
            <a:endParaRPr lang="sl-SI" sz="20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D1084-B6CF-4AA1-A04A-D6EB34F65E7C}"/>
              </a:ext>
            </a:extLst>
          </p:cNvPr>
          <p:cNvSpPr txBox="1"/>
          <p:nvPr/>
        </p:nvSpPr>
        <p:spPr>
          <a:xfrm>
            <a:off x="1783924" y="139653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 = 20 °C</a:t>
            </a:r>
            <a:endParaRPr lang="sl-SI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0F989-B685-444A-B260-8F98DBCDFF8E}"/>
              </a:ext>
            </a:extLst>
          </p:cNvPr>
          <p:cNvSpPr txBox="1"/>
          <p:nvPr/>
        </p:nvSpPr>
        <p:spPr>
          <a:xfrm>
            <a:off x="1442251" y="5010077"/>
            <a:ext cx="444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95µA </a:t>
            </a:r>
            <a:r>
              <a:rPr lang="en-US" sz="2000" b="1" dirty="0"/>
              <a:t>= (212.3 ± 1.5) V</a:t>
            </a:r>
            <a:r>
              <a:rPr lang="en-US" sz="2000" dirty="0"/>
              <a:t>	(min-to-max 7.3 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E0B9E-EA2C-455C-9A79-3BEA7F9F6592}"/>
              </a:ext>
            </a:extLst>
          </p:cNvPr>
          <p:cNvSpPr txBox="1"/>
          <p:nvPr/>
        </p:nvSpPr>
        <p:spPr>
          <a:xfrm>
            <a:off x="6011272" y="5046079"/>
            <a:ext cx="4738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unirradiated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V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</a:rPr>
              <a:t>500nA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(194.9 ± 1.4) V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6.9 V)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7EB38-85ED-4E28-AA02-C89A9D46435D}"/>
              </a:ext>
            </a:extLst>
          </p:cNvPr>
          <p:cNvSpPr txBox="1"/>
          <p:nvPr/>
        </p:nvSpPr>
        <p:spPr>
          <a:xfrm>
            <a:off x="3736075" y="5924585"/>
            <a:ext cx="5996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unirradiated: (14 ± 2)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54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/ 5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without outer ring)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65A833-38C2-456E-AE51-BE73095DFFB3}"/>
              </a:ext>
            </a:extLst>
          </p:cNvPr>
          <p:cNvCxnSpPr/>
          <p:nvPr/>
        </p:nvCxnSpPr>
        <p:spPr>
          <a:xfrm>
            <a:off x="3329247" y="2128058"/>
            <a:ext cx="556953" cy="1911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39278-D185-460E-8FF0-81A4D7B66890}"/>
              </a:ext>
            </a:extLst>
          </p:cNvPr>
          <p:cNvSpPr txBox="1"/>
          <p:nvPr/>
        </p:nvSpPr>
        <p:spPr>
          <a:xfrm>
            <a:off x="2790931" y="1823035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outer ring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489F5F1-548E-4B70-9A5F-08F6B8024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3" y="1003457"/>
            <a:ext cx="5246267" cy="402272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7822D4-75E8-4A5F-BFF7-B1E6DF06D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1" y="1161498"/>
            <a:ext cx="5394971" cy="35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8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Results class B2 1e14 (W19-35, 179 V)</a:t>
            </a:r>
            <a:endParaRPr lang="sl-SI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3CF52-C3CA-4F36-8BFB-9F4CAADCBBD0}"/>
              </a:ext>
            </a:extLst>
          </p:cNvPr>
          <p:cNvSpPr txBox="1"/>
          <p:nvPr/>
        </p:nvSpPr>
        <p:spPr>
          <a:xfrm>
            <a:off x="1442251" y="5556974"/>
            <a:ext cx="96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at 0.8 × V</a:t>
            </a:r>
            <a:r>
              <a:rPr lang="en-US" sz="2000" baseline="-25000" dirty="0"/>
              <a:t>95µA,min </a:t>
            </a:r>
            <a:r>
              <a:rPr lang="en-US" sz="2000" dirty="0"/>
              <a:t>: </a:t>
            </a:r>
            <a:r>
              <a:rPr lang="en-US" sz="2000" b="1" dirty="0"/>
              <a:t>(11.7 ± 0.6) µA </a:t>
            </a:r>
            <a:r>
              <a:rPr lang="en-US" sz="2000" dirty="0"/>
              <a:t>	(min-to-max 9.3 µA, 2.7 µA without outer ring)</a:t>
            </a:r>
            <a:endParaRPr lang="sl-SI" sz="20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D1084-B6CF-4AA1-A04A-D6EB34F65E7C}"/>
              </a:ext>
            </a:extLst>
          </p:cNvPr>
          <p:cNvSpPr txBox="1"/>
          <p:nvPr/>
        </p:nvSpPr>
        <p:spPr>
          <a:xfrm>
            <a:off x="1783924" y="139653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 = 20 °C</a:t>
            </a:r>
            <a:endParaRPr lang="sl-SI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0F989-B685-444A-B260-8F98DBCDFF8E}"/>
              </a:ext>
            </a:extLst>
          </p:cNvPr>
          <p:cNvSpPr txBox="1"/>
          <p:nvPr/>
        </p:nvSpPr>
        <p:spPr>
          <a:xfrm>
            <a:off x="1442251" y="5010077"/>
            <a:ext cx="457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95µA </a:t>
            </a:r>
            <a:r>
              <a:rPr lang="en-US" sz="2000" b="1" dirty="0"/>
              <a:t>= (224.3 ± 2.7) V</a:t>
            </a:r>
            <a:r>
              <a:rPr lang="en-US" sz="2000" dirty="0"/>
              <a:t>	(min-to-max 11.8 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E0B9E-EA2C-455C-9A79-3BEA7F9F6592}"/>
              </a:ext>
            </a:extLst>
          </p:cNvPr>
          <p:cNvSpPr txBox="1"/>
          <p:nvPr/>
        </p:nvSpPr>
        <p:spPr>
          <a:xfrm>
            <a:off x="6172921" y="5040855"/>
            <a:ext cx="4842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unirradiated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V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</a:rPr>
              <a:t>500nA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(207.7 ± 2.7) V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11.5 V)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7EB38-85ED-4E28-AA02-C89A9D46435D}"/>
              </a:ext>
            </a:extLst>
          </p:cNvPr>
          <p:cNvSpPr txBox="1"/>
          <p:nvPr/>
        </p:nvSpPr>
        <p:spPr>
          <a:xfrm>
            <a:off x="3730666" y="5924214"/>
            <a:ext cx="5996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unirradiated: (11 ± 2)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(min-max 46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/ 6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without outer ring)</a:t>
            </a:r>
            <a:endParaRPr lang="sl-SI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65A833-38C2-456E-AE51-BE73095DFFB3}"/>
              </a:ext>
            </a:extLst>
          </p:cNvPr>
          <p:cNvCxnSpPr/>
          <p:nvPr/>
        </p:nvCxnSpPr>
        <p:spPr>
          <a:xfrm>
            <a:off x="3329247" y="2128058"/>
            <a:ext cx="556953" cy="1911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39278-D185-460E-8FF0-81A4D7B66890}"/>
              </a:ext>
            </a:extLst>
          </p:cNvPr>
          <p:cNvSpPr txBox="1"/>
          <p:nvPr/>
        </p:nvSpPr>
        <p:spPr>
          <a:xfrm>
            <a:off x="2790931" y="1823035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outer ring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AF0DB55-F207-4AB6-A545-123CD0718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4" y="1022541"/>
            <a:ext cx="5167045" cy="402272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011C3E-9BF1-462A-9716-669582D21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33" y="1125257"/>
            <a:ext cx="5385827" cy="35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5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B695-322D-48AE-832B-BD221C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2 February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A894-5AC7-4625-8D9F-A7B1BAAD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week: irradiated sensor SQC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8450-32B9-4DEB-8BF5-3A753CA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9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0E310C-056E-4FCC-AAFB-A957AAF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</a:t>
            </a:r>
            <a:r>
              <a:rPr lang="en-US" sz="3200" dirty="0" err="1"/>
              <a:t>Vbd</a:t>
            </a:r>
            <a:r>
              <a:rPr lang="en-US" sz="3200" dirty="0"/>
              <a:t> before and after irradiation W9-4 (class A)</a:t>
            </a:r>
            <a:endParaRPr lang="sl-SI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E450E-9A2C-4EDB-9672-41EE120F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1" y="1008999"/>
            <a:ext cx="4787884" cy="4238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57C07-3235-4CBE-984B-1CB2EAF0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0" y="1019380"/>
            <a:ext cx="4787884" cy="4238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2000AF-A85E-44DE-AC33-C371F93FCF56}"/>
              </a:ext>
            </a:extLst>
          </p:cNvPr>
          <p:cNvSpPr txBox="1"/>
          <p:nvPr/>
        </p:nvSpPr>
        <p:spPr>
          <a:xfrm>
            <a:off x="2146108" y="5374182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irradiation</a:t>
            </a:r>
            <a:endParaRPr lang="sl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EAFA2-2529-4439-AE96-EDD939E84878}"/>
              </a:ext>
            </a:extLst>
          </p:cNvPr>
          <p:cNvSpPr txBox="1"/>
          <p:nvPr/>
        </p:nvSpPr>
        <p:spPr>
          <a:xfrm>
            <a:off x="8344108" y="5300336"/>
            <a:ext cx="7729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1e14n</a:t>
            </a:r>
            <a:endParaRPr lang="sl-S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F3E0D-7EC4-469C-9832-4C2B5068340C}"/>
              </a:ext>
            </a:extLst>
          </p:cNvPr>
          <p:cNvSpPr txBox="1"/>
          <p:nvPr/>
        </p:nvSpPr>
        <p:spPr>
          <a:xfrm>
            <a:off x="4426921" y="5558848"/>
            <a:ext cx="3338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features preserved after 1e14</a:t>
            </a:r>
          </a:p>
          <a:p>
            <a:r>
              <a:rPr lang="en-US" sz="2000" b="1" dirty="0"/>
              <a:t>similar on all four samples</a:t>
            </a:r>
            <a:endParaRPr lang="sl-SI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418D0-ECE6-4811-ABCC-6D92BA21F33B}"/>
              </a:ext>
            </a:extLst>
          </p:cNvPr>
          <p:cNvSpPr txBox="1"/>
          <p:nvPr/>
        </p:nvSpPr>
        <p:spPr>
          <a:xfrm>
            <a:off x="10395049" y="1186717"/>
            <a:ext cx="749300" cy="36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95µA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960E8-3940-4D23-992F-BB62C2A9F08D}"/>
              </a:ext>
            </a:extLst>
          </p:cNvPr>
          <p:cNvSpPr txBox="1"/>
          <p:nvPr/>
        </p:nvSpPr>
        <p:spPr>
          <a:xfrm>
            <a:off x="4871264" y="1201151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500nA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7241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-ATLAS-MixedIrradiations" id="{C3BC0814-703D-4C40-A3A0-3EB539DCE451}" vid="{E80250AD-F589-493E-AED7-F7EAA4367F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GK-RD50-FluxDependence</Template>
  <TotalTime>86631</TotalTime>
  <Words>1240</Words>
  <Application>Microsoft Office PowerPoint</Application>
  <PresentationFormat>Widescreen</PresentationFormat>
  <Paragraphs>182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Main sensor I-V measurements before and after irradiation</vt:lpstr>
      <vt:lpstr>Introduction</vt:lpstr>
      <vt:lpstr>Samples and irradiations</vt:lpstr>
      <vt:lpstr>Measurement method</vt:lpstr>
      <vt:lpstr>Results class A 1e14 (W9-4, 178.4 V)</vt:lpstr>
      <vt:lpstr>Results class B1 1e14 (W5-35, 153.4 V)</vt:lpstr>
      <vt:lpstr>Results class B2 1e14 (W19-2, 183 V)</vt:lpstr>
      <vt:lpstr>Results class B2 1e14 (W19-35, 179 V)</vt:lpstr>
      <vt:lpstr>Example: Vbd before and after irradiation W9-4 (class A)</vt:lpstr>
      <vt:lpstr>Bonus: first cold measurement (–10 °C)</vt:lpstr>
      <vt:lpstr>W5-8 (B1 162.8 V) – damaged, unirradiated</vt:lpstr>
      <vt:lpstr>W5-8 (B1 162.8 V) – damaged, 4e14n</vt:lpstr>
      <vt:lpstr>Summary</vt:lpstr>
      <vt:lpstr>Backup</vt:lpstr>
      <vt:lpstr>Example: Leakage current after 1e14 (W9-4, class A)</vt:lpstr>
      <vt:lpstr>Example: Vbd before and after irradiation W5-35 (class B1)</vt:lpstr>
      <vt:lpstr>Example: Vbd before and after irradiation W19-35 (class B2)</vt:lpstr>
      <vt:lpstr>Example: Vbd before and after irradiation W19-2 (class B2)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HGTD IJS</dc:title>
  <dc:creator>IJS F9</dc:creator>
  <cp:lastModifiedBy>Bojan</cp:lastModifiedBy>
  <cp:revision>1550</cp:revision>
  <dcterms:created xsi:type="dcterms:W3CDTF">2020-05-22T12:31:57Z</dcterms:created>
  <dcterms:modified xsi:type="dcterms:W3CDTF">2026-01-29T14:55:05Z</dcterms:modified>
</cp:coreProperties>
</file>