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5" r:id="rId6"/>
    <p:sldId id="271" r:id="rId7"/>
    <p:sldId id="273" r:id="rId8"/>
    <p:sldId id="269" r:id="rId9"/>
    <p:sldId id="272" r:id="rId10"/>
    <p:sldId id="274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831754-8EAF-32AB-D14A-C65A270185CE}" v="59" dt="2026-02-05T13:41:12.3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037F3-5B09-4DB2-95D6-E66604E45BA9}" type="datetimeFigureOut">
              <a:rPr lang="sl-SI" smtClean="0"/>
              <a:t>6. 02. 2026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621F-53C4-43E1-93F1-9E6987A63E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1098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037F3-5B09-4DB2-95D6-E66604E45BA9}" type="datetimeFigureOut">
              <a:rPr lang="sl-SI" smtClean="0"/>
              <a:t>6. 02. 2026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621F-53C4-43E1-93F1-9E6987A63E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884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037F3-5B09-4DB2-95D6-E66604E45BA9}" type="datetimeFigureOut">
              <a:rPr lang="sl-SI" smtClean="0"/>
              <a:t>6. 02. 2026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621F-53C4-43E1-93F1-9E6987A63E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8506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037F3-5B09-4DB2-95D6-E66604E45BA9}" type="datetimeFigureOut">
              <a:rPr lang="sl-SI" smtClean="0"/>
              <a:t>6. 02. 2026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621F-53C4-43E1-93F1-9E6987A63E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7735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037F3-5B09-4DB2-95D6-E66604E45BA9}" type="datetimeFigureOut">
              <a:rPr lang="sl-SI" smtClean="0"/>
              <a:t>6. 02. 2026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621F-53C4-43E1-93F1-9E6987A63E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5894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037F3-5B09-4DB2-95D6-E66604E45BA9}" type="datetimeFigureOut">
              <a:rPr lang="sl-SI" smtClean="0"/>
              <a:t>6. 02. 2026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621F-53C4-43E1-93F1-9E6987A63E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6441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037F3-5B09-4DB2-95D6-E66604E45BA9}" type="datetimeFigureOut">
              <a:rPr lang="sl-SI" smtClean="0"/>
              <a:t>6. 02. 2026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621F-53C4-43E1-93F1-9E6987A63E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6739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037F3-5B09-4DB2-95D6-E66604E45BA9}" type="datetimeFigureOut">
              <a:rPr lang="sl-SI" smtClean="0"/>
              <a:t>6. 02. 2026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621F-53C4-43E1-93F1-9E6987A63E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1601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037F3-5B09-4DB2-95D6-E66604E45BA9}" type="datetimeFigureOut">
              <a:rPr lang="sl-SI" smtClean="0"/>
              <a:t>6. 02. 2026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621F-53C4-43E1-93F1-9E6987A63E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8011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037F3-5B09-4DB2-95D6-E66604E45BA9}" type="datetimeFigureOut">
              <a:rPr lang="sl-SI" smtClean="0"/>
              <a:t>6. 02. 2026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621F-53C4-43E1-93F1-9E6987A63E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2513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037F3-5B09-4DB2-95D6-E66604E45BA9}" type="datetimeFigureOut">
              <a:rPr lang="sl-SI" smtClean="0"/>
              <a:t>6. 02. 2026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4621F-53C4-43E1-93F1-9E6987A63E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8195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037F3-5B09-4DB2-95D6-E66604E45BA9}" type="datetimeFigureOut">
              <a:rPr lang="sl-SI" smtClean="0"/>
              <a:t>6. 02. 2026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4621F-53C4-43E1-93F1-9E6987A63EC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6775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TPA-TCT at IJS</a:t>
            </a:r>
            <a:endParaRPr lang="en-US">
              <a:ea typeface="Calibri Light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Ajda Osterman</a:t>
            </a:r>
          </a:p>
          <a:p>
            <a:r>
              <a:rPr lang="en-US" dirty="0"/>
              <a:t>Mentor: dr. Bojan Hiti</a:t>
            </a:r>
          </a:p>
          <a:p>
            <a:r>
              <a:rPr lang="en-US"/>
              <a:t>6. 2. 2026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372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53" y="828847"/>
            <a:ext cx="5226130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783" y="828847"/>
            <a:ext cx="6669559" cy="449919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5594B9-A47F-352E-91E6-F2C3C792FE2A}"/>
              </a:ext>
            </a:extLst>
          </p:cNvPr>
          <p:cNvSpPr txBox="1">
            <a:spLocks/>
          </p:cNvSpPr>
          <p:nvPr/>
        </p:nvSpPr>
        <p:spPr>
          <a:xfrm>
            <a:off x="1068859" y="5328041"/>
            <a:ext cx="2819400" cy="844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CNM W7-16-U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5594B9-A47F-352E-91E6-F2C3C792FE2A}"/>
              </a:ext>
            </a:extLst>
          </p:cNvPr>
          <p:cNvSpPr txBox="1">
            <a:spLocks/>
          </p:cNvSpPr>
          <p:nvPr/>
        </p:nvSpPr>
        <p:spPr>
          <a:xfrm>
            <a:off x="6466703" y="5328042"/>
            <a:ext cx="2819400" cy="844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W317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426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</a:t>
            </a:r>
            <a:endParaRPr lang="sl-SI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474573"/>
            <a:ext cx="10515600" cy="47023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TPA laser,  λ</a:t>
            </a:r>
            <a:r>
              <a:rPr lang="en-US" dirty="0"/>
              <a:t> = 1550 nm</a:t>
            </a:r>
          </a:p>
          <a:p>
            <a:r>
              <a:rPr lang="en-US" dirty="0"/>
              <a:t>DUTs: W317,  CNM W7-16-U;  n = 3.48</a:t>
            </a:r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9" t="37118" r="1442" b="8587"/>
          <a:stretch/>
        </p:blipFill>
        <p:spPr>
          <a:xfrm>
            <a:off x="838200" y="2588397"/>
            <a:ext cx="8163699" cy="372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3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Gaussian beam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1C68E1E-5E70-8CC3-DF72-FF838E4DA3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44926" y="757881"/>
                <a:ext cx="3508874" cy="5419081"/>
              </a:xfr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Important parameters:</a:t>
                </a:r>
              </a:p>
              <a:p>
                <a:r>
                  <a:rPr lang="en-US" dirty="0"/>
                  <a:t>w</a:t>
                </a:r>
                <a:r>
                  <a:rPr lang="en-US" baseline="-25000" dirty="0"/>
                  <a:t>0</a:t>
                </a:r>
                <a:r>
                  <a:rPr lang="en-US" dirty="0"/>
                  <a:t> - beam waist at narrowest point</a:t>
                </a:r>
              </a:p>
              <a:p>
                <a:pPr marL="0" indent="0">
                  <a:buNone/>
                </a:pPr>
                <a:r>
                  <a:rPr lang="en-US" dirty="0"/>
                  <a:t>  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z</a:t>
                </a:r>
                <a:r>
                  <a:rPr lang="en-US" baseline="-25000" dirty="0"/>
                  <a:t>0</a:t>
                </a:r>
                <a:r>
                  <a:rPr lang="en-US" dirty="0"/>
                  <a:t> (or </a:t>
                </a:r>
                <a:r>
                  <a:rPr lang="en-US" dirty="0" err="1"/>
                  <a:t>z</a:t>
                </a:r>
                <a:r>
                  <a:rPr lang="en-US" baseline="-25000" dirty="0" err="1"/>
                  <a:t>R</a:t>
                </a:r>
                <a:r>
                  <a:rPr lang="en-US" dirty="0"/>
                  <a:t>) -  Rayleigh length </a:t>
                </a:r>
                <a:br>
                  <a:rPr lang="en-US" dirty="0"/>
                </a:b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1C68E1E-5E70-8CC3-DF72-FF838E4DA3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44926" y="757881"/>
                <a:ext cx="3508874" cy="5419081"/>
              </a:xfrm>
              <a:blipFill>
                <a:blip r:embed="rId2"/>
                <a:stretch>
                  <a:fillRect l="-3646" t="-1800" r="-2083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black background with red lines&#10;&#10;AI-generated content may be incorrect.">
            <a:extLst>
              <a:ext uri="{FF2B5EF4-FFF2-40B4-BE49-F238E27FC236}">
                <a16:creationId xmlns:a16="http://schemas.microsoft.com/office/drawing/2014/main" id="{F7F797E3-B54A-D98F-7BC6-9CC2AABF9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69424"/>
            <a:ext cx="5975105" cy="28925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29195" y="5378407"/>
                <a:ext cx="2274789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195" y="5378407"/>
                <a:ext cx="2274789" cy="818366"/>
              </a:xfrm>
              <a:prstGeom prst="rect">
                <a:avLst/>
              </a:prstGeom>
              <a:blipFill>
                <a:blip r:embed="rId4"/>
                <a:stretch>
                  <a:fillRect b="-741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90171" y="4606188"/>
                <a:ext cx="3071162" cy="627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den>
                      </m:f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xp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171" y="4606188"/>
                <a:ext cx="3071162" cy="6279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8"/>
          <a:stretch/>
        </p:blipFill>
        <p:spPr>
          <a:xfrm>
            <a:off x="8197078" y="3958163"/>
            <a:ext cx="2672764" cy="28008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524C8C-9042-B8BD-ECF6-B450FEB1248B}"/>
                  </a:ext>
                </a:extLst>
              </p:cNvPr>
              <p:cNvSpPr txBox="1"/>
              <p:nvPr/>
            </p:nvSpPr>
            <p:spPr>
              <a:xfrm>
                <a:off x="4651603" y="5508411"/>
                <a:ext cx="1135952" cy="560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I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π</m:t>
                          </m:r>
                          <m:sSubSup>
                            <m:sSubSup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den>
                      </m:f>
                    </m:oMath>
                  </m:oMathPara>
                </a14:m>
                <a:endParaRPr lang="en-SI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524C8C-9042-B8BD-ECF6-B450FEB12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603" y="5508411"/>
                <a:ext cx="1135952" cy="560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62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2824"/>
            <a:ext cx="5812727" cy="1325563"/>
          </a:xfrm>
        </p:spPr>
        <p:txBody>
          <a:bodyPr/>
          <a:lstStyle/>
          <a:p>
            <a:r>
              <a:rPr lang="en-US" dirty="0"/>
              <a:t>Z scan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030096"/>
            <a:ext cx="5314703" cy="5436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DUT: CNM W7-16-U (d = 280 </a:t>
            </a:r>
            <a:r>
              <a:rPr lang="el-GR" dirty="0"/>
              <a:t>μ</a:t>
            </a:r>
            <a:r>
              <a:rPr lang="en-GB" dirty="0"/>
              <a:t>m)</a:t>
            </a:r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19208" y="1944346"/>
                <a:ext cx="4223785" cy="7159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208" y="1944346"/>
                <a:ext cx="4223785" cy="715902"/>
              </a:xfrm>
              <a:prstGeom prst="rect">
                <a:avLst/>
              </a:prstGeom>
              <a:blipFill>
                <a:blip r:embed="rId2"/>
                <a:stretch>
                  <a:fillRect b="-855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19208" y="2874269"/>
                <a:ext cx="2349939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  <m:sSup>
                                <m:sSup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  <m:sSup>
                                <m:sSup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208" y="2874269"/>
                <a:ext cx="2349939" cy="818366"/>
              </a:xfrm>
              <a:prstGeom prst="rect">
                <a:avLst/>
              </a:prstGeom>
              <a:blipFill>
                <a:blip r:embed="rId3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6FD5BEE7-BBAC-66AE-020F-A95232DA641C}"/>
              </a:ext>
            </a:extLst>
          </p:cNvPr>
          <p:cNvSpPr txBox="1">
            <a:spLocks/>
          </p:cNvSpPr>
          <p:nvPr/>
        </p:nvSpPr>
        <p:spPr>
          <a:xfrm>
            <a:off x="7844926" y="757881"/>
            <a:ext cx="3508874" cy="54190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50FB8EB-A22B-930D-44C8-AADF20CAD475}"/>
                  </a:ext>
                </a:extLst>
              </p:cNvPr>
              <p:cNvSpPr txBox="1"/>
              <p:nvPr/>
            </p:nvSpPr>
            <p:spPr>
              <a:xfrm>
                <a:off x="7019208" y="4600715"/>
                <a:ext cx="3789242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I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1.55∗10.01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∗3.48</m:t>
                              </m:r>
                            </m:den>
                          </m:f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1.2 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μ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SI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50FB8EB-A22B-930D-44C8-AADF20CAD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208" y="4600715"/>
                <a:ext cx="3789242" cy="8183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0665DF94-CCA0-F669-5DD2-9FF833B1E5E9}"/>
              </a:ext>
            </a:extLst>
          </p:cNvPr>
          <p:cNvSpPr txBox="1">
            <a:spLocks/>
          </p:cNvSpPr>
          <p:nvPr/>
        </p:nvSpPr>
        <p:spPr>
          <a:xfrm>
            <a:off x="6943511" y="1438919"/>
            <a:ext cx="3508874" cy="54190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Fit function: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Calculated w</a:t>
            </a:r>
            <a:r>
              <a:rPr lang="en-US" baseline="-25000" dirty="0"/>
              <a:t>0</a:t>
            </a:r>
            <a:r>
              <a:rPr lang="en-US" dirty="0"/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82" y="1320178"/>
            <a:ext cx="5593338" cy="465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X-Z scan</a:t>
            </a:r>
            <a:endParaRPr lang="sl-SI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328" y="535111"/>
            <a:ext cx="3014761" cy="231115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47936" y="1341437"/>
                <a:ext cx="4075475" cy="7159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𝑒𝑟𝑓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2(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𝑜𝑓𝑓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) 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936" y="1341437"/>
                <a:ext cx="4075475" cy="715902"/>
              </a:xfrm>
              <a:prstGeom prst="rect">
                <a:avLst/>
              </a:prstGeom>
              <a:blipFill>
                <a:blip r:embed="rId3"/>
                <a:stretch>
                  <a:fillRect b="-85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47936" y="4266721"/>
                <a:ext cx="3239990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𝑜𝑓𝑓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  <m:sSup>
                                <m:sSup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  <m:sSup>
                                <m:sSup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936" y="4266721"/>
                <a:ext cx="3239990" cy="818366"/>
              </a:xfrm>
              <a:prstGeom prst="rect">
                <a:avLst/>
              </a:prstGeom>
              <a:blipFill>
                <a:blip r:embed="rId4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47936" y="3340189"/>
                <a:ext cx="2389436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936" y="3340189"/>
                <a:ext cx="2389436" cy="818366"/>
              </a:xfrm>
              <a:prstGeom prst="rect">
                <a:avLst/>
              </a:prstGeom>
              <a:blipFill>
                <a:blip r:embed="rId5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54" y="1690688"/>
            <a:ext cx="4080782" cy="3931631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06C87E4-91FE-CD2A-59C7-CCD080082B64}"/>
              </a:ext>
            </a:extLst>
          </p:cNvPr>
          <p:cNvSpPr txBox="1">
            <a:spLocks/>
          </p:cNvSpPr>
          <p:nvPr/>
        </p:nvSpPr>
        <p:spPr>
          <a:xfrm>
            <a:off x="4247936" y="749644"/>
            <a:ext cx="7105864" cy="3194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Fit f(x) for each z </a:t>
            </a:r>
            <a:r>
              <a:rPr lang="en-US" dirty="0">
                <a:cs typeface="Calibri Light" panose="020F0302020204030204" pitchFamily="34" charset="0"/>
              </a:rPr>
              <a:t>→ get w(z)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Fit w(z’)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" t="3754" r="2861" b="1349"/>
          <a:stretch/>
        </p:blipFill>
        <p:spPr>
          <a:xfrm>
            <a:off x="7459223" y="2866128"/>
            <a:ext cx="4646691" cy="3026965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06C87E4-91FE-CD2A-59C7-CCD080082B64}"/>
              </a:ext>
            </a:extLst>
          </p:cNvPr>
          <p:cNvSpPr txBox="1">
            <a:spLocks/>
          </p:cNvSpPr>
          <p:nvPr/>
        </p:nvSpPr>
        <p:spPr>
          <a:xfrm>
            <a:off x="445568" y="5970306"/>
            <a:ext cx="1852789" cy="593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DUT: W317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2319F3-7C1C-0059-2F80-C86376C362AE}"/>
              </a:ext>
            </a:extLst>
          </p:cNvPr>
          <p:cNvSpPr txBox="1">
            <a:spLocks/>
          </p:cNvSpPr>
          <p:nvPr/>
        </p:nvSpPr>
        <p:spPr>
          <a:xfrm>
            <a:off x="4247936" y="5893093"/>
            <a:ext cx="4646691" cy="599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Calculated w</a:t>
            </a:r>
            <a:r>
              <a:rPr lang="en-US" baseline="-25000" dirty="0"/>
              <a:t>0</a:t>
            </a:r>
            <a:r>
              <a:rPr lang="en-US" dirty="0"/>
              <a:t> = 1.3 </a:t>
            </a:r>
            <a:r>
              <a:rPr lang="el-GR" dirty="0"/>
              <a:t>μ</a:t>
            </a:r>
            <a:r>
              <a:rPr lang="en-GB" dirty="0"/>
              <a:t>m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87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X-Z scan - CNM</a:t>
            </a:r>
            <a:endParaRPr lang="sl-SI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06C87E4-91FE-CD2A-59C7-CCD080082B64}"/>
              </a:ext>
            </a:extLst>
          </p:cNvPr>
          <p:cNvSpPr txBox="1">
            <a:spLocks/>
          </p:cNvSpPr>
          <p:nvPr/>
        </p:nvSpPr>
        <p:spPr>
          <a:xfrm>
            <a:off x="4247936" y="749643"/>
            <a:ext cx="7105864" cy="305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06C87E4-91FE-CD2A-59C7-CCD080082B64}"/>
              </a:ext>
            </a:extLst>
          </p:cNvPr>
          <p:cNvSpPr txBox="1">
            <a:spLocks/>
          </p:cNvSpPr>
          <p:nvPr/>
        </p:nvSpPr>
        <p:spPr>
          <a:xfrm>
            <a:off x="838200" y="5920527"/>
            <a:ext cx="4653654" cy="512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DUT: CNM W7-16-U</a:t>
            </a:r>
            <a:endParaRPr lang="sl-S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91" y="1572716"/>
            <a:ext cx="5585556" cy="3951931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131846" y="1825625"/>
            <a:ext cx="4221954" cy="4351338"/>
          </a:xfrm>
        </p:spPr>
        <p:txBody>
          <a:bodyPr/>
          <a:lstStyle/>
          <a:p>
            <a:r>
              <a:rPr lang="en-GB" dirty="0"/>
              <a:t>Calculated w</a:t>
            </a:r>
            <a:r>
              <a:rPr lang="en-GB" baseline="-25000" dirty="0"/>
              <a:t>0 </a:t>
            </a:r>
            <a:r>
              <a:rPr lang="en-GB" dirty="0"/>
              <a:t>= 1.5</a:t>
            </a:r>
            <a:r>
              <a:rPr lang="el-GR" dirty="0"/>
              <a:t> μ</a:t>
            </a:r>
            <a:r>
              <a:rPr lang="en-GB" dirty="0"/>
              <a:t>m</a:t>
            </a:r>
            <a:r>
              <a:rPr lang="en-US" dirty="0"/>
              <a:t>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2555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17901-3C07-1998-322B-9C32B1562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Collected charge vs laser power</a:t>
            </a:r>
            <a:endParaRPr lang="en-SI" dirty="0"/>
          </a:p>
        </p:txBody>
      </p:sp>
      <p:pic>
        <p:nvPicPr>
          <p:cNvPr id="5" name="Content Placeholder 4" descr="A graph with blue dots and a line&#10;&#10;AI-generated content may be incorrect.">
            <a:extLst>
              <a:ext uri="{FF2B5EF4-FFF2-40B4-BE49-F238E27FC236}">
                <a16:creationId xmlns:a16="http://schemas.microsoft.com/office/drawing/2014/main" id="{E286C25C-6E8C-27C1-044A-8FF2A64EE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1" r="8794" b="911"/>
          <a:stretch>
            <a:fillRect/>
          </a:stretch>
        </p:blipFill>
        <p:spPr>
          <a:xfrm>
            <a:off x="1038271" y="1759092"/>
            <a:ext cx="5698766" cy="4350576"/>
          </a:xfrm>
        </p:spPr>
      </p:pic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D2A41442-3E23-E742-ADB2-2197829ABDE8}"/>
              </a:ext>
            </a:extLst>
          </p:cNvPr>
          <p:cNvSpPr txBox="1">
            <a:spLocks/>
          </p:cNvSpPr>
          <p:nvPr/>
        </p:nvSpPr>
        <p:spPr>
          <a:xfrm>
            <a:off x="7131846" y="1825625"/>
            <a:ext cx="422195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TPA: Q </a:t>
            </a:r>
            <a:r>
              <a:rPr lang="en-SI" altLang="en-SI" dirty="0">
                <a:latin typeface="Arial" panose="020B0604020202020204" pitchFamily="34" charset="0"/>
              </a:rPr>
              <a:t>∝</a:t>
            </a:r>
            <a:r>
              <a:rPr lang="en-GB" altLang="en-SI" dirty="0">
                <a:latin typeface="Arial" panose="020B0604020202020204" pitchFamily="34" charset="0"/>
              </a:rPr>
              <a:t> I</a:t>
            </a:r>
            <a:r>
              <a:rPr lang="en-GB" altLang="en-SI" baseline="30000" dirty="0">
                <a:latin typeface="Arial" panose="020B0604020202020204" pitchFamily="34" charset="0"/>
              </a:rPr>
              <a:t>2</a:t>
            </a:r>
            <a:endParaRPr lang="en-SI" altLang="en-SI" baseline="30000" dirty="0">
              <a:latin typeface="Arial" panose="020B0604020202020204" pitchFamily="34" charset="0"/>
            </a:endParaRPr>
          </a:p>
          <a:p>
            <a:endParaRPr lang="sl-SI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9E5651E-5C30-2C20-5A12-94ADB6346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41116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38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Thank you for your attention.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4264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A87C6-86DC-3EA3-BFF2-C2FFF5FE4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594B9-A47F-352E-91E6-F2C3C792F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152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Gaussian beam: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z’/z: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70687" y="1721087"/>
                <a:ext cx="7006726" cy="627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den>
                      </m:f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𝑖𝑘𝑧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η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687" y="1721087"/>
                <a:ext cx="7006726" cy="6279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2F3555-F39E-E494-792B-52E0DCC273AF}"/>
                  </a:ext>
                </a:extLst>
              </p:cNvPr>
              <p:cNvSpPr txBox="1"/>
              <p:nvPr/>
            </p:nvSpPr>
            <p:spPr>
              <a:xfrm>
                <a:off x="2156836" y="3147160"/>
                <a:ext cx="4440785" cy="5636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</a:rPr>
                              <m:t>π</m:t>
                            </m:r>
                            <m:sSup>
                              <m:sSup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  <m:sSup>
                              <m:sSup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</a:rPr>
                              <m:t>λ</m:t>
                            </m:r>
                          </m:den>
                        </m:f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=3.54         (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=11</m:t>
                    </m:r>
                  </m:oMath>
                </a14:m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μ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m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sl-SI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2F3555-F39E-E494-792B-52E0DCC27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836" y="3147160"/>
                <a:ext cx="4440785" cy="563680"/>
              </a:xfrm>
              <a:prstGeom prst="rect">
                <a:avLst/>
              </a:prstGeom>
              <a:blipFill>
                <a:blip r:embed="rId3"/>
                <a:stretch>
                  <a:fillRect l="-137" b="-1075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898283-CB56-8084-8D3B-4E27F0CCB445}"/>
                  </a:ext>
                </a:extLst>
              </p:cNvPr>
              <p:cNvSpPr txBox="1"/>
              <p:nvPr/>
            </p:nvSpPr>
            <p:spPr>
              <a:xfrm>
                <a:off x="1960015" y="3888629"/>
                <a:ext cx="4440785" cy="8183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𝑁𝐴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𝑁𝐴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=4.50        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=0.65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898283-CB56-8084-8D3B-4E27F0CCB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015" y="3888629"/>
                <a:ext cx="4440785" cy="818366"/>
              </a:xfrm>
              <a:prstGeom prst="rect">
                <a:avLst/>
              </a:prstGeom>
              <a:blipFill>
                <a:blip r:embed="rId4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78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1762</TotalTime>
  <Words>153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Office Theme</vt:lpstr>
      <vt:lpstr>TPA-TCT at IJS</vt:lpstr>
      <vt:lpstr>Setup</vt:lpstr>
      <vt:lpstr>Gaussian beam</vt:lpstr>
      <vt:lpstr>Z scan</vt:lpstr>
      <vt:lpstr>X-Z scan</vt:lpstr>
      <vt:lpstr>X-Z scan - CNM</vt:lpstr>
      <vt:lpstr>Collected charge vs laser power</vt:lpstr>
      <vt:lpstr>       Thank you for your attention.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TPA-TCT at IJS</dc:title>
  <dc:creator>silab</dc:creator>
  <cp:lastModifiedBy>silab</cp:lastModifiedBy>
  <cp:revision>133</cp:revision>
  <dcterms:created xsi:type="dcterms:W3CDTF">2024-08-21T12:49:50Z</dcterms:created>
  <dcterms:modified xsi:type="dcterms:W3CDTF">2026-02-06T11:26:37Z</dcterms:modified>
</cp:coreProperties>
</file>