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8"/>
  </p:notesMasterIdLst>
  <p:sldIdLst>
    <p:sldId id="410" r:id="rId2"/>
    <p:sldId id="411" r:id="rId3"/>
    <p:sldId id="413" r:id="rId4"/>
    <p:sldId id="412" r:id="rId5"/>
    <p:sldId id="415" r:id="rId6"/>
    <p:sldId id="41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ta krambi" initials="ak" lastIdx="0" clrIdx="0">
    <p:extLst>
      <p:ext uri="{19B8F6BF-5375-455C-9EA6-DF929625EA0E}">
        <p15:presenceInfo xmlns:p15="http://schemas.microsoft.com/office/powerpoint/2012/main" userId="1e5ae128e4bbc3e8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AB4"/>
    <a:srgbClr val="0000FF"/>
    <a:srgbClr val="117EA7"/>
    <a:srgbClr val="1CADE4"/>
    <a:srgbClr val="FFEFBD"/>
    <a:srgbClr val="C0E399"/>
    <a:srgbClr val="FFE593"/>
    <a:srgbClr val="FFFFAF"/>
    <a:srgbClr val="BDBF6F"/>
    <a:srgbClr val="FF2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2" autoAdjust="0"/>
    <p:restoredTop sz="94660"/>
  </p:normalViewPr>
  <p:slideViewPr>
    <p:cSldViewPr snapToGrid="0">
      <p:cViewPr varScale="1">
        <p:scale>
          <a:sx n="155" d="100"/>
          <a:sy n="155" d="100"/>
        </p:scale>
        <p:origin x="300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00FAD5-9433-40A9-9055-47207FCE2B07}" type="datetimeFigureOut">
              <a:rPr lang="LID4096" smtClean="0"/>
              <a:t>05/08/2026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716382-001D-46BB-8AAE-19822EB0F97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3940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4778" y="278874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4778" y="396830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097280" y="3888283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E2B01FA4-C1FE-4A99-ABF9-02F26C9158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2940"/>
            <a:ext cx="955723" cy="44673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D12968F-4A64-43F4-BB68-476A9396F35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504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9224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8766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93406"/>
            <a:ext cx="10058400" cy="4023360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7845661-1A97-46CB-8DEE-DBBA978B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2BFA5A-87DA-4F11-BEDC-06066BB75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8C6411-E6C9-44D5-A088-EBD58632E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743FDF49-9C53-48B2-8289-9DCF0E033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438497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21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188720" y="-520705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181189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-461852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722612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1748" y="-461319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702844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97314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7544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506230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85949" y="-679341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092" y="1081699"/>
            <a:ext cx="10058400" cy="5030769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634312"/>
            <a:ext cx="821267" cy="223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7428" y="6446837"/>
            <a:ext cx="71921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HGTD hybrid sparking test</a:t>
            </a:r>
            <a:endParaRPr lang="LID4096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398324"/>
            <a:ext cx="596024" cy="197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12D73F1-E440-471F-A1D6-3101CD187FFC}" type="slidenum">
              <a:rPr lang="LID4096" smtClean="0"/>
              <a:t>‹#›</a:t>
            </a:fld>
            <a:endParaRPr lang="LID4096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963488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>
            <a:extLst>
              <a:ext uri="{FF2B5EF4-FFF2-40B4-BE49-F238E27FC236}">
                <a16:creationId xmlns:a16="http://schemas.microsoft.com/office/drawing/2014/main" id="{4F99B3AE-6792-4E0C-90AB-34B92565CA5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343892" y="6362631"/>
            <a:ext cx="1848108" cy="495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073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4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-2304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2304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ndico.cern.ch/event/1669756/contributions/7019606/attachments/3248031/5795800/SAITO_HGTD_SENSORS_30MAR2026%20(2).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AEC91C0-D1F3-4CF2-9ED7-6CDC668DB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5949" y="4834428"/>
            <a:ext cx="10058400" cy="2076235"/>
          </a:xfrm>
        </p:spPr>
        <p:txBody>
          <a:bodyPr/>
          <a:lstStyle/>
          <a:p>
            <a:r>
              <a:rPr lang="en-US" dirty="0"/>
              <a:t>Performed Sr90 tests with outlier wafers in PQC</a:t>
            </a:r>
          </a:p>
          <a:p>
            <a:pPr lvl="1"/>
            <a:r>
              <a:rPr lang="en-US" dirty="0"/>
              <a:t>B6W2 (2.5e15 only) – both “unirradiated” are used in </a:t>
            </a:r>
            <a:r>
              <a:rPr lang="en-US" dirty="0" err="1"/>
              <a:t>UoB</a:t>
            </a:r>
            <a:r>
              <a:rPr lang="en-US" dirty="0"/>
              <a:t> </a:t>
            </a:r>
            <a:r>
              <a:rPr lang="en-US" dirty="0" err="1"/>
              <a:t>protin</a:t>
            </a:r>
            <a:r>
              <a:rPr lang="en-US" dirty="0"/>
              <a:t> irradiation</a:t>
            </a:r>
          </a:p>
          <a:p>
            <a:pPr lvl="1"/>
            <a:r>
              <a:rPr lang="en-US" dirty="0"/>
              <a:t>B6W8 (unirradiated at – 30 °C and 20 °C, 2.5e15)</a:t>
            </a:r>
          </a:p>
          <a:p>
            <a:pPr lvl="1"/>
            <a:r>
              <a:rPr lang="en-US" dirty="0"/>
              <a:t>B6W25 for reference</a:t>
            </a:r>
            <a:endParaRPr lang="sl-SI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F24AF1-E887-42A3-BC1B-515D027B3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2D72C8-D835-4B5B-B303-F7E7EC10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DA55C5-DD6F-40D4-9CBE-81BFC8D0F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1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C697F5FD-3936-4A43-91F4-A7590620E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7D99BBA-A091-4E28-A466-939AEFF67F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0233" y="1201487"/>
            <a:ext cx="7677545" cy="223531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97D02DA-F8A9-4C40-AC86-A5E509007467}"/>
              </a:ext>
            </a:extLst>
          </p:cNvPr>
          <p:cNvSpPr txBox="1"/>
          <p:nvPr/>
        </p:nvSpPr>
        <p:spPr>
          <a:xfrm>
            <a:off x="2173238" y="1927211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B6W2</a:t>
            </a:r>
            <a:endParaRPr lang="sl-S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31E233-AFFD-4D79-8801-F9B1C02CA97A}"/>
              </a:ext>
            </a:extLst>
          </p:cNvPr>
          <p:cNvSpPr txBox="1"/>
          <p:nvPr/>
        </p:nvSpPr>
        <p:spPr>
          <a:xfrm>
            <a:off x="2670075" y="1563335"/>
            <a:ext cx="748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B6W8</a:t>
            </a:r>
            <a:endParaRPr lang="sl-SI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9658177-9EF7-4014-8EA3-A781CACF33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6299" y="3480288"/>
            <a:ext cx="5421111" cy="1568923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E455470-80EF-40E3-90C3-0B7590B3233E}"/>
              </a:ext>
            </a:extLst>
          </p:cNvPr>
          <p:cNvSpPr txBox="1"/>
          <p:nvPr/>
        </p:nvSpPr>
        <p:spPr>
          <a:xfrm>
            <a:off x="9077778" y="2134478"/>
            <a:ext cx="5613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4"/>
              </a:rPr>
              <a:t>Link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82923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B2AD91C-9328-4F72-A380-282F1E7A50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024" y="1259920"/>
            <a:ext cx="5923759" cy="4022725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212EA7-651C-4357-A284-4F86F20A9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BC93CD-0F8F-4D26-A67C-551A99CD7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DB8E060-ABAC-4829-8769-90C7FE08B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2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54091CD-B3FD-4389-BD29-14886FBF3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B6W2</a:t>
            </a:r>
            <a:endParaRPr lang="sl-S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FBDFE38-A42E-4700-8EE0-1A0CD2ADB3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1893" y="3309839"/>
            <a:ext cx="4364372" cy="296377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16F473E-0DA3-4428-BCF9-DFF7FE967DD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199" y="718357"/>
            <a:ext cx="4188053" cy="284403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9537BCF-62A9-4558-AFCE-5608C4973ADD}"/>
              </a:ext>
            </a:extLst>
          </p:cNvPr>
          <p:cNvSpPr txBox="1"/>
          <p:nvPr/>
        </p:nvSpPr>
        <p:spPr>
          <a:xfrm>
            <a:off x="8065583" y="1644766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1x2 + GR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29361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E055292-AC3E-41E3-87DF-1A47696AA6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2541" y="3920277"/>
            <a:ext cx="3404820" cy="2312156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935445-318C-46FA-BDBA-88F585CF8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A6B427-6507-4923-BD89-5D5405AD9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ABB7D3-9BC6-476C-8DD3-45B64FBAD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3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B9A92D93-2A2D-4F6B-87C3-5913275C2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B6W8 2.5e15</a:t>
            </a:r>
            <a:endParaRPr lang="sl-S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611B4FC-ECD9-4556-8E9B-35BEC6912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8839" y="1253974"/>
            <a:ext cx="3404822" cy="231215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ED5C888-8331-4C1A-9152-10955DBF5E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27" y="1481945"/>
            <a:ext cx="5293034" cy="359441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187652D-3290-4C4D-852B-5AE67999125A}"/>
              </a:ext>
            </a:extLst>
          </p:cNvPr>
          <p:cNvSpPr txBox="1"/>
          <p:nvPr/>
        </p:nvSpPr>
        <p:spPr>
          <a:xfrm>
            <a:off x="7758049" y="1791848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1x1 + GR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164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C4EE4186-A5C7-4076-B516-540F9244AD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877" y="1083602"/>
            <a:ext cx="3580955" cy="2431766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1800C5-67EF-4C5D-BB7A-DCE9C4C2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EB00B6-1F73-486E-BCF9-29B53405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66937B-B1AF-4DA9-865A-109284358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4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BCC4529-8D05-409C-8C43-AC57D12C8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B6W8 unirradiated</a:t>
            </a:r>
            <a:endParaRPr lang="sl-S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47789CC-2D5B-43A3-AFC1-285FF5C67A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13" y="3515368"/>
            <a:ext cx="3699534" cy="251229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2559CB-9145-4E7D-AAAB-B0ED6F90AA56}"/>
              </a:ext>
            </a:extLst>
          </p:cNvPr>
          <p:cNvSpPr txBox="1"/>
          <p:nvPr/>
        </p:nvSpPr>
        <p:spPr>
          <a:xfrm>
            <a:off x="963606" y="1473563"/>
            <a:ext cx="744114" cy="3693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-30 °C</a:t>
            </a:r>
            <a:endParaRPr lang="sl-SI" b="1" dirty="0">
              <a:solidFill>
                <a:srgbClr val="C0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8AF287B-C16D-4287-BADF-9112E298FDB0}"/>
              </a:ext>
            </a:extLst>
          </p:cNvPr>
          <p:cNvSpPr txBox="1"/>
          <p:nvPr/>
        </p:nvSpPr>
        <p:spPr>
          <a:xfrm>
            <a:off x="894582" y="3905329"/>
            <a:ext cx="787395" cy="369332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+20 °C</a:t>
            </a:r>
            <a:endParaRPr lang="sl-SI" b="1" dirty="0">
              <a:solidFill>
                <a:srgbClr val="C00000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E96D278-0F7A-4096-B2A7-4E92DAC596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382" y="3815715"/>
            <a:ext cx="3257251" cy="2211944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F4D892CD-2573-473C-9841-125691261AC0}"/>
              </a:ext>
            </a:extLst>
          </p:cNvPr>
          <p:cNvSpPr txBox="1"/>
          <p:nvPr/>
        </p:nvSpPr>
        <p:spPr>
          <a:xfrm>
            <a:off x="1972999" y="1441674"/>
            <a:ext cx="1467133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ghosts at 3.2 </a:t>
            </a:r>
            <a:r>
              <a:rPr lang="en-US" sz="1200" b="1" dirty="0" err="1">
                <a:solidFill>
                  <a:schemeClr val="accent2">
                    <a:lumMod val="75000"/>
                  </a:schemeClr>
                </a:solidFill>
              </a:rPr>
              <a:t>fC</a:t>
            </a:r>
            <a:r>
              <a:rPr lang="en-US" sz="1200" b="1" dirty="0">
                <a:solidFill>
                  <a:schemeClr val="accent2">
                    <a:lumMod val="75000"/>
                  </a:schemeClr>
                </a:solidFill>
              </a:rPr>
              <a:t> 1 Hz</a:t>
            </a:r>
            <a:endParaRPr lang="sl-SI" sz="1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95C26AB-5FF7-4916-B30E-725F1B988C4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6048" y="1133904"/>
            <a:ext cx="3506882" cy="2381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0175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25A47FC5-4107-4F34-8AD2-645DE5C64A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182" y="3482198"/>
            <a:ext cx="4093696" cy="2779960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2D8CE-DA1D-458E-A18D-B4C60A7D6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7928A9-0512-49BA-8DD8-6DA46AC4D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79ACB-1998-43E5-AB68-9B15523BD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5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77DB06D-1D4D-428E-B80B-93C5FE5EF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B6 ref</a:t>
            </a:r>
            <a:endParaRPr lang="sl-S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3D90B0D-896D-4408-B966-3481DA6760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3064" y="429030"/>
            <a:ext cx="4417678" cy="299997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7887D6D-B797-433A-8072-58AC1462FF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410" y="1402550"/>
            <a:ext cx="5693745" cy="386652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B79029D-CE6B-42E5-A6B3-E8F25552D524}"/>
              </a:ext>
            </a:extLst>
          </p:cNvPr>
          <p:cNvSpPr txBox="1"/>
          <p:nvPr/>
        </p:nvSpPr>
        <p:spPr>
          <a:xfrm>
            <a:off x="8065583" y="1644766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1x2 + GR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71881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00FD051-321E-4334-9662-F08D48394C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183" y="3659931"/>
            <a:ext cx="3925577" cy="2665793"/>
          </a:xfrm>
        </p:spPr>
      </p:pic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4E37A5-D577-4041-9A2F-FDEF75EF3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SI"/>
              <a:t>25 October 2024</a:t>
            </a:r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B871CF-04EF-4660-BCFD-CA6322B0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HGTD hybrid sparking test</a:t>
            </a:r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F0F982-69B7-4349-A709-93EF344AD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D73F1-E440-471F-A1D6-3101CD187FFC}" type="slidenum">
              <a:rPr lang="LID4096" smtClean="0"/>
              <a:t>6</a:t>
            </a:fld>
            <a:endParaRPr lang="LID4096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74E5202A-B669-4030-91A2-37E869AE5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B7 ref</a:t>
            </a:r>
            <a:endParaRPr lang="sl-SI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D549CB3-0B1D-4520-B957-10BE974845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959" y="724626"/>
            <a:ext cx="4217798" cy="286423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CDAAC9A-5AAB-4A2C-B90E-451BEB11D9F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02" y="1472655"/>
            <a:ext cx="5034993" cy="341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977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K-ATLAS-MixedIrradiations" id="{C3BC0814-703D-4C40-A3A0-3EB539DCE451}" vid="{E80250AD-F589-493E-AED7-F7EAA4367F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GK-RD50-FluxDependence</Template>
  <TotalTime>77281</TotalTime>
  <Words>125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Retrospect</vt:lpstr>
      <vt:lpstr>PowerPoint Presentation</vt:lpstr>
      <vt:lpstr>B6W2</vt:lpstr>
      <vt:lpstr>B6W8 2.5e15</vt:lpstr>
      <vt:lpstr>B6W8 unirradiated</vt:lpstr>
      <vt:lpstr>B6 ref</vt:lpstr>
      <vt:lpstr>B7 ref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ATLAS HGTD IJS</dc:title>
  <dc:creator>IJS F9</dc:creator>
  <cp:lastModifiedBy>Bojan</cp:lastModifiedBy>
  <cp:revision>1464</cp:revision>
  <dcterms:created xsi:type="dcterms:W3CDTF">2020-05-22T12:31:57Z</dcterms:created>
  <dcterms:modified xsi:type="dcterms:W3CDTF">2026-05-08T06:08:47Z</dcterms:modified>
</cp:coreProperties>
</file>