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9"/>
  </p:notesMasterIdLst>
  <p:sldIdLst>
    <p:sldId id="301" r:id="rId2"/>
    <p:sldId id="372" r:id="rId3"/>
    <p:sldId id="375" r:id="rId4"/>
    <p:sldId id="377" r:id="rId5"/>
    <p:sldId id="374" r:id="rId6"/>
    <p:sldId id="373" r:id="rId7"/>
    <p:sldId id="39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2683C6"/>
    <a:srgbClr val="4080B7"/>
    <a:srgbClr val="FFD9D9"/>
    <a:srgbClr val="FFC5C5"/>
    <a:srgbClr val="0000FF"/>
    <a:srgbClr val="377AB4"/>
    <a:srgbClr val="FF2EFF"/>
    <a:srgbClr val="1F88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4660"/>
  </p:normalViewPr>
  <p:slideViewPr>
    <p:cSldViewPr snapToGrid="0">
      <p:cViewPr varScale="1">
        <p:scale>
          <a:sx n="85" d="100"/>
          <a:sy n="85" d="100"/>
        </p:scale>
        <p:origin x="442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0FAD5-9433-40A9-9055-47207FCE2B07}" type="datetimeFigureOut">
              <a:rPr lang="LID4096" smtClean="0"/>
              <a:t>06/11/2026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16382-001D-46BB-8AAE-19822EB0F97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39401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4778" y="278874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4778" y="396830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097280" y="3888283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49FF1A6-9907-4E29-9EDA-21316DE07B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83178" y="0"/>
            <a:ext cx="1121761" cy="11583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B01FA4-C1FE-4A99-ABF9-02F26C9158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2940"/>
            <a:ext cx="955723" cy="4467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D12968F-4A64-43F4-BB68-476A9396F3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43892" y="6362631"/>
            <a:ext cx="1848108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50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9922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3876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93406"/>
            <a:ext cx="10058400" cy="4023360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845661-1A97-46CB-8DEE-DBBA978BE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2BFA5A-87DA-4F11-BEDC-06066BB75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8C6411-E6C9-44D5-A088-EBD58632E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743FDF49-9C53-48B2-8289-9DCF0E033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3849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21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88720" y="-5207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8118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-461852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2261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748" y="-461319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284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9731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7544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0623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5949" y="-679341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092" y="1081699"/>
            <a:ext cx="10058400" cy="503076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0172"/>
            <a:ext cx="737261" cy="237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sl-SI"/>
              <a:t>5 February 2025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093" y="6446837"/>
            <a:ext cx="71921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HGTD Sensor meeting: Irradiation Test report (production)</a:t>
            </a:r>
            <a:endParaRPr lang="LID4096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98324"/>
            <a:ext cx="596024" cy="197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963488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4F99B3AE-6792-4E0C-90AB-34B92565CA5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343892" y="6362631"/>
            <a:ext cx="1848108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73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-2304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F8326-76CB-49F0-83E1-932745697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7423" y="86850"/>
            <a:ext cx="8320677" cy="3566160"/>
          </a:xfrm>
        </p:spPr>
        <p:txBody>
          <a:bodyPr>
            <a:normAutofit/>
          </a:bodyPr>
          <a:lstStyle/>
          <a:p>
            <a:r>
              <a:rPr lang="en-US" sz="5400" dirty="0"/>
              <a:t>Production status report: Wafer irradiation tests (JSI)</a:t>
            </a:r>
            <a:endParaRPr lang="LID4096" sz="5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BFBBBDE-47EC-4177-BBD1-3CBBA7434E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4778" y="3968300"/>
            <a:ext cx="10770982" cy="2307372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US" dirty="0"/>
              <a:t>HGTD Sensor meeting, 2025</a:t>
            </a:r>
            <a:endParaRPr lang="LID409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2AE818-E7B6-42F0-9F5E-29F71CF8A2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74" y="2337098"/>
            <a:ext cx="158564" cy="15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19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FF2BDB-1FC0-4559-9B6B-0FCC91AE3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0F6DC33-1EB9-4878-B86C-A65A01061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IHEP-IME</a:t>
            </a:r>
            <a:endParaRPr lang="en-S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A56DBAC-F5E4-4946-AB59-D59A2DA894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5948"/>
            <a:ext cx="286603" cy="286603"/>
          </a:xfrm>
          <a:prstGeom prst="rect">
            <a:avLst/>
          </a:prstGeom>
        </p:spPr>
      </p:pic>
      <p:graphicFrame>
        <p:nvGraphicFramePr>
          <p:cNvPr id="11" name="Tabela 4">
            <a:extLst>
              <a:ext uri="{FF2B5EF4-FFF2-40B4-BE49-F238E27FC236}">
                <a16:creationId xmlns:a16="http://schemas.microsoft.com/office/drawing/2014/main" id="{3543CCDA-CEEB-449F-B24E-C55430977C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24568"/>
              </p:ext>
            </p:extLst>
          </p:nvPr>
        </p:nvGraphicFramePr>
        <p:xfrm>
          <a:off x="1085949" y="1163486"/>
          <a:ext cx="10058399" cy="3265078"/>
        </p:xfrm>
        <a:graphic>
          <a:graphicData uri="http://schemas.openxmlformats.org/drawingml/2006/table">
            <a:tbl>
              <a:tblPr firstRow="1" bandRow="1"/>
              <a:tblGrid>
                <a:gridCol w="3114971">
                  <a:extLst>
                    <a:ext uri="{9D8B030D-6E8A-4147-A177-3AD203B41FA5}">
                      <a16:colId xmlns:a16="http://schemas.microsoft.com/office/drawing/2014/main" val="182862767"/>
                    </a:ext>
                  </a:extLst>
                </a:gridCol>
                <a:gridCol w="2314476">
                  <a:extLst>
                    <a:ext uri="{9D8B030D-6E8A-4147-A177-3AD203B41FA5}">
                      <a16:colId xmlns:a16="http://schemas.microsoft.com/office/drawing/2014/main" val="1723654308"/>
                    </a:ext>
                  </a:extLst>
                </a:gridCol>
                <a:gridCol w="2314476">
                  <a:extLst>
                    <a:ext uri="{9D8B030D-6E8A-4147-A177-3AD203B41FA5}">
                      <a16:colId xmlns:a16="http://schemas.microsoft.com/office/drawing/2014/main" val="6658183"/>
                    </a:ext>
                  </a:extLst>
                </a:gridCol>
                <a:gridCol w="2314476">
                  <a:extLst>
                    <a:ext uri="{9D8B030D-6E8A-4147-A177-3AD203B41FA5}">
                      <a16:colId xmlns:a16="http://schemas.microsoft.com/office/drawing/2014/main" val="3400480625"/>
                    </a:ext>
                  </a:extLst>
                </a:gridCol>
              </a:tblGrid>
              <a:tr h="639010">
                <a:tc>
                  <a:txBody>
                    <a:bodyPr/>
                    <a:lstStyle/>
                    <a:p>
                      <a:pPr algn="ctr" fontAlgn="t"/>
                      <a:r>
                        <a:rPr lang="sl-SI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AD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Previous</a:t>
                      </a:r>
                      <a:r>
                        <a:rPr lang="sl-SI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status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AD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r>
                        <a:rPr lang="en-GB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(Batch2)</a:t>
                      </a:r>
                      <a:endParaRPr lang="sl-SI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AD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status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AD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25734"/>
                  </a:ext>
                </a:extLst>
              </a:tr>
              <a:tr h="437678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Wafers</a:t>
                      </a:r>
                      <a:r>
                        <a:rPr lang="sl-SI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received</a:t>
                      </a:r>
                      <a:endParaRPr lang="sl-SI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9424273"/>
                  </a:ext>
                </a:extLst>
              </a:tr>
              <a:tr h="437678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Wafers</a:t>
                      </a:r>
                      <a:r>
                        <a:rPr lang="sl-SI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irradiated</a:t>
                      </a:r>
                      <a:endParaRPr lang="sl-SI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046933"/>
                  </a:ext>
                </a:extLst>
              </a:tr>
              <a:tr h="437678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Wafers</a:t>
                      </a:r>
                      <a:r>
                        <a:rPr lang="sl-SI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tested</a:t>
                      </a:r>
                      <a:endParaRPr lang="sl-SI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588814"/>
                  </a:ext>
                </a:extLst>
              </a:tr>
              <a:tr h="437678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Wafers accepted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708858"/>
                  </a:ext>
                </a:extLst>
              </a:tr>
              <a:tr h="437678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</a:t>
                      </a:r>
                      <a:r>
                        <a:rPr lang="sl-SI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more </a:t>
                      </a:r>
                      <a:r>
                        <a:rPr lang="sl-SI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tests</a:t>
                      </a:r>
                      <a:endParaRPr lang="sl-SI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sl-SI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086834"/>
                  </a:ext>
                </a:extLst>
              </a:tr>
              <a:tr h="437678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Wafers rejected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006979"/>
                  </a:ext>
                </a:extLst>
              </a:tr>
            </a:tbl>
          </a:graphicData>
        </a:graphic>
      </p:graphicFrame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84A06ADA-F2E4-466C-9C8A-947098BDFDBF}"/>
              </a:ext>
            </a:extLst>
          </p:cNvPr>
          <p:cNvSpPr txBox="1">
            <a:spLocks/>
          </p:cNvSpPr>
          <p:nvPr/>
        </p:nvSpPr>
        <p:spPr>
          <a:xfrm>
            <a:off x="1102093" y="4491318"/>
            <a:ext cx="10058400" cy="1921233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2304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2304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2304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2304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Received IHEP QCTS from 2</a:t>
            </a:r>
            <a:r>
              <a:rPr lang="en-US" baseline="30000" dirty="0"/>
              <a:t>nd</a:t>
            </a:r>
            <a:r>
              <a:rPr lang="en-US" dirty="0"/>
              <a:t> batch </a:t>
            </a:r>
          </a:p>
          <a:p>
            <a:pPr lvl="2"/>
            <a:r>
              <a:rPr lang="en-US" dirty="0"/>
              <a:t>Batches no 23, 31, 33 &amp; 36</a:t>
            </a:r>
          </a:p>
          <a:p>
            <a:r>
              <a:rPr lang="en-US" dirty="0"/>
              <a:t>We only irradiated positions 5 and 30</a:t>
            </a:r>
          </a:p>
          <a:p>
            <a:r>
              <a:rPr lang="en-US" dirty="0"/>
              <a:t>Measured 22 samples, all of them on position 30</a:t>
            </a:r>
          </a:p>
          <a:p>
            <a:pPr lvl="2"/>
            <a:r>
              <a:rPr lang="en-US" dirty="0"/>
              <a:t>1 sample (B23 W4) had too high current and broke down by 10V so I set it aside and will measure it on position 50</a:t>
            </a:r>
          </a:p>
        </p:txBody>
      </p:sp>
    </p:spTree>
    <p:extLst>
      <p:ext uri="{BB962C8B-B14F-4D97-AF65-F5344CB8AC3E}">
        <p14:creationId xmlns:p14="http://schemas.microsoft.com/office/powerpoint/2010/main" val="3286893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598CD-EE74-46BB-A512-06C967622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2 results – batch 23</a:t>
            </a: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E91D3-5029-4D26-9190-17D23D942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208E3A-B3F3-44C0-B43E-37F456066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812" y="0"/>
            <a:ext cx="268941" cy="26894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92DA674-C036-4ADF-9BBD-6CF265ED0424}"/>
              </a:ext>
            </a:extLst>
          </p:cNvPr>
          <p:cNvSpPr/>
          <p:nvPr/>
        </p:nvSpPr>
        <p:spPr>
          <a:xfrm>
            <a:off x="7653130" y="6054671"/>
            <a:ext cx="2457600" cy="7088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Preproduction acceptance criteria: </a:t>
            </a:r>
            <a:br>
              <a:rPr lang="en-US" sz="1200" dirty="0"/>
            </a:br>
            <a:r>
              <a:rPr lang="en-US" sz="1200" dirty="0" err="1"/>
              <a:t>Vgl</a:t>
            </a:r>
            <a:r>
              <a:rPr lang="en-US" sz="1200" dirty="0"/>
              <a:t> &gt; 16.9 V </a:t>
            </a:r>
            <a:br>
              <a:rPr lang="en-US" sz="1200" dirty="0"/>
            </a:br>
            <a:r>
              <a:rPr lang="en-US" sz="1200" dirty="0"/>
              <a:t>Gain &gt; 2.7</a:t>
            </a:r>
            <a:endParaRPr lang="en-SI" sz="1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8E34B93-DDE0-46AA-8DFF-D167B25CB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433581"/>
              </p:ext>
            </p:extLst>
          </p:nvPr>
        </p:nvGraphicFramePr>
        <p:xfrm>
          <a:off x="1211748" y="1075765"/>
          <a:ext cx="10058399" cy="46347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7519">
                  <a:extLst>
                    <a:ext uri="{9D8B030D-6E8A-4147-A177-3AD203B41FA5}">
                      <a16:colId xmlns:a16="http://schemas.microsoft.com/office/drawing/2014/main" val="222394849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5908471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487010737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116774169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872631786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87892518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00226771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683446724"/>
                    </a:ext>
                  </a:extLst>
                </a:gridCol>
              </a:tblGrid>
              <a:tr h="2990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ATLAS ID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Batch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Wafer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Position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Vgl 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Vgl 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Gain 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Gain 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88445813"/>
                  </a:ext>
                </a:extLst>
              </a:tr>
              <a:tr h="2990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20WS2123000130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96306842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20WS2123000230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2.9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2.9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59663810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20WS2123000330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18.6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18.5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10387291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20WS2123000530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5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2.9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61530975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20WS2123000630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6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72265372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20WS2123000730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 dirty="0">
                          <a:effectLst/>
                        </a:rPr>
                        <a:t>23</a:t>
                      </a:r>
                      <a:endParaRPr lang="en-S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7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47783798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20WS2123000830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8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18.5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18.5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36773856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20WS2123000930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9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21361435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20WS2123001030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16779000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20WS2123001130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11886556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20WS2123001230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2.9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11769420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20WS2123001330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06038320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20WS2123001430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2.9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2.9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21741481"/>
                  </a:ext>
                </a:extLst>
              </a:tr>
              <a:tr h="2875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20WS2123001530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15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2.8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2.8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85256152"/>
                  </a:ext>
                </a:extLst>
              </a:tr>
              <a:tr h="2990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20WS2123002530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25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2.8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 dirty="0">
                          <a:effectLst/>
                        </a:rPr>
                        <a:t>2.8</a:t>
                      </a:r>
                      <a:endParaRPr lang="en-S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60343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709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598CD-EE74-46BB-A512-06C967622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2 results – batch 31, 33 &amp; 36</a:t>
            </a: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E91D3-5029-4D26-9190-17D23D942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208E3A-B3F3-44C0-B43E-37F456066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812" y="0"/>
            <a:ext cx="268941" cy="268941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311BED4-F98D-4117-A2A8-1626965ED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582305"/>
              </p:ext>
            </p:extLst>
          </p:nvPr>
        </p:nvGraphicFramePr>
        <p:xfrm>
          <a:off x="1211748" y="1274805"/>
          <a:ext cx="10058400" cy="8458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val="27952051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226755097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914481047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51333559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408676187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99404317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623125977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622393278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ATLAS ID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Batch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Wafer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Position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Vgl 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Vgl 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Gain 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Gain 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0426687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20WS2131000130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 dirty="0">
                          <a:effectLst/>
                        </a:rPr>
                        <a:t>31</a:t>
                      </a:r>
                      <a:endParaRPr lang="en-S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 dirty="0">
                          <a:effectLst/>
                        </a:rPr>
                        <a:t>17.9</a:t>
                      </a:r>
                      <a:endParaRPr lang="en-S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113006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20WS2131002530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25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 dirty="0">
                          <a:effectLst/>
                        </a:rPr>
                        <a:t>3.3</a:t>
                      </a:r>
                      <a:endParaRPr lang="en-S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809374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3CBE27B-8EEB-47C9-9280-11AFB9FCA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700775"/>
              </p:ext>
            </p:extLst>
          </p:nvPr>
        </p:nvGraphicFramePr>
        <p:xfrm>
          <a:off x="1211748" y="3006090"/>
          <a:ext cx="10058400" cy="8458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val="116937236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57375522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779071678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689276559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304009217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11215951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634949816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83086403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ATLAS ID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Batch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Wafer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Position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Vgl 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Vgl 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Gain 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Gain 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8803537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20WS2133000130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18.8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18.6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2382587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20WS2133002530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25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18.5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 dirty="0">
                          <a:effectLst/>
                        </a:rPr>
                        <a:t>34</a:t>
                      </a:r>
                      <a:endParaRPr lang="en-S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5069627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55BCAC7-72B2-4997-ABE4-C0CA47D4F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787287"/>
              </p:ext>
            </p:extLst>
          </p:nvPr>
        </p:nvGraphicFramePr>
        <p:xfrm>
          <a:off x="1211748" y="4543022"/>
          <a:ext cx="10058400" cy="8458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val="310344743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132551518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807563396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95738330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88078042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920449889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629371026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624274941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ATLAS ID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Batch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Wafer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Position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Vgl 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Vgl 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Gain 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Gain 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3616142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20WS2136000130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36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18.2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637587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20WS2136002430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36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24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30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18.1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18.4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>
                          <a:effectLst/>
                        </a:rPr>
                        <a:t>3</a:t>
                      </a:r>
                      <a:endParaRPr lang="en-S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I" sz="1800" u="none" strike="noStrike" dirty="0">
                          <a:effectLst/>
                        </a:rPr>
                        <a:t>3</a:t>
                      </a:r>
                      <a:endParaRPr lang="en-S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13665599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7CE436F4-BD3D-4AB3-B60E-F5FC24F29288}"/>
              </a:ext>
            </a:extLst>
          </p:cNvPr>
          <p:cNvSpPr/>
          <p:nvPr/>
        </p:nvSpPr>
        <p:spPr>
          <a:xfrm>
            <a:off x="7697954" y="6040888"/>
            <a:ext cx="2457600" cy="7088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Preproduction acceptance criteria: </a:t>
            </a:r>
            <a:br>
              <a:rPr lang="en-US" sz="1200" dirty="0"/>
            </a:br>
            <a:r>
              <a:rPr lang="en-US" sz="1200" dirty="0" err="1"/>
              <a:t>Vgl</a:t>
            </a:r>
            <a:r>
              <a:rPr lang="en-US" sz="1200" dirty="0"/>
              <a:t> &gt; 16.9 V </a:t>
            </a:r>
            <a:br>
              <a:rPr lang="en-US" sz="1200" dirty="0"/>
            </a:br>
            <a:r>
              <a:rPr lang="en-US" sz="1200" dirty="0"/>
              <a:t>Gain &gt; 2.7</a:t>
            </a:r>
            <a:endParaRPr lang="en-SI" sz="12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01D4AF0-B229-48B2-AEC2-3ACBDAD0C1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6588791"/>
            <a:ext cx="269209" cy="269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051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A7EAB-EF37-43D5-8591-8E4FCA7C8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7059" y="-50229"/>
            <a:ext cx="10058400" cy="1168584"/>
          </a:xfrm>
        </p:spPr>
        <p:txBody>
          <a:bodyPr/>
          <a:lstStyle/>
          <a:p>
            <a:r>
              <a:rPr lang="en-US" dirty="0"/>
              <a:t>Batch 2 results - </a:t>
            </a:r>
            <a:r>
              <a:rPr lang="en-US" dirty="0" err="1"/>
              <a:t>Vgl</a:t>
            </a: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BAF57-8518-47F2-9E45-D3A7389D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HGTD Sensor meeting: Irradiation Test report (production)</a:t>
            </a:r>
            <a:endParaRPr lang="LID4096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BBE65F-32A8-4191-B831-545F0F4270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6657"/>
            <a:ext cx="207402" cy="2074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4E57DB8-2738-48D1-B841-6AC582742A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7059" y="1441665"/>
            <a:ext cx="4811092" cy="4703812"/>
          </a:xfrm>
          <a:prstGeom prst="rect">
            <a:avLst/>
          </a:prstGeom>
        </p:spPr>
      </p:pic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D077EDCD-51BA-4625-9F12-2BFD160939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316758"/>
              </p:ext>
            </p:extLst>
          </p:nvPr>
        </p:nvGraphicFramePr>
        <p:xfrm>
          <a:off x="4436053" y="1118355"/>
          <a:ext cx="219037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188">
                  <a:extLst>
                    <a:ext uri="{9D8B030D-6E8A-4147-A177-3AD203B41FA5}">
                      <a16:colId xmlns:a16="http://schemas.microsoft.com/office/drawing/2014/main" val="2994483402"/>
                    </a:ext>
                  </a:extLst>
                </a:gridCol>
                <a:gridCol w="1095188">
                  <a:extLst>
                    <a:ext uri="{9D8B030D-6E8A-4147-A177-3AD203B41FA5}">
                      <a16:colId xmlns:a16="http://schemas.microsoft.com/office/drawing/2014/main" val="3202247507"/>
                    </a:ext>
                  </a:extLst>
                </a:gridCol>
              </a:tblGrid>
              <a:tr h="16403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Average </a:t>
                      </a:r>
                      <a:r>
                        <a:rPr lang="en-US" sz="1200" dirty="0" err="1"/>
                        <a:t>Vgl</a:t>
                      </a:r>
                      <a:r>
                        <a:rPr lang="en-US" sz="1200" dirty="0"/>
                        <a:t> 1</a:t>
                      </a:r>
                      <a:endParaRPr lang="en-SI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102791"/>
                  </a:ext>
                </a:extLst>
              </a:tr>
              <a:tr h="16403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Batch 1</a:t>
                      </a:r>
                      <a:endParaRPr lang="en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</a:t>
                      </a:r>
                      <a:endParaRPr lang="en-S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772764"/>
                  </a:ext>
                </a:extLst>
              </a:tr>
              <a:tr h="16403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Batch 2</a:t>
                      </a:r>
                      <a:endParaRPr lang="en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18.27</a:t>
                      </a:r>
                      <a:endParaRPr lang="en-S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1086728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5A46E16F-A3D7-4716-9245-A7421BEB27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6429" y="1529835"/>
            <a:ext cx="4811091" cy="4630778"/>
          </a:xfrm>
          <a:prstGeom prst="rect">
            <a:avLst/>
          </a:prstGeom>
        </p:spPr>
      </p:pic>
      <p:graphicFrame>
        <p:nvGraphicFramePr>
          <p:cNvPr id="12" name="Table 6">
            <a:extLst>
              <a:ext uri="{FF2B5EF4-FFF2-40B4-BE49-F238E27FC236}">
                <a16:creationId xmlns:a16="http://schemas.microsoft.com/office/drawing/2014/main" id="{EBF4B98D-277A-444D-8874-38062FCA8D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906293"/>
              </p:ext>
            </p:extLst>
          </p:nvPr>
        </p:nvGraphicFramePr>
        <p:xfrm>
          <a:off x="9308571" y="1118355"/>
          <a:ext cx="2190376" cy="822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95188">
                  <a:extLst>
                    <a:ext uri="{9D8B030D-6E8A-4147-A177-3AD203B41FA5}">
                      <a16:colId xmlns:a16="http://schemas.microsoft.com/office/drawing/2014/main" val="2994483402"/>
                    </a:ext>
                  </a:extLst>
                </a:gridCol>
                <a:gridCol w="1095188">
                  <a:extLst>
                    <a:ext uri="{9D8B030D-6E8A-4147-A177-3AD203B41FA5}">
                      <a16:colId xmlns:a16="http://schemas.microsoft.com/office/drawing/2014/main" val="3202247507"/>
                    </a:ext>
                  </a:extLst>
                </a:gridCol>
              </a:tblGrid>
              <a:tr h="16403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Average </a:t>
                      </a:r>
                      <a:r>
                        <a:rPr lang="en-US" sz="1200" dirty="0" err="1"/>
                        <a:t>Vgl</a:t>
                      </a:r>
                      <a:r>
                        <a:rPr lang="en-US" sz="1200" dirty="0"/>
                        <a:t> 2</a:t>
                      </a:r>
                      <a:endParaRPr lang="en-SI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102791"/>
                  </a:ext>
                </a:extLst>
              </a:tr>
              <a:tr h="16403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Batch 1</a:t>
                      </a:r>
                      <a:endParaRPr lang="en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</a:t>
                      </a:r>
                      <a:endParaRPr lang="en-S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772764"/>
                  </a:ext>
                </a:extLst>
              </a:tr>
              <a:tr h="16403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Batch 2</a:t>
                      </a:r>
                      <a:endParaRPr lang="en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18.24</a:t>
                      </a:r>
                      <a:endParaRPr lang="en-S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108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240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E927-E4C5-488D-BB74-72837BFED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1.2 results</a:t>
            </a: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26A028-0F68-4BD2-90E1-AF0E1D638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2A3F84-481C-4BDF-B606-25E7C3F4B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6177895"/>
            <a:ext cx="268942" cy="26894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703BAD3-008F-42CC-A085-43AA0C953B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778" y="1713829"/>
            <a:ext cx="4220000" cy="417626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4E4AF76-EF87-4D80-B29E-AB393B8CF9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1748" y="1713829"/>
            <a:ext cx="4256723" cy="4176269"/>
          </a:xfrm>
          <a:prstGeom prst="rect">
            <a:avLst/>
          </a:prstGeom>
        </p:spPr>
      </p:pic>
      <p:graphicFrame>
        <p:nvGraphicFramePr>
          <p:cNvPr id="12" name="Table 6">
            <a:extLst>
              <a:ext uri="{FF2B5EF4-FFF2-40B4-BE49-F238E27FC236}">
                <a16:creationId xmlns:a16="http://schemas.microsoft.com/office/drawing/2014/main" id="{43ED1513-F0A0-468B-B1B0-2BD7C5377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086084"/>
              </p:ext>
            </p:extLst>
          </p:nvPr>
        </p:nvGraphicFramePr>
        <p:xfrm>
          <a:off x="9218016" y="1121874"/>
          <a:ext cx="2190376" cy="914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95188">
                  <a:extLst>
                    <a:ext uri="{9D8B030D-6E8A-4147-A177-3AD203B41FA5}">
                      <a16:colId xmlns:a16="http://schemas.microsoft.com/office/drawing/2014/main" val="2994483402"/>
                    </a:ext>
                  </a:extLst>
                </a:gridCol>
                <a:gridCol w="1095188">
                  <a:extLst>
                    <a:ext uri="{9D8B030D-6E8A-4147-A177-3AD203B41FA5}">
                      <a16:colId xmlns:a16="http://schemas.microsoft.com/office/drawing/2014/main" val="3202247507"/>
                    </a:ext>
                  </a:extLst>
                </a:gridCol>
              </a:tblGrid>
              <a:tr h="16403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Average gain 2</a:t>
                      </a:r>
                      <a:endParaRPr lang="en-SI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102791"/>
                  </a:ext>
                </a:extLst>
              </a:tr>
              <a:tr h="16403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Batch 1</a:t>
                      </a:r>
                      <a:endParaRPr lang="en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</a:t>
                      </a:r>
                      <a:endParaRPr lang="en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772764"/>
                  </a:ext>
                </a:extLst>
              </a:tr>
              <a:tr h="16403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Batch 2</a:t>
                      </a:r>
                      <a:endParaRPr lang="en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3.03</a:t>
                      </a:r>
                      <a:endParaRPr lang="en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1086728"/>
                  </a:ext>
                </a:extLst>
              </a:tr>
            </a:tbl>
          </a:graphicData>
        </a:graphic>
      </p:graphicFrame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5B91B3F7-2781-48A1-BD3B-5C5B88C17A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156654"/>
              </p:ext>
            </p:extLst>
          </p:nvPr>
        </p:nvGraphicFramePr>
        <p:xfrm>
          <a:off x="4163224" y="1157090"/>
          <a:ext cx="21903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188">
                  <a:extLst>
                    <a:ext uri="{9D8B030D-6E8A-4147-A177-3AD203B41FA5}">
                      <a16:colId xmlns:a16="http://schemas.microsoft.com/office/drawing/2014/main" val="2994483402"/>
                    </a:ext>
                  </a:extLst>
                </a:gridCol>
                <a:gridCol w="1095188">
                  <a:extLst>
                    <a:ext uri="{9D8B030D-6E8A-4147-A177-3AD203B41FA5}">
                      <a16:colId xmlns:a16="http://schemas.microsoft.com/office/drawing/2014/main" val="3202247507"/>
                    </a:ext>
                  </a:extLst>
                </a:gridCol>
              </a:tblGrid>
              <a:tr h="16403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Average gain 1</a:t>
                      </a:r>
                      <a:endParaRPr lang="en-SI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102791"/>
                  </a:ext>
                </a:extLst>
              </a:tr>
              <a:tr h="16403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Batch 1</a:t>
                      </a:r>
                      <a:endParaRPr lang="en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S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</a:t>
                      </a:r>
                      <a:endParaRPr lang="en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7772764"/>
                  </a:ext>
                </a:extLst>
              </a:tr>
              <a:tr h="16403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Batch 2</a:t>
                      </a:r>
                      <a:endParaRPr lang="en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3.02</a:t>
                      </a:r>
                      <a:endParaRPr lang="en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108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743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943B2-3B81-4AAC-873B-58CE85364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309D1F-8BA7-4C53-939C-404631D3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Sensor meeting: Irradiation Test report (production)</a:t>
            </a:r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763328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K-ATLAS-MixedIrradiations" id="{C3BC0814-703D-4C40-A3A0-3EB539DCE451}" vid="{E80250AD-F589-493E-AED7-F7EAA4367F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GK-RD50-FluxDependence</Template>
  <TotalTime>70720</TotalTime>
  <Words>486</Words>
  <Application>Microsoft Office PowerPoint</Application>
  <PresentationFormat>Widescreen</PresentationFormat>
  <Paragraphs>269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Retrospect</vt:lpstr>
      <vt:lpstr>Production status report: Wafer irradiation tests (JSI)</vt:lpstr>
      <vt:lpstr>Overview IHEP-IME</vt:lpstr>
      <vt:lpstr>Batch 2 results – batch 23</vt:lpstr>
      <vt:lpstr>Batch 2 results – batch 31, 33 &amp; 36</vt:lpstr>
      <vt:lpstr>Batch 2 results - Vgl</vt:lpstr>
      <vt:lpstr>Batch 1.2 results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 HGTD IJS</dc:title>
  <dc:creator>IJS F9</dc:creator>
  <cp:lastModifiedBy>Brigita Novak</cp:lastModifiedBy>
  <cp:revision>1400</cp:revision>
  <dcterms:created xsi:type="dcterms:W3CDTF">2020-05-22T12:31:57Z</dcterms:created>
  <dcterms:modified xsi:type="dcterms:W3CDTF">2026-06-11T12:51:03Z</dcterms:modified>
</cp:coreProperties>
</file>