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sldIdLst>
    <p:sldId id="256" r:id="rId2"/>
    <p:sldId id="322" r:id="rId3"/>
    <p:sldId id="260" r:id="rId4"/>
    <p:sldId id="323" r:id="rId5"/>
    <p:sldId id="324" r:id="rId6"/>
    <p:sldId id="258" r:id="rId7"/>
    <p:sldId id="326" r:id="rId8"/>
    <p:sldId id="267" r:id="rId9"/>
  </p:sldIdLst>
  <p:sldSz cx="12192000" cy="6858000"/>
  <p:notesSz cx="12192000" cy="6858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Roboto" panose="02000000000000000000" pitchFamily="2" charset="0"/>
      <p:regular r:id="rId15"/>
      <p:bold r:id="rId16"/>
      <p:italic r:id="rId17"/>
      <p:boldItalic r:id="rId18"/>
    </p:embeddedFont>
    <p:embeddedFont>
      <p:font typeface="Roboto Condensed" panose="02000000000000000000" pitchFamily="2" charset="0"/>
      <p:regular r:id="rId19"/>
      <p:bold r:id="rId20"/>
      <p:italic r:id="rId21"/>
      <p:boldItalic r:id="rId22"/>
    </p:embeddedFont>
    <p:embeddedFont>
      <p:font typeface="Space Grotesk" panose="020B0604020202020204" charset="0"/>
      <p:regular r:id="rId23"/>
      <p:bold r:id="rId24"/>
    </p:embeddedFont>
  </p:embeddedFontLst>
  <p:defaultTextStyle>
    <a:defPPr>
      <a:defRPr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69807BA-7E80-4183-B320-1A6A0E97393F}" type="datetimeFigureOut">
              <a:rPr lang="sl-SI"/>
              <a:t>4. 05. 2026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10BB75A-32AD-448D-A280-30F5BA18B7D7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Fonts: </a:t>
            </a:r>
            <a:endParaRPr/>
          </a:p>
          <a:p>
            <a:pPr>
              <a:defRPr/>
            </a:pPr>
            <a:r>
              <a:rPr lang="en-GB"/>
              <a:t>Headings: Dubai bold, available at: https://font.download/font/dubai</a:t>
            </a:r>
            <a:br>
              <a:rPr lang="en-GB"/>
            </a:br>
            <a:r>
              <a:rPr lang="en-GB"/>
              <a:t>Body: Roboto, available at: https://fonts.google.com/specimen/Roboto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A10BB75A-32AD-448D-A280-30F5BA18B7D7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3463193" y="2280596"/>
            <a:ext cx="8055102" cy="2389831"/>
          </a:xfrm>
        </p:spPr>
        <p:txBody>
          <a:bodyPr lIns="0" tIns="0" rIns="0" bIns="0" anchor="b">
            <a:normAutofit/>
          </a:bodyPr>
          <a:lstStyle>
            <a:lvl1pPr>
              <a:defRPr sz="38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63193" y="4763295"/>
            <a:ext cx="8055102" cy="150018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3463193" y="6356350"/>
            <a:ext cx="2743200" cy="365125"/>
          </a:xfrm>
        </p:spPr>
        <p:txBody>
          <a:bodyPr/>
          <a:lstStyle/>
          <a:p>
            <a:pPr>
              <a:defRPr/>
            </a:pPr>
            <a:fld id="{5D2AA5B4-0DC8-44E5-B57A-D28E5D6354E2}" type="datetimeFigureOut">
              <a:rPr lang="sl-SI"/>
              <a:t>4. 05. 2026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sl-SI"/>
              <a:t>4. 05. 2026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268884" y="6356350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94234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>
                <a:solidFill>
                  <a:schemeClr val="bg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D2AA5B4-0DC8-44E5-B57A-D28E5D6354E2}" type="datetimeFigureOut">
              <a:rPr lang="sl-SI"/>
              <a:t>4. 05. 2026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5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sl-SI"/>
              <a:t>4. 05. 2026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D2AA5B4-0DC8-44E5-B57A-D28E5D6354E2}" type="datetimeFigureOut">
              <a:rPr lang="sl-SI"/>
              <a:t>4. 05. 2026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6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sl-SI"/>
              <a:t>4. 05. 2026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sl-SI"/>
              <a:t>4. 05. 2026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 bwMode="auto">
          <a:xfrm>
            <a:off x="838198" y="365125"/>
            <a:ext cx="10929083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1995416" cy="365125"/>
          </a:xfrm>
        </p:spPr>
        <p:txBody>
          <a:bodyPr/>
          <a:lstStyle/>
          <a:p>
            <a:pPr>
              <a:defRPr/>
            </a:pPr>
            <a:fld id="{5D2AA5B4-0DC8-44E5-B57A-D28E5D6354E2}" type="datetimeFigureOut">
              <a:rPr lang="sl-SI"/>
              <a:t>4. 05. 2026</a:t>
            </a:fld>
            <a:endParaRPr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358105" y="6356350"/>
            <a:ext cx="4831948" cy="365125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25595" y="6356350"/>
            <a:ext cx="3221299" cy="365125"/>
          </a:xfrm>
        </p:spPr>
        <p:txBody>
          <a:bodyPr/>
          <a:lstStyle/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10874829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874828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fld id="{5D2AA5B4-0DC8-44E5-B57A-D28E5D6354E2}" type="datetimeFigureOut">
              <a:rPr lang="sl-SI"/>
              <a:t>4. 05. 2026</a:t>
            </a:fld>
            <a:endParaRPr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3204028" cy="365125"/>
          </a:xfrm>
        </p:spPr>
        <p:txBody>
          <a:bodyPr/>
          <a:lstStyle/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10874829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963676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sl-SI"/>
              <a:t>4. 05. 2026</a:t>
            </a:fld>
            <a:endParaRPr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13273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96982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10874829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bg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8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825625"/>
            <a:ext cx="9289648" cy="435133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9289648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169926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sl-SI"/>
              <a:t>4. 05. 2026</a:t>
            </a:fld>
            <a:endParaRPr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358105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38464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8369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sl-SI"/>
              <a:t>4. 05. 2026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25536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310242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10874829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874828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7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sl-SI"/>
              <a:t>4. 05. 2026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27432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96982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910047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4700287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bg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 bwMode="auto">
          <a:xfrm>
            <a:off x="7012741" y="1868487"/>
            <a:ext cx="4700287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bg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94742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/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>
                <a:solidFill>
                  <a:schemeClr val="bg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D2AA5B4-0DC8-44E5-B57A-D28E5D6354E2}" type="datetimeFigureOut">
              <a:rPr lang="sl-SI"/>
              <a:t>4. 05. 2026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06054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sl-SI"/>
              <a:t>4. 05. 2026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ijs.si/event/3723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3343450" y="2094705"/>
            <a:ext cx="8055102" cy="2389831"/>
          </a:xfrm>
        </p:spPr>
        <p:txBody>
          <a:bodyPr/>
          <a:lstStyle/>
          <a:p>
            <a:pPr>
              <a:defRPr/>
            </a:pPr>
            <a:r>
              <a:rPr lang="en-GB" sz="1800" b="0" i="0" u="none" strike="noStrike" dirty="0">
                <a:solidFill>
                  <a:srgbClr val="4F4F7A"/>
                </a:solidFill>
                <a:effectLst/>
                <a:latin typeface="Roboto" panose="02000000000000000000" pitchFamily="2" charset="0"/>
                <a:hlinkClick r:id="rId3"/>
              </a:rPr>
              <a:t>2nd IFIGENEIA Annual Meeting - Ljubljana, Slovenia</a:t>
            </a: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GB" b="1" dirty="0"/>
              <a:t>1</a:t>
            </a:r>
            <a:r>
              <a:rPr lang="en-GB" sz="1600" b="0" i="0" u="none" strike="noStrike" dirty="0">
                <a:solidFill>
                  <a:srgbClr val="4F4F7A"/>
                </a:solidFill>
                <a:effectLst/>
                <a:latin typeface="Roboto" panose="02000000000000000000" pitchFamily="2" charset="0"/>
                <a:hlinkClick r:id="rId3"/>
              </a:rPr>
              <a:t> 6-8 May 2026</a:t>
            </a:r>
            <a:endParaRPr lang="sl-SI" b="1" dirty="0"/>
          </a:p>
          <a:p>
            <a:pPr>
              <a:defRPr/>
            </a:pPr>
            <a:r>
              <a:rPr lang="en-GB" b="1" dirty="0"/>
              <a:t>Jehad Mousa</a:t>
            </a:r>
            <a:endParaRPr lang="sl-SI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6E464D-BD1C-7BF8-1050-CE802B0FB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47056"/>
            <a:ext cx="11179629" cy="5464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1. </a:t>
            </a:r>
            <a:r>
              <a:rPr lang="en-GB" sz="3200" b="1" dirty="0"/>
              <a:t>Concept and Strategic Role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</a:t>
            </a:r>
            <a:r>
              <a:rPr lang="en-GB" b="1" dirty="0"/>
              <a:t>Capacity Building in IFIGENEIA is a core pillar of the project: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strengthening research &amp; innovation (R&amp;I) capacity in Widening countries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improving skills, knowledge, and infrastructure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fostering long-term sustainability and excellence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</a:t>
            </a:r>
            <a:r>
              <a:rPr lang="en-GB" b="1" dirty="0"/>
              <a:t>The project aims to: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increase science and innovation capacity for all actors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create modernised and competitive R&amp;I systems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support talent attraction and retention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E2316F-7A9D-7E23-F43F-236197E1B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640"/>
            <a:ext cx="10069286" cy="821417"/>
          </a:xfrm>
        </p:spPr>
        <p:txBody>
          <a:bodyPr/>
          <a:lstStyle/>
          <a:p>
            <a:pPr algn="ctr"/>
            <a:r>
              <a:rPr lang="en-GB" dirty="0"/>
              <a:t>Capacity Building in IFIGENEIA</a:t>
            </a:r>
          </a:p>
        </p:txBody>
      </p:sp>
    </p:spTree>
    <p:extLst>
      <p:ext uri="{BB962C8B-B14F-4D97-AF65-F5344CB8AC3E}">
        <p14:creationId xmlns:p14="http://schemas.microsoft.com/office/powerpoint/2010/main" val="3702397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CE405C-B9FA-6DC6-C284-7282A2108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447800"/>
            <a:ext cx="10874829" cy="519248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Capacity Building is mainly implemented through:</a:t>
            </a:r>
          </a:p>
          <a:p>
            <a:pPr marL="0" indent="0">
              <a:buNone/>
            </a:pPr>
            <a:r>
              <a:rPr lang="en-GB" b="1" dirty="0"/>
              <a:t>➤ WP6 – Mentorship (Capacity Building &amp; Mentorship)</a:t>
            </a:r>
          </a:p>
          <a:p>
            <a:r>
              <a:rPr lang="en-GB" b="1" dirty="0"/>
              <a:t>Main objectives: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/>
              <a:t>Transfer knowledge to less advanced regions (Cyprus, Greece, Bosnia &amp; Herzegovina)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/>
              <a:t>Build human capital and expertise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/>
              <a:t>Support technology adoption in nuclear medicine &amp; accelerators </a:t>
            </a:r>
          </a:p>
          <a:p>
            <a:r>
              <a:rPr lang="en-GB" b="1" dirty="0"/>
              <a:t>Key actions include: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/>
              <a:t>Mentorship programmes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/>
              <a:t>Training activities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/>
              <a:t>Accelerator School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/>
              <a:t>Master Classes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/>
              <a:t>Virtual training environments</a:t>
            </a:r>
          </a:p>
          <a:p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31227EC-5311-DDBE-3E6E-764BA1534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Capacity Building within the IFIGENEIA Structure</a:t>
            </a:r>
          </a:p>
        </p:txBody>
      </p:sp>
    </p:spTree>
    <p:extLst>
      <p:ext uri="{BB962C8B-B14F-4D97-AF65-F5344CB8AC3E}">
        <p14:creationId xmlns:p14="http://schemas.microsoft.com/office/powerpoint/2010/main" val="3216980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E9463E-2D8B-1456-C275-C416EDB24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343" y="1208313"/>
            <a:ext cx="11277599" cy="545124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b="1" dirty="0"/>
              <a:t> 3.1 Mentorship &amp; Knowledge Transfer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/>
              <a:t>Direct mentoring between advanced and widening partners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/>
              <a:t>Continuous support throughout the project lifecycle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/>
              <a:t>Creation of </a:t>
            </a:r>
            <a:r>
              <a:rPr lang="en-GB" sz="2400" b="1" dirty="0"/>
              <a:t>long-term collaboration networks</a:t>
            </a:r>
            <a:endParaRPr lang="en-GB" sz="24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b="1" dirty="0"/>
              <a:t> 3.2 Master Classes in Particle Therapy (T6.2)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b="1" dirty="0"/>
              <a:t> 3.3 Accelerator School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b="1" dirty="0"/>
              <a:t> 3.4 Hands-on Masterclasses &amp; Training Events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b="1" dirty="0"/>
              <a:t> 3.5 Workshops &amp; Scientific Events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/>
              <a:t> </a:t>
            </a:r>
            <a:r>
              <a:rPr lang="en-GB" b="1" dirty="0"/>
              <a:t>3.6 Challenge-Based Innovation (CBI)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b="1" dirty="0"/>
              <a:t> 3.7 Virtual Interactive Training (Digital Capacity)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DE76CA-78BB-D92D-018C-7F4CA7548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086" y="111351"/>
            <a:ext cx="10297886" cy="803049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3. Core Capacity Building Activities</a:t>
            </a:r>
            <a:endParaRPr lang="en-GB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002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E9463E-2D8B-1456-C275-C416EDB24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343" y="1415142"/>
            <a:ext cx="11277599" cy="47244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IFIGENEIA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identifies multiple stakeholders: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(undergraduate &amp; postgraduate)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Early-career researchers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Scientists &amp; engineers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Medical professionals (oncologists, physicists)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Industry actors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Policymakers &amp; regulators</a:t>
            </a:r>
          </a:p>
          <a:p>
            <a:pPr algn="just">
              <a:lnSpc>
                <a:spcPct val="150000"/>
              </a:lnSpc>
            </a:pPr>
            <a:endParaRPr lang="en-GB" sz="2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DE76CA-78BB-D92D-018C-7F4CA7548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343" y="153192"/>
            <a:ext cx="9993086" cy="1087779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4. Capacity Building Target Groups</a:t>
            </a:r>
            <a:endParaRPr lang="en-GB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666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2A4AA8-D9C2-4BFD-8FA7-A7192DA10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944" y="87086"/>
            <a:ext cx="10929083" cy="631372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5. Capacity Building Outcomes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23B2B7E-09F2-4F7A-A37F-FA8DA181A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340" y="966333"/>
            <a:ext cx="11484603" cy="5532438"/>
          </a:xfrm>
        </p:spPr>
        <p:txBody>
          <a:bodyPr>
            <a:normAutofit/>
          </a:bodyPr>
          <a:lstStyle/>
          <a:p>
            <a:r>
              <a:rPr lang="en-GB" b="1" dirty="0"/>
              <a:t>Scientific &amp; Technical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Increased expertise in: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particle accelerators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nuclear medicine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radiopharmaceuticals </a:t>
            </a:r>
          </a:p>
          <a:p>
            <a:r>
              <a:rPr lang="en-GB" b="1" dirty="0"/>
              <a:t>Institutional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/>
              <a:t>Creation of Excellence Hubs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/>
              <a:t>Strengthened universities &amp; research centres </a:t>
            </a:r>
          </a:p>
          <a:p>
            <a:r>
              <a:rPr lang="en-GB" b="1" dirty="0"/>
              <a:t>Societal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/>
              <a:t>Increased awareness of nuclear medicine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/>
              <a:t>Improved healthcare innovation (e.g. cancer treatment)</a:t>
            </a:r>
          </a:p>
          <a:p>
            <a:r>
              <a:rPr lang="en-GB" b="1" dirty="0"/>
              <a:t>Economic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/>
              <a:t>Creation of jobs </a:t>
            </a:r>
          </a:p>
        </p:txBody>
      </p:sp>
    </p:spTree>
    <p:extLst>
      <p:ext uri="{BB962C8B-B14F-4D97-AF65-F5344CB8AC3E}">
        <p14:creationId xmlns:p14="http://schemas.microsoft.com/office/powerpoint/2010/main" val="3923156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81FCB-3C90-9F28-2B61-67E5984DB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249" y="54430"/>
            <a:ext cx="10515600" cy="902833"/>
          </a:xfrm>
        </p:spPr>
        <p:txBody>
          <a:bodyPr/>
          <a:lstStyle/>
          <a:p>
            <a:r>
              <a:rPr lang="en-GB" dirty="0"/>
              <a:t>6. Capacity Building Impact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EFAD2-075D-B737-B4F3-FE1AD8EED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338944"/>
            <a:ext cx="10667999" cy="3483428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b="1" dirty="0"/>
              <a:t>FIGENEIA contributes to: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 European Research Area (ERA)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 EU-wide access to excellence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 Reduction of innovation gaps between regions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b="1" dirty="0"/>
              <a:t>Specifically: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knowledge sharing across countries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integration of widening regions into EU R&amp;I ecosystem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0738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 bwMode="auto">
          <a:xfrm>
            <a:off x="838200" y="3162300"/>
            <a:ext cx="10515600" cy="83661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sl-SI" sz="2400">
                <a:solidFill>
                  <a:schemeClr val="bg1"/>
                </a:solidFill>
              </a:rPr>
              <a:t>Thank you for your attention</a:t>
            </a:r>
            <a:endParaRPr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figeneia Colors">
      <a:dk1>
        <a:srgbClr val="565656"/>
      </a:dk1>
      <a:lt1>
        <a:sysClr val="window" lastClr="FFFFFF"/>
      </a:lt1>
      <a:dk2>
        <a:srgbClr val="5F5C85"/>
      </a:dk2>
      <a:lt2>
        <a:srgbClr val="C7D6D1"/>
      </a:lt2>
      <a:accent1>
        <a:srgbClr val="4B719C"/>
      </a:accent1>
      <a:accent2>
        <a:srgbClr val="739DBF"/>
      </a:accent2>
      <a:accent3>
        <a:srgbClr val="83BBA9"/>
      </a:accent3>
      <a:accent4>
        <a:srgbClr val="4D8A74"/>
      </a:accent4>
      <a:accent5>
        <a:srgbClr val="908BAE"/>
      </a:accent5>
      <a:accent6>
        <a:srgbClr val="D6D4E8"/>
      </a:accent6>
      <a:hlink>
        <a:srgbClr val="739DBF"/>
      </a:hlink>
      <a:folHlink>
        <a:srgbClr val="908BAE"/>
      </a:folHlink>
    </a:clrScheme>
    <a:fontScheme name="Ifigineja font">
      <a:majorFont>
        <a:latin typeface="Roboto"/>
        <a:ea typeface="Arial"/>
        <a:cs typeface="Arial"/>
      </a:majorFont>
      <a:minorFont>
        <a:latin typeface="Roboto Condensed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4346</TotalTime>
  <Words>404</Words>
  <Application>Microsoft Office PowerPoint</Application>
  <PresentationFormat>Widescreen</PresentationFormat>
  <Paragraphs>71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Times New Roman</vt:lpstr>
      <vt:lpstr>Space Grotesk</vt:lpstr>
      <vt:lpstr>Arial</vt:lpstr>
      <vt:lpstr>Calibri</vt:lpstr>
      <vt:lpstr>Wingdings</vt:lpstr>
      <vt:lpstr>Roboto</vt:lpstr>
      <vt:lpstr>Roboto Condensed</vt:lpstr>
      <vt:lpstr>Office Theme</vt:lpstr>
      <vt:lpstr>2nd IFIGENEIA Annual Meeting - Ljubljana, Slovenia</vt:lpstr>
      <vt:lpstr>Capacity Building in IFIGENEIA</vt:lpstr>
      <vt:lpstr>2. Capacity Building within the IFIGENEIA Structure</vt:lpstr>
      <vt:lpstr>3. Core Capacity Building Activities</vt:lpstr>
      <vt:lpstr>4. Capacity Building Target Groups</vt:lpstr>
      <vt:lpstr>5. Capacity Building Outcomes</vt:lpstr>
      <vt:lpstr>6. Capacity Building Impact</vt:lpstr>
      <vt:lpstr>Thank you for your attention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Žitnik, Manca</dc:creator>
  <cp:keywords/>
  <dc:description/>
  <cp:lastModifiedBy>Jehad Mousa</cp:lastModifiedBy>
  <cp:revision>15</cp:revision>
  <dcterms:created xsi:type="dcterms:W3CDTF">2025-05-19T12:20:28Z</dcterms:created>
  <dcterms:modified xsi:type="dcterms:W3CDTF">2026-05-05T12:46:59Z</dcterms:modified>
  <cp:category/>
  <dc:identifier/>
  <cp:contentStatus/>
  <dc:language/>
</cp:coreProperties>
</file>