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9" r:id="rId4"/>
    <p:sldId id="266" r:id="rId5"/>
    <p:sldId id="272" r:id="rId6"/>
    <p:sldId id="273" r:id="rId7"/>
    <p:sldId id="274" r:id="rId8"/>
    <p:sldId id="275" r:id="rId9"/>
    <p:sldId id="268" r:id="rId10"/>
  </p:sldIdLst>
  <p:sldSz cx="12192000" cy="6858000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  <p:embeddedFont>
      <p:font typeface="Space Grotesk" panose="020B0604020202020204" charset="0"/>
      <p:regular r:id="rId20"/>
      <p:bold r:id="rId21"/>
    </p:embeddedFont>
  </p:embeddedFontLst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6328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metris Eliades" userId="d8cd0a81-d10d-4a0a-8745-b4893d32d5b6" providerId="ADAL" clId="{A8C0BF7E-5E28-4055-926D-1ED6171A5A9C}"/>
    <pc:docChg chg="custSel addSld modSld">
      <pc:chgData name="Demetris Eliades" userId="d8cd0a81-d10d-4a0a-8745-b4893d32d5b6" providerId="ADAL" clId="{A8C0BF7E-5E28-4055-926D-1ED6171A5A9C}" dt="2026-05-07T07:33:00.101" v="1174" actId="6549"/>
      <pc:docMkLst>
        <pc:docMk/>
      </pc:docMkLst>
      <pc:sldChg chg="modSp mod">
        <pc:chgData name="Demetris Eliades" userId="d8cd0a81-d10d-4a0a-8745-b4893d32d5b6" providerId="ADAL" clId="{A8C0BF7E-5E28-4055-926D-1ED6171A5A9C}" dt="2026-05-06T19:10:56.445" v="835" actId="20577"/>
        <pc:sldMkLst>
          <pc:docMk/>
          <pc:sldMk cId="2573833488" sldId="265"/>
        </pc:sldMkLst>
        <pc:spChg chg="mod">
          <ac:chgData name="Demetris Eliades" userId="d8cd0a81-d10d-4a0a-8745-b4893d32d5b6" providerId="ADAL" clId="{A8C0BF7E-5E28-4055-926D-1ED6171A5A9C}" dt="2026-05-06T19:10:04.145" v="833" actId="1076"/>
          <ac:spMkLst>
            <pc:docMk/>
            <pc:sldMk cId="2573833488" sldId="265"/>
            <ac:spMk id="2" creationId="{40A27A1F-189D-A511-2848-FAD129645F5B}"/>
          </ac:spMkLst>
        </pc:spChg>
        <pc:spChg chg="mod">
          <ac:chgData name="Demetris Eliades" userId="d8cd0a81-d10d-4a0a-8745-b4893d32d5b6" providerId="ADAL" clId="{A8C0BF7E-5E28-4055-926D-1ED6171A5A9C}" dt="2026-05-06T19:10:01.404" v="832" actId="1076"/>
          <ac:spMkLst>
            <pc:docMk/>
            <pc:sldMk cId="2573833488" sldId="265"/>
            <ac:spMk id="5" creationId="{B34109FD-6DB2-9576-D20B-30B860CC2EEE}"/>
          </ac:spMkLst>
        </pc:spChg>
        <pc:spChg chg="mod">
          <ac:chgData name="Demetris Eliades" userId="d8cd0a81-d10d-4a0a-8745-b4893d32d5b6" providerId="ADAL" clId="{A8C0BF7E-5E28-4055-926D-1ED6171A5A9C}" dt="2026-05-06T19:10:56.445" v="835" actId="20577"/>
          <ac:spMkLst>
            <pc:docMk/>
            <pc:sldMk cId="2573833488" sldId="265"/>
            <ac:spMk id="16" creationId="{E844F87D-1B7A-4BD3-8608-5EC3F6C5BCE4}"/>
          </ac:spMkLst>
        </pc:spChg>
        <pc:spChg chg="mod">
          <ac:chgData name="Demetris Eliades" userId="d8cd0a81-d10d-4a0a-8745-b4893d32d5b6" providerId="ADAL" clId="{A8C0BF7E-5E28-4055-926D-1ED6171A5A9C}" dt="2026-05-06T19:10:42.359" v="834" actId="255"/>
          <ac:spMkLst>
            <pc:docMk/>
            <pc:sldMk cId="2573833488" sldId="265"/>
            <ac:spMk id="17" creationId="{C7CBA2B0-4607-4D36-94A1-1C8AEC424721}"/>
          </ac:spMkLst>
        </pc:spChg>
      </pc:sldChg>
      <pc:sldChg chg="delSp modSp mod">
        <pc:chgData name="Demetris Eliades" userId="d8cd0a81-d10d-4a0a-8745-b4893d32d5b6" providerId="ADAL" clId="{A8C0BF7E-5E28-4055-926D-1ED6171A5A9C}" dt="2026-05-06T19:19:17.307" v="1022" actId="27636"/>
        <pc:sldMkLst>
          <pc:docMk/>
          <pc:sldMk cId="4041071457" sldId="266"/>
        </pc:sldMkLst>
        <pc:spChg chg="mod">
          <ac:chgData name="Demetris Eliades" userId="d8cd0a81-d10d-4a0a-8745-b4893d32d5b6" providerId="ADAL" clId="{A8C0BF7E-5E28-4055-926D-1ED6171A5A9C}" dt="2026-05-06T19:19:17.307" v="1022" actId="27636"/>
          <ac:spMkLst>
            <pc:docMk/>
            <pc:sldMk cId="4041071457" sldId="266"/>
            <ac:spMk id="3" creationId="{4DFE7894-C145-4109-83CB-95324D325306}"/>
          </ac:spMkLst>
        </pc:spChg>
        <pc:spChg chg="del">
          <ac:chgData name="Demetris Eliades" userId="d8cd0a81-d10d-4a0a-8745-b4893d32d5b6" providerId="ADAL" clId="{A8C0BF7E-5E28-4055-926D-1ED6171A5A9C}" dt="2026-05-06T19:13:39.965" v="875" actId="478"/>
          <ac:spMkLst>
            <pc:docMk/>
            <pc:sldMk cId="4041071457" sldId="266"/>
            <ac:spMk id="8" creationId="{956D04D3-C9CC-EE8E-20E1-17771A669B48}"/>
          </ac:spMkLst>
        </pc:spChg>
      </pc:sldChg>
      <pc:sldChg chg="modSp mod">
        <pc:chgData name="Demetris Eliades" userId="d8cd0a81-d10d-4a0a-8745-b4893d32d5b6" providerId="ADAL" clId="{A8C0BF7E-5E28-4055-926D-1ED6171A5A9C}" dt="2026-05-06T19:12:00.892" v="851" actId="1076"/>
        <pc:sldMkLst>
          <pc:docMk/>
          <pc:sldMk cId="3310567551" sldId="269"/>
        </pc:sldMkLst>
        <pc:spChg chg="mod">
          <ac:chgData name="Demetris Eliades" userId="d8cd0a81-d10d-4a0a-8745-b4893d32d5b6" providerId="ADAL" clId="{A8C0BF7E-5E28-4055-926D-1ED6171A5A9C}" dt="2026-05-06T19:11:37.978" v="849" actId="20577"/>
          <ac:spMkLst>
            <pc:docMk/>
            <pc:sldMk cId="3310567551" sldId="269"/>
            <ac:spMk id="2" creationId="{BDBBB062-60FF-4165-AD54-212C05553272}"/>
          </ac:spMkLst>
        </pc:spChg>
        <pc:spChg chg="mod">
          <ac:chgData name="Demetris Eliades" userId="d8cd0a81-d10d-4a0a-8745-b4893d32d5b6" providerId="ADAL" clId="{A8C0BF7E-5E28-4055-926D-1ED6171A5A9C}" dt="2026-05-06T19:11:55.196" v="850" actId="255"/>
          <ac:spMkLst>
            <pc:docMk/>
            <pc:sldMk cId="3310567551" sldId="269"/>
            <ac:spMk id="4" creationId="{D817A3EF-729C-091A-D9CA-01B65BB91077}"/>
          </ac:spMkLst>
        </pc:spChg>
        <pc:spChg chg="mod">
          <ac:chgData name="Demetris Eliades" userId="d8cd0a81-d10d-4a0a-8745-b4893d32d5b6" providerId="ADAL" clId="{A8C0BF7E-5E28-4055-926D-1ED6171A5A9C}" dt="2026-05-06T19:12:00.892" v="851" actId="1076"/>
          <ac:spMkLst>
            <pc:docMk/>
            <pc:sldMk cId="3310567551" sldId="269"/>
            <ac:spMk id="9" creationId="{6B539889-1524-3A82-3715-D129398F3CBB}"/>
          </ac:spMkLst>
        </pc:spChg>
      </pc:sldChg>
      <pc:sldChg chg="modSp mod">
        <pc:chgData name="Demetris Eliades" userId="d8cd0a81-d10d-4a0a-8745-b4893d32d5b6" providerId="ADAL" clId="{A8C0BF7E-5E28-4055-926D-1ED6171A5A9C}" dt="2026-05-06T19:14:31.494" v="887" actId="20577"/>
        <pc:sldMkLst>
          <pc:docMk/>
          <pc:sldMk cId="3558697051" sldId="272"/>
        </pc:sldMkLst>
        <pc:spChg chg="mod">
          <ac:chgData name="Demetris Eliades" userId="d8cd0a81-d10d-4a0a-8745-b4893d32d5b6" providerId="ADAL" clId="{A8C0BF7E-5E28-4055-926D-1ED6171A5A9C}" dt="2026-05-06T19:14:31.494" v="887" actId="20577"/>
          <ac:spMkLst>
            <pc:docMk/>
            <pc:sldMk cId="3558697051" sldId="272"/>
            <ac:spMk id="2" creationId="{6D4E953B-9BD2-2E52-084A-A63BE4F2854C}"/>
          </ac:spMkLst>
        </pc:spChg>
      </pc:sldChg>
      <pc:sldChg chg="modSp mod">
        <pc:chgData name="Demetris Eliades" userId="d8cd0a81-d10d-4a0a-8745-b4893d32d5b6" providerId="ADAL" clId="{A8C0BF7E-5E28-4055-926D-1ED6171A5A9C}" dt="2026-05-07T07:33:00.101" v="1174" actId="6549"/>
        <pc:sldMkLst>
          <pc:docMk/>
          <pc:sldMk cId="765479956" sldId="274"/>
        </pc:sldMkLst>
        <pc:spChg chg="mod">
          <ac:chgData name="Demetris Eliades" userId="d8cd0a81-d10d-4a0a-8745-b4893d32d5b6" providerId="ADAL" clId="{A8C0BF7E-5E28-4055-926D-1ED6171A5A9C}" dt="2026-05-07T07:33:00.101" v="1174" actId="6549"/>
          <ac:spMkLst>
            <pc:docMk/>
            <pc:sldMk cId="765479956" sldId="274"/>
            <ac:spMk id="2" creationId="{FB166625-AC1B-D110-D420-CEB0513B2660}"/>
          </ac:spMkLst>
        </pc:spChg>
        <pc:spChg chg="mod">
          <ac:chgData name="Demetris Eliades" userId="d8cd0a81-d10d-4a0a-8745-b4893d32d5b6" providerId="ADAL" clId="{A8C0BF7E-5E28-4055-926D-1ED6171A5A9C}" dt="2026-05-06T19:20:16.383" v="1080" actId="1076"/>
          <ac:spMkLst>
            <pc:docMk/>
            <pc:sldMk cId="765479956" sldId="274"/>
            <ac:spMk id="7" creationId="{2226CF62-FA0B-F9E2-AAF6-1CD804B0C996}"/>
          </ac:spMkLst>
        </pc:spChg>
      </pc:sldChg>
      <pc:sldChg chg="modSp add mod">
        <pc:chgData name="Demetris Eliades" userId="d8cd0a81-d10d-4a0a-8745-b4893d32d5b6" providerId="ADAL" clId="{A8C0BF7E-5E28-4055-926D-1ED6171A5A9C}" dt="2026-05-06T19:23:02.565" v="1164" actId="6549"/>
        <pc:sldMkLst>
          <pc:docMk/>
          <pc:sldMk cId="1971067873" sldId="275"/>
        </pc:sldMkLst>
        <pc:spChg chg="mod">
          <ac:chgData name="Demetris Eliades" userId="d8cd0a81-d10d-4a0a-8745-b4893d32d5b6" providerId="ADAL" clId="{A8C0BF7E-5E28-4055-926D-1ED6171A5A9C}" dt="2026-05-06T19:23:02.565" v="1164" actId="6549"/>
          <ac:spMkLst>
            <pc:docMk/>
            <pc:sldMk cId="1971067873" sldId="275"/>
            <ac:spMk id="2" creationId="{3ECE88A3-0222-E1C4-FF4D-335DE51881D1}"/>
          </ac:spMkLst>
        </pc:spChg>
        <pc:spChg chg="mod">
          <ac:chgData name="Demetris Eliades" userId="d8cd0a81-d10d-4a0a-8745-b4893d32d5b6" providerId="ADAL" clId="{A8C0BF7E-5E28-4055-926D-1ED6171A5A9C}" dt="2026-05-06T19:20:30.535" v="1083" actId="14100"/>
          <ac:spMkLst>
            <pc:docMk/>
            <pc:sldMk cId="1971067873" sldId="275"/>
            <ac:spMk id="3" creationId="{27E44C62-6232-432F-71C3-BC056B9B9C93}"/>
          </ac:spMkLst>
        </pc:spChg>
        <pc:spChg chg="mod">
          <ac:chgData name="Demetris Eliades" userId="d8cd0a81-d10d-4a0a-8745-b4893d32d5b6" providerId="ADAL" clId="{A8C0BF7E-5E28-4055-926D-1ED6171A5A9C}" dt="2026-05-06T19:18:51.181" v="1019" actId="1076"/>
          <ac:spMkLst>
            <pc:docMk/>
            <pc:sldMk cId="1971067873" sldId="275"/>
            <ac:spMk id="7" creationId="{ACB38F4B-2C7E-BC17-60E8-F36FFC3AC2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07BA-7E80-4183-B320-1A6A0E97393F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BB75A-32AD-448D-A280-30F5BA18B7D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808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838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4101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009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DA7D-F058-A086-D31A-979E8F74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0CCC8-C71F-7602-632B-66F077D07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F0824-4981-C997-BF1E-7CD0E84ED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EECE9-C5F8-F07B-A680-CFD876494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5381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0CFD23-C9A8-4546-96B7-823BB75A4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9FEE2-DB68-4054-A1C7-8B386F64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553EC-36F3-4D4E-8251-96AE2AA6F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3193" y="6356350"/>
            <a:ext cx="2743200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6144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103DF-FE55-4C38-A73D-F7CC96005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F8F750-4162-4F2E-B562-EBB7C1C8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760208-197C-432D-B557-7C8C09ED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5896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CB1C6-936B-4CDC-A7FB-640E8CC8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760208-197C-432D-B557-7C8C09ED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B56CBD-8842-4044-A1CE-4A093930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91E1D0-74BD-4B71-8EB5-CBB6FE5D41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327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DDB0FA-9CEE-4C85-8F41-88E036EE6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5394B-0986-47C9-B155-64F2B23F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230B-99C3-4E8E-87E2-B53877922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1D2B5-4A50-4767-B17F-FAF1EDA87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0EF52-6727-4C15-90F1-52F22734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CB503-BE08-4D20-8AA1-E33615E3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B908E-BF73-47C6-AA38-30F916C1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3651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44887-F551-40E3-AFA6-3326F24F0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7D257E-B44F-4AF6-B26D-5EC83169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92ABEA-DF96-4A77-943A-3E3C8042C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39153FA-D605-41C8-9C75-94069DDE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071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7781-73B5-4B4B-A7CB-5A35D6E7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2B18-3D51-490D-A94B-2AF96271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7501C-DF02-44D0-A35C-318191E92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597AD-87E9-4FEF-8080-C27F7069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E2784-E8B4-4834-B777-A2F9DD78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1CA8-9F0B-4BEC-971A-422F14EE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FF5771-B0C2-453C-8BEA-C8B1AC7F2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B79D98-2E9E-4D35-8211-AE0085E7D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6F973E-6429-4D9C-852A-48ABACA7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2BFA02-0614-416A-8950-F565A6C1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2EC7AE-86F3-4141-852F-4D9CACFC4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5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35D138-C98F-4113-A5C3-5E05D7749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8FA77-1E45-4459-BDA0-E6C65099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C94CE-23D9-4537-9944-88328F7BE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C1044-B184-4F94-93E6-2783B68D8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62446-2665-441F-B439-F674A075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87501-60DE-4349-9CF7-3A1F0633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0CB4B-3238-493C-94B3-4AEB6B59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194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D7309-FAA4-491D-96E6-AFBA3D767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91D654-BB01-4E9E-9127-B0A6EE19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0E82264-B60E-4447-93E4-8D13EC82F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6829D0-4464-466E-B0C2-DC42780CA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757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56C7A-C4D1-4B8F-BBEB-0AA832000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62446-2665-441F-B439-F674A075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87501-60DE-4349-9CF7-3A1F0633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0CB4B-3238-493C-94B3-4AEB6B59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7BB28D-7E96-4449-904E-50D0F17B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CBB39F-1A92-4E51-8E9B-BD132A58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1BAF2E8-E91A-4D37-A6F2-7E243F12F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F6093-96BB-4136-8BF8-EB1B1DFC2201}"/>
              </a:ext>
            </a:extLst>
          </p:cNvPr>
          <p:cNvSpPr txBox="1"/>
          <p:nvPr userDrawn="1"/>
        </p:nvSpPr>
        <p:spPr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latin typeface="Space Grotesk" pitchFamily="2" charset="-18"/>
                <a:cs typeface="Space Grotesk" pitchFamily="2" charset="-18"/>
              </a:rPr>
              <a:t>Font</a:t>
            </a:r>
          </a:p>
        </p:txBody>
      </p:sp>
    </p:spTree>
    <p:extLst>
      <p:ext uri="{BB962C8B-B14F-4D97-AF65-F5344CB8AC3E}">
        <p14:creationId xmlns:p14="http://schemas.microsoft.com/office/powerpoint/2010/main" val="30511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AFF9F-7669-4194-9CA6-79CA46ED0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74BFB-60E1-43C4-BFEC-AC7355083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ED0774-775B-4511-BAF5-46D88384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392EF6-4FCF-403F-8CE8-A8279A44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13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74BFB-60E1-43C4-BFEC-AC7355083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ED0774-775B-4511-BAF5-46D88384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392EF6-4FCF-403F-8CE8-A8279A44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C828A9-8B13-49A5-A804-EE97AC296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95416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5" y="6356350"/>
            <a:ext cx="4831948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595" y="6356350"/>
            <a:ext cx="3221299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F6C31-6083-481A-A370-C3F762CBF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866871-BF06-4231-8794-5AB680EF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797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95416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5" y="6356350"/>
            <a:ext cx="4831948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595" y="6356350"/>
            <a:ext cx="3221299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F6C31-6083-481A-A370-C3F762CBF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866871-BF06-4231-8794-5AB680EF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C7A37-9124-4BDE-9362-1245383E4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4028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16FF23-05C4-40AA-A62E-7DB0DD20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58639-68E5-4FE1-9D9D-087FCB1CB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4028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16FF23-05C4-40AA-A62E-7DB0DD20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BCD88-2B72-4487-A6B0-D73D01E7E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0C4ED-6BB1-4B12-BF86-16A4CDE3F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BCCD3C-EE9D-46A3-BA9A-60DF6E59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633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F8F750-4162-4F2E-B562-EBB7C1C8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760208-197C-432D-B557-7C8C09ED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C9DC2AD-25C9-45DA-9BBF-B4BF161A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05/07/2026</a:t>
            </a:fld>
            <a:endParaRPr lang="en-S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A3E5F46-A705-491E-BFC3-AB1DFBD2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2B2DAA-3537-404B-B709-F5B985DD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DC16A-13CE-4783-B6D6-6893FA7AA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F12C-58E5-4B50-AF47-0975E711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1C39-EFFE-4D84-BC47-ECB06B44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03EE-E3B6-4B25-830E-6C7AD8EB7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A5B4-0DC8-44E5-B57A-D28E5D6354E2}" type="datetimeFigureOut">
              <a:rPr lang="en-SI" smtClean="0"/>
              <a:t>05/07/2026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E0C0D-7B0F-485C-92B7-3FA7F4494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0F20-5767-4C69-AA17-B6D99AA8E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977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71" r:id="rId3"/>
    <p:sldLayoutId id="2147483665" r:id="rId4"/>
    <p:sldLayoutId id="2147483670" r:id="rId5"/>
    <p:sldLayoutId id="2147483649" r:id="rId6"/>
    <p:sldLayoutId id="2147483669" r:id="rId7"/>
    <p:sldLayoutId id="2147483666" r:id="rId8"/>
    <p:sldLayoutId id="2147483668" r:id="rId9"/>
    <p:sldLayoutId id="2147483660" r:id="rId10"/>
    <p:sldLayoutId id="2147483667" r:id="rId11"/>
    <p:sldLayoutId id="2147483652" r:id="rId12"/>
    <p:sldLayoutId id="2147483661" r:id="rId13"/>
    <p:sldLayoutId id="2147483656" r:id="rId14"/>
    <p:sldLayoutId id="2147483662" r:id="rId15"/>
    <p:sldLayoutId id="2147483657" r:id="rId16"/>
    <p:sldLayoutId id="2147483663" r:id="rId17"/>
    <p:sldLayoutId id="2147483664" r:id="rId18"/>
    <p:sldLayoutId id="21474836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058C-3BED-4211-8CE5-4DB61176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563" y="1759527"/>
            <a:ext cx="8055102" cy="1253974"/>
          </a:xfrm>
        </p:spPr>
        <p:txBody>
          <a:bodyPr/>
          <a:lstStyle/>
          <a:p>
            <a:r>
              <a:rPr lang="en-US" dirty="0"/>
              <a:t>T1.5 Data management </a:t>
            </a:r>
            <a:endParaRPr lang="sl-SI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70F5583-73BD-C3DE-2450-5C0D1E07E0A6}"/>
              </a:ext>
            </a:extLst>
          </p:cNvPr>
          <p:cNvSpPr txBox="1"/>
          <p:nvPr/>
        </p:nvSpPr>
        <p:spPr>
          <a:xfrm>
            <a:off x="2722605" y="3332155"/>
            <a:ext cx="674678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Dr Demetris Eliades, Director Private Sector Projects, RTD Talos </a:t>
            </a:r>
            <a:endParaRPr lang="el-GR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9989CC-FF3A-0016-375D-B2557B85D6BF}"/>
              </a:ext>
            </a:extLst>
          </p:cNvPr>
          <p:cNvSpPr>
            <a:spLocks noGrp="1"/>
          </p:cNvSpPr>
          <p:nvPr/>
        </p:nvSpPr>
        <p:spPr bwMode="auto">
          <a:xfrm>
            <a:off x="2722605" y="3844498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Y" sz="2000" b="1" dirty="0"/>
              <a:t>Annual General Meeting</a:t>
            </a:r>
          </a:p>
          <a:p>
            <a:r>
              <a:rPr lang="en-CY" sz="2000" dirty="0"/>
              <a:t>7-8 May 2026</a:t>
            </a:r>
          </a:p>
          <a:p>
            <a:r>
              <a:rPr lang="en-CY" sz="2000" dirty="0"/>
              <a:t>Ljubljana, Slovenia</a:t>
            </a:r>
          </a:p>
        </p:txBody>
      </p:sp>
    </p:spTree>
    <p:extLst>
      <p:ext uri="{BB962C8B-B14F-4D97-AF65-F5344CB8AC3E}">
        <p14:creationId xmlns:p14="http://schemas.microsoft.com/office/powerpoint/2010/main" val="139099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844F87D-1B7A-4BD3-8608-5EC3F6C5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5" y="59797"/>
            <a:ext cx="10929083" cy="1325563"/>
          </a:xfrm>
        </p:spPr>
        <p:txBody>
          <a:bodyPr/>
          <a:lstStyle/>
          <a:p>
            <a:pPr algn="ctr"/>
            <a:r>
              <a:rPr lang="en-US" dirty="0"/>
              <a:t>T1.5 Data Management </a:t>
            </a:r>
            <a:endParaRPr lang="sl-SI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CBA2B0-4607-4D36-94A1-1C8AEC42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85360"/>
            <a:ext cx="10874829" cy="457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Objectives: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Develop and implement a </a:t>
            </a:r>
            <a:r>
              <a:rPr lang="en-US" sz="2000" b="1" dirty="0"/>
              <a:t>Data Management Plan (DMP)</a:t>
            </a:r>
            <a:r>
              <a:rPr lang="en-US" sz="2000" dirty="0"/>
              <a:t> for all project data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Ensure proper </a:t>
            </a:r>
            <a:r>
              <a:rPr lang="en-US" sz="2000" b="1" dirty="0"/>
              <a:t>collection, organization, storage and preservation</a:t>
            </a:r>
            <a:r>
              <a:rPr lang="en-US" sz="2000" dirty="0"/>
              <a:t> of data throughout the project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Guarantee compliance with </a:t>
            </a:r>
            <a:r>
              <a:rPr lang="en-US" sz="2000" b="1" dirty="0"/>
              <a:t>FAIR principles</a:t>
            </a:r>
            <a:r>
              <a:rPr lang="en-US" sz="2000" dirty="0"/>
              <a:t> (Findable, Accessible, Interoperable, Reusable)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Enable </a:t>
            </a:r>
            <a:r>
              <a:rPr lang="en-US" sz="2000" b="1" dirty="0"/>
              <a:t>secure access, sharing and re-use of data</a:t>
            </a:r>
            <a:r>
              <a:rPr lang="en-US" sz="2000" dirty="0"/>
              <a:t>, while protecting sensitive and confidential information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Maintain high </a:t>
            </a:r>
            <a:r>
              <a:rPr lang="en-US" sz="2000" b="1" dirty="0"/>
              <a:t>data quality, integrity and documentation (metadata)</a:t>
            </a:r>
            <a:r>
              <a:rPr lang="en-US" sz="2000" dirty="0"/>
              <a:t> to support validation and reproducibility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Ensure compliance with </a:t>
            </a:r>
            <a:r>
              <a:rPr lang="en-US" sz="2000" b="1" dirty="0"/>
              <a:t>ethical, legal and GDPR requirements</a:t>
            </a:r>
            <a:r>
              <a:rPr lang="en-US" sz="2000" dirty="0"/>
              <a:t> in data handling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0A27A1F-189D-A511-2848-FAD129645F5B}"/>
              </a:ext>
            </a:extLst>
          </p:cNvPr>
          <p:cNvSpPr/>
          <p:nvPr/>
        </p:nvSpPr>
        <p:spPr>
          <a:xfrm>
            <a:off x="9209521" y="4759193"/>
            <a:ext cx="524934" cy="5926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B34109FD-6DB2-9576-D20B-30B860CC2EEE}"/>
              </a:ext>
            </a:extLst>
          </p:cNvPr>
          <p:cNvSpPr txBox="1">
            <a:spLocks/>
          </p:cNvSpPr>
          <p:nvPr/>
        </p:nvSpPr>
        <p:spPr>
          <a:xfrm>
            <a:off x="707745" y="5351859"/>
            <a:ext cx="10929083" cy="1209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T1.5 focuses on the design, implementation and continuous update of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Plan (DMP)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83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B062-60FF-4165-AD54-212C0555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Task 1.5 Overview</a:t>
            </a:r>
            <a:endParaRPr lang="sl-S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17A3EF-729C-091A-D9CA-01B65BB910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335270"/>
            <a:ext cx="10414001" cy="604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Task T1.5 focuses on the </a:t>
            </a:r>
            <a:r>
              <a:rPr kumimoji="0" lang="en-US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development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 continuous update of the Data Management Plan (DMP)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CY" sz="20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Covers the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entire data lifecycle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generation → processing → storage → sharing → preservation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DMP is a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living document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updated throughout M1–M48 to reflect: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 datasets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Policy or consortium changes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Innovation and exploitation needs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Led by </a:t>
            </a:r>
            <a:r>
              <a:rPr kumimoji="0" lang="en-US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TALOS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with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responsibility distributed across all partners and WPs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CY" sz="2000" dirty="0"/>
          </a:p>
          <a:p>
            <a:r>
              <a:rPr lang="en-US" sz="2000" b="1" dirty="0"/>
              <a:t>Scope: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Defines how data will be managed, accessed, reused, stored and preserved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Ensures availability and utility of research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Supports Open Science and FAIR principles (Findable, Accessible, Interoperable, Reusable)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CY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CY" sz="18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CY" altLang="en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539889-1524-3A82-3715-D129398F3CBB}"/>
              </a:ext>
            </a:extLst>
          </p:cNvPr>
          <p:cNvSpPr/>
          <p:nvPr/>
        </p:nvSpPr>
        <p:spPr>
          <a:xfrm>
            <a:off x="9542077" y="3930630"/>
            <a:ext cx="2297075" cy="12099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Y" b="1" dirty="0"/>
              <a:t>WP</a:t>
            </a:r>
            <a:r>
              <a:rPr lang="en-US" b="1" dirty="0"/>
              <a:t>1</a:t>
            </a:r>
            <a:r>
              <a:rPr lang="en-CY" b="1" dirty="0"/>
              <a:t> Leader</a:t>
            </a:r>
            <a:r>
              <a:rPr lang="en-CY" dirty="0"/>
              <a:t>: </a:t>
            </a:r>
            <a:r>
              <a:rPr lang="en-US" dirty="0"/>
              <a:t>AUTH</a:t>
            </a:r>
          </a:p>
          <a:p>
            <a:pPr algn="ctr"/>
            <a:r>
              <a:rPr lang="en-US" b="1" dirty="0"/>
              <a:t>T1.5 Leader: </a:t>
            </a:r>
            <a:r>
              <a:rPr lang="en-US" dirty="0"/>
              <a:t>TALOS</a:t>
            </a:r>
            <a:endParaRPr lang="en-CY" dirty="0"/>
          </a:p>
          <a:p>
            <a:pPr algn="ctr"/>
            <a:r>
              <a:rPr lang="en-CY" b="1" dirty="0"/>
              <a:t>Start Month</a:t>
            </a:r>
            <a:r>
              <a:rPr lang="en-CY" dirty="0"/>
              <a:t>: 1</a:t>
            </a:r>
          </a:p>
          <a:p>
            <a:pPr algn="ctr"/>
            <a:r>
              <a:rPr lang="en-CY" b="1" dirty="0"/>
              <a:t>End Month</a:t>
            </a:r>
            <a:r>
              <a:rPr lang="en-CY" dirty="0"/>
              <a:t>: 48</a:t>
            </a:r>
          </a:p>
        </p:txBody>
      </p:sp>
    </p:spTree>
    <p:extLst>
      <p:ext uri="{BB962C8B-B14F-4D97-AF65-F5344CB8AC3E}">
        <p14:creationId xmlns:p14="http://schemas.microsoft.com/office/powerpoint/2010/main" val="33105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7894-C145-4109-83CB-95324D32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667" y="1617133"/>
            <a:ext cx="9289648" cy="4875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Data collected is only what is necessary (minimal personal data)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Types of Data Generated:</a:t>
            </a:r>
          </a:p>
          <a:p>
            <a:pPr lvl="1"/>
            <a:r>
              <a:rPr lang="en-US" sz="1600" dirty="0"/>
              <a:t>Open data (reports, articles, databases)</a:t>
            </a:r>
          </a:p>
          <a:p>
            <a:pPr lvl="1"/>
            <a:r>
              <a:rPr lang="en-US" sz="1600" dirty="0"/>
              <a:t>Project data (deliverables, technical documents)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Data Categories:</a:t>
            </a:r>
          </a:p>
          <a:p>
            <a:pPr lvl="1"/>
            <a:r>
              <a:rPr lang="en-US" sz="1600" dirty="0"/>
              <a:t>Scientific (lab, simulation, beam)</a:t>
            </a:r>
          </a:p>
          <a:p>
            <a:pPr lvl="1"/>
            <a:r>
              <a:rPr lang="en-US" sz="1600" dirty="0"/>
              <a:t>Technical (designs)</a:t>
            </a:r>
          </a:p>
          <a:p>
            <a:pPr lvl="1"/>
            <a:r>
              <a:rPr lang="en-US" sz="1600" dirty="0"/>
              <a:t>Economic (market, costs, feasibility)</a:t>
            </a:r>
          </a:p>
          <a:p>
            <a:pPr lvl="1"/>
            <a:r>
              <a:rPr lang="en-US" sz="1600" dirty="0"/>
              <a:t>Surveys &amp; population data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Estimated size of the data : at least 10TB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1885B-5287-4A76-BF7F-B996D19B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9648" cy="1092729"/>
          </a:xfrm>
        </p:spPr>
        <p:txBody>
          <a:bodyPr/>
          <a:lstStyle/>
          <a:p>
            <a:r>
              <a:rPr lang="sl-SI" dirty="0"/>
              <a:t>Data Types &amp; Volume Overview</a:t>
            </a:r>
          </a:p>
        </p:txBody>
      </p:sp>
    </p:spTree>
    <p:extLst>
      <p:ext uri="{BB962C8B-B14F-4D97-AF65-F5344CB8AC3E}">
        <p14:creationId xmlns:p14="http://schemas.microsoft.com/office/powerpoint/2010/main" val="404107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843B8-E4B3-C7E5-8CA4-3BD9332EDF44}"/>
              </a:ext>
            </a:extLst>
          </p:cNvPr>
          <p:cNvSpPr/>
          <p:nvPr/>
        </p:nvSpPr>
        <p:spPr>
          <a:xfrm>
            <a:off x="9099465" y="1690688"/>
            <a:ext cx="2863780" cy="362489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E953B-9BD2-2E52-084A-A63BE4F2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89" y="1603612"/>
            <a:ext cx="8141102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Findability: </a:t>
            </a:r>
          </a:p>
          <a:p>
            <a:pPr lvl="1"/>
            <a:r>
              <a:rPr lang="en-US" dirty="0"/>
              <a:t>Use of metadata (description, keywords, Digital Object Identifiers (DOI), versioning)</a:t>
            </a:r>
          </a:p>
          <a:p>
            <a:pPr lvl="1"/>
            <a:r>
              <a:rPr lang="en-US" dirty="0"/>
              <a:t>Data stored in FAIR-compliant repositories like </a:t>
            </a:r>
            <a:r>
              <a:rPr lang="en-US" dirty="0" err="1"/>
              <a:t>Zenodo</a:t>
            </a:r>
            <a:r>
              <a:rPr lang="en-US" dirty="0"/>
              <a:t> and the Ifigeneia website</a:t>
            </a:r>
          </a:p>
          <a:p>
            <a:r>
              <a:rPr lang="en-US" b="1" dirty="0"/>
              <a:t>Accessibility:</a:t>
            </a:r>
          </a:p>
          <a:p>
            <a:pPr lvl="1"/>
            <a:r>
              <a:rPr lang="en-US" dirty="0"/>
              <a:t>Open access via project website, CORDIS portal, </a:t>
            </a:r>
            <a:r>
              <a:rPr lang="en-US" dirty="0" err="1"/>
              <a:t>Zenodo</a:t>
            </a:r>
            <a:endParaRPr lang="en-US" dirty="0"/>
          </a:p>
          <a:p>
            <a:pPr lvl="1"/>
            <a:r>
              <a:rPr lang="en-US" dirty="0"/>
              <a:t>Restrictions only when required (privacy, IPR, confidentiality)</a:t>
            </a:r>
          </a:p>
          <a:p>
            <a:r>
              <a:rPr lang="en-US" b="1" dirty="0"/>
              <a:t>Interoperability:</a:t>
            </a:r>
          </a:p>
          <a:p>
            <a:pPr lvl="1"/>
            <a:r>
              <a:rPr lang="en-US" dirty="0"/>
              <a:t>Use of standard formats and shared vocabularies/ontologies</a:t>
            </a:r>
          </a:p>
          <a:p>
            <a:pPr lvl="1"/>
            <a:r>
              <a:rPr lang="en-US" dirty="0"/>
              <a:t>Data structured for integration and exchange</a:t>
            </a:r>
          </a:p>
          <a:p>
            <a:r>
              <a:rPr lang="en-US" b="1" dirty="0"/>
              <a:t>Reusability:</a:t>
            </a:r>
          </a:p>
          <a:p>
            <a:pPr lvl="1"/>
            <a:r>
              <a:rPr lang="en-US" dirty="0"/>
              <a:t>Clear licensing (e.g. Creative Commons)</a:t>
            </a:r>
          </a:p>
          <a:p>
            <a:pPr lvl="1"/>
            <a:r>
              <a:rPr lang="en-US" dirty="0"/>
              <a:t>High-quality documentation to support reuse</a:t>
            </a:r>
          </a:p>
          <a:p>
            <a:pPr lvl="1"/>
            <a:r>
              <a:rPr lang="en-US" dirty="0"/>
              <a:t>Long-term availability (at least 20 years via </a:t>
            </a:r>
            <a:r>
              <a:rPr lang="en-US" dirty="0" err="1"/>
              <a:t>Zenodo</a:t>
            </a:r>
            <a:r>
              <a:rPr lang="en-US" dirty="0"/>
              <a:t>)</a:t>
            </a:r>
            <a:endParaRPr lang="en-CY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DB57E-35A2-393C-1D6A-30D7CFB5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Implementation in Practice</a:t>
            </a:r>
            <a:endParaRPr lang="en-C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63AD9-E338-CE1B-95C6-526F8593C998}"/>
              </a:ext>
            </a:extLst>
          </p:cNvPr>
          <p:cNvSpPr txBox="1"/>
          <p:nvPr/>
        </p:nvSpPr>
        <p:spPr>
          <a:xfrm>
            <a:off x="9246158" y="2175662"/>
            <a:ext cx="240962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2000" dirty="0"/>
              <a:t>: </a:t>
            </a:r>
          </a:p>
          <a:p>
            <a:pPr algn="ctr"/>
            <a:endParaRPr lang="en-US" sz="20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/>
              <a:t>Maximise</a:t>
            </a:r>
            <a:r>
              <a:rPr lang="en-US" b="1" dirty="0"/>
              <a:t> access and re-use of research data</a:t>
            </a:r>
          </a:p>
          <a:p>
            <a:pPr algn="ctr"/>
            <a:r>
              <a:rPr lang="en-US" dirty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Maintain balance between </a:t>
            </a:r>
            <a:r>
              <a:rPr lang="en-US" b="1" dirty="0"/>
              <a:t>openness and protection of sensitive data</a:t>
            </a:r>
            <a:r>
              <a:rPr lang="en-US" dirty="0"/>
              <a:t> </a:t>
            </a:r>
          </a:p>
        </p:txBody>
      </p:sp>
      <p:pic>
        <p:nvPicPr>
          <p:cNvPr id="6" name="Graphic 5" descr="Bullseye outline">
            <a:extLst>
              <a:ext uri="{FF2B5EF4-FFF2-40B4-BE49-F238E27FC236}">
                <a16:creationId xmlns:a16="http://schemas.microsoft.com/office/drawing/2014/main" id="{26BF6E0F-7481-77CD-5EA3-B58C4B57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6546" y="1887222"/>
            <a:ext cx="576880" cy="5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9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88A3D-1CD4-418D-7F29-55B97326E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8667"/>
            <a:ext cx="10202333" cy="48842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The project ensures high-level data security through CERN’s infrastructure, combining controlled access, encryption and long-term secure storage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b="1" dirty="0"/>
              <a:t>Data is securely stored using CERN infrastructure (CERNBOX &amp; </a:t>
            </a:r>
            <a:r>
              <a:rPr lang="en-US" b="1" dirty="0" err="1"/>
              <a:t>Zenodo</a:t>
            </a:r>
            <a:r>
              <a:rPr lang="en-US" b="1" dirty="0"/>
              <a:t>)</a:t>
            </a:r>
          </a:p>
          <a:p>
            <a:r>
              <a:rPr lang="en-US" b="1" dirty="0"/>
              <a:t>Access Control:</a:t>
            </a:r>
          </a:p>
          <a:p>
            <a:pPr lvl="1"/>
            <a:r>
              <a:rPr lang="en-US" dirty="0"/>
              <a:t>Restricted to </a:t>
            </a:r>
            <a:r>
              <a:rPr lang="en-US" dirty="0" err="1"/>
              <a:t>authorised</a:t>
            </a:r>
            <a:r>
              <a:rPr lang="en-US" dirty="0"/>
              <a:t> project partners</a:t>
            </a:r>
          </a:p>
          <a:p>
            <a:pPr lvl="1"/>
            <a:r>
              <a:rPr lang="en-US" dirty="0"/>
              <a:t>Access removed when members leave</a:t>
            </a:r>
          </a:p>
          <a:p>
            <a:r>
              <a:rPr lang="en-US" b="1" dirty="0"/>
              <a:t>Data Protection Measures:</a:t>
            </a:r>
          </a:p>
          <a:p>
            <a:pPr lvl="1"/>
            <a:r>
              <a:rPr lang="en-US" dirty="0"/>
              <a:t>Backup &amp; recovery systems to prevent data loss</a:t>
            </a:r>
          </a:p>
          <a:p>
            <a:pPr lvl="1"/>
            <a:r>
              <a:rPr lang="en-US" dirty="0"/>
              <a:t>Multiple data replicas for safety</a:t>
            </a:r>
          </a:p>
          <a:p>
            <a:r>
              <a:rPr lang="en-US" b="1" dirty="0"/>
              <a:t>System Security:</a:t>
            </a:r>
          </a:p>
          <a:p>
            <a:pPr lvl="1"/>
            <a:r>
              <a:rPr lang="en-US" dirty="0"/>
              <a:t>Secure servers with regular updates</a:t>
            </a:r>
          </a:p>
          <a:p>
            <a:pPr lvl="1"/>
            <a:r>
              <a:rPr lang="en-US" dirty="0"/>
              <a:t>Network monitoring &amp; intrusion detection</a:t>
            </a:r>
          </a:p>
          <a:p>
            <a:pPr lvl="1"/>
            <a:r>
              <a:rPr lang="en-US" dirty="0"/>
              <a:t>Encrypted access (HTTPS)</a:t>
            </a:r>
          </a:p>
          <a:p>
            <a:r>
              <a:rPr lang="en-US" b="1" dirty="0"/>
              <a:t>Data Encryption: </a:t>
            </a:r>
            <a:r>
              <a:rPr lang="en-US" sz="1800" dirty="0"/>
              <a:t>Strong password protection &amp; encrypted user data</a:t>
            </a:r>
            <a:endParaRPr lang="en-CY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3240D-6DF5-CDF9-7059-98A40F25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Data Security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9489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66625-AC1B-D110-D420-CEB0513B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32" y="1607736"/>
            <a:ext cx="9827319" cy="49645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Annex I of the DMP document acts as a central registry of datasets, and will be updated to reflect the actual data collected during the project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Provides a structured overview of all project datasets =&gt; </a:t>
            </a:r>
            <a:r>
              <a:rPr lang="en-US" b="1" dirty="0"/>
              <a:t>26 pages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Data type, format, size and origin</a:t>
            </a:r>
          </a:p>
          <a:p>
            <a:pPr lvl="1"/>
            <a:r>
              <a:rPr lang="en-US" dirty="0"/>
              <a:t>Responsible partners and Work Packages</a:t>
            </a:r>
          </a:p>
          <a:p>
            <a:pPr lvl="1"/>
            <a:r>
              <a:rPr lang="en-US" dirty="0"/>
              <a:t>Dissemination level (Public / Sensitive)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dirty="0"/>
              <a:t>Transparency and </a:t>
            </a:r>
            <a:r>
              <a:rPr lang="en-US" dirty="0" err="1"/>
              <a:t>organisation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Effective monitoring and management across the project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Next DMP revision by end of February, 2027</a:t>
            </a:r>
            <a:endParaRPr lang="en-CY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A0583-0890-BE4B-9329-BDACA111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Registry &amp; Data Volume</a:t>
            </a:r>
            <a:endParaRPr lang="en-CY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226CF62-FA0B-F9E2-AAF6-1CD804B0C996}"/>
              </a:ext>
            </a:extLst>
          </p:cNvPr>
          <p:cNvSpPr/>
          <p:nvPr/>
        </p:nvSpPr>
        <p:spPr>
          <a:xfrm>
            <a:off x="5884333" y="5460470"/>
            <a:ext cx="423333" cy="359833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6547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8933-D16D-3D3E-8CEB-F6D44EB5E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E88A3-0222-E1C4-FF4D-335DE518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76" y="1893487"/>
            <a:ext cx="11014990" cy="49645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Preparation of a checklist for compliance with the principles defined in the DMP D1.3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Storage facility for each partner</a:t>
            </a:r>
          </a:p>
          <a:p>
            <a:r>
              <a:rPr lang="en-US" dirty="0"/>
              <a:t>Project storage facilities/platforms</a:t>
            </a:r>
          </a:p>
          <a:p>
            <a:r>
              <a:rPr lang="en-US" dirty="0"/>
              <a:t>Type of data generated so far</a:t>
            </a:r>
          </a:p>
          <a:p>
            <a:r>
              <a:rPr lang="en-US" dirty="0"/>
              <a:t>Amount of data generated and stored</a:t>
            </a:r>
          </a:p>
          <a:p>
            <a:r>
              <a:rPr lang="en-US" dirty="0"/>
              <a:t>Metadata amount stored</a:t>
            </a:r>
          </a:p>
          <a:p>
            <a:r>
              <a:rPr lang="en-US" dirty="0"/>
              <a:t>FAIR principles applied</a:t>
            </a:r>
          </a:p>
          <a:p>
            <a:r>
              <a:rPr lang="en-US" dirty="0"/>
              <a:t>GDPR principles and controls applied</a:t>
            </a:r>
          </a:p>
          <a:p>
            <a:r>
              <a:rPr lang="en-US" dirty="0"/>
              <a:t>Security and access measures applied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report current status of each data/document already described in Annex I of D1.3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TALOS will update D1.3 accordingly</a:t>
            </a:r>
            <a:endParaRPr lang="en-CY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44C62-6232-432F-71C3-BC056B9B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44807" cy="1325563"/>
          </a:xfrm>
        </p:spPr>
        <p:txBody>
          <a:bodyPr/>
          <a:lstStyle/>
          <a:p>
            <a:r>
              <a:rPr lang="en-US" dirty="0"/>
              <a:t>Revision and Update of the current Data Management Plan</a:t>
            </a:r>
            <a:endParaRPr lang="en-CY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CB38F4B-2C7E-BC17-60E8-F36FFC3AC209}"/>
              </a:ext>
            </a:extLst>
          </p:cNvPr>
          <p:cNvSpPr/>
          <p:nvPr/>
        </p:nvSpPr>
        <p:spPr>
          <a:xfrm>
            <a:off x="6872232" y="4987395"/>
            <a:ext cx="423333" cy="359833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7106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DFD316-F61B-4078-AE6D-3BDED7DC29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162300"/>
            <a:ext cx="10515600" cy="836613"/>
          </a:xfrm>
        </p:spPr>
        <p:txBody>
          <a:bodyPr>
            <a:normAutofit/>
          </a:bodyPr>
          <a:lstStyle/>
          <a:p>
            <a:pPr algn="ctr"/>
            <a:r>
              <a:rPr lang="sl-SI" sz="2400" dirty="0" err="1">
                <a:solidFill>
                  <a:schemeClr val="bg1"/>
                </a:solidFill>
              </a:rPr>
              <a:t>Thank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you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for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your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attention</a:t>
            </a:r>
            <a:endParaRPr lang="en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IFIGENEIA presentation template z fontom.pptx" id="{C52B263F-64CA-4880-BE9F-D36B64EDBCCC}" vid="{42F2E245-54D5-4FE8-807E-F8BF848FB8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02_IFIGENEIA presentation template z fontom (1)</Template>
  <TotalTime>340</TotalTime>
  <Words>729</Words>
  <Application>Microsoft Office PowerPoint</Application>
  <PresentationFormat>Widescreen</PresentationFormat>
  <Paragraphs>117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Space Grotesk</vt:lpstr>
      <vt:lpstr>Wingdings</vt:lpstr>
      <vt:lpstr>Roboto</vt:lpstr>
      <vt:lpstr>Roboto Condensed</vt:lpstr>
      <vt:lpstr>Calibri</vt:lpstr>
      <vt:lpstr>Office Theme</vt:lpstr>
      <vt:lpstr>T1.5 Data management </vt:lpstr>
      <vt:lpstr>T1.5 Data Management </vt:lpstr>
      <vt:lpstr>Data Management Task 1.5 Overview</vt:lpstr>
      <vt:lpstr>Data Types &amp; Volume Overview</vt:lpstr>
      <vt:lpstr>FAIR Implementation in Practice</vt:lpstr>
      <vt:lpstr>Ensuring Data Security</vt:lpstr>
      <vt:lpstr>Dataset Registry &amp; Data Volume</vt:lpstr>
      <vt:lpstr>Revision and Update of the current Data Management Plan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 Georgiou</dc:creator>
  <cp:lastModifiedBy>Demetris Eliades</cp:lastModifiedBy>
  <cp:revision>18</cp:revision>
  <dcterms:created xsi:type="dcterms:W3CDTF">2026-04-30T08:49:02Z</dcterms:created>
  <dcterms:modified xsi:type="dcterms:W3CDTF">2026-05-07T07:34:07Z</dcterms:modified>
</cp:coreProperties>
</file>