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79" r:id="rId2"/>
    <p:sldId id="283" r:id="rId3"/>
    <p:sldId id="284" r:id="rId4"/>
    <p:sldId id="268" r:id="rId5"/>
    <p:sldId id="285" r:id="rId6"/>
    <p:sldId id="286" r:id="rId7"/>
    <p:sldId id="287" r:id="rId8"/>
    <p:sldId id="288" r:id="rId9"/>
    <p:sldId id="280" r:id="rId10"/>
  </p:sldIdLst>
  <p:sldSz cx="12192000" cy="6858000"/>
  <p:notesSz cx="12192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Space Grotesk" panose="020B0604020202020204" charset="-18"/>
      <p:regular r:id="rId24"/>
      <p:bold r:id="rId25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azd Drevenšek" initials="GD" lastIdx="2" clrIdx="0">
    <p:extLst>
      <p:ext uri="{19B8F6BF-5375-455C-9EA6-DF929625EA0E}">
        <p15:presenceInfo xmlns:p15="http://schemas.microsoft.com/office/powerpoint/2012/main" userId="S::gorazd.drevensek@upr.si::64ba309d-cbf9-4dde-88aa-0a20a9f43b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C6773-812D-4CD6-82EE-D40860E0AAD8}" type="datetimeFigureOut">
              <a:rPr lang="sl-SI" smtClean="0"/>
              <a:t>6. 05. 2026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0792-ED17-4130-8877-73598223BC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88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6. 05. 2026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  <a:t>WP4 </a:t>
            </a:r>
            <a:r>
              <a:rPr lang="sl-SI" b="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sl-SI" b="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sl-SI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l-SI" sz="1600" b="0" dirty="0">
                <a:latin typeface="Arial" panose="020B0604020202020204" pitchFamily="34" charset="0"/>
                <a:cs typeface="Arial" panose="020B0604020202020204" pitchFamily="34" charset="0"/>
              </a:rPr>
              <a:t> 7th 2026</a:t>
            </a:r>
            <a:endParaRPr lang="sl-SI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Gorazd Drevenšek</a:t>
            </a:r>
          </a:p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UL MF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A5128D-CDA4-4934-8789-1CD352AB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64" y="1807002"/>
            <a:ext cx="10082336" cy="1333966"/>
          </a:xfrm>
          <a:solidFill>
            <a:srgbClr val="FFFF00">
              <a:alpha val="14000"/>
            </a:srgbClr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WP4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radiopharmaceutical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(WP3)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encompasses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interconnected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spanning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</a:t>
            </a:r>
            <a:r>
              <a:rPr lang="sl-SI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sl-SI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2F9E0-76EC-4ADB-A9CF-59435465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00" y="368338"/>
            <a:ext cx="9578280" cy="9088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WP4: </a:t>
            </a:r>
            <a:b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the Radiopharmaceutical Pipeline</a:t>
            </a:r>
            <a:br>
              <a:rPr lang="en-US" dirty="0"/>
            </a:br>
            <a:endParaRPr lang="sl-SI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67F3A3D-7F50-4342-B4D1-7DF8BA4390A1}"/>
              </a:ext>
            </a:extLst>
          </p:cNvPr>
          <p:cNvSpPr txBox="1">
            <a:spLocks/>
          </p:cNvSpPr>
          <p:nvPr/>
        </p:nvSpPr>
        <p:spPr bwMode="auto">
          <a:xfrm>
            <a:off x="707256" y="3932396"/>
            <a:ext cx="4165736" cy="2032780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GMP Lab Infrastructure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Radionuclide</a:t>
            </a:r>
            <a:r>
              <a:rPr lang="en-US" sz="12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Identification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Ligand Strategy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Compound Development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Preclinical Evaluation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4354494-1F61-4732-BD51-3052B88974F6}"/>
              </a:ext>
            </a:extLst>
          </p:cNvPr>
          <p:cNvSpPr txBox="1">
            <a:spLocks/>
          </p:cNvSpPr>
          <p:nvPr/>
        </p:nvSpPr>
        <p:spPr bwMode="auto">
          <a:xfrm>
            <a:off x="5087888" y="3921935"/>
            <a:ext cx="6919964" cy="2043241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Safe, radiation-protected LAB conditions for radionuclide production</a:t>
            </a:r>
          </a:p>
          <a:p>
            <a:pPr>
              <a:defRPr/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Clinically relevant isotopes aligned with LINAC feasibility</a:t>
            </a:r>
          </a:p>
          <a:p>
            <a:pPr>
              <a:defRPr/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Targeted molecular design; chelators and carrier molecules</a:t>
            </a:r>
          </a:p>
          <a:p>
            <a:pPr>
              <a:defRPr/>
            </a:pPr>
            <a:r>
              <a:rPr lang="en-US" sz="1800" dirty="0" err="1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Radiolabelling</a:t>
            </a: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, synthesis, quality control, stability testing</a:t>
            </a:r>
          </a:p>
          <a:p>
            <a:pPr>
              <a:defRPr/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In vitro / in vivo protocols: imaging, pharmacokinetics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63025-42D4-4B22-824C-6B93780B069A}"/>
              </a:ext>
            </a:extLst>
          </p:cNvPr>
          <p:cNvSpPr txBox="1"/>
          <p:nvPr/>
        </p:nvSpPr>
        <p:spPr>
          <a:xfrm>
            <a:off x="590288" y="3372232"/>
            <a:ext cx="35614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sl-SI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sl-SI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Pillars</a:t>
            </a:r>
            <a:endParaRPr lang="sl-SI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2F61E-04BB-4237-AA0D-003199149122}"/>
              </a:ext>
            </a:extLst>
          </p:cNvPr>
          <p:cNvSpPr txBox="1"/>
          <p:nvPr/>
        </p:nvSpPr>
        <p:spPr>
          <a:xfrm>
            <a:off x="819500" y="1195787"/>
            <a:ext cx="304425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sl-SI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61690-D53B-4587-BEB7-4C63080D1CCB}"/>
              </a:ext>
            </a:extLst>
          </p:cNvPr>
          <p:cNvSpPr txBox="1"/>
          <p:nvPr/>
        </p:nvSpPr>
        <p:spPr>
          <a:xfrm>
            <a:off x="1991544" y="6393736"/>
            <a:ext cx="77768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BIOKOSMOS SA (GR), UL (SI), DKFZ (DE),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(GR) </a:t>
            </a:r>
          </a:p>
        </p:txBody>
      </p:sp>
    </p:spTree>
    <p:extLst>
      <p:ext uri="{BB962C8B-B14F-4D97-AF65-F5344CB8AC3E}">
        <p14:creationId xmlns:p14="http://schemas.microsoft.com/office/powerpoint/2010/main" val="255444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C46378-3B75-47FC-AE42-26F751AC0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393646"/>
              </p:ext>
            </p:extLst>
          </p:nvPr>
        </p:nvGraphicFramePr>
        <p:xfrm>
          <a:off x="853440" y="980728"/>
          <a:ext cx="11018441" cy="3566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98344">
                  <a:extLst>
                    <a:ext uri="{9D8B030D-6E8A-4147-A177-3AD203B41FA5}">
                      <a16:colId xmlns:a16="http://schemas.microsoft.com/office/drawing/2014/main" val="2208476456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50994819"/>
                    </a:ext>
                  </a:extLst>
                </a:gridCol>
                <a:gridCol w="1455401">
                  <a:extLst>
                    <a:ext uri="{9D8B030D-6E8A-4147-A177-3AD203B41FA5}">
                      <a16:colId xmlns:a16="http://schemas.microsoft.com/office/drawing/2014/main" val="2116438725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r>
                        <a:rPr lang="sl-SI" dirty="0" err="1"/>
                        <a:t>Activity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Description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Status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118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Literature </a:t>
                      </a:r>
                      <a:r>
                        <a:rPr lang="sl-SI" dirty="0" err="1"/>
                        <a:t>review</a:t>
                      </a:r>
                      <a:r>
                        <a:rPr lang="sl-SI" dirty="0"/>
                        <a:t> (T4.1)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</a:rPr>
                        <a:t>Systematic review of radiation protection standards; GMP lab requirements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sl-SI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49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Lab </a:t>
                      </a:r>
                      <a:r>
                        <a:rPr lang="sl-SI" dirty="0" err="1"/>
                        <a:t>specification</a:t>
                      </a:r>
                      <a:r>
                        <a:rPr lang="sl-SI" dirty="0"/>
                        <a:t> (T4.1)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Draft specifications for radiation shielding, ventilation, waste management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B050"/>
                          </a:solidFill>
                        </a:rPr>
                        <a:t>Completed</a:t>
                      </a:r>
                      <a:r>
                        <a:rPr lang="sl-SI" dirty="0"/>
                        <a:t> → D4.1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Radionuclide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analysis</a:t>
                      </a:r>
                      <a:r>
                        <a:rPr lang="sl-SI" dirty="0"/>
                        <a:t> (T4.2)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Identification of candidate isotopes producible by LINAC with clinical relevance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lang="sl-SI" dirty="0" err="1">
                          <a:solidFill>
                            <a:srgbClr val="FF0000"/>
                          </a:solidFill>
                        </a:rPr>
                        <a:t>progress</a:t>
                      </a:r>
                      <a:endParaRPr lang="sl-SI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52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Ligand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target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screening</a:t>
                      </a:r>
                      <a:r>
                        <a:rPr lang="sl-SI" dirty="0"/>
                        <a:t> (T4.3)</a:t>
                      </a:r>
                    </a:p>
                    <a:p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survey of high-impact molecular targets (PSMA, FAPI, somatostatin)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lang="sl-SI" dirty="0" err="1">
                          <a:solidFill>
                            <a:srgbClr val="FF0000"/>
                          </a:solidFill>
                        </a:rPr>
                        <a:t>progress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  <a:p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41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Coordination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with</a:t>
                      </a:r>
                      <a:r>
                        <a:rPr lang="sl-SI" dirty="0"/>
                        <a:t> WP3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Joint meetings on beam parameters and isotope production feasibility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Ongoing</a:t>
                      </a:r>
                      <a:endParaRPr lang="sl-SI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61405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6820AE6-F27F-4C29-BD43-53E4AFB0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116632"/>
            <a:ext cx="9794304" cy="54359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Activities - (M1–M18)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; some c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ompleted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BFC7C2-CB1E-4525-847D-65C9DFBF5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61665"/>
              </p:ext>
            </p:extLst>
          </p:nvPr>
        </p:nvGraphicFramePr>
        <p:xfrm>
          <a:off x="853440" y="5013176"/>
          <a:ext cx="553059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592">
                  <a:extLst>
                    <a:ext uri="{9D8B030D-6E8A-4147-A177-3AD203B41FA5}">
                      <a16:colId xmlns:a16="http://schemas.microsoft.com/office/drawing/2014/main" val="3738427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it supports IFIGENEIA goals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WP4 activities directly enable the translation of LINAC-produced isotopes into clinically applicable radiopharmaceuticals, fulfilling IFIGENEIA's mission to establish a regional excellence hub.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044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AF90BB-8211-4A59-96F0-9A68B75CB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8822"/>
              </p:ext>
            </p:extLst>
          </p:nvPr>
        </p:nvGraphicFramePr>
        <p:xfrm>
          <a:off x="6651727" y="5013176"/>
          <a:ext cx="5220153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153">
                  <a:extLst>
                    <a:ext uri="{9D8B030D-6E8A-4147-A177-3AD203B41FA5}">
                      <a16:colId xmlns:a16="http://schemas.microsoft.com/office/drawing/2014/main" val="3738427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Delays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critical delays reported. T4.5 starts M19 as planned. Dependency on WP3 beam parameter outputs is being managed through regular joint coordination meetings.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0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65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19936" y="379554"/>
            <a:ext cx="6552728" cy="30494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sl-SI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sl-SI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Access to locally produced diagnostic and therapeutic isotopes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theranostics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preclinical protocols for radiopharmaceutical evaluation</a:t>
            </a:r>
          </a:p>
          <a:p>
            <a:pPr>
              <a:defRPr/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GMP-ready pipeline enabling commercial development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Radiation safety framework aligned with EU GMP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392" y="116632"/>
            <a:ext cx="3932237" cy="10275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Scientific &amp;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39456" y="1484784"/>
            <a:ext cx="4592448" cy="3240360"/>
          </a:xfrm>
          <a:solidFill>
            <a:schemeClr val="accent2">
              <a:lumMod val="20000"/>
              <a:lumOff val="80000"/>
              <a:alpha val="52000"/>
            </a:schemeClr>
          </a:solidFill>
          <a:ln w="127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l-SI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&amp; </a:t>
            </a:r>
            <a:r>
              <a:rPr lang="sl-SI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sl-SI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endParaRPr lang="sl-SI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sl-SI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</a:t>
            </a:r>
            <a:r>
              <a:rPr lang="sl-SI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≥5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radionuclides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(¹⁷⁷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sz="1800" dirty="0">
                <a:solidFill>
                  <a:srgbClr val="000000"/>
                </a:solidFill>
                <a:latin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⁹⁹ᵐTc</a:t>
            </a:r>
            <a:r>
              <a:rPr lang="sl-SI" sz="1800" b="0" i="0" u="none" strike="noStrike" baseline="0" dirty="0">
                <a:latin typeface="Roboto Condensed" panose="02000000000000000000" pitchFamily="2" charset="0"/>
              </a:rPr>
              <a:t>, ⁴³Sc, ⁴⁴</a:t>
            </a:r>
            <a:r>
              <a:rPr lang="sl-SI" sz="1800" b="0" i="0" u="none" strike="noStrike" baseline="0" dirty="0" err="1">
                <a:latin typeface="Roboto Condensed" panose="02000000000000000000" pitchFamily="2" charset="0"/>
              </a:rPr>
              <a:t>gSc</a:t>
            </a:r>
            <a:r>
              <a:rPr lang="sl-SI" sz="1800" b="0" i="0" u="none" strike="noStrike" baseline="0" dirty="0">
                <a:latin typeface="Roboto Condensed" panose="02000000000000000000" pitchFamily="2" charset="0"/>
              </a:rPr>
              <a:t>, ⁴⁷</a:t>
            </a:r>
            <a:r>
              <a:rPr lang="sl-SI" sz="1800" b="0" i="0" u="none" strike="noStrike" baseline="0" dirty="0" err="1">
                <a:latin typeface="Roboto Condensed" panose="02000000000000000000" pitchFamily="2" charset="0"/>
              </a:rPr>
              <a:t>Sc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ligand targeting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Evaluation of chelator-ligand combinations for PSMA and FAPI targets</a:t>
            </a:r>
          </a:p>
          <a:p>
            <a:pPr>
              <a:defRPr/>
            </a:pPr>
            <a:r>
              <a:rPr lang="sl-SI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sl-SI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: GMP-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compliant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D5159-2043-4791-944F-680DA7E35AC0}"/>
              </a:ext>
            </a:extLst>
          </p:cNvPr>
          <p:cNvSpPr txBox="1">
            <a:spLocks/>
          </p:cNvSpPr>
          <p:nvPr/>
        </p:nvSpPr>
        <p:spPr bwMode="auto">
          <a:xfrm>
            <a:off x="5519936" y="3717032"/>
            <a:ext cx="6552728" cy="2592288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sl-SI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Date</a:t>
            </a: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 radionuclide shortlist: 5+ isotopes under evaluation (T4.2)</a:t>
            </a: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specification document: D4.1 completed (May 2026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 selection report: D4.2 </a:t>
            </a:r>
            <a:r>
              <a:rPr lang="sl-SI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(May 2026</a:t>
            </a:r>
            <a:endParaRPr lang="sl-SI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Ligand target candidates: 3 molecular targets </a:t>
            </a:r>
            <a:r>
              <a:rPr lang="sl-SI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(T4.3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3A579B-9262-4E59-AA74-91C2387A7852}"/>
              </a:ext>
            </a:extLst>
          </p:cNvPr>
          <p:cNvSpPr txBox="1">
            <a:spLocks/>
          </p:cNvSpPr>
          <p:nvPr/>
        </p:nvSpPr>
        <p:spPr bwMode="auto">
          <a:xfrm>
            <a:off x="639456" y="5013176"/>
            <a:ext cx="4664456" cy="17281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Lasting</a:t>
            </a: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sl-SI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Lab specifications, radionuclide selection criteria, and preclinical protocols will remain as open resources for clinics, research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industry partners in the region, ensuring long-term impact.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CA94-882E-433A-9C12-8AF9AF20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84396"/>
            <a:ext cx="10929083" cy="731739"/>
          </a:xfrm>
        </p:spPr>
        <p:txBody>
          <a:bodyPr/>
          <a:lstStyle/>
          <a:p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Status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097D8F1-56CE-49AF-BC9C-9D559F6AB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54024"/>
              </p:ext>
            </p:extLst>
          </p:nvPr>
        </p:nvGraphicFramePr>
        <p:xfrm>
          <a:off x="667821" y="1362174"/>
          <a:ext cx="11269835" cy="3296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53967">
                  <a:extLst>
                    <a:ext uri="{9D8B030D-6E8A-4147-A177-3AD203B41FA5}">
                      <a16:colId xmlns:a16="http://schemas.microsoft.com/office/drawing/2014/main" val="362239143"/>
                    </a:ext>
                  </a:extLst>
                </a:gridCol>
                <a:gridCol w="3390236">
                  <a:extLst>
                    <a:ext uri="{9D8B030D-6E8A-4147-A177-3AD203B41FA5}">
                      <a16:colId xmlns:a16="http://schemas.microsoft.com/office/drawing/2014/main" val="420251417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96138923"/>
                    </a:ext>
                  </a:extLst>
                </a:gridCol>
                <a:gridCol w="1931505">
                  <a:extLst>
                    <a:ext uri="{9D8B030D-6E8A-4147-A177-3AD203B41FA5}">
                      <a16:colId xmlns:a16="http://schemas.microsoft.com/office/drawing/2014/main" val="2028925943"/>
                    </a:ext>
                  </a:extLst>
                </a:gridCol>
                <a:gridCol w="2253967">
                  <a:extLst>
                    <a:ext uri="{9D8B030D-6E8A-4147-A177-3AD203B41FA5}">
                      <a16:colId xmlns:a16="http://schemas.microsoft.com/office/drawing/2014/main" val="342328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Task</a:t>
                      </a:r>
                      <a:endParaRPr lang="sl-SI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err="1"/>
                        <a:t>Lead</a:t>
                      </a:r>
                      <a:r>
                        <a:rPr lang="sl-SI" b="1" dirty="0"/>
                        <a:t> Partner / </a:t>
                      </a:r>
                      <a:r>
                        <a:rPr lang="sl-SI" b="1" dirty="0" err="1"/>
                        <a:t>Presenter</a:t>
                      </a:r>
                      <a:endParaRPr lang="sl-SI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/>
                        <a:t>Key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Output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77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T4.1– Lab </a:t>
                      </a:r>
                      <a:r>
                        <a:rPr lang="sl-SI" dirty="0" err="1"/>
                        <a:t>conditions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dirty="0"/>
                        <a:t>BIOKOSMOS SA (</a:t>
                      </a:r>
                      <a:r>
                        <a:rPr lang="sl-SI" b="0" dirty="0" err="1"/>
                        <a:t>Athanasios</a:t>
                      </a:r>
                      <a:r>
                        <a:rPr lang="sl-SI" b="0" dirty="0"/>
                        <a:t> </a:t>
                      </a:r>
                      <a:r>
                        <a:rPr lang="sl-SI" b="0" dirty="0" err="1"/>
                        <a:t>Zacharakis</a:t>
                      </a:r>
                      <a:r>
                        <a:rPr lang="sl-SI" b="0" dirty="0"/>
                        <a:t>), GR</a:t>
                      </a:r>
                      <a:endParaRPr lang="sl-SI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M1–M42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✅ </a:t>
                      </a:r>
                      <a:r>
                        <a:rPr lang="sl-SI" sz="1400" dirty="0"/>
                        <a:t>IMPLEMENTED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D4.1 </a:t>
                      </a:r>
                      <a:r>
                        <a:rPr lang="sl-SI" dirty="0" err="1"/>
                        <a:t>submitted</a:t>
                      </a:r>
                      <a:r>
                        <a:rPr lang="sl-SI" dirty="0"/>
                        <a:t> (</a:t>
                      </a:r>
                      <a:r>
                        <a:rPr lang="sl-SI" dirty="0" err="1"/>
                        <a:t>May</a:t>
                      </a:r>
                      <a:r>
                        <a:rPr lang="sl-SI" dirty="0"/>
                        <a:t> 2026)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T4.2– </a:t>
                      </a:r>
                      <a:r>
                        <a:rPr lang="sl-SI" dirty="0" err="1"/>
                        <a:t>Radionuclides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UL (Marko Krošelj),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M5–M42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✅ </a:t>
                      </a:r>
                      <a:r>
                        <a:rPr lang="sl-SI" sz="1400" dirty="0"/>
                        <a:t>IMPLEMENTED</a:t>
                      </a:r>
                      <a:endParaRPr lang="sl-S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D4.2 </a:t>
                      </a:r>
                      <a:r>
                        <a:rPr lang="sl-SI" dirty="0" err="1"/>
                        <a:t>submitted</a:t>
                      </a:r>
                      <a:r>
                        <a:rPr lang="sl-SI" dirty="0"/>
                        <a:t> (</a:t>
                      </a:r>
                      <a:r>
                        <a:rPr lang="sl-SI" dirty="0" err="1"/>
                        <a:t>May</a:t>
                      </a:r>
                      <a:r>
                        <a:rPr lang="sl-SI" dirty="0"/>
                        <a:t> 2026)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9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T4.3– </a:t>
                      </a:r>
                      <a:r>
                        <a:rPr lang="sl-SI" dirty="0" err="1"/>
                        <a:t>Ligands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UL (Marko Krošelj),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M5–M42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🔄 PARTIAL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Ligand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target</a:t>
                      </a:r>
                      <a:r>
                        <a:rPr lang="sl-SI" dirty="0"/>
                        <a:t> list in </a:t>
                      </a:r>
                      <a:r>
                        <a:rPr lang="sl-SI" dirty="0" err="1"/>
                        <a:t>progress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8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T4.4– </a:t>
                      </a:r>
                      <a:r>
                        <a:rPr lang="sl-SI" dirty="0" err="1"/>
                        <a:t>Compounds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DKFZ (Adela </a:t>
                      </a:r>
                      <a:r>
                        <a:rPr lang="sl-SI" dirty="0" err="1"/>
                        <a:t>Simkova</a:t>
                      </a:r>
                      <a:r>
                        <a:rPr lang="sl-SI" dirty="0"/>
                        <a:t>),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M5–M42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🔄 PARTIAL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Protocol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drafts</a:t>
                      </a:r>
                      <a:r>
                        <a:rPr lang="sl-SI" dirty="0"/>
                        <a:t> in </a:t>
                      </a:r>
                      <a:r>
                        <a:rPr lang="sl-SI" dirty="0" err="1"/>
                        <a:t>development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63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T4.5– </a:t>
                      </a:r>
                      <a:r>
                        <a:rPr lang="sl-SI" dirty="0" err="1"/>
                        <a:t>Preclinical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AuTh</a:t>
                      </a:r>
                      <a:r>
                        <a:rPr lang="sl-SI" dirty="0"/>
                        <a:t> (</a:t>
                      </a:r>
                      <a:r>
                        <a:rPr lang="sl-SI" dirty="0" err="1"/>
                        <a:t>Chryssa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Bekiari</a:t>
                      </a:r>
                      <a:r>
                        <a:rPr lang="sl-SI" dirty="0"/>
                        <a:t>), 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M18–M48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⏳ </a:t>
                      </a:r>
                      <a:r>
                        <a:rPr lang="sl-SI" sz="1600" dirty="0"/>
                        <a:t>STARTING M18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On </a:t>
                      </a:r>
                      <a:r>
                        <a:rPr lang="sl-SI" dirty="0" err="1"/>
                        <a:t>schedule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78774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D33F9B-37D6-409B-B47F-EF429477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0" y="4869160"/>
            <a:ext cx="3681416" cy="1882705"/>
          </a:xfr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endParaRPr lang="sl-SI" b="1" dirty="0">
              <a:solidFill>
                <a:srgbClr val="C00000"/>
              </a:solidFill>
            </a:endParaRPr>
          </a:p>
          <a:p>
            <a:r>
              <a:rPr lang="sl-SI" b="1" dirty="0" err="1">
                <a:solidFill>
                  <a:srgbClr val="C00000"/>
                </a:solidFill>
              </a:rPr>
              <a:t>Missing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Inputs</a:t>
            </a:r>
            <a:endParaRPr lang="sl-SI" b="1" dirty="0">
              <a:solidFill>
                <a:srgbClr val="C00000"/>
              </a:solidFill>
            </a:endParaRPr>
          </a:p>
          <a:p>
            <a:r>
              <a:rPr lang="en-US" dirty="0"/>
              <a:t>Final beam parameter data from WP3 is required to complete the radionuclide feasibility ranking (T4.2).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3EFF9-1CEF-4B52-A7CE-E903ABC39629}"/>
              </a:ext>
            </a:extLst>
          </p:cNvPr>
          <p:cNvSpPr txBox="1"/>
          <p:nvPr/>
        </p:nvSpPr>
        <p:spPr>
          <a:xfrm>
            <a:off x="666725" y="939200"/>
            <a:ext cx="2981003" cy="3693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sl-SI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628B3C5-DC82-47BB-97F6-3961A009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68816"/>
              </p:ext>
            </p:extLst>
          </p:nvPr>
        </p:nvGraphicFramePr>
        <p:xfrm>
          <a:off x="666725" y="5019433"/>
          <a:ext cx="73014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48955">
                  <a:extLst>
                    <a:ext uri="{9D8B030D-6E8A-4147-A177-3AD203B41FA5}">
                      <a16:colId xmlns:a16="http://schemas.microsoft.com/office/drawing/2014/main" val="1290544959"/>
                    </a:ext>
                  </a:extLst>
                </a:gridCol>
                <a:gridCol w="1101787">
                  <a:extLst>
                    <a:ext uri="{9D8B030D-6E8A-4147-A177-3AD203B41FA5}">
                      <a16:colId xmlns:a16="http://schemas.microsoft.com/office/drawing/2014/main" val="1758559873"/>
                    </a:ext>
                  </a:extLst>
                </a:gridCol>
                <a:gridCol w="2858653">
                  <a:extLst>
                    <a:ext uri="{9D8B030D-6E8A-4147-A177-3AD203B41FA5}">
                      <a16:colId xmlns:a16="http://schemas.microsoft.com/office/drawing/2014/main" val="3977697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493038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dirty="0" err="1"/>
                        <a:t>Deliverable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Contributions</a:t>
                      </a:r>
                      <a:endParaRPr lang="sl-SI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6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dirty="0" err="1"/>
                        <a:t>Deliverable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Due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Contribution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Comp.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6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dirty="0"/>
                        <a:t>D4.1 - Lab </a:t>
                      </a:r>
                      <a:r>
                        <a:rPr lang="sl-SI" sz="1400" dirty="0" err="1"/>
                        <a:t>specs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May</a:t>
                      </a:r>
                      <a:r>
                        <a:rPr lang="sl-SI" sz="1400" dirty="0"/>
                        <a:t> 2026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BIOKOSMOS: </a:t>
                      </a:r>
                      <a:r>
                        <a:rPr lang="sl-SI" sz="1400" dirty="0" err="1"/>
                        <a:t>shielding</a:t>
                      </a:r>
                      <a:r>
                        <a:rPr lang="sl-SI" sz="1400" dirty="0"/>
                        <a:t>, GMP </a:t>
                      </a:r>
                      <a:r>
                        <a:rPr lang="sl-SI" sz="1400" dirty="0" err="1"/>
                        <a:t>layout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~95%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61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dirty="0"/>
                        <a:t>D4.2 - </a:t>
                      </a:r>
                      <a:r>
                        <a:rPr lang="sl-SI" sz="1400" dirty="0" err="1"/>
                        <a:t>Radionuclides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May</a:t>
                      </a:r>
                      <a:r>
                        <a:rPr lang="sl-SI" sz="1400" dirty="0"/>
                        <a:t> 2026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UL: </a:t>
                      </a:r>
                      <a:r>
                        <a:rPr lang="fr-FR" sz="1400" dirty="0" err="1"/>
                        <a:t>clinical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needs</a:t>
                      </a:r>
                      <a:r>
                        <a:rPr lang="fr-FR" sz="1400" dirty="0"/>
                        <a:t> + LINAC matrix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~90%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193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4C74-6C53-496F-8312-610398ED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58" y="116632"/>
            <a:ext cx="10929083" cy="759619"/>
          </a:xfrm>
        </p:spPr>
        <p:txBody>
          <a:bodyPr/>
          <a:lstStyle/>
          <a:p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D22A-5E30-4C47-AE2A-DD7BF5524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720" y="2060848"/>
            <a:ext cx="3962061" cy="4495354"/>
          </a:xfrm>
        </p:spPr>
        <p:txBody>
          <a:bodyPr>
            <a:normAutofit/>
          </a:bodyPr>
          <a:lstStyle/>
          <a:p>
            <a:r>
              <a:rPr lang="sl-SI" dirty="0" err="1">
                <a:solidFill>
                  <a:srgbClr val="00B0F0"/>
                </a:solidFill>
              </a:rPr>
              <a:t>Hospitals</a:t>
            </a:r>
            <a:r>
              <a:rPr lang="sl-SI" dirty="0">
                <a:solidFill>
                  <a:srgbClr val="00B0F0"/>
                </a:solidFill>
              </a:rPr>
              <a:t> &amp; </a:t>
            </a:r>
            <a:r>
              <a:rPr lang="sl-SI" dirty="0" err="1">
                <a:solidFill>
                  <a:srgbClr val="00B0F0"/>
                </a:solidFill>
              </a:rPr>
              <a:t>Clinics</a:t>
            </a:r>
            <a:endParaRPr lang="sl-SI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Access to locally produced diagnostic and</a:t>
            </a:r>
            <a:r>
              <a:rPr lang="sl-SI" dirty="0"/>
              <a:t> </a:t>
            </a:r>
            <a:r>
              <a:rPr lang="en-US" dirty="0"/>
              <a:t>therapeutic isotopes.</a:t>
            </a:r>
          </a:p>
          <a:p>
            <a:r>
              <a:rPr lang="en-US" dirty="0">
                <a:solidFill>
                  <a:srgbClr val="92D050"/>
                </a:solidFill>
              </a:rPr>
              <a:t>Research </a:t>
            </a:r>
            <a:r>
              <a:rPr lang="en-US" dirty="0" err="1">
                <a:solidFill>
                  <a:srgbClr val="92D050"/>
                </a:solidFill>
              </a:rPr>
              <a:t>Centres</a:t>
            </a:r>
            <a:endParaRPr lang="en-US" dirty="0">
              <a:solidFill>
                <a:srgbClr val="92D050"/>
              </a:solidFill>
            </a:endParaRPr>
          </a:p>
          <a:p>
            <a:pPr lvl="1"/>
            <a:r>
              <a:rPr lang="en-US" dirty="0" err="1"/>
              <a:t>Standardised</a:t>
            </a:r>
            <a:r>
              <a:rPr lang="en-US" dirty="0"/>
              <a:t> preclinical protocols for</a:t>
            </a:r>
            <a:r>
              <a:rPr lang="sl-SI" dirty="0"/>
              <a:t> </a:t>
            </a:r>
            <a:r>
              <a:rPr lang="sl-SI" dirty="0" err="1"/>
              <a:t>evaluation</a:t>
            </a:r>
            <a:r>
              <a:rPr lang="sl-SI" dirty="0"/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Industry</a:t>
            </a:r>
            <a:r>
              <a:rPr lang="en-US" dirty="0"/>
              <a:t> (Pharma/Biotech)</a:t>
            </a:r>
          </a:p>
          <a:p>
            <a:pPr lvl="1"/>
            <a:r>
              <a:rPr lang="en-US" dirty="0"/>
              <a:t>GMP-ready pipeline enabling commercial</a:t>
            </a:r>
            <a:r>
              <a:rPr lang="sl-SI" dirty="0"/>
              <a:t> </a:t>
            </a:r>
            <a:r>
              <a:rPr lang="sl-SI" dirty="0" err="1"/>
              <a:t>development</a:t>
            </a:r>
            <a:r>
              <a:rPr lang="sl-SI" dirty="0"/>
              <a:t>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Regulators</a:t>
            </a:r>
          </a:p>
          <a:p>
            <a:pPr lvl="1"/>
            <a:r>
              <a:rPr lang="en-US" dirty="0"/>
              <a:t>Radiation safety framework aligned with EU</a:t>
            </a:r>
            <a:r>
              <a:rPr lang="sl-SI" dirty="0"/>
              <a:t> GMP.</a:t>
            </a:r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B6FB6-3960-4A39-923D-B38144DAD2A8}"/>
              </a:ext>
            </a:extLst>
          </p:cNvPr>
          <p:cNvSpPr txBox="1"/>
          <p:nvPr/>
        </p:nvSpPr>
        <p:spPr>
          <a:xfrm>
            <a:off x="7776513" y="1497682"/>
            <a:ext cx="3962060" cy="400110"/>
          </a:xfrm>
          <a:prstGeom prst="rect">
            <a:avLst/>
          </a:prstGeom>
          <a:solidFill>
            <a:srgbClr val="00B0F0">
              <a:alpha val="31000"/>
            </a:srgbClr>
          </a:solidFill>
        </p:spPr>
        <p:txBody>
          <a:bodyPr wrap="square">
            <a:spAutoFit/>
          </a:bodyPr>
          <a:lstStyle/>
          <a:p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sl-SI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39EEE3D-4D87-468C-8A70-A0B4C634E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81295"/>
              </p:ext>
            </p:extLst>
          </p:nvPr>
        </p:nvGraphicFramePr>
        <p:xfrm>
          <a:off x="631458" y="1497682"/>
          <a:ext cx="6976710" cy="33549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86630">
                  <a:extLst>
                    <a:ext uri="{9D8B030D-6E8A-4147-A177-3AD203B41FA5}">
                      <a16:colId xmlns:a16="http://schemas.microsoft.com/office/drawing/2014/main" val="37765058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46774491"/>
                    </a:ext>
                  </a:extLst>
                </a:gridCol>
                <a:gridCol w="3065944">
                  <a:extLst>
                    <a:ext uri="{9D8B030D-6E8A-4147-A177-3AD203B41FA5}">
                      <a16:colId xmlns:a16="http://schemas.microsoft.com/office/drawing/2014/main" val="4082960693"/>
                    </a:ext>
                  </a:extLst>
                </a:gridCol>
              </a:tblGrid>
              <a:tr h="423808"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2060"/>
                          </a:solidFill>
                        </a:rPr>
                        <a:t>Event</a:t>
                      </a:r>
                      <a:endParaRPr lang="sl-SI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rgbClr val="002060"/>
                          </a:solidFill>
                        </a:rPr>
                        <a:t>Date</a:t>
                      </a:r>
                      <a:endParaRPr lang="sl-SI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2060"/>
                          </a:solidFill>
                        </a:rPr>
                        <a:t>Contribution</a:t>
                      </a:r>
                      <a:endParaRPr lang="sl-SI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2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Kick-off</a:t>
                      </a:r>
                      <a:r>
                        <a:rPr lang="sl-SI" dirty="0"/>
                        <a:t> Meeting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M1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WP4 scope and task plan presented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1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WP4–WP3 </a:t>
                      </a:r>
                      <a:r>
                        <a:rPr lang="sl-SI" dirty="0" err="1"/>
                        <a:t>Coordination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M6, M12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Isotope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feasibility</a:t>
                      </a:r>
                      <a:r>
                        <a:rPr lang="sl-SI" dirty="0"/>
                        <a:t> &amp; </a:t>
                      </a:r>
                      <a:r>
                        <a:rPr lang="sl-SI" dirty="0" err="1"/>
                        <a:t>beam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parameters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EANM 2025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2025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Radionuclide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selection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methodology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8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Regional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Workshop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M12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Lab </a:t>
                      </a:r>
                      <a:r>
                        <a:rPr lang="sl-SI" dirty="0" err="1"/>
                        <a:t>specification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approach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presentation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98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/>
                        <a:t>Others</a:t>
                      </a:r>
                      <a:r>
                        <a:rPr lang="sl-SI" dirty="0"/>
                        <a:t>?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615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EC1366-CBBE-4CC7-892D-8F16D40050D8}"/>
              </a:ext>
            </a:extLst>
          </p:cNvPr>
          <p:cNvSpPr txBox="1"/>
          <p:nvPr/>
        </p:nvSpPr>
        <p:spPr>
          <a:xfrm>
            <a:off x="631458" y="910947"/>
            <a:ext cx="2952328" cy="36933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1149461-78F9-47BA-8662-19252DA80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09865"/>
              </p:ext>
            </p:extLst>
          </p:nvPr>
        </p:nvGraphicFramePr>
        <p:xfrm>
          <a:off x="1283563" y="5474081"/>
          <a:ext cx="46004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49">
                  <a:extLst>
                    <a:ext uri="{9D8B030D-6E8A-4147-A177-3AD203B41FA5}">
                      <a16:colId xmlns:a16="http://schemas.microsoft.com/office/drawing/2014/main" val="1996118736"/>
                    </a:ext>
                  </a:extLst>
                </a:gridCol>
                <a:gridCol w="561797">
                  <a:extLst>
                    <a:ext uri="{9D8B030D-6E8A-4147-A177-3AD203B41FA5}">
                      <a16:colId xmlns:a16="http://schemas.microsoft.com/office/drawing/2014/main" val="48638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WP4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5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subgroups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78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Questionnaire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hospitals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2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8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50BF-AD00-4AB7-8ABD-143FBECE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89" y="332656"/>
            <a:ext cx="10929083" cy="6876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Proactive Risk Management: Risk Register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7ACE40-3D42-43CF-BFE8-3050699BC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51169"/>
              </p:ext>
            </p:extLst>
          </p:nvPr>
        </p:nvGraphicFramePr>
        <p:xfrm>
          <a:off x="864094" y="1772816"/>
          <a:ext cx="10929083" cy="395754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88431">
                  <a:extLst>
                    <a:ext uri="{9D8B030D-6E8A-4147-A177-3AD203B41FA5}">
                      <a16:colId xmlns:a16="http://schemas.microsoft.com/office/drawing/2014/main" val="2182881646"/>
                    </a:ext>
                  </a:extLst>
                </a:gridCol>
                <a:gridCol w="2277483">
                  <a:extLst>
                    <a:ext uri="{9D8B030D-6E8A-4147-A177-3AD203B41FA5}">
                      <a16:colId xmlns:a16="http://schemas.microsoft.com/office/drawing/2014/main" val="1327296637"/>
                    </a:ext>
                  </a:extLst>
                </a:gridCol>
                <a:gridCol w="4663169">
                  <a:extLst>
                    <a:ext uri="{9D8B030D-6E8A-4147-A177-3AD203B41FA5}">
                      <a16:colId xmlns:a16="http://schemas.microsoft.com/office/drawing/2014/main" val="37752850"/>
                    </a:ext>
                  </a:extLst>
                </a:gridCol>
              </a:tblGrid>
              <a:tr h="574263"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Risk</a:t>
                      </a:r>
                      <a:r>
                        <a:rPr lang="sl-SI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Description</a:t>
                      </a:r>
                      <a:endParaRPr lang="sl-SI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Likelihood</a:t>
                      </a:r>
                      <a:r>
                        <a:rPr lang="sl-SI" dirty="0">
                          <a:solidFill>
                            <a:srgbClr val="0070C0"/>
                          </a:solidFill>
                        </a:rPr>
                        <a:t> / </a:t>
                      </a:r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Impact</a:t>
                      </a:r>
                      <a:endParaRPr lang="sl-SI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Mitigation</a:t>
                      </a:r>
                      <a:r>
                        <a:rPr lang="sl-SI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sl-SI" dirty="0" err="1">
                          <a:solidFill>
                            <a:srgbClr val="0070C0"/>
                          </a:solidFill>
                        </a:rPr>
                        <a:t>Strategy</a:t>
                      </a:r>
                      <a:endParaRPr lang="sl-SI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092767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r>
                        <a:rPr lang="sl-SI" dirty="0" err="1"/>
                        <a:t>Delay</a:t>
                      </a:r>
                      <a:r>
                        <a:rPr lang="sl-SI" dirty="0"/>
                        <a:t> in </a:t>
                      </a:r>
                      <a:r>
                        <a:rPr lang="sl-SI" dirty="0" err="1"/>
                        <a:t>isotope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availability</a:t>
                      </a:r>
                      <a:endParaRPr lang="sl-SI" dirty="0"/>
                    </a:p>
                    <a:p>
                      <a:r>
                        <a:rPr lang="sl-SI" dirty="0"/>
                        <a:t>   -</a:t>
                      </a:r>
                      <a:r>
                        <a:rPr lang="en-US" dirty="0"/>
                        <a:t>Dependency on WP3 beam outputs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solidFill>
                            <a:srgbClr val="FFC000"/>
                          </a:solidFill>
                        </a:rPr>
                        <a:t>Medium</a:t>
                      </a:r>
                      <a:r>
                        <a:rPr lang="sl-SI" dirty="0"/>
                        <a:t> / </a:t>
                      </a:r>
                      <a:r>
                        <a:rPr lang="sl-SI" dirty="0" err="1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sl-SI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Joint </a:t>
                      </a:r>
                      <a:r>
                        <a:rPr lang="en-US" sz="1800" b="1" dirty="0"/>
                        <a:t>WP3–WP4 coordination </a:t>
                      </a:r>
                      <a:r>
                        <a:rPr lang="en-US" sz="1800" dirty="0"/>
                        <a:t>meetings; parallel literature-based feasibility work to maintain timeline.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775685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r>
                        <a:rPr lang="sl-SI" dirty="0" err="1"/>
                        <a:t>Regulatory</a:t>
                      </a:r>
                      <a:r>
                        <a:rPr lang="sl-SI" dirty="0"/>
                        <a:t> / GMP </a:t>
                      </a:r>
                      <a:r>
                        <a:rPr lang="sl-SI" dirty="0" err="1"/>
                        <a:t>compliance</a:t>
                      </a:r>
                      <a:endParaRPr lang="sl-SI" dirty="0"/>
                    </a:p>
                    <a:p>
                      <a:r>
                        <a:rPr lang="sl-SI" dirty="0"/>
                        <a:t>                    -</a:t>
                      </a:r>
                      <a:r>
                        <a:rPr lang="sl-SI" dirty="0" err="1"/>
                        <a:t>Delays</a:t>
                      </a:r>
                      <a:r>
                        <a:rPr lang="sl-SI" dirty="0"/>
                        <a:t> in </a:t>
                      </a:r>
                      <a:r>
                        <a:rPr lang="sl-SI" dirty="0" err="1"/>
                        <a:t>lab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certification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>
                          <a:solidFill>
                            <a:srgbClr val="00B050"/>
                          </a:solidFill>
                        </a:rPr>
                        <a:t>Low</a:t>
                      </a:r>
                      <a:r>
                        <a:rPr lang="sl-SI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sl-SI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sl-SI" dirty="0" err="1">
                          <a:solidFill>
                            <a:srgbClr val="FFC000"/>
                          </a:solidFill>
                        </a:rPr>
                        <a:t>Medium</a:t>
                      </a:r>
                      <a:endParaRPr lang="sl-SI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engagement with national radiation protection authorities; alignment with EU GMP standards from the design phase.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76933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r>
                        <a:rPr lang="sl-SI" dirty="0"/>
                        <a:t>Partner </a:t>
                      </a:r>
                      <a:r>
                        <a:rPr lang="sl-SI" dirty="0" err="1"/>
                        <a:t>capacity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constraints</a:t>
                      </a:r>
                      <a:endParaRPr lang="sl-SI" dirty="0"/>
                    </a:p>
                    <a:p>
                      <a:r>
                        <a:rPr lang="sl-SI" dirty="0"/>
                        <a:t>     -</a:t>
                      </a:r>
                      <a:r>
                        <a:rPr lang="en-US" dirty="0"/>
                        <a:t>Resource issues at DKFZ or </a:t>
                      </a:r>
                      <a:r>
                        <a:rPr lang="en-US" dirty="0" err="1"/>
                        <a:t>AuTh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>
                          <a:solidFill>
                            <a:srgbClr val="00B050"/>
                          </a:solidFill>
                        </a:rPr>
                        <a:t>Low</a:t>
                      </a:r>
                      <a:r>
                        <a:rPr lang="sl-SI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sl-SI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sl-SI" dirty="0" err="1">
                          <a:solidFill>
                            <a:srgbClr val="FFC000"/>
                          </a:solidFill>
                        </a:rPr>
                        <a:t>Medium</a:t>
                      </a:r>
                      <a:endParaRPr lang="sl-SI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 leads confirmed; regular progress monitoring; timeline built with internal buffers.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816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r>
                        <a:rPr lang="sl-SI" dirty="0" err="1"/>
                        <a:t>Preclinical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facility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access</a:t>
                      </a:r>
                      <a:endParaRPr lang="sl-SI" dirty="0"/>
                    </a:p>
                    <a:p>
                      <a:r>
                        <a:rPr lang="sl-SI" dirty="0"/>
                        <a:t>  -</a:t>
                      </a:r>
                      <a:r>
                        <a:rPr lang="en-US" dirty="0"/>
                        <a:t>Availability of </a:t>
                      </a:r>
                      <a:r>
                        <a:rPr lang="en-US" dirty="0" err="1"/>
                        <a:t>AuTh</a:t>
                      </a:r>
                      <a:r>
                        <a:rPr lang="en-US" dirty="0"/>
                        <a:t> facilities for T4.5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>
                          <a:solidFill>
                            <a:srgbClr val="00B050"/>
                          </a:solidFill>
                        </a:rPr>
                        <a:t>Low</a:t>
                      </a:r>
                      <a:r>
                        <a:rPr lang="sl-SI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sl-SI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sl-SI" dirty="0" err="1">
                          <a:solidFill>
                            <a:srgbClr val="FFC000"/>
                          </a:solidFill>
                        </a:rPr>
                        <a:t>Medium</a:t>
                      </a:r>
                      <a:endParaRPr lang="sl-SI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Facilities pre-identified and secured; protocols being prepared in advance for immediate start at M19.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3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0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2C4B-543C-4161-856A-94CC3994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37231"/>
            <a:ext cx="10929083" cy="687611"/>
          </a:xfrm>
        </p:spPr>
        <p:txBody>
          <a:bodyPr/>
          <a:lstStyle/>
          <a:p>
            <a:r>
              <a:rPr lang="en-US" sz="3600" b="1" dirty="0">
                <a:solidFill>
                  <a:srgbClr val="4A4A4A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June 2026 Milestone: Internal Reporting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AEF21C-F450-4C92-BA8E-E1BC89FDE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72600"/>
              </p:ext>
            </p:extLst>
          </p:nvPr>
        </p:nvGraphicFramePr>
        <p:xfrm>
          <a:off x="848893" y="1340768"/>
          <a:ext cx="4383011" cy="4185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1373">
                  <a:extLst>
                    <a:ext uri="{9D8B030D-6E8A-4147-A177-3AD203B41FA5}">
                      <a16:colId xmlns:a16="http://schemas.microsoft.com/office/drawing/2014/main" val="3182489052"/>
                    </a:ext>
                  </a:extLst>
                </a:gridCol>
                <a:gridCol w="3591638">
                  <a:extLst>
                    <a:ext uri="{9D8B030D-6E8A-4147-A177-3AD203B41FA5}">
                      <a16:colId xmlns:a16="http://schemas.microsoft.com/office/drawing/2014/main" val="3344360234"/>
                    </a:ext>
                  </a:extLst>
                </a:gridCol>
              </a:tblGrid>
              <a:tr h="436244">
                <a:tc gridSpan="2">
                  <a:txBody>
                    <a:bodyPr/>
                    <a:lstStyle/>
                    <a:p>
                      <a:r>
                        <a:rPr lang="en-US" dirty="0"/>
                        <a:t>Expected Results by June 2026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Expected Results by June 2026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57874"/>
                  </a:ext>
                </a:extLst>
              </a:tr>
              <a:tr h="43624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9494B8"/>
                          </a:solidFill>
                        </a:rPr>
                        <a:t>T4.</a:t>
                      </a:r>
                      <a:r>
                        <a:rPr lang="sl-SI" sz="1800" b="1" dirty="0">
                          <a:solidFill>
                            <a:srgbClr val="9494B8"/>
                          </a:solidFill>
                        </a:rPr>
                        <a:t>1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D4.1 </a:t>
                      </a:r>
                      <a:r>
                        <a:rPr lang="en-US" dirty="0" err="1"/>
                        <a:t>finalised</a:t>
                      </a:r>
                      <a:r>
                        <a:rPr lang="en-US" dirty="0"/>
                        <a:t> and submitted; radiation protection framework documented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67939"/>
                  </a:ext>
                </a:extLst>
              </a:tr>
              <a:tr h="43026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9494B8"/>
                          </a:solidFill>
                        </a:rPr>
                        <a:t>T4.</a:t>
                      </a:r>
                      <a:r>
                        <a:rPr lang="sl-SI" sz="1800" b="1" dirty="0">
                          <a:solidFill>
                            <a:srgbClr val="9494B8"/>
                          </a:solidFill>
                        </a:rPr>
                        <a:t>2 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D4.2 </a:t>
                      </a:r>
                      <a:r>
                        <a:rPr lang="en-US" dirty="0" err="1"/>
                        <a:t>finalised</a:t>
                      </a:r>
                      <a:r>
                        <a:rPr lang="en-US" dirty="0"/>
                        <a:t>; ranked shortlist of ≥5 radionuclides with LINAC feasibility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04871"/>
                  </a:ext>
                </a:extLst>
              </a:tr>
              <a:tr h="4362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9494B8"/>
                          </a:solidFill>
                        </a:rPr>
                        <a:t>T4.</a:t>
                      </a:r>
                      <a:r>
                        <a:rPr lang="sl-SI" sz="1800" b="1" dirty="0">
                          <a:solidFill>
                            <a:srgbClr val="9494B8"/>
                          </a:solidFill>
                        </a:rPr>
                        <a:t>3 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Ligand target list with preliminary chelator-molecule pairing recommendations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97651"/>
                  </a:ext>
                </a:extLst>
              </a:tr>
              <a:tr h="4362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9494B8"/>
                          </a:solidFill>
                        </a:rPr>
                        <a:t>T4.</a:t>
                      </a:r>
                      <a:r>
                        <a:rPr lang="sl-SI" sz="1800" b="1" dirty="0">
                          <a:solidFill>
                            <a:srgbClr val="9494B8"/>
                          </a:solidFill>
                        </a:rPr>
                        <a:t>4 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</a:t>
                      </a:r>
                      <a:r>
                        <a:rPr lang="en-US" dirty="0" err="1"/>
                        <a:t>rotocols</a:t>
                      </a:r>
                      <a:r>
                        <a:rPr lang="en-US" dirty="0"/>
                        <a:t> </a:t>
                      </a:r>
                      <a:r>
                        <a:rPr lang="sl-SI" dirty="0" err="1"/>
                        <a:t>concepts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under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development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76585"/>
                  </a:ext>
                </a:extLst>
              </a:tr>
              <a:tr h="4362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9494B8"/>
                          </a:solidFill>
                        </a:rPr>
                        <a:t>T4.</a:t>
                      </a:r>
                      <a:r>
                        <a:rPr lang="sl-SI" sz="1800" b="1" dirty="0">
                          <a:solidFill>
                            <a:srgbClr val="9494B8"/>
                          </a:solidFill>
                        </a:rPr>
                        <a:t>5 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Preclinical evaluation protocol framework initiated (M19 start)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80479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87C41F-128A-4067-9B5E-A87122101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74387"/>
              </p:ext>
            </p:extLst>
          </p:nvPr>
        </p:nvGraphicFramePr>
        <p:xfrm>
          <a:off x="6312024" y="1340768"/>
          <a:ext cx="5216128" cy="424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023983279"/>
                    </a:ext>
                  </a:extLst>
                </a:gridCol>
                <a:gridCol w="1677219">
                  <a:extLst>
                    <a:ext uri="{9D8B030D-6E8A-4147-A177-3AD203B41FA5}">
                      <a16:colId xmlns:a16="http://schemas.microsoft.com/office/drawing/2014/main" val="3389859089"/>
                    </a:ext>
                  </a:extLst>
                </a:gridCol>
                <a:gridCol w="1738709">
                  <a:extLst>
                    <a:ext uri="{9D8B030D-6E8A-4147-A177-3AD203B41FA5}">
                      <a16:colId xmlns:a16="http://schemas.microsoft.com/office/drawing/2014/main" val="4077100992"/>
                    </a:ext>
                  </a:extLst>
                </a:gridCol>
              </a:tblGrid>
              <a:tr h="475253">
                <a:tc gridSpan="3"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422959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04548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D4.1 - Lab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formal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acceptance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503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D4.2 -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Radionuclides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WP3 data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986247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 –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Protocols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pre-clinical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ligand-isotope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</a:t>
                      </a:r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</a:t>
                      </a:r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Q3 2026</a:t>
                      </a:r>
                    </a:p>
                    <a:p>
                      <a:endParaRPr lang="sl-S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405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A7DA02-6583-4B63-8124-EBE1B5A0F5F4}"/>
              </a:ext>
            </a:extLst>
          </p:cNvPr>
          <p:cNvSpPr txBox="1"/>
          <p:nvPr/>
        </p:nvSpPr>
        <p:spPr>
          <a:xfrm>
            <a:off x="1839655" y="5746030"/>
            <a:ext cx="8936865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WP4 is on schedule. The critical May 2026 deliverables (D4.1, D4.2)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The radiopharmaceutical pipeline is being built systematically, with strong inter-WP coordination and clear pathways to clinical and industrial application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7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1343472" y="1459244"/>
            <a:ext cx="8875059" cy="176741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l-SI" sz="3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l-SI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l-SI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l-SI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br>
              <a:rPr lang="sl-SI" sz="5867" dirty="0">
                <a:solidFill>
                  <a:schemeClr val="bg1"/>
                </a:solidFill>
              </a:rPr>
            </a:br>
            <a:br>
              <a:rPr lang="sl-SI" sz="5867" dirty="0">
                <a:solidFill>
                  <a:schemeClr val="bg1"/>
                </a:solidFill>
              </a:rPr>
            </a:b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8C966-2562-40BF-98D2-2CC2090EBE3B}"/>
              </a:ext>
            </a:extLst>
          </p:cNvPr>
          <p:cNvSpPr txBox="1"/>
          <p:nvPr/>
        </p:nvSpPr>
        <p:spPr>
          <a:xfrm>
            <a:off x="1876611" y="3179481"/>
            <a:ext cx="6096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spc="1" dirty="0">
                <a:solidFill>
                  <a:schemeClr val="bg1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CONTACT INFORMATION</a:t>
            </a:r>
            <a:endParaRPr lang="en-US" sz="21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4EBD8-4C6D-444F-88FE-0741C3E7C75E}"/>
              </a:ext>
            </a:extLst>
          </p:cNvPr>
          <p:cNvSpPr txBox="1"/>
          <p:nvPr/>
        </p:nvSpPr>
        <p:spPr>
          <a:xfrm>
            <a:off x="1876611" y="3608141"/>
            <a:ext cx="6096000" cy="38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867" dirty="0">
                <a:solidFill>
                  <a:srgbClr val="333333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Gorazd Drevenšek</a:t>
            </a: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0CC88-5328-463E-92E2-97C356B110E0}"/>
              </a:ext>
            </a:extLst>
          </p:cNvPr>
          <p:cNvSpPr txBox="1"/>
          <p:nvPr/>
        </p:nvSpPr>
        <p:spPr>
          <a:xfrm>
            <a:off x="1876611" y="4036223"/>
            <a:ext cx="6096000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867" dirty="0">
                <a:solidFill>
                  <a:srgbClr val="333333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University of Ljubljana, Faculty of Medicine</a:t>
            </a:r>
            <a:endParaRPr 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68625-E1A4-46DE-AA01-0894DB964A15}"/>
              </a:ext>
            </a:extLst>
          </p:cNvPr>
          <p:cNvSpPr txBox="1"/>
          <p:nvPr/>
        </p:nvSpPr>
        <p:spPr>
          <a:xfrm>
            <a:off x="1876611" y="4429037"/>
            <a:ext cx="6096000" cy="35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Email: gorazd.drevensek@mf.uni-lj.si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269AC-0CE2-4B5A-90F9-2040D74D305A}"/>
              </a:ext>
            </a:extLst>
          </p:cNvPr>
          <p:cNvSpPr txBox="1"/>
          <p:nvPr/>
        </p:nvSpPr>
        <p:spPr>
          <a:xfrm>
            <a:off x="1876611" y="4732523"/>
            <a:ext cx="6096000" cy="35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Phone: +386 41 561 283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18641</TotalTime>
  <Words>1063</Words>
  <Application>Microsoft Office PowerPoint</Application>
  <DocSecurity>0</DocSecurity>
  <PresentationFormat>Widescreen</PresentationFormat>
  <Paragraphs>191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Space Grotesk</vt:lpstr>
      <vt:lpstr>Arial</vt:lpstr>
      <vt:lpstr>Roboto Condensed</vt:lpstr>
      <vt:lpstr>Roboto</vt:lpstr>
      <vt:lpstr>Calibri</vt:lpstr>
      <vt:lpstr>Office Theme</vt:lpstr>
      <vt:lpstr>WP4 Activities    - Tasks Overview  May 7th 2026</vt:lpstr>
      <vt:lpstr>Scope of the WP4:   Building the Radiopharmaceutical Pipeline </vt:lpstr>
      <vt:lpstr>Key Activities - (M1–M18); some completed</vt:lpstr>
      <vt:lpstr>Scientific &amp; Technical Impact</vt:lpstr>
      <vt:lpstr>Implementation Status by Task</vt:lpstr>
      <vt:lpstr>Dissemination &amp; Stakeholder Engagement</vt:lpstr>
      <vt:lpstr>Proactive Risk Management: Risk Register</vt:lpstr>
      <vt:lpstr>June 2026 Milestone: Internal Reporting</vt:lpstr>
      <vt:lpstr>Thank you for your attention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Gorazd Drevenšek</cp:lastModifiedBy>
  <cp:revision>64</cp:revision>
  <dcterms:created xsi:type="dcterms:W3CDTF">2025-07-08T12:20:48Z</dcterms:created>
  <dcterms:modified xsi:type="dcterms:W3CDTF">2026-05-06T18:48:56Z</dcterms:modified>
  <cp:category/>
  <dc:identifier/>
  <cp:contentStatus/>
  <dc:language/>
  <cp:version/>
</cp:coreProperties>
</file>