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292" r:id="rId6"/>
    <p:sldId id="296" r:id="rId7"/>
    <p:sldId id="291" r:id="rId8"/>
    <p:sldId id="288" r:id="rId9"/>
    <p:sldId id="293" r:id="rId10"/>
    <p:sldId id="294" r:id="rId11"/>
    <p:sldId id="290" r:id="rId12"/>
    <p:sldId id="269" r:id="rId13"/>
  </p:sldIdLst>
  <p:sldSz cx="12192000" cy="6858000"/>
  <p:notesSz cx="12192000" cy="6858000"/>
  <p:embeddedFontLst>
    <p:embeddedFont>
      <p:font typeface="DM Sans" pitchFamily="2" charset="77"/>
      <p:regular r:id="rId15"/>
      <p:bold r:id="rId16"/>
      <p:italic r:id="rId17"/>
      <p:boldItalic r:id="rId18"/>
    </p:embeddedFont>
    <p:embeddedFont>
      <p:font typeface="Merriweather" pitchFamily="2" charset="77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  <p:embeddedFont>
      <p:font typeface="Space Grotesk" pitchFamily="2" charset="77"/>
      <p:regular r:id="rId31"/>
      <p:bold r:id="rId32"/>
    </p:embeddedFont>
  </p:embeddedFontLst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9699F-8A79-4720-D691-5B3C9F54D117}" v="338" dt="2026-04-14T09:10:3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/>
    <p:restoredTop sz="85598"/>
  </p:normalViewPr>
  <p:slideViewPr>
    <p:cSldViewPr snapToGrid="0">
      <p:cViewPr varScale="1">
        <p:scale>
          <a:sx n="99" d="100"/>
          <a:sy n="99" d="100"/>
        </p:scale>
        <p:origin x="9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B720-3E60-0A4C-95A7-5F3A27C31D5A}" type="datetimeFigureOut">
              <a:rPr lang="en-GR" smtClean="0"/>
              <a:t>5/5/26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1467-F72D-C648-9BE2-71E2C7BCDC69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6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41467-F72D-C648-9BE2-71E2C7BCDC69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906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41467-F72D-C648-9BE2-71E2C7BCDC69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7401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41467-F72D-C648-9BE2-71E2C7BCDC69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2781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2CB21C-E68F-412D-8602-B30C96806C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280596"/>
            <a:ext cx="8055102" cy="2389831"/>
          </a:xfrm>
        </p:spPr>
        <p:txBody>
          <a:bodyPr lIns="0" tIns="0" rIns="0" bIns="0" anchor="b">
            <a:normAutofit/>
          </a:bodyPr>
          <a:lstStyle>
            <a:lvl1pPr>
              <a:defRPr sz="3800" b="1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763295"/>
            <a:ext cx="8055102" cy="150018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3463193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8369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25536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1024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91004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5156201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 bwMode="auto">
          <a:xfrm>
            <a:off x="6197601" y="1868487"/>
            <a:ext cx="5515428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742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/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6054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268884" y="6356350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4234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" name="TextBox 1"/>
          <p:cNvSpPr txBox="1"/>
          <p:nvPr userDrawn="1"/>
        </p:nvSpPr>
        <p:spPr bwMode="auto">
          <a:xfrm>
            <a:off x="11276424" y="5928830"/>
            <a:ext cx="76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Space Grotesk"/>
                <a:cs typeface="Space Grotesk"/>
              </a:rPr>
              <a:t>Font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E347C5-0C6D-4079-9E3F-E2B839C32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83185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92908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995416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831948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25595" y="6356350"/>
            <a:ext cx="3221299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502657" cy="68580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874828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3204028" cy="365125"/>
          </a:xfrm>
        </p:spPr>
        <p:txBody>
          <a:bodyPr/>
          <a:lstStyle/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76088" y="380973"/>
            <a:ext cx="677274" cy="522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63676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13273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6982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838198" y="1825625"/>
            <a:ext cx="10874829" cy="4351338"/>
          </a:xfrm>
        </p:spPr>
        <p:txBody>
          <a:bodyPr/>
          <a:lstStyle>
            <a:lvl1pPr marL="228600" indent="-228600">
              <a:buClr>
                <a:schemeClr val="tx2"/>
              </a:buClr>
              <a:buFont typeface="Space Grotesk"/>
              <a:buChar char="⟩"/>
              <a:defRPr sz="2400">
                <a:solidFill>
                  <a:schemeClr val="bg1"/>
                </a:solidFill>
              </a:defRPr>
            </a:lvl1pPr>
            <a:lvl2pPr marL="685800" indent="-228600">
              <a:buClr>
                <a:schemeClr val="tx2"/>
              </a:buClr>
              <a:buFont typeface="Space Grotesk"/>
              <a:buChar char="⟩"/>
              <a:defRPr sz="18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9289648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289648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169926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58105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38464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AA5B4-0DC8-44E5-B57A-D28E5D6354E2}" type="datetimeFigureOut">
              <a:rPr lang="sl-SI"/>
              <a:t>5. 5. 2026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2AB20F-D7ED-4DAD-83AF-0FCB71CD2C5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463193" y="2679842"/>
            <a:ext cx="8055102" cy="23898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4400" dirty="0"/>
              <a:t>Develop Lab conditions (radiation protection) needed for producing the isotopes</a:t>
            </a:r>
            <a:br>
              <a:rPr lang="en-US" dirty="0"/>
            </a:br>
            <a:br>
              <a:rPr lang="en-US" dirty="0"/>
            </a:br>
            <a:r>
              <a:rPr lang="sl-SI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63193" y="4351283"/>
            <a:ext cx="8055102" cy="191219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Athanasios Zacharakis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Medical Physicist/Radiation Protection Officer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BIOKOSMOS SA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17631D-CDD0-D5C2-B645-5F059ABD8BB0}"/>
              </a:ext>
            </a:extLst>
          </p:cNvPr>
          <p:cNvSpPr txBox="1">
            <a:spLocks/>
          </p:cNvSpPr>
          <p:nvPr/>
        </p:nvSpPr>
        <p:spPr bwMode="auto">
          <a:xfrm>
            <a:off x="1362074" y="-278866"/>
            <a:ext cx="115932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/>
              <a:t>PURPOSE AND RESEARCH SCOPE</a:t>
            </a:r>
            <a:endParaRPr lang="en-GB" sz="2000" b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C0ED31-6B87-03BD-9EEF-5E28C706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54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135B2-0EA9-C92B-CDE4-188A1EC42DF6}"/>
              </a:ext>
            </a:extLst>
          </p:cNvPr>
          <p:cNvSpPr txBox="1"/>
          <p:nvPr/>
        </p:nvSpPr>
        <p:spPr>
          <a:xfrm>
            <a:off x="1362074" y="1439917"/>
            <a:ext cx="94215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Designing of a radio-isotope laboratory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Safety requirements for chemical processing of </a:t>
            </a:r>
            <a:r>
              <a:rPr lang="en-GB" sz="2400" baseline="30000" dirty="0"/>
              <a:t>176</a:t>
            </a:r>
            <a:r>
              <a:rPr lang="en-GB" sz="2400" dirty="0"/>
              <a:t>Yb irradiated targets.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Focuses on Hot Laboratory, QC Laboratory, and Waste Management Area.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Compliance with Greek Atomic Energy Commission, Greek National Organization of Medicines and International Atomic Energy Agency basic safety standards.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en-GB" sz="2400" dirty="0"/>
              <a:t>Aims for occupational doses below 6 mSv/year design limit.</a:t>
            </a:r>
          </a:p>
          <a:p>
            <a:br>
              <a:rPr lang="en-GB" dirty="0"/>
            </a:b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0750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650E7-80E0-A80C-CB93-0722185C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111F727-9025-BA33-DDF8-37B4FCA28709}"/>
              </a:ext>
            </a:extLst>
          </p:cNvPr>
          <p:cNvSpPr txBox="1">
            <a:spLocks/>
          </p:cNvSpPr>
          <p:nvPr/>
        </p:nvSpPr>
        <p:spPr bwMode="auto">
          <a:xfrm>
            <a:off x="1362074" y="-278866"/>
            <a:ext cx="115932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>
                <a:solidFill>
                  <a:srgbClr val="565656"/>
                </a:solidFill>
                <a:ea typeface="Roboto"/>
                <a:cs typeface="Roboto"/>
              </a:rPr>
              <a:t>SHIELDING DESIGN: PRIMARY BARRIERS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02C86F-ED26-666F-4D88-745F53CB5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103979"/>
              </p:ext>
            </p:extLst>
          </p:nvPr>
        </p:nvGraphicFramePr>
        <p:xfrm>
          <a:off x="838200" y="2627290"/>
          <a:ext cx="10515600" cy="2629425"/>
        </p:xfrm>
        <a:graphic>
          <a:graphicData uri="http://schemas.openxmlformats.org/drawingml/2006/table">
            <a:tbl>
              <a:tblPr/>
              <a:tblGrid>
                <a:gridCol w="3354114">
                  <a:extLst>
                    <a:ext uri="{9D8B030D-6E8A-4147-A177-3AD203B41FA5}">
                      <a16:colId xmlns:a16="http://schemas.microsoft.com/office/drawing/2014/main" val="2212728416"/>
                    </a:ext>
                  </a:extLst>
                </a:gridCol>
                <a:gridCol w="3109354">
                  <a:extLst>
                    <a:ext uri="{9D8B030D-6E8A-4147-A177-3AD203B41FA5}">
                      <a16:colId xmlns:a16="http://schemas.microsoft.com/office/drawing/2014/main" val="854919070"/>
                    </a:ext>
                  </a:extLst>
                </a:gridCol>
                <a:gridCol w="4052132">
                  <a:extLst>
                    <a:ext uri="{9D8B030D-6E8A-4147-A177-3AD203B41FA5}">
                      <a16:colId xmlns:a16="http://schemas.microsoft.com/office/drawing/2014/main" val="1113420755"/>
                    </a:ext>
                  </a:extLst>
                </a:gridCol>
              </a:tblGrid>
              <a:tr h="5237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Merriweather" pitchFamily="2" charset="77"/>
                        </a:rPr>
                        <a:t>Shielding Zone</a:t>
                      </a:r>
                      <a:endParaRPr lang="en-GB" sz="1700" dirty="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Merriweather" pitchFamily="2" charset="77"/>
                        </a:rPr>
                        <a:t>Critical Target Energy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400" b="1" i="0" u="none" strike="noStrike">
                          <a:solidFill>
                            <a:srgbClr val="FFFFFF"/>
                          </a:solidFill>
                          <a:effectLst/>
                          <a:latin typeface="Merriweather" pitchFamily="2" charset="77"/>
                        </a:rPr>
                        <a:t>Structural Specification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46233"/>
                  </a:ext>
                </a:extLst>
              </a:tr>
              <a:tr h="5237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Target Receipt &amp; Decay Vault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1.24 MeV Gamma (</a:t>
                      </a:r>
                      <a:r>
                        <a:rPr lang="en-GB" sz="1300" b="0" i="0" u="none" strike="noStrike" baseline="30000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177</a:t>
                      </a:r>
                      <a:r>
                        <a:rPr lang="en-GB" sz="1300" b="0" i="0" u="none" strike="noStrike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Yb)</a:t>
                      </a:r>
                      <a:endParaRPr lang="en-GB" sz="1700" dirty="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1.6 m High-Density Concrete Barrier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08658"/>
                  </a:ext>
                </a:extLst>
              </a:tr>
              <a:tr h="5237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Processing Hot Cells</a:t>
                      </a:r>
                      <a:endParaRPr lang="en-GB" sz="1700" dirty="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208 keV Gamma (</a:t>
                      </a:r>
                      <a:r>
                        <a:rPr lang="en-GB" sz="1300" b="0" i="0" u="none" strike="noStrike" baseline="30000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177</a:t>
                      </a:r>
                      <a:r>
                        <a:rPr lang="en-GB" sz="1300" b="0" i="0" u="none" strike="noStrike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Lu)</a:t>
                      </a:r>
                      <a:endParaRPr lang="en-GB" sz="1700" dirty="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75 - 100 mm Lead (Pb) Enclosure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97441"/>
                  </a:ext>
                </a:extLst>
              </a:tr>
              <a:tr h="52375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QC Laboratory Benches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Low Energy Aliquots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20 mm Pb Shielded L-Blocks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5080"/>
                  </a:ext>
                </a:extLst>
              </a:tr>
              <a:tr h="534389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Radiochemistry Fume Hoods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Bremsstrahlung / Gammas</a:t>
                      </a:r>
                      <a:endParaRPr lang="en-GB" sz="170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GB" sz="1300" b="0" i="0" u="none" strike="noStrike" dirty="0">
                          <a:solidFill>
                            <a:srgbClr val="334155"/>
                          </a:solidFill>
                          <a:effectLst/>
                          <a:latin typeface="DM Sans" pitchFamily="2" charset="77"/>
                        </a:rPr>
                        <a:t>50 mm Pb for the base and side walls  with 75 mm vertical sliding Pb Glass</a:t>
                      </a:r>
                      <a:endParaRPr lang="en-GB" sz="1700" dirty="0">
                        <a:effectLst/>
                      </a:endParaRPr>
                    </a:p>
                  </a:txBody>
                  <a:tcPr marL="63456" marR="63456" marT="27196" marB="2719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50350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56E7BCD2-7561-9F68-0435-C248B522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54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5A6F0-D55D-E401-4563-7ED51C7690BD}"/>
              </a:ext>
            </a:extLst>
          </p:cNvPr>
          <p:cNvSpPr txBox="1"/>
          <p:nvPr/>
        </p:nvSpPr>
        <p:spPr>
          <a:xfrm>
            <a:off x="838200" y="1601283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chemeClr val="tx1"/>
                </a:solidFill>
              </a:rPr>
              <a:t>Mandatory 24-hour cooling period for the targets</a:t>
            </a:r>
            <a:r>
              <a:rPr lang="en-GB" sz="2000" b="1" kern="1200" dirty="0"/>
              <a:t>. 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presence of </a:t>
            </a:r>
            <a:r>
              <a:rPr lang="sl-SI" sz="20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177</a:t>
            </a:r>
            <a:r>
              <a:rPr lang="sl-SI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Yb introduces a transient but severe high-energy gamma hazard in the first hours after EOB.</a:t>
            </a:r>
            <a:endParaRPr lang="en-GR" sz="2000" dirty="0"/>
          </a:p>
        </p:txBody>
      </p:sp>
    </p:spTree>
    <p:extLst>
      <p:ext uri="{BB962C8B-B14F-4D97-AF65-F5344CB8AC3E}">
        <p14:creationId xmlns:p14="http://schemas.microsoft.com/office/powerpoint/2010/main" val="221559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DCFC204-3831-826E-B8A6-CD6402A5EBD5}"/>
              </a:ext>
            </a:extLst>
          </p:cNvPr>
          <p:cNvSpPr txBox="1">
            <a:spLocks/>
          </p:cNvSpPr>
          <p:nvPr/>
        </p:nvSpPr>
        <p:spPr bwMode="auto">
          <a:xfrm>
            <a:off x="1579698" y="0"/>
            <a:ext cx="10834150" cy="8989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/>
              <a:t>RADIATION MONITORING PROGRAM</a:t>
            </a:r>
            <a:endParaRPr lang="en-GB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5D037-2454-005C-DF26-C5E986411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698" y="1344092"/>
            <a:ext cx="9527121" cy="49210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sl-SI" kern="1200" dirty="0"/>
              <a:t>Comprehensive radiation monitoring framework is essential for validation of shielding structure performance and early detection of containment failures.</a:t>
            </a:r>
          </a:p>
          <a:p>
            <a:pPr algn="just" rtl="0"/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en-GB" dirty="0"/>
              <a:t>Fixed area radiation monitors installed in Hot Lab, QC, and Waste Room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endParaRPr lang="el-GR" dirty="0"/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en-GB" dirty="0"/>
              <a:t>Continuous exhaust stack tracking for particulate and volatile releases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endParaRPr lang="el-GR" dirty="0"/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en-US" dirty="0"/>
              <a:t>Portable radiation detectors</a:t>
            </a: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r>
              <a:rPr lang="en-GB" dirty="0"/>
              <a:t>Personal dosimetry includes whole-body badges, ring dosimeters (exchange monthly) and electronic personal dosimeters (provide real-time dose alarms)</a:t>
            </a:r>
          </a:p>
          <a:p>
            <a:br>
              <a:rPr lang="en-GB" dirty="0"/>
            </a:br>
            <a:endParaRPr lang="en-GB" dirty="0"/>
          </a:p>
          <a:p>
            <a:br>
              <a:rPr lang="en-GB" dirty="0"/>
            </a:br>
            <a:endParaRPr lang="en-US" dirty="0"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00000"/>
              </a:lnSpc>
              <a:spcBef>
                <a:spcPct val="20000"/>
              </a:spcBef>
              <a:buFont typeface="Arial" panose="05000000000000000000" pitchFamily="2" charset="2"/>
              <a:buChar char="•"/>
            </a:pPr>
            <a:endParaRPr lang="en-US" dirty="0">
              <a:latin typeface="Roboto"/>
              <a:ea typeface="Roboto Condensed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6632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FDE8FF5-763D-7D35-97AC-0042A0B8CA07}"/>
              </a:ext>
            </a:extLst>
          </p:cNvPr>
          <p:cNvSpPr txBox="1">
            <a:spLocks/>
          </p:cNvSpPr>
          <p:nvPr/>
        </p:nvSpPr>
        <p:spPr bwMode="auto">
          <a:xfrm>
            <a:off x="1346806" y="378004"/>
            <a:ext cx="9845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>
              <a:spcAft>
                <a:spcPts val="600"/>
              </a:spcAft>
              <a:defRPr/>
            </a:pPr>
            <a:r>
              <a:rPr lang="en-US" sz="3200" dirty="0"/>
              <a:t>WASTE MANAGEMENT: Strategy and Steams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E1A44F-F9DF-E7BF-641F-71DA07F73EDA}"/>
              </a:ext>
            </a:extLst>
          </p:cNvPr>
          <p:cNvSpPr txBox="1"/>
          <p:nvPr/>
        </p:nvSpPr>
        <p:spPr>
          <a:xfrm>
            <a:off x="838199" y="3941147"/>
            <a:ext cx="4648199" cy="24006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i="0" u="none" strike="noStrike" dirty="0">
                <a:solidFill>
                  <a:srgbClr val="334155"/>
                </a:solidFill>
                <a:effectLst/>
                <a:latin typeface="DM Sans" pitchFamily="2" charset="77"/>
              </a:rPr>
              <a:t>Stream A: Target Raffinate</a:t>
            </a:r>
            <a:endParaRPr lang="en-GB" b="0" dirty="0">
              <a:effectLst/>
            </a:endParaRPr>
          </a:p>
          <a:p>
            <a:pPr>
              <a:buNone/>
            </a:pPr>
            <a:br>
              <a:rPr lang="en-GB" b="0" dirty="0">
                <a:effectLst/>
              </a:rPr>
            </a:br>
            <a:endParaRPr lang="en-GB" b="0" dirty="0">
              <a:effectLst/>
            </a:endParaRPr>
          </a:p>
          <a:p>
            <a:pPr rtl="0">
              <a:buNone/>
            </a:pPr>
            <a:r>
              <a:rPr lang="en-GB" sz="1800" b="0" i="0" u="none" strike="noStrike" dirty="0">
                <a:solidFill>
                  <a:srgbClr val="475569"/>
                </a:solidFill>
                <a:effectLst/>
                <a:latin typeface="DM Sans" pitchFamily="2" charset="77"/>
              </a:rPr>
              <a:t>Contains stable </a:t>
            </a:r>
            <a:r>
              <a:rPr lang="en-GB" sz="1800" b="0" i="0" u="none" strike="noStrike" baseline="30000" dirty="0">
                <a:solidFill>
                  <a:srgbClr val="475569"/>
                </a:solidFill>
                <a:effectLst/>
                <a:latin typeface="DM Sans" pitchFamily="2" charset="77"/>
              </a:rPr>
              <a:t>176</a:t>
            </a:r>
            <a:r>
              <a:rPr lang="en-GB" sz="1800" b="0" i="0" u="none" strike="noStrike" dirty="0">
                <a:solidFill>
                  <a:srgbClr val="475569"/>
                </a:solidFill>
                <a:effectLst/>
                <a:latin typeface="DM Sans" pitchFamily="2" charset="77"/>
              </a:rPr>
              <a:t>Yb and radioactive </a:t>
            </a:r>
            <a:r>
              <a:rPr lang="en-GB" sz="1800" b="0" i="0" u="none" strike="noStrike" baseline="30000" dirty="0">
                <a:solidFill>
                  <a:srgbClr val="475569"/>
                </a:solidFill>
                <a:effectLst/>
                <a:latin typeface="DM Sans" pitchFamily="2" charset="77"/>
              </a:rPr>
              <a:t>175</a:t>
            </a:r>
            <a:r>
              <a:rPr lang="en-GB" sz="1800" b="0" i="0" u="none" strike="noStrike" dirty="0">
                <a:solidFill>
                  <a:srgbClr val="475569"/>
                </a:solidFill>
                <a:effectLst/>
                <a:latin typeface="DM Sans" pitchFamily="2" charset="77"/>
              </a:rPr>
              <a:t>Yb isotopes.</a:t>
            </a:r>
            <a:br>
              <a:rPr lang="en-GB" b="0" dirty="0">
                <a:effectLst/>
              </a:rPr>
            </a:br>
            <a:endParaRPr lang="en-GB" b="0" dirty="0">
              <a:effectLst/>
            </a:endParaRPr>
          </a:p>
          <a:p>
            <a:pPr rtl="0">
              <a:buNone/>
            </a:pPr>
            <a:r>
              <a:rPr lang="en-GB" sz="1800" b="0" i="0" u="none" strike="noStrike" dirty="0">
                <a:solidFill>
                  <a:srgbClr val="475569"/>
                </a:solidFill>
                <a:effectLst/>
                <a:latin typeface="DM Sans" pitchFamily="2" charset="77"/>
              </a:rPr>
              <a:t>Stored for minimum 42 days for decay and recycling.</a:t>
            </a:r>
            <a:endParaRPr lang="en-GB" b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F4D67-3888-773E-BF19-C87AC778A774}"/>
              </a:ext>
            </a:extLst>
          </p:cNvPr>
          <p:cNvSpPr txBox="1"/>
          <p:nvPr/>
        </p:nvSpPr>
        <p:spPr>
          <a:xfrm>
            <a:off x="6543840" y="3664148"/>
            <a:ext cx="4648199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rtl="0"/>
            <a:r>
              <a:rPr lang="en-GB" sz="2400" b="1" dirty="0">
                <a:solidFill>
                  <a:srgbClr val="334155"/>
                </a:solidFill>
                <a:latin typeface="DM Sans" pitchFamily="2" charset="77"/>
              </a:rPr>
              <a:t>Stream B: Operational Waste</a:t>
            </a:r>
          </a:p>
          <a:p>
            <a:endParaRPr lang="en-GB" b="0" dirty="0">
              <a:effectLst/>
            </a:endParaRPr>
          </a:p>
          <a:p>
            <a:pPr rtl="0"/>
            <a:r>
              <a:rPr lang="en-GB" dirty="0">
                <a:solidFill>
                  <a:srgbClr val="475569"/>
                </a:solidFill>
                <a:latin typeface="DM Sans" pitchFamily="2" charset="77"/>
              </a:rPr>
              <a:t>General contaminated consumables, gloves, and empty vials.</a:t>
            </a:r>
          </a:p>
          <a:p>
            <a:pPr rtl="0"/>
            <a:endParaRPr lang="en-GB" dirty="0">
              <a:solidFill>
                <a:srgbClr val="475569"/>
              </a:solidFill>
              <a:latin typeface="DM Sans" pitchFamily="2" charset="77"/>
            </a:endParaRPr>
          </a:p>
          <a:p>
            <a:pPr rtl="0"/>
            <a:r>
              <a:rPr lang="en-GB" dirty="0">
                <a:solidFill>
                  <a:srgbClr val="475569"/>
                </a:solidFill>
                <a:latin typeface="DM Sans" pitchFamily="2" charset="77"/>
              </a:rPr>
              <a:t>Stored in drums for minimum 67 days.</a:t>
            </a:r>
          </a:p>
          <a:p>
            <a:endParaRPr lang="en-GB" dirty="0">
              <a:solidFill>
                <a:srgbClr val="475569"/>
              </a:solidFill>
              <a:latin typeface="DM Sans" pitchFamily="2" charset="77"/>
            </a:endParaRPr>
          </a:p>
          <a:p>
            <a:pPr rtl="0"/>
            <a:r>
              <a:rPr lang="en-GB" dirty="0">
                <a:solidFill>
                  <a:srgbClr val="475569"/>
                </a:solidFill>
                <a:latin typeface="DM Sans" pitchFamily="2" charset="77"/>
              </a:rPr>
              <a:t>Released for conventional disposal only after clearance (&lt; 0.1 </a:t>
            </a:r>
            <a:r>
              <a:rPr lang="el-GR" dirty="0">
                <a:solidFill>
                  <a:srgbClr val="475569"/>
                </a:solidFill>
              </a:rPr>
              <a:t>μ</a:t>
            </a:r>
            <a:r>
              <a:rPr lang="en-GB" dirty="0">
                <a:solidFill>
                  <a:srgbClr val="475569"/>
                </a:solidFill>
                <a:latin typeface="DM Sans" pitchFamily="2" charset="77"/>
              </a:rPr>
              <a:t>Sv/h).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7DA1A-84F8-064C-215D-7E6A2EE2F9E5}"/>
              </a:ext>
            </a:extLst>
          </p:cNvPr>
          <p:cNvSpPr txBox="1"/>
          <p:nvPr/>
        </p:nvSpPr>
        <p:spPr>
          <a:xfrm>
            <a:off x="999961" y="1523256"/>
            <a:ext cx="101920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l-SI" dirty="0"/>
              <a:t>The waste management infrastructure will be designed to allow safe handling, storage, and conditioning of all radioactive materials produced by irradiation of Ytterbium targets</a:t>
            </a:r>
            <a:r>
              <a:rPr lang="en-GR" dirty="0"/>
              <a:t>. </a:t>
            </a:r>
            <a:r>
              <a:rPr lang="sl-SI" dirty="0"/>
              <a:t>The strategy includes radiological protection, chemical safety, and environmental considerations focusing on:</a:t>
            </a:r>
            <a:r>
              <a:rPr lang="en-GR" dirty="0"/>
              <a:t> </a:t>
            </a:r>
            <a:r>
              <a:rPr lang="en-US" dirty="0"/>
              <a:t>Management of short-lived beta-emitting radionuclides (177Lu and residual Yb isotopes),</a:t>
            </a:r>
            <a:r>
              <a:rPr lang="en-GR" dirty="0"/>
              <a:t> </a:t>
            </a:r>
            <a:r>
              <a:rPr lang="en-US" dirty="0"/>
              <a:t>handling of chemically aggressive liquid waste streams (acidic media),</a:t>
            </a:r>
            <a:r>
              <a:rPr lang="en-GR" dirty="0"/>
              <a:t> </a:t>
            </a:r>
            <a:r>
              <a:rPr lang="en-US" dirty="0"/>
              <a:t>minimization of waste volumes and promotion of target material recovery and</a:t>
            </a:r>
            <a:r>
              <a:rPr lang="en-GR" dirty="0"/>
              <a:t> </a:t>
            </a:r>
            <a:r>
              <a:rPr lang="en-US" dirty="0"/>
              <a:t>prevention of airborne contamination and radiolytic gas accumulation.</a:t>
            </a:r>
            <a:r>
              <a:rPr lang="en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09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FA6D9F1-1B0A-F3AA-D3D1-85026319BC9A}"/>
              </a:ext>
            </a:extLst>
          </p:cNvPr>
          <p:cNvSpPr txBox="1">
            <a:spLocks/>
          </p:cNvSpPr>
          <p:nvPr/>
        </p:nvSpPr>
        <p:spPr bwMode="auto">
          <a:xfrm>
            <a:off x="1193258" y="0"/>
            <a:ext cx="10998742" cy="926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/>
              <a:t>Safety Protocols &amp; Emergency Response</a:t>
            </a:r>
            <a:endParaRPr lang="en-GB" sz="20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0F178-97EC-0E5A-550D-5DB43CABCF2A}"/>
              </a:ext>
            </a:extLst>
          </p:cNvPr>
          <p:cNvSpPr txBox="1"/>
          <p:nvPr/>
        </p:nvSpPr>
        <p:spPr>
          <a:xfrm>
            <a:off x="1193258" y="1382286"/>
            <a:ext cx="989635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Contingency Planning: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sz="2400" dirty="0"/>
              <a:t>“Stop and shield, Warn, Isolate, Monitor, Survey and decontamination” (SWIMS) protocol for an unsealed radiological release.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sz="2400" dirty="0"/>
              <a:t>Strategic placement of emergency spill kits.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sz="2400" dirty="0"/>
              <a:t>Designated decontamination zones with dedicated plumbing containment.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GB" sz="2400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dirty="0"/>
              <a:t>Immediate Actions: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sz="2400" dirty="0"/>
              <a:t>Evacuation of work area during high-level alarms.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sz="2400" dirty="0"/>
              <a:t>Localized isolation of automated hot cells via panic buttons.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GB" sz="2400" dirty="0"/>
              <a:t>Reporting chain-of-command for radiological contamination incidents.</a:t>
            </a:r>
          </a:p>
        </p:txBody>
      </p:sp>
    </p:spTree>
    <p:extLst>
      <p:ext uri="{BB962C8B-B14F-4D97-AF65-F5344CB8AC3E}">
        <p14:creationId xmlns:p14="http://schemas.microsoft.com/office/powerpoint/2010/main" val="70611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B64AD-9FD5-C55C-1D80-9D637E3A8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F77ECCE-CBF4-15FB-0453-DEEC810272DC}"/>
              </a:ext>
            </a:extLst>
          </p:cNvPr>
          <p:cNvSpPr txBox="1">
            <a:spLocks/>
          </p:cNvSpPr>
          <p:nvPr/>
        </p:nvSpPr>
        <p:spPr bwMode="auto">
          <a:xfrm>
            <a:off x="1657395" y="0"/>
            <a:ext cx="10998742" cy="9264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200" dirty="0"/>
              <a:t>STAFF TRAINING PROGRAM</a:t>
            </a:r>
            <a:endParaRPr lang="en-GB" sz="20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AF6B2-8C85-05D8-4D1B-67F435E4D4B3}"/>
              </a:ext>
            </a:extLst>
          </p:cNvPr>
          <p:cNvSpPr txBox="1"/>
          <p:nvPr/>
        </p:nvSpPr>
        <p:spPr>
          <a:xfrm>
            <a:off x="1657394" y="1782292"/>
            <a:ext cx="97275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At the end of the program, staff should be able to:</a:t>
            </a:r>
            <a:endParaRPr lang="en-GR" sz="2400" dirty="0"/>
          </a:p>
          <a:p>
            <a:r>
              <a:rPr lang="en-US" sz="2400" dirty="0"/>
              <a:t> </a:t>
            </a:r>
            <a:endParaRPr lang="en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Explain the basic physics, biological effects, and specific risks of </a:t>
            </a:r>
            <a:r>
              <a:rPr lang="en-US" sz="2400" baseline="30000" dirty="0"/>
              <a:t>177</a:t>
            </a:r>
            <a:r>
              <a:rPr lang="en-US" sz="2400" dirty="0"/>
              <a:t>Lu and associated isotopes (</a:t>
            </a:r>
            <a:r>
              <a:rPr lang="en-US" sz="2400" baseline="30000" dirty="0"/>
              <a:t>177</a:t>
            </a:r>
            <a:r>
              <a:rPr lang="en-US" sz="2400" dirty="0"/>
              <a:t>Yb, </a:t>
            </a:r>
            <a:r>
              <a:rPr lang="en-US" sz="2400" baseline="30000" dirty="0"/>
              <a:t>175</a:t>
            </a:r>
            <a:r>
              <a:rPr lang="en-US" sz="2400" dirty="0"/>
              <a:t>Yb) </a:t>
            </a:r>
            <a:endParaRPr lang="en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Apply ALARA principles (time, distance, shielding) in routine tasks </a:t>
            </a:r>
            <a:endParaRPr lang="en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Operate hot cells, L-blocks, and remote tools without unnecessary exposure </a:t>
            </a:r>
            <a:endParaRPr lang="en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and control contamination risks in hot lab, QC, and waste areas </a:t>
            </a:r>
            <a:endParaRPr lang="en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Interpret area monitor and survey meter readings and act appropriately </a:t>
            </a:r>
            <a:endParaRPr lang="en-GR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Respond correctly to spills, abnormal dose-rate readings, and alarms </a:t>
            </a:r>
            <a:endParaRPr lang="en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activities, surveys, and incidents in compliance with regulations </a:t>
            </a:r>
            <a:endParaRPr lang="en-GR" sz="2400" dirty="0"/>
          </a:p>
        </p:txBody>
      </p:sp>
    </p:spTree>
    <p:extLst>
      <p:ext uri="{BB962C8B-B14F-4D97-AF65-F5344CB8AC3E}">
        <p14:creationId xmlns:p14="http://schemas.microsoft.com/office/powerpoint/2010/main" val="381898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B011A40-04A2-DA46-0E29-39E6560445C4}"/>
              </a:ext>
            </a:extLst>
          </p:cNvPr>
          <p:cNvSpPr txBox="1">
            <a:spLocks/>
          </p:cNvSpPr>
          <p:nvPr/>
        </p:nvSpPr>
        <p:spPr bwMode="auto">
          <a:xfrm>
            <a:off x="448581" y="-322919"/>
            <a:ext cx="115932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7AE4B-0719-008F-FDDB-73C115BF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92469"/>
            <a:ext cx="10515600" cy="4597181"/>
          </a:xfrm>
        </p:spPr>
        <p:txBody>
          <a:bodyPr>
            <a:normAutofit lnSpcReduction="10000"/>
          </a:bodyPr>
          <a:lstStyle/>
          <a:p>
            <a:pPr rtl="0"/>
            <a:r>
              <a:rPr lang="en-GB" sz="2800" b="1" dirty="0"/>
              <a:t>Technical Summary</a:t>
            </a:r>
            <a:endParaRPr lang="en-GB" sz="2000" b="1" dirty="0"/>
          </a:p>
          <a:p>
            <a:pPr rtl="0" fontAlgn="base"/>
            <a:r>
              <a:rPr lang="en-GB" b="1" dirty="0"/>
              <a:t>Shielding Efficacy:</a:t>
            </a:r>
          </a:p>
          <a:p>
            <a:pPr lvl="1" rtl="0" fontAlgn="base"/>
            <a:r>
              <a:rPr lang="en-GB" sz="2200" dirty="0">
                <a:solidFill>
                  <a:schemeClr val="tx1"/>
                </a:solidFill>
              </a:rPr>
              <a:t>Mandatory 24-hour cooling period for the targets</a:t>
            </a:r>
            <a:endParaRPr lang="en-GB" sz="2200" b="1" dirty="0">
              <a:solidFill>
                <a:schemeClr val="tx1"/>
              </a:solidFill>
            </a:endParaRPr>
          </a:p>
          <a:p>
            <a:pPr lvl="1" rtl="0" fontAlgn="base"/>
            <a:r>
              <a:rPr lang="en-GB" sz="2200" dirty="0">
                <a:solidFill>
                  <a:schemeClr val="tx1"/>
                </a:solidFill>
              </a:rPr>
              <a:t>Shielding must account for 1.2 MeV transient </a:t>
            </a:r>
            <a:r>
              <a:rPr lang="en-GB" sz="2200" baseline="30000" dirty="0">
                <a:solidFill>
                  <a:schemeClr val="tx1"/>
                </a:solidFill>
              </a:rPr>
              <a:t>177</a:t>
            </a:r>
            <a:r>
              <a:rPr lang="en-GB" sz="2200" dirty="0">
                <a:solidFill>
                  <a:schemeClr val="tx1"/>
                </a:solidFill>
              </a:rPr>
              <a:t>Yb emissions.</a:t>
            </a:r>
          </a:p>
          <a:p>
            <a:pPr lvl="1" rtl="0" fontAlgn="base"/>
            <a:r>
              <a:rPr lang="en-GB" sz="2200" dirty="0">
                <a:solidFill>
                  <a:schemeClr val="tx1"/>
                </a:solidFill>
              </a:rPr>
              <a:t>Lead thickness of 75-100 mm ensures safety during </a:t>
            </a:r>
            <a:r>
              <a:rPr lang="en-GB" sz="2200" baseline="30000" dirty="0">
                <a:solidFill>
                  <a:schemeClr val="tx1"/>
                </a:solidFill>
              </a:rPr>
              <a:t>177</a:t>
            </a:r>
            <a:r>
              <a:rPr lang="en-GB" sz="2200" dirty="0">
                <a:solidFill>
                  <a:schemeClr val="tx1"/>
                </a:solidFill>
              </a:rPr>
              <a:t>Lu processing.</a:t>
            </a:r>
          </a:p>
          <a:p>
            <a:pPr marL="0" lvl="1" rtl="0" fontAlgn="base">
              <a:spcBef>
                <a:spcPts val="1000"/>
              </a:spcBef>
            </a:pPr>
            <a:r>
              <a:rPr lang="en-GB" sz="2400" b="1" dirty="0">
                <a:solidFill>
                  <a:schemeClr val="tx1"/>
                </a:solidFill>
              </a:rPr>
              <a:t>Safety Integration:</a:t>
            </a:r>
          </a:p>
          <a:p>
            <a:pPr lvl="1" rtl="0" fontAlgn="base"/>
            <a:r>
              <a:rPr lang="en-GB" sz="2200" dirty="0">
                <a:solidFill>
                  <a:schemeClr val="tx1"/>
                </a:solidFill>
              </a:rPr>
              <a:t>Real-time area monitoring provides reliable detection of radiological anomalies.</a:t>
            </a:r>
          </a:p>
          <a:p>
            <a:pPr lvl="1" rtl="0" fontAlgn="base"/>
            <a:endParaRPr lang="en-GB" sz="1800" dirty="0">
              <a:solidFill>
                <a:schemeClr val="tx1"/>
              </a:solidFill>
            </a:endParaRPr>
          </a:p>
          <a:p>
            <a:pPr rtl="0"/>
            <a:r>
              <a:rPr lang="en-GB" sz="3000" b="1" dirty="0"/>
              <a:t>Operational Summary</a:t>
            </a:r>
            <a:endParaRPr lang="en-GB" sz="3000" dirty="0"/>
          </a:p>
          <a:p>
            <a:pPr rtl="0" fontAlgn="base"/>
            <a:r>
              <a:rPr lang="en-GB" sz="2600" b="1" dirty="0"/>
              <a:t>Strategic Compliance:</a:t>
            </a:r>
          </a:p>
          <a:p>
            <a:pPr lvl="1" rtl="0" fontAlgn="base"/>
            <a:r>
              <a:rPr lang="en-GB" sz="2200" dirty="0">
                <a:solidFill>
                  <a:schemeClr val="tx1"/>
                </a:solidFill>
              </a:rPr>
              <a:t>Design complies with ALARA and 6 mSv/year design limits.</a:t>
            </a:r>
          </a:p>
          <a:p>
            <a:pPr lvl="1" rtl="0" fontAlgn="base"/>
            <a:r>
              <a:rPr lang="en-GB" sz="2200" dirty="0">
                <a:solidFill>
                  <a:schemeClr val="tx1"/>
                </a:solidFill>
              </a:rPr>
              <a:t>Clearance protocols ensure safe, documented environmental waste disposal.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1697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767408" y="2060848"/>
            <a:ext cx="10801200" cy="15841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l-SI" sz="3600">
                <a:solidFill>
                  <a:schemeClr val="bg1"/>
                </a:solidFill>
              </a:rPr>
              <a:t>Thank you for your attention</a:t>
            </a:r>
            <a:endParaRPr sz="3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igeneia Colors">
      <a:dk1>
        <a:srgbClr val="565656"/>
      </a:dk1>
      <a:lt1>
        <a:sysClr val="window" lastClr="FFFFFF"/>
      </a:lt1>
      <a:dk2>
        <a:srgbClr val="5F5C85"/>
      </a:dk2>
      <a:lt2>
        <a:srgbClr val="C7D6D1"/>
      </a:lt2>
      <a:accent1>
        <a:srgbClr val="4B719C"/>
      </a:accent1>
      <a:accent2>
        <a:srgbClr val="739DBF"/>
      </a:accent2>
      <a:accent3>
        <a:srgbClr val="83BBA9"/>
      </a:accent3>
      <a:accent4>
        <a:srgbClr val="4D8A74"/>
      </a:accent4>
      <a:accent5>
        <a:srgbClr val="908BAE"/>
      </a:accent5>
      <a:accent6>
        <a:srgbClr val="D6D4E8"/>
      </a:accent6>
      <a:hlink>
        <a:srgbClr val="739DBF"/>
      </a:hlink>
      <a:folHlink>
        <a:srgbClr val="908BAE"/>
      </a:folHlink>
    </a:clrScheme>
    <a:fontScheme name="Ifigineja font">
      <a:majorFont>
        <a:latin typeface="Roboto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a19a62-200c-46bd-8ec0-5d7fbc79c9aa">
      <Terms xmlns="http://schemas.microsoft.com/office/infopath/2007/PartnerControls"/>
    </lcf76f155ced4ddcb4097134ff3c332f>
    <TaxCatchAll xmlns="c9402938-6f25-4f2e-b26c-65f652b33f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603F018D36044A358C3C46AE672F4" ma:contentTypeVersion="13" ma:contentTypeDescription="Create a new document." ma:contentTypeScope="" ma:versionID="fbcfc2914305cadf37a840aa2b588dd0">
  <xsd:schema xmlns:xsd="http://www.w3.org/2001/XMLSchema" xmlns:xs="http://www.w3.org/2001/XMLSchema" xmlns:p="http://schemas.microsoft.com/office/2006/metadata/properties" xmlns:ns2="cfa19a62-200c-46bd-8ec0-5d7fbc79c9aa" xmlns:ns3="c9402938-6f25-4f2e-b26c-65f652b33f84" targetNamespace="http://schemas.microsoft.com/office/2006/metadata/properties" ma:root="true" ma:fieldsID="e487bfdf6730014f07db470d6cdcfdd8" ns2:_="" ns3:_="">
    <xsd:import namespace="cfa19a62-200c-46bd-8ec0-5d7fbc79c9aa"/>
    <xsd:import namespace="c9402938-6f25-4f2e-b26c-65f652b33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19a62-200c-46bd-8ec0-5d7fbc79c9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5fd478b-9836-402c-92f2-9bd31c48b4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02938-6f25-4f2e-b26c-65f652b33f8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07ba4bd-0d45-4c99-9eac-2db40012e12c}" ma:internalName="TaxCatchAll" ma:showField="CatchAllData" ma:web="c9402938-6f25-4f2e-b26c-65f652b33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03E9CD-06D5-4BB9-8F11-49D7AF6AEB31}">
  <ds:schemaRefs>
    <ds:schemaRef ds:uri="c9402938-6f25-4f2e-b26c-65f652b33f84"/>
    <ds:schemaRef ds:uri="cfa19a62-200c-46bd-8ec0-5d7fbc79c9a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C99AEF-7724-478D-AB21-5A60AE800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D5D9E0-C3DA-4D86-AE68-C66B5792F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a19a62-200c-46bd-8ec0-5d7fbc79c9aa"/>
    <ds:schemaRef ds:uri="c9402938-6f25-4f2e-b26c-65f652b33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689</Words>
  <Application>Microsoft Macintosh PowerPoint</Application>
  <PresentationFormat>Widescreen</PresentationFormat>
  <Paragraphs>94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Merriweather</vt:lpstr>
      <vt:lpstr>Arial</vt:lpstr>
      <vt:lpstr>DM Sans</vt:lpstr>
      <vt:lpstr>Aptos</vt:lpstr>
      <vt:lpstr>Space Grotesk</vt:lpstr>
      <vt:lpstr>Roboto Condensed</vt:lpstr>
      <vt:lpstr>Roboto</vt:lpstr>
      <vt:lpstr>Office Theme</vt:lpstr>
      <vt:lpstr>Develop Lab conditions (radiation protection) needed for producing the isotopes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Matjaz</dc:creator>
  <cp:keywords/>
  <dc:description/>
  <cp:lastModifiedBy>Athanasios Zacharakis</cp:lastModifiedBy>
  <cp:revision>340</cp:revision>
  <dcterms:created xsi:type="dcterms:W3CDTF">2025-07-08T12:20:48Z</dcterms:created>
  <dcterms:modified xsi:type="dcterms:W3CDTF">2026-05-05T18:28:53Z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0x010100478603F018D36044A358C3C46AE672F4</vt:lpwstr>
  </property>
  <property fmtid="{D5CDD505-2E9C-101B-9397-08002B2CF9AE}" pid="3" name="MediaServiceImageTags">
    <vt:lpwstr/>
  </property>
</Properties>
</file>