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Glava odsek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49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162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</p:spTree>
    <p:extLst>
      <p:ext uri="{BB962C8B-B14F-4D97-AF65-F5344CB8AC3E}">
        <p14:creationId xmlns:p14="http://schemas.microsoft.com/office/powerpoint/2010/main" val="27170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Dve vsebin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835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</p:spTree>
    <p:extLst>
      <p:ext uri="{BB962C8B-B14F-4D97-AF65-F5344CB8AC3E}">
        <p14:creationId xmlns:p14="http://schemas.microsoft.com/office/powerpoint/2010/main" val="71632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>
  <p:cSld name="Vsebina z naslov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9284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Naslov in slik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813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34620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0934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2353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5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</p:spTree>
    <p:extLst>
      <p:ext uri="{BB962C8B-B14F-4D97-AF65-F5344CB8AC3E}">
        <p14:creationId xmlns:p14="http://schemas.microsoft.com/office/powerpoint/2010/main" val="9295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</p:spTree>
    <p:extLst>
      <p:ext uri="{BB962C8B-B14F-4D97-AF65-F5344CB8AC3E}">
        <p14:creationId xmlns:p14="http://schemas.microsoft.com/office/powerpoint/2010/main" val="134485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4. 05. 2026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eaLnBrk="1" hangingPunct="1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144590-6740-45B5-AAC5-1EC04E3A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193" y="2234084"/>
            <a:ext cx="8133062" cy="2389831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WP4 – </a:t>
            </a:r>
            <a:r>
              <a:rPr lang="sl-SI" dirty="0" err="1"/>
              <a:t>Radioisotope</a:t>
            </a:r>
            <a:r>
              <a:rPr lang="sl-SI" dirty="0"/>
              <a:t> </a:t>
            </a: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radiopharmaceuticals</a:t>
            </a:r>
            <a:br>
              <a:rPr lang="sl-SI" dirty="0"/>
            </a:br>
            <a:br>
              <a:rPr lang="sl-SI" dirty="0"/>
            </a:br>
            <a:r>
              <a:rPr lang="sl-SI" sz="3600" dirty="0"/>
              <a:t>T4.2. </a:t>
            </a:r>
            <a:r>
              <a:rPr lang="en-US" sz="3600" dirty="0"/>
              <a:t>Identify best </a:t>
            </a:r>
            <a:r>
              <a:rPr lang="sl-SI" sz="3600" dirty="0"/>
              <a:t>i</a:t>
            </a:r>
            <a:r>
              <a:rPr lang="en-US" sz="3600" dirty="0" err="1"/>
              <a:t>sotopes</a:t>
            </a:r>
            <a:r>
              <a:rPr lang="en-US" sz="3600" dirty="0"/>
              <a:t> for</a:t>
            </a:r>
            <a:r>
              <a:rPr lang="sl-SI" sz="3600" dirty="0"/>
              <a:t> </a:t>
            </a:r>
            <a:r>
              <a:rPr lang="en-US" sz="3600" dirty="0"/>
              <a:t>production with LINAC</a:t>
            </a:r>
            <a:r>
              <a:rPr lang="sl-SI" sz="3600" dirty="0"/>
              <a:t> 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CC6DC4E-5696-4BFB-9293-50EE0A3F7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Marko Krošelj, MF, </a:t>
            </a:r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Ljubljana</a:t>
            </a:r>
          </a:p>
        </p:txBody>
      </p:sp>
    </p:spTree>
    <p:extLst>
      <p:ext uri="{BB962C8B-B14F-4D97-AF65-F5344CB8AC3E}">
        <p14:creationId xmlns:p14="http://schemas.microsoft.com/office/powerpoint/2010/main" val="250269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12430F-5445-4DF6-BF9B-6057D6D5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Task</a:t>
            </a:r>
            <a:r>
              <a:rPr lang="sl-SI" dirty="0"/>
              <a:t> 4.2.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FF3DCB-6CF1-4E56-AAB8-9A92F3A6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part of the project will focus on the</a:t>
            </a:r>
            <a:r>
              <a:rPr lang="sl-SI" dirty="0"/>
              <a:t>:</a:t>
            </a:r>
            <a:r>
              <a:rPr lang="en-US" dirty="0"/>
              <a:t> </a:t>
            </a:r>
            <a:endParaRPr lang="sl-SI" dirty="0"/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investigation of precise nuclear data for the selection of suitable radionuclides;</a:t>
            </a:r>
          </a:p>
          <a:p>
            <a:pPr lvl="1"/>
            <a:r>
              <a:rPr lang="en-US" dirty="0"/>
              <a:t>(ii) chemical and technical concept of the target materials providing radionuclides of interest; </a:t>
            </a:r>
            <a:endParaRPr lang="sl-SI" dirty="0"/>
          </a:p>
          <a:p>
            <a:pPr lvl="1"/>
            <a:r>
              <a:rPr lang="en-US" dirty="0"/>
              <a:t>(iii) investigation of</a:t>
            </a:r>
            <a:r>
              <a:rPr lang="sl-SI" dirty="0"/>
              <a:t> </a:t>
            </a:r>
            <a:r>
              <a:rPr lang="en-US" dirty="0"/>
              <a:t>the optimal chemical forms and the principal separation methods</a:t>
            </a:r>
            <a:r>
              <a:rPr lang="sl-SI" dirty="0"/>
              <a:t> </a:t>
            </a:r>
            <a:r>
              <a:rPr lang="en-US" dirty="0"/>
              <a:t>allowing high chemical yields of radionuclides of</a:t>
            </a:r>
            <a:r>
              <a:rPr lang="sl-SI" dirty="0"/>
              <a:t> </a:t>
            </a:r>
            <a:r>
              <a:rPr lang="en-US" dirty="0"/>
              <a:t>interest; </a:t>
            </a:r>
            <a:endParaRPr lang="sl-SI" dirty="0"/>
          </a:p>
          <a:p>
            <a:pPr lvl="1"/>
            <a:r>
              <a:rPr lang="en-US" dirty="0"/>
              <a:t>(iv) consideration of the activity scale with regard to radiation stability and radiation safety; </a:t>
            </a:r>
            <a:endParaRPr lang="sl-SI" dirty="0"/>
          </a:p>
          <a:p>
            <a:pPr lvl="1"/>
            <a:r>
              <a:rPr lang="en-US" dirty="0"/>
              <a:t>(v) as well</a:t>
            </a:r>
            <a:r>
              <a:rPr lang="sl-SI" dirty="0"/>
              <a:t> </a:t>
            </a:r>
            <a:r>
              <a:rPr lang="en-US" dirty="0"/>
              <a:t>as eventual recovery of the target material. 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en-US" dirty="0"/>
              <a:t>The exemplary radionuclides of interest will pre-dominantly focus on</a:t>
            </a:r>
            <a:r>
              <a:rPr lang="sl-SI" dirty="0"/>
              <a:t> </a:t>
            </a:r>
            <a:r>
              <a:rPr lang="en-US" dirty="0" err="1"/>
              <a:t>radiolanthanides</a:t>
            </a:r>
            <a:r>
              <a:rPr lang="en-US" dirty="0"/>
              <a:t>. The produced radionuclides will significantly improve the relevance and robustness of performed preclinical</a:t>
            </a:r>
            <a:r>
              <a:rPr lang="sl-SI" dirty="0"/>
              <a:t> </a:t>
            </a:r>
            <a:r>
              <a:rPr lang="en-US" dirty="0"/>
              <a:t>experiments and simplify their supply and utilization in the clinics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83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DDE21-36BA-478D-ABAF-1387F7F3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Selection</a:t>
            </a:r>
            <a:r>
              <a:rPr lang="sl-SI" dirty="0"/>
              <a:t> </a:t>
            </a:r>
            <a:r>
              <a:rPr lang="sl-SI" dirty="0" err="1"/>
              <a:t>process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975EE3-01D6-4276-80C5-E9C0114E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82592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Step 1: </a:t>
            </a:r>
          </a:p>
          <a:p>
            <a:pPr>
              <a:buFontTx/>
              <a:buChar char="-"/>
            </a:pPr>
            <a:r>
              <a:rPr lang="sl-SI" dirty="0" err="1"/>
              <a:t>Proposed</a:t>
            </a:r>
            <a:r>
              <a:rPr lang="sl-SI" dirty="0"/>
              <a:t> list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radionuclides</a:t>
            </a:r>
            <a:r>
              <a:rPr lang="sl-SI" dirty="0"/>
              <a:t> (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intended</a:t>
            </a:r>
            <a:r>
              <a:rPr lang="sl-SI" dirty="0"/>
              <a:t> </a:t>
            </a:r>
            <a:r>
              <a:rPr lang="sl-SI" dirty="0" err="1"/>
              <a:t>use</a:t>
            </a:r>
            <a:r>
              <a:rPr lang="sl-SI" dirty="0"/>
              <a:t>, </a:t>
            </a:r>
            <a:r>
              <a:rPr lang="sl-SI" dirty="0" err="1"/>
              <a:t>application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available</a:t>
            </a:r>
            <a:r>
              <a:rPr lang="sl-SI" dirty="0"/>
              <a:t> </a:t>
            </a:r>
            <a:r>
              <a:rPr lang="sl-SI" dirty="0" err="1"/>
              <a:t>quality</a:t>
            </a:r>
            <a:r>
              <a:rPr lang="sl-SI" dirty="0"/>
              <a:t> </a:t>
            </a:r>
            <a:r>
              <a:rPr lang="sl-SI" dirty="0" err="1"/>
              <a:t>specifications</a:t>
            </a:r>
            <a:r>
              <a:rPr lang="sl-SI" dirty="0"/>
              <a:t>)</a:t>
            </a:r>
          </a:p>
          <a:p>
            <a:pPr>
              <a:buFontTx/>
              <a:buChar char="-"/>
            </a:pPr>
            <a:r>
              <a:rPr lang="sl-SI" dirty="0" err="1"/>
              <a:t>Coordination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WP3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04E724E4-C656-4BAB-B39F-2C40D6F29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94483"/>
              </p:ext>
            </p:extLst>
          </p:nvPr>
        </p:nvGraphicFramePr>
        <p:xfrm>
          <a:off x="6096000" y="1540613"/>
          <a:ext cx="5082537" cy="4351346"/>
        </p:xfrm>
        <a:graphic>
          <a:graphicData uri="http://schemas.openxmlformats.org/drawingml/2006/table">
            <a:tbl>
              <a:tblPr/>
              <a:tblGrid>
                <a:gridCol w="1145909">
                  <a:extLst>
                    <a:ext uri="{9D8B030D-6E8A-4147-A177-3AD203B41FA5}">
                      <a16:colId xmlns:a16="http://schemas.microsoft.com/office/drawing/2014/main" val="3645011671"/>
                    </a:ext>
                  </a:extLst>
                </a:gridCol>
                <a:gridCol w="1231658">
                  <a:extLst>
                    <a:ext uri="{9D8B030D-6E8A-4147-A177-3AD203B41FA5}">
                      <a16:colId xmlns:a16="http://schemas.microsoft.com/office/drawing/2014/main" val="2167618514"/>
                    </a:ext>
                  </a:extLst>
                </a:gridCol>
                <a:gridCol w="1722762">
                  <a:extLst>
                    <a:ext uri="{9D8B030D-6E8A-4147-A177-3AD203B41FA5}">
                      <a16:colId xmlns:a16="http://schemas.microsoft.com/office/drawing/2014/main" val="1318092160"/>
                    </a:ext>
                  </a:extLst>
                </a:gridCol>
                <a:gridCol w="982208">
                  <a:extLst>
                    <a:ext uri="{9D8B030D-6E8A-4147-A177-3AD203B41FA5}">
                      <a16:colId xmlns:a16="http://schemas.microsoft.com/office/drawing/2014/main" val="2620304812"/>
                    </a:ext>
                  </a:extLst>
                </a:gridCol>
              </a:tblGrid>
              <a:tr h="11693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7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7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Radionuclide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7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Application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7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Monography in Ph.Eur.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95734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Technetium-99m (99mTc)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 imaging (via Mo-99)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01/2008:0124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136382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Molybdenum-99 (99Mo)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 isotope for Tc-99m SPECT imaging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07/2022:1923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36876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Iodine-123 (123I)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Thyroid and neuroimaging (SPECT)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01/2008:2314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714405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Iodine-124 (124I)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 imaging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97676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Indium-111 (111In)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Tumor and infection imaging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01/2008:1227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2401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Scandium-44 (44Sc)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 imaging, theranostic pair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00527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Terbium-152 (152Tb)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 imaging, theranostic pair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29375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Lutetium-177 (177Lu)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therapy, theranostics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07/2017:2798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39743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Yttrium-90 (90Y)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therapy, radioembolization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04/2019:2803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56414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Iodine-131 (131I)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Thyroid cancer therapy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04/2021:0281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12285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Terbium-161 (161Tb)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β-/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Auger therapy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99737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Holmium-166 (166Ho)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therapy, SIRT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59139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Actinium-225 (225Ac)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</a:t>
                      </a: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 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177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Astatine-211 (211At)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 (</a:t>
                      </a: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581624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Lead-212 (212Pb)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α/β therapy, theranostic use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24865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Scandium-47 (47Sc)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therapy, SPECT imaging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8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DDE21-36BA-478D-ABAF-1387F7F3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Selection</a:t>
            </a:r>
            <a:r>
              <a:rPr lang="sl-SI" dirty="0"/>
              <a:t> </a:t>
            </a:r>
            <a:r>
              <a:rPr lang="sl-SI" dirty="0" err="1"/>
              <a:t>process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975EE3-01D6-4276-80C5-E9C0114E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82592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Step 2: </a:t>
            </a:r>
          </a:p>
          <a:p>
            <a:r>
              <a:rPr lang="en-GB" b="1" dirty="0"/>
              <a:t>Usefulness &amp; clinical relevance</a:t>
            </a:r>
            <a:r>
              <a:rPr lang="en-GB" dirty="0"/>
              <a:t> (bibliography review)</a:t>
            </a:r>
          </a:p>
          <a:p>
            <a:r>
              <a:rPr lang="en-GB" b="1" dirty="0"/>
              <a:t>Scientific/medical interest</a:t>
            </a:r>
            <a:r>
              <a:rPr lang="en-GB" dirty="0"/>
              <a:t> in producing them with LINACs.</a:t>
            </a:r>
          </a:p>
          <a:p>
            <a:r>
              <a:rPr lang="en-GB" b="1" dirty="0">
                <a:solidFill>
                  <a:srgbClr val="C00000"/>
                </a:solidFill>
              </a:rPr>
              <a:t>Feasibility of production using LINACs</a:t>
            </a:r>
            <a:r>
              <a:rPr lang="en-GB" dirty="0">
                <a:solidFill>
                  <a:srgbClr val="C00000"/>
                </a:solidFill>
              </a:rPr>
              <a:t> based on bibliography as well as on preliminary calculations</a:t>
            </a:r>
            <a:r>
              <a:rPr lang="sl-SI" dirty="0">
                <a:solidFill>
                  <a:srgbClr val="C00000"/>
                </a:solidFill>
              </a:rPr>
              <a:t>.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04E724E4-C656-4BAB-B39F-2C40D6F29F6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540613"/>
          <a:ext cx="5082537" cy="4351346"/>
        </p:xfrm>
        <a:graphic>
          <a:graphicData uri="http://schemas.openxmlformats.org/drawingml/2006/table">
            <a:tbl>
              <a:tblPr/>
              <a:tblGrid>
                <a:gridCol w="1145909">
                  <a:extLst>
                    <a:ext uri="{9D8B030D-6E8A-4147-A177-3AD203B41FA5}">
                      <a16:colId xmlns:a16="http://schemas.microsoft.com/office/drawing/2014/main" val="3645011671"/>
                    </a:ext>
                  </a:extLst>
                </a:gridCol>
                <a:gridCol w="1231658">
                  <a:extLst>
                    <a:ext uri="{9D8B030D-6E8A-4147-A177-3AD203B41FA5}">
                      <a16:colId xmlns:a16="http://schemas.microsoft.com/office/drawing/2014/main" val="2167618514"/>
                    </a:ext>
                  </a:extLst>
                </a:gridCol>
                <a:gridCol w="1722762">
                  <a:extLst>
                    <a:ext uri="{9D8B030D-6E8A-4147-A177-3AD203B41FA5}">
                      <a16:colId xmlns:a16="http://schemas.microsoft.com/office/drawing/2014/main" val="1318092160"/>
                    </a:ext>
                  </a:extLst>
                </a:gridCol>
                <a:gridCol w="982208">
                  <a:extLst>
                    <a:ext uri="{9D8B030D-6E8A-4147-A177-3AD203B41FA5}">
                      <a16:colId xmlns:a16="http://schemas.microsoft.com/office/drawing/2014/main" val="2620304812"/>
                    </a:ext>
                  </a:extLst>
                </a:gridCol>
              </a:tblGrid>
              <a:tr h="11693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7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7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Radionuclide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7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Application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7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Monography in Ph.Eur.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95734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Technetium-99m (99mTc)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 imaging (via Mo-99)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01/2008:0124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136382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Molybdenum-99 (99Mo)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 isotope for Tc-99m SPECT imaging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07/2022:1923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36876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Iodine-123 (123I)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Thyroid and neuroimaging (SPECT)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01/2008:2314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714405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Iodine-124 (124I)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 imaging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97676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Indium-111 (111In)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Tumor and infection imaging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01/2008:1227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2401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Scandium-44 (44Sc)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 imaging, theranostic pair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00527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Terbium-152 (152Tb)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 imaging, theranostic pair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29375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Lutetium-177 (177Lu)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therapy, theranostics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07/2017:2798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39743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Yttrium-90 (90Y)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therapy, radioembolization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04/2019:2803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56414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Iodine-131 (131I)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Thyroid cancer therapy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04/2021:0281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12285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Terbium-161 (161Tb)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β-/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Auger therapy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99737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Holmium-166 (166Ho)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therapy, SIRT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59139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Actinium-225 (225Ac)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</a:t>
                      </a: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 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177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Astatine-211 (211At)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 (</a:t>
                      </a: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581624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Lead-212 (212Pb)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α/β therapy, theranostic use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24865"/>
                  </a:ext>
                </a:extLst>
              </a:tr>
              <a:tr h="264651"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Therapeutic/Theranostic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Scandium-47 (47Sc)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sl-S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therapy, SPECT imaging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846" marR="5846" marT="5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8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8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C1918B5D-C0C9-4B16-98FC-568FE108F403}"/>
              </a:ext>
            </a:extLst>
          </p:cNvPr>
          <p:cNvSpPr/>
          <p:nvPr/>
        </p:nvSpPr>
        <p:spPr>
          <a:xfrm>
            <a:off x="8469465" y="3934085"/>
            <a:ext cx="2271712" cy="800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FBDDE21-36BA-478D-ABAF-1387F7F3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Selection</a:t>
            </a:r>
            <a:r>
              <a:rPr lang="sl-SI" dirty="0"/>
              <a:t> </a:t>
            </a:r>
            <a:r>
              <a:rPr lang="sl-SI" dirty="0" err="1"/>
              <a:t>process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975EE3-01D6-4276-80C5-E9C0114E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82592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Step 2: </a:t>
            </a:r>
          </a:p>
          <a:p>
            <a:r>
              <a:rPr lang="en-GB" b="1" dirty="0"/>
              <a:t>Usefulness &amp; clinical relevance</a:t>
            </a:r>
            <a:r>
              <a:rPr lang="en-GB" dirty="0"/>
              <a:t> (bibliography review)</a:t>
            </a:r>
          </a:p>
          <a:p>
            <a:r>
              <a:rPr lang="en-GB" b="1" dirty="0"/>
              <a:t>Scientific/medical interest</a:t>
            </a:r>
            <a:r>
              <a:rPr lang="en-GB" dirty="0"/>
              <a:t> in producing them with LINACs.</a:t>
            </a:r>
          </a:p>
          <a:p>
            <a:r>
              <a:rPr lang="en-GB" b="1" dirty="0">
                <a:solidFill>
                  <a:srgbClr val="C00000"/>
                </a:solidFill>
              </a:rPr>
              <a:t>Feasibility of production using LINACs</a:t>
            </a:r>
            <a:r>
              <a:rPr lang="en-GB" dirty="0">
                <a:solidFill>
                  <a:srgbClr val="C00000"/>
                </a:solidFill>
              </a:rPr>
              <a:t> based on bibliography as well as on preliminary calculations</a:t>
            </a:r>
            <a:r>
              <a:rPr lang="sl-SI" dirty="0">
                <a:solidFill>
                  <a:srgbClr val="C00000"/>
                </a:solidFill>
              </a:rPr>
              <a:t>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618F2183-0793-4C8E-9967-13B5F63D3182}"/>
              </a:ext>
            </a:extLst>
          </p:cNvPr>
          <p:cNvSpPr txBox="1"/>
          <p:nvPr/>
        </p:nvSpPr>
        <p:spPr>
          <a:xfrm>
            <a:off x="7837242" y="1514162"/>
            <a:ext cx="37504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Selected Radionuclides for Further Investigation and Accelerator-Based Production </a:t>
            </a:r>
            <a:endParaRPr lang="en-GB" sz="2000" b="1" dirty="0"/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68E185E9-F2A9-47E2-A127-BEF68168A3EA}"/>
              </a:ext>
            </a:extLst>
          </p:cNvPr>
          <p:cNvGrpSpPr/>
          <p:nvPr/>
        </p:nvGrpSpPr>
        <p:grpSpPr>
          <a:xfrm>
            <a:off x="8469465" y="2922184"/>
            <a:ext cx="2271712" cy="2852960"/>
            <a:chOff x="8643938" y="3429000"/>
            <a:chExt cx="2271712" cy="2852960"/>
          </a:xfrm>
        </p:grpSpPr>
        <p:grpSp>
          <p:nvGrpSpPr>
            <p:cNvPr id="7" name="Group 23">
              <a:extLst>
                <a:ext uri="{FF2B5EF4-FFF2-40B4-BE49-F238E27FC236}">
                  <a16:creationId xmlns:a16="http://schemas.microsoft.com/office/drawing/2014/main" id="{055F0E5E-DB51-4FC4-A31A-5A03F899813B}"/>
                </a:ext>
              </a:extLst>
            </p:cNvPr>
            <p:cNvGrpSpPr/>
            <p:nvPr/>
          </p:nvGrpSpPr>
          <p:grpSpPr>
            <a:xfrm>
              <a:off x="8643938" y="3429000"/>
              <a:ext cx="2271712" cy="1000423"/>
              <a:chOff x="8643938" y="3429000"/>
              <a:chExt cx="2271712" cy="1000423"/>
            </a:xfrm>
          </p:grpSpPr>
          <p:sp>
            <p:nvSpPr>
              <p:cNvPr id="15" name="Rounded Rectangle 20">
                <a:extLst>
                  <a:ext uri="{FF2B5EF4-FFF2-40B4-BE49-F238E27FC236}">
                    <a16:creationId xmlns:a16="http://schemas.microsoft.com/office/drawing/2014/main" id="{DE89AB52-0688-4737-985F-F4DDDBB030B9}"/>
                  </a:ext>
                </a:extLst>
              </p:cNvPr>
              <p:cNvSpPr/>
              <p:nvPr/>
            </p:nvSpPr>
            <p:spPr>
              <a:xfrm>
                <a:off x="8643938" y="3429000"/>
                <a:ext cx="2271712" cy="8001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22">
                <a:extLst>
                  <a:ext uri="{FF2B5EF4-FFF2-40B4-BE49-F238E27FC236}">
                    <a16:creationId xmlns:a16="http://schemas.microsoft.com/office/drawing/2014/main" id="{000E46EE-4D69-4500-8F7A-EC7D990CC8E4}"/>
                  </a:ext>
                </a:extLst>
              </p:cNvPr>
              <p:cNvSpPr txBox="1"/>
              <p:nvPr/>
            </p:nvSpPr>
            <p:spPr>
              <a:xfrm>
                <a:off x="8858250" y="3475316"/>
                <a:ext cx="20574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   Scandium</a:t>
                </a:r>
                <a:endParaRPr lang="en-GB" b="1" dirty="0"/>
              </a:p>
              <a:p>
                <a:r>
                  <a:rPr lang="en-GB" b="1" dirty="0"/>
                  <a:t>⁴³Sc, ⁴⁴</a:t>
                </a:r>
                <a:r>
                  <a:rPr lang="en-GB" b="1" baseline="30000" dirty="0" err="1"/>
                  <a:t>g</a:t>
                </a:r>
                <a:r>
                  <a:rPr lang="en-GB" b="1" dirty="0" err="1"/>
                  <a:t>Sc</a:t>
                </a:r>
                <a:r>
                  <a:rPr lang="en-GB" b="1" dirty="0"/>
                  <a:t>, ⁴⁷Sc</a:t>
                </a:r>
              </a:p>
              <a:p>
                <a:endParaRPr lang="en-US" dirty="0"/>
              </a:p>
            </p:txBody>
          </p:sp>
        </p:grp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92A7D778-84AA-4213-9850-0736183BFFFF}"/>
                </a:ext>
              </a:extLst>
            </p:cNvPr>
            <p:cNvGrpSpPr/>
            <p:nvPr/>
          </p:nvGrpSpPr>
          <p:grpSpPr>
            <a:xfrm>
              <a:off x="8643938" y="4432892"/>
              <a:ext cx="2271712" cy="800100"/>
              <a:chOff x="8643938" y="3420991"/>
              <a:chExt cx="2271712" cy="800100"/>
            </a:xfrm>
          </p:grpSpPr>
          <p:sp>
            <p:nvSpPr>
              <p:cNvPr id="12" name="Rounded Rectangle 25">
                <a:extLst>
                  <a:ext uri="{FF2B5EF4-FFF2-40B4-BE49-F238E27FC236}">
                    <a16:creationId xmlns:a16="http://schemas.microsoft.com/office/drawing/2014/main" id="{603DEF59-8DC8-45C8-8C7C-223B4151ED48}"/>
                  </a:ext>
                </a:extLst>
              </p:cNvPr>
              <p:cNvSpPr/>
              <p:nvPr/>
            </p:nvSpPr>
            <p:spPr>
              <a:xfrm>
                <a:off x="8643938" y="3420991"/>
                <a:ext cx="2271712" cy="8001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26">
                <a:extLst>
                  <a:ext uri="{FF2B5EF4-FFF2-40B4-BE49-F238E27FC236}">
                    <a16:creationId xmlns:a16="http://schemas.microsoft.com/office/drawing/2014/main" id="{B09621ED-C1FA-4018-AB8E-E2D3222E6E8D}"/>
                  </a:ext>
                </a:extLst>
              </p:cNvPr>
              <p:cNvSpPr txBox="1"/>
              <p:nvPr/>
            </p:nvSpPr>
            <p:spPr>
              <a:xfrm>
                <a:off x="8759886" y="3491844"/>
                <a:ext cx="20574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000" b="1" dirty="0"/>
                  <a:t>     </a:t>
                </a:r>
                <a:r>
                  <a:rPr lang="en-GB" sz="2000" b="1" dirty="0"/>
                  <a:t>Lutetium</a:t>
                </a:r>
              </a:p>
              <a:p>
                <a:r>
                  <a:rPr lang="el-GR" b="1" dirty="0"/>
                  <a:t>         </a:t>
                </a:r>
                <a:r>
                  <a:rPr lang="en-GB" b="1" dirty="0"/>
                  <a:t>¹⁷⁷Lu</a:t>
                </a:r>
                <a:endParaRPr lang="en-US" dirty="0"/>
              </a:p>
            </p:txBody>
          </p:sp>
        </p:grp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6914E9B4-7928-49AE-973E-596F4A5A276A}"/>
                </a:ext>
              </a:extLst>
            </p:cNvPr>
            <p:cNvGrpSpPr/>
            <p:nvPr/>
          </p:nvGrpSpPr>
          <p:grpSpPr>
            <a:xfrm>
              <a:off x="8643938" y="5481860"/>
              <a:ext cx="2271712" cy="800100"/>
              <a:chOff x="8643938" y="3429000"/>
              <a:chExt cx="2271712" cy="800100"/>
            </a:xfrm>
          </p:grpSpPr>
          <p:sp>
            <p:nvSpPr>
              <p:cNvPr id="10" name="Rounded Rectangle 28">
                <a:extLst>
                  <a:ext uri="{FF2B5EF4-FFF2-40B4-BE49-F238E27FC236}">
                    <a16:creationId xmlns:a16="http://schemas.microsoft.com/office/drawing/2014/main" id="{DEE41EE1-DA5D-459E-B339-43FA4DA0C619}"/>
                  </a:ext>
                </a:extLst>
              </p:cNvPr>
              <p:cNvSpPr/>
              <p:nvPr/>
            </p:nvSpPr>
            <p:spPr>
              <a:xfrm>
                <a:off x="8643938" y="3429000"/>
                <a:ext cx="2271712" cy="8001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29">
                <a:extLst>
                  <a:ext uri="{FF2B5EF4-FFF2-40B4-BE49-F238E27FC236}">
                    <a16:creationId xmlns:a16="http://schemas.microsoft.com/office/drawing/2014/main" id="{D5EDA91B-6686-48AF-BCCF-886D59435687}"/>
                  </a:ext>
                </a:extLst>
              </p:cNvPr>
              <p:cNvSpPr txBox="1"/>
              <p:nvPr/>
            </p:nvSpPr>
            <p:spPr>
              <a:xfrm>
                <a:off x="8707855" y="3490496"/>
                <a:ext cx="20574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000" b="1" dirty="0"/>
                  <a:t>    </a:t>
                </a:r>
                <a:r>
                  <a:rPr lang="en-GB" sz="2000" b="1" dirty="0"/>
                  <a:t>Technetium</a:t>
                </a:r>
              </a:p>
              <a:p>
                <a:r>
                  <a:rPr lang="el-GR" b="1" dirty="0"/>
                  <a:t>            </a:t>
                </a:r>
                <a:r>
                  <a:rPr lang="en-GB" b="1" dirty="0"/>
                  <a:t>⁹⁹ᵐTc</a:t>
                </a:r>
                <a:endParaRPr lang="en-US" dirty="0"/>
              </a:p>
            </p:txBody>
          </p:sp>
        </p:grpSp>
      </p:grpSp>
      <p:sp>
        <p:nvSpPr>
          <p:cNvPr id="17" name="Right Arrow 31">
            <a:extLst>
              <a:ext uri="{FF2B5EF4-FFF2-40B4-BE49-F238E27FC236}">
                <a16:creationId xmlns:a16="http://schemas.microsoft.com/office/drawing/2014/main" id="{6AB890D8-4192-4128-B208-DD1F485C7DB8}"/>
              </a:ext>
            </a:extLst>
          </p:cNvPr>
          <p:cNvSpPr/>
          <p:nvPr/>
        </p:nvSpPr>
        <p:spPr>
          <a:xfrm>
            <a:off x="6535008" y="4039327"/>
            <a:ext cx="1659131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FE2BC44F-DD91-42F4-ADB5-F2B8BCC3FB2D}"/>
              </a:ext>
            </a:extLst>
          </p:cNvPr>
          <p:cNvSpPr txBox="1"/>
          <p:nvPr/>
        </p:nvSpPr>
        <p:spPr>
          <a:xfrm>
            <a:off x="6775813" y="3593319"/>
            <a:ext cx="6122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DDE21-36BA-478D-ABAF-1387F7F3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Selection</a:t>
            </a:r>
            <a:r>
              <a:rPr lang="sl-SI" dirty="0"/>
              <a:t> </a:t>
            </a:r>
            <a:r>
              <a:rPr lang="sl-SI" dirty="0" err="1"/>
              <a:t>process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975EE3-01D6-4276-80C5-E9C0114E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93" y="1690688"/>
            <a:ext cx="10057411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Step 3: </a:t>
            </a:r>
          </a:p>
          <a:p>
            <a:r>
              <a:rPr lang="sl-SI" b="1" baseline="30000" dirty="0"/>
              <a:t>177</a:t>
            </a:r>
            <a:r>
              <a:rPr lang="sl-SI" b="1" dirty="0"/>
              <a:t>Lu as a </a:t>
            </a:r>
            <a:r>
              <a:rPr lang="sl-SI" b="1" dirty="0" err="1"/>
              <a:t>benchmark</a:t>
            </a:r>
            <a:r>
              <a:rPr lang="sl-SI" b="1" dirty="0"/>
              <a:t> </a:t>
            </a:r>
            <a:r>
              <a:rPr lang="sl-SI" b="1" dirty="0" err="1"/>
              <a:t>radionuclide</a:t>
            </a:r>
            <a:r>
              <a:rPr lang="sl-SI" b="1" dirty="0"/>
              <a:t>:</a:t>
            </a:r>
          </a:p>
          <a:p>
            <a:pPr lvl="1"/>
            <a:r>
              <a:rPr lang="sl-SI" b="1" dirty="0"/>
              <a:t>Hospital </a:t>
            </a:r>
            <a:r>
              <a:rPr lang="sl-SI" b="1" dirty="0" err="1"/>
              <a:t>survey</a:t>
            </a:r>
            <a:r>
              <a:rPr lang="sl-SI" b="1" dirty="0"/>
              <a:t> on 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use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radiopharmaceuticals</a:t>
            </a:r>
            <a:r>
              <a:rPr lang="sl-SI" b="1" dirty="0"/>
              <a:t> (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use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therapeutic</a:t>
            </a:r>
            <a:r>
              <a:rPr lang="sl-SI" b="1" dirty="0"/>
              <a:t> </a:t>
            </a:r>
            <a:r>
              <a:rPr lang="sl-SI" b="1" dirty="0" err="1"/>
              <a:t>radiopharmaceuticals</a:t>
            </a:r>
            <a:r>
              <a:rPr lang="sl-SI" b="1" dirty="0"/>
              <a:t>, </a:t>
            </a:r>
            <a:r>
              <a:rPr lang="sl-SI" b="1" dirty="0" err="1"/>
              <a:t>shortages</a:t>
            </a:r>
            <a:r>
              <a:rPr lang="sl-SI" b="1" dirty="0"/>
              <a:t>).</a:t>
            </a:r>
          </a:p>
          <a:p>
            <a:pPr lvl="1"/>
            <a:r>
              <a:rPr lang="sl-SI" b="1" dirty="0" err="1"/>
              <a:t>Clinical</a:t>
            </a:r>
            <a:r>
              <a:rPr lang="sl-SI" b="1" dirty="0"/>
              <a:t> </a:t>
            </a:r>
            <a:r>
              <a:rPr lang="sl-SI" b="1" dirty="0" err="1"/>
              <a:t>maturity</a:t>
            </a:r>
            <a:r>
              <a:rPr lang="sl-SI" b="1" dirty="0"/>
              <a:t>, </a:t>
            </a:r>
            <a:r>
              <a:rPr lang="sl-SI" b="1" dirty="0" err="1"/>
              <a:t>high</a:t>
            </a:r>
            <a:r>
              <a:rPr lang="sl-SI" b="1" dirty="0"/>
              <a:t> </a:t>
            </a:r>
            <a:r>
              <a:rPr lang="sl-SI" b="1" dirty="0" err="1"/>
              <a:t>potential</a:t>
            </a:r>
            <a:r>
              <a:rPr lang="sl-SI" b="1" dirty="0"/>
              <a:t> for future </a:t>
            </a:r>
            <a:r>
              <a:rPr lang="sl-SI" b="1" dirty="0" err="1"/>
              <a:t>clinical</a:t>
            </a:r>
            <a:r>
              <a:rPr lang="sl-SI" b="1" dirty="0"/>
              <a:t> </a:t>
            </a:r>
            <a:r>
              <a:rPr lang="sl-SI" b="1" dirty="0" err="1"/>
              <a:t>expansion</a:t>
            </a:r>
            <a:r>
              <a:rPr lang="sl-SI" b="1" dirty="0"/>
              <a:t>.</a:t>
            </a:r>
          </a:p>
          <a:p>
            <a:pPr lvl="1"/>
            <a:r>
              <a:rPr lang="sl-SI" b="1" dirty="0"/>
              <a:t>WP4, T4.3.  </a:t>
            </a:r>
          </a:p>
          <a:p>
            <a:pPr lvl="1"/>
            <a:r>
              <a:rPr lang="sl-SI" b="1" dirty="0"/>
              <a:t>WP3 </a:t>
            </a:r>
            <a:r>
              <a:rPr lang="sl-SI" b="1" dirty="0" err="1"/>
              <a:t>feasibility</a:t>
            </a:r>
            <a:r>
              <a:rPr lang="sl-SI" b="1" dirty="0"/>
              <a:t> </a:t>
            </a:r>
            <a:r>
              <a:rPr lang="sl-SI" b="1" dirty="0" err="1"/>
              <a:t>assesment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177Lu LINAC </a:t>
            </a:r>
            <a:r>
              <a:rPr lang="sl-SI" b="1" dirty="0" err="1"/>
              <a:t>production</a:t>
            </a:r>
            <a:r>
              <a:rPr lang="sl-SI" b="1" dirty="0"/>
              <a:t> for </a:t>
            </a:r>
            <a:r>
              <a:rPr lang="sl-SI" b="1" dirty="0" err="1"/>
              <a:t>potential</a:t>
            </a:r>
            <a:r>
              <a:rPr lang="sl-SI" b="1" dirty="0"/>
              <a:t> </a:t>
            </a:r>
            <a:r>
              <a:rPr lang="sl-SI" b="1" dirty="0" err="1"/>
              <a:t>clinical</a:t>
            </a:r>
            <a:r>
              <a:rPr lang="sl-SI" b="1" dirty="0"/>
              <a:t> </a:t>
            </a:r>
            <a:r>
              <a:rPr lang="sl-SI" b="1" dirty="0" err="1"/>
              <a:t>use</a:t>
            </a:r>
            <a:r>
              <a:rPr lang="sl-SI" b="1" dirty="0"/>
              <a:t>.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456138-44CA-45B9-9315-580EEAD67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96" y="4542157"/>
            <a:ext cx="4952012" cy="19507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8274837-1257-411D-A4D1-A5BDAA6F7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580" y="4364181"/>
            <a:ext cx="3888973" cy="22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DDE21-36BA-478D-ABAF-1387F7F3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Dissemination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827C8D-77B8-49DB-BAA3-F49C45155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111" y="1027906"/>
            <a:ext cx="6096528" cy="342929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B60649-BBF1-4C57-8566-9D0FD4EA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10" y="1405513"/>
            <a:ext cx="3048000" cy="429627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8B6F65E-9EE0-4280-B28E-19C8D5F31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739" y="1989117"/>
            <a:ext cx="2960045" cy="41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7F5523-9DF6-42D8-99E3-5814EF7A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Future </a:t>
            </a:r>
            <a:r>
              <a:rPr lang="sl-SI" dirty="0" err="1"/>
              <a:t>work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170C2B-71C1-490C-ADC9-3C98DC7E9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After</a:t>
            </a:r>
            <a:r>
              <a:rPr lang="sl-SI" dirty="0"/>
              <a:t> </a:t>
            </a:r>
            <a:r>
              <a:rPr lang="sl-SI" dirty="0" err="1"/>
              <a:t>benchmarking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baseline="30000" dirty="0"/>
              <a:t>177</a:t>
            </a:r>
            <a:r>
              <a:rPr lang="sl-SI" dirty="0"/>
              <a:t>Lu,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new</a:t>
            </a:r>
            <a:r>
              <a:rPr lang="sl-SI" dirty="0"/>
              <a:t> </a:t>
            </a:r>
            <a:r>
              <a:rPr lang="sl-SI" dirty="0" err="1"/>
              <a:t>isotopes</a:t>
            </a:r>
            <a:r>
              <a:rPr lang="sl-SI" dirty="0"/>
              <a:t> </a:t>
            </a:r>
            <a:r>
              <a:rPr lang="sl-SI" dirty="0" err="1"/>
              <a:t>will</a:t>
            </a:r>
            <a:r>
              <a:rPr lang="sl-SI" dirty="0"/>
              <a:t> be </a:t>
            </a:r>
            <a:r>
              <a:rPr lang="sl-SI" dirty="0" err="1"/>
              <a:t>added</a:t>
            </a:r>
            <a:r>
              <a:rPr lang="sl-SI" dirty="0"/>
              <a:t> (WP3, WP5). </a:t>
            </a:r>
          </a:p>
        </p:txBody>
      </p:sp>
    </p:spTree>
    <p:extLst>
      <p:ext uri="{BB962C8B-B14F-4D97-AF65-F5344CB8AC3E}">
        <p14:creationId xmlns:p14="http://schemas.microsoft.com/office/powerpoint/2010/main" val="968150151"/>
      </p:ext>
    </p:extLst>
  </p:cSld>
  <p:clrMapOvr>
    <a:masterClrMapping/>
  </p:clrMapOvr>
</p:sld>
</file>

<file path=ppt/theme/theme1.xml><?xml version="1.0" encoding="utf-8"?>
<a:theme xmlns:a="http://schemas.openxmlformats.org/drawingml/2006/main" name="ifigeneia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Pisarn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igeneia" id="{94EEECE3-E415-4532-9DF4-3E5372B7E61F}" vid="{1381F204-0CCB-4582-BCA5-22E9838E20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ifigeneia</Template>
  <TotalTime>1755</TotalTime>
  <Words>764</Words>
  <Application>Microsoft Office PowerPoint</Application>
  <PresentationFormat>Širokozaslonsko</PresentationFormat>
  <Paragraphs>179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</vt:lpstr>
      <vt:lpstr>Roboto Condensed</vt:lpstr>
      <vt:lpstr>Space Grotesk</vt:lpstr>
      <vt:lpstr>ifigeneia</vt:lpstr>
      <vt:lpstr> WP4 – Radioisotope production and radiopharmaceuticals  T4.2. Identify best isotopes for production with LINAC </vt:lpstr>
      <vt:lpstr>Task 4.2. </vt:lpstr>
      <vt:lpstr>Selection process</vt:lpstr>
      <vt:lpstr>Selection process</vt:lpstr>
      <vt:lpstr>Selection process</vt:lpstr>
      <vt:lpstr>Selection process</vt:lpstr>
      <vt:lpstr>Dissemination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Krošelj, Marko</dc:creator>
  <cp:lastModifiedBy>marko</cp:lastModifiedBy>
  <cp:revision>35</cp:revision>
  <dcterms:created xsi:type="dcterms:W3CDTF">2025-11-03T07:49:22Z</dcterms:created>
  <dcterms:modified xsi:type="dcterms:W3CDTF">2026-05-05T14:44:11Z</dcterms:modified>
</cp:coreProperties>
</file>