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48" r:id="rId1"/>
  </p:sldMasterIdLst>
  <p:notesMasterIdLst>
    <p:notesMasterId r:id="rId21"/>
  </p:notesMasterIdLst>
  <p:sldIdLst>
    <p:sldId id="257" r:id="rId2"/>
    <p:sldId id="2874" r:id="rId3"/>
    <p:sldId id="2875" r:id="rId4"/>
    <p:sldId id="2878" r:id="rId5"/>
    <p:sldId id="2879" r:id="rId6"/>
    <p:sldId id="276" r:id="rId7"/>
    <p:sldId id="2877" r:id="rId8"/>
    <p:sldId id="2876" r:id="rId9"/>
    <p:sldId id="2880" r:id="rId10"/>
    <p:sldId id="2866" r:id="rId11"/>
    <p:sldId id="277" r:id="rId12"/>
    <p:sldId id="286" r:id="rId13"/>
    <p:sldId id="2869" r:id="rId14"/>
    <p:sldId id="2870" r:id="rId15"/>
    <p:sldId id="2852" r:id="rId16"/>
    <p:sldId id="2861" r:id="rId17"/>
    <p:sldId id="2863" r:id="rId18"/>
    <p:sldId id="269" r:id="rId19"/>
    <p:sldId id="2864" r:id="rId20"/>
  </p:sldIdLst>
  <p:sldSz cx="12192000" cy="6858000"/>
  <p:notesSz cx="10234613" cy="7104063"/>
  <p:embeddedFontLst>
    <p:embeddedFont>
      <p:font typeface="Avancement 2020" panose="02000300000000000000" pitchFamily="2" charset="0"/>
      <p:regular r:id="rId22"/>
      <p:bold r:id="rId23"/>
      <p:italic r:id="rId24"/>
      <p:boldItalic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Roboto" panose="02000000000000000000" pitchFamily="2" charset="0"/>
      <p:regular r:id="rId30"/>
      <p:bold r:id="rId31"/>
      <p:italic r:id="rId32"/>
      <p:boldItalic r:id="rId33"/>
    </p:embeddedFont>
    <p:embeddedFont>
      <p:font typeface="Roboto Condensed" panose="02000000000000000000" pitchFamily="2" charset="0"/>
      <p:regular r:id="rId34"/>
      <p:bold r:id="rId35"/>
      <p:italic r:id="rId36"/>
      <p:boldItalic r:id="rId37"/>
    </p:embeddedFont>
    <p:embeddedFont>
      <p:font typeface="Space Grotesk" panose="020B0604020202020204" charset="0"/>
      <p:regular r:id="rId38"/>
      <p:bold r:id="rId39"/>
    </p:embeddedFont>
  </p:embeddedFontLst>
  <p:defaultTextStyle>
    <a:defPPr>
      <a:defRPr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33"/>
    <a:srgbClr val="CC00FF"/>
    <a:srgbClr val="FF6600"/>
    <a:srgbClr val="3399F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0" d="100"/>
          <a:sy n="90" d="100"/>
        </p:scale>
        <p:origin x="53" y="5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9" Type="http://schemas.openxmlformats.org/officeDocument/2006/relationships/font" Target="fonts/font18.fntdata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font" Target="fonts/font17.fntdata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image" Target="../media/image14.e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emf"/><Relationship Id="rId1" Type="http://schemas.openxmlformats.org/officeDocument/2006/relationships/image" Target="../media/image41.emf"/><Relationship Id="rId5" Type="http://schemas.openxmlformats.org/officeDocument/2006/relationships/image" Target="../media/image45.emf"/><Relationship Id="rId4" Type="http://schemas.openxmlformats.org/officeDocument/2006/relationships/image" Target="../media/image44.e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emf"/><Relationship Id="rId1" Type="http://schemas.openxmlformats.org/officeDocument/2006/relationships/image" Target="../media/image41.emf"/><Relationship Id="rId5" Type="http://schemas.openxmlformats.org/officeDocument/2006/relationships/image" Target="../media/image45.emf"/><Relationship Id="rId4" Type="http://schemas.openxmlformats.org/officeDocument/2006/relationships/image" Target="../media/image44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image" Target="../media/image14.emf"/><Relationship Id="rId6" Type="http://schemas.openxmlformats.org/officeDocument/2006/relationships/image" Target="../media/image19.emf"/><Relationship Id="rId5" Type="http://schemas.openxmlformats.org/officeDocument/2006/relationships/image" Target="../media/image18.emf"/><Relationship Id="rId4" Type="http://schemas.openxmlformats.org/officeDocument/2006/relationships/image" Target="../media/image17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image" Target="../media/image14.emf"/><Relationship Id="rId6" Type="http://schemas.openxmlformats.org/officeDocument/2006/relationships/image" Target="../media/image19.emf"/><Relationship Id="rId5" Type="http://schemas.openxmlformats.org/officeDocument/2006/relationships/image" Target="../media/image18.emf"/><Relationship Id="rId4" Type="http://schemas.openxmlformats.org/officeDocument/2006/relationships/image" Target="../media/image17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image" Target="../media/image21.e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15.emf"/><Relationship Id="rId1" Type="http://schemas.openxmlformats.org/officeDocument/2006/relationships/image" Target="../media/image14.emf"/><Relationship Id="rId4" Type="http://schemas.openxmlformats.org/officeDocument/2006/relationships/image" Target="../media/image25.e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15.emf"/><Relationship Id="rId1" Type="http://schemas.openxmlformats.org/officeDocument/2006/relationships/image" Target="../media/image14.emf"/></Relationships>
</file>

<file path=ppt/drawings/_rels/vmlDrawing7.vml.rels><?xml version="1.0" encoding="UTF-8" standalone="yes"?>
<Relationships xmlns="http://schemas.openxmlformats.org/package/2006/relationships"><Relationship Id="rId8" Type="http://schemas.openxmlformats.org/officeDocument/2006/relationships/image" Target="../media/image37.emf"/><Relationship Id="rId3" Type="http://schemas.openxmlformats.org/officeDocument/2006/relationships/image" Target="../media/image33.emf"/><Relationship Id="rId7" Type="http://schemas.openxmlformats.org/officeDocument/2006/relationships/image" Target="../media/image36.emf"/><Relationship Id="rId2" Type="http://schemas.openxmlformats.org/officeDocument/2006/relationships/image" Target="../media/image15.emf"/><Relationship Id="rId1" Type="http://schemas.openxmlformats.org/officeDocument/2006/relationships/image" Target="../media/image14.emf"/><Relationship Id="rId6" Type="http://schemas.openxmlformats.org/officeDocument/2006/relationships/image" Target="../media/image35.emf"/><Relationship Id="rId11" Type="http://schemas.openxmlformats.org/officeDocument/2006/relationships/image" Target="../media/image40.emf"/><Relationship Id="rId5" Type="http://schemas.openxmlformats.org/officeDocument/2006/relationships/image" Target="../media/image34.emf"/><Relationship Id="rId10" Type="http://schemas.openxmlformats.org/officeDocument/2006/relationships/image" Target="../media/image39.emf"/><Relationship Id="rId4" Type="http://schemas.openxmlformats.org/officeDocument/2006/relationships/image" Target="../media/image22.emf"/><Relationship Id="rId9" Type="http://schemas.openxmlformats.org/officeDocument/2006/relationships/image" Target="../media/image38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emf"/><Relationship Id="rId1" Type="http://schemas.openxmlformats.org/officeDocument/2006/relationships/image" Target="../media/image41.emf"/><Relationship Id="rId6" Type="http://schemas.openxmlformats.org/officeDocument/2006/relationships/image" Target="../media/image46.emf"/><Relationship Id="rId5" Type="http://schemas.openxmlformats.org/officeDocument/2006/relationships/image" Target="../media/image45.emf"/><Relationship Id="rId4" Type="http://schemas.openxmlformats.org/officeDocument/2006/relationships/image" Target="../media/image4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434999" cy="3568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796949" y="0"/>
            <a:ext cx="4434999" cy="3568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8A5D75-24CC-408B-8AB0-57491BF803F7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986088" y="887413"/>
            <a:ext cx="4262437" cy="23987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023462" y="3418831"/>
            <a:ext cx="8187690" cy="279722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747216"/>
            <a:ext cx="4434999" cy="3568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796949" y="6747216"/>
            <a:ext cx="4434999" cy="3568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F75C60-D33F-44A6-9E06-FD2CC8AD2D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0009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 userDrawn="1">
  <p:cSld name="Section Head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52CB21C-E68F-412D-8602-B30C96806C7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3463193" y="2280596"/>
            <a:ext cx="8055102" cy="2389831"/>
          </a:xfrm>
        </p:spPr>
        <p:txBody>
          <a:bodyPr lIns="0" tIns="0" rIns="0" bIns="0" anchor="b">
            <a:normAutofit/>
          </a:bodyPr>
          <a:lstStyle>
            <a:lvl1pPr>
              <a:defRPr sz="3800" b="1"/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463193" y="4763295"/>
            <a:ext cx="8055102" cy="1500187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>
            <a:off x="3463193" y="6356350"/>
            <a:ext cx="2743200" cy="365125"/>
          </a:xfrm>
        </p:spPr>
        <p:txBody>
          <a:bodyPr/>
          <a:lstStyle/>
          <a:p>
            <a:pPr>
              <a:defRPr/>
            </a:pPr>
            <a:fld id="{90C08E78-3F16-4951-85CA-F418094D2C2C}" type="datetime1">
              <a:rPr lang="sl-SI" smtClean="0"/>
              <a:t>6. 05. 2026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3_Section Head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>
            <a:off x="838200" y="6356350"/>
            <a:ext cx="2836912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7B8B7147-A5A8-4B7B-92D7-F7C6E2960C6C}" type="datetime1">
              <a:rPr lang="sl-SI" smtClean="0"/>
              <a:t>6. 05. 2026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>
            <a:off x="4038600" y="6356350"/>
            <a:ext cx="4255368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8610600" y="6356350"/>
            <a:ext cx="3102428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E62AB20F-D7ED-4DAD-83AF-0FCB71CD2C50}" type="slidenum">
              <a:rPr/>
              <a:t>‹#›</a:t>
            </a:fld>
            <a:endParaRPr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 bwMode="auto">
          <a:xfrm>
            <a:off x="838198" y="1825625"/>
            <a:ext cx="10874829" cy="4351338"/>
          </a:xfrm>
        </p:spPr>
        <p:txBody>
          <a:bodyPr/>
          <a:lstStyle>
            <a:lvl1pPr marL="228600" indent="-228600">
              <a:buClr>
                <a:schemeClr val="tx2"/>
              </a:buClr>
              <a:buFont typeface="Space Grotesk"/>
              <a:buChar char="⟩"/>
              <a:defRPr sz="2400">
                <a:solidFill>
                  <a:schemeClr val="tx1"/>
                </a:solidFill>
              </a:defRPr>
            </a:lvl1pPr>
            <a:lvl2pPr marL="685800" indent="-228600">
              <a:buClr>
                <a:schemeClr val="tx2"/>
              </a:buClr>
              <a:buFont typeface="Space Grotesk"/>
              <a:buChar char="⟩"/>
              <a:defRPr sz="1800">
                <a:solidFill>
                  <a:schemeClr val="tx1"/>
                </a:solidFill>
              </a:defRPr>
            </a:lvl2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874828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7_Section Head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3F62A43F-811C-4B8B-9457-81CD1F1C51D1}" type="datetime1">
              <a:rPr lang="sl-SI" smtClean="0"/>
              <a:t>6. 05. 2026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>
            <a:off x="4038600" y="6356350"/>
            <a:ext cx="2743200" cy="365125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8969828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E62AB20F-D7ED-4DAD-83AF-0FCB71CD2C50}" type="slidenum">
              <a:rPr/>
              <a:t>‹#›</a:t>
            </a:fld>
            <a:endParaRPr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910047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 bwMode="auto">
          <a:xfrm>
            <a:off x="838198" y="1825625"/>
            <a:ext cx="5156201" cy="4351338"/>
          </a:xfrm>
        </p:spPr>
        <p:txBody>
          <a:bodyPr/>
          <a:lstStyle>
            <a:lvl1pPr marL="228600" indent="-228600">
              <a:buClr>
                <a:schemeClr val="tx2"/>
              </a:buClr>
              <a:buFont typeface="Space Grotesk"/>
              <a:buChar char="⟩"/>
              <a:defRPr sz="2400">
                <a:solidFill>
                  <a:schemeClr val="bg1"/>
                </a:solidFill>
              </a:defRPr>
            </a:lvl1pPr>
            <a:lvl2pPr marL="685800" indent="-228600">
              <a:buClr>
                <a:schemeClr val="tx2"/>
              </a:buClr>
              <a:buFont typeface="Space Grotesk"/>
              <a:buChar char="⟩"/>
              <a:defRPr sz="1800">
                <a:solidFill>
                  <a:schemeClr val="bg1"/>
                </a:solidFill>
              </a:defRPr>
            </a:lvl2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</p:txBody>
      </p:sp>
      <p:sp>
        <p:nvSpPr>
          <p:cNvPr id="15" name="Content Placeholder 2"/>
          <p:cNvSpPr>
            <a:spLocks noGrp="1"/>
          </p:cNvSpPr>
          <p:nvPr>
            <p:ph idx="13"/>
          </p:nvPr>
        </p:nvSpPr>
        <p:spPr bwMode="auto">
          <a:xfrm>
            <a:off x="6197601" y="1868487"/>
            <a:ext cx="5515428" cy="4351338"/>
          </a:xfrm>
        </p:spPr>
        <p:txBody>
          <a:bodyPr/>
          <a:lstStyle>
            <a:lvl1pPr marL="228600" indent="-228600">
              <a:buClr>
                <a:schemeClr val="tx2"/>
              </a:buClr>
              <a:buFont typeface="Space Grotesk"/>
              <a:buChar char="⟩"/>
              <a:defRPr sz="2400">
                <a:solidFill>
                  <a:schemeClr val="bg1"/>
                </a:solidFill>
              </a:defRPr>
            </a:lvl1pPr>
            <a:lvl2pPr marL="685800" indent="-228600">
              <a:buClr>
                <a:schemeClr val="tx2"/>
              </a:buClr>
              <a:buFont typeface="Space Grotesk"/>
              <a:buChar char="⟩"/>
              <a:defRPr sz="1800">
                <a:solidFill>
                  <a:schemeClr val="bg1"/>
                </a:solidFill>
              </a:defRPr>
            </a:lvl2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Two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9474200" cy="1325563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 bwMode="auto">
          <a:xfrm>
            <a:off x="838200" y="1825625"/>
            <a:ext cx="5181600" cy="4351338"/>
          </a:xfrm>
        </p:spPr>
        <p:txBody>
          <a:bodyPr/>
          <a:lstStyle>
            <a:lvl1pPr marL="228600" indent="-228600">
              <a:buClr>
                <a:schemeClr val="tx2"/>
              </a:buClr>
              <a:buFont typeface="Space Grotesk"/>
              <a:buChar char="⟩"/>
              <a:defRPr/>
            </a:lvl1pPr>
            <a:lvl2pPr marL="685800" indent="-228600">
              <a:buClr>
                <a:schemeClr val="tx2"/>
              </a:buClr>
              <a:buFont typeface="Space Grotesk"/>
              <a:buChar char="⟩"/>
              <a:defRPr/>
            </a:lvl2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6172200" y="1825625"/>
            <a:ext cx="5181600" cy="4351338"/>
          </a:xfrm>
        </p:spPr>
        <p:txBody>
          <a:bodyPr/>
          <a:lstStyle>
            <a:lvl1pPr marL="228600" indent="-228600">
              <a:buClr>
                <a:schemeClr val="tx2"/>
              </a:buClr>
              <a:buFont typeface="Space Grotesk"/>
              <a:buChar char="⟩"/>
              <a:defRPr>
                <a:solidFill>
                  <a:schemeClr val="bg1"/>
                </a:solidFill>
              </a:defRPr>
            </a:lvl1pPr>
            <a:lvl2pPr marL="685800" indent="-228600">
              <a:buClr>
                <a:schemeClr val="tx2"/>
              </a:buClr>
              <a:buFont typeface="Space Grotesk"/>
              <a:buChar char="⟩"/>
              <a:defRPr>
                <a:solidFill>
                  <a:schemeClr val="bg1"/>
                </a:solidFill>
              </a:defRPr>
            </a:lvl2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8E63C154-477A-4A5D-ACA7-FE20748EEC4F}" type="datetime1">
              <a:rPr lang="sl-SI" smtClean="0"/>
              <a:t>6. 05. 2026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>
          <a:xfrm>
            <a:off x="3060540" y="6356350"/>
            <a:ext cx="4114800" cy="365125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E62AB20F-D7ED-4DAD-83AF-0FCB71CD2C50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4_Section Head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CF4205E7-8D57-4313-AB7F-B668682C5FF6}" type="datetime1">
              <a:rPr lang="sl-SI" smtClean="0"/>
              <a:t>6. 05. 2026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>
            <a:off x="3268884" y="6356350"/>
            <a:ext cx="4114800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E62AB20F-D7ED-4DAD-83AF-0FCB71CD2C50}" type="slidenum">
              <a:rPr/>
              <a:t>‹#›</a:t>
            </a:fld>
            <a:endParaRPr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9423400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 bwMode="auto">
          <a:xfrm>
            <a:off x="838200" y="1825625"/>
            <a:ext cx="5181600" cy="4351338"/>
          </a:xfrm>
        </p:spPr>
        <p:txBody>
          <a:bodyPr/>
          <a:lstStyle>
            <a:lvl1pPr marL="228600" indent="-228600">
              <a:buClr>
                <a:schemeClr val="tx2"/>
              </a:buClr>
              <a:buFont typeface="Space Grotesk"/>
              <a:buChar char="⟩"/>
              <a:defRPr>
                <a:solidFill>
                  <a:schemeClr val="bg1"/>
                </a:solidFill>
              </a:defRPr>
            </a:lvl1pPr>
            <a:lvl2pPr marL="685800" indent="-228600">
              <a:buClr>
                <a:schemeClr val="tx2"/>
              </a:buClr>
              <a:buFont typeface="Space Grotesk"/>
              <a:buChar char="⟩"/>
              <a:defRPr>
                <a:solidFill>
                  <a:schemeClr val="bg1"/>
                </a:solidFill>
              </a:defRPr>
            </a:lvl2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</p:txBody>
      </p:sp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preserve="1" userDrawn="1">
  <p:cSld name="Content with Cap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1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F8668197-8FF4-47F5-AABE-C079544DAEEE}" type="datetime1">
              <a:rPr lang="sl-SI" smtClean="0"/>
              <a:t>6. 05. 2026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E62AB20F-D7ED-4DAD-83AF-0FCB71CD2C50}" type="slidenum">
              <a:rPr/>
              <a:t>‹#›</a:t>
            </a:fld>
            <a:endParaRPr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5_Section Head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99519415-3712-44B9-B10A-31ED6EF05617}" type="datetime1">
              <a:rPr lang="sl-SI" smtClean="0"/>
              <a:t>6. 05. 2026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E62AB20F-D7ED-4DAD-83AF-0FCB71CD2C50}" type="slidenum">
              <a:rPr/>
              <a:t>‹#›</a:t>
            </a:fld>
            <a:endParaRPr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>
            <a:norm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tx1"/>
                </a:solidFill>
              </a:defRPr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preserve="1" userDrawn="1">
  <p:cSld name="Picture with Cap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9F70E74B-BBB9-4601-841A-D0EDDE71D120}" type="datetime1">
              <a:rPr lang="sl-SI" smtClean="0"/>
              <a:t>6. 05. 2026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E62AB20F-D7ED-4DAD-83AF-0FCB71CD2C50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6_Section Head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A5AA4E0D-DBD6-41E3-AC51-5DAB20300551}" type="datetime1">
              <a:rPr lang="sl-SI" smtClean="0"/>
              <a:t>6. 05. 2026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E62AB20F-D7ED-4DAD-83AF-0FCB71CD2C50}" type="slidenum">
              <a:rPr/>
              <a:t>‹#›</a:t>
            </a:fld>
            <a:endParaRPr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>
            <a:norm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9" name="Picture Placeholder 2"/>
          <p:cNvSpPr>
            <a:spLocks noGrp="1"/>
          </p:cNvSpPr>
          <p:nvPr>
            <p:ph type="pic"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endParaRPr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_Picture with Cap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CA6C4845-AE95-4736-8D5C-9762D5A136DD}" type="datetime1">
              <a:rPr lang="sl-SI" smtClean="0"/>
              <a:t>6. 05. 2026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E62AB20F-D7ED-4DAD-83AF-0FCB71CD2C50}" type="slidenum">
              <a:rPr/>
              <a:t>‹#›</a:t>
            </a:fld>
            <a:endParaRPr/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17" name="Picture Placeholder 2"/>
          <p:cNvSpPr>
            <a:spLocks noGrp="1"/>
          </p:cNvSpPr>
          <p:nvPr>
            <p:ph type="pic"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endParaRPr/>
          </a:p>
        </p:txBody>
      </p:sp>
      <p:sp>
        <p:nvSpPr>
          <p:cNvPr id="18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2" name="TextBox 1"/>
          <p:cNvSpPr txBox="1"/>
          <p:nvPr userDrawn="1"/>
        </p:nvSpPr>
        <p:spPr bwMode="auto">
          <a:xfrm>
            <a:off x="11276424" y="5928830"/>
            <a:ext cx="762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sl-SI">
                <a:solidFill>
                  <a:schemeClr val="bg1"/>
                </a:solidFill>
                <a:latin typeface="Space Grotesk"/>
                <a:cs typeface="Space Grotesk"/>
              </a:rPr>
              <a:t>Font</a:t>
            </a:r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_Section Head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DE347C5-0C6D-4079-9E3F-E2B839C32FB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2_Section Head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38C8791E-3995-4F8A-A8E0-A12E2B3B4417}" type="datetime1">
              <a:rPr lang="sl-SI" smtClean="0"/>
              <a:t>6. 05. 2026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E62AB20F-D7ED-4DAD-83AF-0FCB71CD2C50}" type="slidenum">
              <a:rPr/>
              <a:t>‹#›</a:t>
            </a:fld>
            <a:endParaRPr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 bwMode="auto"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4400" b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10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36353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79">
          <p15:clr>
            <a:srgbClr val="FBAE40"/>
          </p15:clr>
        </p15:guide>
        <p15:guide id="3" pos="483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9_Section Head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0" y="0"/>
            <a:ext cx="83185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0942D7F4-E0FD-4656-8A3B-3562AAA4C5E7}" type="datetime1">
              <a:rPr lang="sl-SI" smtClean="0"/>
              <a:t>6. 05. 2026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E62AB20F-D7ED-4DAD-83AF-0FCB71CD2C50}" type="slidenum">
              <a:rPr/>
              <a:t>‹#›</a:t>
            </a:fld>
            <a:endParaRPr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 bwMode="auto"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4400" b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10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11076088" y="380973"/>
            <a:ext cx="677274" cy="52215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 bwMode="auto">
          <a:xfrm>
            <a:off x="838198" y="365125"/>
            <a:ext cx="10929083" cy="1325563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 bwMode="auto">
          <a:xfrm>
            <a:off x="838200" y="6356350"/>
            <a:ext cx="1995416" cy="365125"/>
          </a:xfrm>
        </p:spPr>
        <p:txBody>
          <a:bodyPr/>
          <a:lstStyle/>
          <a:p>
            <a:pPr>
              <a:defRPr/>
            </a:pPr>
            <a:fld id="{1E8E77D4-4F27-4766-966A-273617177561}" type="datetime1">
              <a:rPr lang="sl-SI" smtClean="0"/>
              <a:t>6. 05. 2026</a:t>
            </a:fld>
            <a:endParaRPr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 bwMode="auto">
          <a:xfrm>
            <a:off x="3358105" y="6356350"/>
            <a:ext cx="4831948" cy="365125"/>
          </a:xfrm>
        </p:spPr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8525595" y="6356350"/>
            <a:ext cx="3221299" cy="365125"/>
          </a:xfrm>
        </p:spPr>
        <p:txBody>
          <a:bodyPr/>
          <a:lstStyle/>
          <a:p>
            <a:pPr>
              <a:defRPr/>
            </a:pPr>
            <a:fld id="{E62AB20F-D7ED-4DAD-83AF-0FCB71CD2C50}" type="slidenum">
              <a:rPr/>
              <a:t>‹#›</a:t>
            </a:fld>
            <a:endParaRPr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"/>
          </p:nvPr>
        </p:nvSpPr>
        <p:spPr bwMode="auto">
          <a:xfrm>
            <a:off x="838198" y="1825625"/>
            <a:ext cx="10874829" cy="4351338"/>
          </a:xfrm>
        </p:spPr>
        <p:txBody>
          <a:bodyPr/>
          <a:lstStyle>
            <a:lvl1pPr marL="228600" indent="-228600">
              <a:buClr>
                <a:schemeClr val="tx2"/>
              </a:buClr>
              <a:buFont typeface="Space Grotesk"/>
              <a:buChar char="⟩"/>
              <a:defRPr sz="2400">
                <a:solidFill>
                  <a:schemeClr val="tx1"/>
                </a:solidFill>
              </a:defRPr>
            </a:lvl1pPr>
            <a:lvl2pPr marL="685800" indent="-228600">
              <a:buClr>
                <a:schemeClr val="tx2"/>
              </a:buClr>
              <a:buFont typeface="Space Grotesk"/>
              <a:buChar char="⟩"/>
              <a:defRPr sz="1800">
                <a:solidFill>
                  <a:schemeClr val="tx1"/>
                </a:solidFill>
              </a:defRPr>
            </a:lvl2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4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 bwMode="auto">
          <a:xfrm>
            <a:off x="838198" y="365125"/>
            <a:ext cx="10929083" cy="1325563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 bwMode="auto">
          <a:xfrm>
            <a:off x="838200" y="6356350"/>
            <a:ext cx="1995416" cy="365125"/>
          </a:xfrm>
        </p:spPr>
        <p:txBody>
          <a:bodyPr/>
          <a:lstStyle/>
          <a:p>
            <a:pPr>
              <a:defRPr/>
            </a:pPr>
            <a:fld id="{09BA365E-8268-46AA-8BD1-2DA2819DB3F0}" type="datetime1">
              <a:rPr lang="sl-SI" smtClean="0"/>
              <a:t>6. 05. 2026</a:t>
            </a:fld>
            <a:endParaRPr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 bwMode="auto">
          <a:xfrm>
            <a:off x="3358105" y="6356350"/>
            <a:ext cx="4831948" cy="365125"/>
          </a:xfrm>
        </p:spPr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8525595" y="6356350"/>
            <a:ext cx="3221299" cy="365125"/>
          </a:xfrm>
        </p:spPr>
        <p:txBody>
          <a:bodyPr/>
          <a:lstStyle/>
          <a:p>
            <a:pPr>
              <a:defRPr/>
            </a:pPr>
            <a:fld id="{E62AB20F-D7ED-4DAD-83AF-0FCB71CD2C50}" type="slidenum">
              <a:rPr/>
              <a:t>‹#›</a:t>
            </a:fld>
            <a:endParaRPr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0" y="0"/>
            <a:ext cx="502657" cy="6858000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"/>
          </p:nvPr>
        </p:nvSpPr>
        <p:spPr bwMode="auto">
          <a:xfrm>
            <a:off x="838198" y="1825625"/>
            <a:ext cx="10874829" cy="4351338"/>
          </a:xfrm>
        </p:spPr>
        <p:txBody>
          <a:bodyPr/>
          <a:lstStyle>
            <a:lvl1pPr marL="228600" indent="-228600">
              <a:buClr>
                <a:schemeClr val="tx2"/>
              </a:buClr>
              <a:buFont typeface="Space Grotesk"/>
              <a:buChar char="⟩"/>
              <a:defRPr sz="2400">
                <a:solidFill>
                  <a:schemeClr val="tx1"/>
                </a:solidFill>
              </a:defRPr>
            </a:lvl1pPr>
            <a:lvl2pPr marL="685800" indent="-228600">
              <a:buClr>
                <a:schemeClr val="tx2"/>
              </a:buClr>
              <a:buFont typeface="Space Grotesk"/>
              <a:buChar char="⟩"/>
              <a:defRPr sz="1800">
                <a:solidFill>
                  <a:schemeClr val="tx1"/>
                </a:solidFill>
              </a:defRPr>
            </a:lvl2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11076088" y="380973"/>
            <a:ext cx="677274" cy="52215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874828" cy="1325563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 bwMode="auto">
          <a:xfrm>
            <a:off x="838200" y="6356350"/>
            <a:ext cx="2743200" cy="365125"/>
          </a:xfrm>
        </p:spPr>
        <p:txBody>
          <a:bodyPr/>
          <a:lstStyle/>
          <a:p>
            <a:pPr>
              <a:defRPr/>
            </a:pPr>
            <a:fld id="{55A62CAA-AED9-43A8-BD65-2745E6141A3C}" type="datetime1">
              <a:rPr lang="sl-SI" smtClean="0"/>
              <a:t>6. 05. 2026</a:t>
            </a:fld>
            <a:endParaRPr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 bwMode="auto">
          <a:xfrm>
            <a:off x="4038600" y="6356350"/>
            <a:ext cx="4114800" cy="365125"/>
          </a:xfrm>
        </p:spPr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8610600" y="6356350"/>
            <a:ext cx="3204028" cy="365125"/>
          </a:xfrm>
        </p:spPr>
        <p:txBody>
          <a:bodyPr/>
          <a:lstStyle/>
          <a:p>
            <a:pPr>
              <a:defRPr/>
            </a:pPr>
            <a:fld id="{E62AB20F-D7ED-4DAD-83AF-0FCB71CD2C50}" type="slidenum">
              <a:rPr/>
              <a:t>‹#›</a:t>
            </a:fld>
            <a:endParaRPr/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 bwMode="auto">
          <a:xfrm>
            <a:off x="838198" y="1825625"/>
            <a:ext cx="10874829" cy="4351338"/>
          </a:xfrm>
        </p:spPr>
        <p:txBody>
          <a:bodyPr/>
          <a:lstStyle>
            <a:lvl1pPr marL="228600" indent="-228600">
              <a:buClr>
                <a:schemeClr val="tx2"/>
              </a:buClr>
              <a:buFont typeface="Space Grotesk"/>
              <a:buChar char="⟩"/>
              <a:defRPr sz="2400">
                <a:solidFill>
                  <a:schemeClr val="tx1"/>
                </a:solidFill>
              </a:defRPr>
            </a:lvl1pPr>
            <a:lvl2pPr marL="685800" indent="-228600">
              <a:buClr>
                <a:schemeClr val="tx2"/>
              </a:buClr>
              <a:buFont typeface="Space Grotesk"/>
              <a:buChar char="⟩"/>
              <a:defRPr sz="1800">
                <a:solidFill>
                  <a:schemeClr val="tx1"/>
                </a:solidFill>
              </a:defRPr>
            </a:lvl2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3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874828" cy="1325563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 bwMode="auto">
          <a:xfrm>
            <a:off x="838200" y="6356350"/>
            <a:ext cx="2743200" cy="365125"/>
          </a:xfrm>
        </p:spPr>
        <p:txBody>
          <a:bodyPr/>
          <a:lstStyle/>
          <a:p>
            <a:pPr>
              <a:defRPr/>
            </a:pPr>
            <a:fld id="{CE10196D-EA3E-4F25-99AD-514715633211}" type="datetime1">
              <a:rPr lang="sl-SI" smtClean="0"/>
              <a:t>6. 05. 2026</a:t>
            </a:fld>
            <a:endParaRPr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 bwMode="auto">
          <a:xfrm>
            <a:off x="4038600" y="6356350"/>
            <a:ext cx="4114800" cy="365125"/>
          </a:xfrm>
        </p:spPr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8610600" y="6356350"/>
            <a:ext cx="3204028" cy="365125"/>
          </a:xfrm>
        </p:spPr>
        <p:txBody>
          <a:bodyPr/>
          <a:lstStyle/>
          <a:p>
            <a:pPr>
              <a:defRPr/>
            </a:pPr>
            <a:fld id="{E62AB20F-D7ED-4DAD-83AF-0FCB71CD2C50}" type="slidenum">
              <a:rPr/>
              <a:t>‹#›</a:t>
            </a:fld>
            <a:endParaRPr/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 bwMode="auto">
          <a:xfrm>
            <a:off x="838198" y="1825625"/>
            <a:ext cx="10874829" cy="4351338"/>
          </a:xfrm>
        </p:spPr>
        <p:txBody>
          <a:bodyPr/>
          <a:lstStyle>
            <a:lvl1pPr marL="228600" indent="-228600">
              <a:buClr>
                <a:schemeClr val="tx2"/>
              </a:buClr>
              <a:buFont typeface="Space Grotesk"/>
              <a:buChar char="⟩"/>
              <a:defRPr sz="2400">
                <a:solidFill>
                  <a:schemeClr val="tx1"/>
                </a:solidFill>
              </a:defRPr>
            </a:lvl1pPr>
            <a:lvl2pPr marL="685800" indent="-228600">
              <a:buClr>
                <a:schemeClr val="tx2"/>
              </a:buClr>
              <a:buFont typeface="Space Grotesk"/>
              <a:buChar char="⟩"/>
              <a:defRPr sz="1800">
                <a:solidFill>
                  <a:schemeClr val="tx1"/>
                </a:solidFill>
              </a:defRPr>
            </a:lvl2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1076088" y="380973"/>
            <a:ext cx="677274" cy="52215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2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9636760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 bwMode="auto">
          <a:xfrm>
            <a:off x="838200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C009DEC0-A4F7-4AD8-B6A4-68A637E12349}" type="datetime1">
              <a:rPr lang="sl-SI" smtClean="0"/>
              <a:t>6. 05. 2026</a:t>
            </a:fld>
            <a:endParaRPr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 bwMode="auto">
          <a:xfrm>
            <a:off x="4132730" y="6356350"/>
            <a:ext cx="411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8969828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E62AB20F-D7ED-4DAD-83AF-0FCB71CD2C50}" type="slidenum">
              <a:rPr/>
              <a:t>‹#›</a:t>
            </a:fld>
            <a:endParaRPr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 bwMode="auto">
          <a:xfrm>
            <a:off x="838198" y="1825625"/>
            <a:ext cx="10874829" cy="4351338"/>
          </a:xfrm>
        </p:spPr>
        <p:txBody>
          <a:bodyPr/>
          <a:lstStyle>
            <a:lvl1pPr marL="228600" indent="-228600">
              <a:buClr>
                <a:schemeClr val="tx2"/>
              </a:buClr>
              <a:buFont typeface="Space Grotesk"/>
              <a:buChar char="⟩"/>
              <a:defRPr sz="2400">
                <a:solidFill>
                  <a:schemeClr val="bg1"/>
                </a:solidFill>
              </a:defRPr>
            </a:lvl1pPr>
            <a:lvl2pPr marL="685800" indent="-228600">
              <a:buClr>
                <a:schemeClr val="tx2"/>
              </a:buClr>
              <a:buFont typeface="Space Grotesk"/>
              <a:buChar char="⟩"/>
              <a:defRPr sz="1800">
                <a:solidFill>
                  <a:schemeClr val="bg1"/>
                </a:solidFill>
              </a:defRPr>
            </a:lvl2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8_Section Head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" name="Content Placeholder 2"/>
          <p:cNvSpPr>
            <a:spLocks noGrp="1"/>
          </p:cNvSpPr>
          <p:nvPr>
            <p:ph idx="1"/>
          </p:nvPr>
        </p:nvSpPr>
        <p:spPr bwMode="auto">
          <a:xfrm>
            <a:off x="838200" y="1825625"/>
            <a:ext cx="9289648" cy="4351338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tx1"/>
                </a:solidFill>
              </a:defRPr>
            </a:lvl2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9289648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 bwMode="auto">
          <a:xfrm>
            <a:off x="838200" y="6356350"/>
            <a:ext cx="169926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D2A58A61-9E7D-4B81-981A-1E21341378A5}" type="datetime1">
              <a:rPr lang="sl-SI" smtClean="0"/>
              <a:t>6. 05. 2026</a:t>
            </a:fld>
            <a:endParaRPr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1"/>
          </p:nvPr>
        </p:nvSpPr>
        <p:spPr bwMode="auto">
          <a:xfrm>
            <a:off x="3358105" y="6356350"/>
            <a:ext cx="41148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7384648" y="63563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E62AB20F-D7ED-4DAD-83AF-0FCB71CD2C50}" type="slidenum">
              <a:rPr/>
              <a:t>‹#›</a:t>
            </a:fld>
            <a:endParaRPr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2445356-4EE4-4EDA-89AD-D533B7D97F6B}" type="datetime1">
              <a:rPr lang="sl-SI" smtClean="0"/>
              <a:t>6. 05. 2026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62AB20F-D7ED-4DAD-83AF-0FCB71CD2C50}" type="slidenum">
              <a:r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</p:sldLayoutIdLst>
  <p:hf hdr="0" ftr="0" dt="0"/>
  <p:txStyles>
    <p:titleStyle>
      <a:lvl1pPr algn="l" defTabSz="914400">
        <a:lnSpc>
          <a:spcPct val="90000"/>
        </a:lnSpc>
        <a:spcBef>
          <a:spcPts val="0"/>
        </a:spcBef>
        <a:buNone/>
        <a:defRPr sz="4400" b="1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13.png"/><Relationship Id="rId4" Type="http://schemas.openxmlformats.org/officeDocument/2006/relationships/image" Target="../media/image22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emf"/><Relationship Id="rId13" Type="http://schemas.openxmlformats.org/officeDocument/2006/relationships/oleObject" Target="../embeddings/oleObject27.bin"/><Relationship Id="rId18" Type="http://schemas.openxmlformats.org/officeDocument/2006/relationships/oleObject" Target="../embeddings/oleObject32.bin"/><Relationship Id="rId26" Type="http://schemas.openxmlformats.org/officeDocument/2006/relationships/image" Target="../media/image46.emf"/><Relationship Id="rId3" Type="http://schemas.openxmlformats.org/officeDocument/2006/relationships/oleObject" Target="../embeddings/oleObject21.bin"/><Relationship Id="rId21" Type="http://schemas.openxmlformats.org/officeDocument/2006/relationships/oleObject" Target="../embeddings/oleObject35.bin"/><Relationship Id="rId7" Type="http://schemas.openxmlformats.org/officeDocument/2006/relationships/oleObject" Target="../embeddings/oleObject23.bin"/><Relationship Id="rId12" Type="http://schemas.openxmlformats.org/officeDocument/2006/relationships/oleObject" Target="../embeddings/oleObject26.bin"/><Relationship Id="rId17" Type="http://schemas.openxmlformats.org/officeDocument/2006/relationships/oleObject" Target="../embeddings/oleObject31.bin"/><Relationship Id="rId25" Type="http://schemas.openxmlformats.org/officeDocument/2006/relationships/oleObject" Target="../embeddings/oleObject38.bin"/><Relationship Id="rId2" Type="http://schemas.openxmlformats.org/officeDocument/2006/relationships/slideLayout" Target="../slideLayouts/slideLayout4.xml"/><Relationship Id="rId16" Type="http://schemas.openxmlformats.org/officeDocument/2006/relationships/oleObject" Target="../embeddings/oleObject30.bin"/><Relationship Id="rId20" Type="http://schemas.openxmlformats.org/officeDocument/2006/relationships/oleObject" Target="../embeddings/oleObject34.bin"/><Relationship Id="rId29" Type="http://schemas.openxmlformats.org/officeDocument/2006/relationships/oleObject" Target="../embeddings/oleObject41.bin"/><Relationship Id="rId1" Type="http://schemas.openxmlformats.org/officeDocument/2006/relationships/vmlDrawing" Target="../drawings/vmlDrawing9.vml"/><Relationship Id="rId6" Type="http://schemas.openxmlformats.org/officeDocument/2006/relationships/image" Target="../media/image42.emf"/><Relationship Id="rId11" Type="http://schemas.openxmlformats.org/officeDocument/2006/relationships/oleObject" Target="../embeddings/oleObject25.bin"/><Relationship Id="rId24" Type="http://schemas.openxmlformats.org/officeDocument/2006/relationships/oleObject" Target="../embeddings/oleObject37.bin"/><Relationship Id="rId5" Type="http://schemas.openxmlformats.org/officeDocument/2006/relationships/oleObject" Target="../embeddings/oleObject22.bin"/><Relationship Id="rId15" Type="http://schemas.openxmlformats.org/officeDocument/2006/relationships/oleObject" Target="../embeddings/oleObject29.bin"/><Relationship Id="rId23" Type="http://schemas.openxmlformats.org/officeDocument/2006/relationships/oleObject" Target="../embeddings/oleObject36.bin"/><Relationship Id="rId28" Type="http://schemas.openxmlformats.org/officeDocument/2006/relationships/oleObject" Target="../embeddings/oleObject40.bin"/><Relationship Id="rId10" Type="http://schemas.openxmlformats.org/officeDocument/2006/relationships/image" Target="../media/image44.emf"/><Relationship Id="rId19" Type="http://schemas.openxmlformats.org/officeDocument/2006/relationships/oleObject" Target="../embeddings/oleObject33.bin"/><Relationship Id="rId31" Type="http://schemas.openxmlformats.org/officeDocument/2006/relationships/image" Target="../media/image13.png"/><Relationship Id="rId4" Type="http://schemas.openxmlformats.org/officeDocument/2006/relationships/image" Target="../media/image41.emf"/><Relationship Id="rId9" Type="http://schemas.openxmlformats.org/officeDocument/2006/relationships/oleObject" Target="../embeddings/oleObject24.bin"/><Relationship Id="rId14" Type="http://schemas.openxmlformats.org/officeDocument/2006/relationships/oleObject" Target="../embeddings/oleObject28.bin"/><Relationship Id="rId22" Type="http://schemas.openxmlformats.org/officeDocument/2006/relationships/image" Target="../media/image45.emf"/><Relationship Id="rId27" Type="http://schemas.openxmlformats.org/officeDocument/2006/relationships/oleObject" Target="../embeddings/oleObject39.bin"/><Relationship Id="rId30" Type="http://schemas.openxmlformats.org/officeDocument/2006/relationships/oleObject" Target="../embeddings/oleObject42.bin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emf"/><Relationship Id="rId13" Type="http://schemas.openxmlformats.org/officeDocument/2006/relationships/oleObject" Target="../embeddings/oleObject27.bin"/><Relationship Id="rId18" Type="http://schemas.openxmlformats.org/officeDocument/2006/relationships/oleObject" Target="../embeddings/oleObject32.bin"/><Relationship Id="rId26" Type="http://schemas.openxmlformats.org/officeDocument/2006/relationships/image" Target="../media/image49.svg"/><Relationship Id="rId3" Type="http://schemas.openxmlformats.org/officeDocument/2006/relationships/oleObject" Target="../embeddings/oleObject21.bin"/><Relationship Id="rId21" Type="http://schemas.openxmlformats.org/officeDocument/2006/relationships/oleObject" Target="../embeddings/oleObject35.bin"/><Relationship Id="rId7" Type="http://schemas.openxmlformats.org/officeDocument/2006/relationships/oleObject" Target="../embeddings/oleObject23.bin"/><Relationship Id="rId12" Type="http://schemas.openxmlformats.org/officeDocument/2006/relationships/oleObject" Target="../embeddings/oleObject26.bin"/><Relationship Id="rId17" Type="http://schemas.openxmlformats.org/officeDocument/2006/relationships/oleObject" Target="../embeddings/oleObject31.bin"/><Relationship Id="rId25" Type="http://schemas.openxmlformats.org/officeDocument/2006/relationships/image" Target="../media/image48.png"/><Relationship Id="rId2" Type="http://schemas.openxmlformats.org/officeDocument/2006/relationships/slideLayout" Target="../slideLayouts/slideLayout4.xml"/><Relationship Id="rId16" Type="http://schemas.openxmlformats.org/officeDocument/2006/relationships/oleObject" Target="../embeddings/oleObject30.bin"/><Relationship Id="rId20" Type="http://schemas.openxmlformats.org/officeDocument/2006/relationships/oleObject" Target="../embeddings/oleObject34.bin"/><Relationship Id="rId1" Type="http://schemas.openxmlformats.org/officeDocument/2006/relationships/vmlDrawing" Target="../drawings/vmlDrawing10.vml"/><Relationship Id="rId6" Type="http://schemas.openxmlformats.org/officeDocument/2006/relationships/image" Target="../media/image42.emf"/><Relationship Id="rId11" Type="http://schemas.openxmlformats.org/officeDocument/2006/relationships/oleObject" Target="../embeddings/oleObject25.bin"/><Relationship Id="rId24" Type="http://schemas.openxmlformats.org/officeDocument/2006/relationships/image" Target="../media/image47.png"/><Relationship Id="rId5" Type="http://schemas.openxmlformats.org/officeDocument/2006/relationships/oleObject" Target="../embeddings/oleObject22.bin"/><Relationship Id="rId15" Type="http://schemas.openxmlformats.org/officeDocument/2006/relationships/oleObject" Target="../embeddings/oleObject29.bin"/><Relationship Id="rId23" Type="http://schemas.openxmlformats.org/officeDocument/2006/relationships/oleObject" Target="../embeddings/oleObject36.bin"/><Relationship Id="rId10" Type="http://schemas.openxmlformats.org/officeDocument/2006/relationships/image" Target="../media/image44.emf"/><Relationship Id="rId19" Type="http://schemas.openxmlformats.org/officeDocument/2006/relationships/oleObject" Target="../embeddings/oleObject33.bin"/><Relationship Id="rId4" Type="http://schemas.openxmlformats.org/officeDocument/2006/relationships/image" Target="../media/image41.emf"/><Relationship Id="rId9" Type="http://schemas.openxmlformats.org/officeDocument/2006/relationships/oleObject" Target="../embeddings/oleObject24.bin"/><Relationship Id="rId14" Type="http://schemas.openxmlformats.org/officeDocument/2006/relationships/oleObject" Target="../embeddings/oleObject28.bin"/><Relationship Id="rId22" Type="http://schemas.openxmlformats.org/officeDocument/2006/relationships/image" Target="../media/image45.emf"/><Relationship Id="rId27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emf"/><Relationship Id="rId13" Type="http://schemas.openxmlformats.org/officeDocument/2006/relationships/oleObject" Target="../embeddings/oleObject27.bin"/><Relationship Id="rId18" Type="http://schemas.openxmlformats.org/officeDocument/2006/relationships/oleObject" Target="../embeddings/oleObject32.bin"/><Relationship Id="rId26" Type="http://schemas.openxmlformats.org/officeDocument/2006/relationships/image" Target="../media/image49.svg"/><Relationship Id="rId3" Type="http://schemas.openxmlformats.org/officeDocument/2006/relationships/oleObject" Target="../embeddings/oleObject21.bin"/><Relationship Id="rId21" Type="http://schemas.openxmlformats.org/officeDocument/2006/relationships/oleObject" Target="../embeddings/oleObject35.bin"/><Relationship Id="rId7" Type="http://schemas.openxmlformats.org/officeDocument/2006/relationships/oleObject" Target="../embeddings/oleObject23.bin"/><Relationship Id="rId12" Type="http://schemas.openxmlformats.org/officeDocument/2006/relationships/oleObject" Target="../embeddings/oleObject26.bin"/><Relationship Id="rId17" Type="http://schemas.openxmlformats.org/officeDocument/2006/relationships/oleObject" Target="../embeddings/oleObject31.bin"/><Relationship Id="rId25" Type="http://schemas.openxmlformats.org/officeDocument/2006/relationships/image" Target="../media/image48.png"/><Relationship Id="rId2" Type="http://schemas.openxmlformats.org/officeDocument/2006/relationships/slideLayout" Target="../slideLayouts/slideLayout4.xml"/><Relationship Id="rId16" Type="http://schemas.openxmlformats.org/officeDocument/2006/relationships/oleObject" Target="../embeddings/oleObject30.bin"/><Relationship Id="rId20" Type="http://schemas.openxmlformats.org/officeDocument/2006/relationships/oleObject" Target="../embeddings/oleObject34.bin"/><Relationship Id="rId1" Type="http://schemas.openxmlformats.org/officeDocument/2006/relationships/vmlDrawing" Target="../drawings/vmlDrawing11.vml"/><Relationship Id="rId6" Type="http://schemas.openxmlformats.org/officeDocument/2006/relationships/image" Target="../media/image42.emf"/><Relationship Id="rId11" Type="http://schemas.openxmlformats.org/officeDocument/2006/relationships/oleObject" Target="../embeddings/oleObject25.bin"/><Relationship Id="rId24" Type="http://schemas.openxmlformats.org/officeDocument/2006/relationships/image" Target="../media/image47.png"/><Relationship Id="rId5" Type="http://schemas.openxmlformats.org/officeDocument/2006/relationships/oleObject" Target="../embeddings/oleObject22.bin"/><Relationship Id="rId15" Type="http://schemas.openxmlformats.org/officeDocument/2006/relationships/oleObject" Target="../embeddings/oleObject29.bin"/><Relationship Id="rId23" Type="http://schemas.openxmlformats.org/officeDocument/2006/relationships/oleObject" Target="../embeddings/oleObject36.bin"/><Relationship Id="rId28" Type="http://schemas.openxmlformats.org/officeDocument/2006/relationships/image" Target="../media/image50.png"/><Relationship Id="rId10" Type="http://schemas.openxmlformats.org/officeDocument/2006/relationships/image" Target="../media/image44.emf"/><Relationship Id="rId19" Type="http://schemas.openxmlformats.org/officeDocument/2006/relationships/oleObject" Target="../embeddings/oleObject33.bin"/><Relationship Id="rId4" Type="http://schemas.openxmlformats.org/officeDocument/2006/relationships/image" Target="../media/image41.emf"/><Relationship Id="rId9" Type="http://schemas.openxmlformats.org/officeDocument/2006/relationships/oleObject" Target="../embeddings/oleObject24.bin"/><Relationship Id="rId14" Type="http://schemas.openxmlformats.org/officeDocument/2006/relationships/oleObject" Target="../embeddings/oleObject28.bin"/><Relationship Id="rId22" Type="http://schemas.openxmlformats.org/officeDocument/2006/relationships/image" Target="../media/image45.emf"/><Relationship Id="rId27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58.svg"/><Relationship Id="rId7" Type="http://schemas.openxmlformats.org/officeDocument/2006/relationships/image" Target="../media/image62.sv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1.png"/><Relationship Id="rId5" Type="http://schemas.openxmlformats.org/officeDocument/2006/relationships/image" Target="../media/image60.svg"/><Relationship Id="rId4" Type="http://schemas.openxmlformats.org/officeDocument/2006/relationships/image" Target="../media/image5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5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4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image" Target="../media/image18.emf"/><Relationship Id="rId3" Type="http://schemas.openxmlformats.org/officeDocument/2006/relationships/oleObject" Target="../embeddings/oleObject1.bin"/><Relationship Id="rId7" Type="http://schemas.openxmlformats.org/officeDocument/2006/relationships/image" Target="../media/image13.png"/><Relationship Id="rId12" Type="http://schemas.openxmlformats.org/officeDocument/2006/relationships/oleObject" Target="../embeddings/oleObject5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5.emf"/><Relationship Id="rId11" Type="http://schemas.openxmlformats.org/officeDocument/2006/relationships/image" Target="../media/image17.emf"/><Relationship Id="rId5" Type="http://schemas.openxmlformats.org/officeDocument/2006/relationships/oleObject" Target="../embeddings/oleObject2.bin"/><Relationship Id="rId15" Type="http://schemas.openxmlformats.org/officeDocument/2006/relationships/image" Target="../media/image19.emf"/><Relationship Id="rId10" Type="http://schemas.openxmlformats.org/officeDocument/2006/relationships/oleObject" Target="../embeddings/oleObject4.bin"/><Relationship Id="rId4" Type="http://schemas.openxmlformats.org/officeDocument/2006/relationships/image" Target="../media/image14.emf"/><Relationship Id="rId9" Type="http://schemas.openxmlformats.org/officeDocument/2006/relationships/image" Target="../media/image16.emf"/><Relationship Id="rId14" Type="http://schemas.openxmlformats.org/officeDocument/2006/relationships/oleObject" Target="../embeddings/oleObject6.bin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image" Target="../media/image18.emf"/><Relationship Id="rId3" Type="http://schemas.openxmlformats.org/officeDocument/2006/relationships/oleObject" Target="../embeddings/oleObject1.bin"/><Relationship Id="rId7" Type="http://schemas.openxmlformats.org/officeDocument/2006/relationships/image" Target="../media/image13.png"/><Relationship Id="rId12" Type="http://schemas.openxmlformats.org/officeDocument/2006/relationships/oleObject" Target="../embeddings/oleObject5.bin"/><Relationship Id="rId2" Type="http://schemas.openxmlformats.org/officeDocument/2006/relationships/slideLayout" Target="../slideLayouts/slideLayout4.xml"/><Relationship Id="rId16" Type="http://schemas.openxmlformats.org/officeDocument/2006/relationships/image" Target="../media/image20.png"/><Relationship Id="rId1" Type="http://schemas.openxmlformats.org/officeDocument/2006/relationships/vmlDrawing" Target="../drawings/vmlDrawing3.vml"/><Relationship Id="rId6" Type="http://schemas.openxmlformats.org/officeDocument/2006/relationships/image" Target="../media/image15.emf"/><Relationship Id="rId11" Type="http://schemas.openxmlformats.org/officeDocument/2006/relationships/image" Target="../media/image17.emf"/><Relationship Id="rId5" Type="http://schemas.openxmlformats.org/officeDocument/2006/relationships/oleObject" Target="../embeddings/oleObject2.bin"/><Relationship Id="rId15" Type="http://schemas.openxmlformats.org/officeDocument/2006/relationships/image" Target="../media/image19.emf"/><Relationship Id="rId10" Type="http://schemas.openxmlformats.org/officeDocument/2006/relationships/oleObject" Target="../embeddings/oleObject4.bin"/><Relationship Id="rId4" Type="http://schemas.openxmlformats.org/officeDocument/2006/relationships/image" Target="../media/image14.emf"/><Relationship Id="rId9" Type="http://schemas.openxmlformats.org/officeDocument/2006/relationships/image" Target="../media/image16.emf"/><Relationship Id="rId14" Type="http://schemas.openxmlformats.org/officeDocument/2006/relationships/oleObject" Target="../embeddings/oleObject6.bin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3" Type="http://schemas.openxmlformats.org/officeDocument/2006/relationships/oleObject" Target="../embeddings/oleObject7.bin"/><Relationship Id="rId7" Type="http://schemas.openxmlformats.org/officeDocument/2006/relationships/oleObject" Target="../embeddings/oleObject9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2.emf"/><Relationship Id="rId5" Type="http://schemas.openxmlformats.org/officeDocument/2006/relationships/oleObject" Target="../embeddings/oleObject8.bin"/><Relationship Id="rId4" Type="http://schemas.openxmlformats.org/officeDocument/2006/relationships/image" Target="../media/image21.emf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5.emf"/><Relationship Id="rId3" Type="http://schemas.openxmlformats.org/officeDocument/2006/relationships/oleObject" Target="../embeddings/oleObject1.bin"/><Relationship Id="rId7" Type="http://schemas.openxmlformats.org/officeDocument/2006/relationships/image" Target="../media/image13.png"/><Relationship Id="rId12" Type="http://schemas.openxmlformats.org/officeDocument/2006/relationships/oleObject" Target="../embeddings/oleObject11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5.emf"/><Relationship Id="rId11" Type="http://schemas.openxmlformats.org/officeDocument/2006/relationships/image" Target="../media/image24.emf"/><Relationship Id="rId5" Type="http://schemas.openxmlformats.org/officeDocument/2006/relationships/oleObject" Target="../embeddings/oleObject2.bin"/><Relationship Id="rId10" Type="http://schemas.openxmlformats.org/officeDocument/2006/relationships/oleObject" Target="../embeddings/oleObject10.bin"/><Relationship Id="rId4" Type="http://schemas.openxmlformats.org/officeDocument/2006/relationships/image" Target="../media/image14.emf"/><Relationship Id="rId9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2.bin"/><Relationship Id="rId13" Type="http://schemas.openxmlformats.org/officeDocument/2006/relationships/image" Target="../media/image32.png"/><Relationship Id="rId3" Type="http://schemas.openxmlformats.org/officeDocument/2006/relationships/oleObject" Target="../embeddings/oleObject1.bin"/><Relationship Id="rId7" Type="http://schemas.openxmlformats.org/officeDocument/2006/relationships/image" Target="../media/image13.png"/><Relationship Id="rId12" Type="http://schemas.openxmlformats.org/officeDocument/2006/relationships/image" Target="../media/image31.pn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5.emf"/><Relationship Id="rId11" Type="http://schemas.openxmlformats.org/officeDocument/2006/relationships/image" Target="../media/image30.svg"/><Relationship Id="rId5" Type="http://schemas.openxmlformats.org/officeDocument/2006/relationships/oleObject" Target="../embeddings/oleObject2.bin"/><Relationship Id="rId10" Type="http://schemas.openxmlformats.org/officeDocument/2006/relationships/image" Target="../media/image29.png"/><Relationship Id="rId4" Type="http://schemas.openxmlformats.org/officeDocument/2006/relationships/image" Target="../media/image14.emf"/><Relationship Id="rId9" Type="http://schemas.openxmlformats.org/officeDocument/2006/relationships/image" Target="../media/image28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3.bin"/><Relationship Id="rId13" Type="http://schemas.openxmlformats.org/officeDocument/2006/relationships/image" Target="../media/image34.emf"/><Relationship Id="rId18" Type="http://schemas.openxmlformats.org/officeDocument/2006/relationships/oleObject" Target="../embeddings/oleObject17.bin"/><Relationship Id="rId3" Type="http://schemas.openxmlformats.org/officeDocument/2006/relationships/oleObject" Target="../embeddings/oleObject1.bin"/><Relationship Id="rId21" Type="http://schemas.openxmlformats.org/officeDocument/2006/relationships/image" Target="../media/image38.emf"/><Relationship Id="rId7" Type="http://schemas.openxmlformats.org/officeDocument/2006/relationships/image" Target="../media/image13.png"/><Relationship Id="rId12" Type="http://schemas.openxmlformats.org/officeDocument/2006/relationships/oleObject" Target="../embeddings/oleObject14.bin"/><Relationship Id="rId17" Type="http://schemas.openxmlformats.org/officeDocument/2006/relationships/image" Target="../media/image36.emf"/><Relationship Id="rId25" Type="http://schemas.openxmlformats.org/officeDocument/2006/relationships/image" Target="../media/image40.emf"/><Relationship Id="rId2" Type="http://schemas.openxmlformats.org/officeDocument/2006/relationships/slideLayout" Target="../slideLayouts/slideLayout4.xml"/><Relationship Id="rId16" Type="http://schemas.openxmlformats.org/officeDocument/2006/relationships/oleObject" Target="../embeddings/oleObject16.bin"/><Relationship Id="rId20" Type="http://schemas.openxmlformats.org/officeDocument/2006/relationships/oleObject" Target="../embeddings/oleObject18.bin"/><Relationship Id="rId1" Type="http://schemas.openxmlformats.org/officeDocument/2006/relationships/vmlDrawing" Target="../drawings/vmlDrawing7.vml"/><Relationship Id="rId6" Type="http://schemas.openxmlformats.org/officeDocument/2006/relationships/image" Target="../media/image15.emf"/><Relationship Id="rId11" Type="http://schemas.openxmlformats.org/officeDocument/2006/relationships/image" Target="../media/image22.emf"/><Relationship Id="rId24" Type="http://schemas.openxmlformats.org/officeDocument/2006/relationships/oleObject" Target="../embeddings/oleObject20.bin"/><Relationship Id="rId5" Type="http://schemas.openxmlformats.org/officeDocument/2006/relationships/oleObject" Target="../embeddings/oleObject2.bin"/><Relationship Id="rId15" Type="http://schemas.openxmlformats.org/officeDocument/2006/relationships/image" Target="../media/image35.emf"/><Relationship Id="rId23" Type="http://schemas.openxmlformats.org/officeDocument/2006/relationships/image" Target="../media/image39.emf"/><Relationship Id="rId10" Type="http://schemas.openxmlformats.org/officeDocument/2006/relationships/oleObject" Target="../embeddings/oleObject8.bin"/><Relationship Id="rId19" Type="http://schemas.openxmlformats.org/officeDocument/2006/relationships/image" Target="../media/image37.emf"/><Relationship Id="rId4" Type="http://schemas.openxmlformats.org/officeDocument/2006/relationships/image" Target="../media/image14.emf"/><Relationship Id="rId9" Type="http://schemas.openxmlformats.org/officeDocument/2006/relationships/image" Target="../media/image33.emf"/><Relationship Id="rId14" Type="http://schemas.openxmlformats.org/officeDocument/2006/relationships/oleObject" Target="../embeddings/oleObject15.bin"/><Relationship Id="rId22" Type="http://schemas.openxmlformats.org/officeDocument/2006/relationships/oleObject" Target="../embeddings/oleObject19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E144590-6740-45B5-AAC5-1EC04E3A75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3193" y="2234084"/>
            <a:ext cx="8133062" cy="2389831"/>
          </a:xfrm>
        </p:spPr>
        <p:txBody>
          <a:bodyPr>
            <a:normAutofit fontScale="90000"/>
          </a:bodyPr>
          <a:lstStyle/>
          <a:p>
            <a:br>
              <a:rPr lang="sl-SI" dirty="0"/>
            </a:br>
            <a:r>
              <a:rPr lang="sl-SI" dirty="0"/>
              <a:t>WP4 – Radioisotope production and radiopharmaceuticals</a:t>
            </a:r>
            <a:br>
              <a:rPr lang="sl-SI" dirty="0"/>
            </a:br>
            <a:br>
              <a:rPr lang="sl-SI" dirty="0"/>
            </a:br>
            <a:r>
              <a:rPr lang="sl-SI" sz="3600" dirty="0"/>
              <a:t>T4.3 – T4.5 </a:t>
            </a:r>
            <a:r>
              <a:rPr lang="cs-CZ" sz="3600" dirty="0"/>
              <a:t>DKFZ´s participation</a:t>
            </a:r>
            <a:endParaRPr lang="sl-SI" dirty="0"/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CCC6DC4E-5696-4BFB-9293-50EE0A3F7F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</a:t>
            </a:r>
            <a:r>
              <a:rPr lang="cs-CZ" dirty="0"/>
              <a:t>éla Šimková</a:t>
            </a:r>
            <a:r>
              <a:rPr lang="sl-SI" dirty="0"/>
              <a:t>, DKFZ, Heidelberg</a:t>
            </a:r>
          </a:p>
        </p:txBody>
      </p:sp>
      <p:pic>
        <p:nvPicPr>
          <p:cNvPr id="4" name="Grafik 13">
            <a:extLst>
              <a:ext uri="{FF2B5EF4-FFF2-40B4-BE49-F238E27FC236}">
                <a16:creationId xmlns:a16="http://schemas.microsoft.com/office/drawing/2014/main" id="{7CE92BE3-A240-4C9D-8D1E-0A5028F4A1F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96400" y="5568575"/>
            <a:ext cx="1517782" cy="733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6945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92C5864-311E-4117-B663-39EDDA8B77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62AB20F-D7ED-4DAD-83AF-0FCB71CD2C50}" type="slidenum">
              <a:rPr lang="en-US" smtClean="0"/>
              <a:t>10</a:t>
            </a:fld>
            <a:endParaRPr lang="en-US" dirty="0"/>
          </a:p>
        </p:txBody>
      </p:sp>
      <p:pic>
        <p:nvPicPr>
          <p:cNvPr id="28" name="Grafik 13">
            <a:extLst>
              <a:ext uri="{FF2B5EF4-FFF2-40B4-BE49-F238E27FC236}">
                <a16:creationId xmlns:a16="http://schemas.microsoft.com/office/drawing/2014/main" id="{054AA194-3A89-45A1-9CA4-17646A2EA17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42875" y="5959441"/>
            <a:ext cx="1199155" cy="579471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BF009414-3492-4592-A205-58E1CE48A958}"/>
              </a:ext>
            </a:extLst>
          </p:cNvPr>
          <p:cNvSpPr txBox="1"/>
          <p:nvPr/>
        </p:nvSpPr>
        <p:spPr>
          <a:xfrm>
            <a:off x="1271464" y="1124744"/>
            <a:ext cx="9649072" cy="44165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cs-CZ" sz="2400" b="1" dirty="0">
                <a:solidFill>
                  <a:schemeClr val="tx1">
                    <a:lumMod val="60000"/>
                    <a:lumOff val="40000"/>
                  </a:schemeClr>
                </a:solidFill>
                <a:latin typeface="+mj-lt"/>
              </a:rPr>
              <a:t>Radiolabeling &amp; quality control </a:t>
            </a:r>
            <a:r>
              <a:rPr lang="cs-CZ" sz="2400" dirty="0">
                <a:solidFill>
                  <a:schemeClr val="tx1">
                    <a:lumMod val="60000"/>
                    <a:lumOff val="40000"/>
                  </a:schemeClr>
                </a:solidFill>
                <a:latin typeface="+mj-lt"/>
              </a:rPr>
              <a:t>(T4.4)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cs-CZ" sz="2400" b="1" dirty="0">
                <a:solidFill>
                  <a:schemeClr val="tx1">
                    <a:lumMod val="60000"/>
                    <a:lumOff val="40000"/>
                  </a:schemeClr>
                </a:solidFill>
                <a:latin typeface="+mj-lt"/>
              </a:rPr>
              <a:t>(Radio)chemical &amp; Serum stability </a:t>
            </a:r>
            <a:r>
              <a:rPr lang="cs-CZ" sz="2400" dirty="0">
                <a:solidFill>
                  <a:schemeClr val="tx1">
                    <a:lumMod val="60000"/>
                    <a:lumOff val="40000"/>
                  </a:schemeClr>
                </a:solidFill>
                <a:latin typeface="+mj-lt"/>
              </a:rPr>
              <a:t>(T4.4)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cs-CZ" sz="2400" b="1" i="1" dirty="0">
                <a:solidFill>
                  <a:schemeClr val="tx1">
                    <a:lumMod val="60000"/>
                    <a:lumOff val="40000"/>
                  </a:schemeClr>
                </a:solidFill>
                <a:latin typeface="+mj-lt"/>
              </a:rPr>
              <a:t>In vitro </a:t>
            </a:r>
            <a:r>
              <a:rPr lang="cs-CZ" sz="2400" b="1" dirty="0">
                <a:solidFill>
                  <a:schemeClr val="tx1">
                    <a:lumMod val="60000"/>
                    <a:lumOff val="40000"/>
                  </a:schemeClr>
                </a:solidFill>
                <a:latin typeface="+mj-lt"/>
              </a:rPr>
              <a:t>evaluation </a:t>
            </a:r>
            <a:r>
              <a:rPr lang="cs-CZ" sz="2400" dirty="0">
                <a:solidFill>
                  <a:schemeClr val="tx1">
                    <a:lumMod val="60000"/>
                    <a:lumOff val="40000"/>
                  </a:schemeClr>
                </a:solidFill>
                <a:latin typeface="+mj-lt"/>
              </a:rPr>
              <a:t>(T4.4)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ü"/>
            </a:pPr>
            <a:endParaRPr lang="cs-CZ" sz="2400" b="1" dirty="0">
              <a:latin typeface="+mj-lt"/>
            </a:endParaRP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ü"/>
            </a:pPr>
            <a:endParaRPr lang="cs-CZ" sz="2400" b="1" dirty="0">
              <a:latin typeface="+mj-lt"/>
            </a:endParaRPr>
          </a:p>
          <a:p>
            <a:pPr>
              <a:lnSpc>
                <a:spcPct val="200000"/>
              </a:lnSpc>
            </a:pPr>
            <a:r>
              <a:rPr lang="cs-CZ" sz="2400" b="1" dirty="0">
                <a:latin typeface="+mj-lt"/>
              </a:rPr>
              <a:t>Development of novel</a:t>
            </a:r>
            <a:r>
              <a:rPr lang="en-US" sz="2400" b="1" dirty="0">
                <a:latin typeface="+mj-lt"/>
              </a:rPr>
              <a:t> radiopharmaceuticals</a:t>
            </a:r>
            <a:r>
              <a:rPr lang="cs-CZ" sz="2400" b="1" dirty="0">
                <a:latin typeface="+mj-lt"/>
              </a:rPr>
              <a:t> </a:t>
            </a:r>
            <a:r>
              <a:rPr lang="cs-CZ" sz="2400" dirty="0">
                <a:latin typeface="+mj-lt"/>
              </a:rPr>
              <a:t>(T4.3)</a:t>
            </a:r>
            <a:endParaRPr lang="en-US" sz="2400" dirty="0">
              <a:latin typeface="+mj-lt"/>
            </a:endParaRPr>
          </a:p>
        </p:txBody>
      </p:sp>
      <p:sp>
        <p:nvSpPr>
          <p:cNvPr id="34" name="Arrow: Right 33">
            <a:extLst>
              <a:ext uri="{FF2B5EF4-FFF2-40B4-BE49-F238E27FC236}">
                <a16:creationId xmlns:a16="http://schemas.microsoft.com/office/drawing/2014/main" id="{5A834EA2-D810-48EC-9EC2-359B4CAD11EA}"/>
              </a:ext>
            </a:extLst>
          </p:cNvPr>
          <p:cNvSpPr/>
          <p:nvPr/>
        </p:nvSpPr>
        <p:spPr>
          <a:xfrm rot="5400000">
            <a:off x="2351583" y="3789041"/>
            <a:ext cx="936105" cy="792088"/>
          </a:xfrm>
          <a:prstGeom prst="rightArrow">
            <a:avLst>
              <a:gd name="adj1" fmla="val 48553"/>
              <a:gd name="adj2" fmla="val 51519"/>
            </a:avLst>
          </a:prstGeom>
          <a:gradFill>
            <a:gsLst>
              <a:gs pos="0">
                <a:schemeClr val="tx2">
                  <a:alpha val="55000"/>
                </a:schemeClr>
              </a:gs>
              <a:gs pos="100000">
                <a:schemeClr val="tx2">
                  <a:alpha val="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1364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6B0E92-EFCC-4DC1-BB4B-B5F0277D86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725" y="365125"/>
            <a:ext cx="8416627" cy="1325563"/>
          </a:xfrm>
        </p:spPr>
        <p:txBody>
          <a:bodyPr>
            <a:normAutofit/>
          </a:bodyPr>
          <a:lstStyle/>
          <a:p>
            <a:r>
              <a:rPr lang="en-US" sz="2800" dirty="0"/>
              <a:t>New </a:t>
            </a:r>
            <a:r>
              <a:rPr lang="cs-CZ" sz="2800" dirty="0"/>
              <a:t>generation of </a:t>
            </a:r>
            <a:r>
              <a:rPr lang="en-US" sz="2800" dirty="0"/>
              <a:t>PSMA-targeted radiopharmaceuticals</a:t>
            </a:r>
            <a:r>
              <a:rPr lang="cs-CZ" sz="2800" dirty="0"/>
              <a:t> </a:t>
            </a:r>
            <a:r>
              <a:rPr lang="cs-CZ" sz="2800" b="0" dirty="0"/>
              <a:t>(T4.3)</a:t>
            </a:r>
            <a:endParaRPr lang="en-US" sz="2800" b="0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8C9DADC-2162-4936-8AC7-0B64DBD659ED}"/>
              </a:ext>
            </a:extLst>
          </p:cNvPr>
          <p:cNvSpPr/>
          <p:nvPr/>
        </p:nvSpPr>
        <p:spPr>
          <a:xfrm>
            <a:off x="847725" y="1880086"/>
            <a:ext cx="6161016" cy="4154310"/>
          </a:xfrm>
          <a:prstGeom prst="roundRect">
            <a:avLst/>
          </a:prstGeom>
          <a:solidFill>
            <a:schemeClr val="bg1"/>
          </a:solidFill>
          <a:ln>
            <a:solidFill>
              <a:schemeClr val="tx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309B4781-065B-4BA2-AD18-1CC16961AE2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65388539"/>
              </p:ext>
            </p:extLst>
          </p:nvPr>
        </p:nvGraphicFramePr>
        <p:xfrm>
          <a:off x="1246162" y="2184626"/>
          <a:ext cx="5461000" cy="2606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66" name="CS ChemDraw 64-bit Drawing" r:id="rId3" imgW="4579287" imgH="2186683" progId="ChemDraw_x64.Document.6.0">
                  <p:embed/>
                </p:oleObj>
              </mc:Choice>
              <mc:Fallback>
                <p:oleObj name="CS ChemDraw 64-bit Drawing" r:id="rId3" imgW="4579287" imgH="2186683" progId="ChemDraw_x64.Document.6.0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309B4781-065B-4BA2-AD18-1CC16961AE2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246162" y="2184626"/>
                        <a:ext cx="5461000" cy="26066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1502FDFF-6A1D-4608-B030-8003827EE067}"/>
              </a:ext>
            </a:extLst>
          </p:cNvPr>
          <p:cNvSpPr txBox="1"/>
          <p:nvPr/>
        </p:nvSpPr>
        <p:spPr>
          <a:xfrm>
            <a:off x="3331433" y="2396121"/>
            <a:ext cx="15339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PLUVICTO®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D08CDCC-2A2D-439D-AEF3-399DF340273D}"/>
              </a:ext>
            </a:extLst>
          </p:cNvPr>
          <p:cNvSpPr txBox="1"/>
          <p:nvPr/>
        </p:nvSpPr>
        <p:spPr>
          <a:xfrm>
            <a:off x="1878703" y="3907539"/>
            <a:ext cx="115703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cs-CZ" b="1" dirty="0">
                <a:solidFill>
                  <a:srgbClr val="FF9933"/>
                </a:solidFill>
              </a:rPr>
              <a:t>DOTA</a:t>
            </a:r>
          </a:p>
          <a:p>
            <a:pPr algn="r"/>
            <a:r>
              <a:rPr lang="cs-CZ" dirty="0">
                <a:solidFill>
                  <a:srgbClr val="FF9933"/>
                </a:solidFill>
              </a:rPr>
              <a:t>chelator</a:t>
            </a:r>
            <a:endParaRPr lang="en-US" dirty="0">
              <a:solidFill>
                <a:srgbClr val="FF9933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2818612-1DF6-40B9-851A-6EE3A3D7CA48}"/>
              </a:ext>
            </a:extLst>
          </p:cNvPr>
          <p:cNvSpPr txBox="1"/>
          <p:nvPr/>
        </p:nvSpPr>
        <p:spPr>
          <a:xfrm>
            <a:off x="5258848" y="3915198"/>
            <a:ext cx="164418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90BB05"/>
                </a:solidFill>
              </a:rPr>
              <a:t>PSMA-binding</a:t>
            </a:r>
          </a:p>
          <a:p>
            <a:r>
              <a:rPr lang="cs-CZ" dirty="0">
                <a:solidFill>
                  <a:srgbClr val="90BB05"/>
                </a:solidFill>
              </a:rPr>
              <a:t>motive</a:t>
            </a:r>
            <a:endParaRPr lang="en-US" dirty="0">
              <a:solidFill>
                <a:srgbClr val="90BB05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478645A-D8BE-4EF1-BB12-509B003CD812}"/>
              </a:ext>
            </a:extLst>
          </p:cNvPr>
          <p:cNvSpPr txBox="1"/>
          <p:nvPr/>
        </p:nvSpPr>
        <p:spPr>
          <a:xfrm>
            <a:off x="1135107" y="4998073"/>
            <a:ext cx="573838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>
                <a:solidFill>
                  <a:schemeClr val="bg1">
                    <a:lumMod val="50000"/>
                  </a:schemeClr>
                </a:solidFill>
              </a:rPr>
              <a:t>Indication: </a:t>
            </a:r>
            <a:r>
              <a:rPr lang="cs-CZ" dirty="0"/>
              <a:t>Metastatic </a:t>
            </a:r>
            <a:r>
              <a:rPr lang="en-US" dirty="0"/>
              <a:t>C</a:t>
            </a:r>
            <a:r>
              <a:rPr lang="cs-CZ" dirty="0"/>
              <a:t>astration-</a:t>
            </a:r>
            <a:r>
              <a:rPr lang="en-US" dirty="0"/>
              <a:t>R</a:t>
            </a:r>
            <a:r>
              <a:rPr lang="cs-CZ" dirty="0"/>
              <a:t>esistant </a:t>
            </a:r>
            <a:r>
              <a:rPr lang="en-US" dirty="0"/>
              <a:t>P</a:t>
            </a:r>
            <a:r>
              <a:rPr lang="cs-CZ" dirty="0"/>
              <a:t>rostate </a:t>
            </a:r>
            <a:r>
              <a:rPr lang="en-US" dirty="0"/>
              <a:t>C</a:t>
            </a:r>
            <a:r>
              <a:rPr lang="cs-CZ" dirty="0"/>
              <a:t>ancer</a:t>
            </a:r>
          </a:p>
          <a:p>
            <a:r>
              <a:rPr lang="cs-CZ" sz="800" dirty="0"/>
              <a:t>   </a:t>
            </a:r>
          </a:p>
          <a:p>
            <a:r>
              <a:rPr lang="cs-CZ" dirty="0">
                <a:solidFill>
                  <a:schemeClr val="bg1">
                    <a:lumMod val="50000"/>
                  </a:schemeClr>
                </a:solidFill>
              </a:rPr>
              <a:t>Targeting: </a:t>
            </a:r>
            <a:r>
              <a:rPr lang="cs-CZ" dirty="0"/>
              <a:t>Prostate-Specific Membrane Antigen (</a:t>
            </a:r>
            <a:r>
              <a:rPr lang="cs-CZ" b="1" dirty="0"/>
              <a:t>PSMA</a:t>
            </a:r>
            <a:r>
              <a:rPr lang="cs-CZ" dirty="0"/>
              <a:t>)</a:t>
            </a:r>
            <a:endParaRPr lang="en-US" dirty="0"/>
          </a:p>
        </p:txBody>
      </p:sp>
      <p:sp>
        <p:nvSpPr>
          <p:cNvPr id="11" name="Isosceles Triangle 24">
            <a:extLst>
              <a:ext uri="{FF2B5EF4-FFF2-40B4-BE49-F238E27FC236}">
                <a16:creationId xmlns:a16="http://schemas.microsoft.com/office/drawing/2014/main" id="{4773F36B-711A-4662-99B1-22A9A9F408C6}"/>
              </a:ext>
            </a:extLst>
          </p:cNvPr>
          <p:cNvSpPr/>
          <p:nvPr/>
        </p:nvSpPr>
        <p:spPr>
          <a:xfrm rot="9304118">
            <a:off x="1792787" y="2446146"/>
            <a:ext cx="50838" cy="318348"/>
          </a:xfrm>
          <a:custGeom>
            <a:avLst/>
            <a:gdLst>
              <a:gd name="connsiteX0" fmla="*/ 0 w 132890"/>
              <a:gd name="connsiteY0" fmla="*/ 231422 h 231422"/>
              <a:gd name="connsiteX1" fmla="*/ 66445 w 132890"/>
              <a:gd name="connsiteY1" fmla="*/ 0 h 231422"/>
              <a:gd name="connsiteX2" fmla="*/ 132890 w 132890"/>
              <a:gd name="connsiteY2" fmla="*/ 231422 h 231422"/>
              <a:gd name="connsiteX3" fmla="*/ 0 w 132890"/>
              <a:gd name="connsiteY3" fmla="*/ 231422 h 231422"/>
              <a:gd name="connsiteX0" fmla="*/ 0 w 132890"/>
              <a:gd name="connsiteY0" fmla="*/ 231422 h 231422"/>
              <a:gd name="connsiteX1" fmla="*/ 66445 w 132890"/>
              <a:gd name="connsiteY1" fmla="*/ 0 h 231422"/>
              <a:gd name="connsiteX2" fmla="*/ 132890 w 132890"/>
              <a:gd name="connsiteY2" fmla="*/ 231422 h 231422"/>
              <a:gd name="connsiteX3" fmla="*/ 0 w 132890"/>
              <a:gd name="connsiteY3" fmla="*/ 231422 h 231422"/>
              <a:gd name="connsiteX0" fmla="*/ 0 w 132890"/>
              <a:gd name="connsiteY0" fmla="*/ 231422 h 270306"/>
              <a:gd name="connsiteX1" fmla="*/ 66445 w 132890"/>
              <a:gd name="connsiteY1" fmla="*/ 0 h 270306"/>
              <a:gd name="connsiteX2" fmla="*/ 132890 w 132890"/>
              <a:gd name="connsiteY2" fmla="*/ 231422 h 270306"/>
              <a:gd name="connsiteX3" fmla="*/ 0 w 132890"/>
              <a:gd name="connsiteY3" fmla="*/ 231422 h 270306"/>
              <a:gd name="connsiteX0" fmla="*/ 0 w 132890"/>
              <a:gd name="connsiteY0" fmla="*/ 231422 h 270306"/>
              <a:gd name="connsiteX1" fmla="*/ 66445 w 132890"/>
              <a:gd name="connsiteY1" fmla="*/ 0 h 270306"/>
              <a:gd name="connsiteX2" fmla="*/ 132890 w 132890"/>
              <a:gd name="connsiteY2" fmla="*/ 231422 h 270306"/>
              <a:gd name="connsiteX3" fmla="*/ 0 w 132890"/>
              <a:gd name="connsiteY3" fmla="*/ 231422 h 270306"/>
              <a:gd name="connsiteX0" fmla="*/ 2562 w 135452"/>
              <a:gd name="connsiteY0" fmla="*/ 231422 h 303528"/>
              <a:gd name="connsiteX1" fmla="*/ 69007 w 135452"/>
              <a:gd name="connsiteY1" fmla="*/ 0 h 303528"/>
              <a:gd name="connsiteX2" fmla="*/ 135452 w 135452"/>
              <a:gd name="connsiteY2" fmla="*/ 231422 h 303528"/>
              <a:gd name="connsiteX3" fmla="*/ 2562 w 135452"/>
              <a:gd name="connsiteY3" fmla="*/ 231422 h 303528"/>
              <a:gd name="connsiteX0" fmla="*/ 2562 w 135452"/>
              <a:gd name="connsiteY0" fmla="*/ 231422 h 303528"/>
              <a:gd name="connsiteX1" fmla="*/ 69007 w 135452"/>
              <a:gd name="connsiteY1" fmla="*/ 0 h 303528"/>
              <a:gd name="connsiteX2" fmla="*/ 135452 w 135452"/>
              <a:gd name="connsiteY2" fmla="*/ 231422 h 303528"/>
              <a:gd name="connsiteX3" fmla="*/ 2562 w 135452"/>
              <a:gd name="connsiteY3" fmla="*/ 231422 h 303528"/>
              <a:gd name="connsiteX0" fmla="*/ 1605 w 138196"/>
              <a:gd name="connsiteY0" fmla="*/ 231422 h 317306"/>
              <a:gd name="connsiteX1" fmla="*/ 68050 w 138196"/>
              <a:gd name="connsiteY1" fmla="*/ 0 h 317306"/>
              <a:gd name="connsiteX2" fmla="*/ 134495 w 138196"/>
              <a:gd name="connsiteY2" fmla="*/ 231422 h 317306"/>
              <a:gd name="connsiteX3" fmla="*/ 1605 w 138196"/>
              <a:gd name="connsiteY3" fmla="*/ 231422 h 317306"/>
              <a:gd name="connsiteX0" fmla="*/ 1605 w 138196"/>
              <a:gd name="connsiteY0" fmla="*/ 231422 h 317306"/>
              <a:gd name="connsiteX1" fmla="*/ 68050 w 138196"/>
              <a:gd name="connsiteY1" fmla="*/ 0 h 317306"/>
              <a:gd name="connsiteX2" fmla="*/ 134495 w 138196"/>
              <a:gd name="connsiteY2" fmla="*/ 231422 h 317306"/>
              <a:gd name="connsiteX3" fmla="*/ 1605 w 138196"/>
              <a:gd name="connsiteY3" fmla="*/ 231422 h 317306"/>
              <a:gd name="connsiteX0" fmla="*/ 2983 w 139431"/>
              <a:gd name="connsiteY0" fmla="*/ 231422 h 324555"/>
              <a:gd name="connsiteX1" fmla="*/ 69428 w 139431"/>
              <a:gd name="connsiteY1" fmla="*/ 0 h 324555"/>
              <a:gd name="connsiteX2" fmla="*/ 135873 w 139431"/>
              <a:gd name="connsiteY2" fmla="*/ 231422 h 324555"/>
              <a:gd name="connsiteX3" fmla="*/ 2983 w 139431"/>
              <a:gd name="connsiteY3" fmla="*/ 231422 h 324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9431" h="324555">
                <a:moveTo>
                  <a:pt x="2983" y="231422"/>
                </a:moveTo>
                <a:lnTo>
                  <a:pt x="69428" y="0"/>
                </a:lnTo>
                <a:lnTo>
                  <a:pt x="135873" y="231422"/>
                </a:lnTo>
                <a:cubicBezTo>
                  <a:pt x="167776" y="355600"/>
                  <a:pt x="-26097" y="355600"/>
                  <a:pt x="2983" y="231422"/>
                </a:cubicBezTo>
                <a:close/>
              </a:path>
            </a:pathLst>
          </a:custGeom>
          <a:gradFill flip="none" rotWithShape="1">
            <a:gsLst>
              <a:gs pos="58000">
                <a:schemeClr val="bg1"/>
              </a:gs>
              <a:gs pos="0">
                <a:schemeClr val="accent1">
                  <a:lumMod val="0"/>
                  <a:lumOff val="100000"/>
                </a:schemeClr>
              </a:gs>
              <a:gs pos="100000">
                <a:srgbClr val="FF6600"/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Isosceles Triangle 24">
            <a:extLst>
              <a:ext uri="{FF2B5EF4-FFF2-40B4-BE49-F238E27FC236}">
                <a16:creationId xmlns:a16="http://schemas.microsoft.com/office/drawing/2014/main" id="{56CD1FCC-BF15-4494-89DE-189EB4F7F2FA}"/>
              </a:ext>
            </a:extLst>
          </p:cNvPr>
          <p:cNvSpPr/>
          <p:nvPr/>
        </p:nvSpPr>
        <p:spPr>
          <a:xfrm rot="9998626">
            <a:off x="1836233" y="2130348"/>
            <a:ext cx="50838" cy="318348"/>
          </a:xfrm>
          <a:custGeom>
            <a:avLst/>
            <a:gdLst>
              <a:gd name="connsiteX0" fmla="*/ 0 w 132890"/>
              <a:gd name="connsiteY0" fmla="*/ 231422 h 231422"/>
              <a:gd name="connsiteX1" fmla="*/ 66445 w 132890"/>
              <a:gd name="connsiteY1" fmla="*/ 0 h 231422"/>
              <a:gd name="connsiteX2" fmla="*/ 132890 w 132890"/>
              <a:gd name="connsiteY2" fmla="*/ 231422 h 231422"/>
              <a:gd name="connsiteX3" fmla="*/ 0 w 132890"/>
              <a:gd name="connsiteY3" fmla="*/ 231422 h 231422"/>
              <a:gd name="connsiteX0" fmla="*/ 0 w 132890"/>
              <a:gd name="connsiteY0" fmla="*/ 231422 h 231422"/>
              <a:gd name="connsiteX1" fmla="*/ 66445 w 132890"/>
              <a:gd name="connsiteY1" fmla="*/ 0 h 231422"/>
              <a:gd name="connsiteX2" fmla="*/ 132890 w 132890"/>
              <a:gd name="connsiteY2" fmla="*/ 231422 h 231422"/>
              <a:gd name="connsiteX3" fmla="*/ 0 w 132890"/>
              <a:gd name="connsiteY3" fmla="*/ 231422 h 231422"/>
              <a:gd name="connsiteX0" fmla="*/ 0 w 132890"/>
              <a:gd name="connsiteY0" fmla="*/ 231422 h 270306"/>
              <a:gd name="connsiteX1" fmla="*/ 66445 w 132890"/>
              <a:gd name="connsiteY1" fmla="*/ 0 h 270306"/>
              <a:gd name="connsiteX2" fmla="*/ 132890 w 132890"/>
              <a:gd name="connsiteY2" fmla="*/ 231422 h 270306"/>
              <a:gd name="connsiteX3" fmla="*/ 0 w 132890"/>
              <a:gd name="connsiteY3" fmla="*/ 231422 h 270306"/>
              <a:gd name="connsiteX0" fmla="*/ 0 w 132890"/>
              <a:gd name="connsiteY0" fmla="*/ 231422 h 270306"/>
              <a:gd name="connsiteX1" fmla="*/ 66445 w 132890"/>
              <a:gd name="connsiteY1" fmla="*/ 0 h 270306"/>
              <a:gd name="connsiteX2" fmla="*/ 132890 w 132890"/>
              <a:gd name="connsiteY2" fmla="*/ 231422 h 270306"/>
              <a:gd name="connsiteX3" fmla="*/ 0 w 132890"/>
              <a:gd name="connsiteY3" fmla="*/ 231422 h 270306"/>
              <a:gd name="connsiteX0" fmla="*/ 2562 w 135452"/>
              <a:gd name="connsiteY0" fmla="*/ 231422 h 303528"/>
              <a:gd name="connsiteX1" fmla="*/ 69007 w 135452"/>
              <a:gd name="connsiteY1" fmla="*/ 0 h 303528"/>
              <a:gd name="connsiteX2" fmla="*/ 135452 w 135452"/>
              <a:gd name="connsiteY2" fmla="*/ 231422 h 303528"/>
              <a:gd name="connsiteX3" fmla="*/ 2562 w 135452"/>
              <a:gd name="connsiteY3" fmla="*/ 231422 h 303528"/>
              <a:gd name="connsiteX0" fmla="*/ 2562 w 135452"/>
              <a:gd name="connsiteY0" fmla="*/ 231422 h 303528"/>
              <a:gd name="connsiteX1" fmla="*/ 69007 w 135452"/>
              <a:gd name="connsiteY1" fmla="*/ 0 h 303528"/>
              <a:gd name="connsiteX2" fmla="*/ 135452 w 135452"/>
              <a:gd name="connsiteY2" fmla="*/ 231422 h 303528"/>
              <a:gd name="connsiteX3" fmla="*/ 2562 w 135452"/>
              <a:gd name="connsiteY3" fmla="*/ 231422 h 303528"/>
              <a:gd name="connsiteX0" fmla="*/ 1605 w 138196"/>
              <a:gd name="connsiteY0" fmla="*/ 231422 h 317306"/>
              <a:gd name="connsiteX1" fmla="*/ 68050 w 138196"/>
              <a:gd name="connsiteY1" fmla="*/ 0 h 317306"/>
              <a:gd name="connsiteX2" fmla="*/ 134495 w 138196"/>
              <a:gd name="connsiteY2" fmla="*/ 231422 h 317306"/>
              <a:gd name="connsiteX3" fmla="*/ 1605 w 138196"/>
              <a:gd name="connsiteY3" fmla="*/ 231422 h 317306"/>
              <a:gd name="connsiteX0" fmla="*/ 1605 w 138196"/>
              <a:gd name="connsiteY0" fmla="*/ 231422 h 317306"/>
              <a:gd name="connsiteX1" fmla="*/ 68050 w 138196"/>
              <a:gd name="connsiteY1" fmla="*/ 0 h 317306"/>
              <a:gd name="connsiteX2" fmla="*/ 134495 w 138196"/>
              <a:gd name="connsiteY2" fmla="*/ 231422 h 317306"/>
              <a:gd name="connsiteX3" fmla="*/ 1605 w 138196"/>
              <a:gd name="connsiteY3" fmla="*/ 231422 h 317306"/>
              <a:gd name="connsiteX0" fmla="*/ 2983 w 139431"/>
              <a:gd name="connsiteY0" fmla="*/ 231422 h 324555"/>
              <a:gd name="connsiteX1" fmla="*/ 69428 w 139431"/>
              <a:gd name="connsiteY1" fmla="*/ 0 h 324555"/>
              <a:gd name="connsiteX2" fmla="*/ 135873 w 139431"/>
              <a:gd name="connsiteY2" fmla="*/ 231422 h 324555"/>
              <a:gd name="connsiteX3" fmla="*/ 2983 w 139431"/>
              <a:gd name="connsiteY3" fmla="*/ 231422 h 324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9431" h="324555">
                <a:moveTo>
                  <a:pt x="2983" y="231422"/>
                </a:moveTo>
                <a:lnTo>
                  <a:pt x="69428" y="0"/>
                </a:lnTo>
                <a:lnTo>
                  <a:pt x="135873" y="231422"/>
                </a:lnTo>
                <a:cubicBezTo>
                  <a:pt x="167776" y="355600"/>
                  <a:pt x="-26097" y="355600"/>
                  <a:pt x="2983" y="231422"/>
                </a:cubicBezTo>
                <a:close/>
              </a:path>
            </a:pathLst>
          </a:custGeom>
          <a:gradFill flip="none" rotWithShape="1">
            <a:gsLst>
              <a:gs pos="58000">
                <a:schemeClr val="bg1"/>
              </a:gs>
              <a:gs pos="0">
                <a:schemeClr val="accent1">
                  <a:lumMod val="0"/>
                  <a:lumOff val="100000"/>
                </a:schemeClr>
              </a:gs>
              <a:gs pos="100000">
                <a:srgbClr val="FF6600"/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Isosceles Triangle 24">
            <a:extLst>
              <a:ext uri="{FF2B5EF4-FFF2-40B4-BE49-F238E27FC236}">
                <a16:creationId xmlns:a16="http://schemas.microsoft.com/office/drawing/2014/main" id="{1F8E59C3-9898-44EF-A975-52970FA02DC5}"/>
              </a:ext>
            </a:extLst>
          </p:cNvPr>
          <p:cNvSpPr/>
          <p:nvPr/>
        </p:nvSpPr>
        <p:spPr>
          <a:xfrm rot="8314186">
            <a:off x="1528242" y="2368309"/>
            <a:ext cx="50838" cy="318348"/>
          </a:xfrm>
          <a:custGeom>
            <a:avLst/>
            <a:gdLst>
              <a:gd name="connsiteX0" fmla="*/ 0 w 132890"/>
              <a:gd name="connsiteY0" fmla="*/ 231422 h 231422"/>
              <a:gd name="connsiteX1" fmla="*/ 66445 w 132890"/>
              <a:gd name="connsiteY1" fmla="*/ 0 h 231422"/>
              <a:gd name="connsiteX2" fmla="*/ 132890 w 132890"/>
              <a:gd name="connsiteY2" fmla="*/ 231422 h 231422"/>
              <a:gd name="connsiteX3" fmla="*/ 0 w 132890"/>
              <a:gd name="connsiteY3" fmla="*/ 231422 h 231422"/>
              <a:gd name="connsiteX0" fmla="*/ 0 w 132890"/>
              <a:gd name="connsiteY0" fmla="*/ 231422 h 231422"/>
              <a:gd name="connsiteX1" fmla="*/ 66445 w 132890"/>
              <a:gd name="connsiteY1" fmla="*/ 0 h 231422"/>
              <a:gd name="connsiteX2" fmla="*/ 132890 w 132890"/>
              <a:gd name="connsiteY2" fmla="*/ 231422 h 231422"/>
              <a:gd name="connsiteX3" fmla="*/ 0 w 132890"/>
              <a:gd name="connsiteY3" fmla="*/ 231422 h 231422"/>
              <a:gd name="connsiteX0" fmla="*/ 0 w 132890"/>
              <a:gd name="connsiteY0" fmla="*/ 231422 h 270306"/>
              <a:gd name="connsiteX1" fmla="*/ 66445 w 132890"/>
              <a:gd name="connsiteY1" fmla="*/ 0 h 270306"/>
              <a:gd name="connsiteX2" fmla="*/ 132890 w 132890"/>
              <a:gd name="connsiteY2" fmla="*/ 231422 h 270306"/>
              <a:gd name="connsiteX3" fmla="*/ 0 w 132890"/>
              <a:gd name="connsiteY3" fmla="*/ 231422 h 270306"/>
              <a:gd name="connsiteX0" fmla="*/ 0 w 132890"/>
              <a:gd name="connsiteY0" fmla="*/ 231422 h 270306"/>
              <a:gd name="connsiteX1" fmla="*/ 66445 w 132890"/>
              <a:gd name="connsiteY1" fmla="*/ 0 h 270306"/>
              <a:gd name="connsiteX2" fmla="*/ 132890 w 132890"/>
              <a:gd name="connsiteY2" fmla="*/ 231422 h 270306"/>
              <a:gd name="connsiteX3" fmla="*/ 0 w 132890"/>
              <a:gd name="connsiteY3" fmla="*/ 231422 h 270306"/>
              <a:gd name="connsiteX0" fmla="*/ 2562 w 135452"/>
              <a:gd name="connsiteY0" fmla="*/ 231422 h 303528"/>
              <a:gd name="connsiteX1" fmla="*/ 69007 w 135452"/>
              <a:gd name="connsiteY1" fmla="*/ 0 h 303528"/>
              <a:gd name="connsiteX2" fmla="*/ 135452 w 135452"/>
              <a:gd name="connsiteY2" fmla="*/ 231422 h 303528"/>
              <a:gd name="connsiteX3" fmla="*/ 2562 w 135452"/>
              <a:gd name="connsiteY3" fmla="*/ 231422 h 303528"/>
              <a:gd name="connsiteX0" fmla="*/ 2562 w 135452"/>
              <a:gd name="connsiteY0" fmla="*/ 231422 h 303528"/>
              <a:gd name="connsiteX1" fmla="*/ 69007 w 135452"/>
              <a:gd name="connsiteY1" fmla="*/ 0 h 303528"/>
              <a:gd name="connsiteX2" fmla="*/ 135452 w 135452"/>
              <a:gd name="connsiteY2" fmla="*/ 231422 h 303528"/>
              <a:gd name="connsiteX3" fmla="*/ 2562 w 135452"/>
              <a:gd name="connsiteY3" fmla="*/ 231422 h 303528"/>
              <a:gd name="connsiteX0" fmla="*/ 1605 w 138196"/>
              <a:gd name="connsiteY0" fmla="*/ 231422 h 317306"/>
              <a:gd name="connsiteX1" fmla="*/ 68050 w 138196"/>
              <a:gd name="connsiteY1" fmla="*/ 0 h 317306"/>
              <a:gd name="connsiteX2" fmla="*/ 134495 w 138196"/>
              <a:gd name="connsiteY2" fmla="*/ 231422 h 317306"/>
              <a:gd name="connsiteX3" fmla="*/ 1605 w 138196"/>
              <a:gd name="connsiteY3" fmla="*/ 231422 h 317306"/>
              <a:gd name="connsiteX0" fmla="*/ 1605 w 138196"/>
              <a:gd name="connsiteY0" fmla="*/ 231422 h 317306"/>
              <a:gd name="connsiteX1" fmla="*/ 68050 w 138196"/>
              <a:gd name="connsiteY1" fmla="*/ 0 h 317306"/>
              <a:gd name="connsiteX2" fmla="*/ 134495 w 138196"/>
              <a:gd name="connsiteY2" fmla="*/ 231422 h 317306"/>
              <a:gd name="connsiteX3" fmla="*/ 1605 w 138196"/>
              <a:gd name="connsiteY3" fmla="*/ 231422 h 317306"/>
              <a:gd name="connsiteX0" fmla="*/ 2983 w 139431"/>
              <a:gd name="connsiteY0" fmla="*/ 231422 h 324555"/>
              <a:gd name="connsiteX1" fmla="*/ 69428 w 139431"/>
              <a:gd name="connsiteY1" fmla="*/ 0 h 324555"/>
              <a:gd name="connsiteX2" fmla="*/ 135873 w 139431"/>
              <a:gd name="connsiteY2" fmla="*/ 231422 h 324555"/>
              <a:gd name="connsiteX3" fmla="*/ 2983 w 139431"/>
              <a:gd name="connsiteY3" fmla="*/ 231422 h 324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9431" h="324555">
                <a:moveTo>
                  <a:pt x="2983" y="231422"/>
                </a:moveTo>
                <a:lnTo>
                  <a:pt x="69428" y="0"/>
                </a:lnTo>
                <a:lnTo>
                  <a:pt x="135873" y="231422"/>
                </a:lnTo>
                <a:cubicBezTo>
                  <a:pt x="167776" y="355600"/>
                  <a:pt x="-26097" y="355600"/>
                  <a:pt x="2983" y="231422"/>
                </a:cubicBezTo>
                <a:close/>
              </a:path>
            </a:pathLst>
          </a:custGeom>
          <a:gradFill flip="none" rotWithShape="1">
            <a:gsLst>
              <a:gs pos="58000">
                <a:schemeClr val="bg1"/>
              </a:gs>
              <a:gs pos="0">
                <a:schemeClr val="accent1">
                  <a:lumMod val="0"/>
                  <a:lumOff val="100000"/>
                </a:schemeClr>
              </a:gs>
              <a:gs pos="100000">
                <a:srgbClr val="FF6600"/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Isosceles Triangle 24">
            <a:extLst>
              <a:ext uri="{FF2B5EF4-FFF2-40B4-BE49-F238E27FC236}">
                <a16:creationId xmlns:a16="http://schemas.microsoft.com/office/drawing/2014/main" id="{1B1A0E88-2936-4D2E-AD34-61B26C1E9ADE}"/>
              </a:ext>
            </a:extLst>
          </p:cNvPr>
          <p:cNvSpPr/>
          <p:nvPr/>
        </p:nvSpPr>
        <p:spPr>
          <a:xfrm rot="5714256">
            <a:off x="1194536" y="2912974"/>
            <a:ext cx="50838" cy="318348"/>
          </a:xfrm>
          <a:custGeom>
            <a:avLst/>
            <a:gdLst>
              <a:gd name="connsiteX0" fmla="*/ 0 w 132890"/>
              <a:gd name="connsiteY0" fmla="*/ 231422 h 231422"/>
              <a:gd name="connsiteX1" fmla="*/ 66445 w 132890"/>
              <a:gd name="connsiteY1" fmla="*/ 0 h 231422"/>
              <a:gd name="connsiteX2" fmla="*/ 132890 w 132890"/>
              <a:gd name="connsiteY2" fmla="*/ 231422 h 231422"/>
              <a:gd name="connsiteX3" fmla="*/ 0 w 132890"/>
              <a:gd name="connsiteY3" fmla="*/ 231422 h 231422"/>
              <a:gd name="connsiteX0" fmla="*/ 0 w 132890"/>
              <a:gd name="connsiteY0" fmla="*/ 231422 h 231422"/>
              <a:gd name="connsiteX1" fmla="*/ 66445 w 132890"/>
              <a:gd name="connsiteY1" fmla="*/ 0 h 231422"/>
              <a:gd name="connsiteX2" fmla="*/ 132890 w 132890"/>
              <a:gd name="connsiteY2" fmla="*/ 231422 h 231422"/>
              <a:gd name="connsiteX3" fmla="*/ 0 w 132890"/>
              <a:gd name="connsiteY3" fmla="*/ 231422 h 231422"/>
              <a:gd name="connsiteX0" fmla="*/ 0 w 132890"/>
              <a:gd name="connsiteY0" fmla="*/ 231422 h 270306"/>
              <a:gd name="connsiteX1" fmla="*/ 66445 w 132890"/>
              <a:gd name="connsiteY1" fmla="*/ 0 h 270306"/>
              <a:gd name="connsiteX2" fmla="*/ 132890 w 132890"/>
              <a:gd name="connsiteY2" fmla="*/ 231422 h 270306"/>
              <a:gd name="connsiteX3" fmla="*/ 0 w 132890"/>
              <a:gd name="connsiteY3" fmla="*/ 231422 h 270306"/>
              <a:gd name="connsiteX0" fmla="*/ 0 w 132890"/>
              <a:gd name="connsiteY0" fmla="*/ 231422 h 270306"/>
              <a:gd name="connsiteX1" fmla="*/ 66445 w 132890"/>
              <a:gd name="connsiteY1" fmla="*/ 0 h 270306"/>
              <a:gd name="connsiteX2" fmla="*/ 132890 w 132890"/>
              <a:gd name="connsiteY2" fmla="*/ 231422 h 270306"/>
              <a:gd name="connsiteX3" fmla="*/ 0 w 132890"/>
              <a:gd name="connsiteY3" fmla="*/ 231422 h 270306"/>
              <a:gd name="connsiteX0" fmla="*/ 2562 w 135452"/>
              <a:gd name="connsiteY0" fmla="*/ 231422 h 303528"/>
              <a:gd name="connsiteX1" fmla="*/ 69007 w 135452"/>
              <a:gd name="connsiteY1" fmla="*/ 0 h 303528"/>
              <a:gd name="connsiteX2" fmla="*/ 135452 w 135452"/>
              <a:gd name="connsiteY2" fmla="*/ 231422 h 303528"/>
              <a:gd name="connsiteX3" fmla="*/ 2562 w 135452"/>
              <a:gd name="connsiteY3" fmla="*/ 231422 h 303528"/>
              <a:gd name="connsiteX0" fmla="*/ 2562 w 135452"/>
              <a:gd name="connsiteY0" fmla="*/ 231422 h 303528"/>
              <a:gd name="connsiteX1" fmla="*/ 69007 w 135452"/>
              <a:gd name="connsiteY1" fmla="*/ 0 h 303528"/>
              <a:gd name="connsiteX2" fmla="*/ 135452 w 135452"/>
              <a:gd name="connsiteY2" fmla="*/ 231422 h 303528"/>
              <a:gd name="connsiteX3" fmla="*/ 2562 w 135452"/>
              <a:gd name="connsiteY3" fmla="*/ 231422 h 303528"/>
              <a:gd name="connsiteX0" fmla="*/ 1605 w 138196"/>
              <a:gd name="connsiteY0" fmla="*/ 231422 h 317306"/>
              <a:gd name="connsiteX1" fmla="*/ 68050 w 138196"/>
              <a:gd name="connsiteY1" fmla="*/ 0 h 317306"/>
              <a:gd name="connsiteX2" fmla="*/ 134495 w 138196"/>
              <a:gd name="connsiteY2" fmla="*/ 231422 h 317306"/>
              <a:gd name="connsiteX3" fmla="*/ 1605 w 138196"/>
              <a:gd name="connsiteY3" fmla="*/ 231422 h 317306"/>
              <a:gd name="connsiteX0" fmla="*/ 1605 w 138196"/>
              <a:gd name="connsiteY0" fmla="*/ 231422 h 317306"/>
              <a:gd name="connsiteX1" fmla="*/ 68050 w 138196"/>
              <a:gd name="connsiteY1" fmla="*/ 0 h 317306"/>
              <a:gd name="connsiteX2" fmla="*/ 134495 w 138196"/>
              <a:gd name="connsiteY2" fmla="*/ 231422 h 317306"/>
              <a:gd name="connsiteX3" fmla="*/ 1605 w 138196"/>
              <a:gd name="connsiteY3" fmla="*/ 231422 h 317306"/>
              <a:gd name="connsiteX0" fmla="*/ 2983 w 139431"/>
              <a:gd name="connsiteY0" fmla="*/ 231422 h 324555"/>
              <a:gd name="connsiteX1" fmla="*/ 69428 w 139431"/>
              <a:gd name="connsiteY1" fmla="*/ 0 h 324555"/>
              <a:gd name="connsiteX2" fmla="*/ 135873 w 139431"/>
              <a:gd name="connsiteY2" fmla="*/ 231422 h 324555"/>
              <a:gd name="connsiteX3" fmla="*/ 2983 w 139431"/>
              <a:gd name="connsiteY3" fmla="*/ 231422 h 324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9431" h="324555">
                <a:moveTo>
                  <a:pt x="2983" y="231422"/>
                </a:moveTo>
                <a:lnTo>
                  <a:pt x="69428" y="0"/>
                </a:lnTo>
                <a:lnTo>
                  <a:pt x="135873" y="231422"/>
                </a:lnTo>
                <a:cubicBezTo>
                  <a:pt x="167776" y="355600"/>
                  <a:pt x="-26097" y="355600"/>
                  <a:pt x="2983" y="231422"/>
                </a:cubicBezTo>
                <a:close/>
              </a:path>
            </a:pathLst>
          </a:custGeom>
          <a:gradFill flip="none" rotWithShape="1">
            <a:gsLst>
              <a:gs pos="58000">
                <a:schemeClr val="bg1"/>
              </a:gs>
              <a:gs pos="0">
                <a:schemeClr val="accent1">
                  <a:lumMod val="0"/>
                  <a:lumOff val="100000"/>
                </a:schemeClr>
              </a:gs>
              <a:gs pos="100000">
                <a:srgbClr val="FF6600"/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Isosceles Triangle 24">
            <a:extLst>
              <a:ext uri="{FF2B5EF4-FFF2-40B4-BE49-F238E27FC236}">
                <a16:creationId xmlns:a16="http://schemas.microsoft.com/office/drawing/2014/main" id="{E9E913A8-14B5-4FFE-AAA4-BD7FE514F1B7}"/>
              </a:ext>
            </a:extLst>
          </p:cNvPr>
          <p:cNvSpPr/>
          <p:nvPr/>
        </p:nvSpPr>
        <p:spPr>
          <a:xfrm rot="13308406">
            <a:off x="2666321" y="2366832"/>
            <a:ext cx="50838" cy="318348"/>
          </a:xfrm>
          <a:custGeom>
            <a:avLst/>
            <a:gdLst>
              <a:gd name="connsiteX0" fmla="*/ 0 w 132890"/>
              <a:gd name="connsiteY0" fmla="*/ 231422 h 231422"/>
              <a:gd name="connsiteX1" fmla="*/ 66445 w 132890"/>
              <a:gd name="connsiteY1" fmla="*/ 0 h 231422"/>
              <a:gd name="connsiteX2" fmla="*/ 132890 w 132890"/>
              <a:gd name="connsiteY2" fmla="*/ 231422 h 231422"/>
              <a:gd name="connsiteX3" fmla="*/ 0 w 132890"/>
              <a:gd name="connsiteY3" fmla="*/ 231422 h 231422"/>
              <a:gd name="connsiteX0" fmla="*/ 0 w 132890"/>
              <a:gd name="connsiteY0" fmla="*/ 231422 h 231422"/>
              <a:gd name="connsiteX1" fmla="*/ 66445 w 132890"/>
              <a:gd name="connsiteY1" fmla="*/ 0 h 231422"/>
              <a:gd name="connsiteX2" fmla="*/ 132890 w 132890"/>
              <a:gd name="connsiteY2" fmla="*/ 231422 h 231422"/>
              <a:gd name="connsiteX3" fmla="*/ 0 w 132890"/>
              <a:gd name="connsiteY3" fmla="*/ 231422 h 231422"/>
              <a:gd name="connsiteX0" fmla="*/ 0 w 132890"/>
              <a:gd name="connsiteY0" fmla="*/ 231422 h 270306"/>
              <a:gd name="connsiteX1" fmla="*/ 66445 w 132890"/>
              <a:gd name="connsiteY1" fmla="*/ 0 h 270306"/>
              <a:gd name="connsiteX2" fmla="*/ 132890 w 132890"/>
              <a:gd name="connsiteY2" fmla="*/ 231422 h 270306"/>
              <a:gd name="connsiteX3" fmla="*/ 0 w 132890"/>
              <a:gd name="connsiteY3" fmla="*/ 231422 h 270306"/>
              <a:gd name="connsiteX0" fmla="*/ 0 w 132890"/>
              <a:gd name="connsiteY0" fmla="*/ 231422 h 270306"/>
              <a:gd name="connsiteX1" fmla="*/ 66445 w 132890"/>
              <a:gd name="connsiteY1" fmla="*/ 0 h 270306"/>
              <a:gd name="connsiteX2" fmla="*/ 132890 w 132890"/>
              <a:gd name="connsiteY2" fmla="*/ 231422 h 270306"/>
              <a:gd name="connsiteX3" fmla="*/ 0 w 132890"/>
              <a:gd name="connsiteY3" fmla="*/ 231422 h 270306"/>
              <a:gd name="connsiteX0" fmla="*/ 2562 w 135452"/>
              <a:gd name="connsiteY0" fmla="*/ 231422 h 303528"/>
              <a:gd name="connsiteX1" fmla="*/ 69007 w 135452"/>
              <a:gd name="connsiteY1" fmla="*/ 0 h 303528"/>
              <a:gd name="connsiteX2" fmla="*/ 135452 w 135452"/>
              <a:gd name="connsiteY2" fmla="*/ 231422 h 303528"/>
              <a:gd name="connsiteX3" fmla="*/ 2562 w 135452"/>
              <a:gd name="connsiteY3" fmla="*/ 231422 h 303528"/>
              <a:gd name="connsiteX0" fmla="*/ 2562 w 135452"/>
              <a:gd name="connsiteY0" fmla="*/ 231422 h 303528"/>
              <a:gd name="connsiteX1" fmla="*/ 69007 w 135452"/>
              <a:gd name="connsiteY1" fmla="*/ 0 h 303528"/>
              <a:gd name="connsiteX2" fmla="*/ 135452 w 135452"/>
              <a:gd name="connsiteY2" fmla="*/ 231422 h 303528"/>
              <a:gd name="connsiteX3" fmla="*/ 2562 w 135452"/>
              <a:gd name="connsiteY3" fmla="*/ 231422 h 303528"/>
              <a:gd name="connsiteX0" fmla="*/ 1605 w 138196"/>
              <a:gd name="connsiteY0" fmla="*/ 231422 h 317306"/>
              <a:gd name="connsiteX1" fmla="*/ 68050 w 138196"/>
              <a:gd name="connsiteY1" fmla="*/ 0 h 317306"/>
              <a:gd name="connsiteX2" fmla="*/ 134495 w 138196"/>
              <a:gd name="connsiteY2" fmla="*/ 231422 h 317306"/>
              <a:gd name="connsiteX3" fmla="*/ 1605 w 138196"/>
              <a:gd name="connsiteY3" fmla="*/ 231422 h 317306"/>
              <a:gd name="connsiteX0" fmla="*/ 1605 w 138196"/>
              <a:gd name="connsiteY0" fmla="*/ 231422 h 317306"/>
              <a:gd name="connsiteX1" fmla="*/ 68050 w 138196"/>
              <a:gd name="connsiteY1" fmla="*/ 0 h 317306"/>
              <a:gd name="connsiteX2" fmla="*/ 134495 w 138196"/>
              <a:gd name="connsiteY2" fmla="*/ 231422 h 317306"/>
              <a:gd name="connsiteX3" fmla="*/ 1605 w 138196"/>
              <a:gd name="connsiteY3" fmla="*/ 231422 h 317306"/>
              <a:gd name="connsiteX0" fmla="*/ 2983 w 139431"/>
              <a:gd name="connsiteY0" fmla="*/ 231422 h 324555"/>
              <a:gd name="connsiteX1" fmla="*/ 69428 w 139431"/>
              <a:gd name="connsiteY1" fmla="*/ 0 h 324555"/>
              <a:gd name="connsiteX2" fmla="*/ 135873 w 139431"/>
              <a:gd name="connsiteY2" fmla="*/ 231422 h 324555"/>
              <a:gd name="connsiteX3" fmla="*/ 2983 w 139431"/>
              <a:gd name="connsiteY3" fmla="*/ 231422 h 324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9431" h="324555">
                <a:moveTo>
                  <a:pt x="2983" y="231422"/>
                </a:moveTo>
                <a:lnTo>
                  <a:pt x="69428" y="0"/>
                </a:lnTo>
                <a:lnTo>
                  <a:pt x="135873" y="231422"/>
                </a:lnTo>
                <a:cubicBezTo>
                  <a:pt x="167776" y="355600"/>
                  <a:pt x="-26097" y="355600"/>
                  <a:pt x="2983" y="231422"/>
                </a:cubicBezTo>
                <a:close/>
              </a:path>
            </a:pathLst>
          </a:custGeom>
          <a:gradFill flip="none" rotWithShape="1">
            <a:gsLst>
              <a:gs pos="58000">
                <a:schemeClr val="bg1"/>
              </a:gs>
              <a:gs pos="0">
                <a:schemeClr val="accent1">
                  <a:lumMod val="0"/>
                  <a:lumOff val="100000"/>
                </a:schemeClr>
              </a:gs>
              <a:gs pos="100000">
                <a:srgbClr val="FF6600"/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Isosceles Triangle 24">
            <a:extLst>
              <a:ext uri="{FF2B5EF4-FFF2-40B4-BE49-F238E27FC236}">
                <a16:creationId xmlns:a16="http://schemas.microsoft.com/office/drawing/2014/main" id="{DA1D4A14-AD06-4774-A6FA-262DFC7D2E1A}"/>
              </a:ext>
            </a:extLst>
          </p:cNvPr>
          <p:cNvSpPr/>
          <p:nvPr/>
        </p:nvSpPr>
        <p:spPr>
          <a:xfrm rot="14720713">
            <a:off x="2753306" y="2660247"/>
            <a:ext cx="50838" cy="318348"/>
          </a:xfrm>
          <a:custGeom>
            <a:avLst/>
            <a:gdLst>
              <a:gd name="connsiteX0" fmla="*/ 0 w 132890"/>
              <a:gd name="connsiteY0" fmla="*/ 231422 h 231422"/>
              <a:gd name="connsiteX1" fmla="*/ 66445 w 132890"/>
              <a:gd name="connsiteY1" fmla="*/ 0 h 231422"/>
              <a:gd name="connsiteX2" fmla="*/ 132890 w 132890"/>
              <a:gd name="connsiteY2" fmla="*/ 231422 h 231422"/>
              <a:gd name="connsiteX3" fmla="*/ 0 w 132890"/>
              <a:gd name="connsiteY3" fmla="*/ 231422 h 231422"/>
              <a:gd name="connsiteX0" fmla="*/ 0 w 132890"/>
              <a:gd name="connsiteY0" fmla="*/ 231422 h 231422"/>
              <a:gd name="connsiteX1" fmla="*/ 66445 w 132890"/>
              <a:gd name="connsiteY1" fmla="*/ 0 h 231422"/>
              <a:gd name="connsiteX2" fmla="*/ 132890 w 132890"/>
              <a:gd name="connsiteY2" fmla="*/ 231422 h 231422"/>
              <a:gd name="connsiteX3" fmla="*/ 0 w 132890"/>
              <a:gd name="connsiteY3" fmla="*/ 231422 h 231422"/>
              <a:gd name="connsiteX0" fmla="*/ 0 w 132890"/>
              <a:gd name="connsiteY0" fmla="*/ 231422 h 270306"/>
              <a:gd name="connsiteX1" fmla="*/ 66445 w 132890"/>
              <a:gd name="connsiteY1" fmla="*/ 0 h 270306"/>
              <a:gd name="connsiteX2" fmla="*/ 132890 w 132890"/>
              <a:gd name="connsiteY2" fmla="*/ 231422 h 270306"/>
              <a:gd name="connsiteX3" fmla="*/ 0 w 132890"/>
              <a:gd name="connsiteY3" fmla="*/ 231422 h 270306"/>
              <a:gd name="connsiteX0" fmla="*/ 0 w 132890"/>
              <a:gd name="connsiteY0" fmla="*/ 231422 h 270306"/>
              <a:gd name="connsiteX1" fmla="*/ 66445 w 132890"/>
              <a:gd name="connsiteY1" fmla="*/ 0 h 270306"/>
              <a:gd name="connsiteX2" fmla="*/ 132890 w 132890"/>
              <a:gd name="connsiteY2" fmla="*/ 231422 h 270306"/>
              <a:gd name="connsiteX3" fmla="*/ 0 w 132890"/>
              <a:gd name="connsiteY3" fmla="*/ 231422 h 270306"/>
              <a:gd name="connsiteX0" fmla="*/ 2562 w 135452"/>
              <a:gd name="connsiteY0" fmla="*/ 231422 h 303528"/>
              <a:gd name="connsiteX1" fmla="*/ 69007 w 135452"/>
              <a:gd name="connsiteY1" fmla="*/ 0 h 303528"/>
              <a:gd name="connsiteX2" fmla="*/ 135452 w 135452"/>
              <a:gd name="connsiteY2" fmla="*/ 231422 h 303528"/>
              <a:gd name="connsiteX3" fmla="*/ 2562 w 135452"/>
              <a:gd name="connsiteY3" fmla="*/ 231422 h 303528"/>
              <a:gd name="connsiteX0" fmla="*/ 2562 w 135452"/>
              <a:gd name="connsiteY0" fmla="*/ 231422 h 303528"/>
              <a:gd name="connsiteX1" fmla="*/ 69007 w 135452"/>
              <a:gd name="connsiteY1" fmla="*/ 0 h 303528"/>
              <a:gd name="connsiteX2" fmla="*/ 135452 w 135452"/>
              <a:gd name="connsiteY2" fmla="*/ 231422 h 303528"/>
              <a:gd name="connsiteX3" fmla="*/ 2562 w 135452"/>
              <a:gd name="connsiteY3" fmla="*/ 231422 h 303528"/>
              <a:gd name="connsiteX0" fmla="*/ 1605 w 138196"/>
              <a:gd name="connsiteY0" fmla="*/ 231422 h 317306"/>
              <a:gd name="connsiteX1" fmla="*/ 68050 w 138196"/>
              <a:gd name="connsiteY1" fmla="*/ 0 h 317306"/>
              <a:gd name="connsiteX2" fmla="*/ 134495 w 138196"/>
              <a:gd name="connsiteY2" fmla="*/ 231422 h 317306"/>
              <a:gd name="connsiteX3" fmla="*/ 1605 w 138196"/>
              <a:gd name="connsiteY3" fmla="*/ 231422 h 317306"/>
              <a:gd name="connsiteX0" fmla="*/ 1605 w 138196"/>
              <a:gd name="connsiteY0" fmla="*/ 231422 h 317306"/>
              <a:gd name="connsiteX1" fmla="*/ 68050 w 138196"/>
              <a:gd name="connsiteY1" fmla="*/ 0 h 317306"/>
              <a:gd name="connsiteX2" fmla="*/ 134495 w 138196"/>
              <a:gd name="connsiteY2" fmla="*/ 231422 h 317306"/>
              <a:gd name="connsiteX3" fmla="*/ 1605 w 138196"/>
              <a:gd name="connsiteY3" fmla="*/ 231422 h 317306"/>
              <a:gd name="connsiteX0" fmla="*/ 2983 w 139431"/>
              <a:gd name="connsiteY0" fmla="*/ 231422 h 324555"/>
              <a:gd name="connsiteX1" fmla="*/ 69428 w 139431"/>
              <a:gd name="connsiteY1" fmla="*/ 0 h 324555"/>
              <a:gd name="connsiteX2" fmla="*/ 135873 w 139431"/>
              <a:gd name="connsiteY2" fmla="*/ 231422 h 324555"/>
              <a:gd name="connsiteX3" fmla="*/ 2983 w 139431"/>
              <a:gd name="connsiteY3" fmla="*/ 231422 h 324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9431" h="324555">
                <a:moveTo>
                  <a:pt x="2983" y="231422"/>
                </a:moveTo>
                <a:lnTo>
                  <a:pt x="69428" y="0"/>
                </a:lnTo>
                <a:lnTo>
                  <a:pt x="135873" y="231422"/>
                </a:lnTo>
                <a:cubicBezTo>
                  <a:pt x="167776" y="355600"/>
                  <a:pt x="-26097" y="355600"/>
                  <a:pt x="2983" y="231422"/>
                </a:cubicBezTo>
                <a:close/>
              </a:path>
            </a:pathLst>
          </a:custGeom>
          <a:gradFill flip="none" rotWithShape="1">
            <a:gsLst>
              <a:gs pos="58000">
                <a:schemeClr val="bg1"/>
              </a:gs>
              <a:gs pos="0">
                <a:schemeClr val="accent1">
                  <a:lumMod val="0"/>
                  <a:lumOff val="100000"/>
                </a:schemeClr>
              </a:gs>
              <a:gs pos="100000">
                <a:srgbClr val="FF6600"/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Isosceles Triangle 24">
            <a:extLst>
              <a:ext uri="{FF2B5EF4-FFF2-40B4-BE49-F238E27FC236}">
                <a16:creationId xmlns:a16="http://schemas.microsoft.com/office/drawing/2014/main" id="{AE41AA4C-5EE7-4C80-B62F-0648F365B26B}"/>
              </a:ext>
            </a:extLst>
          </p:cNvPr>
          <p:cNvSpPr/>
          <p:nvPr/>
        </p:nvSpPr>
        <p:spPr>
          <a:xfrm rot="19541190">
            <a:off x="2431799" y="3565193"/>
            <a:ext cx="50838" cy="318348"/>
          </a:xfrm>
          <a:custGeom>
            <a:avLst/>
            <a:gdLst>
              <a:gd name="connsiteX0" fmla="*/ 0 w 132890"/>
              <a:gd name="connsiteY0" fmla="*/ 231422 h 231422"/>
              <a:gd name="connsiteX1" fmla="*/ 66445 w 132890"/>
              <a:gd name="connsiteY1" fmla="*/ 0 h 231422"/>
              <a:gd name="connsiteX2" fmla="*/ 132890 w 132890"/>
              <a:gd name="connsiteY2" fmla="*/ 231422 h 231422"/>
              <a:gd name="connsiteX3" fmla="*/ 0 w 132890"/>
              <a:gd name="connsiteY3" fmla="*/ 231422 h 231422"/>
              <a:gd name="connsiteX0" fmla="*/ 0 w 132890"/>
              <a:gd name="connsiteY0" fmla="*/ 231422 h 231422"/>
              <a:gd name="connsiteX1" fmla="*/ 66445 w 132890"/>
              <a:gd name="connsiteY1" fmla="*/ 0 h 231422"/>
              <a:gd name="connsiteX2" fmla="*/ 132890 w 132890"/>
              <a:gd name="connsiteY2" fmla="*/ 231422 h 231422"/>
              <a:gd name="connsiteX3" fmla="*/ 0 w 132890"/>
              <a:gd name="connsiteY3" fmla="*/ 231422 h 231422"/>
              <a:gd name="connsiteX0" fmla="*/ 0 w 132890"/>
              <a:gd name="connsiteY0" fmla="*/ 231422 h 270306"/>
              <a:gd name="connsiteX1" fmla="*/ 66445 w 132890"/>
              <a:gd name="connsiteY1" fmla="*/ 0 h 270306"/>
              <a:gd name="connsiteX2" fmla="*/ 132890 w 132890"/>
              <a:gd name="connsiteY2" fmla="*/ 231422 h 270306"/>
              <a:gd name="connsiteX3" fmla="*/ 0 w 132890"/>
              <a:gd name="connsiteY3" fmla="*/ 231422 h 270306"/>
              <a:gd name="connsiteX0" fmla="*/ 0 w 132890"/>
              <a:gd name="connsiteY0" fmla="*/ 231422 h 270306"/>
              <a:gd name="connsiteX1" fmla="*/ 66445 w 132890"/>
              <a:gd name="connsiteY1" fmla="*/ 0 h 270306"/>
              <a:gd name="connsiteX2" fmla="*/ 132890 w 132890"/>
              <a:gd name="connsiteY2" fmla="*/ 231422 h 270306"/>
              <a:gd name="connsiteX3" fmla="*/ 0 w 132890"/>
              <a:gd name="connsiteY3" fmla="*/ 231422 h 270306"/>
              <a:gd name="connsiteX0" fmla="*/ 2562 w 135452"/>
              <a:gd name="connsiteY0" fmla="*/ 231422 h 303528"/>
              <a:gd name="connsiteX1" fmla="*/ 69007 w 135452"/>
              <a:gd name="connsiteY1" fmla="*/ 0 h 303528"/>
              <a:gd name="connsiteX2" fmla="*/ 135452 w 135452"/>
              <a:gd name="connsiteY2" fmla="*/ 231422 h 303528"/>
              <a:gd name="connsiteX3" fmla="*/ 2562 w 135452"/>
              <a:gd name="connsiteY3" fmla="*/ 231422 h 303528"/>
              <a:gd name="connsiteX0" fmla="*/ 2562 w 135452"/>
              <a:gd name="connsiteY0" fmla="*/ 231422 h 303528"/>
              <a:gd name="connsiteX1" fmla="*/ 69007 w 135452"/>
              <a:gd name="connsiteY1" fmla="*/ 0 h 303528"/>
              <a:gd name="connsiteX2" fmla="*/ 135452 w 135452"/>
              <a:gd name="connsiteY2" fmla="*/ 231422 h 303528"/>
              <a:gd name="connsiteX3" fmla="*/ 2562 w 135452"/>
              <a:gd name="connsiteY3" fmla="*/ 231422 h 303528"/>
              <a:gd name="connsiteX0" fmla="*/ 1605 w 138196"/>
              <a:gd name="connsiteY0" fmla="*/ 231422 h 317306"/>
              <a:gd name="connsiteX1" fmla="*/ 68050 w 138196"/>
              <a:gd name="connsiteY1" fmla="*/ 0 h 317306"/>
              <a:gd name="connsiteX2" fmla="*/ 134495 w 138196"/>
              <a:gd name="connsiteY2" fmla="*/ 231422 h 317306"/>
              <a:gd name="connsiteX3" fmla="*/ 1605 w 138196"/>
              <a:gd name="connsiteY3" fmla="*/ 231422 h 317306"/>
              <a:gd name="connsiteX0" fmla="*/ 1605 w 138196"/>
              <a:gd name="connsiteY0" fmla="*/ 231422 h 317306"/>
              <a:gd name="connsiteX1" fmla="*/ 68050 w 138196"/>
              <a:gd name="connsiteY1" fmla="*/ 0 h 317306"/>
              <a:gd name="connsiteX2" fmla="*/ 134495 w 138196"/>
              <a:gd name="connsiteY2" fmla="*/ 231422 h 317306"/>
              <a:gd name="connsiteX3" fmla="*/ 1605 w 138196"/>
              <a:gd name="connsiteY3" fmla="*/ 231422 h 317306"/>
              <a:gd name="connsiteX0" fmla="*/ 2983 w 139431"/>
              <a:gd name="connsiteY0" fmla="*/ 231422 h 324555"/>
              <a:gd name="connsiteX1" fmla="*/ 69428 w 139431"/>
              <a:gd name="connsiteY1" fmla="*/ 0 h 324555"/>
              <a:gd name="connsiteX2" fmla="*/ 135873 w 139431"/>
              <a:gd name="connsiteY2" fmla="*/ 231422 h 324555"/>
              <a:gd name="connsiteX3" fmla="*/ 2983 w 139431"/>
              <a:gd name="connsiteY3" fmla="*/ 231422 h 324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9431" h="324555">
                <a:moveTo>
                  <a:pt x="2983" y="231422"/>
                </a:moveTo>
                <a:lnTo>
                  <a:pt x="69428" y="0"/>
                </a:lnTo>
                <a:lnTo>
                  <a:pt x="135873" y="231422"/>
                </a:lnTo>
                <a:cubicBezTo>
                  <a:pt x="167776" y="355600"/>
                  <a:pt x="-26097" y="355600"/>
                  <a:pt x="2983" y="231422"/>
                </a:cubicBezTo>
                <a:close/>
              </a:path>
            </a:pathLst>
          </a:custGeom>
          <a:gradFill flip="none" rotWithShape="1">
            <a:gsLst>
              <a:gs pos="58000">
                <a:schemeClr val="bg1"/>
              </a:gs>
              <a:gs pos="0">
                <a:schemeClr val="accent1">
                  <a:lumMod val="0"/>
                  <a:lumOff val="100000"/>
                </a:schemeClr>
              </a:gs>
              <a:gs pos="100000">
                <a:srgbClr val="FF6600"/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Isosceles Triangle 24">
            <a:extLst>
              <a:ext uri="{FF2B5EF4-FFF2-40B4-BE49-F238E27FC236}">
                <a16:creationId xmlns:a16="http://schemas.microsoft.com/office/drawing/2014/main" id="{ACBEDB31-4868-4C83-9F7E-52BD484CCBB6}"/>
              </a:ext>
            </a:extLst>
          </p:cNvPr>
          <p:cNvSpPr/>
          <p:nvPr/>
        </p:nvSpPr>
        <p:spPr>
          <a:xfrm rot="18437849">
            <a:off x="2679701" y="3573434"/>
            <a:ext cx="50838" cy="318348"/>
          </a:xfrm>
          <a:custGeom>
            <a:avLst/>
            <a:gdLst>
              <a:gd name="connsiteX0" fmla="*/ 0 w 132890"/>
              <a:gd name="connsiteY0" fmla="*/ 231422 h 231422"/>
              <a:gd name="connsiteX1" fmla="*/ 66445 w 132890"/>
              <a:gd name="connsiteY1" fmla="*/ 0 h 231422"/>
              <a:gd name="connsiteX2" fmla="*/ 132890 w 132890"/>
              <a:gd name="connsiteY2" fmla="*/ 231422 h 231422"/>
              <a:gd name="connsiteX3" fmla="*/ 0 w 132890"/>
              <a:gd name="connsiteY3" fmla="*/ 231422 h 231422"/>
              <a:gd name="connsiteX0" fmla="*/ 0 w 132890"/>
              <a:gd name="connsiteY0" fmla="*/ 231422 h 231422"/>
              <a:gd name="connsiteX1" fmla="*/ 66445 w 132890"/>
              <a:gd name="connsiteY1" fmla="*/ 0 h 231422"/>
              <a:gd name="connsiteX2" fmla="*/ 132890 w 132890"/>
              <a:gd name="connsiteY2" fmla="*/ 231422 h 231422"/>
              <a:gd name="connsiteX3" fmla="*/ 0 w 132890"/>
              <a:gd name="connsiteY3" fmla="*/ 231422 h 231422"/>
              <a:gd name="connsiteX0" fmla="*/ 0 w 132890"/>
              <a:gd name="connsiteY0" fmla="*/ 231422 h 270306"/>
              <a:gd name="connsiteX1" fmla="*/ 66445 w 132890"/>
              <a:gd name="connsiteY1" fmla="*/ 0 h 270306"/>
              <a:gd name="connsiteX2" fmla="*/ 132890 w 132890"/>
              <a:gd name="connsiteY2" fmla="*/ 231422 h 270306"/>
              <a:gd name="connsiteX3" fmla="*/ 0 w 132890"/>
              <a:gd name="connsiteY3" fmla="*/ 231422 h 270306"/>
              <a:gd name="connsiteX0" fmla="*/ 0 w 132890"/>
              <a:gd name="connsiteY0" fmla="*/ 231422 h 270306"/>
              <a:gd name="connsiteX1" fmla="*/ 66445 w 132890"/>
              <a:gd name="connsiteY1" fmla="*/ 0 h 270306"/>
              <a:gd name="connsiteX2" fmla="*/ 132890 w 132890"/>
              <a:gd name="connsiteY2" fmla="*/ 231422 h 270306"/>
              <a:gd name="connsiteX3" fmla="*/ 0 w 132890"/>
              <a:gd name="connsiteY3" fmla="*/ 231422 h 270306"/>
              <a:gd name="connsiteX0" fmla="*/ 2562 w 135452"/>
              <a:gd name="connsiteY0" fmla="*/ 231422 h 303528"/>
              <a:gd name="connsiteX1" fmla="*/ 69007 w 135452"/>
              <a:gd name="connsiteY1" fmla="*/ 0 h 303528"/>
              <a:gd name="connsiteX2" fmla="*/ 135452 w 135452"/>
              <a:gd name="connsiteY2" fmla="*/ 231422 h 303528"/>
              <a:gd name="connsiteX3" fmla="*/ 2562 w 135452"/>
              <a:gd name="connsiteY3" fmla="*/ 231422 h 303528"/>
              <a:gd name="connsiteX0" fmla="*/ 2562 w 135452"/>
              <a:gd name="connsiteY0" fmla="*/ 231422 h 303528"/>
              <a:gd name="connsiteX1" fmla="*/ 69007 w 135452"/>
              <a:gd name="connsiteY1" fmla="*/ 0 h 303528"/>
              <a:gd name="connsiteX2" fmla="*/ 135452 w 135452"/>
              <a:gd name="connsiteY2" fmla="*/ 231422 h 303528"/>
              <a:gd name="connsiteX3" fmla="*/ 2562 w 135452"/>
              <a:gd name="connsiteY3" fmla="*/ 231422 h 303528"/>
              <a:gd name="connsiteX0" fmla="*/ 1605 w 138196"/>
              <a:gd name="connsiteY0" fmla="*/ 231422 h 317306"/>
              <a:gd name="connsiteX1" fmla="*/ 68050 w 138196"/>
              <a:gd name="connsiteY1" fmla="*/ 0 h 317306"/>
              <a:gd name="connsiteX2" fmla="*/ 134495 w 138196"/>
              <a:gd name="connsiteY2" fmla="*/ 231422 h 317306"/>
              <a:gd name="connsiteX3" fmla="*/ 1605 w 138196"/>
              <a:gd name="connsiteY3" fmla="*/ 231422 h 317306"/>
              <a:gd name="connsiteX0" fmla="*/ 1605 w 138196"/>
              <a:gd name="connsiteY0" fmla="*/ 231422 h 317306"/>
              <a:gd name="connsiteX1" fmla="*/ 68050 w 138196"/>
              <a:gd name="connsiteY1" fmla="*/ 0 h 317306"/>
              <a:gd name="connsiteX2" fmla="*/ 134495 w 138196"/>
              <a:gd name="connsiteY2" fmla="*/ 231422 h 317306"/>
              <a:gd name="connsiteX3" fmla="*/ 1605 w 138196"/>
              <a:gd name="connsiteY3" fmla="*/ 231422 h 317306"/>
              <a:gd name="connsiteX0" fmla="*/ 2983 w 139431"/>
              <a:gd name="connsiteY0" fmla="*/ 231422 h 324555"/>
              <a:gd name="connsiteX1" fmla="*/ 69428 w 139431"/>
              <a:gd name="connsiteY1" fmla="*/ 0 h 324555"/>
              <a:gd name="connsiteX2" fmla="*/ 135873 w 139431"/>
              <a:gd name="connsiteY2" fmla="*/ 231422 h 324555"/>
              <a:gd name="connsiteX3" fmla="*/ 2983 w 139431"/>
              <a:gd name="connsiteY3" fmla="*/ 231422 h 324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9431" h="324555">
                <a:moveTo>
                  <a:pt x="2983" y="231422"/>
                </a:moveTo>
                <a:lnTo>
                  <a:pt x="69428" y="0"/>
                </a:lnTo>
                <a:lnTo>
                  <a:pt x="135873" y="231422"/>
                </a:lnTo>
                <a:cubicBezTo>
                  <a:pt x="167776" y="355600"/>
                  <a:pt x="-26097" y="355600"/>
                  <a:pt x="2983" y="231422"/>
                </a:cubicBezTo>
                <a:close/>
              </a:path>
            </a:pathLst>
          </a:custGeom>
          <a:gradFill flip="none" rotWithShape="1">
            <a:gsLst>
              <a:gs pos="58000">
                <a:schemeClr val="bg1"/>
              </a:gs>
              <a:gs pos="0">
                <a:schemeClr val="accent1">
                  <a:lumMod val="0"/>
                  <a:lumOff val="100000"/>
                </a:schemeClr>
              </a:gs>
              <a:gs pos="100000">
                <a:srgbClr val="FF6600"/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Isosceles Triangle 24">
            <a:extLst>
              <a:ext uri="{FF2B5EF4-FFF2-40B4-BE49-F238E27FC236}">
                <a16:creationId xmlns:a16="http://schemas.microsoft.com/office/drawing/2014/main" id="{5E596828-22C1-4554-9DA6-4EA3E5D22EF0}"/>
              </a:ext>
            </a:extLst>
          </p:cNvPr>
          <p:cNvSpPr/>
          <p:nvPr/>
        </p:nvSpPr>
        <p:spPr>
          <a:xfrm rot="607241">
            <a:off x="2064498" y="3865920"/>
            <a:ext cx="50838" cy="318348"/>
          </a:xfrm>
          <a:custGeom>
            <a:avLst/>
            <a:gdLst>
              <a:gd name="connsiteX0" fmla="*/ 0 w 132890"/>
              <a:gd name="connsiteY0" fmla="*/ 231422 h 231422"/>
              <a:gd name="connsiteX1" fmla="*/ 66445 w 132890"/>
              <a:gd name="connsiteY1" fmla="*/ 0 h 231422"/>
              <a:gd name="connsiteX2" fmla="*/ 132890 w 132890"/>
              <a:gd name="connsiteY2" fmla="*/ 231422 h 231422"/>
              <a:gd name="connsiteX3" fmla="*/ 0 w 132890"/>
              <a:gd name="connsiteY3" fmla="*/ 231422 h 231422"/>
              <a:gd name="connsiteX0" fmla="*/ 0 w 132890"/>
              <a:gd name="connsiteY0" fmla="*/ 231422 h 231422"/>
              <a:gd name="connsiteX1" fmla="*/ 66445 w 132890"/>
              <a:gd name="connsiteY1" fmla="*/ 0 h 231422"/>
              <a:gd name="connsiteX2" fmla="*/ 132890 w 132890"/>
              <a:gd name="connsiteY2" fmla="*/ 231422 h 231422"/>
              <a:gd name="connsiteX3" fmla="*/ 0 w 132890"/>
              <a:gd name="connsiteY3" fmla="*/ 231422 h 231422"/>
              <a:gd name="connsiteX0" fmla="*/ 0 w 132890"/>
              <a:gd name="connsiteY0" fmla="*/ 231422 h 270306"/>
              <a:gd name="connsiteX1" fmla="*/ 66445 w 132890"/>
              <a:gd name="connsiteY1" fmla="*/ 0 h 270306"/>
              <a:gd name="connsiteX2" fmla="*/ 132890 w 132890"/>
              <a:gd name="connsiteY2" fmla="*/ 231422 h 270306"/>
              <a:gd name="connsiteX3" fmla="*/ 0 w 132890"/>
              <a:gd name="connsiteY3" fmla="*/ 231422 h 270306"/>
              <a:gd name="connsiteX0" fmla="*/ 0 w 132890"/>
              <a:gd name="connsiteY0" fmla="*/ 231422 h 270306"/>
              <a:gd name="connsiteX1" fmla="*/ 66445 w 132890"/>
              <a:gd name="connsiteY1" fmla="*/ 0 h 270306"/>
              <a:gd name="connsiteX2" fmla="*/ 132890 w 132890"/>
              <a:gd name="connsiteY2" fmla="*/ 231422 h 270306"/>
              <a:gd name="connsiteX3" fmla="*/ 0 w 132890"/>
              <a:gd name="connsiteY3" fmla="*/ 231422 h 270306"/>
              <a:gd name="connsiteX0" fmla="*/ 2562 w 135452"/>
              <a:gd name="connsiteY0" fmla="*/ 231422 h 303528"/>
              <a:gd name="connsiteX1" fmla="*/ 69007 w 135452"/>
              <a:gd name="connsiteY1" fmla="*/ 0 h 303528"/>
              <a:gd name="connsiteX2" fmla="*/ 135452 w 135452"/>
              <a:gd name="connsiteY2" fmla="*/ 231422 h 303528"/>
              <a:gd name="connsiteX3" fmla="*/ 2562 w 135452"/>
              <a:gd name="connsiteY3" fmla="*/ 231422 h 303528"/>
              <a:gd name="connsiteX0" fmla="*/ 2562 w 135452"/>
              <a:gd name="connsiteY0" fmla="*/ 231422 h 303528"/>
              <a:gd name="connsiteX1" fmla="*/ 69007 w 135452"/>
              <a:gd name="connsiteY1" fmla="*/ 0 h 303528"/>
              <a:gd name="connsiteX2" fmla="*/ 135452 w 135452"/>
              <a:gd name="connsiteY2" fmla="*/ 231422 h 303528"/>
              <a:gd name="connsiteX3" fmla="*/ 2562 w 135452"/>
              <a:gd name="connsiteY3" fmla="*/ 231422 h 303528"/>
              <a:gd name="connsiteX0" fmla="*/ 1605 w 138196"/>
              <a:gd name="connsiteY0" fmla="*/ 231422 h 317306"/>
              <a:gd name="connsiteX1" fmla="*/ 68050 w 138196"/>
              <a:gd name="connsiteY1" fmla="*/ 0 h 317306"/>
              <a:gd name="connsiteX2" fmla="*/ 134495 w 138196"/>
              <a:gd name="connsiteY2" fmla="*/ 231422 h 317306"/>
              <a:gd name="connsiteX3" fmla="*/ 1605 w 138196"/>
              <a:gd name="connsiteY3" fmla="*/ 231422 h 317306"/>
              <a:gd name="connsiteX0" fmla="*/ 1605 w 138196"/>
              <a:gd name="connsiteY0" fmla="*/ 231422 h 317306"/>
              <a:gd name="connsiteX1" fmla="*/ 68050 w 138196"/>
              <a:gd name="connsiteY1" fmla="*/ 0 h 317306"/>
              <a:gd name="connsiteX2" fmla="*/ 134495 w 138196"/>
              <a:gd name="connsiteY2" fmla="*/ 231422 h 317306"/>
              <a:gd name="connsiteX3" fmla="*/ 1605 w 138196"/>
              <a:gd name="connsiteY3" fmla="*/ 231422 h 317306"/>
              <a:gd name="connsiteX0" fmla="*/ 2983 w 139431"/>
              <a:gd name="connsiteY0" fmla="*/ 231422 h 324555"/>
              <a:gd name="connsiteX1" fmla="*/ 69428 w 139431"/>
              <a:gd name="connsiteY1" fmla="*/ 0 h 324555"/>
              <a:gd name="connsiteX2" fmla="*/ 135873 w 139431"/>
              <a:gd name="connsiteY2" fmla="*/ 231422 h 324555"/>
              <a:gd name="connsiteX3" fmla="*/ 2983 w 139431"/>
              <a:gd name="connsiteY3" fmla="*/ 231422 h 324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9431" h="324555">
                <a:moveTo>
                  <a:pt x="2983" y="231422"/>
                </a:moveTo>
                <a:lnTo>
                  <a:pt x="69428" y="0"/>
                </a:lnTo>
                <a:lnTo>
                  <a:pt x="135873" y="231422"/>
                </a:lnTo>
                <a:cubicBezTo>
                  <a:pt x="167776" y="355600"/>
                  <a:pt x="-26097" y="355600"/>
                  <a:pt x="2983" y="231422"/>
                </a:cubicBezTo>
                <a:close/>
              </a:path>
            </a:pathLst>
          </a:custGeom>
          <a:gradFill flip="none" rotWithShape="1">
            <a:gsLst>
              <a:gs pos="58000">
                <a:schemeClr val="bg1"/>
              </a:gs>
              <a:gs pos="0">
                <a:schemeClr val="accent1">
                  <a:lumMod val="0"/>
                  <a:lumOff val="100000"/>
                </a:schemeClr>
              </a:gs>
              <a:gs pos="100000">
                <a:srgbClr val="FF6600"/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Isosceles Triangle 24">
            <a:extLst>
              <a:ext uri="{FF2B5EF4-FFF2-40B4-BE49-F238E27FC236}">
                <a16:creationId xmlns:a16="http://schemas.microsoft.com/office/drawing/2014/main" id="{6AD2C5AB-80FD-4226-9D18-3697786CD34E}"/>
              </a:ext>
            </a:extLst>
          </p:cNvPr>
          <p:cNvSpPr/>
          <p:nvPr/>
        </p:nvSpPr>
        <p:spPr>
          <a:xfrm rot="4435104">
            <a:off x="1318610" y="3192628"/>
            <a:ext cx="50838" cy="318348"/>
          </a:xfrm>
          <a:custGeom>
            <a:avLst/>
            <a:gdLst>
              <a:gd name="connsiteX0" fmla="*/ 0 w 132890"/>
              <a:gd name="connsiteY0" fmla="*/ 231422 h 231422"/>
              <a:gd name="connsiteX1" fmla="*/ 66445 w 132890"/>
              <a:gd name="connsiteY1" fmla="*/ 0 h 231422"/>
              <a:gd name="connsiteX2" fmla="*/ 132890 w 132890"/>
              <a:gd name="connsiteY2" fmla="*/ 231422 h 231422"/>
              <a:gd name="connsiteX3" fmla="*/ 0 w 132890"/>
              <a:gd name="connsiteY3" fmla="*/ 231422 h 231422"/>
              <a:gd name="connsiteX0" fmla="*/ 0 w 132890"/>
              <a:gd name="connsiteY0" fmla="*/ 231422 h 231422"/>
              <a:gd name="connsiteX1" fmla="*/ 66445 w 132890"/>
              <a:gd name="connsiteY1" fmla="*/ 0 h 231422"/>
              <a:gd name="connsiteX2" fmla="*/ 132890 w 132890"/>
              <a:gd name="connsiteY2" fmla="*/ 231422 h 231422"/>
              <a:gd name="connsiteX3" fmla="*/ 0 w 132890"/>
              <a:gd name="connsiteY3" fmla="*/ 231422 h 231422"/>
              <a:gd name="connsiteX0" fmla="*/ 0 w 132890"/>
              <a:gd name="connsiteY0" fmla="*/ 231422 h 270306"/>
              <a:gd name="connsiteX1" fmla="*/ 66445 w 132890"/>
              <a:gd name="connsiteY1" fmla="*/ 0 h 270306"/>
              <a:gd name="connsiteX2" fmla="*/ 132890 w 132890"/>
              <a:gd name="connsiteY2" fmla="*/ 231422 h 270306"/>
              <a:gd name="connsiteX3" fmla="*/ 0 w 132890"/>
              <a:gd name="connsiteY3" fmla="*/ 231422 h 270306"/>
              <a:gd name="connsiteX0" fmla="*/ 0 w 132890"/>
              <a:gd name="connsiteY0" fmla="*/ 231422 h 270306"/>
              <a:gd name="connsiteX1" fmla="*/ 66445 w 132890"/>
              <a:gd name="connsiteY1" fmla="*/ 0 h 270306"/>
              <a:gd name="connsiteX2" fmla="*/ 132890 w 132890"/>
              <a:gd name="connsiteY2" fmla="*/ 231422 h 270306"/>
              <a:gd name="connsiteX3" fmla="*/ 0 w 132890"/>
              <a:gd name="connsiteY3" fmla="*/ 231422 h 270306"/>
              <a:gd name="connsiteX0" fmla="*/ 2562 w 135452"/>
              <a:gd name="connsiteY0" fmla="*/ 231422 h 303528"/>
              <a:gd name="connsiteX1" fmla="*/ 69007 w 135452"/>
              <a:gd name="connsiteY1" fmla="*/ 0 h 303528"/>
              <a:gd name="connsiteX2" fmla="*/ 135452 w 135452"/>
              <a:gd name="connsiteY2" fmla="*/ 231422 h 303528"/>
              <a:gd name="connsiteX3" fmla="*/ 2562 w 135452"/>
              <a:gd name="connsiteY3" fmla="*/ 231422 h 303528"/>
              <a:gd name="connsiteX0" fmla="*/ 2562 w 135452"/>
              <a:gd name="connsiteY0" fmla="*/ 231422 h 303528"/>
              <a:gd name="connsiteX1" fmla="*/ 69007 w 135452"/>
              <a:gd name="connsiteY1" fmla="*/ 0 h 303528"/>
              <a:gd name="connsiteX2" fmla="*/ 135452 w 135452"/>
              <a:gd name="connsiteY2" fmla="*/ 231422 h 303528"/>
              <a:gd name="connsiteX3" fmla="*/ 2562 w 135452"/>
              <a:gd name="connsiteY3" fmla="*/ 231422 h 303528"/>
              <a:gd name="connsiteX0" fmla="*/ 1605 w 138196"/>
              <a:gd name="connsiteY0" fmla="*/ 231422 h 317306"/>
              <a:gd name="connsiteX1" fmla="*/ 68050 w 138196"/>
              <a:gd name="connsiteY1" fmla="*/ 0 h 317306"/>
              <a:gd name="connsiteX2" fmla="*/ 134495 w 138196"/>
              <a:gd name="connsiteY2" fmla="*/ 231422 h 317306"/>
              <a:gd name="connsiteX3" fmla="*/ 1605 w 138196"/>
              <a:gd name="connsiteY3" fmla="*/ 231422 h 317306"/>
              <a:gd name="connsiteX0" fmla="*/ 1605 w 138196"/>
              <a:gd name="connsiteY0" fmla="*/ 231422 h 317306"/>
              <a:gd name="connsiteX1" fmla="*/ 68050 w 138196"/>
              <a:gd name="connsiteY1" fmla="*/ 0 h 317306"/>
              <a:gd name="connsiteX2" fmla="*/ 134495 w 138196"/>
              <a:gd name="connsiteY2" fmla="*/ 231422 h 317306"/>
              <a:gd name="connsiteX3" fmla="*/ 1605 w 138196"/>
              <a:gd name="connsiteY3" fmla="*/ 231422 h 317306"/>
              <a:gd name="connsiteX0" fmla="*/ 2983 w 139431"/>
              <a:gd name="connsiteY0" fmla="*/ 231422 h 324555"/>
              <a:gd name="connsiteX1" fmla="*/ 69428 w 139431"/>
              <a:gd name="connsiteY1" fmla="*/ 0 h 324555"/>
              <a:gd name="connsiteX2" fmla="*/ 135873 w 139431"/>
              <a:gd name="connsiteY2" fmla="*/ 231422 h 324555"/>
              <a:gd name="connsiteX3" fmla="*/ 2983 w 139431"/>
              <a:gd name="connsiteY3" fmla="*/ 231422 h 324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9431" h="324555">
                <a:moveTo>
                  <a:pt x="2983" y="231422"/>
                </a:moveTo>
                <a:lnTo>
                  <a:pt x="69428" y="0"/>
                </a:lnTo>
                <a:lnTo>
                  <a:pt x="135873" y="231422"/>
                </a:lnTo>
                <a:cubicBezTo>
                  <a:pt x="167776" y="355600"/>
                  <a:pt x="-26097" y="355600"/>
                  <a:pt x="2983" y="231422"/>
                </a:cubicBezTo>
                <a:close/>
              </a:path>
            </a:pathLst>
          </a:custGeom>
          <a:gradFill flip="none" rotWithShape="1">
            <a:gsLst>
              <a:gs pos="58000">
                <a:schemeClr val="bg1"/>
              </a:gs>
              <a:gs pos="0">
                <a:schemeClr val="accent1">
                  <a:lumMod val="0"/>
                  <a:lumOff val="100000"/>
                </a:schemeClr>
              </a:gs>
              <a:gs pos="100000">
                <a:srgbClr val="FF6600"/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Isosceles Triangle 24">
            <a:extLst>
              <a:ext uri="{FF2B5EF4-FFF2-40B4-BE49-F238E27FC236}">
                <a16:creationId xmlns:a16="http://schemas.microsoft.com/office/drawing/2014/main" id="{31F77E11-5943-4F7B-8098-CEB845CD1CB1}"/>
              </a:ext>
            </a:extLst>
          </p:cNvPr>
          <p:cNvSpPr/>
          <p:nvPr/>
        </p:nvSpPr>
        <p:spPr>
          <a:xfrm rot="14123883">
            <a:off x="2936831" y="2398974"/>
            <a:ext cx="50838" cy="318348"/>
          </a:xfrm>
          <a:custGeom>
            <a:avLst/>
            <a:gdLst>
              <a:gd name="connsiteX0" fmla="*/ 0 w 132890"/>
              <a:gd name="connsiteY0" fmla="*/ 231422 h 231422"/>
              <a:gd name="connsiteX1" fmla="*/ 66445 w 132890"/>
              <a:gd name="connsiteY1" fmla="*/ 0 h 231422"/>
              <a:gd name="connsiteX2" fmla="*/ 132890 w 132890"/>
              <a:gd name="connsiteY2" fmla="*/ 231422 h 231422"/>
              <a:gd name="connsiteX3" fmla="*/ 0 w 132890"/>
              <a:gd name="connsiteY3" fmla="*/ 231422 h 231422"/>
              <a:gd name="connsiteX0" fmla="*/ 0 w 132890"/>
              <a:gd name="connsiteY0" fmla="*/ 231422 h 231422"/>
              <a:gd name="connsiteX1" fmla="*/ 66445 w 132890"/>
              <a:gd name="connsiteY1" fmla="*/ 0 h 231422"/>
              <a:gd name="connsiteX2" fmla="*/ 132890 w 132890"/>
              <a:gd name="connsiteY2" fmla="*/ 231422 h 231422"/>
              <a:gd name="connsiteX3" fmla="*/ 0 w 132890"/>
              <a:gd name="connsiteY3" fmla="*/ 231422 h 231422"/>
              <a:gd name="connsiteX0" fmla="*/ 0 w 132890"/>
              <a:gd name="connsiteY0" fmla="*/ 231422 h 270306"/>
              <a:gd name="connsiteX1" fmla="*/ 66445 w 132890"/>
              <a:gd name="connsiteY1" fmla="*/ 0 h 270306"/>
              <a:gd name="connsiteX2" fmla="*/ 132890 w 132890"/>
              <a:gd name="connsiteY2" fmla="*/ 231422 h 270306"/>
              <a:gd name="connsiteX3" fmla="*/ 0 w 132890"/>
              <a:gd name="connsiteY3" fmla="*/ 231422 h 270306"/>
              <a:gd name="connsiteX0" fmla="*/ 0 w 132890"/>
              <a:gd name="connsiteY0" fmla="*/ 231422 h 270306"/>
              <a:gd name="connsiteX1" fmla="*/ 66445 w 132890"/>
              <a:gd name="connsiteY1" fmla="*/ 0 h 270306"/>
              <a:gd name="connsiteX2" fmla="*/ 132890 w 132890"/>
              <a:gd name="connsiteY2" fmla="*/ 231422 h 270306"/>
              <a:gd name="connsiteX3" fmla="*/ 0 w 132890"/>
              <a:gd name="connsiteY3" fmla="*/ 231422 h 270306"/>
              <a:gd name="connsiteX0" fmla="*/ 2562 w 135452"/>
              <a:gd name="connsiteY0" fmla="*/ 231422 h 303528"/>
              <a:gd name="connsiteX1" fmla="*/ 69007 w 135452"/>
              <a:gd name="connsiteY1" fmla="*/ 0 h 303528"/>
              <a:gd name="connsiteX2" fmla="*/ 135452 w 135452"/>
              <a:gd name="connsiteY2" fmla="*/ 231422 h 303528"/>
              <a:gd name="connsiteX3" fmla="*/ 2562 w 135452"/>
              <a:gd name="connsiteY3" fmla="*/ 231422 h 303528"/>
              <a:gd name="connsiteX0" fmla="*/ 2562 w 135452"/>
              <a:gd name="connsiteY0" fmla="*/ 231422 h 303528"/>
              <a:gd name="connsiteX1" fmla="*/ 69007 w 135452"/>
              <a:gd name="connsiteY1" fmla="*/ 0 h 303528"/>
              <a:gd name="connsiteX2" fmla="*/ 135452 w 135452"/>
              <a:gd name="connsiteY2" fmla="*/ 231422 h 303528"/>
              <a:gd name="connsiteX3" fmla="*/ 2562 w 135452"/>
              <a:gd name="connsiteY3" fmla="*/ 231422 h 303528"/>
              <a:gd name="connsiteX0" fmla="*/ 1605 w 138196"/>
              <a:gd name="connsiteY0" fmla="*/ 231422 h 317306"/>
              <a:gd name="connsiteX1" fmla="*/ 68050 w 138196"/>
              <a:gd name="connsiteY1" fmla="*/ 0 h 317306"/>
              <a:gd name="connsiteX2" fmla="*/ 134495 w 138196"/>
              <a:gd name="connsiteY2" fmla="*/ 231422 h 317306"/>
              <a:gd name="connsiteX3" fmla="*/ 1605 w 138196"/>
              <a:gd name="connsiteY3" fmla="*/ 231422 h 317306"/>
              <a:gd name="connsiteX0" fmla="*/ 1605 w 138196"/>
              <a:gd name="connsiteY0" fmla="*/ 231422 h 317306"/>
              <a:gd name="connsiteX1" fmla="*/ 68050 w 138196"/>
              <a:gd name="connsiteY1" fmla="*/ 0 h 317306"/>
              <a:gd name="connsiteX2" fmla="*/ 134495 w 138196"/>
              <a:gd name="connsiteY2" fmla="*/ 231422 h 317306"/>
              <a:gd name="connsiteX3" fmla="*/ 1605 w 138196"/>
              <a:gd name="connsiteY3" fmla="*/ 231422 h 317306"/>
              <a:gd name="connsiteX0" fmla="*/ 2983 w 139431"/>
              <a:gd name="connsiteY0" fmla="*/ 231422 h 324555"/>
              <a:gd name="connsiteX1" fmla="*/ 69428 w 139431"/>
              <a:gd name="connsiteY1" fmla="*/ 0 h 324555"/>
              <a:gd name="connsiteX2" fmla="*/ 135873 w 139431"/>
              <a:gd name="connsiteY2" fmla="*/ 231422 h 324555"/>
              <a:gd name="connsiteX3" fmla="*/ 2983 w 139431"/>
              <a:gd name="connsiteY3" fmla="*/ 231422 h 324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9431" h="324555">
                <a:moveTo>
                  <a:pt x="2983" y="231422"/>
                </a:moveTo>
                <a:lnTo>
                  <a:pt x="69428" y="0"/>
                </a:lnTo>
                <a:lnTo>
                  <a:pt x="135873" y="231422"/>
                </a:lnTo>
                <a:cubicBezTo>
                  <a:pt x="167776" y="355600"/>
                  <a:pt x="-26097" y="355600"/>
                  <a:pt x="2983" y="231422"/>
                </a:cubicBezTo>
                <a:close/>
              </a:path>
            </a:pathLst>
          </a:custGeom>
          <a:gradFill flip="none" rotWithShape="1">
            <a:gsLst>
              <a:gs pos="58000">
                <a:schemeClr val="bg1"/>
              </a:gs>
              <a:gs pos="0">
                <a:schemeClr val="accent1">
                  <a:lumMod val="0"/>
                  <a:lumOff val="100000"/>
                </a:schemeClr>
              </a:gs>
              <a:gs pos="100000">
                <a:srgbClr val="FF6600"/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Isosceles Triangle 24">
            <a:extLst>
              <a:ext uri="{FF2B5EF4-FFF2-40B4-BE49-F238E27FC236}">
                <a16:creationId xmlns:a16="http://schemas.microsoft.com/office/drawing/2014/main" id="{B1BA8760-65E1-4A2E-90F4-FC1A4973FE53}"/>
              </a:ext>
            </a:extLst>
          </p:cNvPr>
          <p:cNvSpPr/>
          <p:nvPr/>
        </p:nvSpPr>
        <p:spPr>
          <a:xfrm rot="3663462">
            <a:off x="1555453" y="3319785"/>
            <a:ext cx="50838" cy="318348"/>
          </a:xfrm>
          <a:custGeom>
            <a:avLst/>
            <a:gdLst>
              <a:gd name="connsiteX0" fmla="*/ 0 w 132890"/>
              <a:gd name="connsiteY0" fmla="*/ 231422 h 231422"/>
              <a:gd name="connsiteX1" fmla="*/ 66445 w 132890"/>
              <a:gd name="connsiteY1" fmla="*/ 0 h 231422"/>
              <a:gd name="connsiteX2" fmla="*/ 132890 w 132890"/>
              <a:gd name="connsiteY2" fmla="*/ 231422 h 231422"/>
              <a:gd name="connsiteX3" fmla="*/ 0 w 132890"/>
              <a:gd name="connsiteY3" fmla="*/ 231422 h 231422"/>
              <a:gd name="connsiteX0" fmla="*/ 0 w 132890"/>
              <a:gd name="connsiteY0" fmla="*/ 231422 h 231422"/>
              <a:gd name="connsiteX1" fmla="*/ 66445 w 132890"/>
              <a:gd name="connsiteY1" fmla="*/ 0 h 231422"/>
              <a:gd name="connsiteX2" fmla="*/ 132890 w 132890"/>
              <a:gd name="connsiteY2" fmla="*/ 231422 h 231422"/>
              <a:gd name="connsiteX3" fmla="*/ 0 w 132890"/>
              <a:gd name="connsiteY3" fmla="*/ 231422 h 231422"/>
              <a:gd name="connsiteX0" fmla="*/ 0 w 132890"/>
              <a:gd name="connsiteY0" fmla="*/ 231422 h 270306"/>
              <a:gd name="connsiteX1" fmla="*/ 66445 w 132890"/>
              <a:gd name="connsiteY1" fmla="*/ 0 h 270306"/>
              <a:gd name="connsiteX2" fmla="*/ 132890 w 132890"/>
              <a:gd name="connsiteY2" fmla="*/ 231422 h 270306"/>
              <a:gd name="connsiteX3" fmla="*/ 0 w 132890"/>
              <a:gd name="connsiteY3" fmla="*/ 231422 h 270306"/>
              <a:gd name="connsiteX0" fmla="*/ 0 w 132890"/>
              <a:gd name="connsiteY0" fmla="*/ 231422 h 270306"/>
              <a:gd name="connsiteX1" fmla="*/ 66445 w 132890"/>
              <a:gd name="connsiteY1" fmla="*/ 0 h 270306"/>
              <a:gd name="connsiteX2" fmla="*/ 132890 w 132890"/>
              <a:gd name="connsiteY2" fmla="*/ 231422 h 270306"/>
              <a:gd name="connsiteX3" fmla="*/ 0 w 132890"/>
              <a:gd name="connsiteY3" fmla="*/ 231422 h 270306"/>
              <a:gd name="connsiteX0" fmla="*/ 2562 w 135452"/>
              <a:gd name="connsiteY0" fmla="*/ 231422 h 303528"/>
              <a:gd name="connsiteX1" fmla="*/ 69007 w 135452"/>
              <a:gd name="connsiteY1" fmla="*/ 0 h 303528"/>
              <a:gd name="connsiteX2" fmla="*/ 135452 w 135452"/>
              <a:gd name="connsiteY2" fmla="*/ 231422 h 303528"/>
              <a:gd name="connsiteX3" fmla="*/ 2562 w 135452"/>
              <a:gd name="connsiteY3" fmla="*/ 231422 h 303528"/>
              <a:gd name="connsiteX0" fmla="*/ 2562 w 135452"/>
              <a:gd name="connsiteY0" fmla="*/ 231422 h 303528"/>
              <a:gd name="connsiteX1" fmla="*/ 69007 w 135452"/>
              <a:gd name="connsiteY1" fmla="*/ 0 h 303528"/>
              <a:gd name="connsiteX2" fmla="*/ 135452 w 135452"/>
              <a:gd name="connsiteY2" fmla="*/ 231422 h 303528"/>
              <a:gd name="connsiteX3" fmla="*/ 2562 w 135452"/>
              <a:gd name="connsiteY3" fmla="*/ 231422 h 303528"/>
              <a:gd name="connsiteX0" fmla="*/ 1605 w 138196"/>
              <a:gd name="connsiteY0" fmla="*/ 231422 h 317306"/>
              <a:gd name="connsiteX1" fmla="*/ 68050 w 138196"/>
              <a:gd name="connsiteY1" fmla="*/ 0 h 317306"/>
              <a:gd name="connsiteX2" fmla="*/ 134495 w 138196"/>
              <a:gd name="connsiteY2" fmla="*/ 231422 h 317306"/>
              <a:gd name="connsiteX3" fmla="*/ 1605 w 138196"/>
              <a:gd name="connsiteY3" fmla="*/ 231422 h 317306"/>
              <a:gd name="connsiteX0" fmla="*/ 1605 w 138196"/>
              <a:gd name="connsiteY0" fmla="*/ 231422 h 317306"/>
              <a:gd name="connsiteX1" fmla="*/ 68050 w 138196"/>
              <a:gd name="connsiteY1" fmla="*/ 0 h 317306"/>
              <a:gd name="connsiteX2" fmla="*/ 134495 w 138196"/>
              <a:gd name="connsiteY2" fmla="*/ 231422 h 317306"/>
              <a:gd name="connsiteX3" fmla="*/ 1605 w 138196"/>
              <a:gd name="connsiteY3" fmla="*/ 231422 h 317306"/>
              <a:gd name="connsiteX0" fmla="*/ 2983 w 139431"/>
              <a:gd name="connsiteY0" fmla="*/ 231422 h 324555"/>
              <a:gd name="connsiteX1" fmla="*/ 69428 w 139431"/>
              <a:gd name="connsiteY1" fmla="*/ 0 h 324555"/>
              <a:gd name="connsiteX2" fmla="*/ 135873 w 139431"/>
              <a:gd name="connsiteY2" fmla="*/ 231422 h 324555"/>
              <a:gd name="connsiteX3" fmla="*/ 2983 w 139431"/>
              <a:gd name="connsiteY3" fmla="*/ 231422 h 324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9431" h="324555">
                <a:moveTo>
                  <a:pt x="2983" y="231422"/>
                </a:moveTo>
                <a:lnTo>
                  <a:pt x="69428" y="0"/>
                </a:lnTo>
                <a:lnTo>
                  <a:pt x="135873" y="231422"/>
                </a:lnTo>
                <a:cubicBezTo>
                  <a:pt x="167776" y="355600"/>
                  <a:pt x="-26097" y="355600"/>
                  <a:pt x="2983" y="231422"/>
                </a:cubicBezTo>
                <a:close/>
              </a:path>
            </a:pathLst>
          </a:custGeom>
          <a:gradFill flip="none" rotWithShape="1">
            <a:gsLst>
              <a:gs pos="58000">
                <a:schemeClr val="bg1"/>
              </a:gs>
              <a:gs pos="0">
                <a:schemeClr val="accent1">
                  <a:lumMod val="0"/>
                  <a:lumOff val="100000"/>
                </a:schemeClr>
              </a:gs>
              <a:gs pos="100000">
                <a:srgbClr val="FF6600"/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Isosceles Triangle 24">
            <a:extLst>
              <a:ext uri="{FF2B5EF4-FFF2-40B4-BE49-F238E27FC236}">
                <a16:creationId xmlns:a16="http://schemas.microsoft.com/office/drawing/2014/main" id="{3AB82094-2997-42AE-A344-C37E122886EE}"/>
              </a:ext>
            </a:extLst>
          </p:cNvPr>
          <p:cNvSpPr/>
          <p:nvPr/>
        </p:nvSpPr>
        <p:spPr>
          <a:xfrm rot="2657353">
            <a:off x="1542325" y="3623260"/>
            <a:ext cx="50838" cy="318348"/>
          </a:xfrm>
          <a:custGeom>
            <a:avLst/>
            <a:gdLst>
              <a:gd name="connsiteX0" fmla="*/ 0 w 132890"/>
              <a:gd name="connsiteY0" fmla="*/ 231422 h 231422"/>
              <a:gd name="connsiteX1" fmla="*/ 66445 w 132890"/>
              <a:gd name="connsiteY1" fmla="*/ 0 h 231422"/>
              <a:gd name="connsiteX2" fmla="*/ 132890 w 132890"/>
              <a:gd name="connsiteY2" fmla="*/ 231422 h 231422"/>
              <a:gd name="connsiteX3" fmla="*/ 0 w 132890"/>
              <a:gd name="connsiteY3" fmla="*/ 231422 h 231422"/>
              <a:gd name="connsiteX0" fmla="*/ 0 w 132890"/>
              <a:gd name="connsiteY0" fmla="*/ 231422 h 231422"/>
              <a:gd name="connsiteX1" fmla="*/ 66445 w 132890"/>
              <a:gd name="connsiteY1" fmla="*/ 0 h 231422"/>
              <a:gd name="connsiteX2" fmla="*/ 132890 w 132890"/>
              <a:gd name="connsiteY2" fmla="*/ 231422 h 231422"/>
              <a:gd name="connsiteX3" fmla="*/ 0 w 132890"/>
              <a:gd name="connsiteY3" fmla="*/ 231422 h 231422"/>
              <a:gd name="connsiteX0" fmla="*/ 0 w 132890"/>
              <a:gd name="connsiteY0" fmla="*/ 231422 h 270306"/>
              <a:gd name="connsiteX1" fmla="*/ 66445 w 132890"/>
              <a:gd name="connsiteY1" fmla="*/ 0 h 270306"/>
              <a:gd name="connsiteX2" fmla="*/ 132890 w 132890"/>
              <a:gd name="connsiteY2" fmla="*/ 231422 h 270306"/>
              <a:gd name="connsiteX3" fmla="*/ 0 w 132890"/>
              <a:gd name="connsiteY3" fmla="*/ 231422 h 270306"/>
              <a:gd name="connsiteX0" fmla="*/ 0 w 132890"/>
              <a:gd name="connsiteY0" fmla="*/ 231422 h 270306"/>
              <a:gd name="connsiteX1" fmla="*/ 66445 w 132890"/>
              <a:gd name="connsiteY1" fmla="*/ 0 h 270306"/>
              <a:gd name="connsiteX2" fmla="*/ 132890 w 132890"/>
              <a:gd name="connsiteY2" fmla="*/ 231422 h 270306"/>
              <a:gd name="connsiteX3" fmla="*/ 0 w 132890"/>
              <a:gd name="connsiteY3" fmla="*/ 231422 h 270306"/>
              <a:gd name="connsiteX0" fmla="*/ 2562 w 135452"/>
              <a:gd name="connsiteY0" fmla="*/ 231422 h 303528"/>
              <a:gd name="connsiteX1" fmla="*/ 69007 w 135452"/>
              <a:gd name="connsiteY1" fmla="*/ 0 h 303528"/>
              <a:gd name="connsiteX2" fmla="*/ 135452 w 135452"/>
              <a:gd name="connsiteY2" fmla="*/ 231422 h 303528"/>
              <a:gd name="connsiteX3" fmla="*/ 2562 w 135452"/>
              <a:gd name="connsiteY3" fmla="*/ 231422 h 303528"/>
              <a:gd name="connsiteX0" fmla="*/ 2562 w 135452"/>
              <a:gd name="connsiteY0" fmla="*/ 231422 h 303528"/>
              <a:gd name="connsiteX1" fmla="*/ 69007 w 135452"/>
              <a:gd name="connsiteY1" fmla="*/ 0 h 303528"/>
              <a:gd name="connsiteX2" fmla="*/ 135452 w 135452"/>
              <a:gd name="connsiteY2" fmla="*/ 231422 h 303528"/>
              <a:gd name="connsiteX3" fmla="*/ 2562 w 135452"/>
              <a:gd name="connsiteY3" fmla="*/ 231422 h 303528"/>
              <a:gd name="connsiteX0" fmla="*/ 1605 w 138196"/>
              <a:gd name="connsiteY0" fmla="*/ 231422 h 317306"/>
              <a:gd name="connsiteX1" fmla="*/ 68050 w 138196"/>
              <a:gd name="connsiteY1" fmla="*/ 0 h 317306"/>
              <a:gd name="connsiteX2" fmla="*/ 134495 w 138196"/>
              <a:gd name="connsiteY2" fmla="*/ 231422 h 317306"/>
              <a:gd name="connsiteX3" fmla="*/ 1605 w 138196"/>
              <a:gd name="connsiteY3" fmla="*/ 231422 h 317306"/>
              <a:gd name="connsiteX0" fmla="*/ 1605 w 138196"/>
              <a:gd name="connsiteY0" fmla="*/ 231422 h 317306"/>
              <a:gd name="connsiteX1" fmla="*/ 68050 w 138196"/>
              <a:gd name="connsiteY1" fmla="*/ 0 h 317306"/>
              <a:gd name="connsiteX2" fmla="*/ 134495 w 138196"/>
              <a:gd name="connsiteY2" fmla="*/ 231422 h 317306"/>
              <a:gd name="connsiteX3" fmla="*/ 1605 w 138196"/>
              <a:gd name="connsiteY3" fmla="*/ 231422 h 317306"/>
              <a:gd name="connsiteX0" fmla="*/ 2983 w 139431"/>
              <a:gd name="connsiteY0" fmla="*/ 231422 h 324555"/>
              <a:gd name="connsiteX1" fmla="*/ 69428 w 139431"/>
              <a:gd name="connsiteY1" fmla="*/ 0 h 324555"/>
              <a:gd name="connsiteX2" fmla="*/ 135873 w 139431"/>
              <a:gd name="connsiteY2" fmla="*/ 231422 h 324555"/>
              <a:gd name="connsiteX3" fmla="*/ 2983 w 139431"/>
              <a:gd name="connsiteY3" fmla="*/ 231422 h 324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9431" h="324555">
                <a:moveTo>
                  <a:pt x="2983" y="231422"/>
                </a:moveTo>
                <a:lnTo>
                  <a:pt x="69428" y="0"/>
                </a:lnTo>
                <a:lnTo>
                  <a:pt x="135873" y="231422"/>
                </a:lnTo>
                <a:cubicBezTo>
                  <a:pt x="167776" y="355600"/>
                  <a:pt x="-26097" y="355600"/>
                  <a:pt x="2983" y="231422"/>
                </a:cubicBezTo>
                <a:close/>
              </a:path>
            </a:pathLst>
          </a:custGeom>
          <a:gradFill flip="none" rotWithShape="1">
            <a:gsLst>
              <a:gs pos="58000">
                <a:schemeClr val="bg1"/>
              </a:gs>
              <a:gs pos="0">
                <a:schemeClr val="accent1">
                  <a:lumMod val="0"/>
                  <a:lumOff val="100000"/>
                </a:schemeClr>
              </a:gs>
              <a:gs pos="100000">
                <a:srgbClr val="FF6600"/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Isosceles Triangle 24">
            <a:extLst>
              <a:ext uri="{FF2B5EF4-FFF2-40B4-BE49-F238E27FC236}">
                <a16:creationId xmlns:a16="http://schemas.microsoft.com/office/drawing/2014/main" id="{019ED583-469F-468C-9127-4A19B3159B97}"/>
              </a:ext>
            </a:extLst>
          </p:cNvPr>
          <p:cNvSpPr/>
          <p:nvPr/>
        </p:nvSpPr>
        <p:spPr>
          <a:xfrm rot="15774410">
            <a:off x="3082283" y="2891670"/>
            <a:ext cx="50838" cy="318348"/>
          </a:xfrm>
          <a:custGeom>
            <a:avLst/>
            <a:gdLst>
              <a:gd name="connsiteX0" fmla="*/ 0 w 132890"/>
              <a:gd name="connsiteY0" fmla="*/ 231422 h 231422"/>
              <a:gd name="connsiteX1" fmla="*/ 66445 w 132890"/>
              <a:gd name="connsiteY1" fmla="*/ 0 h 231422"/>
              <a:gd name="connsiteX2" fmla="*/ 132890 w 132890"/>
              <a:gd name="connsiteY2" fmla="*/ 231422 h 231422"/>
              <a:gd name="connsiteX3" fmla="*/ 0 w 132890"/>
              <a:gd name="connsiteY3" fmla="*/ 231422 h 231422"/>
              <a:gd name="connsiteX0" fmla="*/ 0 w 132890"/>
              <a:gd name="connsiteY0" fmla="*/ 231422 h 231422"/>
              <a:gd name="connsiteX1" fmla="*/ 66445 w 132890"/>
              <a:gd name="connsiteY1" fmla="*/ 0 h 231422"/>
              <a:gd name="connsiteX2" fmla="*/ 132890 w 132890"/>
              <a:gd name="connsiteY2" fmla="*/ 231422 h 231422"/>
              <a:gd name="connsiteX3" fmla="*/ 0 w 132890"/>
              <a:gd name="connsiteY3" fmla="*/ 231422 h 231422"/>
              <a:gd name="connsiteX0" fmla="*/ 0 w 132890"/>
              <a:gd name="connsiteY0" fmla="*/ 231422 h 270306"/>
              <a:gd name="connsiteX1" fmla="*/ 66445 w 132890"/>
              <a:gd name="connsiteY1" fmla="*/ 0 h 270306"/>
              <a:gd name="connsiteX2" fmla="*/ 132890 w 132890"/>
              <a:gd name="connsiteY2" fmla="*/ 231422 h 270306"/>
              <a:gd name="connsiteX3" fmla="*/ 0 w 132890"/>
              <a:gd name="connsiteY3" fmla="*/ 231422 h 270306"/>
              <a:gd name="connsiteX0" fmla="*/ 0 w 132890"/>
              <a:gd name="connsiteY0" fmla="*/ 231422 h 270306"/>
              <a:gd name="connsiteX1" fmla="*/ 66445 w 132890"/>
              <a:gd name="connsiteY1" fmla="*/ 0 h 270306"/>
              <a:gd name="connsiteX2" fmla="*/ 132890 w 132890"/>
              <a:gd name="connsiteY2" fmla="*/ 231422 h 270306"/>
              <a:gd name="connsiteX3" fmla="*/ 0 w 132890"/>
              <a:gd name="connsiteY3" fmla="*/ 231422 h 270306"/>
              <a:gd name="connsiteX0" fmla="*/ 2562 w 135452"/>
              <a:gd name="connsiteY0" fmla="*/ 231422 h 303528"/>
              <a:gd name="connsiteX1" fmla="*/ 69007 w 135452"/>
              <a:gd name="connsiteY1" fmla="*/ 0 h 303528"/>
              <a:gd name="connsiteX2" fmla="*/ 135452 w 135452"/>
              <a:gd name="connsiteY2" fmla="*/ 231422 h 303528"/>
              <a:gd name="connsiteX3" fmla="*/ 2562 w 135452"/>
              <a:gd name="connsiteY3" fmla="*/ 231422 h 303528"/>
              <a:gd name="connsiteX0" fmla="*/ 2562 w 135452"/>
              <a:gd name="connsiteY0" fmla="*/ 231422 h 303528"/>
              <a:gd name="connsiteX1" fmla="*/ 69007 w 135452"/>
              <a:gd name="connsiteY1" fmla="*/ 0 h 303528"/>
              <a:gd name="connsiteX2" fmla="*/ 135452 w 135452"/>
              <a:gd name="connsiteY2" fmla="*/ 231422 h 303528"/>
              <a:gd name="connsiteX3" fmla="*/ 2562 w 135452"/>
              <a:gd name="connsiteY3" fmla="*/ 231422 h 303528"/>
              <a:gd name="connsiteX0" fmla="*/ 1605 w 138196"/>
              <a:gd name="connsiteY0" fmla="*/ 231422 h 317306"/>
              <a:gd name="connsiteX1" fmla="*/ 68050 w 138196"/>
              <a:gd name="connsiteY1" fmla="*/ 0 h 317306"/>
              <a:gd name="connsiteX2" fmla="*/ 134495 w 138196"/>
              <a:gd name="connsiteY2" fmla="*/ 231422 h 317306"/>
              <a:gd name="connsiteX3" fmla="*/ 1605 w 138196"/>
              <a:gd name="connsiteY3" fmla="*/ 231422 h 317306"/>
              <a:gd name="connsiteX0" fmla="*/ 1605 w 138196"/>
              <a:gd name="connsiteY0" fmla="*/ 231422 h 317306"/>
              <a:gd name="connsiteX1" fmla="*/ 68050 w 138196"/>
              <a:gd name="connsiteY1" fmla="*/ 0 h 317306"/>
              <a:gd name="connsiteX2" fmla="*/ 134495 w 138196"/>
              <a:gd name="connsiteY2" fmla="*/ 231422 h 317306"/>
              <a:gd name="connsiteX3" fmla="*/ 1605 w 138196"/>
              <a:gd name="connsiteY3" fmla="*/ 231422 h 317306"/>
              <a:gd name="connsiteX0" fmla="*/ 2983 w 139431"/>
              <a:gd name="connsiteY0" fmla="*/ 231422 h 324555"/>
              <a:gd name="connsiteX1" fmla="*/ 69428 w 139431"/>
              <a:gd name="connsiteY1" fmla="*/ 0 h 324555"/>
              <a:gd name="connsiteX2" fmla="*/ 135873 w 139431"/>
              <a:gd name="connsiteY2" fmla="*/ 231422 h 324555"/>
              <a:gd name="connsiteX3" fmla="*/ 2983 w 139431"/>
              <a:gd name="connsiteY3" fmla="*/ 231422 h 324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9431" h="324555">
                <a:moveTo>
                  <a:pt x="2983" y="231422"/>
                </a:moveTo>
                <a:lnTo>
                  <a:pt x="69428" y="0"/>
                </a:lnTo>
                <a:lnTo>
                  <a:pt x="135873" y="231422"/>
                </a:lnTo>
                <a:cubicBezTo>
                  <a:pt x="167776" y="355600"/>
                  <a:pt x="-26097" y="355600"/>
                  <a:pt x="2983" y="231422"/>
                </a:cubicBezTo>
                <a:close/>
              </a:path>
            </a:pathLst>
          </a:custGeom>
          <a:gradFill flip="none" rotWithShape="1">
            <a:gsLst>
              <a:gs pos="58000">
                <a:schemeClr val="bg1"/>
              </a:gs>
              <a:gs pos="0">
                <a:schemeClr val="accent1">
                  <a:lumMod val="0"/>
                  <a:lumOff val="100000"/>
                </a:schemeClr>
              </a:gs>
              <a:gs pos="100000">
                <a:srgbClr val="FF6600"/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2DDB16A-9E2B-49D2-8C9A-657476C29331}"/>
              </a:ext>
            </a:extLst>
          </p:cNvPr>
          <p:cNvSpPr txBox="1"/>
          <p:nvPr/>
        </p:nvSpPr>
        <p:spPr>
          <a:xfrm>
            <a:off x="7404619" y="2605320"/>
            <a:ext cx="472700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>
                <a:solidFill>
                  <a:schemeClr val="bg1">
                    <a:lumMod val="50000"/>
                  </a:schemeClr>
                </a:solidFill>
              </a:rPr>
              <a:t>Limitations:</a:t>
            </a:r>
          </a:p>
          <a:p>
            <a:endParaRPr lang="cs-CZ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dirty="0"/>
              <a:t>~</a:t>
            </a:r>
            <a:r>
              <a:rPr lang="cs-CZ" dirty="0"/>
              <a:t> 50% patients without response</a:t>
            </a:r>
          </a:p>
          <a:p>
            <a:endParaRPr lang="cs-CZ" dirty="0"/>
          </a:p>
          <a:p>
            <a:r>
              <a:rPr lang="cs-CZ" dirty="0"/>
              <a:t>- Resistance development</a:t>
            </a:r>
            <a:endParaRPr lang="en-US" dirty="0"/>
          </a:p>
        </p:txBody>
      </p:sp>
      <p:sp>
        <p:nvSpPr>
          <p:cNvPr id="45" name="Arrow: Right 44">
            <a:extLst>
              <a:ext uri="{FF2B5EF4-FFF2-40B4-BE49-F238E27FC236}">
                <a16:creationId xmlns:a16="http://schemas.microsoft.com/office/drawing/2014/main" id="{E5EC853F-92A6-4916-956C-F497B6FC0A04}"/>
              </a:ext>
            </a:extLst>
          </p:cNvPr>
          <p:cNvSpPr/>
          <p:nvPr/>
        </p:nvSpPr>
        <p:spPr>
          <a:xfrm>
            <a:off x="8637717" y="4482608"/>
            <a:ext cx="2968372" cy="1291866"/>
          </a:xfrm>
          <a:prstGeom prst="rightArrow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100000">
                <a:schemeClr val="bg1">
                  <a:lumMod val="75000"/>
                  <a:alpha val="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EED7BF5-1437-4032-9214-625CFDC549B9}"/>
              </a:ext>
            </a:extLst>
          </p:cNvPr>
          <p:cNvSpPr txBox="1"/>
          <p:nvPr/>
        </p:nvSpPr>
        <p:spPr>
          <a:xfrm>
            <a:off x="8760296" y="4840838"/>
            <a:ext cx="27232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600" dirty="0"/>
              <a:t>New generation of PSMA-targeted theranostics</a:t>
            </a:r>
            <a:endParaRPr lang="cs-CZ" sz="1600" b="1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92C5864-311E-4117-B663-39EDDA8B77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62AB20F-D7ED-4DAD-83AF-0FCB71CD2C50}" type="slidenum">
              <a:rPr lang="en-US" smtClean="0"/>
              <a:t>11</a:t>
            </a:fld>
            <a:endParaRPr lang="en-US"/>
          </a:p>
        </p:txBody>
      </p:sp>
      <p:pic>
        <p:nvPicPr>
          <p:cNvPr id="28" name="Grafik 13">
            <a:extLst>
              <a:ext uri="{FF2B5EF4-FFF2-40B4-BE49-F238E27FC236}">
                <a16:creationId xmlns:a16="http://schemas.microsoft.com/office/drawing/2014/main" id="{054AA194-3A89-45A1-9CA4-17646A2EA17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42875" y="5959441"/>
            <a:ext cx="1199155" cy="579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4859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6B0E92-EFCC-4DC1-BB4B-B5F0277D86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7562058" cy="1325563"/>
          </a:xfrm>
        </p:spPr>
        <p:txBody>
          <a:bodyPr>
            <a:normAutofit/>
          </a:bodyPr>
          <a:lstStyle/>
          <a:p>
            <a:r>
              <a:rPr lang="en-US" sz="2800" dirty="0"/>
              <a:t>New </a:t>
            </a:r>
            <a:r>
              <a:rPr lang="cs-CZ" sz="2800" dirty="0"/>
              <a:t>generation of </a:t>
            </a:r>
            <a:r>
              <a:rPr lang="en-US" sz="2800" dirty="0"/>
              <a:t>PSMA-targeted radiopharmaceuticals</a:t>
            </a:r>
            <a:r>
              <a:rPr lang="cs-CZ" sz="2800" dirty="0"/>
              <a:t> </a:t>
            </a:r>
            <a:r>
              <a:rPr lang="cs-CZ" sz="2800" b="0" dirty="0"/>
              <a:t>(T4.3)</a:t>
            </a:r>
            <a:endParaRPr lang="en-US" sz="2800" b="0" dirty="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DAC7C2F8-31F0-4649-A0F0-C67F2438040F}"/>
              </a:ext>
            </a:extLst>
          </p:cNvPr>
          <p:cNvSpPr txBox="1"/>
          <p:nvPr/>
        </p:nvSpPr>
        <p:spPr>
          <a:xfrm>
            <a:off x="9195966" y="382040"/>
            <a:ext cx="167121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600" b="1" dirty="0"/>
              <a:t>PSMA-617-3D</a:t>
            </a:r>
          </a:p>
          <a:p>
            <a:r>
              <a:rPr lang="cs-CZ" sz="1200" dirty="0"/>
              <a:t>(trisDOTA analogue)</a:t>
            </a:r>
            <a:endParaRPr lang="en-US" sz="1200" dirty="0"/>
          </a:p>
          <a:p>
            <a:endParaRPr lang="en-US" sz="1600" b="1" dirty="0"/>
          </a:p>
        </p:txBody>
      </p:sp>
      <p:graphicFrame>
        <p:nvGraphicFramePr>
          <p:cNvPr id="56" name="Object 55">
            <a:extLst>
              <a:ext uri="{FF2B5EF4-FFF2-40B4-BE49-F238E27FC236}">
                <a16:creationId xmlns:a16="http://schemas.microsoft.com/office/drawing/2014/main" id="{2D961249-3AA0-4EBC-B599-9008DDD37B3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26555333"/>
              </p:ext>
            </p:extLst>
          </p:nvPr>
        </p:nvGraphicFramePr>
        <p:xfrm>
          <a:off x="7914010" y="327543"/>
          <a:ext cx="1933575" cy="1589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130" name="CS ChemDraw 64-bit Drawing" r:id="rId3" imgW="1933600" imgH="1588924" progId="ChemDraw_x64.Document.6.0">
                  <p:embed/>
                </p:oleObj>
              </mc:Choice>
              <mc:Fallback>
                <p:oleObj name="CS ChemDraw 64-bit Drawing" r:id="rId3" imgW="1933600" imgH="1588924" progId="ChemDraw_x64.Document.6.0">
                  <p:embed/>
                  <p:pic>
                    <p:nvPicPr>
                      <p:cNvPr id="45" name="Object 44">
                        <a:extLst>
                          <a:ext uri="{FF2B5EF4-FFF2-40B4-BE49-F238E27FC236}">
                            <a16:creationId xmlns:a16="http://schemas.microsoft.com/office/drawing/2014/main" id="{A64631B1-D347-405B-BCF4-F390B2F66B2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914010" y="327543"/>
                        <a:ext cx="1933575" cy="15890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7" name="Object 56">
            <a:extLst>
              <a:ext uri="{FF2B5EF4-FFF2-40B4-BE49-F238E27FC236}">
                <a16:creationId xmlns:a16="http://schemas.microsoft.com/office/drawing/2014/main" id="{310FEBF4-ACA7-4289-B7E7-BAFF74D9993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52232534"/>
              </p:ext>
            </p:extLst>
          </p:nvPr>
        </p:nvGraphicFramePr>
        <p:xfrm>
          <a:off x="9036929" y="1680852"/>
          <a:ext cx="230187" cy="230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131" name="CS ChemDraw 64-bit Drawing" r:id="rId5" imgW="229728" imgH="229720" progId="ChemDraw_x64.Document.6.0">
                  <p:embed/>
                </p:oleObj>
              </mc:Choice>
              <mc:Fallback>
                <p:oleObj name="CS ChemDraw 64-bit Drawing" r:id="rId5" imgW="229728" imgH="229720" progId="ChemDraw_x64.Document.6.0">
                  <p:embed/>
                  <p:pic>
                    <p:nvPicPr>
                      <p:cNvPr id="24" name="Object 23">
                        <a:extLst>
                          <a:ext uri="{FF2B5EF4-FFF2-40B4-BE49-F238E27FC236}">
                            <a16:creationId xmlns:a16="http://schemas.microsoft.com/office/drawing/2014/main" id="{DBA14707-1041-4792-AA71-63B769D8EB5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036929" y="1680852"/>
                        <a:ext cx="230187" cy="2301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8" name="Rectangle 57">
            <a:extLst>
              <a:ext uri="{FF2B5EF4-FFF2-40B4-BE49-F238E27FC236}">
                <a16:creationId xmlns:a16="http://schemas.microsoft.com/office/drawing/2014/main" id="{3AD31D73-3BDD-4A6C-9854-BCF1F114980A}"/>
              </a:ext>
            </a:extLst>
          </p:cNvPr>
          <p:cNvSpPr/>
          <p:nvPr/>
        </p:nvSpPr>
        <p:spPr>
          <a:xfrm>
            <a:off x="6744071" y="0"/>
            <a:ext cx="3877964" cy="2526287"/>
          </a:xfrm>
          <a:prstGeom prst="rect">
            <a:avLst/>
          </a:prstGeom>
          <a:solidFill>
            <a:schemeClr val="bg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59" name="Object 58">
            <a:extLst>
              <a:ext uri="{FF2B5EF4-FFF2-40B4-BE49-F238E27FC236}">
                <a16:creationId xmlns:a16="http://schemas.microsoft.com/office/drawing/2014/main" id="{3A119919-06A8-4907-8B0A-AA5630F3F70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65781300"/>
              </p:ext>
            </p:extLst>
          </p:nvPr>
        </p:nvGraphicFramePr>
        <p:xfrm>
          <a:off x="8354926" y="2297175"/>
          <a:ext cx="1933575" cy="1589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132" name="CS ChemDraw 64-bit Drawing" r:id="rId7" imgW="1933600" imgH="1589272" progId="ChemDraw_x64.Document.6.0">
                  <p:embed/>
                </p:oleObj>
              </mc:Choice>
              <mc:Fallback>
                <p:oleObj name="CS ChemDraw 64-bit Drawing" r:id="rId7" imgW="1933600" imgH="1589272" progId="ChemDraw_x64.Document.6.0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EA938F4B-43D1-44CC-8883-26AFBCA2EF5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8354926" y="2297175"/>
                        <a:ext cx="1933575" cy="15890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0" name="Object 59">
            <a:extLst>
              <a:ext uri="{FF2B5EF4-FFF2-40B4-BE49-F238E27FC236}">
                <a16:creationId xmlns:a16="http://schemas.microsoft.com/office/drawing/2014/main" id="{783653A3-730F-4851-86EE-3F9EDF19D98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60332816"/>
              </p:ext>
            </p:extLst>
          </p:nvPr>
        </p:nvGraphicFramePr>
        <p:xfrm>
          <a:off x="10059302" y="1289734"/>
          <a:ext cx="1855787" cy="1119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133" name="CS ChemDraw 64-bit Drawing" r:id="rId9" imgW="1855868" imgH="1119754" progId="ChemDraw_x64.Document.6.0">
                  <p:embed/>
                </p:oleObj>
              </mc:Choice>
              <mc:Fallback>
                <p:oleObj name="CS ChemDraw 64-bit Drawing" r:id="rId9" imgW="1855868" imgH="1119754" progId="ChemDraw_x64.Document.6.0">
                  <p:embed/>
                  <p:pic>
                    <p:nvPicPr>
                      <p:cNvPr id="17" name="Object 16">
                        <a:extLst>
                          <a:ext uri="{FF2B5EF4-FFF2-40B4-BE49-F238E27FC236}">
                            <a16:creationId xmlns:a16="http://schemas.microsoft.com/office/drawing/2014/main" id="{00E79FA0-438E-43F8-A746-21D20C50B02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0059302" y="1289734"/>
                        <a:ext cx="1855787" cy="11191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" name="Object 60">
            <a:extLst>
              <a:ext uri="{FF2B5EF4-FFF2-40B4-BE49-F238E27FC236}">
                <a16:creationId xmlns:a16="http://schemas.microsoft.com/office/drawing/2014/main" id="{6DC2BF0D-7865-4A8C-B03A-FAB2C3C1F5E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3745226"/>
              </p:ext>
            </p:extLst>
          </p:nvPr>
        </p:nvGraphicFramePr>
        <p:xfrm>
          <a:off x="9882297" y="2151706"/>
          <a:ext cx="230187" cy="230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134" name="CS ChemDraw 64-bit Drawing" r:id="rId11" imgW="229728" imgH="229720" progId="ChemDraw_x64.Document.6.0">
                  <p:embed/>
                </p:oleObj>
              </mc:Choice>
              <mc:Fallback>
                <p:oleObj name="CS ChemDraw 64-bit Drawing" r:id="rId11" imgW="229728" imgH="229720" progId="ChemDraw_x64.Document.6.0">
                  <p:embed/>
                  <p:pic>
                    <p:nvPicPr>
                      <p:cNvPr id="19" name="Object 18">
                        <a:extLst>
                          <a:ext uri="{FF2B5EF4-FFF2-40B4-BE49-F238E27FC236}">
                            <a16:creationId xmlns:a16="http://schemas.microsoft.com/office/drawing/2014/main" id="{42153678-9557-4C36-A960-F1179201226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882297" y="2151706"/>
                        <a:ext cx="230187" cy="2301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2" name="Object 61">
            <a:extLst>
              <a:ext uri="{FF2B5EF4-FFF2-40B4-BE49-F238E27FC236}">
                <a16:creationId xmlns:a16="http://schemas.microsoft.com/office/drawing/2014/main" id="{586E450D-1B35-4452-8450-372114C6366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68773618"/>
              </p:ext>
            </p:extLst>
          </p:nvPr>
        </p:nvGraphicFramePr>
        <p:xfrm>
          <a:off x="9573450" y="2147752"/>
          <a:ext cx="230187" cy="230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135" name="CS ChemDraw 64-bit Drawing" r:id="rId12" imgW="229728" imgH="229720" progId="ChemDraw_x64.Document.6.0">
                  <p:embed/>
                </p:oleObj>
              </mc:Choice>
              <mc:Fallback>
                <p:oleObj name="CS ChemDraw 64-bit Drawing" r:id="rId12" imgW="229728" imgH="229720" progId="ChemDraw_x64.Document.6.0">
                  <p:embed/>
                  <p:pic>
                    <p:nvPicPr>
                      <p:cNvPr id="20" name="Object 19">
                        <a:extLst>
                          <a:ext uri="{FF2B5EF4-FFF2-40B4-BE49-F238E27FC236}">
                            <a16:creationId xmlns:a16="http://schemas.microsoft.com/office/drawing/2014/main" id="{EE539BAC-C87D-46D1-9C2E-96C4509771E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573450" y="2147752"/>
                        <a:ext cx="230187" cy="2301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3" name="Object 62">
            <a:extLst>
              <a:ext uri="{FF2B5EF4-FFF2-40B4-BE49-F238E27FC236}">
                <a16:creationId xmlns:a16="http://schemas.microsoft.com/office/drawing/2014/main" id="{CC195CDD-5C15-44EA-A572-53281FC22BD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43693164"/>
              </p:ext>
            </p:extLst>
          </p:nvPr>
        </p:nvGraphicFramePr>
        <p:xfrm>
          <a:off x="9431715" y="2043771"/>
          <a:ext cx="230187" cy="230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136" name="CS ChemDraw 64-bit Drawing" r:id="rId13" imgW="229728" imgH="229720" progId="ChemDraw_x64.Document.6.0">
                  <p:embed/>
                </p:oleObj>
              </mc:Choice>
              <mc:Fallback>
                <p:oleObj name="CS ChemDraw 64-bit Drawing" r:id="rId13" imgW="229728" imgH="229720" progId="ChemDraw_x64.Document.6.0">
                  <p:embed/>
                  <p:pic>
                    <p:nvPicPr>
                      <p:cNvPr id="21" name="Object 20">
                        <a:extLst>
                          <a:ext uri="{FF2B5EF4-FFF2-40B4-BE49-F238E27FC236}">
                            <a16:creationId xmlns:a16="http://schemas.microsoft.com/office/drawing/2014/main" id="{5F70DFF0-E1AA-4470-9B89-C7D0793C525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431715" y="2043771"/>
                        <a:ext cx="230187" cy="2301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4" name="Object 63">
            <a:extLst>
              <a:ext uri="{FF2B5EF4-FFF2-40B4-BE49-F238E27FC236}">
                <a16:creationId xmlns:a16="http://schemas.microsoft.com/office/drawing/2014/main" id="{CA327267-09FC-4D7E-A5C9-FB2B3E1A4A1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93225174"/>
              </p:ext>
            </p:extLst>
          </p:nvPr>
        </p:nvGraphicFramePr>
        <p:xfrm>
          <a:off x="9455461" y="2282301"/>
          <a:ext cx="230187" cy="230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137" name="CS ChemDraw 64-bit Drawing" r:id="rId14" imgW="229728" imgH="229720" progId="ChemDraw_x64.Document.6.0">
                  <p:embed/>
                </p:oleObj>
              </mc:Choice>
              <mc:Fallback>
                <p:oleObj name="CS ChemDraw 64-bit Drawing" r:id="rId14" imgW="229728" imgH="229720" progId="ChemDraw_x64.Document.6.0">
                  <p:embed/>
                  <p:pic>
                    <p:nvPicPr>
                      <p:cNvPr id="22" name="Object 21">
                        <a:extLst>
                          <a:ext uri="{FF2B5EF4-FFF2-40B4-BE49-F238E27FC236}">
                            <a16:creationId xmlns:a16="http://schemas.microsoft.com/office/drawing/2014/main" id="{9078AFD6-F661-4246-917A-D35B939451B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455461" y="2282301"/>
                        <a:ext cx="230187" cy="2301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5" name="Object 64">
            <a:extLst>
              <a:ext uri="{FF2B5EF4-FFF2-40B4-BE49-F238E27FC236}">
                <a16:creationId xmlns:a16="http://schemas.microsoft.com/office/drawing/2014/main" id="{ABBAB096-6B7D-4592-819F-5DD492504D6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06713380"/>
              </p:ext>
            </p:extLst>
          </p:nvPr>
        </p:nvGraphicFramePr>
        <p:xfrm>
          <a:off x="9298598" y="1924473"/>
          <a:ext cx="230187" cy="230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138" name="CS ChemDraw 64-bit Drawing" r:id="rId15" imgW="229728" imgH="229720" progId="ChemDraw_x64.Document.6.0">
                  <p:embed/>
                </p:oleObj>
              </mc:Choice>
              <mc:Fallback>
                <p:oleObj name="CS ChemDraw 64-bit Drawing" r:id="rId15" imgW="229728" imgH="229720" progId="ChemDraw_x64.Document.6.0">
                  <p:embed/>
                  <p:pic>
                    <p:nvPicPr>
                      <p:cNvPr id="23" name="Object 22">
                        <a:extLst>
                          <a:ext uri="{FF2B5EF4-FFF2-40B4-BE49-F238E27FC236}">
                            <a16:creationId xmlns:a16="http://schemas.microsoft.com/office/drawing/2014/main" id="{7C330FD3-B135-4D09-9080-BE00C5C6897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298598" y="1924473"/>
                        <a:ext cx="230187" cy="2301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6" name="Object 65">
            <a:extLst>
              <a:ext uri="{FF2B5EF4-FFF2-40B4-BE49-F238E27FC236}">
                <a16:creationId xmlns:a16="http://schemas.microsoft.com/office/drawing/2014/main" id="{FC032FDB-C0D7-43DE-A315-077E547DF7E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20638648"/>
              </p:ext>
            </p:extLst>
          </p:nvPr>
        </p:nvGraphicFramePr>
        <p:xfrm>
          <a:off x="9145681" y="1824696"/>
          <a:ext cx="230187" cy="230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139" name="CS ChemDraw 64-bit Drawing" r:id="rId16" imgW="229728" imgH="229720" progId="ChemDraw_x64.Document.6.0">
                  <p:embed/>
                </p:oleObj>
              </mc:Choice>
              <mc:Fallback>
                <p:oleObj name="CS ChemDraw 64-bit Drawing" r:id="rId16" imgW="229728" imgH="229720" progId="ChemDraw_x64.Document.6.0">
                  <p:embed/>
                  <p:pic>
                    <p:nvPicPr>
                      <p:cNvPr id="27" name="Object 26">
                        <a:extLst>
                          <a:ext uri="{FF2B5EF4-FFF2-40B4-BE49-F238E27FC236}">
                            <a16:creationId xmlns:a16="http://schemas.microsoft.com/office/drawing/2014/main" id="{0BB5874C-C0FD-47B6-843F-D8395CED2FD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145681" y="1824696"/>
                        <a:ext cx="230187" cy="2301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7" name="Object 66">
            <a:extLst>
              <a:ext uri="{FF2B5EF4-FFF2-40B4-BE49-F238E27FC236}">
                <a16:creationId xmlns:a16="http://schemas.microsoft.com/office/drawing/2014/main" id="{63D29148-1319-4B7D-98B4-A45715E39DF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78498626"/>
              </p:ext>
            </p:extLst>
          </p:nvPr>
        </p:nvGraphicFramePr>
        <p:xfrm>
          <a:off x="9724978" y="2103071"/>
          <a:ext cx="230187" cy="230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140" name="CS ChemDraw 64-bit Drawing" r:id="rId17" imgW="229728" imgH="229720" progId="ChemDraw_x64.Document.6.0">
                  <p:embed/>
                </p:oleObj>
              </mc:Choice>
              <mc:Fallback>
                <p:oleObj name="CS ChemDraw 64-bit Drawing" r:id="rId17" imgW="229728" imgH="229720" progId="ChemDraw_x64.Document.6.0">
                  <p:embed/>
                  <p:pic>
                    <p:nvPicPr>
                      <p:cNvPr id="28" name="Object 27">
                        <a:extLst>
                          <a:ext uri="{FF2B5EF4-FFF2-40B4-BE49-F238E27FC236}">
                            <a16:creationId xmlns:a16="http://schemas.microsoft.com/office/drawing/2014/main" id="{F6ECE7E8-8C36-4110-82A6-FCAE29F02D9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724978" y="2103071"/>
                        <a:ext cx="230187" cy="2301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8" name="Object 67">
            <a:extLst>
              <a:ext uri="{FF2B5EF4-FFF2-40B4-BE49-F238E27FC236}">
                <a16:creationId xmlns:a16="http://schemas.microsoft.com/office/drawing/2014/main" id="{98FD051E-438D-439B-8441-79D7BC32C37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93813771"/>
              </p:ext>
            </p:extLst>
          </p:nvPr>
        </p:nvGraphicFramePr>
        <p:xfrm>
          <a:off x="8988027" y="1905841"/>
          <a:ext cx="230187" cy="230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141" name="CS ChemDraw 64-bit Drawing" r:id="rId18" imgW="229728" imgH="229720" progId="ChemDraw_x64.Document.6.0">
                  <p:embed/>
                </p:oleObj>
              </mc:Choice>
              <mc:Fallback>
                <p:oleObj name="CS ChemDraw 64-bit Drawing" r:id="rId18" imgW="229728" imgH="229720" progId="ChemDraw_x64.Document.6.0">
                  <p:embed/>
                  <p:pic>
                    <p:nvPicPr>
                      <p:cNvPr id="57" name="Object 56">
                        <a:extLst>
                          <a:ext uri="{FF2B5EF4-FFF2-40B4-BE49-F238E27FC236}">
                            <a16:creationId xmlns:a16="http://schemas.microsoft.com/office/drawing/2014/main" id="{B4F6FD2D-4C04-49B8-98D3-DF382AC5018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988027" y="1905841"/>
                        <a:ext cx="230187" cy="2301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9" name="Object 68">
            <a:extLst>
              <a:ext uri="{FF2B5EF4-FFF2-40B4-BE49-F238E27FC236}">
                <a16:creationId xmlns:a16="http://schemas.microsoft.com/office/drawing/2014/main" id="{A6613C56-D3D7-4CDE-82AC-4D488055C9C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43149498"/>
              </p:ext>
            </p:extLst>
          </p:nvPr>
        </p:nvGraphicFramePr>
        <p:xfrm>
          <a:off x="8852418" y="2021478"/>
          <a:ext cx="230187" cy="230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142" name="CS ChemDraw 64-bit Drawing" r:id="rId19" imgW="229728" imgH="229720" progId="ChemDraw_x64.Document.6.0">
                  <p:embed/>
                </p:oleObj>
              </mc:Choice>
              <mc:Fallback>
                <p:oleObj name="CS ChemDraw 64-bit Drawing" r:id="rId19" imgW="229728" imgH="229720" progId="ChemDraw_x64.Document.6.0">
                  <p:embed/>
                  <p:pic>
                    <p:nvPicPr>
                      <p:cNvPr id="59" name="Object 58">
                        <a:extLst>
                          <a:ext uri="{FF2B5EF4-FFF2-40B4-BE49-F238E27FC236}">
                            <a16:creationId xmlns:a16="http://schemas.microsoft.com/office/drawing/2014/main" id="{0675C8B1-108D-43DC-B32D-AB3B12B0454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852418" y="2021478"/>
                        <a:ext cx="230187" cy="2301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0" name="Object 69">
            <a:extLst>
              <a:ext uri="{FF2B5EF4-FFF2-40B4-BE49-F238E27FC236}">
                <a16:creationId xmlns:a16="http://schemas.microsoft.com/office/drawing/2014/main" id="{94DD0EB2-D80A-4D8D-9583-FB6FBD15B4A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61625663"/>
              </p:ext>
            </p:extLst>
          </p:nvPr>
        </p:nvGraphicFramePr>
        <p:xfrm>
          <a:off x="8697989" y="2103070"/>
          <a:ext cx="230187" cy="230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143" name="CS ChemDraw 64-bit Drawing" r:id="rId20" imgW="229728" imgH="229720" progId="ChemDraw_x64.Document.6.0">
                  <p:embed/>
                </p:oleObj>
              </mc:Choice>
              <mc:Fallback>
                <p:oleObj name="CS ChemDraw 64-bit Drawing" r:id="rId20" imgW="229728" imgH="229720" progId="ChemDraw_x64.Document.6.0">
                  <p:embed/>
                  <p:pic>
                    <p:nvPicPr>
                      <p:cNvPr id="61" name="Object 60">
                        <a:extLst>
                          <a:ext uri="{FF2B5EF4-FFF2-40B4-BE49-F238E27FC236}">
                            <a16:creationId xmlns:a16="http://schemas.microsoft.com/office/drawing/2014/main" id="{EC965C37-4F58-4EB3-A712-1FC50FA155F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697989" y="2103070"/>
                        <a:ext cx="230187" cy="2301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" name="Object 70">
            <a:extLst>
              <a:ext uri="{FF2B5EF4-FFF2-40B4-BE49-F238E27FC236}">
                <a16:creationId xmlns:a16="http://schemas.microsoft.com/office/drawing/2014/main" id="{02BD267C-2F01-48A0-B591-17842A7D2A7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86551954"/>
              </p:ext>
            </p:extLst>
          </p:nvPr>
        </p:nvGraphicFramePr>
        <p:xfrm>
          <a:off x="6932332" y="1355264"/>
          <a:ext cx="1666875" cy="168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144" name="CS ChemDraw 64-bit Drawing" r:id="rId21" imgW="1667088" imgH="1689709" progId="ChemDraw_x64.Document.6.0">
                  <p:embed/>
                </p:oleObj>
              </mc:Choice>
              <mc:Fallback>
                <p:oleObj name="CS ChemDraw 64-bit Drawing" r:id="rId21" imgW="1667088" imgH="1689709" progId="ChemDraw_x64.Document.6.0">
                  <p:embed/>
                  <p:pic>
                    <p:nvPicPr>
                      <p:cNvPr id="63" name="Object 62">
                        <a:extLst>
                          <a:ext uri="{FF2B5EF4-FFF2-40B4-BE49-F238E27FC236}">
                            <a16:creationId xmlns:a16="http://schemas.microsoft.com/office/drawing/2014/main" id="{3C2C1564-02AA-490E-B665-580FDD42F48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6932332" y="1355264"/>
                        <a:ext cx="1666875" cy="1689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2" name="TextBox 71">
            <a:extLst>
              <a:ext uri="{FF2B5EF4-FFF2-40B4-BE49-F238E27FC236}">
                <a16:creationId xmlns:a16="http://schemas.microsoft.com/office/drawing/2014/main" id="{09975C2C-7407-4DBE-84CB-D9CD06183C18}"/>
              </a:ext>
            </a:extLst>
          </p:cNvPr>
          <p:cNvSpPr txBox="1"/>
          <p:nvPr/>
        </p:nvSpPr>
        <p:spPr>
          <a:xfrm>
            <a:off x="10539904" y="2436756"/>
            <a:ext cx="185578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600" b="1" dirty="0"/>
              <a:t>PSMA-617-2D</a:t>
            </a:r>
          </a:p>
          <a:p>
            <a:r>
              <a:rPr lang="cs-CZ" sz="1200" dirty="0"/>
              <a:t>(bisDOTA analogue)</a:t>
            </a:r>
            <a:endParaRPr lang="en-US" sz="1200" dirty="0"/>
          </a:p>
        </p:txBody>
      </p:sp>
      <p:graphicFrame>
        <p:nvGraphicFramePr>
          <p:cNvPr id="73" name="Object 72">
            <a:extLst>
              <a:ext uri="{FF2B5EF4-FFF2-40B4-BE49-F238E27FC236}">
                <a16:creationId xmlns:a16="http://schemas.microsoft.com/office/drawing/2014/main" id="{BDDB4256-AE19-4B77-AFB3-58887D4935D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98965824"/>
              </p:ext>
            </p:extLst>
          </p:nvPr>
        </p:nvGraphicFramePr>
        <p:xfrm>
          <a:off x="8519601" y="2136028"/>
          <a:ext cx="230187" cy="230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145" name="CS ChemDraw 64-bit Drawing" r:id="rId23" imgW="229728" imgH="229720" progId="ChemDraw_x64.Document.6.0">
                  <p:embed/>
                </p:oleObj>
              </mc:Choice>
              <mc:Fallback>
                <p:oleObj name="CS ChemDraw 64-bit Drawing" r:id="rId23" imgW="229728" imgH="229720" progId="ChemDraw_x64.Document.6.0">
                  <p:embed/>
                  <p:pic>
                    <p:nvPicPr>
                      <p:cNvPr id="44" name="Object 43">
                        <a:extLst>
                          <a:ext uri="{FF2B5EF4-FFF2-40B4-BE49-F238E27FC236}">
                            <a16:creationId xmlns:a16="http://schemas.microsoft.com/office/drawing/2014/main" id="{935E4F26-998A-4DE5-9DB2-B092BBA825F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519601" y="2136028"/>
                        <a:ext cx="230187" cy="2301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4" name="Object 73">
            <a:extLst>
              <a:ext uri="{FF2B5EF4-FFF2-40B4-BE49-F238E27FC236}">
                <a16:creationId xmlns:a16="http://schemas.microsoft.com/office/drawing/2014/main" id="{D498D09D-212D-4F2F-9B34-D9EF7A787BE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10331944"/>
              </p:ext>
            </p:extLst>
          </p:nvPr>
        </p:nvGraphicFramePr>
        <p:xfrm>
          <a:off x="9453345" y="4221088"/>
          <a:ext cx="1855787" cy="1119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146" name="CS ChemDraw 64-bit Drawing" r:id="rId24" imgW="1855868" imgH="1119754" progId="ChemDraw_x64.Document.6.0">
                  <p:embed/>
                </p:oleObj>
              </mc:Choice>
              <mc:Fallback>
                <p:oleObj name="CS ChemDraw 64-bit Drawing" r:id="rId24" imgW="1855868" imgH="1119754" progId="ChemDraw_x64.Document.6.0">
                  <p:embed/>
                  <p:pic>
                    <p:nvPicPr>
                      <p:cNvPr id="30" name="Object 29">
                        <a:extLst>
                          <a:ext uri="{FF2B5EF4-FFF2-40B4-BE49-F238E27FC236}">
                            <a16:creationId xmlns:a16="http://schemas.microsoft.com/office/drawing/2014/main" id="{CDB60B48-52F0-4770-916E-EFD6AD394FA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9453345" y="4221088"/>
                        <a:ext cx="1855787" cy="11191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5" name="Object 74">
            <a:extLst>
              <a:ext uri="{FF2B5EF4-FFF2-40B4-BE49-F238E27FC236}">
                <a16:creationId xmlns:a16="http://schemas.microsoft.com/office/drawing/2014/main" id="{7BF3FFC6-D7AB-48BE-A69E-6CF850A1843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20764497"/>
              </p:ext>
            </p:extLst>
          </p:nvPr>
        </p:nvGraphicFramePr>
        <p:xfrm>
          <a:off x="7464152" y="4221088"/>
          <a:ext cx="1368425" cy="1527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147" name="CS ChemDraw 64-bit Drawing" r:id="rId25" imgW="1368303" imgH="1526716" progId="ChemDraw_x64.Document.6.0">
                  <p:embed/>
                </p:oleObj>
              </mc:Choice>
              <mc:Fallback>
                <p:oleObj name="CS ChemDraw 64-bit Drawing" r:id="rId25" imgW="1368303" imgH="1526716" progId="ChemDraw_x64.Document.6.0">
                  <p:embed/>
                  <p:pic>
                    <p:nvPicPr>
                      <p:cNvPr id="31" name="Object 30">
                        <a:extLst>
                          <a:ext uri="{FF2B5EF4-FFF2-40B4-BE49-F238E27FC236}">
                            <a16:creationId xmlns:a16="http://schemas.microsoft.com/office/drawing/2014/main" id="{795F9D56-6C18-41A7-9592-6357F3892FE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7464152" y="4221088"/>
                        <a:ext cx="1368425" cy="15271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6" name="Object 75">
            <a:extLst>
              <a:ext uri="{FF2B5EF4-FFF2-40B4-BE49-F238E27FC236}">
                <a16:creationId xmlns:a16="http://schemas.microsoft.com/office/drawing/2014/main" id="{A6DADE61-C800-474E-AB72-E3AB583DECD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15906830"/>
              </p:ext>
            </p:extLst>
          </p:nvPr>
        </p:nvGraphicFramePr>
        <p:xfrm>
          <a:off x="8761553" y="5129138"/>
          <a:ext cx="230187" cy="230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148" name="CS ChemDraw 64-bit Drawing" r:id="rId27" imgW="229728" imgH="229720" progId="ChemDraw_x64.Document.6.0">
                  <p:embed/>
                </p:oleObj>
              </mc:Choice>
              <mc:Fallback>
                <p:oleObj name="CS ChemDraw 64-bit Drawing" r:id="rId27" imgW="229728" imgH="229720" progId="ChemDraw_x64.Document.6.0">
                  <p:embed/>
                  <p:pic>
                    <p:nvPicPr>
                      <p:cNvPr id="32" name="Object 31">
                        <a:extLst>
                          <a:ext uri="{FF2B5EF4-FFF2-40B4-BE49-F238E27FC236}">
                            <a16:creationId xmlns:a16="http://schemas.microsoft.com/office/drawing/2014/main" id="{BD5C5D10-9A5A-4067-A35B-A31A3B7A6F8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761553" y="5129138"/>
                        <a:ext cx="230187" cy="2301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7" name="Object 76">
            <a:extLst>
              <a:ext uri="{FF2B5EF4-FFF2-40B4-BE49-F238E27FC236}">
                <a16:creationId xmlns:a16="http://schemas.microsoft.com/office/drawing/2014/main" id="{77672798-40B8-4879-A132-9B5B0A5FCC4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16114694"/>
              </p:ext>
            </p:extLst>
          </p:nvPr>
        </p:nvGraphicFramePr>
        <p:xfrm>
          <a:off x="8936861" y="5156500"/>
          <a:ext cx="230187" cy="230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149" name="CS ChemDraw 64-bit Drawing" r:id="rId28" imgW="229728" imgH="229720" progId="ChemDraw_x64.Document.6.0">
                  <p:embed/>
                </p:oleObj>
              </mc:Choice>
              <mc:Fallback>
                <p:oleObj name="CS ChemDraw 64-bit Drawing" r:id="rId28" imgW="229728" imgH="229720" progId="ChemDraw_x64.Document.6.0">
                  <p:embed/>
                  <p:pic>
                    <p:nvPicPr>
                      <p:cNvPr id="33" name="Object 32">
                        <a:extLst>
                          <a:ext uri="{FF2B5EF4-FFF2-40B4-BE49-F238E27FC236}">
                            <a16:creationId xmlns:a16="http://schemas.microsoft.com/office/drawing/2014/main" id="{F98AC267-A72E-4796-BFC7-D02E6F71239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936861" y="5156500"/>
                        <a:ext cx="230187" cy="2301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8" name="Object 77">
            <a:extLst>
              <a:ext uri="{FF2B5EF4-FFF2-40B4-BE49-F238E27FC236}">
                <a16:creationId xmlns:a16="http://schemas.microsoft.com/office/drawing/2014/main" id="{A2F4D78C-2963-402E-998A-81E9713AB93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22282263"/>
              </p:ext>
            </p:extLst>
          </p:nvPr>
        </p:nvGraphicFramePr>
        <p:xfrm>
          <a:off x="9091527" y="5073700"/>
          <a:ext cx="230187" cy="230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150" name="CS ChemDraw 64-bit Drawing" r:id="rId29" imgW="229728" imgH="229720" progId="ChemDraw_x64.Document.6.0">
                  <p:embed/>
                </p:oleObj>
              </mc:Choice>
              <mc:Fallback>
                <p:oleObj name="CS ChemDraw 64-bit Drawing" r:id="rId29" imgW="229728" imgH="229720" progId="ChemDraw_x64.Document.6.0">
                  <p:embed/>
                  <p:pic>
                    <p:nvPicPr>
                      <p:cNvPr id="34" name="Object 33">
                        <a:extLst>
                          <a:ext uri="{FF2B5EF4-FFF2-40B4-BE49-F238E27FC236}">
                            <a16:creationId xmlns:a16="http://schemas.microsoft.com/office/drawing/2014/main" id="{0C1CD90C-E183-4076-8E69-CA002BCFEC0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091527" y="5073700"/>
                        <a:ext cx="230187" cy="2301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9" name="Object 78">
            <a:extLst>
              <a:ext uri="{FF2B5EF4-FFF2-40B4-BE49-F238E27FC236}">
                <a16:creationId xmlns:a16="http://schemas.microsoft.com/office/drawing/2014/main" id="{55C6837E-1A83-4EA7-8D4E-B7A79D7F59C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63677361"/>
              </p:ext>
            </p:extLst>
          </p:nvPr>
        </p:nvGraphicFramePr>
        <p:xfrm>
          <a:off x="9258670" y="5115100"/>
          <a:ext cx="230187" cy="230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151" name="CS ChemDraw 64-bit Drawing" r:id="rId30" imgW="229728" imgH="229720" progId="ChemDraw_x64.Document.6.0">
                  <p:embed/>
                </p:oleObj>
              </mc:Choice>
              <mc:Fallback>
                <p:oleObj name="CS ChemDraw 64-bit Drawing" r:id="rId30" imgW="229728" imgH="229720" progId="ChemDraw_x64.Document.6.0">
                  <p:embed/>
                  <p:pic>
                    <p:nvPicPr>
                      <p:cNvPr id="35" name="Object 34">
                        <a:extLst>
                          <a:ext uri="{FF2B5EF4-FFF2-40B4-BE49-F238E27FC236}">
                            <a16:creationId xmlns:a16="http://schemas.microsoft.com/office/drawing/2014/main" id="{1F8C4659-B057-46B4-B113-6902EAADE65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258670" y="5115100"/>
                        <a:ext cx="230187" cy="2301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0" name="TextBox 79">
            <a:extLst>
              <a:ext uri="{FF2B5EF4-FFF2-40B4-BE49-F238E27FC236}">
                <a16:creationId xmlns:a16="http://schemas.microsoft.com/office/drawing/2014/main" id="{E227388F-66AC-41D6-AA5A-5350C5A106BA}"/>
              </a:ext>
            </a:extLst>
          </p:cNvPr>
          <p:cNvSpPr txBox="1"/>
          <p:nvPr/>
        </p:nvSpPr>
        <p:spPr>
          <a:xfrm>
            <a:off x="9922464" y="5253255"/>
            <a:ext cx="121953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600" b="1" dirty="0"/>
              <a:t>PSMA-617</a:t>
            </a:r>
            <a:endParaRPr lang="en-US" sz="1600" b="1" dirty="0"/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BC788792-AEAA-42DB-8C7B-285112AD7A3C}"/>
              </a:ext>
            </a:extLst>
          </p:cNvPr>
          <p:cNvSpPr txBox="1"/>
          <p:nvPr/>
        </p:nvSpPr>
        <p:spPr>
          <a:xfrm>
            <a:off x="854967" y="1690688"/>
            <a:ext cx="564396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>
                <a:solidFill>
                  <a:schemeClr val="bg1">
                    <a:lumMod val="50000"/>
                  </a:schemeClr>
                </a:solidFill>
              </a:rPr>
              <a:t>Strategy:</a:t>
            </a:r>
          </a:p>
          <a:p>
            <a:r>
              <a:rPr lang="cs-CZ" dirty="0"/>
              <a:t>Multiple chelation sites   →  elevated molar activity</a:t>
            </a:r>
          </a:p>
          <a:p>
            <a:r>
              <a:rPr lang="cs-CZ" dirty="0"/>
              <a:t>			→ → higher radiation dose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34379DE-999D-4742-965B-1E36269D5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62AB20F-D7ED-4DAD-83AF-0FCB71CD2C50}" type="slidenum">
              <a:rPr lang="en-US" smtClean="0"/>
              <a:t>12</a:t>
            </a:fld>
            <a:endParaRPr lang="en-US"/>
          </a:p>
        </p:txBody>
      </p:sp>
      <p:pic>
        <p:nvPicPr>
          <p:cNvPr id="32" name="Grafik 13">
            <a:extLst>
              <a:ext uri="{FF2B5EF4-FFF2-40B4-BE49-F238E27FC236}">
                <a16:creationId xmlns:a16="http://schemas.microsoft.com/office/drawing/2014/main" id="{94296B7E-803F-4BB2-ADC3-77BF90C819F3}"/>
              </a:ext>
            </a:extLst>
          </p:cNvPr>
          <p:cNvPicPr>
            <a:picLocks noChangeAspect="1"/>
          </p:cNvPicPr>
          <p:nvPr/>
        </p:nvPicPr>
        <p:blipFill rotWithShape="1">
          <a:blip r:embed="rId3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42875" y="5959441"/>
            <a:ext cx="1199155" cy="579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493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6B0E92-EFCC-4DC1-BB4B-B5F0277D86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7562058" cy="1325563"/>
          </a:xfrm>
        </p:spPr>
        <p:txBody>
          <a:bodyPr>
            <a:normAutofit/>
          </a:bodyPr>
          <a:lstStyle/>
          <a:p>
            <a:r>
              <a:rPr lang="en-US" sz="2800" dirty="0"/>
              <a:t>New </a:t>
            </a:r>
            <a:r>
              <a:rPr lang="cs-CZ" sz="2800" dirty="0"/>
              <a:t>generation of </a:t>
            </a:r>
            <a:r>
              <a:rPr lang="en-US" sz="2800" dirty="0"/>
              <a:t>PSMA-targeted radiopharmaceuticals</a:t>
            </a:r>
            <a:r>
              <a:rPr lang="cs-CZ" sz="2800" dirty="0"/>
              <a:t> </a:t>
            </a:r>
            <a:r>
              <a:rPr lang="cs-CZ" sz="2800" b="0" dirty="0"/>
              <a:t>(T4.3 </a:t>
            </a:r>
            <a:r>
              <a:rPr lang="cs-CZ" sz="2000" b="0" dirty="0"/>
              <a:t>&amp;</a:t>
            </a:r>
            <a:r>
              <a:rPr lang="cs-CZ" sz="2800" b="0" dirty="0"/>
              <a:t> T4.4)</a:t>
            </a:r>
            <a:endParaRPr lang="en-US" sz="2800" b="0" dirty="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DAC7C2F8-31F0-4649-A0F0-C67F2438040F}"/>
              </a:ext>
            </a:extLst>
          </p:cNvPr>
          <p:cNvSpPr txBox="1"/>
          <p:nvPr/>
        </p:nvSpPr>
        <p:spPr>
          <a:xfrm>
            <a:off x="9195966" y="382040"/>
            <a:ext cx="167121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600" b="1" dirty="0"/>
              <a:t>PSMA-617-3D</a:t>
            </a:r>
          </a:p>
          <a:p>
            <a:r>
              <a:rPr lang="cs-CZ" sz="1200" dirty="0"/>
              <a:t>(trisDOTA analogue)</a:t>
            </a:r>
            <a:endParaRPr lang="en-US" sz="1200" dirty="0"/>
          </a:p>
          <a:p>
            <a:endParaRPr lang="en-US" sz="1600" b="1" dirty="0"/>
          </a:p>
        </p:txBody>
      </p:sp>
      <p:graphicFrame>
        <p:nvGraphicFramePr>
          <p:cNvPr id="56" name="Object 55">
            <a:extLst>
              <a:ext uri="{FF2B5EF4-FFF2-40B4-BE49-F238E27FC236}">
                <a16:creationId xmlns:a16="http://schemas.microsoft.com/office/drawing/2014/main" id="{2D961249-3AA0-4EBC-B599-9008DDD37B3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914010" y="327543"/>
          <a:ext cx="1933575" cy="1589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978" name="CS ChemDraw 64-bit Drawing" r:id="rId3" imgW="1933600" imgH="1588924" progId="ChemDraw_x64.Document.6.0">
                  <p:embed/>
                </p:oleObj>
              </mc:Choice>
              <mc:Fallback>
                <p:oleObj name="CS ChemDraw 64-bit Drawing" r:id="rId3" imgW="1933600" imgH="1588924" progId="ChemDraw_x64.Document.6.0">
                  <p:embed/>
                  <p:pic>
                    <p:nvPicPr>
                      <p:cNvPr id="56" name="Object 55">
                        <a:extLst>
                          <a:ext uri="{FF2B5EF4-FFF2-40B4-BE49-F238E27FC236}">
                            <a16:creationId xmlns:a16="http://schemas.microsoft.com/office/drawing/2014/main" id="{2D961249-3AA0-4EBC-B599-9008DDD37B3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914010" y="327543"/>
                        <a:ext cx="1933575" cy="15890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7" name="Object 56">
            <a:extLst>
              <a:ext uri="{FF2B5EF4-FFF2-40B4-BE49-F238E27FC236}">
                <a16:creationId xmlns:a16="http://schemas.microsoft.com/office/drawing/2014/main" id="{310FEBF4-ACA7-4289-B7E7-BAFF74D9993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036929" y="1680852"/>
          <a:ext cx="230187" cy="230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979" name="CS ChemDraw 64-bit Drawing" r:id="rId5" imgW="229728" imgH="229720" progId="ChemDraw_x64.Document.6.0">
                  <p:embed/>
                </p:oleObj>
              </mc:Choice>
              <mc:Fallback>
                <p:oleObj name="CS ChemDraw 64-bit Drawing" r:id="rId5" imgW="229728" imgH="229720" progId="ChemDraw_x64.Document.6.0">
                  <p:embed/>
                  <p:pic>
                    <p:nvPicPr>
                      <p:cNvPr id="57" name="Object 56">
                        <a:extLst>
                          <a:ext uri="{FF2B5EF4-FFF2-40B4-BE49-F238E27FC236}">
                            <a16:creationId xmlns:a16="http://schemas.microsoft.com/office/drawing/2014/main" id="{310FEBF4-ACA7-4289-B7E7-BAFF74D9993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036929" y="1680852"/>
                        <a:ext cx="230187" cy="2301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8" name="Rectangle 57">
            <a:extLst>
              <a:ext uri="{FF2B5EF4-FFF2-40B4-BE49-F238E27FC236}">
                <a16:creationId xmlns:a16="http://schemas.microsoft.com/office/drawing/2014/main" id="{3AD31D73-3BDD-4A6C-9854-BCF1F114980A}"/>
              </a:ext>
            </a:extLst>
          </p:cNvPr>
          <p:cNvSpPr/>
          <p:nvPr/>
        </p:nvSpPr>
        <p:spPr>
          <a:xfrm>
            <a:off x="6744071" y="-171400"/>
            <a:ext cx="3877964" cy="2697688"/>
          </a:xfrm>
          <a:prstGeom prst="rect">
            <a:avLst/>
          </a:prstGeom>
          <a:solidFill>
            <a:schemeClr val="bg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59" name="Object 58">
            <a:extLst>
              <a:ext uri="{FF2B5EF4-FFF2-40B4-BE49-F238E27FC236}">
                <a16:creationId xmlns:a16="http://schemas.microsoft.com/office/drawing/2014/main" id="{3A119919-06A8-4907-8B0A-AA5630F3F70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354926" y="2297175"/>
          <a:ext cx="1933575" cy="1589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980" name="CS ChemDraw 64-bit Drawing" r:id="rId7" imgW="1933600" imgH="1589272" progId="ChemDraw_x64.Document.6.0">
                  <p:embed/>
                </p:oleObj>
              </mc:Choice>
              <mc:Fallback>
                <p:oleObj name="CS ChemDraw 64-bit Drawing" r:id="rId7" imgW="1933600" imgH="1589272" progId="ChemDraw_x64.Document.6.0">
                  <p:embed/>
                  <p:pic>
                    <p:nvPicPr>
                      <p:cNvPr id="59" name="Object 58">
                        <a:extLst>
                          <a:ext uri="{FF2B5EF4-FFF2-40B4-BE49-F238E27FC236}">
                            <a16:creationId xmlns:a16="http://schemas.microsoft.com/office/drawing/2014/main" id="{3A119919-06A8-4907-8B0A-AA5630F3F70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8354926" y="2297175"/>
                        <a:ext cx="1933575" cy="15890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0" name="Object 59">
            <a:extLst>
              <a:ext uri="{FF2B5EF4-FFF2-40B4-BE49-F238E27FC236}">
                <a16:creationId xmlns:a16="http://schemas.microsoft.com/office/drawing/2014/main" id="{783653A3-730F-4851-86EE-3F9EDF19D98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059302" y="1289734"/>
          <a:ext cx="1855787" cy="1119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981" name="CS ChemDraw 64-bit Drawing" r:id="rId9" imgW="1855868" imgH="1119754" progId="ChemDraw_x64.Document.6.0">
                  <p:embed/>
                </p:oleObj>
              </mc:Choice>
              <mc:Fallback>
                <p:oleObj name="CS ChemDraw 64-bit Drawing" r:id="rId9" imgW="1855868" imgH="1119754" progId="ChemDraw_x64.Document.6.0">
                  <p:embed/>
                  <p:pic>
                    <p:nvPicPr>
                      <p:cNvPr id="60" name="Object 59">
                        <a:extLst>
                          <a:ext uri="{FF2B5EF4-FFF2-40B4-BE49-F238E27FC236}">
                            <a16:creationId xmlns:a16="http://schemas.microsoft.com/office/drawing/2014/main" id="{783653A3-730F-4851-86EE-3F9EDF19D98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0059302" y="1289734"/>
                        <a:ext cx="1855787" cy="11191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" name="Object 60">
            <a:extLst>
              <a:ext uri="{FF2B5EF4-FFF2-40B4-BE49-F238E27FC236}">
                <a16:creationId xmlns:a16="http://schemas.microsoft.com/office/drawing/2014/main" id="{6DC2BF0D-7865-4A8C-B03A-FAB2C3C1F5E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882297" y="2151706"/>
          <a:ext cx="230187" cy="230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982" name="CS ChemDraw 64-bit Drawing" r:id="rId11" imgW="229728" imgH="229720" progId="ChemDraw_x64.Document.6.0">
                  <p:embed/>
                </p:oleObj>
              </mc:Choice>
              <mc:Fallback>
                <p:oleObj name="CS ChemDraw 64-bit Drawing" r:id="rId11" imgW="229728" imgH="229720" progId="ChemDraw_x64.Document.6.0">
                  <p:embed/>
                  <p:pic>
                    <p:nvPicPr>
                      <p:cNvPr id="61" name="Object 60">
                        <a:extLst>
                          <a:ext uri="{FF2B5EF4-FFF2-40B4-BE49-F238E27FC236}">
                            <a16:creationId xmlns:a16="http://schemas.microsoft.com/office/drawing/2014/main" id="{6DC2BF0D-7865-4A8C-B03A-FAB2C3C1F5E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882297" y="2151706"/>
                        <a:ext cx="230187" cy="2301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2" name="Object 61">
            <a:extLst>
              <a:ext uri="{FF2B5EF4-FFF2-40B4-BE49-F238E27FC236}">
                <a16:creationId xmlns:a16="http://schemas.microsoft.com/office/drawing/2014/main" id="{586E450D-1B35-4452-8450-372114C6366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573450" y="2147752"/>
          <a:ext cx="230187" cy="230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983" name="CS ChemDraw 64-bit Drawing" r:id="rId12" imgW="229728" imgH="229720" progId="ChemDraw_x64.Document.6.0">
                  <p:embed/>
                </p:oleObj>
              </mc:Choice>
              <mc:Fallback>
                <p:oleObj name="CS ChemDraw 64-bit Drawing" r:id="rId12" imgW="229728" imgH="229720" progId="ChemDraw_x64.Document.6.0">
                  <p:embed/>
                  <p:pic>
                    <p:nvPicPr>
                      <p:cNvPr id="62" name="Object 61">
                        <a:extLst>
                          <a:ext uri="{FF2B5EF4-FFF2-40B4-BE49-F238E27FC236}">
                            <a16:creationId xmlns:a16="http://schemas.microsoft.com/office/drawing/2014/main" id="{586E450D-1B35-4452-8450-372114C6366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573450" y="2147752"/>
                        <a:ext cx="230187" cy="2301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3" name="Object 62">
            <a:extLst>
              <a:ext uri="{FF2B5EF4-FFF2-40B4-BE49-F238E27FC236}">
                <a16:creationId xmlns:a16="http://schemas.microsoft.com/office/drawing/2014/main" id="{CC195CDD-5C15-44EA-A572-53281FC22BD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431715" y="2043771"/>
          <a:ext cx="230187" cy="230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984" name="CS ChemDraw 64-bit Drawing" r:id="rId13" imgW="229728" imgH="229720" progId="ChemDraw_x64.Document.6.0">
                  <p:embed/>
                </p:oleObj>
              </mc:Choice>
              <mc:Fallback>
                <p:oleObj name="CS ChemDraw 64-bit Drawing" r:id="rId13" imgW="229728" imgH="229720" progId="ChemDraw_x64.Document.6.0">
                  <p:embed/>
                  <p:pic>
                    <p:nvPicPr>
                      <p:cNvPr id="63" name="Object 62">
                        <a:extLst>
                          <a:ext uri="{FF2B5EF4-FFF2-40B4-BE49-F238E27FC236}">
                            <a16:creationId xmlns:a16="http://schemas.microsoft.com/office/drawing/2014/main" id="{CC195CDD-5C15-44EA-A572-53281FC22BD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431715" y="2043771"/>
                        <a:ext cx="230187" cy="2301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4" name="Object 63">
            <a:extLst>
              <a:ext uri="{FF2B5EF4-FFF2-40B4-BE49-F238E27FC236}">
                <a16:creationId xmlns:a16="http://schemas.microsoft.com/office/drawing/2014/main" id="{CA327267-09FC-4D7E-A5C9-FB2B3E1A4A1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455461" y="2282301"/>
          <a:ext cx="230187" cy="230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985" name="CS ChemDraw 64-bit Drawing" r:id="rId14" imgW="229728" imgH="229720" progId="ChemDraw_x64.Document.6.0">
                  <p:embed/>
                </p:oleObj>
              </mc:Choice>
              <mc:Fallback>
                <p:oleObj name="CS ChemDraw 64-bit Drawing" r:id="rId14" imgW="229728" imgH="229720" progId="ChemDraw_x64.Document.6.0">
                  <p:embed/>
                  <p:pic>
                    <p:nvPicPr>
                      <p:cNvPr id="64" name="Object 63">
                        <a:extLst>
                          <a:ext uri="{FF2B5EF4-FFF2-40B4-BE49-F238E27FC236}">
                            <a16:creationId xmlns:a16="http://schemas.microsoft.com/office/drawing/2014/main" id="{CA327267-09FC-4D7E-A5C9-FB2B3E1A4A1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455461" y="2282301"/>
                        <a:ext cx="230187" cy="2301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5" name="Object 64">
            <a:extLst>
              <a:ext uri="{FF2B5EF4-FFF2-40B4-BE49-F238E27FC236}">
                <a16:creationId xmlns:a16="http://schemas.microsoft.com/office/drawing/2014/main" id="{ABBAB096-6B7D-4592-819F-5DD492504D6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298598" y="1924473"/>
          <a:ext cx="230187" cy="230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986" name="CS ChemDraw 64-bit Drawing" r:id="rId15" imgW="229728" imgH="229720" progId="ChemDraw_x64.Document.6.0">
                  <p:embed/>
                </p:oleObj>
              </mc:Choice>
              <mc:Fallback>
                <p:oleObj name="CS ChemDraw 64-bit Drawing" r:id="rId15" imgW="229728" imgH="229720" progId="ChemDraw_x64.Document.6.0">
                  <p:embed/>
                  <p:pic>
                    <p:nvPicPr>
                      <p:cNvPr id="65" name="Object 64">
                        <a:extLst>
                          <a:ext uri="{FF2B5EF4-FFF2-40B4-BE49-F238E27FC236}">
                            <a16:creationId xmlns:a16="http://schemas.microsoft.com/office/drawing/2014/main" id="{ABBAB096-6B7D-4592-819F-5DD492504D6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298598" y="1924473"/>
                        <a:ext cx="230187" cy="2301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6" name="Object 65">
            <a:extLst>
              <a:ext uri="{FF2B5EF4-FFF2-40B4-BE49-F238E27FC236}">
                <a16:creationId xmlns:a16="http://schemas.microsoft.com/office/drawing/2014/main" id="{FC032FDB-C0D7-43DE-A315-077E547DF7E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145681" y="1824696"/>
          <a:ext cx="230187" cy="230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987" name="CS ChemDraw 64-bit Drawing" r:id="rId16" imgW="229728" imgH="229720" progId="ChemDraw_x64.Document.6.0">
                  <p:embed/>
                </p:oleObj>
              </mc:Choice>
              <mc:Fallback>
                <p:oleObj name="CS ChemDraw 64-bit Drawing" r:id="rId16" imgW="229728" imgH="229720" progId="ChemDraw_x64.Document.6.0">
                  <p:embed/>
                  <p:pic>
                    <p:nvPicPr>
                      <p:cNvPr id="66" name="Object 65">
                        <a:extLst>
                          <a:ext uri="{FF2B5EF4-FFF2-40B4-BE49-F238E27FC236}">
                            <a16:creationId xmlns:a16="http://schemas.microsoft.com/office/drawing/2014/main" id="{FC032FDB-C0D7-43DE-A315-077E547DF7E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145681" y="1824696"/>
                        <a:ext cx="230187" cy="2301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7" name="Object 66">
            <a:extLst>
              <a:ext uri="{FF2B5EF4-FFF2-40B4-BE49-F238E27FC236}">
                <a16:creationId xmlns:a16="http://schemas.microsoft.com/office/drawing/2014/main" id="{63D29148-1319-4B7D-98B4-A45715E39DF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724978" y="2103071"/>
          <a:ext cx="230187" cy="230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988" name="CS ChemDraw 64-bit Drawing" r:id="rId17" imgW="229728" imgH="229720" progId="ChemDraw_x64.Document.6.0">
                  <p:embed/>
                </p:oleObj>
              </mc:Choice>
              <mc:Fallback>
                <p:oleObj name="CS ChemDraw 64-bit Drawing" r:id="rId17" imgW="229728" imgH="229720" progId="ChemDraw_x64.Document.6.0">
                  <p:embed/>
                  <p:pic>
                    <p:nvPicPr>
                      <p:cNvPr id="67" name="Object 66">
                        <a:extLst>
                          <a:ext uri="{FF2B5EF4-FFF2-40B4-BE49-F238E27FC236}">
                            <a16:creationId xmlns:a16="http://schemas.microsoft.com/office/drawing/2014/main" id="{63D29148-1319-4B7D-98B4-A45715E39DF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724978" y="2103071"/>
                        <a:ext cx="230187" cy="2301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8" name="Object 67">
            <a:extLst>
              <a:ext uri="{FF2B5EF4-FFF2-40B4-BE49-F238E27FC236}">
                <a16:creationId xmlns:a16="http://schemas.microsoft.com/office/drawing/2014/main" id="{98FD051E-438D-439B-8441-79D7BC32C37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988027" y="1905841"/>
          <a:ext cx="230187" cy="230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989" name="CS ChemDraw 64-bit Drawing" r:id="rId18" imgW="229728" imgH="229720" progId="ChemDraw_x64.Document.6.0">
                  <p:embed/>
                </p:oleObj>
              </mc:Choice>
              <mc:Fallback>
                <p:oleObj name="CS ChemDraw 64-bit Drawing" r:id="rId18" imgW="229728" imgH="229720" progId="ChemDraw_x64.Document.6.0">
                  <p:embed/>
                  <p:pic>
                    <p:nvPicPr>
                      <p:cNvPr id="68" name="Object 67">
                        <a:extLst>
                          <a:ext uri="{FF2B5EF4-FFF2-40B4-BE49-F238E27FC236}">
                            <a16:creationId xmlns:a16="http://schemas.microsoft.com/office/drawing/2014/main" id="{98FD051E-438D-439B-8441-79D7BC32C37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988027" y="1905841"/>
                        <a:ext cx="230187" cy="2301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9" name="Object 68">
            <a:extLst>
              <a:ext uri="{FF2B5EF4-FFF2-40B4-BE49-F238E27FC236}">
                <a16:creationId xmlns:a16="http://schemas.microsoft.com/office/drawing/2014/main" id="{A6613C56-D3D7-4CDE-82AC-4D488055C9C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852418" y="2021478"/>
          <a:ext cx="230187" cy="230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990" name="CS ChemDraw 64-bit Drawing" r:id="rId19" imgW="229728" imgH="229720" progId="ChemDraw_x64.Document.6.0">
                  <p:embed/>
                </p:oleObj>
              </mc:Choice>
              <mc:Fallback>
                <p:oleObj name="CS ChemDraw 64-bit Drawing" r:id="rId19" imgW="229728" imgH="229720" progId="ChemDraw_x64.Document.6.0">
                  <p:embed/>
                  <p:pic>
                    <p:nvPicPr>
                      <p:cNvPr id="69" name="Object 68">
                        <a:extLst>
                          <a:ext uri="{FF2B5EF4-FFF2-40B4-BE49-F238E27FC236}">
                            <a16:creationId xmlns:a16="http://schemas.microsoft.com/office/drawing/2014/main" id="{A6613C56-D3D7-4CDE-82AC-4D488055C9C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852418" y="2021478"/>
                        <a:ext cx="230187" cy="2301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0" name="Object 69">
            <a:extLst>
              <a:ext uri="{FF2B5EF4-FFF2-40B4-BE49-F238E27FC236}">
                <a16:creationId xmlns:a16="http://schemas.microsoft.com/office/drawing/2014/main" id="{94DD0EB2-D80A-4D8D-9583-FB6FBD15B4A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697989" y="2103070"/>
          <a:ext cx="230187" cy="230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991" name="CS ChemDraw 64-bit Drawing" r:id="rId20" imgW="229728" imgH="229720" progId="ChemDraw_x64.Document.6.0">
                  <p:embed/>
                </p:oleObj>
              </mc:Choice>
              <mc:Fallback>
                <p:oleObj name="CS ChemDraw 64-bit Drawing" r:id="rId20" imgW="229728" imgH="229720" progId="ChemDraw_x64.Document.6.0">
                  <p:embed/>
                  <p:pic>
                    <p:nvPicPr>
                      <p:cNvPr id="70" name="Object 69">
                        <a:extLst>
                          <a:ext uri="{FF2B5EF4-FFF2-40B4-BE49-F238E27FC236}">
                            <a16:creationId xmlns:a16="http://schemas.microsoft.com/office/drawing/2014/main" id="{94DD0EB2-D80A-4D8D-9583-FB6FBD15B4A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697989" y="2103070"/>
                        <a:ext cx="230187" cy="2301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" name="Object 70">
            <a:extLst>
              <a:ext uri="{FF2B5EF4-FFF2-40B4-BE49-F238E27FC236}">
                <a16:creationId xmlns:a16="http://schemas.microsoft.com/office/drawing/2014/main" id="{02BD267C-2F01-48A0-B591-17842A7D2A7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932332" y="1355264"/>
          <a:ext cx="1666875" cy="168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992" name="CS ChemDraw 64-bit Drawing" r:id="rId21" imgW="1667088" imgH="1689709" progId="ChemDraw_x64.Document.6.0">
                  <p:embed/>
                </p:oleObj>
              </mc:Choice>
              <mc:Fallback>
                <p:oleObj name="CS ChemDraw 64-bit Drawing" r:id="rId21" imgW="1667088" imgH="1689709" progId="ChemDraw_x64.Document.6.0">
                  <p:embed/>
                  <p:pic>
                    <p:nvPicPr>
                      <p:cNvPr id="71" name="Object 70">
                        <a:extLst>
                          <a:ext uri="{FF2B5EF4-FFF2-40B4-BE49-F238E27FC236}">
                            <a16:creationId xmlns:a16="http://schemas.microsoft.com/office/drawing/2014/main" id="{02BD267C-2F01-48A0-B591-17842A7D2A7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6932332" y="1355264"/>
                        <a:ext cx="1666875" cy="1689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2" name="TextBox 71">
            <a:extLst>
              <a:ext uri="{FF2B5EF4-FFF2-40B4-BE49-F238E27FC236}">
                <a16:creationId xmlns:a16="http://schemas.microsoft.com/office/drawing/2014/main" id="{09975C2C-7407-4DBE-84CB-D9CD06183C18}"/>
              </a:ext>
            </a:extLst>
          </p:cNvPr>
          <p:cNvSpPr txBox="1"/>
          <p:nvPr/>
        </p:nvSpPr>
        <p:spPr>
          <a:xfrm>
            <a:off x="10539904" y="2436756"/>
            <a:ext cx="185578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600" b="1" dirty="0"/>
              <a:t>PSMA-617-2D</a:t>
            </a:r>
          </a:p>
          <a:p>
            <a:r>
              <a:rPr lang="cs-CZ" sz="1200" dirty="0"/>
              <a:t>(bisDOTA analogue)</a:t>
            </a:r>
            <a:endParaRPr lang="en-US" sz="1200" dirty="0"/>
          </a:p>
        </p:txBody>
      </p:sp>
      <p:graphicFrame>
        <p:nvGraphicFramePr>
          <p:cNvPr id="73" name="Object 72">
            <a:extLst>
              <a:ext uri="{FF2B5EF4-FFF2-40B4-BE49-F238E27FC236}">
                <a16:creationId xmlns:a16="http://schemas.microsoft.com/office/drawing/2014/main" id="{BDDB4256-AE19-4B77-AFB3-58887D4935D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519601" y="2136028"/>
          <a:ext cx="230187" cy="230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993" name="CS ChemDraw 64-bit Drawing" r:id="rId23" imgW="229728" imgH="229720" progId="ChemDraw_x64.Document.6.0">
                  <p:embed/>
                </p:oleObj>
              </mc:Choice>
              <mc:Fallback>
                <p:oleObj name="CS ChemDraw 64-bit Drawing" r:id="rId23" imgW="229728" imgH="229720" progId="ChemDraw_x64.Document.6.0">
                  <p:embed/>
                  <p:pic>
                    <p:nvPicPr>
                      <p:cNvPr id="73" name="Object 72">
                        <a:extLst>
                          <a:ext uri="{FF2B5EF4-FFF2-40B4-BE49-F238E27FC236}">
                            <a16:creationId xmlns:a16="http://schemas.microsoft.com/office/drawing/2014/main" id="{BDDB4256-AE19-4B77-AFB3-58887D4935D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519601" y="2136028"/>
                        <a:ext cx="230187" cy="2301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7" name="Picture 46">
            <a:extLst>
              <a:ext uri="{FF2B5EF4-FFF2-40B4-BE49-F238E27FC236}">
                <a16:creationId xmlns:a16="http://schemas.microsoft.com/office/drawing/2014/main" id="{3F0EE1C8-DA37-4A0A-93BE-A8792784DB48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38" r="36770"/>
          <a:stretch/>
        </p:blipFill>
        <p:spPr>
          <a:xfrm>
            <a:off x="806770" y="3427859"/>
            <a:ext cx="3080416" cy="2721297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9CB817DD-B2F7-4B66-808E-40233FBF7724}"/>
              </a:ext>
            </a:extLst>
          </p:cNvPr>
          <p:cNvSpPr txBox="1"/>
          <p:nvPr/>
        </p:nvSpPr>
        <p:spPr>
          <a:xfrm>
            <a:off x="2474484" y="3651092"/>
            <a:ext cx="143021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400" b="1" dirty="0">
                <a:solidFill>
                  <a:srgbClr val="00B050"/>
                </a:solidFill>
              </a:rPr>
              <a:t>PSMA-617-2D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3C697BE-9941-4339-BBBA-A9676A22B1FE}"/>
              </a:ext>
            </a:extLst>
          </p:cNvPr>
          <p:cNvSpPr txBox="1"/>
          <p:nvPr/>
        </p:nvSpPr>
        <p:spPr>
          <a:xfrm>
            <a:off x="2474484" y="3872042"/>
            <a:ext cx="143021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400" b="1" dirty="0">
                <a:solidFill>
                  <a:srgbClr val="CC00FF"/>
                </a:solidFill>
              </a:rPr>
              <a:t>PSMA-617-3D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55C509FB-0231-4D3F-8A79-5B3541116759}"/>
              </a:ext>
            </a:extLst>
          </p:cNvPr>
          <p:cNvSpPr txBox="1"/>
          <p:nvPr/>
        </p:nvSpPr>
        <p:spPr>
          <a:xfrm>
            <a:off x="1630240" y="4990833"/>
            <a:ext cx="1142834" cy="307777"/>
          </a:xfrm>
          <a:prstGeom prst="rect">
            <a:avLst/>
          </a:prstGeom>
          <a:solidFill>
            <a:schemeClr val="bg1"/>
          </a:solidFill>
          <a:effectLst>
            <a:glow>
              <a:schemeClr val="accent1"/>
            </a:glow>
            <a:softEdge rad="38100"/>
          </a:effectLst>
        </p:spPr>
        <p:txBody>
          <a:bodyPr wrap="square">
            <a:spAutoFit/>
          </a:bodyPr>
          <a:lstStyle/>
          <a:p>
            <a:r>
              <a:rPr lang="cs-CZ" sz="1400" b="1" dirty="0"/>
              <a:t>PSMA-617</a:t>
            </a:r>
          </a:p>
        </p:txBody>
      </p:sp>
      <p:pic>
        <p:nvPicPr>
          <p:cNvPr id="51" name="Grafický objekt 85" descr="Teplomer výplň plnou farbou">
            <a:extLst>
              <a:ext uri="{FF2B5EF4-FFF2-40B4-BE49-F238E27FC236}">
                <a16:creationId xmlns:a16="http://schemas.microsoft.com/office/drawing/2014/main" id="{924DCB03-D2CF-407B-813A-DC19FE5D268E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3061796" y="4449258"/>
            <a:ext cx="307777" cy="307777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0ECE020D-8B6F-4F0D-9BE5-B1D572208F71}"/>
              </a:ext>
            </a:extLst>
          </p:cNvPr>
          <p:cNvSpPr txBox="1"/>
          <p:nvPr/>
        </p:nvSpPr>
        <p:spPr>
          <a:xfrm>
            <a:off x="3233199" y="4439059"/>
            <a:ext cx="54833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200" b="1" dirty="0"/>
              <a:t>95°C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13E8BCC-04D6-449E-9799-BDD3D7100206}"/>
              </a:ext>
            </a:extLst>
          </p:cNvPr>
          <p:cNvSpPr txBox="1"/>
          <p:nvPr/>
        </p:nvSpPr>
        <p:spPr>
          <a:xfrm>
            <a:off x="854967" y="1690688"/>
            <a:ext cx="564396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>
                <a:solidFill>
                  <a:schemeClr val="bg1">
                    <a:lumMod val="50000"/>
                  </a:schemeClr>
                </a:solidFill>
              </a:rPr>
              <a:t>Strategy:</a:t>
            </a:r>
          </a:p>
          <a:p>
            <a:r>
              <a:rPr lang="cs-CZ" dirty="0"/>
              <a:t>Multiple chelation sites   →  elevated molar activity</a:t>
            </a:r>
          </a:p>
          <a:p>
            <a:r>
              <a:rPr lang="cs-CZ" dirty="0"/>
              <a:t>			→ → higher radiation dose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B3D8569-FC17-47C3-B51E-7CFCBC045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62AB20F-D7ED-4DAD-83AF-0FCB71CD2C50}" type="slidenum">
              <a:rPr lang="en-US" smtClean="0"/>
              <a:t>13</a:t>
            </a:fld>
            <a:endParaRPr lang="en-US"/>
          </a:p>
        </p:txBody>
      </p:sp>
      <p:pic>
        <p:nvPicPr>
          <p:cNvPr id="39" name="Grafik 13">
            <a:extLst>
              <a:ext uri="{FF2B5EF4-FFF2-40B4-BE49-F238E27FC236}">
                <a16:creationId xmlns:a16="http://schemas.microsoft.com/office/drawing/2014/main" id="{601061C3-A3FD-4926-899C-8C14C5C39A6F}"/>
              </a:ext>
            </a:extLst>
          </p:cNvPr>
          <p:cNvPicPr>
            <a:picLocks noChangeAspect="1"/>
          </p:cNvPicPr>
          <p:nvPr/>
        </p:nvPicPr>
        <p:blipFill rotWithShape="1">
          <a:blip r:embed="rId2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42875" y="5959441"/>
            <a:ext cx="1199155" cy="579471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70FF11DB-6EDF-42A4-B55A-075468952ED8}"/>
              </a:ext>
            </a:extLst>
          </p:cNvPr>
          <p:cNvSpPr txBox="1"/>
          <p:nvPr/>
        </p:nvSpPr>
        <p:spPr>
          <a:xfrm>
            <a:off x="1805603" y="3098888"/>
            <a:ext cx="231627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tx2"/>
                </a:solidFill>
                <a:latin typeface="+mj-lt"/>
              </a:rPr>
              <a:t>Specific activity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9E009F86-287C-422D-A1C8-D3515B80B81B}"/>
              </a:ext>
            </a:extLst>
          </p:cNvPr>
          <p:cNvSpPr txBox="1"/>
          <p:nvPr/>
        </p:nvSpPr>
        <p:spPr>
          <a:xfrm>
            <a:off x="4567454" y="5167312"/>
            <a:ext cx="315596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latin typeface="Avancement 2020" panose="02000300000000000000" pitchFamily="2" charset="0"/>
              </a:rPr>
              <a:t>PSMA-617-2D/3D reached</a:t>
            </a:r>
          </a:p>
          <a:p>
            <a:r>
              <a:rPr lang="cs-CZ" b="1" dirty="0">
                <a:latin typeface="Avancement 2020" panose="02000300000000000000" pitchFamily="2" charset="0"/>
              </a:rPr>
              <a:t>elevated </a:t>
            </a:r>
            <a:r>
              <a:rPr lang="cs-CZ" b="1" dirty="0">
                <a:solidFill>
                  <a:schemeClr val="accent2"/>
                </a:solidFill>
                <a:latin typeface="Avancement 2020" panose="02000300000000000000" pitchFamily="2" charset="0"/>
              </a:rPr>
              <a:t>molar activity</a:t>
            </a:r>
          </a:p>
        </p:txBody>
      </p:sp>
      <p:sp>
        <p:nvSpPr>
          <p:cNvPr id="75" name="Arrow: Right 74">
            <a:extLst>
              <a:ext uri="{FF2B5EF4-FFF2-40B4-BE49-F238E27FC236}">
                <a16:creationId xmlns:a16="http://schemas.microsoft.com/office/drawing/2014/main" id="{D85C9E91-EFE1-4AE3-8100-52502482B1D7}"/>
              </a:ext>
            </a:extLst>
          </p:cNvPr>
          <p:cNvSpPr/>
          <p:nvPr/>
        </p:nvSpPr>
        <p:spPr>
          <a:xfrm>
            <a:off x="3936890" y="5261399"/>
            <a:ext cx="502926" cy="458155"/>
          </a:xfrm>
          <a:prstGeom prst="rightArrow">
            <a:avLst>
              <a:gd name="adj1" fmla="val 48553"/>
              <a:gd name="adj2" fmla="val 51519"/>
            </a:avLst>
          </a:prstGeom>
          <a:gradFill>
            <a:gsLst>
              <a:gs pos="0">
                <a:schemeClr val="tx2">
                  <a:alpha val="55000"/>
                </a:schemeClr>
              </a:gs>
              <a:gs pos="100000">
                <a:schemeClr val="tx2">
                  <a:alpha val="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5559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6B0E92-EFCC-4DC1-BB4B-B5F0277D86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7562058" cy="1325563"/>
          </a:xfrm>
        </p:spPr>
        <p:txBody>
          <a:bodyPr>
            <a:normAutofit/>
          </a:bodyPr>
          <a:lstStyle/>
          <a:p>
            <a:r>
              <a:rPr lang="en-US" sz="2800" dirty="0"/>
              <a:t>New </a:t>
            </a:r>
            <a:r>
              <a:rPr lang="cs-CZ" sz="2800" dirty="0"/>
              <a:t>generation of </a:t>
            </a:r>
            <a:r>
              <a:rPr lang="en-US" sz="2800" dirty="0"/>
              <a:t>PSMA-targeted radiopharmaceuticals</a:t>
            </a:r>
            <a:r>
              <a:rPr lang="cs-CZ" sz="2800" dirty="0"/>
              <a:t> </a:t>
            </a:r>
            <a:r>
              <a:rPr lang="cs-CZ" sz="2800" b="0" dirty="0"/>
              <a:t>(T4.3 </a:t>
            </a:r>
            <a:r>
              <a:rPr lang="cs-CZ" sz="2000" b="0" dirty="0"/>
              <a:t>&amp;</a:t>
            </a:r>
            <a:r>
              <a:rPr lang="cs-CZ" sz="2800" b="0" dirty="0"/>
              <a:t> T4.4)</a:t>
            </a:r>
            <a:endParaRPr lang="en-US" sz="2800" b="0" dirty="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DAC7C2F8-31F0-4649-A0F0-C67F2438040F}"/>
              </a:ext>
            </a:extLst>
          </p:cNvPr>
          <p:cNvSpPr txBox="1"/>
          <p:nvPr/>
        </p:nvSpPr>
        <p:spPr>
          <a:xfrm>
            <a:off x="9195966" y="382040"/>
            <a:ext cx="167121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600" b="1" dirty="0"/>
              <a:t>PSMA-617-3D</a:t>
            </a:r>
          </a:p>
          <a:p>
            <a:r>
              <a:rPr lang="cs-CZ" sz="1200" dirty="0"/>
              <a:t>(trisDOTA analogue)</a:t>
            </a:r>
            <a:endParaRPr lang="en-US" sz="1200" dirty="0"/>
          </a:p>
          <a:p>
            <a:endParaRPr lang="en-US" sz="1600" b="1" dirty="0"/>
          </a:p>
        </p:txBody>
      </p:sp>
      <p:graphicFrame>
        <p:nvGraphicFramePr>
          <p:cNvPr id="56" name="Object 55">
            <a:extLst>
              <a:ext uri="{FF2B5EF4-FFF2-40B4-BE49-F238E27FC236}">
                <a16:creationId xmlns:a16="http://schemas.microsoft.com/office/drawing/2014/main" id="{2D961249-3AA0-4EBC-B599-9008DDD37B3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914010" y="327543"/>
          <a:ext cx="1933575" cy="1589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002" name="CS ChemDraw 64-bit Drawing" r:id="rId3" imgW="1933600" imgH="1588924" progId="ChemDraw_x64.Document.6.0">
                  <p:embed/>
                </p:oleObj>
              </mc:Choice>
              <mc:Fallback>
                <p:oleObj name="CS ChemDraw 64-bit Drawing" r:id="rId3" imgW="1933600" imgH="1588924" progId="ChemDraw_x64.Document.6.0">
                  <p:embed/>
                  <p:pic>
                    <p:nvPicPr>
                      <p:cNvPr id="56" name="Object 55">
                        <a:extLst>
                          <a:ext uri="{FF2B5EF4-FFF2-40B4-BE49-F238E27FC236}">
                            <a16:creationId xmlns:a16="http://schemas.microsoft.com/office/drawing/2014/main" id="{2D961249-3AA0-4EBC-B599-9008DDD37B3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914010" y="327543"/>
                        <a:ext cx="1933575" cy="15890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7" name="Object 56">
            <a:extLst>
              <a:ext uri="{FF2B5EF4-FFF2-40B4-BE49-F238E27FC236}">
                <a16:creationId xmlns:a16="http://schemas.microsoft.com/office/drawing/2014/main" id="{310FEBF4-ACA7-4289-B7E7-BAFF74D9993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036929" y="1680852"/>
          <a:ext cx="230187" cy="230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003" name="CS ChemDraw 64-bit Drawing" r:id="rId5" imgW="229728" imgH="229720" progId="ChemDraw_x64.Document.6.0">
                  <p:embed/>
                </p:oleObj>
              </mc:Choice>
              <mc:Fallback>
                <p:oleObj name="CS ChemDraw 64-bit Drawing" r:id="rId5" imgW="229728" imgH="229720" progId="ChemDraw_x64.Document.6.0">
                  <p:embed/>
                  <p:pic>
                    <p:nvPicPr>
                      <p:cNvPr id="57" name="Object 56">
                        <a:extLst>
                          <a:ext uri="{FF2B5EF4-FFF2-40B4-BE49-F238E27FC236}">
                            <a16:creationId xmlns:a16="http://schemas.microsoft.com/office/drawing/2014/main" id="{310FEBF4-ACA7-4289-B7E7-BAFF74D9993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036929" y="1680852"/>
                        <a:ext cx="230187" cy="2301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8" name="Rectangle 57">
            <a:extLst>
              <a:ext uri="{FF2B5EF4-FFF2-40B4-BE49-F238E27FC236}">
                <a16:creationId xmlns:a16="http://schemas.microsoft.com/office/drawing/2014/main" id="{3AD31D73-3BDD-4A6C-9854-BCF1F114980A}"/>
              </a:ext>
            </a:extLst>
          </p:cNvPr>
          <p:cNvSpPr/>
          <p:nvPr/>
        </p:nvSpPr>
        <p:spPr>
          <a:xfrm>
            <a:off x="6744071" y="-171400"/>
            <a:ext cx="3877964" cy="2697688"/>
          </a:xfrm>
          <a:prstGeom prst="rect">
            <a:avLst/>
          </a:prstGeom>
          <a:solidFill>
            <a:schemeClr val="bg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59" name="Object 58">
            <a:extLst>
              <a:ext uri="{FF2B5EF4-FFF2-40B4-BE49-F238E27FC236}">
                <a16:creationId xmlns:a16="http://schemas.microsoft.com/office/drawing/2014/main" id="{3A119919-06A8-4907-8B0A-AA5630F3F70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354926" y="2297175"/>
          <a:ext cx="1933575" cy="1589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004" name="CS ChemDraw 64-bit Drawing" r:id="rId7" imgW="1933600" imgH="1589272" progId="ChemDraw_x64.Document.6.0">
                  <p:embed/>
                </p:oleObj>
              </mc:Choice>
              <mc:Fallback>
                <p:oleObj name="CS ChemDraw 64-bit Drawing" r:id="rId7" imgW="1933600" imgH="1589272" progId="ChemDraw_x64.Document.6.0">
                  <p:embed/>
                  <p:pic>
                    <p:nvPicPr>
                      <p:cNvPr id="59" name="Object 58">
                        <a:extLst>
                          <a:ext uri="{FF2B5EF4-FFF2-40B4-BE49-F238E27FC236}">
                            <a16:creationId xmlns:a16="http://schemas.microsoft.com/office/drawing/2014/main" id="{3A119919-06A8-4907-8B0A-AA5630F3F70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8354926" y="2297175"/>
                        <a:ext cx="1933575" cy="15890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0" name="Object 59">
            <a:extLst>
              <a:ext uri="{FF2B5EF4-FFF2-40B4-BE49-F238E27FC236}">
                <a16:creationId xmlns:a16="http://schemas.microsoft.com/office/drawing/2014/main" id="{783653A3-730F-4851-86EE-3F9EDF19D98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059302" y="1289734"/>
          <a:ext cx="1855787" cy="1119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005" name="CS ChemDraw 64-bit Drawing" r:id="rId9" imgW="1855868" imgH="1119754" progId="ChemDraw_x64.Document.6.0">
                  <p:embed/>
                </p:oleObj>
              </mc:Choice>
              <mc:Fallback>
                <p:oleObj name="CS ChemDraw 64-bit Drawing" r:id="rId9" imgW="1855868" imgH="1119754" progId="ChemDraw_x64.Document.6.0">
                  <p:embed/>
                  <p:pic>
                    <p:nvPicPr>
                      <p:cNvPr id="60" name="Object 59">
                        <a:extLst>
                          <a:ext uri="{FF2B5EF4-FFF2-40B4-BE49-F238E27FC236}">
                            <a16:creationId xmlns:a16="http://schemas.microsoft.com/office/drawing/2014/main" id="{783653A3-730F-4851-86EE-3F9EDF19D98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0059302" y="1289734"/>
                        <a:ext cx="1855787" cy="11191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" name="Object 60">
            <a:extLst>
              <a:ext uri="{FF2B5EF4-FFF2-40B4-BE49-F238E27FC236}">
                <a16:creationId xmlns:a16="http://schemas.microsoft.com/office/drawing/2014/main" id="{6DC2BF0D-7865-4A8C-B03A-FAB2C3C1F5E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882297" y="2151706"/>
          <a:ext cx="230187" cy="230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006" name="CS ChemDraw 64-bit Drawing" r:id="rId11" imgW="229728" imgH="229720" progId="ChemDraw_x64.Document.6.0">
                  <p:embed/>
                </p:oleObj>
              </mc:Choice>
              <mc:Fallback>
                <p:oleObj name="CS ChemDraw 64-bit Drawing" r:id="rId11" imgW="229728" imgH="229720" progId="ChemDraw_x64.Document.6.0">
                  <p:embed/>
                  <p:pic>
                    <p:nvPicPr>
                      <p:cNvPr id="61" name="Object 60">
                        <a:extLst>
                          <a:ext uri="{FF2B5EF4-FFF2-40B4-BE49-F238E27FC236}">
                            <a16:creationId xmlns:a16="http://schemas.microsoft.com/office/drawing/2014/main" id="{6DC2BF0D-7865-4A8C-B03A-FAB2C3C1F5E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882297" y="2151706"/>
                        <a:ext cx="230187" cy="2301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2" name="Object 61">
            <a:extLst>
              <a:ext uri="{FF2B5EF4-FFF2-40B4-BE49-F238E27FC236}">
                <a16:creationId xmlns:a16="http://schemas.microsoft.com/office/drawing/2014/main" id="{586E450D-1B35-4452-8450-372114C6366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573450" y="2147752"/>
          <a:ext cx="230187" cy="230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007" name="CS ChemDraw 64-bit Drawing" r:id="rId12" imgW="229728" imgH="229720" progId="ChemDraw_x64.Document.6.0">
                  <p:embed/>
                </p:oleObj>
              </mc:Choice>
              <mc:Fallback>
                <p:oleObj name="CS ChemDraw 64-bit Drawing" r:id="rId12" imgW="229728" imgH="229720" progId="ChemDraw_x64.Document.6.0">
                  <p:embed/>
                  <p:pic>
                    <p:nvPicPr>
                      <p:cNvPr id="62" name="Object 61">
                        <a:extLst>
                          <a:ext uri="{FF2B5EF4-FFF2-40B4-BE49-F238E27FC236}">
                            <a16:creationId xmlns:a16="http://schemas.microsoft.com/office/drawing/2014/main" id="{586E450D-1B35-4452-8450-372114C6366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573450" y="2147752"/>
                        <a:ext cx="230187" cy="2301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3" name="Object 62">
            <a:extLst>
              <a:ext uri="{FF2B5EF4-FFF2-40B4-BE49-F238E27FC236}">
                <a16:creationId xmlns:a16="http://schemas.microsoft.com/office/drawing/2014/main" id="{CC195CDD-5C15-44EA-A572-53281FC22BD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431715" y="2043771"/>
          <a:ext cx="230187" cy="230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008" name="CS ChemDraw 64-bit Drawing" r:id="rId13" imgW="229728" imgH="229720" progId="ChemDraw_x64.Document.6.0">
                  <p:embed/>
                </p:oleObj>
              </mc:Choice>
              <mc:Fallback>
                <p:oleObj name="CS ChemDraw 64-bit Drawing" r:id="rId13" imgW="229728" imgH="229720" progId="ChemDraw_x64.Document.6.0">
                  <p:embed/>
                  <p:pic>
                    <p:nvPicPr>
                      <p:cNvPr id="63" name="Object 62">
                        <a:extLst>
                          <a:ext uri="{FF2B5EF4-FFF2-40B4-BE49-F238E27FC236}">
                            <a16:creationId xmlns:a16="http://schemas.microsoft.com/office/drawing/2014/main" id="{CC195CDD-5C15-44EA-A572-53281FC22BD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431715" y="2043771"/>
                        <a:ext cx="230187" cy="2301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4" name="Object 63">
            <a:extLst>
              <a:ext uri="{FF2B5EF4-FFF2-40B4-BE49-F238E27FC236}">
                <a16:creationId xmlns:a16="http://schemas.microsoft.com/office/drawing/2014/main" id="{CA327267-09FC-4D7E-A5C9-FB2B3E1A4A1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455461" y="2282301"/>
          <a:ext cx="230187" cy="230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009" name="CS ChemDraw 64-bit Drawing" r:id="rId14" imgW="229728" imgH="229720" progId="ChemDraw_x64.Document.6.0">
                  <p:embed/>
                </p:oleObj>
              </mc:Choice>
              <mc:Fallback>
                <p:oleObj name="CS ChemDraw 64-bit Drawing" r:id="rId14" imgW="229728" imgH="229720" progId="ChemDraw_x64.Document.6.0">
                  <p:embed/>
                  <p:pic>
                    <p:nvPicPr>
                      <p:cNvPr id="64" name="Object 63">
                        <a:extLst>
                          <a:ext uri="{FF2B5EF4-FFF2-40B4-BE49-F238E27FC236}">
                            <a16:creationId xmlns:a16="http://schemas.microsoft.com/office/drawing/2014/main" id="{CA327267-09FC-4D7E-A5C9-FB2B3E1A4A1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455461" y="2282301"/>
                        <a:ext cx="230187" cy="2301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5" name="Object 64">
            <a:extLst>
              <a:ext uri="{FF2B5EF4-FFF2-40B4-BE49-F238E27FC236}">
                <a16:creationId xmlns:a16="http://schemas.microsoft.com/office/drawing/2014/main" id="{ABBAB096-6B7D-4592-819F-5DD492504D6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298598" y="1924473"/>
          <a:ext cx="230187" cy="230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010" name="CS ChemDraw 64-bit Drawing" r:id="rId15" imgW="229728" imgH="229720" progId="ChemDraw_x64.Document.6.0">
                  <p:embed/>
                </p:oleObj>
              </mc:Choice>
              <mc:Fallback>
                <p:oleObj name="CS ChemDraw 64-bit Drawing" r:id="rId15" imgW="229728" imgH="229720" progId="ChemDraw_x64.Document.6.0">
                  <p:embed/>
                  <p:pic>
                    <p:nvPicPr>
                      <p:cNvPr id="65" name="Object 64">
                        <a:extLst>
                          <a:ext uri="{FF2B5EF4-FFF2-40B4-BE49-F238E27FC236}">
                            <a16:creationId xmlns:a16="http://schemas.microsoft.com/office/drawing/2014/main" id="{ABBAB096-6B7D-4592-819F-5DD492504D6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298598" y="1924473"/>
                        <a:ext cx="230187" cy="2301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6" name="Object 65">
            <a:extLst>
              <a:ext uri="{FF2B5EF4-FFF2-40B4-BE49-F238E27FC236}">
                <a16:creationId xmlns:a16="http://schemas.microsoft.com/office/drawing/2014/main" id="{FC032FDB-C0D7-43DE-A315-077E547DF7E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145681" y="1824696"/>
          <a:ext cx="230187" cy="230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011" name="CS ChemDraw 64-bit Drawing" r:id="rId16" imgW="229728" imgH="229720" progId="ChemDraw_x64.Document.6.0">
                  <p:embed/>
                </p:oleObj>
              </mc:Choice>
              <mc:Fallback>
                <p:oleObj name="CS ChemDraw 64-bit Drawing" r:id="rId16" imgW="229728" imgH="229720" progId="ChemDraw_x64.Document.6.0">
                  <p:embed/>
                  <p:pic>
                    <p:nvPicPr>
                      <p:cNvPr id="66" name="Object 65">
                        <a:extLst>
                          <a:ext uri="{FF2B5EF4-FFF2-40B4-BE49-F238E27FC236}">
                            <a16:creationId xmlns:a16="http://schemas.microsoft.com/office/drawing/2014/main" id="{FC032FDB-C0D7-43DE-A315-077E547DF7E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145681" y="1824696"/>
                        <a:ext cx="230187" cy="2301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7" name="Object 66">
            <a:extLst>
              <a:ext uri="{FF2B5EF4-FFF2-40B4-BE49-F238E27FC236}">
                <a16:creationId xmlns:a16="http://schemas.microsoft.com/office/drawing/2014/main" id="{63D29148-1319-4B7D-98B4-A45715E39DF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724978" y="2103071"/>
          <a:ext cx="230187" cy="230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012" name="CS ChemDraw 64-bit Drawing" r:id="rId17" imgW="229728" imgH="229720" progId="ChemDraw_x64.Document.6.0">
                  <p:embed/>
                </p:oleObj>
              </mc:Choice>
              <mc:Fallback>
                <p:oleObj name="CS ChemDraw 64-bit Drawing" r:id="rId17" imgW="229728" imgH="229720" progId="ChemDraw_x64.Document.6.0">
                  <p:embed/>
                  <p:pic>
                    <p:nvPicPr>
                      <p:cNvPr id="67" name="Object 66">
                        <a:extLst>
                          <a:ext uri="{FF2B5EF4-FFF2-40B4-BE49-F238E27FC236}">
                            <a16:creationId xmlns:a16="http://schemas.microsoft.com/office/drawing/2014/main" id="{63D29148-1319-4B7D-98B4-A45715E39DF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724978" y="2103071"/>
                        <a:ext cx="230187" cy="2301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8" name="Object 67">
            <a:extLst>
              <a:ext uri="{FF2B5EF4-FFF2-40B4-BE49-F238E27FC236}">
                <a16:creationId xmlns:a16="http://schemas.microsoft.com/office/drawing/2014/main" id="{98FD051E-438D-439B-8441-79D7BC32C37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988027" y="1905841"/>
          <a:ext cx="230187" cy="230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013" name="CS ChemDraw 64-bit Drawing" r:id="rId18" imgW="229728" imgH="229720" progId="ChemDraw_x64.Document.6.0">
                  <p:embed/>
                </p:oleObj>
              </mc:Choice>
              <mc:Fallback>
                <p:oleObj name="CS ChemDraw 64-bit Drawing" r:id="rId18" imgW="229728" imgH="229720" progId="ChemDraw_x64.Document.6.0">
                  <p:embed/>
                  <p:pic>
                    <p:nvPicPr>
                      <p:cNvPr id="68" name="Object 67">
                        <a:extLst>
                          <a:ext uri="{FF2B5EF4-FFF2-40B4-BE49-F238E27FC236}">
                            <a16:creationId xmlns:a16="http://schemas.microsoft.com/office/drawing/2014/main" id="{98FD051E-438D-439B-8441-79D7BC32C37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988027" y="1905841"/>
                        <a:ext cx="230187" cy="2301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9" name="Object 68">
            <a:extLst>
              <a:ext uri="{FF2B5EF4-FFF2-40B4-BE49-F238E27FC236}">
                <a16:creationId xmlns:a16="http://schemas.microsoft.com/office/drawing/2014/main" id="{A6613C56-D3D7-4CDE-82AC-4D488055C9C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852418" y="2021478"/>
          <a:ext cx="230187" cy="230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014" name="CS ChemDraw 64-bit Drawing" r:id="rId19" imgW="229728" imgH="229720" progId="ChemDraw_x64.Document.6.0">
                  <p:embed/>
                </p:oleObj>
              </mc:Choice>
              <mc:Fallback>
                <p:oleObj name="CS ChemDraw 64-bit Drawing" r:id="rId19" imgW="229728" imgH="229720" progId="ChemDraw_x64.Document.6.0">
                  <p:embed/>
                  <p:pic>
                    <p:nvPicPr>
                      <p:cNvPr id="69" name="Object 68">
                        <a:extLst>
                          <a:ext uri="{FF2B5EF4-FFF2-40B4-BE49-F238E27FC236}">
                            <a16:creationId xmlns:a16="http://schemas.microsoft.com/office/drawing/2014/main" id="{A6613C56-D3D7-4CDE-82AC-4D488055C9C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852418" y="2021478"/>
                        <a:ext cx="230187" cy="2301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0" name="Object 69">
            <a:extLst>
              <a:ext uri="{FF2B5EF4-FFF2-40B4-BE49-F238E27FC236}">
                <a16:creationId xmlns:a16="http://schemas.microsoft.com/office/drawing/2014/main" id="{94DD0EB2-D80A-4D8D-9583-FB6FBD15B4A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697989" y="2103070"/>
          <a:ext cx="230187" cy="230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015" name="CS ChemDraw 64-bit Drawing" r:id="rId20" imgW="229728" imgH="229720" progId="ChemDraw_x64.Document.6.0">
                  <p:embed/>
                </p:oleObj>
              </mc:Choice>
              <mc:Fallback>
                <p:oleObj name="CS ChemDraw 64-bit Drawing" r:id="rId20" imgW="229728" imgH="229720" progId="ChemDraw_x64.Document.6.0">
                  <p:embed/>
                  <p:pic>
                    <p:nvPicPr>
                      <p:cNvPr id="70" name="Object 69">
                        <a:extLst>
                          <a:ext uri="{FF2B5EF4-FFF2-40B4-BE49-F238E27FC236}">
                            <a16:creationId xmlns:a16="http://schemas.microsoft.com/office/drawing/2014/main" id="{94DD0EB2-D80A-4D8D-9583-FB6FBD15B4A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697989" y="2103070"/>
                        <a:ext cx="230187" cy="2301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" name="Object 70">
            <a:extLst>
              <a:ext uri="{FF2B5EF4-FFF2-40B4-BE49-F238E27FC236}">
                <a16:creationId xmlns:a16="http://schemas.microsoft.com/office/drawing/2014/main" id="{02BD267C-2F01-48A0-B591-17842A7D2A7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932332" y="1355264"/>
          <a:ext cx="1666875" cy="168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016" name="CS ChemDraw 64-bit Drawing" r:id="rId21" imgW="1667088" imgH="1689709" progId="ChemDraw_x64.Document.6.0">
                  <p:embed/>
                </p:oleObj>
              </mc:Choice>
              <mc:Fallback>
                <p:oleObj name="CS ChemDraw 64-bit Drawing" r:id="rId21" imgW="1667088" imgH="1689709" progId="ChemDraw_x64.Document.6.0">
                  <p:embed/>
                  <p:pic>
                    <p:nvPicPr>
                      <p:cNvPr id="71" name="Object 70">
                        <a:extLst>
                          <a:ext uri="{FF2B5EF4-FFF2-40B4-BE49-F238E27FC236}">
                            <a16:creationId xmlns:a16="http://schemas.microsoft.com/office/drawing/2014/main" id="{02BD267C-2F01-48A0-B591-17842A7D2A7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6932332" y="1355264"/>
                        <a:ext cx="1666875" cy="1689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2" name="TextBox 71">
            <a:extLst>
              <a:ext uri="{FF2B5EF4-FFF2-40B4-BE49-F238E27FC236}">
                <a16:creationId xmlns:a16="http://schemas.microsoft.com/office/drawing/2014/main" id="{09975C2C-7407-4DBE-84CB-D9CD06183C18}"/>
              </a:ext>
            </a:extLst>
          </p:cNvPr>
          <p:cNvSpPr txBox="1"/>
          <p:nvPr/>
        </p:nvSpPr>
        <p:spPr>
          <a:xfrm>
            <a:off x="10539904" y="2436756"/>
            <a:ext cx="185578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600" b="1" dirty="0"/>
              <a:t>PSMA-617-2D</a:t>
            </a:r>
          </a:p>
          <a:p>
            <a:r>
              <a:rPr lang="cs-CZ" sz="1200" dirty="0"/>
              <a:t>(bisDOTA analogue)</a:t>
            </a:r>
            <a:endParaRPr lang="en-US" sz="1200" dirty="0"/>
          </a:p>
        </p:txBody>
      </p:sp>
      <p:graphicFrame>
        <p:nvGraphicFramePr>
          <p:cNvPr id="73" name="Object 72">
            <a:extLst>
              <a:ext uri="{FF2B5EF4-FFF2-40B4-BE49-F238E27FC236}">
                <a16:creationId xmlns:a16="http://schemas.microsoft.com/office/drawing/2014/main" id="{BDDB4256-AE19-4B77-AFB3-58887D4935D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519601" y="2136028"/>
          <a:ext cx="230187" cy="230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017" name="CS ChemDraw 64-bit Drawing" r:id="rId23" imgW="229728" imgH="229720" progId="ChemDraw_x64.Document.6.0">
                  <p:embed/>
                </p:oleObj>
              </mc:Choice>
              <mc:Fallback>
                <p:oleObj name="CS ChemDraw 64-bit Drawing" r:id="rId23" imgW="229728" imgH="229720" progId="ChemDraw_x64.Document.6.0">
                  <p:embed/>
                  <p:pic>
                    <p:nvPicPr>
                      <p:cNvPr id="73" name="Object 72">
                        <a:extLst>
                          <a:ext uri="{FF2B5EF4-FFF2-40B4-BE49-F238E27FC236}">
                            <a16:creationId xmlns:a16="http://schemas.microsoft.com/office/drawing/2014/main" id="{BDDB4256-AE19-4B77-AFB3-58887D4935D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519601" y="2136028"/>
                        <a:ext cx="230187" cy="2301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7" name="Picture 46">
            <a:extLst>
              <a:ext uri="{FF2B5EF4-FFF2-40B4-BE49-F238E27FC236}">
                <a16:creationId xmlns:a16="http://schemas.microsoft.com/office/drawing/2014/main" id="{3F0EE1C8-DA37-4A0A-93BE-A8792784DB48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" t="14037" r="36770" b="2816"/>
          <a:stretch/>
        </p:blipFill>
        <p:spPr>
          <a:xfrm>
            <a:off x="838198" y="3473094"/>
            <a:ext cx="3048987" cy="2588408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9CB817DD-B2F7-4B66-808E-40233FBF7724}"/>
              </a:ext>
            </a:extLst>
          </p:cNvPr>
          <p:cNvSpPr txBox="1"/>
          <p:nvPr/>
        </p:nvSpPr>
        <p:spPr>
          <a:xfrm>
            <a:off x="2474484" y="3651092"/>
            <a:ext cx="143021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400" b="1" dirty="0">
                <a:solidFill>
                  <a:srgbClr val="00B050"/>
                </a:solidFill>
              </a:rPr>
              <a:t>PSMA-617-2D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3C697BE-9941-4339-BBBA-A9676A22B1FE}"/>
              </a:ext>
            </a:extLst>
          </p:cNvPr>
          <p:cNvSpPr txBox="1"/>
          <p:nvPr/>
        </p:nvSpPr>
        <p:spPr>
          <a:xfrm>
            <a:off x="2474484" y="3872042"/>
            <a:ext cx="143021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400" b="1" dirty="0">
                <a:solidFill>
                  <a:srgbClr val="CC00FF"/>
                </a:solidFill>
              </a:rPr>
              <a:t>PSMA-617-3D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55C509FB-0231-4D3F-8A79-5B3541116759}"/>
              </a:ext>
            </a:extLst>
          </p:cNvPr>
          <p:cNvSpPr txBox="1"/>
          <p:nvPr/>
        </p:nvSpPr>
        <p:spPr>
          <a:xfrm>
            <a:off x="1630240" y="4990833"/>
            <a:ext cx="1142834" cy="307777"/>
          </a:xfrm>
          <a:prstGeom prst="rect">
            <a:avLst/>
          </a:prstGeom>
          <a:solidFill>
            <a:schemeClr val="bg1"/>
          </a:solidFill>
          <a:effectLst>
            <a:glow>
              <a:schemeClr val="accent1"/>
            </a:glow>
            <a:softEdge rad="38100"/>
          </a:effectLst>
        </p:spPr>
        <p:txBody>
          <a:bodyPr wrap="square">
            <a:spAutoFit/>
          </a:bodyPr>
          <a:lstStyle/>
          <a:p>
            <a:r>
              <a:rPr lang="cs-CZ" sz="1400" b="1" dirty="0"/>
              <a:t>PSMA-617</a:t>
            </a:r>
          </a:p>
        </p:txBody>
      </p:sp>
      <p:pic>
        <p:nvPicPr>
          <p:cNvPr id="51" name="Grafický objekt 85" descr="Teplomer výplň plnou farbou">
            <a:extLst>
              <a:ext uri="{FF2B5EF4-FFF2-40B4-BE49-F238E27FC236}">
                <a16:creationId xmlns:a16="http://schemas.microsoft.com/office/drawing/2014/main" id="{924DCB03-D2CF-407B-813A-DC19FE5D268E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3061796" y="4454374"/>
            <a:ext cx="307777" cy="302661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0ECE020D-8B6F-4F0D-9BE5-B1D572208F71}"/>
              </a:ext>
            </a:extLst>
          </p:cNvPr>
          <p:cNvSpPr txBox="1"/>
          <p:nvPr/>
        </p:nvSpPr>
        <p:spPr>
          <a:xfrm>
            <a:off x="3233199" y="4439059"/>
            <a:ext cx="54833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200" b="1" dirty="0"/>
              <a:t>95°C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13E8BCC-04D6-449E-9799-BDD3D7100206}"/>
              </a:ext>
            </a:extLst>
          </p:cNvPr>
          <p:cNvSpPr txBox="1"/>
          <p:nvPr/>
        </p:nvSpPr>
        <p:spPr>
          <a:xfrm>
            <a:off x="854967" y="1690688"/>
            <a:ext cx="564396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>
                <a:solidFill>
                  <a:schemeClr val="bg1">
                    <a:lumMod val="50000"/>
                  </a:schemeClr>
                </a:solidFill>
              </a:rPr>
              <a:t>Strategy:</a:t>
            </a:r>
          </a:p>
          <a:p>
            <a:r>
              <a:rPr lang="cs-CZ" dirty="0"/>
              <a:t>Multiple chelation sites   →  elevated molar activity</a:t>
            </a:r>
          </a:p>
          <a:p>
            <a:r>
              <a:rPr lang="cs-CZ" dirty="0"/>
              <a:t>			→ → higher radiation dose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B3D8569-FC17-47C3-B51E-7CFCBC045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62AB20F-D7ED-4DAD-83AF-0FCB71CD2C50}" type="slidenum">
              <a:rPr lang="en-US" smtClean="0"/>
              <a:t>14</a:t>
            </a:fld>
            <a:endParaRPr lang="en-US"/>
          </a:p>
        </p:txBody>
      </p:sp>
      <p:pic>
        <p:nvPicPr>
          <p:cNvPr id="39" name="Grafik 13">
            <a:extLst>
              <a:ext uri="{FF2B5EF4-FFF2-40B4-BE49-F238E27FC236}">
                <a16:creationId xmlns:a16="http://schemas.microsoft.com/office/drawing/2014/main" id="{601061C3-A3FD-4926-899C-8C14C5C39A6F}"/>
              </a:ext>
            </a:extLst>
          </p:cNvPr>
          <p:cNvPicPr>
            <a:picLocks noChangeAspect="1"/>
          </p:cNvPicPr>
          <p:nvPr/>
        </p:nvPicPr>
        <p:blipFill rotWithShape="1">
          <a:blip r:embed="rId2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42875" y="5959441"/>
            <a:ext cx="1199155" cy="579471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70FF11DB-6EDF-42A4-B55A-075468952ED8}"/>
              </a:ext>
            </a:extLst>
          </p:cNvPr>
          <p:cNvSpPr txBox="1"/>
          <p:nvPr/>
        </p:nvSpPr>
        <p:spPr>
          <a:xfrm>
            <a:off x="1805603" y="3098888"/>
            <a:ext cx="231627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tx2"/>
                </a:solidFill>
                <a:latin typeface="+mj-lt"/>
              </a:rPr>
              <a:t>Specific activity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E92420D-62E1-4724-8EE2-AFEDFC82BD1A}"/>
              </a:ext>
            </a:extLst>
          </p:cNvPr>
          <p:cNvSpPr/>
          <p:nvPr/>
        </p:nvSpPr>
        <p:spPr>
          <a:xfrm>
            <a:off x="605581" y="2972940"/>
            <a:ext cx="4071020" cy="3209236"/>
          </a:xfrm>
          <a:prstGeom prst="rect">
            <a:avLst/>
          </a:prstGeom>
          <a:solidFill>
            <a:schemeClr val="bg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917B7AAA-2BFA-4EE1-B97D-A7569264B778}"/>
              </a:ext>
            </a:extLst>
          </p:cNvPr>
          <p:cNvPicPr>
            <a:picLocks noChangeAspect="1"/>
          </p:cNvPicPr>
          <p:nvPr/>
        </p:nvPicPr>
        <p:blipFill rotWithShape="1"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9" t="12456" r="32108" b="3590"/>
          <a:stretch/>
        </p:blipFill>
        <p:spPr>
          <a:xfrm>
            <a:off x="4095636" y="3379833"/>
            <a:ext cx="3705969" cy="2641455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86035099-BEC1-4AF5-A5DA-B8C44A46DF72}"/>
              </a:ext>
            </a:extLst>
          </p:cNvPr>
          <p:cNvSpPr txBox="1"/>
          <p:nvPr/>
        </p:nvSpPr>
        <p:spPr>
          <a:xfrm rot="20788985">
            <a:off x="6470084" y="4098623"/>
            <a:ext cx="143021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400" b="1" dirty="0">
                <a:solidFill>
                  <a:srgbClr val="00B050"/>
                </a:solidFill>
              </a:rPr>
              <a:t>PSMA-617-2D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8E3E1AF-6DEE-4773-8E07-B03FEE7C5937}"/>
              </a:ext>
            </a:extLst>
          </p:cNvPr>
          <p:cNvSpPr txBox="1"/>
          <p:nvPr/>
        </p:nvSpPr>
        <p:spPr>
          <a:xfrm rot="20788985">
            <a:off x="6139432" y="3642791"/>
            <a:ext cx="142903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400" b="1" dirty="0">
                <a:solidFill>
                  <a:srgbClr val="CC00FF"/>
                </a:solidFill>
              </a:rPr>
              <a:t>PSMA-617-3D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6F43785-4F6D-43A2-B68B-AA5B1E729CC9}"/>
              </a:ext>
            </a:extLst>
          </p:cNvPr>
          <p:cNvSpPr txBox="1"/>
          <p:nvPr/>
        </p:nvSpPr>
        <p:spPr>
          <a:xfrm rot="20788985">
            <a:off x="6365958" y="4665786"/>
            <a:ext cx="143021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400" b="1" dirty="0"/>
              <a:t>PSMA-617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5C8A057-252C-4058-A951-34A102E3E1DF}"/>
              </a:ext>
            </a:extLst>
          </p:cNvPr>
          <p:cNvSpPr txBox="1"/>
          <p:nvPr/>
        </p:nvSpPr>
        <p:spPr>
          <a:xfrm>
            <a:off x="5042526" y="3109089"/>
            <a:ext cx="275908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600" b="1" dirty="0">
                <a:solidFill>
                  <a:schemeClr val="tx2"/>
                </a:solidFill>
                <a:latin typeface="+mj-lt"/>
              </a:rPr>
              <a:t>Radiolabeling kinetics</a:t>
            </a:r>
            <a:endParaRPr lang="en-US" sz="1600" b="1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B5AE440-E64E-4D61-A283-D596D6F25E09}"/>
              </a:ext>
            </a:extLst>
          </p:cNvPr>
          <p:cNvSpPr txBox="1"/>
          <p:nvPr/>
        </p:nvSpPr>
        <p:spPr>
          <a:xfrm>
            <a:off x="8599207" y="5083240"/>
            <a:ext cx="302541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latin typeface="Avancement 2020" panose="02000300000000000000" pitchFamily="2" charset="0"/>
              </a:rPr>
              <a:t>PSMA-617-2D/3D reached</a:t>
            </a:r>
          </a:p>
          <a:p>
            <a:r>
              <a:rPr lang="cs-CZ" b="1" dirty="0">
                <a:latin typeface="Avancement 2020" panose="02000300000000000000" pitchFamily="2" charset="0"/>
              </a:rPr>
              <a:t>elevated </a:t>
            </a:r>
            <a:r>
              <a:rPr lang="cs-CZ" b="1" dirty="0">
                <a:solidFill>
                  <a:schemeClr val="accent2"/>
                </a:solidFill>
                <a:latin typeface="Avancement 2020" panose="02000300000000000000" pitchFamily="2" charset="0"/>
              </a:rPr>
              <a:t>labeling rate</a:t>
            </a:r>
            <a:endParaRPr lang="en-US" b="1" dirty="0">
              <a:solidFill>
                <a:schemeClr val="accent2"/>
              </a:solidFill>
              <a:latin typeface="Avancement 2020" panose="02000300000000000000" pitchFamily="2" charset="0"/>
            </a:endParaRPr>
          </a:p>
        </p:txBody>
      </p:sp>
      <p:sp>
        <p:nvSpPr>
          <p:cNvPr id="43" name="Arrow: Right 42">
            <a:extLst>
              <a:ext uri="{FF2B5EF4-FFF2-40B4-BE49-F238E27FC236}">
                <a16:creationId xmlns:a16="http://schemas.microsoft.com/office/drawing/2014/main" id="{29E239DB-663A-46F6-A5E3-AE9A937C9D21}"/>
              </a:ext>
            </a:extLst>
          </p:cNvPr>
          <p:cNvSpPr/>
          <p:nvPr/>
        </p:nvSpPr>
        <p:spPr>
          <a:xfrm>
            <a:off x="7904872" y="5177329"/>
            <a:ext cx="502926" cy="458155"/>
          </a:xfrm>
          <a:prstGeom prst="rightArrow">
            <a:avLst>
              <a:gd name="adj1" fmla="val 48553"/>
              <a:gd name="adj2" fmla="val 51519"/>
            </a:avLst>
          </a:prstGeom>
          <a:gradFill>
            <a:gsLst>
              <a:gs pos="0">
                <a:schemeClr val="tx2">
                  <a:alpha val="55000"/>
                </a:schemeClr>
              </a:gs>
              <a:gs pos="100000">
                <a:schemeClr val="tx2">
                  <a:alpha val="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3" name="Grafický objekt 85" descr="Teplomer výplň plnou farbou">
            <a:extLst>
              <a:ext uri="{FF2B5EF4-FFF2-40B4-BE49-F238E27FC236}">
                <a16:creationId xmlns:a16="http://schemas.microsoft.com/office/drawing/2014/main" id="{02CBF1A5-1209-4AB8-92AF-16CF7C4001F0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4894018" y="3735464"/>
            <a:ext cx="307777" cy="307777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75EBE5FF-D2C8-45E1-99F8-602B7957AAE3}"/>
              </a:ext>
            </a:extLst>
          </p:cNvPr>
          <p:cNvSpPr txBox="1"/>
          <p:nvPr/>
        </p:nvSpPr>
        <p:spPr>
          <a:xfrm>
            <a:off x="5065421" y="3725265"/>
            <a:ext cx="54833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200" b="1" dirty="0"/>
              <a:t>40°C</a:t>
            </a:r>
          </a:p>
        </p:txBody>
      </p:sp>
    </p:spTree>
    <p:extLst>
      <p:ext uri="{BB962C8B-B14F-4D97-AF65-F5344CB8AC3E}">
        <p14:creationId xmlns:p14="http://schemas.microsoft.com/office/powerpoint/2010/main" val="29087084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" name="Skupina 21">
            <a:extLst>
              <a:ext uri="{FF2B5EF4-FFF2-40B4-BE49-F238E27FC236}">
                <a16:creationId xmlns:a16="http://schemas.microsoft.com/office/drawing/2014/main" id="{B5CBA684-5556-44A9-829E-5D547DDD94D4}"/>
              </a:ext>
            </a:extLst>
          </p:cNvPr>
          <p:cNvGrpSpPr/>
          <p:nvPr/>
        </p:nvGrpSpPr>
        <p:grpSpPr>
          <a:xfrm>
            <a:off x="10853604" y="1328501"/>
            <a:ext cx="1083602" cy="4398535"/>
            <a:chOff x="11217183" y="765285"/>
            <a:chExt cx="993533" cy="5761966"/>
          </a:xfrm>
        </p:grpSpPr>
        <p:pic>
          <p:nvPicPr>
            <p:cNvPr id="67" name="Obrázok 5" descr="Obrázok, na ktorom je snímka obrazovky&#10;&#10;Automaticky generovaný popis">
              <a:extLst>
                <a:ext uri="{FF2B5EF4-FFF2-40B4-BE49-F238E27FC236}">
                  <a16:creationId xmlns:a16="http://schemas.microsoft.com/office/drawing/2014/main" id="{C5802A75-1696-43F3-9318-07A65FA1DB0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96750" r="1517"/>
            <a:stretch/>
          </p:blipFill>
          <p:spPr>
            <a:xfrm flipH="1">
              <a:off x="11330186" y="1189446"/>
              <a:ext cx="230489" cy="5072259"/>
            </a:xfrm>
            <a:prstGeom prst="rect">
              <a:avLst/>
            </a:prstGeom>
          </p:spPr>
        </p:pic>
        <p:sp>
          <p:nvSpPr>
            <p:cNvPr id="76" name="BlokTextu 6">
              <a:extLst>
                <a:ext uri="{FF2B5EF4-FFF2-40B4-BE49-F238E27FC236}">
                  <a16:creationId xmlns:a16="http://schemas.microsoft.com/office/drawing/2014/main" id="{F89410BF-EC8A-42B6-9492-D31BFE0030A0}"/>
                </a:ext>
              </a:extLst>
            </p:cNvPr>
            <p:cNvSpPr txBox="1"/>
            <p:nvPr/>
          </p:nvSpPr>
          <p:spPr>
            <a:xfrm>
              <a:off x="11217183" y="765285"/>
              <a:ext cx="683206" cy="4031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k-SK" sz="1400" dirty="0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5.0</a:t>
              </a:r>
            </a:p>
          </p:txBody>
        </p:sp>
        <p:sp>
          <p:nvSpPr>
            <p:cNvPr id="77" name="BlokTextu 7">
              <a:extLst>
                <a:ext uri="{FF2B5EF4-FFF2-40B4-BE49-F238E27FC236}">
                  <a16:creationId xmlns:a16="http://schemas.microsoft.com/office/drawing/2014/main" id="{C7D9BBFC-A6E6-4E1A-B8A0-BB24CAF52BE2}"/>
                </a:ext>
              </a:extLst>
            </p:cNvPr>
            <p:cNvSpPr txBox="1"/>
            <p:nvPr/>
          </p:nvSpPr>
          <p:spPr>
            <a:xfrm>
              <a:off x="11228417" y="6124071"/>
              <a:ext cx="683206" cy="4031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k-SK" sz="1400" dirty="0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0.5</a:t>
              </a:r>
            </a:p>
          </p:txBody>
        </p:sp>
        <p:sp>
          <p:nvSpPr>
            <p:cNvPr id="78" name="BlokTextu 8">
              <a:extLst>
                <a:ext uri="{FF2B5EF4-FFF2-40B4-BE49-F238E27FC236}">
                  <a16:creationId xmlns:a16="http://schemas.microsoft.com/office/drawing/2014/main" id="{D87C976B-EBFE-4CEA-8CDE-D2E914D5B321}"/>
                </a:ext>
              </a:extLst>
            </p:cNvPr>
            <p:cNvSpPr txBox="1"/>
            <p:nvPr/>
          </p:nvSpPr>
          <p:spPr>
            <a:xfrm>
              <a:off x="11527510" y="3725575"/>
              <a:ext cx="683206" cy="685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k-SK" sz="1400" dirty="0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SUV</a:t>
              </a:r>
            </a:p>
            <a:p>
              <a:r>
                <a:rPr lang="sk-SK" sz="1400" dirty="0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g/ml</a:t>
              </a:r>
            </a:p>
          </p:txBody>
        </p:sp>
      </p:grpSp>
      <p:sp>
        <p:nvSpPr>
          <p:cNvPr id="84" name="Titel 1">
            <a:extLst>
              <a:ext uri="{FF2B5EF4-FFF2-40B4-BE49-F238E27FC236}">
                <a16:creationId xmlns:a16="http://schemas.microsoft.com/office/drawing/2014/main" id="{10FD96DF-1506-4BD4-B18C-9512C378DDA6}"/>
              </a:ext>
            </a:extLst>
          </p:cNvPr>
          <p:cNvSpPr txBox="1">
            <a:spLocks/>
          </p:cNvSpPr>
          <p:nvPr/>
        </p:nvSpPr>
        <p:spPr>
          <a:xfrm>
            <a:off x="847666" y="450198"/>
            <a:ext cx="11224998" cy="77559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2800" b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New PSMA-targeted radiopharmaceuticals </a:t>
            </a:r>
          </a:p>
          <a:p>
            <a:pPr algn="l"/>
            <a:r>
              <a:rPr lang="cs-CZ" sz="28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Preclinical evaluation (T4.5)</a:t>
            </a:r>
          </a:p>
        </p:txBody>
      </p:sp>
      <p:sp>
        <p:nvSpPr>
          <p:cNvPr id="85" name="Title 1">
            <a:extLst>
              <a:ext uri="{FF2B5EF4-FFF2-40B4-BE49-F238E27FC236}">
                <a16:creationId xmlns:a16="http://schemas.microsoft.com/office/drawing/2014/main" id="{B2E4D483-8473-4E0D-9C03-C197D05C5E1F}"/>
              </a:ext>
            </a:extLst>
          </p:cNvPr>
          <p:cNvSpPr txBox="1">
            <a:spLocks/>
          </p:cNvSpPr>
          <p:nvPr/>
        </p:nvSpPr>
        <p:spPr>
          <a:xfrm>
            <a:off x="8749802" y="465821"/>
            <a:ext cx="2837028" cy="48785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SPECT/CT – </a:t>
            </a:r>
            <a:r>
              <a:rPr lang="cs-CZ" sz="2400" b="1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24 h</a:t>
            </a:r>
            <a:r>
              <a:rPr lang="cs-CZ" sz="2400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s-CZ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p.i. 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2" name="Obrázek 43">
            <a:extLst>
              <a:ext uri="{FF2B5EF4-FFF2-40B4-BE49-F238E27FC236}">
                <a16:creationId xmlns:a16="http://schemas.microsoft.com/office/drawing/2014/main" id="{A6A85126-CF44-4A46-AB81-5EA694C9BF6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89" t="22563" r="48837" b="19998"/>
          <a:stretch>
            <a:fillRect/>
          </a:stretch>
        </p:blipFill>
        <p:spPr>
          <a:xfrm>
            <a:off x="953573" y="1529343"/>
            <a:ext cx="1615045" cy="4138396"/>
          </a:xfrm>
          <a:prstGeom prst="rect">
            <a:avLst/>
          </a:prstGeom>
        </p:spPr>
      </p:pic>
      <p:pic>
        <p:nvPicPr>
          <p:cNvPr id="43" name="Obrázek 44">
            <a:extLst>
              <a:ext uri="{FF2B5EF4-FFF2-40B4-BE49-F238E27FC236}">
                <a16:creationId xmlns:a16="http://schemas.microsoft.com/office/drawing/2014/main" id="{359E2E4F-BB15-4651-B165-8693374FBB2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18" t="21528" r="48426" b="19725"/>
          <a:stretch>
            <a:fillRect/>
          </a:stretch>
        </p:blipFill>
        <p:spPr>
          <a:xfrm>
            <a:off x="2744981" y="1538905"/>
            <a:ext cx="1538917" cy="4138396"/>
          </a:xfrm>
          <a:prstGeom prst="rect">
            <a:avLst/>
          </a:prstGeom>
        </p:spPr>
      </p:pic>
      <p:pic>
        <p:nvPicPr>
          <p:cNvPr id="45" name="Obrázek 45">
            <a:extLst>
              <a:ext uri="{FF2B5EF4-FFF2-40B4-BE49-F238E27FC236}">
                <a16:creationId xmlns:a16="http://schemas.microsoft.com/office/drawing/2014/main" id="{BC1721EA-8A7E-4FAA-AA20-365F823E5C5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95" t="21137" r="48648" b="20147"/>
          <a:stretch>
            <a:fillRect/>
          </a:stretch>
        </p:blipFill>
        <p:spPr>
          <a:xfrm>
            <a:off x="4462338" y="1538905"/>
            <a:ext cx="1539717" cy="4138396"/>
          </a:xfrm>
          <a:prstGeom prst="rect">
            <a:avLst/>
          </a:prstGeom>
        </p:spPr>
      </p:pic>
      <p:pic>
        <p:nvPicPr>
          <p:cNvPr id="46" name="Obrázek 46">
            <a:extLst>
              <a:ext uri="{FF2B5EF4-FFF2-40B4-BE49-F238E27FC236}">
                <a16:creationId xmlns:a16="http://schemas.microsoft.com/office/drawing/2014/main" id="{8708261C-D6D3-4103-A678-9869AA6D81F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67" t="22021" r="48871" b="20660"/>
          <a:stretch>
            <a:fillRect/>
          </a:stretch>
        </p:blipFill>
        <p:spPr>
          <a:xfrm>
            <a:off x="6593887" y="1538463"/>
            <a:ext cx="1587673" cy="4129674"/>
          </a:xfrm>
          <a:prstGeom prst="rect">
            <a:avLst/>
          </a:prstGeom>
        </p:spPr>
      </p:pic>
      <p:pic>
        <p:nvPicPr>
          <p:cNvPr id="47" name="Obrázek 47">
            <a:extLst>
              <a:ext uri="{FF2B5EF4-FFF2-40B4-BE49-F238E27FC236}">
                <a16:creationId xmlns:a16="http://schemas.microsoft.com/office/drawing/2014/main" id="{9350AB43-DF1A-42D4-BC15-6E802D6757A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01" t="21650" r="48671" b="20790"/>
          <a:stretch>
            <a:fillRect/>
          </a:stretch>
        </p:blipFill>
        <p:spPr>
          <a:xfrm>
            <a:off x="8400256" y="1529783"/>
            <a:ext cx="1505554" cy="4147118"/>
          </a:xfrm>
          <a:prstGeom prst="rect">
            <a:avLst/>
          </a:prstGeom>
        </p:spPr>
      </p:pic>
      <p:sp>
        <p:nvSpPr>
          <p:cNvPr id="81" name="BlokTextu 4">
            <a:extLst>
              <a:ext uri="{FF2B5EF4-FFF2-40B4-BE49-F238E27FC236}">
                <a16:creationId xmlns:a16="http://schemas.microsoft.com/office/drawing/2014/main" id="{0FFAAD1D-E1CE-4215-A0CE-80D842E5BB54}"/>
              </a:ext>
            </a:extLst>
          </p:cNvPr>
          <p:cNvSpPr txBox="1"/>
          <p:nvPr/>
        </p:nvSpPr>
        <p:spPr>
          <a:xfrm>
            <a:off x="6456704" y="1416533"/>
            <a:ext cx="3648235" cy="4310503"/>
          </a:xfrm>
          <a:prstGeom prst="rect">
            <a:avLst/>
          </a:prstGeom>
          <a:noFill/>
          <a:ln w="2857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82" name="BlokTextu 3">
            <a:extLst>
              <a:ext uri="{FF2B5EF4-FFF2-40B4-BE49-F238E27FC236}">
                <a16:creationId xmlns:a16="http://schemas.microsoft.com/office/drawing/2014/main" id="{2250D309-0751-4354-B046-A8C66D29A9C3}"/>
              </a:ext>
            </a:extLst>
          </p:cNvPr>
          <p:cNvSpPr txBox="1"/>
          <p:nvPr/>
        </p:nvSpPr>
        <p:spPr>
          <a:xfrm>
            <a:off x="872006" y="1416534"/>
            <a:ext cx="5178237" cy="4310503"/>
          </a:xfrm>
          <a:prstGeom prst="rect">
            <a:avLst/>
          </a:prstGeom>
          <a:noFill/>
          <a:ln w="2857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C1C51622-2BEE-4FAF-938F-95D507DF9C19}"/>
              </a:ext>
            </a:extLst>
          </p:cNvPr>
          <p:cNvSpPr txBox="1"/>
          <p:nvPr/>
        </p:nvSpPr>
        <p:spPr>
          <a:xfrm rot="20606385">
            <a:off x="6453515" y="6053096"/>
            <a:ext cx="18167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600" dirty="0">
                <a:solidFill>
                  <a:schemeClr val="tx2">
                    <a:lumMod val="40000"/>
                    <a:lumOff val="6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[</a:t>
            </a:r>
            <a:r>
              <a:rPr lang="cs-CZ" sz="1600" baseline="30000" dirty="0">
                <a:solidFill>
                  <a:schemeClr val="tx2">
                    <a:lumMod val="40000"/>
                    <a:lumOff val="6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177</a:t>
            </a:r>
            <a:r>
              <a:rPr lang="cs-CZ" sz="1600" dirty="0">
                <a:solidFill>
                  <a:schemeClr val="tx2">
                    <a:lumMod val="40000"/>
                    <a:lumOff val="6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Lu]Lu-PSMA I&amp;T</a:t>
            </a:r>
            <a:endParaRPr lang="en-US" sz="1600" dirty="0">
              <a:solidFill>
                <a:schemeClr val="tx2">
                  <a:lumMod val="40000"/>
                  <a:lumOff val="60000"/>
                </a:schemeClr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101AD12E-7523-4496-95A1-751C0DA07920}"/>
              </a:ext>
            </a:extLst>
          </p:cNvPr>
          <p:cNvSpPr txBox="1"/>
          <p:nvPr/>
        </p:nvSpPr>
        <p:spPr>
          <a:xfrm rot="20606385">
            <a:off x="566745" y="6048692"/>
            <a:ext cx="22626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600" dirty="0">
                <a:solidFill>
                  <a:schemeClr val="tx2">
                    <a:lumMod val="40000"/>
                    <a:lumOff val="6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[</a:t>
            </a:r>
            <a:r>
              <a:rPr lang="cs-CZ" sz="1600" baseline="30000" dirty="0">
                <a:solidFill>
                  <a:schemeClr val="tx2">
                    <a:lumMod val="40000"/>
                    <a:lumOff val="6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177</a:t>
            </a:r>
            <a:r>
              <a:rPr lang="cs-CZ" sz="1600" dirty="0">
                <a:solidFill>
                  <a:schemeClr val="tx2">
                    <a:lumMod val="40000"/>
                    <a:lumOff val="6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Lu]Lu-PSMA-617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5317D71D-2A3A-4997-982E-97F423D960F0}"/>
              </a:ext>
            </a:extLst>
          </p:cNvPr>
          <p:cNvSpPr txBox="1"/>
          <p:nvPr/>
        </p:nvSpPr>
        <p:spPr>
          <a:xfrm rot="20606385">
            <a:off x="8061549" y="6048693"/>
            <a:ext cx="22626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600" dirty="0">
                <a:solidFill>
                  <a:schemeClr val="tx2">
                    <a:lumMod val="40000"/>
                    <a:lumOff val="6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[</a:t>
            </a:r>
            <a:r>
              <a:rPr lang="cs-CZ" sz="1600" baseline="30000" dirty="0">
                <a:solidFill>
                  <a:schemeClr val="tx2">
                    <a:lumMod val="40000"/>
                    <a:lumOff val="6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177</a:t>
            </a:r>
            <a:r>
              <a:rPr lang="cs-CZ" sz="1600" dirty="0">
                <a:solidFill>
                  <a:schemeClr val="tx2">
                    <a:lumMod val="40000"/>
                    <a:lumOff val="6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Lu]Lu-PSMA I&amp;T-</a:t>
            </a:r>
            <a:r>
              <a:rPr lang="cs-CZ" sz="1600" b="1" dirty="0">
                <a:solidFill>
                  <a:schemeClr val="tx2">
                    <a:lumMod val="40000"/>
                    <a:lumOff val="6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2D</a:t>
            </a:r>
            <a:endParaRPr lang="en-US" sz="1600" b="1" dirty="0">
              <a:solidFill>
                <a:schemeClr val="tx2">
                  <a:lumMod val="40000"/>
                  <a:lumOff val="60000"/>
                </a:schemeClr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BDE51E51-F584-45EB-BEE5-1333AEFCF13D}"/>
              </a:ext>
            </a:extLst>
          </p:cNvPr>
          <p:cNvSpPr txBox="1"/>
          <p:nvPr/>
        </p:nvSpPr>
        <p:spPr>
          <a:xfrm rot="20606385">
            <a:off x="2393325" y="6019118"/>
            <a:ext cx="20551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600" dirty="0">
                <a:solidFill>
                  <a:schemeClr val="tx2">
                    <a:lumMod val="40000"/>
                    <a:lumOff val="6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[</a:t>
            </a:r>
            <a:r>
              <a:rPr lang="cs-CZ" sz="1600" baseline="30000" dirty="0">
                <a:solidFill>
                  <a:schemeClr val="tx2">
                    <a:lumMod val="40000"/>
                    <a:lumOff val="6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177</a:t>
            </a:r>
            <a:r>
              <a:rPr lang="cs-CZ" sz="1600" dirty="0">
                <a:solidFill>
                  <a:schemeClr val="tx2">
                    <a:lumMod val="40000"/>
                    <a:lumOff val="6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Lu]Lu-PSMA-617-</a:t>
            </a:r>
            <a:r>
              <a:rPr lang="cs-CZ" sz="1600" b="1" dirty="0">
                <a:solidFill>
                  <a:schemeClr val="tx2">
                    <a:lumMod val="40000"/>
                    <a:lumOff val="6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2D</a:t>
            </a:r>
            <a:endParaRPr lang="en-US" sz="1600" b="1" dirty="0">
              <a:solidFill>
                <a:schemeClr val="tx2">
                  <a:lumMod val="40000"/>
                  <a:lumOff val="60000"/>
                </a:schemeClr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9" name="TextBox 18">
            <a:extLst>
              <a:ext uri="{FF2B5EF4-FFF2-40B4-BE49-F238E27FC236}">
                <a16:creationId xmlns:a16="http://schemas.microsoft.com/office/drawing/2014/main" id="{35FB7193-B4DC-49D4-90E5-7A56D06DD10A}"/>
              </a:ext>
            </a:extLst>
          </p:cNvPr>
          <p:cNvSpPr txBox="1"/>
          <p:nvPr/>
        </p:nvSpPr>
        <p:spPr>
          <a:xfrm rot="20606385">
            <a:off x="4145795" y="6029687"/>
            <a:ext cx="20551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600" dirty="0">
                <a:solidFill>
                  <a:schemeClr val="tx2">
                    <a:lumMod val="40000"/>
                    <a:lumOff val="6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[</a:t>
            </a:r>
            <a:r>
              <a:rPr lang="cs-CZ" sz="1600" baseline="30000" dirty="0">
                <a:solidFill>
                  <a:schemeClr val="tx2">
                    <a:lumMod val="40000"/>
                    <a:lumOff val="6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177</a:t>
            </a:r>
            <a:r>
              <a:rPr lang="cs-CZ" sz="1600" dirty="0">
                <a:solidFill>
                  <a:schemeClr val="tx2">
                    <a:lumMod val="40000"/>
                    <a:lumOff val="6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Lu]Lu-PSMA-617-</a:t>
            </a:r>
            <a:r>
              <a:rPr lang="cs-CZ" sz="1600" b="1" dirty="0">
                <a:solidFill>
                  <a:schemeClr val="tx2">
                    <a:lumMod val="40000"/>
                    <a:lumOff val="6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3D</a:t>
            </a:r>
            <a:endParaRPr lang="en-US" sz="1600" b="1" dirty="0">
              <a:solidFill>
                <a:schemeClr val="tx2">
                  <a:lumMod val="40000"/>
                  <a:lumOff val="60000"/>
                </a:schemeClr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16">
            <a:extLst>
              <a:ext uri="{FF2B5EF4-FFF2-40B4-BE49-F238E27FC236}">
                <a16:creationId xmlns:a16="http://schemas.microsoft.com/office/drawing/2014/main" id="{51634BB0-D949-480D-846A-1E8F8A7050B2}"/>
              </a:ext>
            </a:extLst>
          </p:cNvPr>
          <p:cNvSpPr txBox="1"/>
          <p:nvPr/>
        </p:nvSpPr>
        <p:spPr>
          <a:xfrm>
            <a:off x="19518" y="3026587"/>
            <a:ext cx="9700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SUV</a:t>
            </a:r>
            <a:r>
              <a:rPr lang="cs-CZ" sz="1200" b="1" baseline="-25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max</a:t>
            </a:r>
            <a:endParaRPr lang="cs-CZ" sz="1200" b="1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16">
            <a:extLst>
              <a:ext uri="{FF2B5EF4-FFF2-40B4-BE49-F238E27FC236}">
                <a16:creationId xmlns:a16="http://schemas.microsoft.com/office/drawing/2014/main" id="{E24D85AC-930E-4105-8E38-D45B2189AB53}"/>
              </a:ext>
            </a:extLst>
          </p:cNvPr>
          <p:cNvSpPr txBox="1"/>
          <p:nvPr/>
        </p:nvSpPr>
        <p:spPr>
          <a:xfrm>
            <a:off x="1396004" y="3026588"/>
            <a:ext cx="5901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11.1</a:t>
            </a:r>
          </a:p>
        </p:txBody>
      </p:sp>
      <p:sp>
        <p:nvSpPr>
          <p:cNvPr id="28" name="TextBox 16">
            <a:extLst>
              <a:ext uri="{FF2B5EF4-FFF2-40B4-BE49-F238E27FC236}">
                <a16:creationId xmlns:a16="http://schemas.microsoft.com/office/drawing/2014/main" id="{AA3C6218-ADBD-40E2-A3B5-998D6EE91874}"/>
              </a:ext>
            </a:extLst>
          </p:cNvPr>
          <p:cNvSpPr txBox="1"/>
          <p:nvPr/>
        </p:nvSpPr>
        <p:spPr>
          <a:xfrm>
            <a:off x="2916860" y="3045880"/>
            <a:ext cx="5901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15.1</a:t>
            </a:r>
          </a:p>
        </p:txBody>
      </p:sp>
      <p:sp>
        <p:nvSpPr>
          <p:cNvPr id="29" name="TextBox 16">
            <a:extLst>
              <a:ext uri="{FF2B5EF4-FFF2-40B4-BE49-F238E27FC236}">
                <a16:creationId xmlns:a16="http://schemas.microsoft.com/office/drawing/2014/main" id="{86FDBFFC-E07A-49AD-A969-9E9515AD3434}"/>
              </a:ext>
            </a:extLst>
          </p:cNvPr>
          <p:cNvSpPr txBox="1"/>
          <p:nvPr/>
        </p:nvSpPr>
        <p:spPr>
          <a:xfrm>
            <a:off x="4860733" y="3061659"/>
            <a:ext cx="5901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10.7</a:t>
            </a:r>
          </a:p>
        </p:txBody>
      </p:sp>
      <p:sp>
        <p:nvSpPr>
          <p:cNvPr id="30" name="TextBox 16">
            <a:extLst>
              <a:ext uri="{FF2B5EF4-FFF2-40B4-BE49-F238E27FC236}">
                <a16:creationId xmlns:a16="http://schemas.microsoft.com/office/drawing/2014/main" id="{84A2EEA4-59B4-419B-BE1E-6B4CA0309C05}"/>
              </a:ext>
            </a:extLst>
          </p:cNvPr>
          <p:cNvSpPr txBox="1"/>
          <p:nvPr/>
        </p:nvSpPr>
        <p:spPr>
          <a:xfrm>
            <a:off x="6968820" y="3061659"/>
            <a:ext cx="5901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11.5</a:t>
            </a:r>
          </a:p>
        </p:txBody>
      </p:sp>
      <p:sp>
        <p:nvSpPr>
          <p:cNvPr id="31" name="TextBox 16">
            <a:extLst>
              <a:ext uri="{FF2B5EF4-FFF2-40B4-BE49-F238E27FC236}">
                <a16:creationId xmlns:a16="http://schemas.microsoft.com/office/drawing/2014/main" id="{72C07110-CDD5-4D89-A43B-77010F01E561}"/>
              </a:ext>
            </a:extLst>
          </p:cNvPr>
          <p:cNvSpPr txBox="1"/>
          <p:nvPr/>
        </p:nvSpPr>
        <p:spPr>
          <a:xfrm>
            <a:off x="8665184" y="3045879"/>
            <a:ext cx="5901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5.9</a:t>
            </a: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5037365-A88B-44CB-B50B-C8CDA09E6CB4}"/>
              </a:ext>
            </a:extLst>
          </p:cNvPr>
          <p:cNvSpPr txBox="1">
            <a:spLocks/>
          </p:cNvSpPr>
          <p:nvPr/>
        </p:nvSpPr>
        <p:spPr>
          <a:xfrm>
            <a:off x="1924733" y="2302996"/>
            <a:ext cx="3904129" cy="4878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99000"/>
              </a:prstClr>
            </a:outerShdw>
          </a:effectLst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PSMA-617-based compounds</a:t>
            </a:r>
            <a:endParaRPr lang="en-US" sz="20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728E7323-1521-4181-9014-7705AD42F599}"/>
              </a:ext>
            </a:extLst>
          </p:cNvPr>
          <p:cNvSpPr txBox="1">
            <a:spLocks/>
          </p:cNvSpPr>
          <p:nvPr/>
        </p:nvSpPr>
        <p:spPr>
          <a:xfrm>
            <a:off x="6735754" y="2302996"/>
            <a:ext cx="3298072" cy="531644"/>
          </a:xfrm>
          <a:prstGeom prst="rect">
            <a:avLst/>
          </a:prstGeom>
          <a:effectLst>
            <a:outerShdw blurRad="50800" dist="38100" dir="2700000" algn="tl" rotWithShape="0">
              <a:prstClr val="black"/>
            </a:outerShdw>
          </a:effectLst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PSMA I&amp;T-based compounds</a:t>
            </a:r>
            <a:endParaRPr lang="en-US" sz="20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5" name="Grafik 13">
            <a:extLst>
              <a:ext uri="{FF2B5EF4-FFF2-40B4-BE49-F238E27FC236}">
                <a16:creationId xmlns:a16="http://schemas.microsoft.com/office/drawing/2014/main" id="{A6BEFC40-6E3A-40C4-ADA6-626505F63A7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42875" y="5959441"/>
            <a:ext cx="1199155" cy="579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678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itle 1">
            <a:extLst>
              <a:ext uri="{FF2B5EF4-FFF2-40B4-BE49-F238E27FC236}">
                <a16:creationId xmlns:a16="http://schemas.microsoft.com/office/drawing/2014/main" id="{755BD87A-D470-44D3-A324-5C12CED69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998" y="192391"/>
            <a:ext cx="10968995" cy="1325563"/>
          </a:xfrm>
        </p:spPr>
        <p:txBody>
          <a:bodyPr>
            <a:normAutofit/>
          </a:bodyPr>
          <a:lstStyle/>
          <a:p>
            <a:r>
              <a:rPr lang="en-US" sz="2800" dirty="0"/>
              <a:t>Research purpose vs clinical application</a:t>
            </a:r>
            <a:r>
              <a:rPr lang="cs-CZ" sz="2800" dirty="0"/>
              <a:t> </a:t>
            </a:r>
            <a:r>
              <a:rPr lang="cs-CZ" sz="2800" b="0" dirty="0"/>
              <a:t>(T4.5)</a:t>
            </a:r>
            <a:endParaRPr lang="en-US" sz="2800" b="0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098AE65-EBB4-4A70-B038-B12461D2B65E}"/>
              </a:ext>
            </a:extLst>
          </p:cNvPr>
          <p:cNvSpPr txBox="1"/>
          <p:nvPr/>
        </p:nvSpPr>
        <p:spPr>
          <a:xfrm>
            <a:off x="1055440" y="1663562"/>
            <a:ext cx="3400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latin typeface="Avancement 2020" panose="02000300000000000000" pitchFamily="2" charset="0"/>
              </a:rPr>
              <a:t>Research purpose</a:t>
            </a: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0CD10097-608A-442D-9855-ADECF5C7FC5B}"/>
              </a:ext>
            </a:extLst>
          </p:cNvPr>
          <p:cNvCxnSpPr>
            <a:cxnSpLocks/>
          </p:cNvCxnSpPr>
          <p:nvPr/>
        </p:nvCxnSpPr>
        <p:spPr>
          <a:xfrm>
            <a:off x="5973864" y="1663562"/>
            <a:ext cx="0" cy="4652357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39DE076F-92C8-47A6-B507-D746E2815459}"/>
              </a:ext>
            </a:extLst>
          </p:cNvPr>
          <p:cNvSpPr txBox="1"/>
          <p:nvPr/>
        </p:nvSpPr>
        <p:spPr>
          <a:xfrm>
            <a:off x="6312497" y="1663562"/>
            <a:ext cx="39364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latin typeface="Avancement 2020" panose="02000300000000000000" pitchFamily="2" charset="0"/>
              </a:rPr>
              <a:t>Clinical applications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17A85416-F2B7-4C86-A7CE-F8C417DC5378}"/>
              </a:ext>
            </a:extLst>
          </p:cNvPr>
          <p:cNvSpPr txBox="1"/>
          <p:nvPr/>
        </p:nvSpPr>
        <p:spPr>
          <a:xfrm>
            <a:off x="6340120" y="2492896"/>
            <a:ext cx="511130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cs-CZ" b="1" dirty="0">
                <a:latin typeface="Avancement 2020" panose="02000300000000000000" pitchFamily="2" charset="0"/>
              </a:rPr>
              <a:t>Official suppliers </a:t>
            </a:r>
            <a:r>
              <a:rPr lang="cs-CZ" dirty="0">
                <a:latin typeface="Avancement 2020" panose="02000300000000000000" pitchFamily="2" charset="0"/>
              </a:rPr>
              <a:t>of radiopharmaceuticals </a:t>
            </a:r>
          </a:p>
          <a:p>
            <a:pPr marL="285750" indent="-285750">
              <a:buFontTx/>
              <a:buChar char="-"/>
            </a:pPr>
            <a:r>
              <a:rPr lang="cs-CZ" b="1" dirty="0">
                <a:latin typeface="Avancement 2020" panose="02000300000000000000" pitchFamily="2" charset="0"/>
              </a:rPr>
              <a:t>GMP standards </a:t>
            </a:r>
            <a:r>
              <a:rPr lang="cs-CZ" dirty="0">
                <a:latin typeface="Avancement 2020" panose="02000300000000000000" pitchFamily="2" charset="0"/>
              </a:rPr>
              <a:t>(Good manufacturing practice)</a:t>
            </a:r>
          </a:p>
          <a:p>
            <a:pPr lvl="1"/>
            <a:r>
              <a:rPr lang="cs-CZ" dirty="0">
                <a:latin typeface="Avancement 2020" panose="02000300000000000000" pitchFamily="2" charset="0"/>
              </a:rPr>
              <a:t>=  additional development of GMP procedure</a:t>
            </a:r>
          </a:p>
          <a:p>
            <a:pPr marL="285750" indent="-285750">
              <a:buFontTx/>
              <a:buChar char="-"/>
            </a:pPr>
            <a:endParaRPr lang="cs-CZ" dirty="0"/>
          </a:p>
          <a:p>
            <a:pPr marL="285750" indent="-285750">
              <a:buFontTx/>
              <a:buChar char="-"/>
            </a:pPr>
            <a:r>
              <a:rPr lang="cs-CZ" dirty="0"/>
              <a:t>(Semi)Automated synthesis</a:t>
            </a:r>
          </a:p>
          <a:p>
            <a:pPr marL="285750" indent="-285750">
              <a:buFontTx/>
              <a:buChar char="-"/>
            </a:pPr>
            <a:r>
              <a:rPr lang="cs-CZ" dirty="0"/>
              <a:t>(Semi)Automated radiolabeling and purification</a:t>
            </a:r>
          </a:p>
          <a:p>
            <a:pPr marL="285750" indent="-285750">
              <a:buFontTx/>
              <a:buChar char="-"/>
            </a:pPr>
            <a:r>
              <a:rPr lang="cs-CZ" dirty="0"/>
              <a:t>Sterile GMP formulation</a:t>
            </a:r>
          </a:p>
          <a:p>
            <a:pPr marL="285750" indent="-285750">
              <a:buFontTx/>
              <a:buChar char="-"/>
            </a:pPr>
            <a:endParaRPr lang="cs-CZ" dirty="0"/>
          </a:p>
          <a:p>
            <a:pPr marL="285750" indent="-285750">
              <a:buFontTx/>
              <a:buChar char="-"/>
            </a:pPr>
            <a:r>
              <a:rPr lang="cs-CZ" dirty="0"/>
              <a:t>Certified clean laboratories</a:t>
            </a:r>
          </a:p>
          <a:p>
            <a:pPr marL="285750" indent="-285750">
              <a:buFontTx/>
              <a:buChar char="-"/>
            </a:pPr>
            <a:r>
              <a:rPr lang="cs-CZ" dirty="0"/>
              <a:t>Extensive administration</a:t>
            </a:r>
          </a:p>
          <a:p>
            <a:pPr marL="285750" indent="-285750">
              <a:buFontTx/>
              <a:buChar char="-"/>
            </a:pPr>
            <a:endParaRPr lang="cs-CZ" dirty="0"/>
          </a:p>
          <a:p>
            <a:pPr marL="285750" indent="-285750">
              <a:buFontTx/>
              <a:buChar char="-"/>
            </a:pPr>
            <a:endParaRPr lang="cs-CZ" dirty="0"/>
          </a:p>
        </p:txBody>
      </p:sp>
      <p:pic>
        <p:nvPicPr>
          <p:cNvPr id="50" name="Graphic 49">
            <a:extLst>
              <a:ext uri="{FF2B5EF4-FFF2-40B4-BE49-F238E27FC236}">
                <a16:creationId xmlns:a16="http://schemas.microsoft.com/office/drawing/2014/main" id="{84B1B225-CA1A-42BF-8BE5-EFC92B4FAA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895772" y="1294519"/>
            <a:ext cx="679382" cy="1085166"/>
          </a:xfrm>
          <a:prstGeom prst="rect">
            <a:avLst/>
          </a:prstGeom>
        </p:spPr>
      </p:pic>
      <p:pic>
        <p:nvPicPr>
          <p:cNvPr id="51" name="Graphic 50">
            <a:extLst>
              <a:ext uri="{FF2B5EF4-FFF2-40B4-BE49-F238E27FC236}">
                <a16:creationId xmlns:a16="http://schemas.microsoft.com/office/drawing/2014/main" id="{2DC30152-2856-4C0F-9D04-246344815B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347419" y="1581781"/>
            <a:ext cx="775649" cy="603283"/>
          </a:xfrm>
          <a:prstGeom prst="rect">
            <a:avLst/>
          </a:prstGeom>
        </p:spPr>
      </p:pic>
      <p:pic>
        <p:nvPicPr>
          <p:cNvPr id="52" name="Graphic 51">
            <a:extLst>
              <a:ext uri="{FF2B5EF4-FFF2-40B4-BE49-F238E27FC236}">
                <a16:creationId xmlns:a16="http://schemas.microsoft.com/office/drawing/2014/main" id="{F200E4E7-65B4-44F6-98AD-A9AEA5918F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905331" y="1602325"/>
            <a:ext cx="765423" cy="483067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2698D25C-E327-45BD-858B-E0606A398BC8}"/>
              </a:ext>
            </a:extLst>
          </p:cNvPr>
          <p:cNvSpPr txBox="1"/>
          <p:nvPr/>
        </p:nvSpPr>
        <p:spPr>
          <a:xfrm>
            <a:off x="6340120" y="5539884"/>
            <a:ext cx="60977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cs-CZ" sz="1800" dirty="0"/>
              <a:t>European Pharmacopoeia standards</a:t>
            </a:r>
            <a:endParaRPr lang="en-US" dirty="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8EAF542D-3A81-45BB-BA22-03CA7A6D9505}"/>
              </a:ext>
            </a:extLst>
          </p:cNvPr>
          <p:cNvSpPr txBox="1"/>
          <p:nvPr/>
        </p:nvSpPr>
        <p:spPr>
          <a:xfrm>
            <a:off x="1055440" y="2492896"/>
            <a:ext cx="489602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cs-CZ" b="1" dirty="0">
                <a:latin typeface="Avancement 2020" panose="02000300000000000000" pitchFamily="2" charset="0"/>
              </a:rPr>
              <a:t>In-house supply</a:t>
            </a:r>
          </a:p>
          <a:p>
            <a:pPr marL="285750" indent="-285750">
              <a:buFontTx/>
              <a:buChar char="-"/>
            </a:pPr>
            <a:r>
              <a:rPr lang="cs-CZ" b="1" dirty="0">
                <a:latin typeface="Avancement 2020" panose="02000300000000000000" pitchFamily="2" charset="0"/>
              </a:rPr>
              <a:t>GLP standards</a:t>
            </a:r>
            <a:r>
              <a:rPr lang="cs-CZ" dirty="0">
                <a:latin typeface="Avancement 2020" panose="02000300000000000000" pitchFamily="2" charset="0"/>
              </a:rPr>
              <a:t> (Good laboratory practice)</a:t>
            </a:r>
          </a:p>
          <a:p>
            <a:pPr lvl="1"/>
            <a:r>
              <a:rPr lang="cs-CZ" dirty="0">
                <a:latin typeface="Avancement 2020" panose="02000300000000000000" pitchFamily="2" charset="0"/>
              </a:rPr>
              <a:t>= standard laboratory procedure</a:t>
            </a:r>
            <a:endParaRPr lang="en-US" dirty="0">
              <a:latin typeface="Avancement 2020" panose="02000300000000000000" pitchFamily="2" charset="0"/>
            </a:endParaRPr>
          </a:p>
          <a:p>
            <a:pPr marL="285750" indent="-285750">
              <a:buFontTx/>
              <a:buChar char="-"/>
            </a:pPr>
            <a:endParaRPr lang="cs-CZ" dirty="0"/>
          </a:p>
          <a:p>
            <a:pPr marL="285750" indent="-285750">
              <a:buFontTx/>
              <a:buChar char="-"/>
            </a:pPr>
            <a:r>
              <a:rPr lang="cs-CZ" dirty="0"/>
              <a:t>Manual / automated synthesis</a:t>
            </a:r>
          </a:p>
          <a:p>
            <a:pPr marL="285750" indent="-285750">
              <a:buFontTx/>
              <a:buChar char="-"/>
            </a:pPr>
            <a:r>
              <a:rPr lang="cs-CZ" dirty="0"/>
              <a:t>Manual radiolabeling</a:t>
            </a:r>
          </a:p>
          <a:p>
            <a:pPr marL="285750" indent="-285750">
              <a:buFontTx/>
              <a:buChar char="-"/>
            </a:pPr>
            <a:r>
              <a:rPr lang="cs-CZ" dirty="0"/>
              <a:t>Sterile GLP formulation for </a:t>
            </a:r>
            <a:r>
              <a:rPr lang="cs-CZ" i="1" dirty="0"/>
              <a:t>in vivo</a:t>
            </a:r>
            <a:endParaRPr lang="cs-CZ" dirty="0"/>
          </a:p>
          <a:p>
            <a:pPr marL="285750" indent="-285750">
              <a:buFontTx/>
              <a:buChar char="-"/>
            </a:pPr>
            <a:endParaRPr lang="cs-CZ" dirty="0"/>
          </a:p>
          <a:p>
            <a:pPr marL="285750" indent="-285750">
              <a:buFontTx/>
              <a:buChar char="-"/>
            </a:pPr>
            <a:r>
              <a:rPr lang="cs-CZ" dirty="0"/>
              <a:t>Safety precautions</a:t>
            </a:r>
          </a:p>
          <a:p>
            <a:pPr marL="285750" indent="-285750">
              <a:buFontTx/>
              <a:buChar char="-"/>
            </a:pPr>
            <a:endParaRPr lang="cs-CZ" dirty="0"/>
          </a:p>
          <a:p>
            <a:pPr marL="285750" indent="-285750">
              <a:buFontTx/>
              <a:buChar char="-"/>
            </a:pPr>
            <a:r>
              <a:rPr lang="cs-CZ" dirty="0"/>
              <a:t>Chemical p</a:t>
            </a:r>
            <a:r>
              <a:rPr lang="cs-CZ" sz="1800" dirty="0"/>
              <a:t>urity &gt; 95%</a:t>
            </a:r>
          </a:p>
          <a:p>
            <a:pPr marL="285750" indent="-285750">
              <a:buFontTx/>
              <a:buChar char="-"/>
            </a:pPr>
            <a:r>
              <a:rPr lang="cs-CZ" dirty="0"/>
              <a:t>Radiochemical purity </a:t>
            </a:r>
            <a:r>
              <a:rPr lang="cs-CZ" sz="1800" dirty="0"/>
              <a:t>&gt; 95%</a:t>
            </a:r>
            <a:endParaRPr lang="cs-CZ" dirty="0"/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DC7737E-FA7F-4C7E-902C-8D99ABE3B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62AB20F-D7ED-4DAD-83AF-0FCB71CD2C50}" type="slidenum">
              <a:rPr lang="en-US" smtClean="0"/>
              <a:t>16</a:t>
            </a:fld>
            <a:endParaRPr lang="en-US"/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5F2A80CE-7FDD-49E6-A05E-DEFE85B9719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42875" y="5959441"/>
            <a:ext cx="1199155" cy="579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276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878C31-8098-4C6D-9271-9F723A17CF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Next steps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22B1C1-0987-43BE-B622-296048FEFB5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/>
              <a:t>T4.3</a:t>
            </a:r>
          </a:p>
          <a:p>
            <a:pPr lvl="1"/>
            <a:r>
              <a:rPr lang="cs-CZ" dirty="0"/>
              <a:t>Follow-up study on PSMA-targeted ligands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2F137C-3A05-443C-9FF2-C21309A913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43500" cy="4351338"/>
          </a:xfrm>
        </p:spPr>
        <p:txBody>
          <a:bodyPr/>
          <a:lstStyle/>
          <a:p>
            <a:r>
              <a:rPr lang="cs-CZ" dirty="0"/>
              <a:t>T4.4</a:t>
            </a:r>
          </a:p>
          <a:p>
            <a:pPr lvl="1"/>
            <a:r>
              <a:rPr lang="cs-CZ" dirty="0"/>
              <a:t>Optimization of radiolabeling conditions for ligands chosen in T4.3</a:t>
            </a:r>
          </a:p>
          <a:p>
            <a:pPr lvl="1"/>
            <a:r>
              <a:rPr lang="cs-CZ" dirty="0"/>
              <a:t>Preparation of protocols and training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3C15C5-0135-43BD-8269-782A79DA83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833" y="2996952"/>
            <a:ext cx="5350607" cy="2937095"/>
          </a:xfrm>
          <a:prstGeom prst="rect">
            <a:avLst/>
          </a:prstGeom>
        </p:spPr>
      </p:pic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135E08EA-CD7B-4396-99E8-AB1103060EBA}"/>
              </a:ext>
            </a:extLst>
          </p:cNvPr>
          <p:cNvSpPr txBox="1">
            <a:spLocks/>
          </p:cNvSpPr>
          <p:nvPr/>
        </p:nvSpPr>
        <p:spPr bwMode="auto">
          <a:xfrm>
            <a:off x="6888088" y="3789040"/>
            <a:ext cx="4896544" cy="27809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Space Grotesk"/>
              <a:buChar char="⟩"/>
              <a:defRPr sz="2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Space Grotesk"/>
              <a:buChar char="⟩"/>
              <a:defRPr sz="18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/>
              <a:t>T4.5</a:t>
            </a:r>
          </a:p>
          <a:p>
            <a:pPr lvl="1"/>
            <a:r>
              <a:rPr lang="cs-CZ" dirty="0"/>
              <a:t>Preclinical evaluation of chosen ligands from T4.3 and T4.4</a:t>
            </a:r>
          </a:p>
          <a:p>
            <a:pPr lvl="1"/>
            <a:r>
              <a:rPr lang="cs-CZ" dirty="0"/>
              <a:t>Preparation of protocols</a:t>
            </a:r>
            <a:endParaRPr lang="en-US" dirty="0"/>
          </a:p>
        </p:txBody>
      </p:sp>
      <p:pic>
        <p:nvPicPr>
          <p:cNvPr id="7" name="Grafik 13">
            <a:extLst>
              <a:ext uri="{FF2B5EF4-FFF2-40B4-BE49-F238E27FC236}">
                <a16:creationId xmlns:a16="http://schemas.microsoft.com/office/drawing/2014/main" id="{C894D353-F409-41C3-B958-5380FA3390C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55863" y="5733257"/>
            <a:ext cx="1517782" cy="733442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559AFB7-D8E8-4664-ADB3-4AADB0C68D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62AB20F-D7ED-4DAD-83AF-0FCB71CD2C5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5793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 bwMode="auto">
          <a:xfrm>
            <a:off x="838200" y="3861048"/>
            <a:ext cx="10515600" cy="836613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sl-SI" sz="2400" dirty="0">
                <a:solidFill>
                  <a:schemeClr val="bg1"/>
                </a:solidFill>
              </a:rPr>
              <a:t>Thank you for your attention</a:t>
            </a:r>
            <a:endParaRPr sz="2400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23B601-7BC8-42F7-BEE4-D02C2FAB65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94" t="26250" r="62791" b="32800"/>
          <a:stretch/>
        </p:blipFill>
        <p:spPr>
          <a:xfrm>
            <a:off x="3320275" y="779778"/>
            <a:ext cx="2676163" cy="25456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041B261-72E9-4C54-AEA2-E2733D98F9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32" t="26250" r="35623" b="32800"/>
          <a:stretch/>
        </p:blipFill>
        <p:spPr bwMode="auto">
          <a:xfrm>
            <a:off x="6023366" y="779778"/>
            <a:ext cx="2944674" cy="2545618"/>
          </a:xfrm>
          <a:prstGeom prst="rect">
            <a:avLst/>
          </a:prstGeom>
        </p:spPr>
      </p:pic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89DFB75A-5DD1-4CC1-A293-61E9FFD765DC}"/>
              </a:ext>
            </a:extLst>
          </p:cNvPr>
          <p:cNvSpPr txBox="1">
            <a:spLocks/>
          </p:cNvSpPr>
          <p:nvPr/>
        </p:nvSpPr>
        <p:spPr>
          <a:xfrm>
            <a:off x="8904312" y="1691521"/>
            <a:ext cx="3012490" cy="1315343"/>
          </a:xfrm>
          <a:prstGeom prst="rect">
            <a:avLst/>
          </a:prstGeom>
        </p:spPr>
        <p:txBody>
          <a:bodyPr/>
          <a:lstStyle>
            <a:lvl1pPr marL="228600" indent="-228600" algn="l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dirty="0">
                <a:solidFill>
                  <a:schemeClr val="bg1"/>
                </a:solidFill>
              </a:rPr>
              <a:t>Martina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dirty="0">
                <a:solidFill>
                  <a:schemeClr val="bg1"/>
                </a:solidFill>
              </a:rPr>
              <a:t>Benešová-Schäfer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2C4D4490-95BA-4339-81E3-A04713F12371}"/>
              </a:ext>
            </a:extLst>
          </p:cNvPr>
          <p:cNvSpPr txBox="1">
            <a:spLocks/>
          </p:cNvSpPr>
          <p:nvPr/>
        </p:nvSpPr>
        <p:spPr bwMode="auto">
          <a:xfrm>
            <a:off x="1919536" y="1691521"/>
            <a:ext cx="1296144" cy="1315343"/>
          </a:xfrm>
          <a:prstGeom prst="rect">
            <a:avLst/>
          </a:prstGeom>
        </p:spPr>
        <p:txBody>
          <a:bodyPr/>
          <a:lstStyle>
            <a:lvl1pPr marL="228600" indent="-228600" algn="l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</a:pPr>
            <a:r>
              <a:rPr lang="cs-CZ" dirty="0">
                <a:solidFill>
                  <a:schemeClr val="bg1"/>
                </a:solidFill>
              </a:rPr>
              <a:t>Joao</a:t>
            </a:r>
          </a:p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</a:pPr>
            <a:r>
              <a:rPr lang="cs-CZ" dirty="0">
                <a:solidFill>
                  <a:schemeClr val="bg1"/>
                </a:solidFill>
              </a:rPr>
              <a:t>Seco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95491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A68B5F92-0A30-4F17-BA2C-D754A00E996A}"/>
              </a:ext>
            </a:extLst>
          </p:cNvPr>
          <p:cNvGrpSpPr/>
          <p:nvPr/>
        </p:nvGrpSpPr>
        <p:grpSpPr>
          <a:xfrm>
            <a:off x="2421298" y="1611544"/>
            <a:ext cx="1229481" cy="1265052"/>
            <a:chOff x="1994911" y="1471177"/>
            <a:chExt cx="1229481" cy="1265052"/>
          </a:xfrm>
        </p:grpSpPr>
        <p:sp>
          <p:nvSpPr>
            <p:cNvPr id="97" name="Isosceles Triangle 24">
              <a:extLst>
                <a:ext uri="{FF2B5EF4-FFF2-40B4-BE49-F238E27FC236}">
                  <a16:creationId xmlns:a16="http://schemas.microsoft.com/office/drawing/2014/main" id="{96535AC0-9A59-4C2F-BB59-B78A08037DE1}"/>
                </a:ext>
              </a:extLst>
            </p:cNvPr>
            <p:cNvSpPr/>
            <p:nvPr/>
          </p:nvSpPr>
          <p:spPr>
            <a:xfrm rot="5714256">
              <a:off x="2169230" y="1927908"/>
              <a:ext cx="50838" cy="342441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Isosceles Triangle 24">
              <a:extLst>
                <a:ext uri="{FF2B5EF4-FFF2-40B4-BE49-F238E27FC236}">
                  <a16:creationId xmlns:a16="http://schemas.microsoft.com/office/drawing/2014/main" id="{85897F6A-BCEF-4DF4-BFB9-F55ABCEE6BF3}"/>
                </a:ext>
              </a:extLst>
            </p:cNvPr>
            <p:cNvSpPr/>
            <p:nvPr/>
          </p:nvSpPr>
          <p:spPr>
            <a:xfrm rot="9304118">
              <a:off x="2472258" y="1765222"/>
              <a:ext cx="54686" cy="318348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80000">
                  <a:schemeClr val="accent2">
                    <a:lumMod val="40000"/>
                    <a:lumOff val="6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Isosceles Triangle 24">
              <a:extLst>
                <a:ext uri="{FF2B5EF4-FFF2-40B4-BE49-F238E27FC236}">
                  <a16:creationId xmlns:a16="http://schemas.microsoft.com/office/drawing/2014/main" id="{DB566B7F-45C1-4D4A-8382-7735C10A49BB}"/>
                </a:ext>
              </a:extLst>
            </p:cNvPr>
            <p:cNvSpPr/>
            <p:nvPr/>
          </p:nvSpPr>
          <p:spPr>
            <a:xfrm rot="10235960">
              <a:off x="2534277" y="1471178"/>
              <a:ext cx="54686" cy="318348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80000">
                  <a:schemeClr val="accent2">
                    <a:lumMod val="40000"/>
                    <a:lumOff val="6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Isosceles Triangle 24">
              <a:extLst>
                <a:ext uri="{FF2B5EF4-FFF2-40B4-BE49-F238E27FC236}">
                  <a16:creationId xmlns:a16="http://schemas.microsoft.com/office/drawing/2014/main" id="{9C48D1AA-476D-44AD-B622-EBF5843BABC8}"/>
                </a:ext>
              </a:extLst>
            </p:cNvPr>
            <p:cNvSpPr/>
            <p:nvPr/>
          </p:nvSpPr>
          <p:spPr>
            <a:xfrm rot="7565966">
              <a:off x="2184077" y="1683707"/>
              <a:ext cx="50838" cy="342441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80000">
                  <a:schemeClr val="accent2">
                    <a:lumMod val="40000"/>
                    <a:lumOff val="6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Isosceles Triangle 24">
              <a:extLst>
                <a:ext uri="{FF2B5EF4-FFF2-40B4-BE49-F238E27FC236}">
                  <a16:creationId xmlns:a16="http://schemas.microsoft.com/office/drawing/2014/main" id="{7E6249D2-A08F-40FA-B705-427C7C9709FF}"/>
                </a:ext>
              </a:extLst>
            </p:cNvPr>
            <p:cNvSpPr/>
            <p:nvPr/>
          </p:nvSpPr>
          <p:spPr>
            <a:xfrm rot="11361118">
              <a:off x="2696391" y="1617845"/>
              <a:ext cx="54686" cy="318348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80000">
                  <a:schemeClr val="accent2">
                    <a:lumMod val="40000"/>
                    <a:lumOff val="6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Isosceles Triangle 24">
              <a:extLst>
                <a:ext uri="{FF2B5EF4-FFF2-40B4-BE49-F238E27FC236}">
                  <a16:creationId xmlns:a16="http://schemas.microsoft.com/office/drawing/2014/main" id="{808CEC9A-2AFE-412A-A60A-855CB4AC93D9}"/>
                </a:ext>
              </a:extLst>
            </p:cNvPr>
            <p:cNvSpPr/>
            <p:nvPr/>
          </p:nvSpPr>
          <p:spPr>
            <a:xfrm rot="12814882">
              <a:off x="2787662" y="1794508"/>
              <a:ext cx="54686" cy="318348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80000">
                  <a:schemeClr val="accent2">
                    <a:lumMod val="40000"/>
                    <a:lumOff val="6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Isosceles Triangle 24">
              <a:extLst>
                <a:ext uri="{FF2B5EF4-FFF2-40B4-BE49-F238E27FC236}">
                  <a16:creationId xmlns:a16="http://schemas.microsoft.com/office/drawing/2014/main" id="{22CE3806-7B36-442A-8778-75F9207A3B87}"/>
                </a:ext>
              </a:extLst>
            </p:cNvPr>
            <p:cNvSpPr/>
            <p:nvPr/>
          </p:nvSpPr>
          <p:spPr>
            <a:xfrm rot="19841800">
              <a:off x="2779118" y="2209798"/>
              <a:ext cx="54686" cy="318348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80000">
                  <a:schemeClr val="accent2">
                    <a:lumMod val="40000"/>
                    <a:lumOff val="6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Isosceles Triangle 24">
              <a:extLst>
                <a:ext uri="{FF2B5EF4-FFF2-40B4-BE49-F238E27FC236}">
                  <a16:creationId xmlns:a16="http://schemas.microsoft.com/office/drawing/2014/main" id="{EEFAD9B0-6004-4AD4-BF3C-43292EBD67C6}"/>
                </a:ext>
              </a:extLst>
            </p:cNvPr>
            <p:cNvSpPr/>
            <p:nvPr/>
          </p:nvSpPr>
          <p:spPr>
            <a:xfrm rot="18560351">
              <a:off x="3027751" y="2195782"/>
              <a:ext cx="50838" cy="342441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80000">
                  <a:schemeClr val="accent2">
                    <a:lumMod val="40000"/>
                    <a:lumOff val="6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Isosceles Triangle 24">
              <a:extLst>
                <a:ext uri="{FF2B5EF4-FFF2-40B4-BE49-F238E27FC236}">
                  <a16:creationId xmlns:a16="http://schemas.microsoft.com/office/drawing/2014/main" id="{D2217BA9-9361-4F77-95DF-2DBE4D9218EE}"/>
                </a:ext>
              </a:extLst>
            </p:cNvPr>
            <p:cNvSpPr/>
            <p:nvPr/>
          </p:nvSpPr>
          <p:spPr>
            <a:xfrm rot="377719">
              <a:off x="2608053" y="2340084"/>
              <a:ext cx="54686" cy="318348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80000">
                  <a:schemeClr val="accent2">
                    <a:lumMod val="40000"/>
                    <a:lumOff val="6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Isosceles Triangle 24">
              <a:extLst>
                <a:ext uri="{FF2B5EF4-FFF2-40B4-BE49-F238E27FC236}">
                  <a16:creationId xmlns:a16="http://schemas.microsoft.com/office/drawing/2014/main" id="{8B8488D0-308E-4796-A525-4003AFC8B39E}"/>
                </a:ext>
              </a:extLst>
            </p:cNvPr>
            <p:cNvSpPr/>
            <p:nvPr/>
          </p:nvSpPr>
          <p:spPr>
            <a:xfrm rot="4498505">
              <a:off x="2140713" y="2121130"/>
              <a:ext cx="50838" cy="342441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80000">
                  <a:schemeClr val="accent2">
                    <a:lumMod val="40000"/>
                    <a:lumOff val="6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Isosceles Triangle 24">
              <a:extLst>
                <a:ext uri="{FF2B5EF4-FFF2-40B4-BE49-F238E27FC236}">
                  <a16:creationId xmlns:a16="http://schemas.microsoft.com/office/drawing/2014/main" id="{FE00E4EE-4972-4EA2-81BC-097B25BE5ED7}"/>
                </a:ext>
              </a:extLst>
            </p:cNvPr>
            <p:cNvSpPr/>
            <p:nvPr/>
          </p:nvSpPr>
          <p:spPr>
            <a:xfrm rot="14123883">
              <a:off x="3024672" y="1773504"/>
              <a:ext cx="50838" cy="342441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2" name="Isosceles Triangle 24">
              <a:extLst>
                <a:ext uri="{FF2B5EF4-FFF2-40B4-BE49-F238E27FC236}">
                  <a16:creationId xmlns:a16="http://schemas.microsoft.com/office/drawing/2014/main" id="{420A27C7-4CE8-4784-A41C-3CDC49E6E94D}"/>
                </a:ext>
              </a:extLst>
            </p:cNvPr>
            <p:cNvSpPr/>
            <p:nvPr/>
          </p:nvSpPr>
          <p:spPr>
            <a:xfrm rot="2784244">
              <a:off x="2393345" y="2162041"/>
              <a:ext cx="50838" cy="342441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80000">
                  <a:schemeClr val="accent2">
                    <a:lumMod val="40000"/>
                    <a:lumOff val="6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Isosceles Triangle 24">
              <a:extLst>
                <a:ext uri="{FF2B5EF4-FFF2-40B4-BE49-F238E27FC236}">
                  <a16:creationId xmlns:a16="http://schemas.microsoft.com/office/drawing/2014/main" id="{82525AD0-225D-4A8A-8FA8-4F9544DDC7CD}"/>
                </a:ext>
              </a:extLst>
            </p:cNvPr>
            <p:cNvSpPr/>
            <p:nvPr/>
          </p:nvSpPr>
          <p:spPr>
            <a:xfrm rot="1560177">
              <a:off x="2408164" y="2417881"/>
              <a:ext cx="54686" cy="318348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80000">
                  <a:schemeClr val="accent2">
                    <a:lumMod val="40000"/>
                    <a:lumOff val="6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Isosceles Triangle 24">
              <a:extLst>
                <a:ext uri="{FF2B5EF4-FFF2-40B4-BE49-F238E27FC236}">
                  <a16:creationId xmlns:a16="http://schemas.microsoft.com/office/drawing/2014/main" id="{EEE2E351-D416-4EE3-B794-10F119F33D69}"/>
                </a:ext>
              </a:extLst>
            </p:cNvPr>
            <p:cNvSpPr/>
            <p:nvPr/>
          </p:nvSpPr>
          <p:spPr>
            <a:xfrm rot="16200000">
              <a:off x="3012819" y="1984243"/>
              <a:ext cx="50838" cy="342441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80000">
                  <a:schemeClr val="accent2">
                    <a:lumMod val="40000"/>
                    <a:lumOff val="6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050CF874-7471-470F-A852-FBAB47099F08}"/>
                </a:ext>
              </a:extLst>
            </p:cNvPr>
            <p:cNvSpPr txBox="1"/>
            <p:nvPr/>
          </p:nvSpPr>
          <p:spPr>
            <a:xfrm>
              <a:off x="2198488" y="1944725"/>
              <a:ext cx="76666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000" b="1" baseline="30000" dirty="0">
                  <a:solidFill>
                    <a:srgbClr val="FF0000"/>
                  </a:solidFill>
                </a:rPr>
                <a:t>177</a:t>
              </a:r>
              <a:r>
                <a:rPr lang="cs-CZ" sz="2000" b="1" dirty="0">
                  <a:solidFill>
                    <a:srgbClr val="FF0000"/>
                  </a:solidFill>
                </a:rPr>
                <a:t>Lu</a:t>
              </a:r>
              <a:endParaRPr lang="en-US" sz="2000" b="1" baseline="30000" dirty="0"/>
            </a:p>
          </p:txBody>
        </p:sp>
        <p:sp>
          <p:nvSpPr>
            <p:cNvPr id="77" name="Isosceles Triangle 24">
              <a:extLst>
                <a:ext uri="{FF2B5EF4-FFF2-40B4-BE49-F238E27FC236}">
                  <a16:creationId xmlns:a16="http://schemas.microsoft.com/office/drawing/2014/main" id="{65758F7E-1F1E-4063-9131-CFD46B38845C}"/>
                </a:ext>
              </a:extLst>
            </p:cNvPr>
            <p:cNvSpPr/>
            <p:nvPr/>
          </p:nvSpPr>
          <p:spPr>
            <a:xfrm rot="9304118">
              <a:off x="2472259" y="1765221"/>
              <a:ext cx="54686" cy="318348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80000">
                  <a:schemeClr val="accent2">
                    <a:lumMod val="40000"/>
                    <a:lumOff val="6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Isosceles Triangle 24">
              <a:extLst>
                <a:ext uri="{FF2B5EF4-FFF2-40B4-BE49-F238E27FC236}">
                  <a16:creationId xmlns:a16="http://schemas.microsoft.com/office/drawing/2014/main" id="{4F1E952C-C41D-4583-85B9-A82137FA6274}"/>
                </a:ext>
              </a:extLst>
            </p:cNvPr>
            <p:cNvSpPr/>
            <p:nvPr/>
          </p:nvSpPr>
          <p:spPr>
            <a:xfrm rot="10235960">
              <a:off x="2534278" y="1471177"/>
              <a:ext cx="54686" cy="318348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80000">
                  <a:schemeClr val="accent2">
                    <a:lumMod val="40000"/>
                    <a:lumOff val="6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Isosceles Triangle 24">
              <a:extLst>
                <a:ext uri="{FF2B5EF4-FFF2-40B4-BE49-F238E27FC236}">
                  <a16:creationId xmlns:a16="http://schemas.microsoft.com/office/drawing/2014/main" id="{7015F7CC-D59D-44A7-AC0C-977D9ACF4A60}"/>
                </a:ext>
              </a:extLst>
            </p:cNvPr>
            <p:cNvSpPr/>
            <p:nvPr/>
          </p:nvSpPr>
          <p:spPr>
            <a:xfrm rot="7565966">
              <a:off x="2184078" y="1683706"/>
              <a:ext cx="50838" cy="342441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80000">
                  <a:schemeClr val="accent2">
                    <a:lumMod val="40000"/>
                    <a:lumOff val="6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Isosceles Triangle 24">
              <a:extLst>
                <a:ext uri="{FF2B5EF4-FFF2-40B4-BE49-F238E27FC236}">
                  <a16:creationId xmlns:a16="http://schemas.microsoft.com/office/drawing/2014/main" id="{DDCA005A-FBDC-46FF-82D3-772570C02A5D}"/>
                </a:ext>
              </a:extLst>
            </p:cNvPr>
            <p:cNvSpPr/>
            <p:nvPr/>
          </p:nvSpPr>
          <p:spPr>
            <a:xfrm rot="11361118">
              <a:off x="2696392" y="1617844"/>
              <a:ext cx="54686" cy="318348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80000">
                  <a:schemeClr val="accent2">
                    <a:lumMod val="40000"/>
                    <a:lumOff val="6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Isosceles Triangle 24">
              <a:extLst>
                <a:ext uri="{FF2B5EF4-FFF2-40B4-BE49-F238E27FC236}">
                  <a16:creationId xmlns:a16="http://schemas.microsoft.com/office/drawing/2014/main" id="{9A558C7C-E147-4A76-AEA4-E31DA8AFC7C7}"/>
                </a:ext>
              </a:extLst>
            </p:cNvPr>
            <p:cNvSpPr/>
            <p:nvPr/>
          </p:nvSpPr>
          <p:spPr>
            <a:xfrm rot="12814882">
              <a:off x="2787663" y="1794507"/>
              <a:ext cx="54686" cy="318348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80000">
                  <a:schemeClr val="accent2">
                    <a:lumMod val="40000"/>
                    <a:lumOff val="6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Isosceles Triangle 24">
              <a:extLst>
                <a:ext uri="{FF2B5EF4-FFF2-40B4-BE49-F238E27FC236}">
                  <a16:creationId xmlns:a16="http://schemas.microsoft.com/office/drawing/2014/main" id="{601A25DA-342A-43E5-97FD-EF39DAF77EEB}"/>
                </a:ext>
              </a:extLst>
            </p:cNvPr>
            <p:cNvSpPr/>
            <p:nvPr/>
          </p:nvSpPr>
          <p:spPr>
            <a:xfrm rot="19841800">
              <a:off x="2779119" y="2209797"/>
              <a:ext cx="54686" cy="318348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80000">
                  <a:schemeClr val="accent2">
                    <a:lumMod val="40000"/>
                    <a:lumOff val="6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Isosceles Triangle 24">
              <a:extLst>
                <a:ext uri="{FF2B5EF4-FFF2-40B4-BE49-F238E27FC236}">
                  <a16:creationId xmlns:a16="http://schemas.microsoft.com/office/drawing/2014/main" id="{0FF423B5-1FE9-4631-8A95-0978A4C421A5}"/>
                </a:ext>
              </a:extLst>
            </p:cNvPr>
            <p:cNvSpPr/>
            <p:nvPr/>
          </p:nvSpPr>
          <p:spPr>
            <a:xfrm rot="18560351">
              <a:off x="3027752" y="2195781"/>
              <a:ext cx="50838" cy="342441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80000">
                  <a:schemeClr val="accent2">
                    <a:lumMod val="40000"/>
                    <a:lumOff val="6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Isosceles Triangle 24">
              <a:extLst>
                <a:ext uri="{FF2B5EF4-FFF2-40B4-BE49-F238E27FC236}">
                  <a16:creationId xmlns:a16="http://schemas.microsoft.com/office/drawing/2014/main" id="{3C4A3C78-0A78-41F1-8A59-1EABB0F5F6A0}"/>
                </a:ext>
              </a:extLst>
            </p:cNvPr>
            <p:cNvSpPr/>
            <p:nvPr/>
          </p:nvSpPr>
          <p:spPr>
            <a:xfrm rot="377719">
              <a:off x="2608054" y="2340083"/>
              <a:ext cx="54686" cy="318348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80000">
                  <a:schemeClr val="accent2">
                    <a:lumMod val="40000"/>
                    <a:lumOff val="6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Isosceles Triangle 24">
              <a:extLst>
                <a:ext uri="{FF2B5EF4-FFF2-40B4-BE49-F238E27FC236}">
                  <a16:creationId xmlns:a16="http://schemas.microsoft.com/office/drawing/2014/main" id="{407E7EDB-447D-47A4-B06E-FF9C41BDA9A1}"/>
                </a:ext>
              </a:extLst>
            </p:cNvPr>
            <p:cNvSpPr/>
            <p:nvPr/>
          </p:nvSpPr>
          <p:spPr>
            <a:xfrm rot="4498505">
              <a:off x="2140714" y="2121129"/>
              <a:ext cx="50838" cy="342441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80000">
                  <a:schemeClr val="accent2">
                    <a:lumMod val="40000"/>
                    <a:lumOff val="6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Isosceles Triangle 24">
              <a:extLst>
                <a:ext uri="{FF2B5EF4-FFF2-40B4-BE49-F238E27FC236}">
                  <a16:creationId xmlns:a16="http://schemas.microsoft.com/office/drawing/2014/main" id="{2582C692-BC50-4880-9D35-7D8716AE8A8F}"/>
                </a:ext>
              </a:extLst>
            </p:cNvPr>
            <p:cNvSpPr/>
            <p:nvPr/>
          </p:nvSpPr>
          <p:spPr>
            <a:xfrm rot="2784244">
              <a:off x="2393346" y="2162040"/>
              <a:ext cx="50838" cy="342441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80000">
                  <a:schemeClr val="accent2">
                    <a:lumMod val="40000"/>
                    <a:lumOff val="6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Isosceles Triangle 24">
              <a:extLst>
                <a:ext uri="{FF2B5EF4-FFF2-40B4-BE49-F238E27FC236}">
                  <a16:creationId xmlns:a16="http://schemas.microsoft.com/office/drawing/2014/main" id="{365BFE9D-C757-4E40-A63D-8BCD58147818}"/>
                </a:ext>
              </a:extLst>
            </p:cNvPr>
            <p:cNvSpPr/>
            <p:nvPr/>
          </p:nvSpPr>
          <p:spPr>
            <a:xfrm rot="1560177">
              <a:off x="2408165" y="2417880"/>
              <a:ext cx="54686" cy="318348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80000">
                  <a:schemeClr val="accent2">
                    <a:lumMod val="40000"/>
                    <a:lumOff val="6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Isosceles Triangle 24">
              <a:extLst>
                <a:ext uri="{FF2B5EF4-FFF2-40B4-BE49-F238E27FC236}">
                  <a16:creationId xmlns:a16="http://schemas.microsoft.com/office/drawing/2014/main" id="{C2DE3100-7D16-4D12-A05D-7B902C978873}"/>
                </a:ext>
              </a:extLst>
            </p:cNvPr>
            <p:cNvSpPr/>
            <p:nvPr/>
          </p:nvSpPr>
          <p:spPr>
            <a:xfrm rot="16200000">
              <a:off x="3012820" y="1984243"/>
              <a:ext cx="50838" cy="342441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Isosceles Triangle 24">
              <a:extLst>
                <a:ext uri="{FF2B5EF4-FFF2-40B4-BE49-F238E27FC236}">
                  <a16:creationId xmlns:a16="http://schemas.microsoft.com/office/drawing/2014/main" id="{505D7351-70EC-48A8-BDFE-A04141ECF855}"/>
                </a:ext>
              </a:extLst>
            </p:cNvPr>
            <p:cNvSpPr/>
            <p:nvPr/>
          </p:nvSpPr>
          <p:spPr>
            <a:xfrm rot="9304118">
              <a:off x="2472260" y="1765221"/>
              <a:ext cx="54686" cy="318348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Isosceles Triangle 24">
              <a:extLst>
                <a:ext uri="{FF2B5EF4-FFF2-40B4-BE49-F238E27FC236}">
                  <a16:creationId xmlns:a16="http://schemas.microsoft.com/office/drawing/2014/main" id="{58EAAEDA-F8F4-4210-AF75-51BD8213D9D3}"/>
                </a:ext>
              </a:extLst>
            </p:cNvPr>
            <p:cNvSpPr/>
            <p:nvPr/>
          </p:nvSpPr>
          <p:spPr>
            <a:xfrm rot="10235960">
              <a:off x="2534279" y="1471177"/>
              <a:ext cx="54686" cy="318348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Isosceles Triangle 24">
              <a:extLst>
                <a:ext uri="{FF2B5EF4-FFF2-40B4-BE49-F238E27FC236}">
                  <a16:creationId xmlns:a16="http://schemas.microsoft.com/office/drawing/2014/main" id="{C23C9F7A-5771-470C-8736-8B1914BAEC00}"/>
                </a:ext>
              </a:extLst>
            </p:cNvPr>
            <p:cNvSpPr/>
            <p:nvPr/>
          </p:nvSpPr>
          <p:spPr>
            <a:xfrm rot="7565966">
              <a:off x="2184079" y="1683706"/>
              <a:ext cx="50838" cy="342441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Isosceles Triangle 24">
              <a:extLst>
                <a:ext uri="{FF2B5EF4-FFF2-40B4-BE49-F238E27FC236}">
                  <a16:creationId xmlns:a16="http://schemas.microsoft.com/office/drawing/2014/main" id="{B5ED6E58-EAFE-44E7-B2EA-AD19B1F508D4}"/>
                </a:ext>
              </a:extLst>
            </p:cNvPr>
            <p:cNvSpPr/>
            <p:nvPr/>
          </p:nvSpPr>
          <p:spPr>
            <a:xfrm rot="11361118">
              <a:off x="2696393" y="1617844"/>
              <a:ext cx="54686" cy="318348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Isosceles Triangle 24">
              <a:extLst>
                <a:ext uri="{FF2B5EF4-FFF2-40B4-BE49-F238E27FC236}">
                  <a16:creationId xmlns:a16="http://schemas.microsoft.com/office/drawing/2014/main" id="{9EB21B96-0606-4CCF-9624-3DCDDEF0BD07}"/>
                </a:ext>
              </a:extLst>
            </p:cNvPr>
            <p:cNvSpPr/>
            <p:nvPr/>
          </p:nvSpPr>
          <p:spPr>
            <a:xfrm rot="12814882">
              <a:off x="2787664" y="1794507"/>
              <a:ext cx="54686" cy="318348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Isosceles Triangle 24">
              <a:extLst>
                <a:ext uri="{FF2B5EF4-FFF2-40B4-BE49-F238E27FC236}">
                  <a16:creationId xmlns:a16="http://schemas.microsoft.com/office/drawing/2014/main" id="{31BE1B71-5F3C-4C02-8A0A-92F74D069367}"/>
                </a:ext>
              </a:extLst>
            </p:cNvPr>
            <p:cNvSpPr/>
            <p:nvPr/>
          </p:nvSpPr>
          <p:spPr>
            <a:xfrm rot="19841800">
              <a:off x="2779120" y="2209797"/>
              <a:ext cx="54686" cy="318348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Isosceles Triangle 24">
              <a:extLst>
                <a:ext uri="{FF2B5EF4-FFF2-40B4-BE49-F238E27FC236}">
                  <a16:creationId xmlns:a16="http://schemas.microsoft.com/office/drawing/2014/main" id="{312B5A8E-0470-4E7E-9567-A499C0AC00C2}"/>
                </a:ext>
              </a:extLst>
            </p:cNvPr>
            <p:cNvSpPr/>
            <p:nvPr/>
          </p:nvSpPr>
          <p:spPr>
            <a:xfrm rot="18560351">
              <a:off x="3027753" y="2195781"/>
              <a:ext cx="50838" cy="342441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Isosceles Triangle 24">
              <a:extLst>
                <a:ext uri="{FF2B5EF4-FFF2-40B4-BE49-F238E27FC236}">
                  <a16:creationId xmlns:a16="http://schemas.microsoft.com/office/drawing/2014/main" id="{EA380CB1-F2EB-4306-843E-26C2F64078B2}"/>
                </a:ext>
              </a:extLst>
            </p:cNvPr>
            <p:cNvSpPr/>
            <p:nvPr/>
          </p:nvSpPr>
          <p:spPr>
            <a:xfrm rot="377719">
              <a:off x="2608055" y="2340083"/>
              <a:ext cx="54686" cy="318348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Isosceles Triangle 24">
              <a:extLst>
                <a:ext uri="{FF2B5EF4-FFF2-40B4-BE49-F238E27FC236}">
                  <a16:creationId xmlns:a16="http://schemas.microsoft.com/office/drawing/2014/main" id="{8534F4DA-F69C-4370-9594-294FAF93DC49}"/>
                </a:ext>
              </a:extLst>
            </p:cNvPr>
            <p:cNvSpPr/>
            <p:nvPr/>
          </p:nvSpPr>
          <p:spPr>
            <a:xfrm rot="4498505">
              <a:off x="2140715" y="2121129"/>
              <a:ext cx="50838" cy="342441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Isosceles Triangle 24">
              <a:extLst>
                <a:ext uri="{FF2B5EF4-FFF2-40B4-BE49-F238E27FC236}">
                  <a16:creationId xmlns:a16="http://schemas.microsoft.com/office/drawing/2014/main" id="{9F67FFAA-7324-4800-9B6E-8DE8212E5F82}"/>
                </a:ext>
              </a:extLst>
            </p:cNvPr>
            <p:cNvSpPr/>
            <p:nvPr/>
          </p:nvSpPr>
          <p:spPr>
            <a:xfrm rot="2784244">
              <a:off x="2393347" y="2162040"/>
              <a:ext cx="50838" cy="342441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Isosceles Triangle 24">
              <a:extLst>
                <a:ext uri="{FF2B5EF4-FFF2-40B4-BE49-F238E27FC236}">
                  <a16:creationId xmlns:a16="http://schemas.microsoft.com/office/drawing/2014/main" id="{4F964A35-1E33-470E-873B-7C946B86ADFC}"/>
                </a:ext>
              </a:extLst>
            </p:cNvPr>
            <p:cNvSpPr/>
            <p:nvPr/>
          </p:nvSpPr>
          <p:spPr>
            <a:xfrm rot="1560177">
              <a:off x="2408166" y="2417880"/>
              <a:ext cx="54686" cy="318348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7" name="TextBox 106">
            <a:extLst>
              <a:ext uri="{FF2B5EF4-FFF2-40B4-BE49-F238E27FC236}">
                <a16:creationId xmlns:a16="http://schemas.microsoft.com/office/drawing/2014/main" id="{151B04EA-4395-4B1B-974B-BCADCF687FD2}"/>
              </a:ext>
            </a:extLst>
          </p:cNvPr>
          <p:cNvSpPr txBox="1"/>
          <p:nvPr/>
        </p:nvSpPr>
        <p:spPr>
          <a:xfrm>
            <a:off x="3720565" y="1913826"/>
            <a:ext cx="13794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>
                <a:latin typeface="+mj-lt"/>
              </a:rPr>
              <a:t>Radionuclide</a:t>
            </a:r>
            <a:endParaRPr lang="en-US" sz="1400" b="1" dirty="0">
              <a:latin typeface="+mj-lt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249611CA-4E9E-40A3-9A36-C9D4744614FD}"/>
              </a:ext>
            </a:extLst>
          </p:cNvPr>
          <p:cNvSpPr txBox="1"/>
          <p:nvPr/>
        </p:nvSpPr>
        <p:spPr>
          <a:xfrm>
            <a:off x="3723362" y="2173011"/>
            <a:ext cx="16202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/>
              <a:t>supply via </a:t>
            </a:r>
            <a:r>
              <a:rPr lang="cs-CZ" sz="1600" b="1" dirty="0"/>
              <a:t>WP3</a:t>
            </a:r>
            <a:endParaRPr lang="en-US" sz="1600" b="1" dirty="0"/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EE011910-CC38-4811-A125-D7744A62667A}"/>
              </a:ext>
            </a:extLst>
          </p:cNvPr>
          <p:cNvSpPr txBox="1"/>
          <p:nvPr/>
        </p:nvSpPr>
        <p:spPr>
          <a:xfrm>
            <a:off x="796781" y="1814243"/>
            <a:ext cx="15110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600" b="1" dirty="0"/>
              <a:t>Task 4.2:</a:t>
            </a:r>
          </a:p>
          <a:p>
            <a:pPr algn="r"/>
            <a:r>
              <a:rPr lang="cs-CZ" sz="1600" baseline="30000" dirty="0"/>
              <a:t>177</a:t>
            </a:r>
            <a:r>
              <a:rPr lang="cs-CZ" sz="1600" dirty="0"/>
              <a:t>Lu = nuclide of choise</a:t>
            </a:r>
          </a:p>
          <a:p>
            <a:pPr algn="r"/>
            <a:endParaRPr lang="en-US" sz="1600" b="1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9384DD0-C3A7-4668-AD32-997139B9E4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62AB20F-D7ED-4DAD-83AF-0FCB71CD2C50}" type="slidenum">
              <a:rPr lang="en-US" smtClean="0"/>
              <a:t>2</a:t>
            </a:fld>
            <a:endParaRPr lang="en-US"/>
          </a:p>
        </p:txBody>
      </p:sp>
      <p:pic>
        <p:nvPicPr>
          <p:cNvPr id="119" name="Grafik 13">
            <a:extLst>
              <a:ext uri="{FF2B5EF4-FFF2-40B4-BE49-F238E27FC236}">
                <a16:creationId xmlns:a16="http://schemas.microsoft.com/office/drawing/2014/main" id="{AA374127-6A70-4377-8949-A6481A532A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42875" y="5959441"/>
            <a:ext cx="1199155" cy="579471"/>
          </a:xfrm>
          <a:prstGeom prst="rect">
            <a:avLst/>
          </a:prstGeom>
        </p:spPr>
      </p:pic>
      <p:sp>
        <p:nvSpPr>
          <p:cNvPr id="81" name="Title 1">
            <a:extLst>
              <a:ext uri="{FF2B5EF4-FFF2-40B4-BE49-F238E27FC236}">
                <a16:creationId xmlns:a16="http://schemas.microsoft.com/office/drawing/2014/main" id="{D81BB1E2-96E9-408A-834B-7E49267175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704" y="288384"/>
            <a:ext cx="10925452" cy="1160062"/>
          </a:xfrm>
        </p:spPr>
        <p:txBody>
          <a:bodyPr>
            <a:normAutofit/>
          </a:bodyPr>
          <a:lstStyle/>
          <a:p>
            <a:r>
              <a:rPr lang="cs-CZ" sz="2800" baseline="30000" dirty="0"/>
              <a:t>177</a:t>
            </a:r>
            <a:r>
              <a:rPr lang="cs-CZ" sz="2800" dirty="0"/>
              <a:t>Lu-based targeted r</a:t>
            </a:r>
            <a:r>
              <a:rPr lang="en-US" sz="2800" dirty="0" err="1"/>
              <a:t>adiotheranostics</a:t>
            </a:r>
            <a:r>
              <a:rPr lang="en-US" sz="2800" dirty="0"/>
              <a:t> </a:t>
            </a:r>
            <a:r>
              <a:rPr lang="en-US" sz="2800" b="0" dirty="0"/>
              <a:t>– </a:t>
            </a:r>
            <a:r>
              <a:rPr lang="cs-CZ" sz="2800" b="0" dirty="0"/>
              <a:t>general design</a:t>
            </a:r>
            <a:endParaRPr lang="en-US" sz="2800" b="0" dirty="0"/>
          </a:p>
        </p:txBody>
      </p:sp>
    </p:spTree>
    <p:extLst>
      <p:ext uri="{BB962C8B-B14F-4D97-AF65-F5344CB8AC3E}">
        <p14:creationId xmlns:p14="http://schemas.microsoft.com/office/powerpoint/2010/main" val="18854565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Rectangle: Rounded Corners 126">
            <a:extLst>
              <a:ext uri="{FF2B5EF4-FFF2-40B4-BE49-F238E27FC236}">
                <a16:creationId xmlns:a16="http://schemas.microsoft.com/office/drawing/2014/main" id="{3D75E057-106F-46AC-BE6B-0DE1CC646758}"/>
              </a:ext>
            </a:extLst>
          </p:cNvPr>
          <p:cNvSpPr/>
          <p:nvPr/>
        </p:nvSpPr>
        <p:spPr>
          <a:xfrm>
            <a:off x="642453" y="1448445"/>
            <a:ext cx="5741580" cy="3060675"/>
          </a:xfrm>
          <a:prstGeom prst="roundRect">
            <a:avLst/>
          </a:prstGeom>
          <a:solidFill>
            <a:schemeClr val="bg1"/>
          </a:solidFill>
          <a:ln>
            <a:solidFill>
              <a:schemeClr val="tx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83F1F194-ECF8-41EA-B7CF-0C59D745A878}"/>
              </a:ext>
            </a:extLst>
          </p:cNvPr>
          <p:cNvCxnSpPr>
            <a:cxnSpLocks/>
          </p:cNvCxnSpPr>
          <p:nvPr/>
        </p:nvCxnSpPr>
        <p:spPr>
          <a:xfrm>
            <a:off x="2548060" y="3561765"/>
            <a:ext cx="1527127" cy="0"/>
          </a:xfrm>
          <a:prstGeom prst="straightConnector1">
            <a:avLst/>
          </a:prstGeom>
          <a:ln w="38100">
            <a:gradFill flip="none" rotWithShape="1">
              <a:gsLst>
                <a:gs pos="0">
                  <a:schemeClr val="tx1"/>
                </a:gs>
                <a:gs pos="100000">
                  <a:schemeClr val="bg1">
                    <a:lumMod val="75000"/>
                  </a:schemeClr>
                </a:gs>
              </a:gsLst>
              <a:lin ang="10800000" scaled="1"/>
              <a:tileRect/>
            </a:gra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B4696336-AB7F-4E8E-92C0-DED4E3C104C3}"/>
              </a:ext>
            </a:extLst>
          </p:cNvPr>
          <p:cNvSpPr txBox="1"/>
          <p:nvPr/>
        </p:nvSpPr>
        <p:spPr>
          <a:xfrm>
            <a:off x="2589929" y="3650264"/>
            <a:ext cx="142055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1400" b="1" dirty="0">
                <a:latin typeface="+mj-lt"/>
              </a:rPr>
              <a:t>radiolabeling</a:t>
            </a:r>
            <a:endParaRPr lang="en-US" sz="1400" b="1" dirty="0">
              <a:latin typeface="+mj-lt"/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15EE2701-F277-4D03-8580-27D5D81B9CAA}"/>
              </a:ext>
            </a:extLst>
          </p:cNvPr>
          <p:cNvSpPr/>
          <p:nvPr/>
        </p:nvSpPr>
        <p:spPr>
          <a:xfrm rot="21304671">
            <a:off x="3318146" y="2783078"/>
            <a:ext cx="741780" cy="521142"/>
          </a:xfrm>
          <a:custGeom>
            <a:avLst/>
            <a:gdLst>
              <a:gd name="connsiteX0" fmla="*/ 0 w 368300"/>
              <a:gd name="connsiteY0" fmla="*/ 0 h 1155700"/>
              <a:gd name="connsiteX1" fmla="*/ 63500 w 368300"/>
              <a:gd name="connsiteY1" fmla="*/ 806450 h 1155700"/>
              <a:gd name="connsiteX2" fmla="*/ 368300 w 368300"/>
              <a:gd name="connsiteY2" fmla="*/ 1155700 h 1155700"/>
              <a:gd name="connsiteX0" fmla="*/ 0 w 368300"/>
              <a:gd name="connsiteY0" fmla="*/ 0 h 1155700"/>
              <a:gd name="connsiteX1" fmla="*/ 87109 w 368300"/>
              <a:gd name="connsiteY1" fmla="*/ 726437 h 1155700"/>
              <a:gd name="connsiteX2" fmla="*/ 368300 w 368300"/>
              <a:gd name="connsiteY2" fmla="*/ 1155700 h 1155700"/>
              <a:gd name="connsiteX0" fmla="*/ 0 w 415518"/>
              <a:gd name="connsiteY0" fmla="*/ 0 h 1235713"/>
              <a:gd name="connsiteX1" fmla="*/ 134327 w 415518"/>
              <a:gd name="connsiteY1" fmla="*/ 806450 h 1235713"/>
              <a:gd name="connsiteX2" fmla="*/ 415518 w 415518"/>
              <a:gd name="connsiteY2" fmla="*/ 1235713 h 1235713"/>
              <a:gd name="connsiteX0" fmla="*/ 0 w 415518"/>
              <a:gd name="connsiteY0" fmla="*/ 0 h 1235713"/>
              <a:gd name="connsiteX1" fmla="*/ 134327 w 415518"/>
              <a:gd name="connsiteY1" fmla="*/ 806450 h 1235713"/>
              <a:gd name="connsiteX2" fmla="*/ 415518 w 415518"/>
              <a:gd name="connsiteY2" fmla="*/ 1235713 h 1235713"/>
              <a:gd name="connsiteX0" fmla="*/ 0 w 450931"/>
              <a:gd name="connsiteY0" fmla="*/ 0 h 1331729"/>
              <a:gd name="connsiteX1" fmla="*/ 169740 w 450931"/>
              <a:gd name="connsiteY1" fmla="*/ 902466 h 1331729"/>
              <a:gd name="connsiteX2" fmla="*/ 450931 w 450931"/>
              <a:gd name="connsiteY2" fmla="*/ 1331729 h 1331729"/>
              <a:gd name="connsiteX0" fmla="*/ 0 w 450931"/>
              <a:gd name="connsiteY0" fmla="*/ 0 h 1331729"/>
              <a:gd name="connsiteX1" fmla="*/ 157935 w 450931"/>
              <a:gd name="connsiteY1" fmla="*/ 950474 h 1331729"/>
              <a:gd name="connsiteX2" fmla="*/ 450931 w 450931"/>
              <a:gd name="connsiteY2" fmla="*/ 1331729 h 1331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50931" h="1331729">
                <a:moveTo>
                  <a:pt x="0" y="0"/>
                </a:moveTo>
                <a:cubicBezTo>
                  <a:pt x="30569" y="354925"/>
                  <a:pt x="96552" y="757857"/>
                  <a:pt x="157935" y="950474"/>
                </a:cubicBezTo>
                <a:cubicBezTo>
                  <a:pt x="219318" y="1143091"/>
                  <a:pt x="329222" y="1253412"/>
                  <a:pt x="450931" y="1331729"/>
                </a:cubicBezTo>
              </a:path>
            </a:pathLst>
          </a:custGeom>
          <a:noFill/>
          <a:ln w="38100"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tx1"/>
                </a:gs>
              </a:gsLst>
              <a:lin ang="5400000" scaled="1"/>
            </a:gra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FD31039-77D9-4104-967E-DD984E06DB55}"/>
              </a:ext>
            </a:extLst>
          </p:cNvPr>
          <p:cNvSpPr txBox="1"/>
          <p:nvPr/>
        </p:nvSpPr>
        <p:spPr>
          <a:xfrm>
            <a:off x="1042882" y="3889790"/>
            <a:ext cx="186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>
                <a:latin typeface="+mj-lt"/>
              </a:rPr>
              <a:t>Cold ligand</a:t>
            </a:r>
            <a:endParaRPr lang="en-US" sz="1400" b="1" dirty="0">
              <a:latin typeface="+mj-lt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9A3EA5B-49BF-4FC5-9A4C-42594E37FF98}"/>
              </a:ext>
            </a:extLst>
          </p:cNvPr>
          <p:cNvSpPr txBox="1"/>
          <p:nvPr/>
        </p:nvSpPr>
        <p:spPr>
          <a:xfrm>
            <a:off x="4119455" y="4030638"/>
            <a:ext cx="23473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b="1" dirty="0">
                <a:latin typeface="+mj-lt"/>
              </a:rPr>
              <a:t>Radiolabeled ligand</a:t>
            </a:r>
            <a:endParaRPr lang="en-US" sz="1400" b="1" dirty="0">
              <a:latin typeface="+mj-lt"/>
            </a:endParaRPr>
          </a:p>
        </p:txBody>
      </p:sp>
      <p:graphicFrame>
        <p:nvGraphicFramePr>
          <p:cNvPr id="50" name="Object 49">
            <a:extLst>
              <a:ext uri="{FF2B5EF4-FFF2-40B4-BE49-F238E27FC236}">
                <a16:creationId xmlns:a16="http://schemas.microsoft.com/office/drawing/2014/main" id="{6F3756EC-B1E9-4DA7-9E80-C358377A6F6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893529" y="3227565"/>
          <a:ext cx="1258887" cy="487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96" name="CS ChemDraw 64-bit Drawing" r:id="rId3" imgW="862000" imgH="333285" progId="ChemDraw_x64.Document.6.0">
                  <p:embed/>
                </p:oleObj>
              </mc:Choice>
              <mc:Fallback>
                <p:oleObj name="CS ChemDraw 64-bit Drawing" r:id="rId3" imgW="862000" imgH="333285" progId="ChemDraw_x64.Document.6.0">
                  <p:embed/>
                  <p:pic>
                    <p:nvPicPr>
                      <p:cNvPr id="50" name="Object 49">
                        <a:extLst>
                          <a:ext uri="{FF2B5EF4-FFF2-40B4-BE49-F238E27FC236}">
                            <a16:creationId xmlns:a16="http://schemas.microsoft.com/office/drawing/2014/main" id="{6F3756EC-B1E9-4DA7-9E80-C358377A6F6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893529" y="3227565"/>
                        <a:ext cx="1258887" cy="4873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" name="Explosion: 8 Points 50">
            <a:extLst>
              <a:ext uri="{FF2B5EF4-FFF2-40B4-BE49-F238E27FC236}">
                <a16:creationId xmlns:a16="http://schemas.microsoft.com/office/drawing/2014/main" id="{A8CA0535-07C6-40E0-99D4-A3948C7A8E34}"/>
              </a:ext>
            </a:extLst>
          </p:cNvPr>
          <p:cNvSpPr/>
          <p:nvPr/>
        </p:nvSpPr>
        <p:spPr>
          <a:xfrm>
            <a:off x="4533484" y="2947817"/>
            <a:ext cx="1028782" cy="1072844"/>
          </a:xfrm>
          <a:prstGeom prst="irregularSeal1">
            <a:avLst/>
          </a:prstGeom>
          <a:gradFill flip="none" rotWithShape="1">
            <a:gsLst>
              <a:gs pos="0">
                <a:schemeClr val="bg1"/>
              </a:gs>
              <a:gs pos="67000">
                <a:srgbClr val="FF9933"/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2" name="Object 51">
            <a:extLst>
              <a:ext uri="{FF2B5EF4-FFF2-40B4-BE49-F238E27FC236}">
                <a16:creationId xmlns:a16="http://schemas.microsoft.com/office/drawing/2014/main" id="{50C26289-C14D-496F-9B56-3BC012565AB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99391" y="3300590"/>
          <a:ext cx="1260475" cy="487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97" name="CS ChemDraw 64-bit Drawing" r:id="rId5" imgW="863735" imgH="333285" progId="ChemDraw_x64.Document.6.0">
                  <p:embed/>
                </p:oleObj>
              </mc:Choice>
              <mc:Fallback>
                <p:oleObj name="CS ChemDraw 64-bit Drawing" r:id="rId5" imgW="863735" imgH="333285" progId="ChemDraw_x64.Document.6.0">
                  <p:embed/>
                  <p:pic>
                    <p:nvPicPr>
                      <p:cNvPr id="52" name="Object 51">
                        <a:extLst>
                          <a:ext uri="{FF2B5EF4-FFF2-40B4-BE49-F238E27FC236}">
                            <a16:creationId xmlns:a16="http://schemas.microsoft.com/office/drawing/2014/main" id="{50C26289-C14D-496F-9B56-3BC012565AB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99391" y="3300590"/>
                        <a:ext cx="1260475" cy="4873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4" name="Isosceles Triangle 24">
            <a:extLst>
              <a:ext uri="{FF2B5EF4-FFF2-40B4-BE49-F238E27FC236}">
                <a16:creationId xmlns:a16="http://schemas.microsoft.com/office/drawing/2014/main" id="{0DABE6F9-C705-42B8-82EA-FC7138A3118A}"/>
              </a:ext>
            </a:extLst>
          </p:cNvPr>
          <p:cNvSpPr/>
          <p:nvPr/>
        </p:nvSpPr>
        <p:spPr>
          <a:xfrm rot="9304118">
            <a:off x="4925560" y="3085463"/>
            <a:ext cx="54685" cy="318348"/>
          </a:xfrm>
          <a:custGeom>
            <a:avLst/>
            <a:gdLst>
              <a:gd name="connsiteX0" fmla="*/ 0 w 132890"/>
              <a:gd name="connsiteY0" fmla="*/ 231422 h 231422"/>
              <a:gd name="connsiteX1" fmla="*/ 66445 w 132890"/>
              <a:gd name="connsiteY1" fmla="*/ 0 h 231422"/>
              <a:gd name="connsiteX2" fmla="*/ 132890 w 132890"/>
              <a:gd name="connsiteY2" fmla="*/ 231422 h 231422"/>
              <a:gd name="connsiteX3" fmla="*/ 0 w 132890"/>
              <a:gd name="connsiteY3" fmla="*/ 231422 h 231422"/>
              <a:gd name="connsiteX0" fmla="*/ 0 w 132890"/>
              <a:gd name="connsiteY0" fmla="*/ 231422 h 231422"/>
              <a:gd name="connsiteX1" fmla="*/ 66445 w 132890"/>
              <a:gd name="connsiteY1" fmla="*/ 0 h 231422"/>
              <a:gd name="connsiteX2" fmla="*/ 132890 w 132890"/>
              <a:gd name="connsiteY2" fmla="*/ 231422 h 231422"/>
              <a:gd name="connsiteX3" fmla="*/ 0 w 132890"/>
              <a:gd name="connsiteY3" fmla="*/ 231422 h 231422"/>
              <a:gd name="connsiteX0" fmla="*/ 0 w 132890"/>
              <a:gd name="connsiteY0" fmla="*/ 231422 h 270306"/>
              <a:gd name="connsiteX1" fmla="*/ 66445 w 132890"/>
              <a:gd name="connsiteY1" fmla="*/ 0 h 270306"/>
              <a:gd name="connsiteX2" fmla="*/ 132890 w 132890"/>
              <a:gd name="connsiteY2" fmla="*/ 231422 h 270306"/>
              <a:gd name="connsiteX3" fmla="*/ 0 w 132890"/>
              <a:gd name="connsiteY3" fmla="*/ 231422 h 270306"/>
              <a:gd name="connsiteX0" fmla="*/ 0 w 132890"/>
              <a:gd name="connsiteY0" fmla="*/ 231422 h 270306"/>
              <a:gd name="connsiteX1" fmla="*/ 66445 w 132890"/>
              <a:gd name="connsiteY1" fmla="*/ 0 h 270306"/>
              <a:gd name="connsiteX2" fmla="*/ 132890 w 132890"/>
              <a:gd name="connsiteY2" fmla="*/ 231422 h 270306"/>
              <a:gd name="connsiteX3" fmla="*/ 0 w 132890"/>
              <a:gd name="connsiteY3" fmla="*/ 231422 h 270306"/>
              <a:gd name="connsiteX0" fmla="*/ 2562 w 135452"/>
              <a:gd name="connsiteY0" fmla="*/ 231422 h 303528"/>
              <a:gd name="connsiteX1" fmla="*/ 69007 w 135452"/>
              <a:gd name="connsiteY1" fmla="*/ 0 h 303528"/>
              <a:gd name="connsiteX2" fmla="*/ 135452 w 135452"/>
              <a:gd name="connsiteY2" fmla="*/ 231422 h 303528"/>
              <a:gd name="connsiteX3" fmla="*/ 2562 w 135452"/>
              <a:gd name="connsiteY3" fmla="*/ 231422 h 303528"/>
              <a:gd name="connsiteX0" fmla="*/ 2562 w 135452"/>
              <a:gd name="connsiteY0" fmla="*/ 231422 h 303528"/>
              <a:gd name="connsiteX1" fmla="*/ 69007 w 135452"/>
              <a:gd name="connsiteY1" fmla="*/ 0 h 303528"/>
              <a:gd name="connsiteX2" fmla="*/ 135452 w 135452"/>
              <a:gd name="connsiteY2" fmla="*/ 231422 h 303528"/>
              <a:gd name="connsiteX3" fmla="*/ 2562 w 135452"/>
              <a:gd name="connsiteY3" fmla="*/ 231422 h 303528"/>
              <a:gd name="connsiteX0" fmla="*/ 1605 w 138196"/>
              <a:gd name="connsiteY0" fmla="*/ 231422 h 317306"/>
              <a:gd name="connsiteX1" fmla="*/ 68050 w 138196"/>
              <a:gd name="connsiteY1" fmla="*/ 0 h 317306"/>
              <a:gd name="connsiteX2" fmla="*/ 134495 w 138196"/>
              <a:gd name="connsiteY2" fmla="*/ 231422 h 317306"/>
              <a:gd name="connsiteX3" fmla="*/ 1605 w 138196"/>
              <a:gd name="connsiteY3" fmla="*/ 231422 h 317306"/>
              <a:gd name="connsiteX0" fmla="*/ 1605 w 138196"/>
              <a:gd name="connsiteY0" fmla="*/ 231422 h 317306"/>
              <a:gd name="connsiteX1" fmla="*/ 68050 w 138196"/>
              <a:gd name="connsiteY1" fmla="*/ 0 h 317306"/>
              <a:gd name="connsiteX2" fmla="*/ 134495 w 138196"/>
              <a:gd name="connsiteY2" fmla="*/ 231422 h 317306"/>
              <a:gd name="connsiteX3" fmla="*/ 1605 w 138196"/>
              <a:gd name="connsiteY3" fmla="*/ 231422 h 317306"/>
              <a:gd name="connsiteX0" fmla="*/ 2983 w 139431"/>
              <a:gd name="connsiteY0" fmla="*/ 231422 h 324555"/>
              <a:gd name="connsiteX1" fmla="*/ 69428 w 139431"/>
              <a:gd name="connsiteY1" fmla="*/ 0 h 324555"/>
              <a:gd name="connsiteX2" fmla="*/ 135873 w 139431"/>
              <a:gd name="connsiteY2" fmla="*/ 231422 h 324555"/>
              <a:gd name="connsiteX3" fmla="*/ 2983 w 139431"/>
              <a:gd name="connsiteY3" fmla="*/ 231422 h 324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9431" h="324555">
                <a:moveTo>
                  <a:pt x="2983" y="231422"/>
                </a:moveTo>
                <a:lnTo>
                  <a:pt x="69428" y="0"/>
                </a:lnTo>
                <a:lnTo>
                  <a:pt x="135873" y="231422"/>
                </a:lnTo>
                <a:cubicBezTo>
                  <a:pt x="167776" y="355600"/>
                  <a:pt x="-26097" y="355600"/>
                  <a:pt x="2983" y="231422"/>
                </a:cubicBezTo>
                <a:close/>
              </a:path>
            </a:pathLst>
          </a:custGeom>
          <a:gradFill flip="none" rotWithShape="1">
            <a:gsLst>
              <a:gs pos="58000">
                <a:schemeClr val="bg1"/>
              </a:gs>
              <a:gs pos="0">
                <a:schemeClr val="accent1">
                  <a:lumMod val="0"/>
                  <a:lumOff val="100000"/>
                </a:schemeClr>
              </a:gs>
              <a:gs pos="100000">
                <a:srgbClr val="FF6600"/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Isosceles Triangle 24">
            <a:extLst>
              <a:ext uri="{FF2B5EF4-FFF2-40B4-BE49-F238E27FC236}">
                <a16:creationId xmlns:a16="http://schemas.microsoft.com/office/drawing/2014/main" id="{B0D38F9D-80BE-4223-87D1-63BEFEEA1982}"/>
              </a:ext>
            </a:extLst>
          </p:cNvPr>
          <p:cNvSpPr/>
          <p:nvPr/>
        </p:nvSpPr>
        <p:spPr>
          <a:xfrm rot="10235960">
            <a:off x="4988609" y="2827693"/>
            <a:ext cx="54685" cy="318348"/>
          </a:xfrm>
          <a:custGeom>
            <a:avLst/>
            <a:gdLst>
              <a:gd name="connsiteX0" fmla="*/ 0 w 132890"/>
              <a:gd name="connsiteY0" fmla="*/ 231422 h 231422"/>
              <a:gd name="connsiteX1" fmla="*/ 66445 w 132890"/>
              <a:gd name="connsiteY1" fmla="*/ 0 h 231422"/>
              <a:gd name="connsiteX2" fmla="*/ 132890 w 132890"/>
              <a:gd name="connsiteY2" fmla="*/ 231422 h 231422"/>
              <a:gd name="connsiteX3" fmla="*/ 0 w 132890"/>
              <a:gd name="connsiteY3" fmla="*/ 231422 h 231422"/>
              <a:gd name="connsiteX0" fmla="*/ 0 w 132890"/>
              <a:gd name="connsiteY0" fmla="*/ 231422 h 231422"/>
              <a:gd name="connsiteX1" fmla="*/ 66445 w 132890"/>
              <a:gd name="connsiteY1" fmla="*/ 0 h 231422"/>
              <a:gd name="connsiteX2" fmla="*/ 132890 w 132890"/>
              <a:gd name="connsiteY2" fmla="*/ 231422 h 231422"/>
              <a:gd name="connsiteX3" fmla="*/ 0 w 132890"/>
              <a:gd name="connsiteY3" fmla="*/ 231422 h 231422"/>
              <a:gd name="connsiteX0" fmla="*/ 0 w 132890"/>
              <a:gd name="connsiteY0" fmla="*/ 231422 h 270306"/>
              <a:gd name="connsiteX1" fmla="*/ 66445 w 132890"/>
              <a:gd name="connsiteY1" fmla="*/ 0 h 270306"/>
              <a:gd name="connsiteX2" fmla="*/ 132890 w 132890"/>
              <a:gd name="connsiteY2" fmla="*/ 231422 h 270306"/>
              <a:gd name="connsiteX3" fmla="*/ 0 w 132890"/>
              <a:gd name="connsiteY3" fmla="*/ 231422 h 270306"/>
              <a:gd name="connsiteX0" fmla="*/ 0 w 132890"/>
              <a:gd name="connsiteY0" fmla="*/ 231422 h 270306"/>
              <a:gd name="connsiteX1" fmla="*/ 66445 w 132890"/>
              <a:gd name="connsiteY1" fmla="*/ 0 h 270306"/>
              <a:gd name="connsiteX2" fmla="*/ 132890 w 132890"/>
              <a:gd name="connsiteY2" fmla="*/ 231422 h 270306"/>
              <a:gd name="connsiteX3" fmla="*/ 0 w 132890"/>
              <a:gd name="connsiteY3" fmla="*/ 231422 h 270306"/>
              <a:gd name="connsiteX0" fmla="*/ 2562 w 135452"/>
              <a:gd name="connsiteY0" fmla="*/ 231422 h 303528"/>
              <a:gd name="connsiteX1" fmla="*/ 69007 w 135452"/>
              <a:gd name="connsiteY1" fmla="*/ 0 h 303528"/>
              <a:gd name="connsiteX2" fmla="*/ 135452 w 135452"/>
              <a:gd name="connsiteY2" fmla="*/ 231422 h 303528"/>
              <a:gd name="connsiteX3" fmla="*/ 2562 w 135452"/>
              <a:gd name="connsiteY3" fmla="*/ 231422 h 303528"/>
              <a:gd name="connsiteX0" fmla="*/ 2562 w 135452"/>
              <a:gd name="connsiteY0" fmla="*/ 231422 h 303528"/>
              <a:gd name="connsiteX1" fmla="*/ 69007 w 135452"/>
              <a:gd name="connsiteY1" fmla="*/ 0 h 303528"/>
              <a:gd name="connsiteX2" fmla="*/ 135452 w 135452"/>
              <a:gd name="connsiteY2" fmla="*/ 231422 h 303528"/>
              <a:gd name="connsiteX3" fmla="*/ 2562 w 135452"/>
              <a:gd name="connsiteY3" fmla="*/ 231422 h 303528"/>
              <a:gd name="connsiteX0" fmla="*/ 1605 w 138196"/>
              <a:gd name="connsiteY0" fmla="*/ 231422 h 317306"/>
              <a:gd name="connsiteX1" fmla="*/ 68050 w 138196"/>
              <a:gd name="connsiteY1" fmla="*/ 0 h 317306"/>
              <a:gd name="connsiteX2" fmla="*/ 134495 w 138196"/>
              <a:gd name="connsiteY2" fmla="*/ 231422 h 317306"/>
              <a:gd name="connsiteX3" fmla="*/ 1605 w 138196"/>
              <a:gd name="connsiteY3" fmla="*/ 231422 h 317306"/>
              <a:gd name="connsiteX0" fmla="*/ 1605 w 138196"/>
              <a:gd name="connsiteY0" fmla="*/ 231422 h 317306"/>
              <a:gd name="connsiteX1" fmla="*/ 68050 w 138196"/>
              <a:gd name="connsiteY1" fmla="*/ 0 h 317306"/>
              <a:gd name="connsiteX2" fmla="*/ 134495 w 138196"/>
              <a:gd name="connsiteY2" fmla="*/ 231422 h 317306"/>
              <a:gd name="connsiteX3" fmla="*/ 1605 w 138196"/>
              <a:gd name="connsiteY3" fmla="*/ 231422 h 317306"/>
              <a:gd name="connsiteX0" fmla="*/ 2983 w 139431"/>
              <a:gd name="connsiteY0" fmla="*/ 231422 h 324555"/>
              <a:gd name="connsiteX1" fmla="*/ 69428 w 139431"/>
              <a:gd name="connsiteY1" fmla="*/ 0 h 324555"/>
              <a:gd name="connsiteX2" fmla="*/ 135873 w 139431"/>
              <a:gd name="connsiteY2" fmla="*/ 231422 h 324555"/>
              <a:gd name="connsiteX3" fmla="*/ 2983 w 139431"/>
              <a:gd name="connsiteY3" fmla="*/ 231422 h 324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9431" h="324555">
                <a:moveTo>
                  <a:pt x="2983" y="231422"/>
                </a:moveTo>
                <a:lnTo>
                  <a:pt x="69428" y="0"/>
                </a:lnTo>
                <a:lnTo>
                  <a:pt x="135873" y="231422"/>
                </a:lnTo>
                <a:cubicBezTo>
                  <a:pt x="167776" y="355600"/>
                  <a:pt x="-26097" y="355600"/>
                  <a:pt x="2983" y="231422"/>
                </a:cubicBezTo>
                <a:close/>
              </a:path>
            </a:pathLst>
          </a:custGeom>
          <a:gradFill flip="none" rotWithShape="1">
            <a:gsLst>
              <a:gs pos="58000">
                <a:schemeClr val="bg1"/>
              </a:gs>
              <a:gs pos="0">
                <a:schemeClr val="accent1">
                  <a:lumMod val="0"/>
                  <a:lumOff val="100000"/>
                </a:schemeClr>
              </a:gs>
              <a:gs pos="100000">
                <a:srgbClr val="FF6600"/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Isosceles Triangle 24">
            <a:extLst>
              <a:ext uri="{FF2B5EF4-FFF2-40B4-BE49-F238E27FC236}">
                <a16:creationId xmlns:a16="http://schemas.microsoft.com/office/drawing/2014/main" id="{6084C346-81CB-49F0-A355-344A4148408C}"/>
              </a:ext>
            </a:extLst>
          </p:cNvPr>
          <p:cNvSpPr/>
          <p:nvPr/>
        </p:nvSpPr>
        <p:spPr>
          <a:xfrm rot="7565966">
            <a:off x="4747386" y="3062295"/>
            <a:ext cx="50838" cy="342441"/>
          </a:xfrm>
          <a:custGeom>
            <a:avLst/>
            <a:gdLst>
              <a:gd name="connsiteX0" fmla="*/ 0 w 132890"/>
              <a:gd name="connsiteY0" fmla="*/ 231422 h 231422"/>
              <a:gd name="connsiteX1" fmla="*/ 66445 w 132890"/>
              <a:gd name="connsiteY1" fmla="*/ 0 h 231422"/>
              <a:gd name="connsiteX2" fmla="*/ 132890 w 132890"/>
              <a:gd name="connsiteY2" fmla="*/ 231422 h 231422"/>
              <a:gd name="connsiteX3" fmla="*/ 0 w 132890"/>
              <a:gd name="connsiteY3" fmla="*/ 231422 h 231422"/>
              <a:gd name="connsiteX0" fmla="*/ 0 w 132890"/>
              <a:gd name="connsiteY0" fmla="*/ 231422 h 231422"/>
              <a:gd name="connsiteX1" fmla="*/ 66445 w 132890"/>
              <a:gd name="connsiteY1" fmla="*/ 0 h 231422"/>
              <a:gd name="connsiteX2" fmla="*/ 132890 w 132890"/>
              <a:gd name="connsiteY2" fmla="*/ 231422 h 231422"/>
              <a:gd name="connsiteX3" fmla="*/ 0 w 132890"/>
              <a:gd name="connsiteY3" fmla="*/ 231422 h 231422"/>
              <a:gd name="connsiteX0" fmla="*/ 0 w 132890"/>
              <a:gd name="connsiteY0" fmla="*/ 231422 h 270306"/>
              <a:gd name="connsiteX1" fmla="*/ 66445 w 132890"/>
              <a:gd name="connsiteY1" fmla="*/ 0 h 270306"/>
              <a:gd name="connsiteX2" fmla="*/ 132890 w 132890"/>
              <a:gd name="connsiteY2" fmla="*/ 231422 h 270306"/>
              <a:gd name="connsiteX3" fmla="*/ 0 w 132890"/>
              <a:gd name="connsiteY3" fmla="*/ 231422 h 270306"/>
              <a:gd name="connsiteX0" fmla="*/ 0 w 132890"/>
              <a:gd name="connsiteY0" fmla="*/ 231422 h 270306"/>
              <a:gd name="connsiteX1" fmla="*/ 66445 w 132890"/>
              <a:gd name="connsiteY1" fmla="*/ 0 h 270306"/>
              <a:gd name="connsiteX2" fmla="*/ 132890 w 132890"/>
              <a:gd name="connsiteY2" fmla="*/ 231422 h 270306"/>
              <a:gd name="connsiteX3" fmla="*/ 0 w 132890"/>
              <a:gd name="connsiteY3" fmla="*/ 231422 h 270306"/>
              <a:gd name="connsiteX0" fmla="*/ 2562 w 135452"/>
              <a:gd name="connsiteY0" fmla="*/ 231422 h 303528"/>
              <a:gd name="connsiteX1" fmla="*/ 69007 w 135452"/>
              <a:gd name="connsiteY1" fmla="*/ 0 h 303528"/>
              <a:gd name="connsiteX2" fmla="*/ 135452 w 135452"/>
              <a:gd name="connsiteY2" fmla="*/ 231422 h 303528"/>
              <a:gd name="connsiteX3" fmla="*/ 2562 w 135452"/>
              <a:gd name="connsiteY3" fmla="*/ 231422 h 303528"/>
              <a:gd name="connsiteX0" fmla="*/ 2562 w 135452"/>
              <a:gd name="connsiteY0" fmla="*/ 231422 h 303528"/>
              <a:gd name="connsiteX1" fmla="*/ 69007 w 135452"/>
              <a:gd name="connsiteY1" fmla="*/ 0 h 303528"/>
              <a:gd name="connsiteX2" fmla="*/ 135452 w 135452"/>
              <a:gd name="connsiteY2" fmla="*/ 231422 h 303528"/>
              <a:gd name="connsiteX3" fmla="*/ 2562 w 135452"/>
              <a:gd name="connsiteY3" fmla="*/ 231422 h 303528"/>
              <a:gd name="connsiteX0" fmla="*/ 1605 w 138196"/>
              <a:gd name="connsiteY0" fmla="*/ 231422 h 317306"/>
              <a:gd name="connsiteX1" fmla="*/ 68050 w 138196"/>
              <a:gd name="connsiteY1" fmla="*/ 0 h 317306"/>
              <a:gd name="connsiteX2" fmla="*/ 134495 w 138196"/>
              <a:gd name="connsiteY2" fmla="*/ 231422 h 317306"/>
              <a:gd name="connsiteX3" fmla="*/ 1605 w 138196"/>
              <a:gd name="connsiteY3" fmla="*/ 231422 h 317306"/>
              <a:gd name="connsiteX0" fmla="*/ 1605 w 138196"/>
              <a:gd name="connsiteY0" fmla="*/ 231422 h 317306"/>
              <a:gd name="connsiteX1" fmla="*/ 68050 w 138196"/>
              <a:gd name="connsiteY1" fmla="*/ 0 h 317306"/>
              <a:gd name="connsiteX2" fmla="*/ 134495 w 138196"/>
              <a:gd name="connsiteY2" fmla="*/ 231422 h 317306"/>
              <a:gd name="connsiteX3" fmla="*/ 1605 w 138196"/>
              <a:gd name="connsiteY3" fmla="*/ 231422 h 317306"/>
              <a:gd name="connsiteX0" fmla="*/ 2983 w 139431"/>
              <a:gd name="connsiteY0" fmla="*/ 231422 h 324555"/>
              <a:gd name="connsiteX1" fmla="*/ 69428 w 139431"/>
              <a:gd name="connsiteY1" fmla="*/ 0 h 324555"/>
              <a:gd name="connsiteX2" fmla="*/ 135873 w 139431"/>
              <a:gd name="connsiteY2" fmla="*/ 231422 h 324555"/>
              <a:gd name="connsiteX3" fmla="*/ 2983 w 139431"/>
              <a:gd name="connsiteY3" fmla="*/ 231422 h 324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9431" h="324555">
                <a:moveTo>
                  <a:pt x="2983" y="231422"/>
                </a:moveTo>
                <a:lnTo>
                  <a:pt x="69428" y="0"/>
                </a:lnTo>
                <a:lnTo>
                  <a:pt x="135873" y="231422"/>
                </a:lnTo>
                <a:cubicBezTo>
                  <a:pt x="167776" y="355600"/>
                  <a:pt x="-26097" y="355600"/>
                  <a:pt x="2983" y="231422"/>
                </a:cubicBezTo>
                <a:close/>
              </a:path>
            </a:pathLst>
          </a:custGeom>
          <a:gradFill flip="none" rotWithShape="1">
            <a:gsLst>
              <a:gs pos="58000">
                <a:schemeClr val="bg1"/>
              </a:gs>
              <a:gs pos="0">
                <a:schemeClr val="accent1">
                  <a:lumMod val="0"/>
                  <a:lumOff val="100000"/>
                </a:schemeClr>
              </a:gs>
              <a:gs pos="100000">
                <a:srgbClr val="FF6600"/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Isosceles Triangle 24">
            <a:extLst>
              <a:ext uri="{FF2B5EF4-FFF2-40B4-BE49-F238E27FC236}">
                <a16:creationId xmlns:a16="http://schemas.microsoft.com/office/drawing/2014/main" id="{EAC2936F-BC23-4BB7-B225-83E02B14C11F}"/>
              </a:ext>
            </a:extLst>
          </p:cNvPr>
          <p:cNvSpPr/>
          <p:nvPr/>
        </p:nvSpPr>
        <p:spPr>
          <a:xfrm rot="5608702">
            <a:off x="4546507" y="3316655"/>
            <a:ext cx="50838" cy="342441"/>
          </a:xfrm>
          <a:custGeom>
            <a:avLst/>
            <a:gdLst>
              <a:gd name="connsiteX0" fmla="*/ 0 w 132890"/>
              <a:gd name="connsiteY0" fmla="*/ 231422 h 231422"/>
              <a:gd name="connsiteX1" fmla="*/ 66445 w 132890"/>
              <a:gd name="connsiteY1" fmla="*/ 0 h 231422"/>
              <a:gd name="connsiteX2" fmla="*/ 132890 w 132890"/>
              <a:gd name="connsiteY2" fmla="*/ 231422 h 231422"/>
              <a:gd name="connsiteX3" fmla="*/ 0 w 132890"/>
              <a:gd name="connsiteY3" fmla="*/ 231422 h 231422"/>
              <a:gd name="connsiteX0" fmla="*/ 0 w 132890"/>
              <a:gd name="connsiteY0" fmla="*/ 231422 h 231422"/>
              <a:gd name="connsiteX1" fmla="*/ 66445 w 132890"/>
              <a:gd name="connsiteY1" fmla="*/ 0 h 231422"/>
              <a:gd name="connsiteX2" fmla="*/ 132890 w 132890"/>
              <a:gd name="connsiteY2" fmla="*/ 231422 h 231422"/>
              <a:gd name="connsiteX3" fmla="*/ 0 w 132890"/>
              <a:gd name="connsiteY3" fmla="*/ 231422 h 231422"/>
              <a:gd name="connsiteX0" fmla="*/ 0 w 132890"/>
              <a:gd name="connsiteY0" fmla="*/ 231422 h 270306"/>
              <a:gd name="connsiteX1" fmla="*/ 66445 w 132890"/>
              <a:gd name="connsiteY1" fmla="*/ 0 h 270306"/>
              <a:gd name="connsiteX2" fmla="*/ 132890 w 132890"/>
              <a:gd name="connsiteY2" fmla="*/ 231422 h 270306"/>
              <a:gd name="connsiteX3" fmla="*/ 0 w 132890"/>
              <a:gd name="connsiteY3" fmla="*/ 231422 h 270306"/>
              <a:gd name="connsiteX0" fmla="*/ 0 w 132890"/>
              <a:gd name="connsiteY0" fmla="*/ 231422 h 270306"/>
              <a:gd name="connsiteX1" fmla="*/ 66445 w 132890"/>
              <a:gd name="connsiteY1" fmla="*/ 0 h 270306"/>
              <a:gd name="connsiteX2" fmla="*/ 132890 w 132890"/>
              <a:gd name="connsiteY2" fmla="*/ 231422 h 270306"/>
              <a:gd name="connsiteX3" fmla="*/ 0 w 132890"/>
              <a:gd name="connsiteY3" fmla="*/ 231422 h 270306"/>
              <a:gd name="connsiteX0" fmla="*/ 2562 w 135452"/>
              <a:gd name="connsiteY0" fmla="*/ 231422 h 303528"/>
              <a:gd name="connsiteX1" fmla="*/ 69007 w 135452"/>
              <a:gd name="connsiteY1" fmla="*/ 0 h 303528"/>
              <a:gd name="connsiteX2" fmla="*/ 135452 w 135452"/>
              <a:gd name="connsiteY2" fmla="*/ 231422 h 303528"/>
              <a:gd name="connsiteX3" fmla="*/ 2562 w 135452"/>
              <a:gd name="connsiteY3" fmla="*/ 231422 h 303528"/>
              <a:gd name="connsiteX0" fmla="*/ 2562 w 135452"/>
              <a:gd name="connsiteY0" fmla="*/ 231422 h 303528"/>
              <a:gd name="connsiteX1" fmla="*/ 69007 w 135452"/>
              <a:gd name="connsiteY1" fmla="*/ 0 h 303528"/>
              <a:gd name="connsiteX2" fmla="*/ 135452 w 135452"/>
              <a:gd name="connsiteY2" fmla="*/ 231422 h 303528"/>
              <a:gd name="connsiteX3" fmla="*/ 2562 w 135452"/>
              <a:gd name="connsiteY3" fmla="*/ 231422 h 303528"/>
              <a:gd name="connsiteX0" fmla="*/ 1605 w 138196"/>
              <a:gd name="connsiteY0" fmla="*/ 231422 h 317306"/>
              <a:gd name="connsiteX1" fmla="*/ 68050 w 138196"/>
              <a:gd name="connsiteY1" fmla="*/ 0 h 317306"/>
              <a:gd name="connsiteX2" fmla="*/ 134495 w 138196"/>
              <a:gd name="connsiteY2" fmla="*/ 231422 h 317306"/>
              <a:gd name="connsiteX3" fmla="*/ 1605 w 138196"/>
              <a:gd name="connsiteY3" fmla="*/ 231422 h 317306"/>
              <a:gd name="connsiteX0" fmla="*/ 1605 w 138196"/>
              <a:gd name="connsiteY0" fmla="*/ 231422 h 317306"/>
              <a:gd name="connsiteX1" fmla="*/ 68050 w 138196"/>
              <a:gd name="connsiteY1" fmla="*/ 0 h 317306"/>
              <a:gd name="connsiteX2" fmla="*/ 134495 w 138196"/>
              <a:gd name="connsiteY2" fmla="*/ 231422 h 317306"/>
              <a:gd name="connsiteX3" fmla="*/ 1605 w 138196"/>
              <a:gd name="connsiteY3" fmla="*/ 231422 h 317306"/>
              <a:gd name="connsiteX0" fmla="*/ 2983 w 139431"/>
              <a:gd name="connsiteY0" fmla="*/ 231422 h 324555"/>
              <a:gd name="connsiteX1" fmla="*/ 69428 w 139431"/>
              <a:gd name="connsiteY1" fmla="*/ 0 h 324555"/>
              <a:gd name="connsiteX2" fmla="*/ 135873 w 139431"/>
              <a:gd name="connsiteY2" fmla="*/ 231422 h 324555"/>
              <a:gd name="connsiteX3" fmla="*/ 2983 w 139431"/>
              <a:gd name="connsiteY3" fmla="*/ 231422 h 324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9431" h="324555">
                <a:moveTo>
                  <a:pt x="2983" y="231422"/>
                </a:moveTo>
                <a:lnTo>
                  <a:pt x="69428" y="0"/>
                </a:lnTo>
                <a:lnTo>
                  <a:pt x="135873" y="231422"/>
                </a:lnTo>
                <a:cubicBezTo>
                  <a:pt x="167776" y="355600"/>
                  <a:pt x="-26097" y="355600"/>
                  <a:pt x="2983" y="231422"/>
                </a:cubicBezTo>
                <a:close/>
              </a:path>
            </a:pathLst>
          </a:custGeom>
          <a:gradFill flip="none" rotWithShape="1">
            <a:gsLst>
              <a:gs pos="58000">
                <a:schemeClr val="bg1"/>
              </a:gs>
              <a:gs pos="0">
                <a:schemeClr val="accent1">
                  <a:lumMod val="0"/>
                  <a:lumOff val="100000"/>
                </a:schemeClr>
              </a:gs>
              <a:gs pos="100000">
                <a:srgbClr val="FF6600"/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Isosceles Triangle 24">
            <a:extLst>
              <a:ext uri="{FF2B5EF4-FFF2-40B4-BE49-F238E27FC236}">
                <a16:creationId xmlns:a16="http://schemas.microsoft.com/office/drawing/2014/main" id="{C38E5D6A-5CF3-4221-A555-3F39124734E1}"/>
              </a:ext>
            </a:extLst>
          </p:cNvPr>
          <p:cNvSpPr/>
          <p:nvPr/>
        </p:nvSpPr>
        <p:spPr>
          <a:xfrm rot="11361118">
            <a:off x="5149693" y="2938086"/>
            <a:ext cx="54685" cy="318348"/>
          </a:xfrm>
          <a:custGeom>
            <a:avLst/>
            <a:gdLst>
              <a:gd name="connsiteX0" fmla="*/ 0 w 132890"/>
              <a:gd name="connsiteY0" fmla="*/ 231422 h 231422"/>
              <a:gd name="connsiteX1" fmla="*/ 66445 w 132890"/>
              <a:gd name="connsiteY1" fmla="*/ 0 h 231422"/>
              <a:gd name="connsiteX2" fmla="*/ 132890 w 132890"/>
              <a:gd name="connsiteY2" fmla="*/ 231422 h 231422"/>
              <a:gd name="connsiteX3" fmla="*/ 0 w 132890"/>
              <a:gd name="connsiteY3" fmla="*/ 231422 h 231422"/>
              <a:gd name="connsiteX0" fmla="*/ 0 w 132890"/>
              <a:gd name="connsiteY0" fmla="*/ 231422 h 231422"/>
              <a:gd name="connsiteX1" fmla="*/ 66445 w 132890"/>
              <a:gd name="connsiteY1" fmla="*/ 0 h 231422"/>
              <a:gd name="connsiteX2" fmla="*/ 132890 w 132890"/>
              <a:gd name="connsiteY2" fmla="*/ 231422 h 231422"/>
              <a:gd name="connsiteX3" fmla="*/ 0 w 132890"/>
              <a:gd name="connsiteY3" fmla="*/ 231422 h 231422"/>
              <a:gd name="connsiteX0" fmla="*/ 0 w 132890"/>
              <a:gd name="connsiteY0" fmla="*/ 231422 h 270306"/>
              <a:gd name="connsiteX1" fmla="*/ 66445 w 132890"/>
              <a:gd name="connsiteY1" fmla="*/ 0 h 270306"/>
              <a:gd name="connsiteX2" fmla="*/ 132890 w 132890"/>
              <a:gd name="connsiteY2" fmla="*/ 231422 h 270306"/>
              <a:gd name="connsiteX3" fmla="*/ 0 w 132890"/>
              <a:gd name="connsiteY3" fmla="*/ 231422 h 270306"/>
              <a:gd name="connsiteX0" fmla="*/ 0 w 132890"/>
              <a:gd name="connsiteY0" fmla="*/ 231422 h 270306"/>
              <a:gd name="connsiteX1" fmla="*/ 66445 w 132890"/>
              <a:gd name="connsiteY1" fmla="*/ 0 h 270306"/>
              <a:gd name="connsiteX2" fmla="*/ 132890 w 132890"/>
              <a:gd name="connsiteY2" fmla="*/ 231422 h 270306"/>
              <a:gd name="connsiteX3" fmla="*/ 0 w 132890"/>
              <a:gd name="connsiteY3" fmla="*/ 231422 h 270306"/>
              <a:gd name="connsiteX0" fmla="*/ 2562 w 135452"/>
              <a:gd name="connsiteY0" fmla="*/ 231422 h 303528"/>
              <a:gd name="connsiteX1" fmla="*/ 69007 w 135452"/>
              <a:gd name="connsiteY1" fmla="*/ 0 h 303528"/>
              <a:gd name="connsiteX2" fmla="*/ 135452 w 135452"/>
              <a:gd name="connsiteY2" fmla="*/ 231422 h 303528"/>
              <a:gd name="connsiteX3" fmla="*/ 2562 w 135452"/>
              <a:gd name="connsiteY3" fmla="*/ 231422 h 303528"/>
              <a:gd name="connsiteX0" fmla="*/ 2562 w 135452"/>
              <a:gd name="connsiteY0" fmla="*/ 231422 h 303528"/>
              <a:gd name="connsiteX1" fmla="*/ 69007 w 135452"/>
              <a:gd name="connsiteY1" fmla="*/ 0 h 303528"/>
              <a:gd name="connsiteX2" fmla="*/ 135452 w 135452"/>
              <a:gd name="connsiteY2" fmla="*/ 231422 h 303528"/>
              <a:gd name="connsiteX3" fmla="*/ 2562 w 135452"/>
              <a:gd name="connsiteY3" fmla="*/ 231422 h 303528"/>
              <a:gd name="connsiteX0" fmla="*/ 1605 w 138196"/>
              <a:gd name="connsiteY0" fmla="*/ 231422 h 317306"/>
              <a:gd name="connsiteX1" fmla="*/ 68050 w 138196"/>
              <a:gd name="connsiteY1" fmla="*/ 0 h 317306"/>
              <a:gd name="connsiteX2" fmla="*/ 134495 w 138196"/>
              <a:gd name="connsiteY2" fmla="*/ 231422 h 317306"/>
              <a:gd name="connsiteX3" fmla="*/ 1605 w 138196"/>
              <a:gd name="connsiteY3" fmla="*/ 231422 h 317306"/>
              <a:gd name="connsiteX0" fmla="*/ 1605 w 138196"/>
              <a:gd name="connsiteY0" fmla="*/ 231422 h 317306"/>
              <a:gd name="connsiteX1" fmla="*/ 68050 w 138196"/>
              <a:gd name="connsiteY1" fmla="*/ 0 h 317306"/>
              <a:gd name="connsiteX2" fmla="*/ 134495 w 138196"/>
              <a:gd name="connsiteY2" fmla="*/ 231422 h 317306"/>
              <a:gd name="connsiteX3" fmla="*/ 1605 w 138196"/>
              <a:gd name="connsiteY3" fmla="*/ 231422 h 317306"/>
              <a:gd name="connsiteX0" fmla="*/ 2983 w 139431"/>
              <a:gd name="connsiteY0" fmla="*/ 231422 h 324555"/>
              <a:gd name="connsiteX1" fmla="*/ 69428 w 139431"/>
              <a:gd name="connsiteY1" fmla="*/ 0 h 324555"/>
              <a:gd name="connsiteX2" fmla="*/ 135873 w 139431"/>
              <a:gd name="connsiteY2" fmla="*/ 231422 h 324555"/>
              <a:gd name="connsiteX3" fmla="*/ 2983 w 139431"/>
              <a:gd name="connsiteY3" fmla="*/ 231422 h 324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9431" h="324555">
                <a:moveTo>
                  <a:pt x="2983" y="231422"/>
                </a:moveTo>
                <a:lnTo>
                  <a:pt x="69428" y="0"/>
                </a:lnTo>
                <a:lnTo>
                  <a:pt x="135873" y="231422"/>
                </a:lnTo>
                <a:cubicBezTo>
                  <a:pt x="167776" y="355600"/>
                  <a:pt x="-26097" y="355600"/>
                  <a:pt x="2983" y="231422"/>
                </a:cubicBezTo>
                <a:close/>
              </a:path>
            </a:pathLst>
          </a:custGeom>
          <a:gradFill flip="none" rotWithShape="1">
            <a:gsLst>
              <a:gs pos="58000">
                <a:schemeClr val="bg1"/>
              </a:gs>
              <a:gs pos="0">
                <a:schemeClr val="accent1">
                  <a:lumMod val="0"/>
                  <a:lumOff val="100000"/>
                </a:schemeClr>
              </a:gs>
              <a:gs pos="100000">
                <a:srgbClr val="FF6600"/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Isosceles Triangle 24">
            <a:extLst>
              <a:ext uri="{FF2B5EF4-FFF2-40B4-BE49-F238E27FC236}">
                <a16:creationId xmlns:a16="http://schemas.microsoft.com/office/drawing/2014/main" id="{3E1F17CA-6DFC-48EB-B78B-A23146F298F5}"/>
              </a:ext>
            </a:extLst>
          </p:cNvPr>
          <p:cNvSpPr/>
          <p:nvPr/>
        </p:nvSpPr>
        <p:spPr>
          <a:xfrm rot="12814882">
            <a:off x="5240873" y="3114339"/>
            <a:ext cx="54685" cy="318348"/>
          </a:xfrm>
          <a:custGeom>
            <a:avLst/>
            <a:gdLst>
              <a:gd name="connsiteX0" fmla="*/ 0 w 132890"/>
              <a:gd name="connsiteY0" fmla="*/ 231422 h 231422"/>
              <a:gd name="connsiteX1" fmla="*/ 66445 w 132890"/>
              <a:gd name="connsiteY1" fmla="*/ 0 h 231422"/>
              <a:gd name="connsiteX2" fmla="*/ 132890 w 132890"/>
              <a:gd name="connsiteY2" fmla="*/ 231422 h 231422"/>
              <a:gd name="connsiteX3" fmla="*/ 0 w 132890"/>
              <a:gd name="connsiteY3" fmla="*/ 231422 h 231422"/>
              <a:gd name="connsiteX0" fmla="*/ 0 w 132890"/>
              <a:gd name="connsiteY0" fmla="*/ 231422 h 231422"/>
              <a:gd name="connsiteX1" fmla="*/ 66445 w 132890"/>
              <a:gd name="connsiteY1" fmla="*/ 0 h 231422"/>
              <a:gd name="connsiteX2" fmla="*/ 132890 w 132890"/>
              <a:gd name="connsiteY2" fmla="*/ 231422 h 231422"/>
              <a:gd name="connsiteX3" fmla="*/ 0 w 132890"/>
              <a:gd name="connsiteY3" fmla="*/ 231422 h 231422"/>
              <a:gd name="connsiteX0" fmla="*/ 0 w 132890"/>
              <a:gd name="connsiteY0" fmla="*/ 231422 h 270306"/>
              <a:gd name="connsiteX1" fmla="*/ 66445 w 132890"/>
              <a:gd name="connsiteY1" fmla="*/ 0 h 270306"/>
              <a:gd name="connsiteX2" fmla="*/ 132890 w 132890"/>
              <a:gd name="connsiteY2" fmla="*/ 231422 h 270306"/>
              <a:gd name="connsiteX3" fmla="*/ 0 w 132890"/>
              <a:gd name="connsiteY3" fmla="*/ 231422 h 270306"/>
              <a:gd name="connsiteX0" fmla="*/ 0 w 132890"/>
              <a:gd name="connsiteY0" fmla="*/ 231422 h 270306"/>
              <a:gd name="connsiteX1" fmla="*/ 66445 w 132890"/>
              <a:gd name="connsiteY1" fmla="*/ 0 h 270306"/>
              <a:gd name="connsiteX2" fmla="*/ 132890 w 132890"/>
              <a:gd name="connsiteY2" fmla="*/ 231422 h 270306"/>
              <a:gd name="connsiteX3" fmla="*/ 0 w 132890"/>
              <a:gd name="connsiteY3" fmla="*/ 231422 h 270306"/>
              <a:gd name="connsiteX0" fmla="*/ 2562 w 135452"/>
              <a:gd name="connsiteY0" fmla="*/ 231422 h 303528"/>
              <a:gd name="connsiteX1" fmla="*/ 69007 w 135452"/>
              <a:gd name="connsiteY1" fmla="*/ 0 h 303528"/>
              <a:gd name="connsiteX2" fmla="*/ 135452 w 135452"/>
              <a:gd name="connsiteY2" fmla="*/ 231422 h 303528"/>
              <a:gd name="connsiteX3" fmla="*/ 2562 w 135452"/>
              <a:gd name="connsiteY3" fmla="*/ 231422 h 303528"/>
              <a:gd name="connsiteX0" fmla="*/ 2562 w 135452"/>
              <a:gd name="connsiteY0" fmla="*/ 231422 h 303528"/>
              <a:gd name="connsiteX1" fmla="*/ 69007 w 135452"/>
              <a:gd name="connsiteY1" fmla="*/ 0 h 303528"/>
              <a:gd name="connsiteX2" fmla="*/ 135452 w 135452"/>
              <a:gd name="connsiteY2" fmla="*/ 231422 h 303528"/>
              <a:gd name="connsiteX3" fmla="*/ 2562 w 135452"/>
              <a:gd name="connsiteY3" fmla="*/ 231422 h 303528"/>
              <a:gd name="connsiteX0" fmla="*/ 1605 w 138196"/>
              <a:gd name="connsiteY0" fmla="*/ 231422 h 317306"/>
              <a:gd name="connsiteX1" fmla="*/ 68050 w 138196"/>
              <a:gd name="connsiteY1" fmla="*/ 0 h 317306"/>
              <a:gd name="connsiteX2" fmla="*/ 134495 w 138196"/>
              <a:gd name="connsiteY2" fmla="*/ 231422 h 317306"/>
              <a:gd name="connsiteX3" fmla="*/ 1605 w 138196"/>
              <a:gd name="connsiteY3" fmla="*/ 231422 h 317306"/>
              <a:gd name="connsiteX0" fmla="*/ 1605 w 138196"/>
              <a:gd name="connsiteY0" fmla="*/ 231422 h 317306"/>
              <a:gd name="connsiteX1" fmla="*/ 68050 w 138196"/>
              <a:gd name="connsiteY1" fmla="*/ 0 h 317306"/>
              <a:gd name="connsiteX2" fmla="*/ 134495 w 138196"/>
              <a:gd name="connsiteY2" fmla="*/ 231422 h 317306"/>
              <a:gd name="connsiteX3" fmla="*/ 1605 w 138196"/>
              <a:gd name="connsiteY3" fmla="*/ 231422 h 317306"/>
              <a:gd name="connsiteX0" fmla="*/ 2983 w 139431"/>
              <a:gd name="connsiteY0" fmla="*/ 231422 h 324555"/>
              <a:gd name="connsiteX1" fmla="*/ 69428 w 139431"/>
              <a:gd name="connsiteY1" fmla="*/ 0 h 324555"/>
              <a:gd name="connsiteX2" fmla="*/ 135873 w 139431"/>
              <a:gd name="connsiteY2" fmla="*/ 231422 h 324555"/>
              <a:gd name="connsiteX3" fmla="*/ 2983 w 139431"/>
              <a:gd name="connsiteY3" fmla="*/ 231422 h 324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9431" h="324555">
                <a:moveTo>
                  <a:pt x="2983" y="231422"/>
                </a:moveTo>
                <a:lnTo>
                  <a:pt x="69428" y="0"/>
                </a:lnTo>
                <a:lnTo>
                  <a:pt x="135873" y="231422"/>
                </a:lnTo>
                <a:cubicBezTo>
                  <a:pt x="167776" y="355600"/>
                  <a:pt x="-26097" y="355600"/>
                  <a:pt x="2983" y="231422"/>
                </a:cubicBezTo>
                <a:close/>
              </a:path>
            </a:pathLst>
          </a:custGeom>
          <a:gradFill flip="none" rotWithShape="1">
            <a:gsLst>
              <a:gs pos="58000">
                <a:schemeClr val="bg1"/>
              </a:gs>
              <a:gs pos="0">
                <a:schemeClr val="accent1">
                  <a:lumMod val="0"/>
                  <a:lumOff val="100000"/>
                </a:schemeClr>
              </a:gs>
              <a:gs pos="100000">
                <a:srgbClr val="FF6600"/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Isosceles Triangle 24">
            <a:extLst>
              <a:ext uri="{FF2B5EF4-FFF2-40B4-BE49-F238E27FC236}">
                <a16:creationId xmlns:a16="http://schemas.microsoft.com/office/drawing/2014/main" id="{F28BD1A1-792E-452D-8CFF-CD960F3053DD}"/>
              </a:ext>
            </a:extLst>
          </p:cNvPr>
          <p:cNvSpPr/>
          <p:nvPr/>
        </p:nvSpPr>
        <p:spPr>
          <a:xfrm rot="19841800">
            <a:off x="5265768" y="3703843"/>
            <a:ext cx="54685" cy="318348"/>
          </a:xfrm>
          <a:custGeom>
            <a:avLst/>
            <a:gdLst>
              <a:gd name="connsiteX0" fmla="*/ 0 w 132890"/>
              <a:gd name="connsiteY0" fmla="*/ 231422 h 231422"/>
              <a:gd name="connsiteX1" fmla="*/ 66445 w 132890"/>
              <a:gd name="connsiteY1" fmla="*/ 0 h 231422"/>
              <a:gd name="connsiteX2" fmla="*/ 132890 w 132890"/>
              <a:gd name="connsiteY2" fmla="*/ 231422 h 231422"/>
              <a:gd name="connsiteX3" fmla="*/ 0 w 132890"/>
              <a:gd name="connsiteY3" fmla="*/ 231422 h 231422"/>
              <a:gd name="connsiteX0" fmla="*/ 0 w 132890"/>
              <a:gd name="connsiteY0" fmla="*/ 231422 h 231422"/>
              <a:gd name="connsiteX1" fmla="*/ 66445 w 132890"/>
              <a:gd name="connsiteY1" fmla="*/ 0 h 231422"/>
              <a:gd name="connsiteX2" fmla="*/ 132890 w 132890"/>
              <a:gd name="connsiteY2" fmla="*/ 231422 h 231422"/>
              <a:gd name="connsiteX3" fmla="*/ 0 w 132890"/>
              <a:gd name="connsiteY3" fmla="*/ 231422 h 231422"/>
              <a:gd name="connsiteX0" fmla="*/ 0 w 132890"/>
              <a:gd name="connsiteY0" fmla="*/ 231422 h 270306"/>
              <a:gd name="connsiteX1" fmla="*/ 66445 w 132890"/>
              <a:gd name="connsiteY1" fmla="*/ 0 h 270306"/>
              <a:gd name="connsiteX2" fmla="*/ 132890 w 132890"/>
              <a:gd name="connsiteY2" fmla="*/ 231422 h 270306"/>
              <a:gd name="connsiteX3" fmla="*/ 0 w 132890"/>
              <a:gd name="connsiteY3" fmla="*/ 231422 h 270306"/>
              <a:gd name="connsiteX0" fmla="*/ 0 w 132890"/>
              <a:gd name="connsiteY0" fmla="*/ 231422 h 270306"/>
              <a:gd name="connsiteX1" fmla="*/ 66445 w 132890"/>
              <a:gd name="connsiteY1" fmla="*/ 0 h 270306"/>
              <a:gd name="connsiteX2" fmla="*/ 132890 w 132890"/>
              <a:gd name="connsiteY2" fmla="*/ 231422 h 270306"/>
              <a:gd name="connsiteX3" fmla="*/ 0 w 132890"/>
              <a:gd name="connsiteY3" fmla="*/ 231422 h 270306"/>
              <a:gd name="connsiteX0" fmla="*/ 2562 w 135452"/>
              <a:gd name="connsiteY0" fmla="*/ 231422 h 303528"/>
              <a:gd name="connsiteX1" fmla="*/ 69007 w 135452"/>
              <a:gd name="connsiteY1" fmla="*/ 0 h 303528"/>
              <a:gd name="connsiteX2" fmla="*/ 135452 w 135452"/>
              <a:gd name="connsiteY2" fmla="*/ 231422 h 303528"/>
              <a:gd name="connsiteX3" fmla="*/ 2562 w 135452"/>
              <a:gd name="connsiteY3" fmla="*/ 231422 h 303528"/>
              <a:gd name="connsiteX0" fmla="*/ 2562 w 135452"/>
              <a:gd name="connsiteY0" fmla="*/ 231422 h 303528"/>
              <a:gd name="connsiteX1" fmla="*/ 69007 w 135452"/>
              <a:gd name="connsiteY1" fmla="*/ 0 h 303528"/>
              <a:gd name="connsiteX2" fmla="*/ 135452 w 135452"/>
              <a:gd name="connsiteY2" fmla="*/ 231422 h 303528"/>
              <a:gd name="connsiteX3" fmla="*/ 2562 w 135452"/>
              <a:gd name="connsiteY3" fmla="*/ 231422 h 303528"/>
              <a:gd name="connsiteX0" fmla="*/ 1605 w 138196"/>
              <a:gd name="connsiteY0" fmla="*/ 231422 h 317306"/>
              <a:gd name="connsiteX1" fmla="*/ 68050 w 138196"/>
              <a:gd name="connsiteY1" fmla="*/ 0 h 317306"/>
              <a:gd name="connsiteX2" fmla="*/ 134495 w 138196"/>
              <a:gd name="connsiteY2" fmla="*/ 231422 h 317306"/>
              <a:gd name="connsiteX3" fmla="*/ 1605 w 138196"/>
              <a:gd name="connsiteY3" fmla="*/ 231422 h 317306"/>
              <a:gd name="connsiteX0" fmla="*/ 1605 w 138196"/>
              <a:gd name="connsiteY0" fmla="*/ 231422 h 317306"/>
              <a:gd name="connsiteX1" fmla="*/ 68050 w 138196"/>
              <a:gd name="connsiteY1" fmla="*/ 0 h 317306"/>
              <a:gd name="connsiteX2" fmla="*/ 134495 w 138196"/>
              <a:gd name="connsiteY2" fmla="*/ 231422 h 317306"/>
              <a:gd name="connsiteX3" fmla="*/ 1605 w 138196"/>
              <a:gd name="connsiteY3" fmla="*/ 231422 h 317306"/>
              <a:gd name="connsiteX0" fmla="*/ 2983 w 139431"/>
              <a:gd name="connsiteY0" fmla="*/ 231422 h 324555"/>
              <a:gd name="connsiteX1" fmla="*/ 69428 w 139431"/>
              <a:gd name="connsiteY1" fmla="*/ 0 h 324555"/>
              <a:gd name="connsiteX2" fmla="*/ 135873 w 139431"/>
              <a:gd name="connsiteY2" fmla="*/ 231422 h 324555"/>
              <a:gd name="connsiteX3" fmla="*/ 2983 w 139431"/>
              <a:gd name="connsiteY3" fmla="*/ 231422 h 324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9431" h="324555">
                <a:moveTo>
                  <a:pt x="2983" y="231422"/>
                </a:moveTo>
                <a:lnTo>
                  <a:pt x="69428" y="0"/>
                </a:lnTo>
                <a:lnTo>
                  <a:pt x="135873" y="231422"/>
                </a:lnTo>
                <a:cubicBezTo>
                  <a:pt x="167776" y="355600"/>
                  <a:pt x="-26097" y="355600"/>
                  <a:pt x="2983" y="231422"/>
                </a:cubicBezTo>
                <a:close/>
              </a:path>
            </a:pathLst>
          </a:custGeom>
          <a:gradFill flip="none" rotWithShape="1">
            <a:gsLst>
              <a:gs pos="58000">
                <a:schemeClr val="bg1"/>
              </a:gs>
              <a:gs pos="0">
                <a:schemeClr val="accent1">
                  <a:lumMod val="0"/>
                  <a:lumOff val="100000"/>
                </a:schemeClr>
              </a:gs>
              <a:gs pos="100000">
                <a:srgbClr val="FF6600"/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Isosceles Triangle 24">
            <a:extLst>
              <a:ext uri="{FF2B5EF4-FFF2-40B4-BE49-F238E27FC236}">
                <a16:creationId xmlns:a16="http://schemas.microsoft.com/office/drawing/2014/main" id="{53977492-4563-4367-BF46-95156F805768}"/>
              </a:ext>
            </a:extLst>
          </p:cNvPr>
          <p:cNvSpPr/>
          <p:nvPr/>
        </p:nvSpPr>
        <p:spPr>
          <a:xfrm rot="18560351">
            <a:off x="5393131" y="3487065"/>
            <a:ext cx="50838" cy="342441"/>
          </a:xfrm>
          <a:custGeom>
            <a:avLst/>
            <a:gdLst>
              <a:gd name="connsiteX0" fmla="*/ 0 w 132890"/>
              <a:gd name="connsiteY0" fmla="*/ 231422 h 231422"/>
              <a:gd name="connsiteX1" fmla="*/ 66445 w 132890"/>
              <a:gd name="connsiteY1" fmla="*/ 0 h 231422"/>
              <a:gd name="connsiteX2" fmla="*/ 132890 w 132890"/>
              <a:gd name="connsiteY2" fmla="*/ 231422 h 231422"/>
              <a:gd name="connsiteX3" fmla="*/ 0 w 132890"/>
              <a:gd name="connsiteY3" fmla="*/ 231422 h 231422"/>
              <a:gd name="connsiteX0" fmla="*/ 0 w 132890"/>
              <a:gd name="connsiteY0" fmla="*/ 231422 h 231422"/>
              <a:gd name="connsiteX1" fmla="*/ 66445 w 132890"/>
              <a:gd name="connsiteY1" fmla="*/ 0 h 231422"/>
              <a:gd name="connsiteX2" fmla="*/ 132890 w 132890"/>
              <a:gd name="connsiteY2" fmla="*/ 231422 h 231422"/>
              <a:gd name="connsiteX3" fmla="*/ 0 w 132890"/>
              <a:gd name="connsiteY3" fmla="*/ 231422 h 231422"/>
              <a:gd name="connsiteX0" fmla="*/ 0 w 132890"/>
              <a:gd name="connsiteY0" fmla="*/ 231422 h 270306"/>
              <a:gd name="connsiteX1" fmla="*/ 66445 w 132890"/>
              <a:gd name="connsiteY1" fmla="*/ 0 h 270306"/>
              <a:gd name="connsiteX2" fmla="*/ 132890 w 132890"/>
              <a:gd name="connsiteY2" fmla="*/ 231422 h 270306"/>
              <a:gd name="connsiteX3" fmla="*/ 0 w 132890"/>
              <a:gd name="connsiteY3" fmla="*/ 231422 h 270306"/>
              <a:gd name="connsiteX0" fmla="*/ 0 w 132890"/>
              <a:gd name="connsiteY0" fmla="*/ 231422 h 270306"/>
              <a:gd name="connsiteX1" fmla="*/ 66445 w 132890"/>
              <a:gd name="connsiteY1" fmla="*/ 0 h 270306"/>
              <a:gd name="connsiteX2" fmla="*/ 132890 w 132890"/>
              <a:gd name="connsiteY2" fmla="*/ 231422 h 270306"/>
              <a:gd name="connsiteX3" fmla="*/ 0 w 132890"/>
              <a:gd name="connsiteY3" fmla="*/ 231422 h 270306"/>
              <a:gd name="connsiteX0" fmla="*/ 2562 w 135452"/>
              <a:gd name="connsiteY0" fmla="*/ 231422 h 303528"/>
              <a:gd name="connsiteX1" fmla="*/ 69007 w 135452"/>
              <a:gd name="connsiteY1" fmla="*/ 0 h 303528"/>
              <a:gd name="connsiteX2" fmla="*/ 135452 w 135452"/>
              <a:gd name="connsiteY2" fmla="*/ 231422 h 303528"/>
              <a:gd name="connsiteX3" fmla="*/ 2562 w 135452"/>
              <a:gd name="connsiteY3" fmla="*/ 231422 h 303528"/>
              <a:gd name="connsiteX0" fmla="*/ 2562 w 135452"/>
              <a:gd name="connsiteY0" fmla="*/ 231422 h 303528"/>
              <a:gd name="connsiteX1" fmla="*/ 69007 w 135452"/>
              <a:gd name="connsiteY1" fmla="*/ 0 h 303528"/>
              <a:gd name="connsiteX2" fmla="*/ 135452 w 135452"/>
              <a:gd name="connsiteY2" fmla="*/ 231422 h 303528"/>
              <a:gd name="connsiteX3" fmla="*/ 2562 w 135452"/>
              <a:gd name="connsiteY3" fmla="*/ 231422 h 303528"/>
              <a:gd name="connsiteX0" fmla="*/ 1605 w 138196"/>
              <a:gd name="connsiteY0" fmla="*/ 231422 h 317306"/>
              <a:gd name="connsiteX1" fmla="*/ 68050 w 138196"/>
              <a:gd name="connsiteY1" fmla="*/ 0 h 317306"/>
              <a:gd name="connsiteX2" fmla="*/ 134495 w 138196"/>
              <a:gd name="connsiteY2" fmla="*/ 231422 h 317306"/>
              <a:gd name="connsiteX3" fmla="*/ 1605 w 138196"/>
              <a:gd name="connsiteY3" fmla="*/ 231422 h 317306"/>
              <a:gd name="connsiteX0" fmla="*/ 1605 w 138196"/>
              <a:gd name="connsiteY0" fmla="*/ 231422 h 317306"/>
              <a:gd name="connsiteX1" fmla="*/ 68050 w 138196"/>
              <a:gd name="connsiteY1" fmla="*/ 0 h 317306"/>
              <a:gd name="connsiteX2" fmla="*/ 134495 w 138196"/>
              <a:gd name="connsiteY2" fmla="*/ 231422 h 317306"/>
              <a:gd name="connsiteX3" fmla="*/ 1605 w 138196"/>
              <a:gd name="connsiteY3" fmla="*/ 231422 h 317306"/>
              <a:gd name="connsiteX0" fmla="*/ 2983 w 139431"/>
              <a:gd name="connsiteY0" fmla="*/ 231422 h 324555"/>
              <a:gd name="connsiteX1" fmla="*/ 69428 w 139431"/>
              <a:gd name="connsiteY1" fmla="*/ 0 h 324555"/>
              <a:gd name="connsiteX2" fmla="*/ 135873 w 139431"/>
              <a:gd name="connsiteY2" fmla="*/ 231422 h 324555"/>
              <a:gd name="connsiteX3" fmla="*/ 2983 w 139431"/>
              <a:gd name="connsiteY3" fmla="*/ 231422 h 324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9431" h="324555">
                <a:moveTo>
                  <a:pt x="2983" y="231422"/>
                </a:moveTo>
                <a:lnTo>
                  <a:pt x="69428" y="0"/>
                </a:lnTo>
                <a:lnTo>
                  <a:pt x="135873" y="231422"/>
                </a:lnTo>
                <a:cubicBezTo>
                  <a:pt x="167776" y="355600"/>
                  <a:pt x="-26097" y="355600"/>
                  <a:pt x="2983" y="231422"/>
                </a:cubicBezTo>
                <a:close/>
              </a:path>
            </a:pathLst>
          </a:custGeom>
          <a:gradFill flip="none" rotWithShape="1">
            <a:gsLst>
              <a:gs pos="58000">
                <a:schemeClr val="bg1"/>
              </a:gs>
              <a:gs pos="0">
                <a:schemeClr val="accent1">
                  <a:lumMod val="0"/>
                  <a:lumOff val="100000"/>
                </a:schemeClr>
              </a:gs>
              <a:gs pos="100000">
                <a:srgbClr val="FF6600"/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2" name="Isosceles Triangle 24">
            <a:extLst>
              <a:ext uri="{FF2B5EF4-FFF2-40B4-BE49-F238E27FC236}">
                <a16:creationId xmlns:a16="http://schemas.microsoft.com/office/drawing/2014/main" id="{ADD6044B-25BD-4D64-A9CB-37E480BF82B1}"/>
              </a:ext>
            </a:extLst>
          </p:cNvPr>
          <p:cNvSpPr/>
          <p:nvPr/>
        </p:nvSpPr>
        <p:spPr>
          <a:xfrm rot="20897573">
            <a:off x="5092079" y="3557165"/>
            <a:ext cx="54685" cy="318348"/>
          </a:xfrm>
          <a:custGeom>
            <a:avLst/>
            <a:gdLst>
              <a:gd name="connsiteX0" fmla="*/ 0 w 132890"/>
              <a:gd name="connsiteY0" fmla="*/ 231422 h 231422"/>
              <a:gd name="connsiteX1" fmla="*/ 66445 w 132890"/>
              <a:gd name="connsiteY1" fmla="*/ 0 h 231422"/>
              <a:gd name="connsiteX2" fmla="*/ 132890 w 132890"/>
              <a:gd name="connsiteY2" fmla="*/ 231422 h 231422"/>
              <a:gd name="connsiteX3" fmla="*/ 0 w 132890"/>
              <a:gd name="connsiteY3" fmla="*/ 231422 h 231422"/>
              <a:gd name="connsiteX0" fmla="*/ 0 w 132890"/>
              <a:gd name="connsiteY0" fmla="*/ 231422 h 231422"/>
              <a:gd name="connsiteX1" fmla="*/ 66445 w 132890"/>
              <a:gd name="connsiteY1" fmla="*/ 0 h 231422"/>
              <a:gd name="connsiteX2" fmla="*/ 132890 w 132890"/>
              <a:gd name="connsiteY2" fmla="*/ 231422 h 231422"/>
              <a:gd name="connsiteX3" fmla="*/ 0 w 132890"/>
              <a:gd name="connsiteY3" fmla="*/ 231422 h 231422"/>
              <a:gd name="connsiteX0" fmla="*/ 0 w 132890"/>
              <a:gd name="connsiteY0" fmla="*/ 231422 h 270306"/>
              <a:gd name="connsiteX1" fmla="*/ 66445 w 132890"/>
              <a:gd name="connsiteY1" fmla="*/ 0 h 270306"/>
              <a:gd name="connsiteX2" fmla="*/ 132890 w 132890"/>
              <a:gd name="connsiteY2" fmla="*/ 231422 h 270306"/>
              <a:gd name="connsiteX3" fmla="*/ 0 w 132890"/>
              <a:gd name="connsiteY3" fmla="*/ 231422 h 270306"/>
              <a:gd name="connsiteX0" fmla="*/ 0 w 132890"/>
              <a:gd name="connsiteY0" fmla="*/ 231422 h 270306"/>
              <a:gd name="connsiteX1" fmla="*/ 66445 w 132890"/>
              <a:gd name="connsiteY1" fmla="*/ 0 h 270306"/>
              <a:gd name="connsiteX2" fmla="*/ 132890 w 132890"/>
              <a:gd name="connsiteY2" fmla="*/ 231422 h 270306"/>
              <a:gd name="connsiteX3" fmla="*/ 0 w 132890"/>
              <a:gd name="connsiteY3" fmla="*/ 231422 h 270306"/>
              <a:gd name="connsiteX0" fmla="*/ 2562 w 135452"/>
              <a:gd name="connsiteY0" fmla="*/ 231422 h 303528"/>
              <a:gd name="connsiteX1" fmla="*/ 69007 w 135452"/>
              <a:gd name="connsiteY1" fmla="*/ 0 h 303528"/>
              <a:gd name="connsiteX2" fmla="*/ 135452 w 135452"/>
              <a:gd name="connsiteY2" fmla="*/ 231422 h 303528"/>
              <a:gd name="connsiteX3" fmla="*/ 2562 w 135452"/>
              <a:gd name="connsiteY3" fmla="*/ 231422 h 303528"/>
              <a:gd name="connsiteX0" fmla="*/ 2562 w 135452"/>
              <a:gd name="connsiteY0" fmla="*/ 231422 h 303528"/>
              <a:gd name="connsiteX1" fmla="*/ 69007 w 135452"/>
              <a:gd name="connsiteY1" fmla="*/ 0 h 303528"/>
              <a:gd name="connsiteX2" fmla="*/ 135452 w 135452"/>
              <a:gd name="connsiteY2" fmla="*/ 231422 h 303528"/>
              <a:gd name="connsiteX3" fmla="*/ 2562 w 135452"/>
              <a:gd name="connsiteY3" fmla="*/ 231422 h 303528"/>
              <a:gd name="connsiteX0" fmla="*/ 1605 w 138196"/>
              <a:gd name="connsiteY0" fmla="*/ 231422 h 317306"/>
              <a:gd name="connsiteX1" fmla="*/ 68050 w 138196"/>
              <a:gd name="connsiteY1" fmla="*/ 0 h 317306"/>
              <a:gd name="connsiteX2" fmla="*/ 134495 w 138196"/>
              <a:gd name="connsiteY2" fmla="*/ 231422 h 317306"/>
              <a:gd name="connsiteX3" fmla="*/ 1605 w 138196"/>
              <a:gd name="connsiteY3" fmla="*/ 231422 h 317306"/>
              <a:gd name="connsiteX0" fmla="*/ 1605 w 138196"/>
              <a:gd name="connsiteY0" fmla="*/ 231422 h 317306"/>
              <a:gd name="connsiteX1" fmla="*/ 68050 w 138196"/>
              <a:gd name="connsiteY1" fmla="*/ 0 h 317306"/>
              <a:gd name="connsiteX2" fmla="*/ 134495 w 138196"/>
              <a:gd name="connsiteY2" fmla="*/ 231422 h 317306"/>
              <a:gd name="connsiteX3" fmla="*/ 1605 w 138196"/>
              <a:gd name="connsiteY3" fmla="*/ 231422 h 317306"/>
              <a:gd name="connsiteX0" fmla="*/ 2983 w 139431"/>
              <a:gd name="connsiteY0" fmla="*/ 231422 h 324555"/>
              <a:gd name="connsiteX1" fmla="*/ 69428 w 139431"/>
              <a:gd name="connsiteY1" fmla="*/ 0 h 324555"/>
              <a:gd name="connsiteX2" fmla="*/ 135873 w 139431"/>
              <a:gd name="connsiteY2" fmla="*/ 231422 h 324555"/>
              <a:gd name="connsiteX3" fmla="*/ 2983 w 139431"/>
              <a:gd name="connsiteY3" fmla="*/ 231422 h 324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9431" h="324555">
                <a:moveTo>
                  <a:pt x="2983" y="231422"/>
                </a:moveTo>
                <a:lnTo>
                  <a:pt x="69428" y="0"/>
                </a:lnTo>
                <a:lnTo>
                  <a:pt x="135873" y="231422"/>
                </a:lnTo>
                <a:cubicBezTo>
                  <a:pt x="167776" y="355600"/>
                  <a:pt x="-26097" y="355600"/>
                  <a:pt x="2983" y="231422"/>
                </a:cubicBezTo>
                <a:close/>
              </a:path>
            </a:pathLst>
          </a:custGeom>
          <a:gradFill flip="none" rotWithShape="1">
            <a:gsLst>
              <a:gs pos="58000">
                <a:schemeClr val="bg1"/>
              </a:gs>
              <a:gs pos="0">
                <a:schemeClr val="accent1">
                  <a:lumMod val="0"/>
                  <a:lumOff val="100000"/>
                </a:schemeClr>
              </a:gs>
              <a:gs pos="100000">
                <a:srgbClr val="FF6600"/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Isosceles Triangle 24">
            <a:extLst>
              <a:ext uri="{FF2B5EF4-FFF2-40B4-BE49-F238E27FC236}">
                <a16:creationId xmlns:a16="http://schemas.microsoft.com/office/drawing/2014/main" id="{9E561D70-3FF7-403D-8878-CB71ADAA9358}"/>
              </a:ext>
            </a:extLst>
          </p:cNvPr>
          <p:cNvSpPr/>
          <p:nvPr/>
        </p:nvSpPr>
        <p:spPr>
          <a:xfrm rot="3628843">
            <a:off x="4591965" y="3549320"/>
            <a:ext cx="50838" cy="342441"/>
          </a:xfrm>
          <a:custGeom>
            <a:avLst/>
            <a:gdLst>
              <a:gd name="connsiteX0" fmla="*/ 0 w 132890"/>
              <a:gd name="connsiteY0" fmla="*/ 231422 h 231422"/>
              <a:gd name="connsiteX1" fmla="*/ 66445 w 132890"/>
              <a:gd name="connsiteY1" fmla="*/ 0 h 231422"/>
              <a:gd name="connsiteX2" fmla="*/ 132890 w 132890"/>
              <a:gd name="connsiteY2" fmla="*/ 231422 h 231422"/>
              <a:gd name="connsiteX3" fmla="*/ 0 w 132890"/>
              <a:gd name="connsiteY3" fmla="*/ 231422 h 231422"/>
              <a:gd name="connsiteX0" fmla="*/ 0 w 132890"/>
              <a:gd name="connsiteY0" fmla="*/ 231422 h 231422"/>
              <a:gd name="connsiteX1" fmla="*/ 66445 w 132890"/>
              <a:gd name="connsiteY1" fmla="*/ 0 h 231422"/>
              <a:gd name="connsiteX2" fmla="*/ 132890 w 132890"/>
              <a:gd name="connsiteY2" fmla="*/ 231422 h 231422"/>
              <a:gd name="connsiteX3" fmla="*/ 0 w 132890"/>
              <a:gd name="connsiteY3" fmla="*/ 231422 h 231422"/>
              <a:gd name="connsiteX0" fmla="*/ 0 w 132890"/>
              <a:gd name="connsiteY0" fmla="*/ 231422 h 270306"/>
              <a:gd name="connsiteX1" fmla="*/ 66445 w 132890"/>
              <a:gd name="connsiteY1" fmla="*/ 0 h 270306"/>
              <a:gd name="connsiteX2" fmla="*/ 132890 w 132890"/>
              <a:gd name="connsiteY2" fmla="*/ 231422 h 270306"/>
              <a:gd name="connsiteX3" fmla="*/ 0 w 132890"/>
              <a:gd name="connsiteY3" fmla="*/ 231422 h 270306"/>
              <a:gd name="connsiteX0" fmla="*/ 0 w 132890"/>
              <a:gd name="connsiteY0" fmla="*/ 231422 h 270306"/>
              <a:gd name="connsiteX1" fmla="*/ 66445 w 132890"/>
              <a:gd name="connsiteY1" fmla="*/ 0 h 270306"/>
              <a:gd name="connsiteX2" fmla="*/ 132890 w 132890"/>
              <a:gd name="connsiteY2" fmla="*/ 231422 h 270306"/>
              <a:gd name="connsiteX3" fmla="*/ 0 w 132890"/>
              <a:gd name="connsiteY3" fmla="*/ 231422 h 270306"/>
              <a:gd name="connsiteX0" fmla="*/ 2562 w 135452"/>
              <a:gd name="connsiteY0" fmla="*/ 231422 h 303528"/>
              <a:gd name="connsiteX1" fmla="*/ 69007 w 135452"/>
              <a:gd name="connsiteY1" fmla="*/ 0 h 303528"/>
              <a:gd name="connsiteX2" fmla="*/ 135452 w 135452"/>
              <a:gd name="connsiteY2" fmla="*/ 231422 h 303528"/>
              <a:gd name="connsiteX3" fmla="*/ 2562 w 135452"/>
              <a:gd name="connsiteY3" fmla="*/ 231422 h 303528"/>
              <a:gd name="connsiteX0" fmla="*/ 2562 w 135452"/>
              <a:gd name="connsiteY0" fmla="*/ 231422 h 303528"/>
              <a:gd name="connsiteX1" fmla="*/ 69007 w 135452"/>
              <a:gd name="connsiteY1" fmla="*/ 0 h 303528"/>
              <a:gd name="connsiteX2" fmla="*/ 135452 w 135452"/>
              <a:gd name="connsiteY2" fmla="*/ 231422 h 303528"/>
              <a:gd name="connsiteX3" fmla="*/ 2562 w 135452"/>
              <a:gd name="connsiteY3" fmla="*/ 231422 h 303528"/>
              <a:gd name="connsiteX0" fmla="*/ 1605 w 138196"/>
              <a:gd name="connsiteY0" fmla="*/ 231422 h 317306"/>
              <a:gd name="connsiteX1" fmla="*/ 68050 w 138196"/>
              <a:gd name="connsiteY1" fmla="*/ 0 h 317306"/>
              <a:gd name="connsiteX2" fmla="*/ 134495 w 138196"/>
              <a:gd name="connsiteY2" fmla="*/ 231422 h 317306"/>
              <a:gd name="connsiteX3" fmla="*/ 1605 w 138196"/>
              <a:gd name="connsiteY3" fmla="*/ 231422 h 317306"/>
              <a:gd name="connsiteX0" fmla="*/ 1605 w 138196"/>
              <a:gd name="connsiteY0" fmla="*/ 231422 h 317306"/>
              <a:gd name="connsiteX1" fmla="*/ 68050 w 138196"/>
              <a:gd name="connsiteY1" fmla="*/ 0 h 317306"/>
              <a:gd name="connsiteX2" fmla="*/ 134495 w 138196"/>
              <a:gd name="connsiteY2" fmla="*/ 231422 h 317306"/>
              <a:gd name="connsiteX3" fmla="*/ 1605 w 138196"/>
              <a:gd name="connsiteY3" fmla="*/ 231422 h 317306"/>
              <a:gd name="connsiteX0" fmla="*/ 2983 w 139431"/>
              <a:gd name="connsiteY0" fmla="*/ 231422 h 324555"/>
              <a:gd name="connsiteX1" fmla="*/ 69428 w 139431"/>
              <a:gd name="connsiteY1" fmla="*/ 0 h 324555"/>
              <a:gd name="connsiteX2" fmla="*/ 135873 w 139431"/>
              <a:gd name="connsiteY2" fmla="*/ 231422 h 324555"/>
              <a:gd name="connsiteX3" fmla="*/ 2983 w 139431"/>
              <a:gd name="connsiteY3" fmla="*/ 231422 h 324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9431" h="324555">
                <a:moveTo>
                  <a:pt x="2983" y="231422"/>
                </a:moveTo>
                <a:lnTo>
                  <a:pt x="69428" y="0"/>
                </a:lnTo>
                <a:lnTo>
                  <a:pt x="135873" y="231422"/>
                </a:lnTo>
                <a:cubicBezTo>
                  <a:pt x="167776" y="355600"/>
                  <a:pt x="-26097" y="355600"/>
                  <a:pt x="2983" y="231422"/>
                </a:cubicBezTo>
                <a:close/>
              </a:path>
            </a:pathLst>
          </a:custGeom>
          <a:gradFill flip="none" rotWithShape="1">
            <a:gsLst>
              <a:gs pos="58000">
                <a:schemeClr val="bg1"/>
              </a:gs>
              <a:gs pos="0">
                <a:schemeClr val="accent1">
                  <a:lumMod val="0"/>
                  <a:lumOff val="100000"/>
                </a:schemeClr>
              </a:gs>
              <a:gs pos="100000">
                <a:srgbClr val="FF6600"/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Isosceles Triangle 24">
            <a:extLst>
              <a:ext uri="{FF2B5EF4-FFF2-40B4-BE49-F238E27FC236}">
                <a16:creationId xmlns:a16="http://schemas.microsoft.com/office/drawing/2014/main" id="{427597A6-644A-471B-ADB1-D3B9EEEB3C9F}"/>
              </a:ext>
            </a:extLst>
          </p:cNvPr>
          <p:cNvSpPr/>
          <p:nvPr/>
        </p:nvSpPr>
        <p:spPr>
          <a:xfrm rot="14123883">
            <a:off x="5400899" y="3068342"/>
            <a:ext cx="50838" cy="342441"/>
          </a:xfrm>
          <a:custGeom>
            <a:avLst/>
            <a:gdLst>
              <a:gd name="connsiteX0" fmla="*/ 0 w 132890"/>
              <a:gd name="connsiteY0" fmla="*/ 231422 h 231422"/>
              <a:gd name="connsiteX1" fmla="*/ 66445 w 132890"/>
              <a:gd name="connsiteY1" fmla="*/ 0 h 231422"/>
              <a:gd name="connsiteX2" fmla="*/ 132890 w 132890"/>
              <a:gd name="connsiteY2" fmla="*/ 231422 h 231422"/>
              <a:gd name="connsiteX3" fmla="*/ 0 w 132890"/>
              <a:gd name="connsiteY3" fmla="*/ 231422 h 231422"/>
              <a:gd name="connsiteX0" fmla="*/ 0 w 132890"/>
              <a:gd name="connsiteY0" fmla="*/ 231422 h 231422"/>
              <a:gd name="connsiteX1" fmla="*/ 66445 w 132890"/>
              <a:gd name="connsiteY1" fmla="*/ 0 h 231422"/>
              <a:gd name="connsiteX2" fmla="*/ 132890 w 132890"/>
              <a:gd name="connsiteY2" fmla="*/ 231422 h 231422"/>
              <a:gd name="connsiteX3" fmla="*/ 0 w 132890"/>
              <a:gd name="connsiteY3" fmla="*/ 231422 h 231422"/>
              <a:gd name="connsiteX0" fmla="*/ 0 w 132890"/>
              <a:gd name="connsiteY0" fmla="*/ 231422 h 270306"/>
              <a:gd name="connsiteX1" fmla="*/ 66445 w 132890"/>
              <a:gd name="connsiteY1" fmla="*/ 0 h 270306"/>
              <a:gd name="connsiteX2" fmla="*/ 132890 w 132890"/>
              <a:gd name="connsiteY2" fmla="*/ 231422 h 270306"/>
              <a:gd name="connsiteX3" fmla="*/ 0 w 132890"/>
              <a:gd name="connsiteY3" fmla="*/ 231422 h 270306"/>
              <a:gd name="connsiteX0" fmla="*/ 0 w 132890"/>
              <a:gd name="connsiteY0" fmla="*/ 231422 h 270306"/>
              <a:gd name="connsiteX1" fmla="*/ 66445 w 132890"/>
              <a:gd name="connsiteY1" fmla="*/ 0 h 270306"/>
              <a:gd name="connsiteX2" fmla="*/ 132890 w 132890"/>
              <a:gd name="connsiteY2" fmla="*/ 231422 h 270306"/>
              <a:gd name="connsiteX3" fmla="*/ 0 w 132890"/>
              <a:gd name="connsiteY3" fmla="*/ 231422 h 270306"/>
              <a:gd name="connsiteX0" fmla="*/ 2562 w 135452"/>
              <a:gd name="connsiteY0" fmla="*/ 231422 h 303528"/>
              <a:gd name="connsiteX1" fmla="*/ 69007 w 135452"/>
              <a:gd name="connsiteY1" fmla="*/ 0 h 303528"/>
              <a:gd name="connsiteX2" fmla="*/ 135452 w 135452"/>
              <a:gd name="connsiteY2" fmla="*/ 231422 h 303528"/>
              <a:gd name="connsiteX3" fmla="*/ 2562 w 135452"/>
              <a:gd name="connsiteY3" fmla="*/ 231422 h 303528"/>
              <a:gd name="connsiteX0" fmla="*/ 2562 w 135452"/>
              <a:gd name="connsiteY0" fmla="*/ 231422 h 303528"/>
              <a:gd name="connsiteX1" fmla="*/ 69007 w 135452"/>
              <a:gd name="connsiteY1" fmla="*/ 0 h 303528"/>
              <a:gd name="connsiteX2" fmla="*/ 135452 w 135452"/>
              <a:gd name="connsiteY2" fmla="*/ 231422 h 303528"/>
              <a:gd name="connsiteX3" fmla="*/ 2562 w 135452"/>
              <a:gd name="connsiteY3" fmla="*/ 231422 h 303528"/>
              <a:gd name="connsiteX0" fmla="*/ 1605 w 138196"/>
              <a:gd name="connsiteY0" fmla="*/ 231422 h 317306"/>
              <a:gd name="connsiteX1" fmla="*/ 68050 w 138196"/>
              <a:gd name="connsiteY1" fmla="*/ 0 h 317306"/>
              <a:gd name="connsiteX2" fmla="*/ 134495 w 138196"/>
              <a:gd name="connsiteY2" fmla="*/ 231422 h 317306"/>
              <a:gd name="connsiteX3" fmla="*/ 1605 w 138196"/>
              <a:gd name="connsiteY3" fmla="*/ 231422 h 317306"/>
              <a:gd name="connsiteX0" fmla="*/ 1605 w 138196"/>
              <a:gd name="connsiteY0" fmla="*/ 231422 h 317306"/>
              <a:gd name="connsiteX1" fmla="*/ 68050 w 138196"/>
              <a:gd name="connsiteY1" fmla="*/ 0 h 317306"/>
              <a:gd name="connsiteX2" fmla="*/ 134495 w 138196"/>
              <a:gd name="connsiteY2" fmla="*/ 231422 h 317306"/>
              <a:gd name="connsiteX3" fmla="*/ 1605 w 138196"/>
              <a:gd name="connsiteY3" fmla="*/ 231422 h 317306"/>
              <a:gd name="connsiteX0" fmla="*/ 2983 w 139431"/>
              <a:gd name="connsiteY0" fmla="*/ 231422 h 324555"/>
              <a:gd name="connsiteX1" fmla="*/ 69428 w 139431"/>
              <a:gd name="connsiteY1" fmla="*/ 0 h 324555"/>
              <a:gd name="connsiteX2" fmla="*/ 135873 w 139431"/>
              <a:gd name="connsiteY2" fmla="*/ 231422 h 324555"/>
              <a:gd name="connsiteX3" fmla="*/ 2983 w 139431"/>
              <a:gd name="connsiteY3" fmla="*/ 231422 h 324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9431" h="324555">
                <a:moveTo>
                  <a:pt x="2983" y="231422"/>
                </a:moveTo>
                <a:lnTo>
                  <a:pt x="69428" y="0"/>
                </a:lnTo>
                <a:lnTo>
                  <a:pt x="135873" y="231422"/>
                </a:lnTo>
                <a:cubicBezTo>
                  <a:pt x="167776" y="355600"/>
                  <a:pt x="-26097" y="355600"/>
                  <a:pt x="2983" y="231422"/>
                </a:cubicBezTo>
                <a:close/>
              </a:path>
            </a:pathLst>
          </a:custGeom>
          <a:gradFill flip="none" rotWithShape="1">
            <a:gsLst>
              <a:gs pos="58000">
                <a:schemeClr val="bg1"/>
              </a:gs>
              <a:gs pos="0">
                <a:schemeClr val="accent1">
                  <a:lumMod val="0"/>
                  <a:lumOff val="100000"/>
                </a:schemeClr>
              </a:gs>
              <a:gs pos="100000">
                <a:srgbClr val="FF6600"/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5" name="Isosceles Triangle 24">
            <a:extLst>
              <a:ext uri="{FF2B5EF4-FFF2-40B4-BE49-F238E27FC236}">
                <a16:creationId xmlns:a16="http://schemas.microsoft.com/office/drawing/2014/main" id="{E847786F-DDD2-4A8C-B360-B91A46053F60}"/>
              </a:ext>
            </a:extLst>
          </p:cNvPr>
          <p:cNvSpPr/>
          <p:nvPr/>
        </p:nvSpPr>
        <p:spPr>
          <a:xfrm rot="2409683">
            <a:off x="4874597" y="3471596"/>
            <a:ext cx="50838" cy="342441"/>
          </a:xfrm>
          <a:custGeom>
            <a:avLst/>
            <a:gdLst>
              <a:gd name="connsiteX0" fmla="*/ 0 w 132890"/>
              <a:gd name="connsiteY0" fmla="*/ 231422 h 231422"/>
              <a:gd name="connsiteX1" fmla="*/ 66445 w 132890"/>
              <a:gd name="connsiteY1" fmla="*/ 0 h 231422"/>
              <a:gd name="connsiteX2" fmla="*/ 132890 w 132890"/>
              <a:gd name="connsiteY2" fmla="*/ 231422 h 231422"/>
              <a:gd name="connsiteX3" fmla="*/ 0 w 132890"/>
              <a:gd name="connsiteY3" fmla="*/ 231422 h 231422"/>
              <a:gd name="connsiteX0" fmla="*/ 0 w 132890"/>
              <a:gd name="connsiteY0" fmla="*/ 231422 h 231422"/>
              <a:gd name="connsiteX1" fmla="*/ 66445 w 132890"/>
              <a:gd name="connsiteY1" fmla="*/ 0 h 231422"/>
              <a:gd name="connsiteX2" fmla="*/ 132890 w 132890"/>
              <a:gd name="connsiteY2" fmla="*/ 231422 h 231422"/>
              <a:gd name="connsiteX3" fmla="*/ 0 w 132890"/>
              <a:gd name="connsiteY3" fmla="*/ 231422 h 231422"/>
              <a:gd name="connsiteX0" fmla="*/ 0 w 132890"/>
              <a:gd name="connsiteY0" fmla="*/ 231422 h 270306"/>
              <a:gd name="connsiteX1" fmla="*/ 66445 w 132890"/>
              <a:gd name="connsiteY1" fmla="*/ 0 h 270306"/>
              <a:gd name="connsiteX2" fmla="*/ 132890 w 132890"/>
              <a:gd name="connsiteY2" fmla="*/ 231422 h 270306"/>
              <a:gd name="connsiteX3" fmla="*/ 0 w 132890"/>
              <a:gd name="connsiteY3" fmla="*/ 231422 h 270306"/>
              <a:gd name="connsiteX0" fmla="*/ 0 w 132890"/>
              <a:gd name="connsiteY0" fmla="*/ 231422 h 270306"/>
              <a:gd name="connsiteX1" fmla="*/ 66445 w 132890"/>
              <a:gd name="connsiteY1" fmla="*/ 0 h 270306"/>
              <a:gd name="connsiteX2" fmla="*/ 132890 w 132890"/>
              <a:gd name="connsiteY2" fmla="*/ 231422 h 270306"/>
              <a:gd name="connsiteX3" fmla="*/ 0 w 132890"/>
              <a:gd name="connsiteY3" fmla="*/ 231422 h 270306"/>
              <a:gd name="connsiteX0" fmla="*/ 2562 w 135452"/>
              <a:gd name="connsiteY0" fmla="*/ 231422 h 303528"/>
              <a:gd name="connsiteX1" fmla="*/ 69007 w 135452"/>
              <a:gd name="connsiteY1" fmla="*/ 0 h 303528"/>
              <a:gd name="connsiteX2" fmla="*/ 135452 w 135452"/>
              <a:gd name="connsiteY2" fmla="*/ 231422 h 303528"/>
              <a:gd name="connsiteX3" fmla="*/ 2562 w 135452"/>
              <a:gd name="connsiteY3" fmla="*/ 231422 h 303528"/>
              <a:gd name="connsiteX0" fmla="*/ 2562 w 135452"/>
              <a:gd name="connsiteY0" fmla="*/ 231422 h 303528"/>
              <a:gd name="connsiteX1" fmla="*/ 69007 w 135452"/>
              <a:gd name="connsiteY1" fmla="*/ 0 h 303528"/>
              <a:gd name="connsiteX2" fmla="*/ 135452 w 135452"/>
              <a:gd name="connsiteY2" fmla="*/ 231422 h 303528"/>
              <a:gd name="connsiteX3" fmla="*/ 2562 w 135452"/>
              <a:gd name="connsiteY3" fmla="*/ 231422 h 303528"/>
              <a:gd name="connsiteX0" fmla="*/ 1605 w 138196"/>
              <a:gd name="connsiteY0" fmla="*/ 231422 h 317306"/>
              <a:gd name="connsiteX1" fmla="*/ 68050 w 138196"/>
              <a:gd name="connsiteY1" fmla="*/ 0 h 317306"/>
              <a:gd name="connsiteX2" fmla="*/ 134495 w 138196"/>
              <a:gd name="connsiteY2" fmla="*/ 231422 h 317306"/>
              <a:gd name="connsiteX3" fmla="*/ 1605 w 138196"/>
              <a:gd name="connsiteY3" fmla="*/ 231422 h 317306"/>
              <a:gd name="connsiteX0" fmla="*/ 1605 w 138196"/>
              <a:gd name="connsiteY0" fmla="*/ 231422 h 317306"/>
              <a:gd name="connsiteX1" fmla="*/ 68050 w 138196"/>
              <a:gd name="connsiteY1" fmla="*/ 0 h 317306"/>
              <a:gd name="connsiteX2" fmla="*/ 134495 w 138196"/>
              <a:gd name="connsiteY2" fmla="*/ 231422 h 317306"/>
              <a:gd name="connsiteX3" fmla="*/ 1605 w 138196"/>
              <a:gd name="connsiteY3" fmla="*/ 231422 h 317306"/>
              <a:gd name="connsiteX0" fmla="*/ 2983 w 139431"/>
              <a:gd name="connsiteY0" fmla="*/ 231422 h 324555"/>
              <a:gd name="connsiteX1" fmla="*/ 69428 w 139431"/>
              <a:gd name="connsiteY1" fmla="*/ 0 h 324555"/>
              <a:gd name="connsiteX2" fmla="*/ 135873 w 139431"/>
              <a:gd name="connsiteY2" fmla="*/ 231422 h 324555"/>
              <a:gd name="connsiteX3" fmla="*/ 2983 w 139431"/>
              <a:gd name="connsiteY3" fmla="*/ 231422 h 324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9431" h="324555">
                <a:moveTo>
                  <a:pt x="2983" y="231422"/>
                </a:moveTo>
                <a:lnTo>
                  <a:pt x="69428" y="0"/>
                </a:lnTo>
                <a:lnTo>
                  <a:pt x="135873" y="231422"/>
                </a:lnTo>
                <a:cubicBezTo>
                  <a:pt x="167776" y="355600"/>
                  <a:pt x="-26097" y="355600"/>
                  <a:pt x="2983" y="231422"/>
                </a:cubicBezTo>
                <a:close/>
              </a:path>
            </a:pathLst>
          </a:custGeom>
          <a:gradFill flip="none" rotWithShape="1">
            <a:gsLst>
              <a:gs pos="58000">
                <a:schemeClr val="bg1"/>
              </a:gs>
              <a:gs pos="0">
                <a:schemeClr val="accent1">
                  <a:lumMod val="0"/>
                  <a:lumOff val="100000"/>
                </a:schemeClr>
              </a:gs>
              <a:gs pos="100000">
                <a:srgbClr val="FF6600"/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Isosceles Triangle 24">
            <a:extLst>
              <a:ext uri="{FF2B5EF4-FFF2-40B4-BE49-F238E27FC236}">
                <a16:creationId xmlns:a16="http://schemas.microsoft.com/office/drawing/2014/main" id="{BAD0DCF1-1DA9-4045-A759-1A2130C375CA}"/>
              </a:ext>
            </a:extLst>
          </p:cNvPr>
          <p:cNvSpPr/>
          <p:nvPr/>
        </p:nvSpPr>
        <p:spPr>
          <a:xfrm rot="1566434">
            <a:off x="4793433" y="3755934"/>
            <a:ext cx="54685" cy="318348"/>
          </a:xfrm>
          <a:custGeom>
            <a:avLst/>
            <a:gdLst>
              <a:gd name="connsiteX0" fmla="*/ 0 w 132890"/>
              <a:gd name="connsiteY0" fmla="*/ 231422 h 231422"/>
              <a:gd name="connsiteX1" fmla="*/ 66445 w 132890"/>
              <a:gd name="connsiteY1" fmla="*/ 0 h 231422"/>
              <a:gd name="connsiteX2" fmla="*/ 132890 w 132890"/>
              <a:gd name="connsiteY2" fmla="*/ 231422 h 231422"/>
              <a:gd name="connsiteX3" fmla="*/ 0 w 132890"/>
              <a:gd name="connsiteY3" fmla="*/ 231422 h 231422"/>
              <a:gd name="connsiteX0" fmla="*/ 0 w 132890"/>
              <a:gd name="connsiteY0" fmla="*/ 231422 h 231422"/>
              <a:gd name="connsiteX1" fmla="*/ 66445 w 132890"/>
              <a:gd name="connsiteY1" fmla="*/ 0 h 231422"/>
              <a:gd name="connsiteX2" fmla="*/ 132890 w 132890"/>
              <a:gd name="connsiteY2" fmla="*/ 231422 h 231422"/>
              <a:gd name="connsiteX3" fmla="*/ 0 w 132890"/>
              <a:gd name="connsiteY3" fmla="*/ 231422 h 231422"/>
              <a:gd name="connsiteX0" fmla="*/ 0 w 132890"/>
              <a:gd name="connsiteY0" fmla="*/ 231422 h 270306"/>
              <a:gd name="connsiteX1" fmla="*/ 66445 w 132890"/>
              <a:gd name="connsiteY1" fmla="*/ 0 h 270306"/>
              <a:gd name="connsiteX2" fmla="*/ 132890 w 132890"/>
              <a:gd name="connsiteY2" fmla="*/ 231422 h 270306"/>
              <a:gd name="connsiteX3" fmla="*/ 0 w 132890"/>
              <a:gd name="connsiteY3" fmla="*/ 231422 h 270306"/>
              <a:gd name="connsiteX0" fmla="*/ 0 w 132890"/>
              <a:gd name="connsiteY0" fmla="*/ 231422 h 270306"/>
              <a:gd name="connsiteX1" fmla="*/ 66445 w 132890"/>
              <a:gd name="connsiteY1" fmla="*/ 0 h 270306"/>
              <a:gd name="connsiteX2" fmla="*/ 132890 w 132890"/>
              <a:gd name="connsiteY2" fmla="*/ 231422 h 270306"/>
              <a:gd name="connsiteX3" fmla="*/ 0 w 132890"/>
              <a:gd name="connsiteY3" fmla="*/ 231422 h 270306"/>
              <a:gd name="connsiteX0" fmla="*/ 2562 w 135452"/>
              <a:gd name="connsiteY0" fmla="*/ 231422 h 303528"/>
              <a:gd name="connsiteX1" fmla="*/ 69007 w 135452"/>
              <a:gd name="connsiteY1" fmla="*/ 0 h 303528"/>
              <a:gd name="connsiteX2" fmla="*/ 135452 w 135452"/>
              <a:gd name="connsiteY2" fmla="*/ 231422 h 303528"/>
              <a:gd name="connsiteX3" fmla="*/ 2562 w 135452"/>
              <a:gd name="connsiteY3" fmla="*/ 231422 h 303528"/>
              <a:gd name="connsiteX0" fmla="*/ 2562 w 135452"/>
              <a:gd name="connsiteY0" fmla="*/ 231422 h 303528"/>
              <a:gd name="connsiteX1" fmla="*/ 69007 w 135452"/>
              <a:gd name="connsiteY1" fmla="*/ 0 h 303528"/>
              <a:gd name="connsiteX2" fmla="*/ 135452 w 135452"/>
              <a:gd name="connsiteY2" fmla="*/ 231422 h 303528"/>
              <a:gd name="connsiteX3" fmla="*/ 2562 w 135452"/>
              <a:gd name="connsiteY3" fmla="*/ 231422 h 303528"/>
              <a:gd name="connsiteX0" fmla="*/ 1605 w 138196"/>
              <a:gd name="connsiteY0" fmla="*/ 231422 h 317306"/>
              <a:gd name="connsiteX1" fmla="*/ 68050 w 138196"/>
              <a:gd name="connsiteY1" fmla="*/ 0 h 317306"/>
              <a:gd name="connsiteX2" fmla="*/ 134495 w 138196"/>
              <a:gd name="connsiteY2" fmla="*/ 231422 h 317306"/>
              <a:gd name="connsiteX3" fmla="*/ 1605 w 138196"/>
              <a:gd name="connsiteY3" fmla="*/ 231422 h 317306"/>
              <a:gd name="connsiteX0" fmla="*/ 1605 w 138196"/>
              <a:gd name="connsiteY0" fmla="*/ 231422 h 317306"/>
              <a:gd name="connsiteX1" fmla="*/ 68050 w 138196"/>
              <a:gd name="connsiteY1" fmla="*/ 0 h 317306"/>
              <a:gd name="connsiteX2" fmla="*/ 134495 w 138196"/>
              <a:gd name="connsiteY2" fmla="*/ 231422 h 317306"/>
              <a:gd name="connsiteX3" fmla="*/ 1605 w 138196"/>
              <a:gd name="connsiteY3" fmla="*/ 231422 h 317306"/>
              <a:gd name="connsiteX0" fmla="*/ 2983 w 139431"/>
              <a:gd name="connsiteY0" fmla="*/ 231422 h 324555"/>
              <a:gd name="connsiteX1" fmla="*/ 69428 w 139431"/>
              <a:gd name="connsiteY1" fmla="*/ 0 h 324555"/>
              <a:gd name="connsiteX2" fmla="*/ 135873 w 139431"/>
              <a:gd name="connsiteY2" fmla="*/ 231422 h 324555"/>
              <a:gd name="connsiteX3" fmla="*/ 2983 w 139431"/>
              <a:gd name="connsiteY3" fmla="*/ 231422 h 324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9431" h="324555">
                <a:moveTo>
                  <a:pt x="2983" y="231422"/>
                </a:moveTo>
                <a:lnTo>
                  <a:pt x="69428" y="0"/>
                </a:lnTo>
                <a:lnTo>
                  <a:pt x="135873" y="231422"/>
                </a:lnTo>
                <a:cubicBezTo>
                  <a:pt x="167776" y="355600"/>
                  <a:pt x="-26097" y="355600"/>
                  <a:pt x="2983" y="231422"/>
                </a:cubicBezTo>
                <a:close/>
              </a:path>
            </a:pathLst>
          </a:custGeom>
          <a:gradFill flip="none" rotWithShape="1">
            <a:gsLst>
              <a:gs pos="58000">
                <a:schemeClr val="bg1"/>
              </a:gs>
              <a:gs pos="0">
                <a:schemeClr val="accent1">
                  <a:lumMod val="0"/>
                  <a:lumOff val="100000"/>
                </a:schemeClr>
              </a:gs>
              <a:gs pos="100000">
                <a:srgbClr val="FF6600"/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8456EFE4-68FE-4C65-899A-3CD4C686728B}"/>
              </a:ext>
            </a:extLst>
          </p:cNvPr>
          <p:cNvSpPr txBox="1"/>
          <p:nvPr/>
        </p:nvSpPr>
        <p:spPr>
          <a:xfrm>
            <a:off x="4651790" y="3264966"/>
            <a:ext cx="7666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baseline="30000" dirty="0">
                <a:solidFill>
                  <a:srgbClr val="FF0000"/>
                </a:solidFill>
              </a:rPr>
              <a:t>177</a:t>
            </a:r>
            <a:r>
              <a:rPr lang="cs-CZ" sz="2000" b="1" dirty="0">
                <a:solidFill>
                  <a:srgbClr val="FF0000"/>
                </a:solidFill>
              </a:rPr>
              <a:t>Lu</a:t>
            </a:r>
            <a:endParaRPr lang="en-US" sz="2000" b="1" baseline="30000" dirty="0"/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A36144DC-D694-470D-9133-A00A0490C456}"/>
              </a:ext>
            </a:extLst>
          </p:cNvPr>
          <p:cNvSpPr/>
          <p:nvPr/>
        </p:nvSpPr>
        <p:spPr>
          <a:xfrm>
            <a:off x="1133245" y="3463679"/>
            <a:ext cx="170695" cy="177735"/>
          </a:xfrm>
          <a:prstGeom prst="ellipse">
            <a:avLst/>
          </a:prstGeom>
          <a:solidFill>
            <a:schemeClr val="bg1"/>
          </a:solidFill>
          <a:ln w="19050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A7887751-219D-441B-833F-FBA6E056183E}"/>
              </a:ext>
            </a:extLst>
          </p:cNvPr>
          <p:cNvSpPr txBox="1"/>
          <p:nvPr/>
        </p:nvSpPr>
        <p:spPr>
          <a:xfrm>
            <a:off x="1775520" y="3073406"/>
            <a:ext cx="8812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rgbClr val="70C400"/>
                </a:solidFill>
                <a:latin typeface="+mj-lt"/>
              </a:rPr>
              <a:t>targeting</a:t>
            </a:r>
            <a:endParaRPr lang="en-US" sz="1200" dirty="0">
              <a:solidFill>
                <a:srgbClr val="70C400"/>
              </a:solidFill>
              <a:latin typeface="+mj-lt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B16EFE6C-D2C0-4064-A0BF-66A826F67230}"/>
              </a:ext>
            </a:extLst>
          </p:cNvPr>
          <p:cNvSpPr txBox="1"/>
          <p:nvPr/>
        </p:nvSpPr>
        <p:spPr>
          <a:xfrm>
            <a:off x="712382" y="3068932"/>
            <a:ext cx="8471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rgbClr val="FF6600"/>
                </a:solidFill>
                <a:latin typeface="+mj-lt"/>
              </a:rPr>
              <a:t>chelator</a:t>
            </a:r>
            <a:endParaRPr lang="en-US" sz="1200" dirty="0">
              <a:solidFill>
                <a:srgbClr val="FF6600"/>
              </a:solidFill>
              <a:latin typeface="+mj-lt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39346F52-9F58-4993-9AD2-CC31ADDDB804}"/>
              </a:ext>
            </a:extLst>
          </p:cNvPr>
          <p:cNvSpPr txBox="1"/>
          <p:nvPr/>
        </p:nvSpPr>
        <p:spPr>
          <a:xfrm>
            <a:off x="1336780" y="3073405"/>
            <a:ext cx="581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linker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68B5F92-0A30-4F17-BA2C-D754A00E996A}"/>
              </a:ext>
            </a:extLst>
          </p:cNvPr>
          <p:cNvGrpSpPr/>
          <p:nvPr/>
        </p:nvGrpSpPr>
        <p:grpSpPr>
          <a:xfrm>
            <a:off x="2421298" y="1611544"/>
            <a:ext cx="1229481" cy="1265052"/>
            <a:chOff x="1994911" y="1471177"/>
            <a:chExt cx="1229481" cy="1265052"/>
          </a:xfrm>
        </p:grpSpPr>
        <p:sp>
          <p:nvSpPr>
            <p:cNvPr id="97" name="Isosceles Triangle 24">
              <a:extLst>
                <a:ext uri="{FF2B5EF4-FFF2-40B4-BE49-F238E27FC236}">
                  <a16:creationId xmlns:a16="http://schemas.microsoft.com/office/drawing/2014/main" id="{96535AC0-9A59-4C2F-BB59-B78A08037DE1}"/>
                </a:ext>
              </a:extLst>
            </p:cNvPr>
            <p:cNvSpPr/>
            <p:nvPr/>
          </p:nvSpPr>
          <p:spPr>
            <a:xfrm rot="5714256">
              <a:off x="2169230" y="1927908"/>
              <a:ext cx="50838" cy="342441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Isosceles Triangle 24">
              <a:extLst>
                <a:ext uri="{FF2B5EF4-FFF2-40B4-BE49-F238E27FC236}">
                  <a16:creationId xmlns:a16="http://schemas.microsoft.com/office/drawing/2014/main" id="{85897F6A-BCEF-4DF4-BFB9-F55ABCEE6BF3}"/>
                </a:ext>
              </a:extLst>
            </p:cNvPr>
            <p:cNvSpPr/>
            <p:nvPr/>
          </p:nvSpPr>
          <p:spPr>
            <a:xfrm rot="9304118">
              <a:off x="2472258" y="1765222"/>
              <a:ext cx="54686" cy="318348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80000">
                  <a:schemeClr val="accent2">
                    <a:lumMod val="40000"/>
                    <a:lumOff val="6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Isosceles Triangle 24">
              <a:extLst>
                <a:ext uri="{FF2B5EF4-FFF2-40B4-BE49-F238E27FC236}">
                  <a16:creationId xmlns:a16="http://schemas.microsoft.com/office/drawing/2014/main" id="{DB566B7F-45C1-4D4A-8382-7735C10A49BB}"/>
                </a:ext>
              </a:extLst>
            </p:cNvPr>
            <p:cNvSpPr/>
            <p:nvPr/>
          </p:nvSpPr>
          <p:spPr>
            <a:xfrm rot="10235960">
              <a:off x="2534277" y="1471178"/>
              <a:ext cx="54686" cy="318348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80000">
                  <a:schemeClr val="accent2">
                    <a:lumMod val="40000"/>
                    <a:lumOff val="6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Isosceles Triangle 24">
              <a:extLst>
                <a:ext uri="{FF2B5EF4-FFF2-40B4-BE49-F238E27FC236}">
                  <a16:creationId xmlns:a16="http://schemas.microsoft.com/office/drawing/2014/main" id="{9C48D1AA-476D-44AD-B622-EBF5843BABC8}"/>
                </a:ext>
              </a:extLst>
            </p:cNvPr>
            <p:cNvSpPr/>
            <p:nvPr/>
          </p:nvSpPr>
          <p:spPr>
            <a:xfrm rot="7565966">
              <a:off x="2184077" y="1683707"/>
              <a:ext cx="50838" cy="342441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80000">
                  <a:schemeClr val="accent2">
                    <a:lumMod val="40000"/>
                    <a:lumOff val="6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Isosceles Triangle 24">
              <a:extLst>
                <a:ext uri="{FF2B5EF4-FFF2-40B4-BE49-F238E27FC236}">
                  <a16:creationId xmlns:a16="http://schemas.microsoft.com/office/drawing/2014/main" id="{7E6249D2-A08F-40FA-B705-427C7C9709FF}"/>
                </a:ext>
              </a:extLst>
            </p:cNvPr>
            <p:cNvSpPr/>
            <p:nvPr/>
          </p:nvSpPr>
          <p:spPr>
            <a:xfrm rot="11361118">
              <a:off x="2696391" y="1617845"/>
              <a:ext cx="54686" cy="318348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80000">
                  <a:schemeClr val="accent2">
                    <a:lumMod val="40000"/>
                    <a:lumOff val="6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Isosceles Triangle 24">
              <a:extLst>
                <a:ext uri="{FF2B5EF4-FFF2-40B4-BE49-F238E27FC236}">
                  <a16:creationId xmlns:a16="http://schemas.microsoft.com/office/drawing/2014/main" id="{808CEC9A-2AFE-412A-A60A-855CB4AC93D9}"/>
                </a:ext>
              </a:extLst>
            </p:cNvPr>
            <p:cNvSpPr/>
            <p:nvPr/>
          </p:nvSpPr>
          <p:spPr>
            <a:xfrm rot="12814882">
              <a:off x="2787662" y="1794508"/>
              <a:ext cx="54686" cy="318348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80000">
                  <a:schemeClr val="accent2">
                    <a:lumMod val="40000"/>
                    <a:lumOff val="6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Isosceles Triangle 24">
              <a:extLst>
                <a:ext uri="{FF2B5EF4-FFF2-40B4-BE49-F238E27FC236}">
                  <a16:creationId xmlns:a16="http://schemas.microsoft.com/office/drawing/2014/main" id="{22CE3806-7B36-442A-8778-75F9207A3B87}"/>
                </a:ext>
              </a:extLst>
            </p:cNvPr>
            <p:cNvSpPr/>
            <p:nvPr/>
          </p:nvSpPr>
          <p:spPr>
            <a:xfrm rot="19841800">
              <a:off x="2779118" y="2209798"/>
              <a:ext cx="54686" cy="318348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80000">
                  <a:schemeClr val="accent2">
                    <a:lumMod val="40000"/>
                    <a:lumOff val="6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Isosceles Triangle 24">
              <a:extLst>
                <a:ext uri="{FF2B5EF4-FFF2-40B4-BE49-F238E27FC236}">
                  <a16:creationId xmlns:a16="http://schemas.microsoft.com/office/drawing/2014/main" id="{EEFAD9B0-6004-4AD4-BF3C-43292EBD67C6}"/>
                </a:ext>
              </a:extLst>
            </p:cNvPr>
            <p:cNvSpPr/>
            <p:nvPr/>
          </p:nvSpPr>
          <p:spPr>
            <a:xfrm rot="18560351">
              <a:off x="3027751" y="2195782"/>
              <a:ext cx="50838" cy="342441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80000">
                  <a:schemeClr val="accent2">
                    <a:lumMod val="40000"/>
                    <a:lumOff val="6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Isosceles Triangle 24">
              <a:extLst>
                <a:ext uri="{FF2B5EF4-FFF2-40B4-BE49-F238E27FC236}">
                  <a16:creationId xmlns:a16="http://schemas.microsoft.com/office/drawing/2014/main" id="{D2217BA9-9361-4F77-95DF-2DBE4D9218EE}"/>
                </a:ext>
              </a:extLst>
            </p:cNvPr>
            <p:cNvSpPr/>
            <p:nvPr/>
          </p:nvSpPr>
          <p:spPr>
            <a:xfrm rot="377719">
              <a:off x="2608053" y="2340084"/>
              <a:ext cx="54686" cy="318348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80000">
                  <a:schemeClr val="accent2">
                    <a:lumMod val="40000"/>
                    <a:lumOff val="6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Isosceles Triangle 24">
              <a:extLst>
                <a:ext uri="{FF2B5EF4-FFF2-40B4-BE49-F238E27FC236}">
                  <a16:creationId xmlns:a16="http://schemas.microsoft.com/office/drawing/2014/main" id="{8B8488D0-308E-4796-A525-4003AFC8B39E}"/>
                </a:ext>
              </a:extLst>
            </p:cNvPr>
            <p:cNvSpPr/>
            <p:nvPr/>
          </p:nvSpPr>
          <p:spPr>
            <a:xfrm rot="4498505">
              <a:off x="2140713" y="2121130"/>
              <a:ext cx="50838" cy="342441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80000">
                  <a:schemeClr val="accent2">
                    <a:lumMod val="40000"/>
                    <a:lumOff val="6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Isosceles Triangle 24">
              <a:extLst>
                <a:ext uri="{FF2B5EF4-FFF2-40B4-BE49-F238E27FC236}">
                  <a16:creationId xmlns:a16="http://schemas.microsoft.com/office/drawing/2014/main" id="{FE00E4EE-4972-4EA2-81BC-097B25BE5ED7}"/>
                </a:ext>
              </a:extLst>
            </p:cNvPr>
            <p:cNvSpPr/>
            <p:nvPr/>
          </p:nvSpPr>
          <p:spPr>
            <a:xfrm rot="14123883">
              <a:off x="3024672" y="1773504"/>
              <a:ext cx="50838" cy="342441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2" name="Isosceles Triangle 24">
              <a:extLst>
                <a:ext uri="{FF2B5EF4-FFF2-40B4-BE49-F238E27FC236}">
                  <a16:creationId xmlns:a16="http://schemas.microsoft.com/office/drawing/2014/main" id="{420A27C7-4CE8-4784-A41C-3CDC49E6E94D}"/>
                </a:ext>
              </a:extLst>
            </p:cNvPr>
            <p:cNvSpPr/>
            <p:nvPr/>
          </p:nvSpPr>
          <p:spPr>
            <a:xfrm rot="2784244">
              <a:off x="2393345" y="2162041"/>
              <a:ext cx="50838" cy="342441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80000">
                  <a:schemeClr val="accent2">
                    <a:lumMod val="40000"/>
                    <a:lumOff val="6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Isosceles Triangle 24">
              <a:extLst>
                <a:ext uri="{FF2B5EF4-FFF2-40B4-BE49-F238E27FC236}">
                  <a16:creationId xmlns:a16="http://schemas.microsoft.com/office/drawing/2014/main" id="{82525AD0-225D-4A8A-8FA8-4F9544DDC7CD}"/>
                </a:ext>
              </a:extLst>
            </p:cNvPr>
            <p:cNvSpPr/>
            <p:nvPr/>
          </p:nvSpPr>
          <p:spPr>
            <a:xfrm rot="1560177">
              <a:off x="2408164" y="2417881"/>
              <a:ext cx="54686" cy="318348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80000">
                  <a:schemeClr val="accent2">
                    <a:lumMod val="40000"/>
                    <a:lumOff val="6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Isosceles Triangle 24">
              <a:extLst>
                <a:ext uri="{FF2B5EF4-FFF2-40B4-BE49-F238E27FC236}">
                  <a16:creationId xmlns:a16="http://schemas.microsoft.com/office/drawing/2014/main" id="{EEE2E351-D416-4EE3-B794-10F119F33D69}"/>
                </a:ext>
              </a:extLst>
            </p:cNvPr>
            <p:cNvSpPr/>
            <p:nvPr/>
          </p:nvSpPr>
          <p:spPr>
            <a:xfrm rot="16200000">
              <a:off x="3012819" y="1984243"/>
              <a:ext cx="50838" cy="342441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80000">
                  <a:schemeClr val="accent2">
                    <a:lumMod val="40000"/>
                    <a:lumOff val="6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050CF874-7471-470F-A852-FBAB47099F08}"/>
                </a:ext>
              </a:extLst>
            </p:cNvPr>
            <p:cNvSpPr txBox="1"/>
            <p:nvPr/>
          </p:nvSpPr>
          <p:spPr>
            <a:xfrm>
              <a:off x="2198488" y="1944725"/>
              <a:ext cx="76666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000" b="1" baseline="30000" dirty="0">
                  <a:solidFill>
                    <a:srgbClr val="FF0000"/>
                  </a:solidFill>
                </a:rPr>
                <a:t>177</a:t>
              </a:r>
              <a:r>
                <a:rPr lang="cs-CZ" sz="2000" b="1" dirty="0">
                  <a:solidFill>
                    <a:srgbClr val="FF0000"/>
                  </a:solidFill>
                </a:rPr>
                <a:t>Lu</a:t>
              </a:r>
              <a:endParaRPr lang="en-US" sz="2000" b="1" baseline="30000" dirty="0"/>
            </a:p>
          </p:txBody>
        </p:sp>
        <p:sp>
          <p:nvSpPr>
            <p:cNvPr id="77" name="Isosceles Triangle 24">
              <a:extLst>
                <a:ext uri="{FF2B5EF4-FFF2-40B4-BE49-F238E27FC236}">
                  <a16:creationId xmlns:a16="http://schemas.microsoft.com/office/drawing/2014/main" id="{65758F7E-1F1E-4063-9131-CFD46B38845C}"/>
                </a:ext>
              </a:extLst>
            </p:cNvPr>
            <p:cNvSpPr/>
            <p:nvPr/>
          </p:nvSpPr>
          <p:spPr>
            <a:xfrm rot="9304118">
              <a:off x="2472259" y="1765221"/>
              <a:ext cx="54686" cy="318348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80000">
                  <a:schemeClr val="accent2">
                    <a:lumMod val="40000"/>
                    <a:lumOff val="6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Isosceles Triangle 24">
              <a:extLst>
                <a:ext uri="{FF2B5EF4-FFF2-40B4-BE49-F238E27FC236}">
                  <a16:creationId xmlns:a16="http://schemas.microsoft.com/office/drawing/2014/main" id="{4F1E952C-C41D-4583-85B9-A82137FA6274}"/>
                </a:ext>
              </a:extLst>
            </p:cNvPr>
            <p:cNvSpPr/>
            <p:nvPr/>
          </p:nvSpPr>
          <p:spPr>
            <a:xfrm rot="10235960">
              <a:off x="2534278" y="1471177"/>
              <a:ext cx="54686" cy="318348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80000">
                  <a:schemeClr val="accent2">
                    <a:lumMod val="40000"/>
                    <a:lumOff val="6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Isosceles Triangle 24">
              <a:extLst>
                <a:ext uri="{FF2B5EF4-FFF2-40B4-BE49-F238E27FC236}">
                  <a16:creationId xmlns:a16="http://schemas.microsoft.com/office/drawing/2014/main" id="{7015F7CC-D59D-44A7-AC0C-977D9ACF4A60}"/>
                </a:ext>
              </a:extLst>
            </p:cNvPr>
            <p:cNvSpPr/>
            <p:nvPr/>
          </p:nvSpPr>
          <p:spPr>
            <a:xfrm rot="7565966">
              <a:off x="2184078" y="1683706"/>
              <a:ext cx="50838" cy="342441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80000">
                  <a:schemeClr val="accent2">
                    <a:lumMod val="40000"/>
                    <a:lumOff val="6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Isosceles Triangle 24">
              <a:extLst>
                <a:ext uri="{FF2B5EF4-FFF2-40B4-BE49-F238E27FC236}">
                  <a16:creationId xmlns:a16="http://schemas.microsoft.com/office/drawing/2014/main" id="{DDCA005A-FBDC-46FF-82D3-772570C02A5D}"/>
                </a:ext>
              </a:extLst>
            </p:cNvPr>
            <p:cNvSpPr/>
            <p:nvPr/>
          </p:nvSpPr>
          <p:spPr>
            <a:xfrm rot="11361118">
              <a:off x="2696392" y="1617844"/>
              <a:ext cx="54686" cy="318348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80000">
                  <a:schemeClr val="accent2">
                    <a:lumMod val="40000"/>
                    <a:lumOff val="6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Isosceles Triangle 24">
              <a:extLst>
                <a:ext uri="{FF2B5EF4-FFF2-40B4-BE49-F238E27FC236}">
                  <a16:creationId xmlns:a16="http://schemas.microsoft.com/office/drawing/2014/main" id="{9A558C7C-E147-4A76-AEA4-E31DA8AFC7C7}"/>
                </a:ext>
              </a:extLst>
            </p:cNvPr>
            <p:cNvSpPr/>
            <p:nvPr/>
          </p:nvSpPr>
          <p:spPr>
            <a:xfrm rot="12814882">
              <a:off x="2787663" y="1794507"/>
              <a:ext cx="54686" cy="318348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80000">
                  <a:schemeClr val="accent2">
                    <a:lumMod val="40000"/>
                    <a:lumOff val="6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Isosceles Triangle 24">
              <a:extLst>
                <a:ext uri="{FF2B5EF4-FFF2-40B4-BE49-F238E27FC236}">
                  <a16:creationId xmlns:a16="http://schemas.microsoft.com/office/drawing/2014/main" id="{601A25DA-342A-43E5-97FD-EF39DAF77EEB}"/>
                </a:ext>
              </a:extLst>
            </p:cNvPr>
            <p:cNvSpPr/>
            <p:nvPr/>
          </p:nvSpPr>
          <p:spPr>
            <a:xfrm rot="19841800">
              <a:off x="2779119" y="2209797"/>
              <a:ext cx="54686" cy="318348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80000">
                  <a:schemeClr val="accent2">
                    <a:lumMod val="40000"/>
                    <a:lumOff val="6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Isosceles Triangle 24">
              <a:extLst>
                <a:ext uri="{FF2B5EF4-FFF2-40B4-BE49-F238E27FC236}">
                  <a16:creationId xmlns:a16="http://schemas.microsoft.com/office/drawing/2014/main" id="{0FF423B5-1FE9-4631-8A95-0978A4C421A5}"/>
                </a:ext>
              </a:extLst>
            </p:cNvPr>
            <p:cNvSpPr/>
            <p:nvPr/>
          </p:nvSpPr>
          <p:spPr>
            <a:xfrm rot="18560351">
              <a:off x="3027752" y="2195781"/>
              <a:ext cx="50838" cy="342441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80000">
                  <a:schemeClr val="accent2">
                    <a:lumMod val="40000"/>
                    <a:lumOff val="6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Isosceles Triangle 24">
              <a:extLst>
                <a:ext uri="{FF2B5EF4-FFF2-40B4-BE49-F238E27FC236}">
                  <a16:creationId xmlns:a16="http://schemas.microsoft.com/office/drawing/2014/main" id="{3C4A3C78-0A78-41F1-8A59-1EABB0F5F6A0}"/>
                </a:ext>
              </a:extLst>
            </p:cNvPr>
            <p:cNvSpPr/>
            <p:nvPr/>
          </p:nvSpPr>
          <p:spPr>
            <a:xfrm rot="377719">
              <a:off x="2608054" y="2340083"/>
              <a:ext cx="54686" cy="318348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80000">
                  <a:schemeClr val="accent2">
                    <a:lumMod val="40000"/>
                    <a:lumOff val="6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Isosceles Triangle 24">
              <a:extLst>
                <a:ext uri="{FF2B5EF4-FFF2-40B4-BE49-F238E27FC236}">
                  <a16:creationId xmlns:a16="http://schemas.microsoft.com/office/drawing/2014/main" id="{407E7EDB-447D-47A4-B06E-FF9C41BDA9A1}"/>
                </a:ext>
              </a:extLst>
            </p:cNvPr>
            <p:cNvSpPr/>
            <p:nvPr/>
          </p:nvSpPr>
          <p:spPr>
            <a:xfrm rot="4498505">
              <a:off x="2140714" y="2121129"/>
              <a:ext cx="50838" cy="342441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80000">
                  <a:schemeClr val="accent2">
                    <a:lumMod val="40000"/>
                    <a:lumOff val="6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Isosceles Triangle 24">
              <a:extLst>
                <a:ext uri="{FF2B5EF4-FFF2-40B4-BE49-F238E27FC236}">
                  <a16:creationId xmlns:a16="http://schemas.microsoft.com/office/drawing/2014/main" id="{2582C692-BC50-4880-9D35-7D8716AE8A8F}"/>
                </a:ext>
              </a:extLst>
            </p:cNvPr>
            <p:cNvSpPr/>
            <p:nvPr/>
          </p:nvSpPr>
          <p:spPr>
            <a:xfrm rot="2784244">
              <a:off x="2393346" y="2162040"/>
              <a:ext cx="50838" cy="342441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80000">
                  <a:schemeClr val="accent2">
                    <a:lumMod val="40000"/>
                    <a:lumOff val="6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Isosceles Triangle 24">
              <a:extLst>
                <a:ext uri="{FF2B5EF4-FFF2-40B4-BE49-F238E27FC236}">
                  <a16:creationId xmlns:a16="http://schemas.microsoft.com/office/drawing/2014/main" id="{365BFE9D-C757-4E40-A63D-8BCD58147818}"/>
                </a:ext>
              </a:extLst>
            </p:cNvPr>
            <p:cNvSpPr/>
            <p:nvPr/>
          </p:nvSpPr>
          <p:spPr>
            <a:xfrm rot="1560177">
              <a:off x="2408165" y="2417880"/>
              <a:ext cx="54686" cy="318348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80000">
                  <a:schemeClr val="accent2">
                    <a:lumMod val="40000"/>
                    <a:lumOff val="6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Isosceles Triangle 24">
              <a:extLst>
                <a:ext uri="{FF2B5EF4-FFF2-40B4-BE49-F238E27FC236}">
                  <a16:creationId xmlns:a16="http://schemas.microsoft.com/office/drawing/2014/main" id="{C2DE3100-7D16-4D12-A05D-7B902C978873}"/>
                </a:ext>
              </a:extLst>
            </p:cNvPr>
            <p:cNvSpPr/>
            <p:nvPr/>
          </p:nvSpPr>
          <p:spPr>
            <a:xfrm rot="16200000">
              <a:off x="3012820" y="1984243"/>
              <a:ext cx="50838" cy="342441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Isosceles Triangle 24">
              <a:extLst>
                <a:ext uri="{FF2B5EF4-FFF2-40B4-BE49-F238E27FC236}">
                  <a16:creationId xmlns:a16="http://schemas.microsoft.com/office/drawing/2014/main" id="{505D7351-70EC-48A8-BDFE-A04141ECF855}"/>
                </a:ext>
              </a:extLst>
            </p:cNvPr>
            <p:cNvSpPr/>
            <p:nvPr/>
          </p:nvSpPr>
          <p:spPr>
            <a:xfrm rot="9304118">
              <a:off x="2472260" y="1765221"/>
              <a:ext cx="54686" cy="318348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Isosceles Triangle 24">
              <a:extLst>
                <a:ext uri="{FF2B5EF4-FFF2-40B4-BE49-F238E27FC236}">
                  <a16:creationId xmlns:a16="http://schemas.microsoft.com/office/drawing/2014/main" id="{58EAAEDA-F8F4-4210-AF75-51BD8213D9D3}"/>
                </a:ext>
              </a:extLst>
            </p:cNvPr>
            <p:cNvSpPr/>
            <p:nvPr/>
          </p:nvSpPr>
          <p:spPr>
            <a:xfrm rot="10235960">
              <a:off x="2534279" y="1471177"/>
              <a:ext cx="54686" cy="318348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Isosceles Triangle 24">
              <a:extLst>
                <a:ext uri="{FF2B5EF4-FFF2-40B4-BE49-F238E27FC236}">
                  <a16:creationId xmlns:a16="http://schemas.microsoft.com/office/drawing/2014/main" id="{C23C9F7A-5771-470C-8736-8B1914BAEC00}"/>
                </a:ext>
              </a:extLst>
            </p:cNvPr>
            <p:cNvSpPr/>
            <p:nvPr/>
          </p:nvSpPr>
          <p:spPr>
            <a:xfrm rot="7565966">
              <a:off x="2184079" y="1683706"/>
              <a:ext cx="50838" cy="342441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Isosceles Triangle 24">
              <a:extLst>
                <a:ext uri="{FF2B5EF4-FFF2-40B4-BE49-F238E27FC236}">
                  <a16:creationId xmlns:a16="http://schemas.microsoft.com/office/drawing/2014/main" id="{B5ED6E58-EAFE-44E7-B2EA-AD19B1F508D4}"/>
                </a:ext>
              </a:extLst>
            </p:cNvPr>
            <p:cNvSpPr/>
            <p:nvPr/>
          </p:nvSpPr>
          <p:spPr>
            <a:xfrm rot="11361118">
              <a:off x="2696393" y="1617844"/>
              <a:ext cx="54686" cy="318348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Isosceles Triangle 24">
              <a:extLst>
                <a:ext uri="{FF2B5EF4-FFF2-40B4-BE49-F238E27FC236}">
                  <a16:creationId xmlns:a16="http://schemas.microsoft.com/office/drawing/2014/main" id="{9EB21B96-0606-4CCF-9624-3DCDDEF0BD07}"/>
                </a:ext>
              </a:extLst>
            </p:cNvPr>
            <p:cNvSpPr/>
            <p:nvPr/>
          </p:nvSpPr>
          <p:spPr>
            <a:xfrm rot="12814882">
              <a:off x="2787664" y="1794507"/>
              <a:ext cx="54686" cy="318348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Isosceles Triangle 24">
              <a:extLst>
                <a:ext uri="{FF2B5EF4-FFF2-40B4-BE49-F238E27FC236}">
                  <a16:creationId xmlns:a16="http://schemas.microsoft.com/office/drawing/2014/main" id="{31BE1B71-5F3C-4C02-8A0A-92F74D069367}"/>
                </a:ext>
              </a:extLst>
            </p:cNvPr>
            <p:cNvSpPr/>
            <p:nvPr/>
          </p:nvSpPr>
          <p:spPr>
            <a:xfrm rot="19841800">
              <a:off x="2779120" y="2209797"/>
              <a:ext cx="54686" cy="318348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Isosceles Triangle 24">
              <a:extLst>
                <a:ext uri="{FF2B5EF4-FFF2-40B4-BE49-F238E27FC236}">
                  <a16:creationId xmlns:a16="http://schemas.microsoft.com/office/drawing/2014/main" id="{312B5A8E-0470-4E7E-9567-A499C0AC00C2}"/>
                </a:ext>
              </a:extLst>
            </p:cNvPr>
            <p:cNvSpPr/>
            <p:nvPr/>
          </p:nvSpPr>
          <p:spPr>
            <a:xfrm rot="18560351">
              <a:off x="3027753" y="2195781"/>
              <a:ext cx="50838" cy="342441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Isosceles Triangle 24">
              <a:extLst>
                <a:ext uri="{FF2B5EF4-FFF2-40B4-BE49-F238E27FC236}">
                  <a16:creationId xmlns:a16="http://schemas.microsoft.com/office/drawing/2014/main" id="{EA380CB1-F2EB-4306-843E-26C2F64078B2}"/>
                </a:ext>
              </a:extLst>
            </p:cNvPr>
            <p:cNvSpPr/>
            <p:nvPr/>
          </p:nvSpPr>
          <p:spPr>
            <a:xfrm rot="377719">
              <a:off x="2608055" y="2340083"/>
              <a:ext cx="54686" cy="318348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Isosceles Triangle 24">
              <a:extLst>
                <a:ext uri="{FF2B5EF4-FFF2-40B4-BE49-F238E27FC236}">
                  <a16:creationId xmlns:a16="http://schemas.microsoft.com/office/drawing/2014/main" id="{8534F4DA-F69C-4370-9594-294FAF93DC49}"/>
                </a:ext>
              </a:extLst>
            </p:cNvPr>
            <p:cNvSpPr/>
            <p:nvPr/>
          </p:nvSpPr>
          <p:spPr>
            <a:xfrm rot="4498505">
              <a:off x="2140715" y="2121129"/>
              <a:ext cx="50838" cy="342441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Isosceles Triangle 24">
              <a:extLst>
                <a:ext uri="{FF2B5EF4-FFF2-40B4-BE49-F238E27FC236}">
                  <a16:creationId xmlns:a16="http://schemas.microsoft.com/office/drawing/2014/main" id="{9F67FFAA-7324-4800-9B6E-8DE8212E5F82}"/>
                </a:ext>
              </a:extLst>
            </p:cNvPr>
            <p:cNvSpPr/>
            <p:nvPr/>
          </p:nvSpPr>
          <p:spPr>
            <a:xfrm rot="2784244">
              <a:off x="2393347" y="2162040"/>
              <a:ext cx="50838" cy="342441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Isosceles Triangle 24">
              <a:extLst>
                <a:ext uri="{FF2B5EF4-FFF2-40B4-BE49-F238E27FC236}">
                  <a16:creationId xmlns:a16="http://schemas.microsoft.com/office/drawing/2014/main" id="{4F964A35-1E33-470E-873B-7C946B86ADFC}"/>
                </a:ext>
              </a:extLst>
            </p:cNvPr>
            <p:cNvSpPr/>
            <p:nvPr/>
          </p:nvSpPr>
          <p:spPr>
            <a:xfrm rot="1560177">
              <a:off x="2408166" y="2417880"/>
              <a:ext cx="54686" cy="318348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7" name="TextBox 106">
            <a:extLst>
              <a:ext uri="{FF2B5EF4-FFF2-40B4-BE49-F238E27FC236}">
                <a16:creationId xmlns:a16="http://schemas.microsoft.com/office/drawing/2014/main" id="{151B04EA-4395-4B1B-974B-BCADCF687FD2}"/>
              </a:ext>
            </a:extLst>
          </p:cNvPr>
          <p:cNvSpPr txBox="1"/>
          <p:nvPr/>
        </p:nvSpPr>
        <p:spPr>
          <a:xfrm>
            <a:off x="3720565" y="1913826"/>
            <a:ext cx="13794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>
                <a:latin typeface="+mj-lt"/>
              </a:rPr>
              <a:t>Radionuclide</a:t>
            </a:r>
            <a:endParaRPr lang="en-US" sz="1400" b="1" dirty="0">
              <a:latin typeface="+mj-lt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249611CA-4E9E-40A3-9A36-C9D4744614FD}"/>
              </a:ext>
            </a:extLst>
          </p:cNvPr>
          <p:cNvSpPr txBox="1"/>
          <p:nvPr/>
        </p:nvSpPr>
        <p:spPr>
          <a:xfrm>
            <a:off x="3723362" y="2173011"/>
            <a:ext cx="16202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/>
              <a:t>supply via </a:t>
            </a:r>
            <a:r>
              <a:rPr lang="cs-CZ" sz="1600" b="1" dirty="0"/>
              <a:t>WP3</a:t>
            </a:r>
            <a:endParaRPr lang="en-US" sz="1600" b="1" dirty="0"/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EE011910-CC38-4811-A125-D7744A62667A}"/>
              </a:ext>
            </a:extLst>
          </p:cNvPr>
          <p:cNvSpPr txBox="1"/>
          <p:nvPr/>
        </p:nvSpPr>
        <p:spPr>
          <a:xfrm>
            <a:off x="796781" y="1814243"/>
            <a:ext cx="15110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600" b="1" dirty="0"/>
              <a:t>Task 4.2:</a:t>
            </a:r>
          </a:p>
          <a:p>
            <a:pPr algn="r"/>
            <a:r>
              <a:rPr lang="cs-CZ" sz="1600" baseline="30000" dirty="0"/>
              <a:t>177</a:t>
            </a:r>
            <a:r>
              <a:rPr lang="cs-CZ" sz="1600" dirty="0"/>
              <a:t>Lu = nuclide of choise</a:t>
            </a:r>
          </a:p>
          <a:p>
            <a:pPr algn="r"/>
            <a:endParaRPr lang="en-US" sz="1600" b="1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9384DD0-C3A7-4668-AD32-997139B9E4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62AB20F-D7ED-4DAD-83AF-0FCB71CD2C50}" type="slidenum">
              <a:rPr lang="en-US" smtClean="0"/>
              <a:t>3</a:t>
            </a:fld>
            <a:endParaRPr lang="en-US"/>
          </a:p>
        </p:txBody>
      </p:sp>
      <p:pic>
        <p:nvPicPr>
          <p:cNvPr id="119" name="Grafik 13">
            <a:extLst>
              <a:ext uri="{FF2B5EF4-FFF2-40B4-BE49-F238E27FC236}">
                <a16:creationId xmlns:a16="http://schemas.microsoft.com/office/drawing/2014/main" id="{AA374127-6A70-4377-8949-A6481A532A7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42875" y="5959441"/>
            <a:ext cx="1199155" cy="579471"/>
          </a:xfrm>
          <a:prstGeom prst="rect">
            <a:avLst/>
          </a:prstGeom>
        </p:spPr>
      </p:pic>
      <p:sp>
        <p:nvSpPr>
          <p:cNvPr id="75" name="Title 1">
            <a:extLst>
              <a:ext uri="{FF2B5EF4-FFF2-40B4-BE49-F238E27FC236}">
                <a16:creationId xmlns:a16="http://schemas.microsoft.com/office/drawing/2014/main" id="{4D3440E2-E899-4053-9226-A7D8711E84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704" y="288384"/>
            <a:ext cx="10925452" cy="1160062"/>
          </a:xfrm>
        </p:spPr>
        <p:txBody>
          <a:bodyPr>
            <a:normAutofit/>
          </a:bodyPr>
          <a:lstStyle/>
          <a:p>
            <a:r>
              <a:rPr lang="cs-CZ" sz="2800" baseline="30000" dirty="0"/>
              <a:t>177</a:t>
            </a:r>
            <a:r>
              <a:rPr lang="cs-CZ" sz="2800" dirty="0"/>
              <a:t>Lu-based targeted r</a:t>
            </a:r>
            <a:r>
              <a:rPr lang="en-US" sz="2800" dirty="0" err="1"/>
              <a:t>adiotheranostics</a:t>
            </a:r>
            <a:r>
              <a:rPr lang="en-US" sz="2800" dirty="0"/>
              <a:t> </a:t>
            </a:r>
            <a:r>
              <a:rPr lang="en-US" sz="2800" b="0" dirty="0"/>
              <a:t>– </a:t>
            </a:r>
            <a:r>
              <a:rPr lang="cs-CZ" sz="2800" b="0" dirty="0"/>
              <a:t>general design</a:t>
            </a:r>
            <a:endParaRPr lang="en-US" sz="2800" b="0" dirty="0"/>
          </a:p>
        </p:txBody>
      </p:sp>
    </p:spTree>
    <p:extLst>
      <p:ext uri="{BB962C8B-B14F-4D97-AF65-F5344CB8AC3E}">
        <p14:creationId xmlns:p14="http://schemas.microsoft.com/office/powerpoint/2010/main" val="27190443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Rectangle: Rounded Corners 126">
            <a:extLst>
              <a:ext uri="{FF2B5EF4-FFF2-40B4-BE49-F238E27FC236}">
                <a16:creationId xmlns:a16="http://schemas.microsoft.com/office/drawing/2014/main" id="{3D75E057-106F-46AC-BE6B-0DE1CC646758}"/>
              </a:ext>
            </a:extLst>
          </p:cNvPr>
          <p:cNvSpPr/>
          <p:nvPr/>
        </p:nvSpPr>
        <p:spPr>
          <a:xfrm>
            <a:off x="642453" y="1448445"/>
            <a:ext cx="5741580" cy="3060675"/>
          </a:xfrm>
          <a:prstGeom prst="roundRect">
            <a:avLst/>
          </a:prstGeom>
          <a:solidFill>
            <a:schemeClr val="bg1"/>
          </a:solidFill>
          <a:ln>
            <a:solidFill>
              <a:schemeClr val="tx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83F1F194-ECF8-41EA-B7CF-0C59D745A878}"/>
              </a:ext>
            </a:extLst>
          </p:cNvPr>
          <p:cNvCxnSpPr>
            <a:cxnSpLocks/>
          </p:cNvCxnSpPr>
          <p:nvPr/>
        </p:nvCxnSpPr>
        <p:spPr>
          <a:xfrm>
            <a:off x="2548060" y="3561765"/>
            <a:ext cx="1527127" cy="0"/>
          </a:xfrm>
          <a:prstGeom prst="straightConnector1">
            <a:avLst/>
          </a:prstGeom>
          <a:ln w="38100">
            <a:gradFill flip="none" rotWithShape="1">
              <a:gsLst>
                <a:gs pos="0">
                  <a:schemeClr val="tx1"/>
                </a:gs>
                <a:gs pos="100000">
                  <a:schemeClr val="bg1">
                    <a:lumMod val="75000"/>
                  </a:schemeClr>
                </a:gs>
              </a:gsLst>
              <a:lin ang="10800000" scaled="1"/>
              <a:tileRect/>
            </a:gra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B4696336-AB7F-4E8E-92C0-DED4E3C104C3}"/>
              </a:ext>
            </a:extLst>
          </p:cNvPr>
          <p:cNvSpPr txBox="1"/>
          <p:nvPr/>
        </p:nvSpPr>
        <p:spPr>
          <a:xfrm>
            <a:off x="2589929" y="3650264"/>
            <a:ext cx="142055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1400" b="1" dirty="0">
                <a:latin typeface="+mj-lt"/>
              </a:rPr>
              <a:t>radiolabeling</a:t>
            </a:r>
            <a:endParaRPr lang="en-US" sz="1400" b="1" dirty="0">
              <a:latin typeface="+mj-lt"/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15EE2701-F277-4D03-8580-27D5D81B9CAA}"/>
              </a:ext>
            </a:extLst>
          </p:cNvPr>
          <p:cNvSpPr/>
          <p:nvPr/>
        </p:nvSpPr>
        <p:spPr>
          <a:xfrm rot="21304671">
            <a:off x="3318146" y="2783078"/>
            <a:ext cx="741780" cy="521142"/>
          </a:xfrm>
          <a:custGeom>
            <a:avLst/>
            <a:gdLst>
              <a:gd name="connsiteX0" fmla="*/ 0 w 368300"/>
              <a:gd name="connsiteY0" fmla="*/ 0 h 1155700"/>
              <a:gd name="connsiteX1" fmla="*/ 63500 w 368300"/>
              <a:gd name="connsiteY1" fmla="*/ 806450 h 1155700"/>
              <a:gd name="connsiteX2" fmla="*/ 368300 w 368300"/>
              <a:gd name="connsiteY2" fmla="*/ 1155700 h 1155700"/>
              <a:gd name="connsiteX0" fmla="*/ 0 w 368300"/>
              <a:gd name="connsiteY0" fmla="*/ 0 h 1155700"/>
              <a:gd name="connsiteX1" fmla="*/ 87109 w 368300"/>
              <a:gd name="connsiteY1" fmla="*/ 726437 h 1155700"/>
              <a:gd name="connsiteX2" fmla="*/ 368300 w 368300"/>
              <a:gd name="connsiteY2" fmla="*/ 1155700 h 1155700"/>
              <a:gd name="connsiteX0" fmla="*/ 0 w 415518"/>
              <a:gd name="connsiteY0" fmla="*/ 0 h 1235713"/>
              <a:gd name="connsiteX1" fmla="*/ 134327 w 415518"/>
              <a:gd name="connsiteY1" fmla="*/ 806450 h 1235713"/>
              <a:gd name="connsiteX2" fmla="*/ 415518 w 415518"/>
              <a:gd name="connsiteY2" fmla="*/ 1235713 h 1235713"/>
              <a:gd name="connsiteX0" fmla="*/ 0 w 415518"/>
              <a:gd name="connsiteY0" fmla="*/ 0 h 1235713"/>
              <a:gd name="connsiteX1" fmla="*/ 134327 w 415518"/>
              <a:gd name="connsiteY1" fmla="*/ 806450 h 1235713"/>
              <a:gd name="connsiteX2" fmla="*/ 415518 w 415518"/>
              <a:gd name="connsiteY2" fmla="*/ 1235713 h 1235713"/>
              <a:gd name="connsiteX0" fmla="*/ 0 w 450931"/>
              <a:gd name="connsiteY0" fmla="*/ 0 h 1331729"/>
              <a:gd name="connsiteX1" fmla="*/ 169740 w 450931"/>
              <a:gd name="connsiteY1" fmla="*/ 902466 h 1331729"/>
              <a:gd name="connsiteX2" fmla="*/ 450931 w 450931"/>
              <a:gd name="connsiteY2" fmla="*/ 1331729 h 1331729"/>
              <a:gd name="connsiteX0" fmla="*/ 0 w 450931"/>
              <a:gd name="connsiteY0" fmla="*/ 0 h 1331729"/>
              <a:gd name="connsiteX1" fmla="*/ 157935 w 450931"/>
              <a:gd name="connsiteY1" fmla="*/ 950474 h 1331729"/>
              <a:gd name="connsiteX2" fmla="*/ 450931 w 450931"/>
              <a:gd name="connsiteY2" fmla="*/ 1331729 h 1331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50931" h="1331729">
                <a:moveTo>
                  <a:pt x="0" y="0"/>
                </a:moveTo>
                <a:cubicBezTo>
                  <a:pt x="30569" y="354925"/>
                  <a:pt x="96552" y="757857"/>
                  <a:pt x="157935" y="950474"/>
                </a:cubicBezTo>
                <a:cubicBezTo>
                  <a:pt x="219318" y="1143091"/>
                  <a:pt x="329222" y="1253412"/>
                  <a:pt x="450931" y="1331729"/>
                </a:cubicBezTo>
              </a:path>
            </a:pathLst>
          </a:custGeom>
          <a:noFill/>
          <a:ln w="38100"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tx1"/>
                </a:gs>
              </a:gsLst>
              <a:lin ang="5400000" scaled="1"/>
            </a:gra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FD31039-77D9-4104-967E-DD984E06DB55}"/>
              </a:ext>
            </a:extLst>
          </p:cNvPr>
          <p:cNvSpPr txBox="1"/>
          <p:nvPr/>
        </p:nvSpPr>
        <p:spPr>
          <a:xfrm>
            <a:off x="1042882" y="3889790"/>
            <a:ext cx="186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>
                <a:latin typeface="+mj-lt"/>
              </a:rPr>
              <a:t>Cold ligand</a:t>
            </a:r>
            <a:endParaRPr lang="en-US" sz="1400" b="1" dirty="0">
              <a:latin typeface="+mj-lt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9A3EA5B-49BF-4FC5-9A4C-42594E37FF98}"/>
              </a:ext>
            </a:extLst>
          </p:cNvPr>
          <p:cNvSpPr txBox="1"/>
          <p:nvPr/>
        </p:nvSpPr>
        <p:spPr>
          <a:xfrm>
            <a:off x="4119455" y="4030638"/>
            <a:ext cx="23473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b="1" dirty="0">
                <a:latin typeface="+mj-lt"/>
              </a:rPr>
              <a:t>Radiolabeled ligand</a:t>
            </a:r>
            <a:endParaRPr lang="en-US" sz="1400" b="1" dirty="0">
              <a:latin typeface="+mj-lt"/>
            </a:endParaRPr>
          </a:p>
        </p:txBody>
      </p:sp>
      <p:graphicFrame>
        <p:nvGraphicFramePr>
          <p:cNvPr id="50" name="Object 49">
            <a:extLst>
              <a:ext uri="{FF2B5EF4-FFF2-40B4-BE49-F238E27FC236}">
                <a16:creationId xmlns:a16="http://schemas.microsoft.com/office/drawing/2014/main" id="{6F3756EC-B1E9-4DA7-9E80-C358377A6F6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893529" y="3227565"/>
          <a:ext cx="1258887" cy="487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036" name="CS ChemDraw 64-bit Drawing" r:id="rId3" imgW="862000" imgH="333285" progId="ChemDraw_x64.Document.6.0">
                  <p:embed/>
                </p:oleObj>
              </mc:Choice>
              <mc:Fallback>
                <p:oleObj name="CS ChemDraw 64-bit Drawing" r:id="rId3" imgW="862000" imgH="333285" progId="ChemDraw_x64.Document.6.0">
                  <p:embed/>
                  <p:pic>
                    <p:nvPicPr>
                      <p:cNvPr id="50" name="Object 49">
                        <a:extLst>
                          <a:ext uri="{FF2B5EF4-FFF2-40B4-BE49-F238E27FC236}">
                            <a16:creationId xmlns:a16="http://schemas.microsoft.com/office/drawing/2014/main" id="{6F3756EC-B1E9-4DA7-9E80-C358377A6F6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893529" y="3227565"/>
                        <a:ext cx="1258887" cy="4873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" name="Explosion: 8 Points 50">
            <a:extLst>
              <a:ext uri="{FF2B5EF4-FFF2-40B4-BE49-F238E27FC236}">
                <a16:creationId xmlns:a16="http://schemas.microsoft.com/office/drawing/2014/main" id="{A8CA0535-07C6-40E0-99D4-A3948C7A8E34}"/>
              </a:ext>
            </a:extLst>
          </p:cNvPr>
          <p:cNvSpPr/>
          <p:nvPr/>
        </p:nvSpPr>
        <p:spPr>
          <a:xfrm>
            <a:off x="4533484" y="2947817"/>
            <a:ext cx="1028782" cy="1072844"/>
          </a:xfrm>
          <a:prstGeom prst="irregularSeal1">
            <a:avLst/>
          </a:prstGeom>
          <a:gradFill flip="none" rotWithShape="1">
            <a:gsLst>
              <a:gs pos="0">
                <a:schemeClr val="bg1"/>
              </a:gs>
              <a:gs pos="67000">
                <a:srgbClr val="FF9933"/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2" name="Object 51">
            <a:extLst>
              <a:ext uri="{FF2B5EF4-FFF2-40B4-BE49-F238E27FC236}">
                <a16:creationId xmlns:a16="http://schemas.microsoft.com/office/drawing/2014/main" id="{50C26289-C14D-496F-9B56-3BC012565AB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99391" y="3300590"/>
          <a:ext cx="1260475" cy="487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037" name="CS ChemDraw 64-bit Drawing" r:id="rId5" imgW="863735" imgH="333285" progId="ChemDraw_x64.Document.6.0">
                  <p:embed/>
                </p:oleObj>
              </mc:Choice>
              <mc:Fallback>
                <p:oleObj name="CS ChemDraw 64-bit Drawing" r:id="rId5" imgW="863735" imgH="333285" progId="ChemDraw_x64.Document.6.0">
                  <p:embed/>
                  <p:pic>
                    <p:nvPicPr>
                      <p:cNvPr id="52" name="Object 51">
                        <a:extLst>
                          <a:ext uri="{FF2B5EF4-FFF2-40B4-BE49-F238E27FC236}">
                            <a16:creationId xmlns:a16="http://schemas.microsoft.com/office/drawing/2014/main" id="{50C26289-C14D-496F-9B56-3BC012565AB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99391" y="3300590"/>
                        <a:ext cx="1260475" cy="4873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4" name="Isosceles Triangle 24">
            <a:extLst>
              <a:ext uri="{FF2B5EF4-FFF2-40B4-BE49-F238E27FC236}">
                <a16:creationId xmlns:a16="http://schemas.microsoft.com/office/drawing/2014/main" id="{0DABE6F9-C705-42B8-82EA-FC7138A3118A}"/>
              </a:ext>
            </a:extLst>
          </p:cNvPr>
          <p:cNvSpPr/>
          <p:nvPr/>
        </p:nvSpPr>
        <p:spPr>
          <a:xfrm rot="9304118">
            <a:off x="4925560" y="3085463"/>
            <a:ext cx="54685" cy="318348"/>
          </a:xfrm>
          <a:custGeom>
            <a:avLst/>
            <a:gdLst>
              <a:gd name="connsiteX0" fmla="*/ 0 w 132890"/>
              <a:gd name="connsiteY0" fmla="*/ 231422 h 231422"/>
              <a:gd name="connsiteX1" fmla="*/ 66445 w 132890"/>
              <a:gd name="connsiteY1" fmla="*/ 0 h 231422"/>
              <a:gd name="connsiteX2" fmla="*/ 132890 w 132890"/>
              <a:gd name="connsiteY2" fmla="*/ 231422 h 231422"/>
              <a:gd name="connsiteX3" fmla="*/ 0 w 132890"/>
              <a:gd name="connsiteY3" fmla="*/ 231422 h 231422"/>
              <a:gd name="connsiteX0" fmla="*/ 0 w 132890"/>
              <a:gd name="connsiteY0" fmla="*/ 231422 h 231422"/>
              <a:gd name="connsiteX1" fmla="*/ 66445 w 132890"/>
              <a:gd name="connsiteY1" fmla="*/ 0 h 231422"/>
              <a:gd name="connsiteX2" fmla="*/ 132890 w 132890"/>
              <a:gd name="connsiteY2" fmla="*/ 231422 h 231422"/>
              <a:gd name="connsiteX3" fmla="*/ 0 w 132890"/>
              <a:gd name="connsiteY3" fmla="*/ 231422 h 231422"/>
              <a:gd name="connsiteX0" fmla="*/ 0 w 132890"/>
              <a:gd name="connsiteY0" fmla="*/ 231422 h 270306"/>
              <a:gd name="connsiteX1" fmla="*/ 66445 w 132890"/>
              <a:gd name="connsiteY1" fmla="*/ 0 h 270306"/>
              <a:gd name="connsiteX2" fmla="*/ 132890 w 132890"/>
              <a:gd name="connsiteY2" fmla="*/ 231422 h 270306"/>
              <a:gd name="connsiteX3" fmla="*/ 0 w 132890"/>
              <a:gd name="connsiteY3" fmla="*/ 231422 h 270306"/>
              <a:gd name="connsiteX0" fmla="*/ 0 w 132890"/>
              <a:gd name="connsiteY0" fmla="*/ 231422 h 270306"/>
              <a:gd name="connsiteX1" fmla="*/ 66445 w 132890"/>
              <a:gd name="connsiteY1" fmla="*/ 0 h 270306"/>
              <a:gd name="connsiteX2" fmla="*/ 132890 w 132890"/>
              <a:gd name="connsiteY2" fmla="*/ 231422 h 270306"/>
              <a:gd name="connsiteX3" fmla="*/ 0 w 132890"/>
              <a:gd name="connsiteY3" fmla="*/ 231422 h 270306"/>
              <a:gd name="connsiteX0" fmla="*/ 2562 w 135452"/>
              <a:gd name="connsiteY0" fmla="*/ 231422 h 303528"/>
              <a:gd name="connsiteX1" fmla="*/ 69007 w 135452"/>
              <a:gd name="connsiteY1" fmla="*/ 0 h 303528"/>
              <a:gd name="connsiteX2" fmla="*/ 135452 w 135452"/>
              <a:gd name="connsiteY2" fmla="*/ 231422 h 303528"/>
              <a:gd name="connsiteX3" fmla="*/ 2562 w 135452"/>
              <a:gd name="connsiteY3" fmla="*/ 231422 h 303528"/>
              <a:gd name="connsiteX0" fmla="*/ 2562 w 135452"/>
              <a:gd name="connsiteY0" fmla="*/ 231422 h 303528"/>
              <a:gd name="connsiteX1" fmla="*/ 69007 w 135452"/>
              <a:gd name="connsiteY1" fmla="*/ 0 h 303528"/>
              <a:gd name="connsiteX2" fmla="*/ 135452 w 135452"/>
              <a:gd name="connsiteY2" fmla="*/ 231422 h 303528"/>
              <a:gd name="connsiteX3" fmla="*/ 2562 w 135452"/>
              <a:gd name="connsiteY3" fmla="*/ 231422 h 303528"/>
              <a:gd name="connsiteX0" fmla="*/ 1605 w 138196"/>
              <a:gd name="connsiteY0" fmla="*/ 231422 h 317306"/>
              <a:gd name="connsiteX1" fmla="*/ 68050 w 138196"/>
              <a:gd name="connsiteY1" fmla="*/ 0 h 317306"/>
              <a:gd name="connsiteX2" fmla="*/ 134495 w 138196"/>
              <a:gd name="connsiteY2" fmla="*/ 231422 h 317306"/>
              <a:gd name="connsiteX3" fmla="*/ 1605 w 138196"/>
              <a:gd name="connsiteY3" fmla="*/ 231422 h 317306"/>
              <a:gd name="connsiteX0" fmla="*/ 1605 w 138196"/>
              <a:gd name="connsiteY0" fmla="*/ 231422 h 317306"/>
              <a:gd name="connsiteX1" fmla="*/ 68050 w 138196"/>
              <a:gd name="connsiteY1" fmla="*/ 0 h 317306"/>
              <a:gd name="connsiteX2" fmla="*/ 134495 w 138196"/>
              <a:gd name="connsiteY2" fmla="*/ 231422 h 317306"/>
              <a:gd name="connsiteX3" fmla="*/ 1605 w 138196"/>
              <a:gd name="connsiteY3" fmla="*/ 231422 h 317306"/>
              <a:gd name="connsiteX0" fmla="*/ 2983 w 139431"/>
              <a:gd name="connsiteY0" fmla="*/ 231422 h 324555"/>
              <a:gd name="connsiteX1" fmla="*/ 69428 w 139431"/>
              <a:gd name="connsiteY1" fmla="*/ 0 h 324555"/>
              <a:gd name="connsiteX2" fmla="*/ 135873 w 139431"/>
              <a:gd name="connsiteY2" fmla="*/ 231422 h 324555"/>
              <a:gd name="connsiteX3" fmla="*/ 2983 w 139431"/>
              <a:gd name="connsiteY3" fmla="*/ 231422 h 324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9431" h="324555">
                <a:moveTo>
                  <a:pt x="2983" y="231422"/>
                </a:moveTo>
                <a:lnTo>
                  <a:pt x="69428" y="0"/>
                </a:lnTo>
                <a:lnTo>
                  <a:pt x="135873" y="231422"/>
                </a:lnTo>
                <a:cubicBezTo>
                  <a:pt x="167776" y="355600"/>
                  <a:pt x="-26097" y="355600"/>
                  <a:pt x="2983" y="231422"/>
                </a:cubicBezTo>
                <a:close/>
              </a:path>
            </a:pathLst>
          </a:custGeom>
          <a:gradFill flip="none" rotWithShape="1">
            <a:gsLst>
              <a:gs pos="58000">
                <a:schemeClr val="bg1"/>
              </a:gs>
              <a:gs pos="0">
                <a:schemeClr val="accent1">
                  <a:lumMod val="0"/>
                  <a:lumOff val="100000"/>
                </a:schemeClr>
              </a:gs>
              <a:gs pos="100000">
                <a:srgbClr val="FF6600"/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Isosceles Triangle 24">
            <a:extLst>
              <a:ext uri="{FF2B5EF4-FFF2-40B4-BE49-F238E27FC236}">
                <a16:creationId xmlns:a16="http://schemas.microsoft.com/office/drawing/2014/main" id="{B0D38F9D-80BE-4223-87D1-63BEFEEA1982}"/>
              </a:ext>
            </a:extLst>
          </p:cNvPr>
          <p:cNvSpPr/>
          <p:nvPr/>
        </p:nvSpPr>
        <p:spPr>
          <a:xfrm rot="10235960">
            <a:off x="4988609" y="2827693"/>
            <a:ext cx="54685" cy="318348"/>
          </a:xfrm>
          <a:custGeom>
            <a:avLst/>
            <a:gdLst>
              <a:gd name="connsiteX0" fmla="*/ 0 w 132890"/>
              <a:gd name="connsiteY0" fmla="*/ 231422 h 231422"/>
              <a:gd name="connsiteX1" fmla="*/ 66445 w 132890"/>
              <a:gd name="connsiteY1" fmla="*/ 0 h 231422"/>
              <a:gd name="connsiteX2" fmla="*/ 132890 w 132890"/>
              <a:gd name="connsiteY2" fmla="*/ 231422 h 231422"/>
              <a:gd name="connsiteX3" fmla="*/ 0 w 132890"/>
              <a:gd name="connsiteY3" fmla="*/ 231422 h 231422"/>
              <a:gd name="connsiteX0" fmla="*/ 0 w 132890"/>
              <a:gd name="connsiteY0" fmla="*/ 231422 h 231422"/>
              <a:gd name="connsiteX1" fmla="*/ 66445 w 132890"/>
              <a:gd name="connsiteY1" fmla="*/ 0 h 231422"/>
              <a:gd name="connsiteX2" fmla="*/ 132890 w 132890"/>
              <a:gd name="connsiteY2" fmla="*/ 231422 h 231422"/>
              <a:gd name="connsiteX3" fmla="*/ 0 w 132890"/>
              <a:gd name="connsiteY3" fmla="*/ 231422 h 231422"/>
              <a:gd name="connsiteX0" fmla="*/ 0 w 132890"/>
              <a:gd name="connsiteY0" fmla="*/ 231422 h 270306"/>
              <a:gd name="connsiteX1" fmla="*/ 66445 w 132890"/>
              <a:gd name="connsiteY1" fmla="*/ 0 h 270306"/>
              <a:gd name="connsiteX2" fmla="*/ 132890 w 132890"/>
              <a:gd name="connsiteY2" fmla="*/ 231422 h 270306"/>
              <a:gd name="connsiteX3" fmla="*/ 0 w 132890"/>
              <a:gd name="connsiteY3" fmla="*/ 231422 h 270306"/>
              <a:gd name="connsiteX0" fmla="*/ 0 w 132890"/>
              <a:gd name="connsiteY0" fmla="*/ 231422 h 270306"/>
              <a:gd name="connsiteX1" fmla="*/ 66445 w 132890"/>
              <a:gd name="connsiteY1" fmla="*/ 0 h 270306"/>
              <a:gd name="connsiteX2" fmla="*/ 132890 w 132890"/>
              <a:gd name="connsiteY2" fmla="*/ 231422 h 270306"/>
              <a:gd name="connsiteX3" fmla="*/ 0 w 132890"/>
              <a:gd name="connsiteY3" fmla="*/ 231422 h 270306"/>
              <a:gd name="connsiteX0" fmla="*/ 2562 w 135452"/>
              <a:gd name="connsiteY0" fmla="*/ 231422 h 303528"/>
              <a:gd name="connsiteX1" fmla="*/ 69007 w 135452"/>
              <a:gd name="connsiteY1" fmla="*/ 0 h 303528"/>
              <a:gd name="connsiteX2" fmla="*/ 135452 w 135452"/>
              <a:gd name="connsiteY2" fmla="*/ 231422 h 303528"/>
              <a:gd name="connsiteX3" fmla="*/ 2562 w 135452"/>
              <a:gd name="connsiteY3" fmla="*/ 231422 h 303528"/>
              <a:gd name="connsiteX0" fmla="*/ 2562 w 135452"/>
              <a:gd name="connsiteY0" fmla="*/ 231422 h 303528"/>
              <a:gd name="connsiteX1" fmla="*/ 69007 w 135452"/>
              <a:gd name="connsiteY1" fmla="*/ 0 h 303528"/>
              <a:gd name="connsiteX2" fmla="*/ 135452 w 135452"/>
              <a:gd name="connsiteY2" fmla="*/ 231422 h 303528"/>
              <a:gd name="connsiteX3" fmla="*/ 2562 w 135452"/>
              <a:gd name="connsiteY3" fmla="*/ 231422 h 303528"/>
              <a:gd name="connsiteX0" fmla="*/ 1605 w 138196"/>
              <a:gd name="connsiteY0" fmla="*/ 231422 h 317306"/>
              <a:gd name="connsiteX1" fmla="*/ 68050 w 138196"/>
              <a:gd name="connsiteY1" fmla="*/ 0 h 317306"/>
              <a:gd name="connsiteX2" fmla="*/ 134495 w 138196"/>
              <a:gd name="connsiteY2" fmla="*/ 231422 h 317306"/>
              <a:gd name="connsiteX3" fmla="*/ 1605 w 138196"/>
              <a:gd name="connsiteY3" fmla="*/ 231422 h 317306"/>
              <a:gd name="connsiteX0" fmla="*/ 1605 w 138196"/>
              <a:gd name="connsiteY0" fmla="*/ 231422 h 317306"/>
              <a:gd name="connsiteX1" fmla="*/ 68050 w 138196"/>
              <a:gd name="connsiteY1" fmla="*/ 0 h 317306"/>
              <a:gd name="connsiteX2" fmla="*/ 134495 w 138196"/>
              <a:gd name="connsiteY2" fmla="*/ 231422 h 317306"/>
              <a:gd name="connsiteX3" fmla="*/ 1605 w 138196"/>
              <a:gd name="connsiteY3" fmla="*/ 231422 h 317306"/>
              <a:gd name="connsiteX0" fmla="*/ 2983 w 139431"/>
              <a:gd name="connsiteY0" fmla="*/ 231422 h 324555"/>
              <a:gd name="connsiteX1" fmla="*/ 69428 w 139431"/>
              <a:gd name="connsiteY1" fmla="*/ 0 h 324555"/>
              <a:gd name="connsiteX2" fmla="*/ 135873 w 139431"/>
              <a:gd name="connsiteY2" fmla="*/ 231422 h 324555"/>
              <a:gd name="connsiteX3" fmla="*/ 2983 w 139431"/>
              <a:gd name="connsiteY3" fmla="*/ 231422 h 324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9431" h="324555">
                <a:moveTo>
                  <a:pt x="2983" y="231422"/>
                </a:moveTo>
                <a:lnTo>
                  <a:pt x="69428" y="0"/>
                </a:lnTo>
                <a:lnTo>
                  <a:pt x="135873" y="231422"/>
                </a:lnTo>
                <a:cubicBezTo>
                  <a:pt x="167776" y="355600"/>
                  <a:pt x="-26097" y="355600"/>
                  <a:pt x="2983" y="231422"/>
                </a:cubicBezTo>
                <a:close/>
              </a:path>
            </a:pathLst>
          </a:custGeom>
          <a:gradFill flip="none" rotWithShape="1">
            <a:gsLst>
              <a:gs pos="58000">
                <a:schemeClr val="bg1"/>
              </a:gs>
              <a:gs pos="0">
                <a:schemeClr val="accent1">
                  <a:lumMod val="0"/>
                  <a:lumOff val="100000"/>
                </a:schemeClr>
              </a:gs>
              <a:gs pos="100000">
                <a:srgbClr val="FF6600"/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Isosceles Triangle 24">
            <a:extLst>
              <a:ext uri="{FF2B5EF4-FFF2-40B4-BE49-F238E27FC236}">
                <a16:creationId xmlns:a16="http://schemas.microsoft.com/office/drawing/2014/main" id="{6084C346-81CB-49F0-A355-344A4148408C}"/>
              </a:ext>
            </a:extLst>
          </p:cNvPr>
          <p:cNvSpPr/>
          <p:nvPr/>
        </p:nvSpPr>
        <p:spPr>
          <a:xfrm rot="7565966">
            <a:off x="4747386" y="3062295"/>
            <a:ext cx="50838" cy="342441"/>
          </a:xfrm>
          <a:custGeom>
            <a:avLst/>
            <a:gdLst>
              <a:gd name="connsiteX0" fmla="*/ 0 w 132890"/>
              <a:gd name="connsiteY0" fmla="*/ 231422 h 231422"/>
              <a:gd name="connsiteX1" fmla="*/ 66445 w 132890"/>
              <a:gd name="connsiteY1" fmla="*/ 0 h 231422"/>
              <a:gd name="connsiteX2" fmla="*/ 132890 w 132890"/>
              <a:gd name="connsiteY2" fmla="*/ 231422 h 231422"/>
              <a:gd name="connsiteX3" fmla="*/ 0 w 132890"/>
              <a:gd name="connsiteY3" fmla="*/ 231422 h 231422"/>
              <a:gd name="connsiteX0" fmla="*/ 0 w 132890"/>
              <a:gd name="connsiteY0" fmla="*/ 231422 h 231422"/>
              <a:gd name="connsiteX1" fmla="*/ 66445 w 132890"/>
              <a:gd name="connsiteY1" fmla="*/ 0 h 231422"/>
              <a:gd name="connsiteX2" fmla="*/ 132890 w 132890"/>
              <a:gd name="connsiteY2" fmla="*/ 231422 h 231422"/>
              <a:gd name="connsiteX3" fmla="*/ 0 w 132890"/>
              <a:gd name="connsiteY3" fmla="*/ 231422 h 231422"/>
              <a:gd name="connsiteX0" fmla="*/ 0 w 132890"/>
              <a:gd name="connsiteY0" fmla="*/ 231422 h 270306"/>
              <a:gd name="connsiteX1" fmla="*/ 66445 w 132890"/>
              <a:gd name="connsiteY1" fmla="*/ 0 h 270306"/>
              <a:gd name="connsiteX2" fmla="*/ 132890 w 132890"/>
              <a:gd name="connsiteY2" fmla="*/ 231422 h 270306"/>
              <a:gd name="connsiteX3" fmla="*/ 0 w 132890"/>
              <a:gd name="connsiteY3" fmla="*/ 231422 h 270306"/>
              <a:gd name="connsiteX0" fmla="*/ 0 w 132890"/>
              <a:gd name="connsiteY0" fmla="*/ 231422 h 270306"/>
              <a:gd name="connsiteX1" fmla="*/ 66445 w 132890"/>
              <a:gd name="connsiteY1" fmla="*/ 0 h 270306"/>
              <a:gd name="connsiteX2" fmla="*/ 132890 w 132890"/>
              <a:gd name="connsiteY2" fmla="*/ 231422 h 270306"/>
              <a:gd name="connsiteX3" fmla="*/ 0 w 132890"/>
              <a:gd name="connsiteY3" fmla="*/ 231422 h 270306"/>
              <a:gd name="connsiteX0" fmla="*/ 2562 w 135452"/>
              <a:gd name="connsiteY0" fmla="*/ 231422 h 303528"/>
              <a:gd name="connsiteX1" fmla="*/ 69007 w 135452"/>
              <a:gd name="connsiteY1" fmla="*/ 0 h 303528"/>
              <a:gd name="connsiteX2" fmla="*/ 135452 w 135452"/>
              <a:gd name="connsiteY2" fmla="*/ 231422 h 303528"/>
              <a:gd name="connsiteX3" fmla="*/ 2562 w 135452"/>
              <a:gd name="connsiteY3" fmla="*/ 231422 h 303528"/>
              <a:gd name="connsiteX0" fmla="*/ 2562 w 135452"/>
              <a:gd name="connsiteY0" fmla="*/ 231422 h 303528"/>
              <a:gd name="connsiteX1" fmla="*/ 69007 w 135452"/>
              <a:gd name="connsiteY1" fmla="*/ 0 h 303528"/>
              <a:gd name="connsiteX2" fmla="*/ 135452 w 135452"/>
              <a:gd name="connsiteY2" fmla="*/ 231422 h 303528"/>
              <a:gd name="connsiteX3" fmla="*/ 2562 w 135452"/>
              <a:gd name="connsiteY3" fmla="*/ 231422 h 303528"/>
              <a:gd name="connsiteX0" fmla="*/ 1605 w 138196"/>
              <a:gd name="connsiteY0" fmla="*/ 231422 h 317306"/>
              <a:gd name="connsiteX1" fmla="*/ 68050 w 138196"/>
              <a:gd name="connsiteY1" fmla="*/ 0 h 317306"/>
              <a:gd name="connsiteX2" fmla="*/ 134495 w 138196"/>
              <a:gd name="connsiteY2" fmla="*/ 231422 h 317306"/>
              <a:gd name="connsiteX3" fmla="*/ 1605 w 138196"/>
              <a:gd name="connsiteY3" fmla="*/ 231422 h 317306"/>
              <a:gd name="connsiteX0" fmla="*/ 1605 w 138196"/>
              <a:gd name="connsiteY0" fmla="*/ 231422 h 317306"/>
              <a:gd name="connsiteX1" fmla="*/ 68050 w 138196"/>
              <a:gd name="connsiteY1" fmla="*/ 0 h 317306"/>
              <a:gd name="connsiteX2" fmla="*/ 134495 w 138196"/>
              <a:gd name="connsiteY2" fmla="*/ 231422 h 317306"/>
              <a:gd name="connsiteX3" fmla="*/ 1605 w 138196"/>
              <a:gd name="connsiteY3" fmla="*/ 231422 h 317306"/>
              <a:gd name="connsiteX0" fmla="*/ 2983 w 139431"/>
              <a:gd name="connsiteY0" fmla="*/ 231422 h 324555"/>
              <a:gd name="connsiteX1" fmla="*/ 69428 w 139431"/>
              <a:gd name="connsiteY1" fmla="*/ 0 h 324555"/>
              <a:gd name="connsiteX2" fmla="*/ 135873 w 139431"/>
              <a:gd name="connsiteY2" fmla="*/ 231422 h 324555"/>
              <a:gd name="connsiteX3" fmla="*/ 2983 w 139431"/>
              <a:gd name="connsiteY3" fmla="*/ 231422 h 324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9431" h="324555">
                <a:moveTo>
                  <a:pt x="2983" y="231422"/>
                </a:moveTo>
                <a:lnTo>
                  <a:pt x="69428" y="0"/>
                </a:lnTo>
                <a:lnTo>
                  <a:pt x="135873" y="231422"/>
                </a:lnTo>
                <a:cubicBezTo>
                  <a:pt x="167776" y="355600"/>
                  <a:pt x="-26097" y="355600"/>
                  <a:pt x="2983" y="231422"/>
                </a:cubicBezTo>
                <a:close/>
              </a:path>
            </a:pathLst>
          </a:custGeom>
          <a:gradFill flip="none" rotWithShape="1">
            <a:gsLst>
              <a:gs pos="58000">
                <a:schemeClr val="bg1"/>
              </a:gs>
              <a:gs pos="0">
                <a:schemeClr val="accent1">
                  <a:lumMod val="0"/>
                  <a:lumOff val="100000"/>
                </a:schemeClr>
              </a:gs>
              <a:gs pos="100000">
                <a:srgbClr val="FF6600"/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Isosceles Triangle 24">
            <a:extLst>
              <a:ext uri="{FF2B5EF4-FFF2-40B4-BE49-F238E27FC236}">
                <a16:creationId xmlns:a16="http://schemas.microsoft.com/office/drawing/2014/main" id="{EAC2936F-BC23-4BB7-B225-83E02B14C11F}"/>
              </a:ext>
            </a:extLst>
          </p:cNvPr>
          <p:cNvSpPr/>
          <p:nvPr/>
        </p:nvSpPr>
        <p:spPr>
          <a:xfrm rot="5608702">
            <a:off x="4546507" y="3316655"/>
            <a:ext cx="50838" cy="342441"/>
          </a:xfrm>
          <a:custGeom>
            <a:avLst/>
            <a:gdLst>
              <a:gd name="connsiteX0" fmla="*/ 0 w 132890"/>
              <a:gd name="connsiteY0" fmla="*/ 231422 h 231422"/>
              <a:gd name="connsiteX1" fmla="*/ 66445 w 132890"/>
              <a:gd name="connsiteY1" fmla="*/ 0 h 231422"/>
              <a:gd name="connsiteX2" fmla="*/ 132890 w 132890"/>
              <a:gd name="connsiteY2" fmla="*/ 231422 h 231422"/>
              <a:gd name="connsiteX3" fmla="*/ 0 w 132890"/>
              <a:gd name="connsiteY3" fmla="*/ 231422 h 231422"/>
              <a:gd name="connsiteX0" fmla="*/ 0 w 132890"/>
              <a:gd name="connsiteY0" fmla="*/ 231422 h 231422"/>
              <a:gd name="connsiteX1" fmla="*/ 66445 w 132890"/>
              <a:gd name="connsiteY1" fmla="*/ 0 h 231422"/>
              <a:gd name="connsiteX2" fmla="*/ 132890 w 132890"/>
              <a:gd name="connsiteY2" fmla="*/ 231422 h 231422"/>
              <a:gd name="connsiteX3" fmla="*/ 0 w 132890"/>
              <a:gd name="connsiteY3" fmla="*/ 231422 h 231422"/>
              <a:gd name="connsiteX0" fmla="*/ 0 w 132890"/>
              <a:gd name="connsiteY0" fmla="*/ 231422 h 270306"/>
              <a:gd name="connsiteX1" fmla="*/ 66445 w 132890"/>
              <a:gd name="connsiteY1" fmla="*/ 0 h 270306"/>
              <a:gd name="connsiteX2" fmla="*/ 132890 w 132890"/>
              <a:gd name="connsiteY2" fmla="*/ 231422 h 270306"/>
              <a:gd name="connsiteX3" fmla="*/ 0 w 132890"/>
              <a:gd name="connsiteY3" fmla="*/ 231422 h 270306"/>
              <a:gd name="connsiteX0" fmla="*/ 0 w 132890"/>
              <a:gd name="connsiteY0" fmla="*/ 231422 h 270306"/>
              <a:gd name="connsiteX1" fmla="*/ 66445 w 132890"/>
              <a:gd name="connsiteY1" fmla="*/ 0 h 270306"/>
              <a:gd name="connsiteX2" fmla="*/ 132890 w 132890"/>
              <a:gd name="connsiteY2" fmla="*/ 231422 h 270306"/>
              <a:gd name="connsiteX3" fmla="*/ 0 w 132890"/>
              <a:gd name="connsiteY3" fmla="*/ 231422 h 270306"/>
              <a:gd name="connsiteX0" fmla="*/ 2562 w 135452"/>
              <a:gd name="connsiteY0" fmla="*/ 231422 h 303528"/>
              <a:gd name="connsiteX1" fmla="*/ 69007 w 135452"/>
              <a:gd name="connsiteY1" fmla="*/ 0 h 303528"/>
              <a:gd name="connsiteX2" fmla="*/ 135452 w 135452"/>
              <a:gd name="connsiteY2" fmla="*/ 231422 h 303528"/>
              <a:gd name="connsiteX3" fmla="*/ 2562 w 135452"/>
              <a:gd name="connsiteY3" fmla="*/ 231422 h 303528"/>
              <a:gd name="connsiteX0" fmla="*/ 2562 w 135452"/>
              <a:gd name="connsiteY0" fmla="*/ 231422 h 303528"/>
              <a:gd name="connsiteX1" fmla="*/ 69007 w 135452"/>
              <a:gd name="connsiteY1" fmla="*/ 0 h 303528"/>
              <a:gd name="connsiteX2" fmla="*/ 135452 w 135452"/>
              <a:gd name="connsiteY2" fmla="*/ 231422 h 303528"/>
              <a:gd name="connsiteX3" fmla="*/ 2562 w 135452"/>
              <a:gd name="connsiteY3" fmla="*/ 231422 h 303528"/>
              <a:gd name="connsiteX0" fmla="*/ 1605 w 138196"/>
              <a:gd name="connsiteY0" fmla="*/ 231422 h 317306"/>
              <a:gd name="connsiteX1" fmla="*/ 68050 w 138196"/>
              <a:gd name="connsiteY1" fmla="*/ 0 h 317306"/>
              <a:gd name="connsiteX2" fmla="*/ 134495 w 138196"/>
              <a:gd name="connsiteY2" fmla="*/ 231422 h 317306"/>
              <a:gd name="connsiteX3" fmla="*/ 1605 w 138196"/>
              <a:gd name="connsiteY3" fmla="*/ 231422 h 317306"/>
              <a:gd name="connsiteX0" fmla="*/ 1605 w 138196"/>
              <a:gd name="connsiteY0" fmla="*/ 231422 h 317306"/>
              <a:gd name="connsiteX1" fmla="*/ 68050 w 138196"/>
              <a:gd name="connsiteY1" fmla="*/ 0 h 317306"/>
              <a:gd name="connsiteX2" fmla="*/ 134495 w 138196"/>
              <a:gd name="connsiteY2" fmla="*/ 231422 h 317306"/>
              <a:gd name="connsiteX3" fmla="*/ 1605 w 138196"/>
              <a:gd name="connsiteY3" fmla="*/ 231422 h 317306"/>
              <a:gd name="connsiteX0" fmla="*/ 2983 w 139431"/>
              <a:gd name="connsiteY0" fmla="*/ 231422 h 324555"/>
              <a:gd name="connsiteX1" fmla="*/ 69428 w 139431"/>
              <a:gd name="connsiteY1" fmla="*/ 0 h 324555"/>
              <a:gd name="connsiteX2" fmla="*/ 135873 w 139431"/>
              <a:gd name="connsiteY2" fmla="*/ 231422 h 324555"/>
              <a:gd name="connsiteX3" fmla="*/ 2983 w 139431"/>
              <a:gd name="connsiteY3" fmla="*/ 231422 h 324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9431" h="324555">
                <a:moveTo>
                  <a:pt x="2983" y="231422"/>
                </a:moveTo>
                <a:lnTo>
                  <a:pt x="69428" y="0"/>
                </a:lnTo>
                <a:lnTo>
                  <a:pt x="135873" y="231422"/>
                </a:lnTo>
                <a:cubicBezTo>
                  <a:pt x="167776" y="355600"/>
                  <a:pt x="-26097" y="355600"/>
                  <a:pt x="2983" y="231422"/>
                </a:cubicBezTo>
                <a:close/>
              </a:path>
            </a:pathLst>
          </a:custGeom>
          <a:gradFill flip="none" rotWithShape="1">
            <a:gsLst>
              <a:gs pos="58000">
                <a:schemeClr val="bg1"/>
              </a:gs>
              <a:gs pos="0">
                <a:schemeClr val="accent1">
                  <a:lumMod val="0"/>
                  <a:lumOff val="100000"/>
                </a:schemeClr>
              </a:gs>
              <a:gs pos="100000">
                <a:srgbClr val="FF6600"/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Isosceles Triangle 24">
            <a:extLst>
              <a:ext uri="{FF2B5EF4-FFF2-40B4-BE49-F238E27FC236}">
                <a16:creationId xmlns:a16="http://schemas.microsoft.com/office/drawing/2014/main" id="{C38E5D6A-5CF3-4221-A555-3F39124734E1}"/>
              </a:ext>
            </a:extLst>
          </p:cNvPr>
          <p:cNvSpPr/>
          <p:nvPr/>
        </p:nvSpPr>
        <p:spPr>
          <a:xfrm rot="11361118">
            <a:off x="5149693" y="2938086"/>
            <a:ext cx="54685" cy="318348"/>
          </a:xfrm>
          <a:custGeom>
            <a:avLst/>
            <a:gdLst>
              <a:gd name="connsiteX0" fmla="*/ 0 w 132890"/>
              <a:gd name="connsiteY0" fmla="*/ 231422 h 231422"/>
              <a:gd name="connsiteX1" fmla="*/ 66445 w 132890"/>
              <a:gd name="connsiteY1" fmla="*/ 0 h 231422"/>
              <a:gd name="connsiteX2" fmla="*/ 132890 w 132890"/>
              <a:gd name="connsiteY2" fmla="*/ 231422 h 231422"/>
              <a:gd name="connsiteX3" fmla="*/ 0 w 132890"/>
              <a:gd name="connsiteY3" fmla="*/ 231422 h 231422"/>
              <a:gd name="connsiteX0" fmla="*/ 0 w 132890"/>
              <a:gd name="connsiteY0" fmla="*/ 231422 h 231422"/>
              <a:gd name="connsiteX1" fmla="*/ 66445 w 132890"/>
              <a:gd name="connsiteY1" fmla="*/ 0 h 231422"/>
              <a:gd name="connsiteX2" fmla="*/ 132890 w 132890"/>
              <a:gd name="connsiteY2" fmla="*/ 231422 h 231422"/>
              <a:gd name="connsiteX3" fmla="*/ 0 w 132890"/>
              <a:gd name="connsiteY3" fmla="*/ 231422 h 231422"/>
              <a:gd name="connsiteX0" fmla="*/ 0 w 132890"/>
              <a:gd name="connsiteY0" fmla="*/ 231422 h 270306"/>
              <a:gd name="connsiteX1" fmla="*/ 66445 w 132890"/>
              <a:gd name="connsiteY1" fmla="*/ 0 h 270306"/>
              <a:gd name="connsiteX2" fmla="*/ 132890 w 132890"/>
              <a:gd name="connsiteY2" fmla="*/ 231422 h 270306"/>
              <a:gd name="connsiteX3" fmla="*/ 0 w 132890"/>
              <a:gd name="connsiteY3" fmla="*/ 231422 h 270306"/>
              <a:gd name="connsiteX0" fmla="*/ 0 w 132890"/>
              <a:gd name="connsiteY0" fmla="*/ 231422 h 270306"/>
              <a:gd name="connsiteX1" fmla="*/ 66445 w 132890"/>
              <a:gd name="connsiteY1" fmla="*/ 0 h 270306"/>
              <a:gd name="connsiteX2" fmla="*/ 132890 w 132890"/>
              <a:gd name="connsiteY2" fmla="*/ 231422 h 270306"/>
              <a:gd name="connsiteX3" fmla="*/ 0 w 132890"/>
              <a:gd name="connsiteY3" fmla="*/ 231422 h 270306"/>
              <a:gd name="connsiteX0" fmla="*/ 2562 w 135452"/>
              <a:gd name="connsiteY0" fmla="*/ 231422 h 303528"/>
              <a:gd name="connsiteX1" fmla="*/ 69007 w 135452"/>
              <a:gd name="connsiteY1" fmla="*/ 0 h 303528"/>
              <a:gd name="connsiteX2" fmla="*/ 135452 w 135452"/>
              <a:gd name="connsiteY2" fmla="*/ 231422 h 303528"/>
              <a:gd name="connsiteX3" fmla="*/ 2562 w 135452"/>
              <a:gd name="connsiteY3" fmla="*/ 231422 h 303528"/>
              <a:gd name="connsiteX0" fmla="*/ 2562 w 135452"/>
              <a:gd name="connsiteY0" fmla="*/ 231422 h 303528"/>
              <a:gd name="connsiteX1" fmla="*/ 69007 w 135452"/>
              <a:gd name="connsiteY1" fmla="*/ 0 h 303528"/>
              <a:gd name="connsiteX2" fmla="*/ 135452 w 135452"/>
              <a:gd name="connsiteY2" fmla="*/ 231422 h 303528"/>
              <a:gd name="connsiteX3" fmla="*/ 2562 w 135452"/>
              <a:gd name="connsiteY3" fmla="*/ 231422 h 303528"/>
              <a:gd name="connsiteX0" fmla="*/ 1605 w 138196"/>
              <a:gd name="connsiteY0" fmla="*/ 231422 h 317306"/>
              <a:gd name="connsiteX1" fmla="*/ 68050 w 138196"/>
              <a:gd name="connsiteY1" fmla="*/ 0 h 317306"/>
              <a:gd name="connsiteX2" fmla="*/ 134495 w 138196"/>
              <a:gd name="connsiteY2" fmla="*/ 231422 h 317306"/>
              <a:gd name="connsiteX3" fmla="*/ 1605 w 138196"/>
              <a:gd name="connsiteY3" fmla="*/ 231422 h 317306"/>
              <a:gd name="connsiteX0" fmla="*/ 1605 w 138196"/>
              <a:gd name="connsiteY0" fmla="*/ 231422 h 317306"/>
              <a:gd name="connsiteX1" fmla="*/ 68050 w 138196"/>
              <a:gd name="connsiteY1" fmla="*/ 0 h 317306"/>
              <a:gd name="connsiteX2" fmla="*/ 134495 w 138196"/>
              <a:gd name="connsiteY2" fmla="*/ 231422 h 317306"/>
              <a:gd name="connsiteX3" fmla="*/ 1605 w 138196"/>
              <a:gd name="connsiteY3" fmla="*/ 231422 h 317306"/>
              <a:gd name="connsiteX0" fmla="*/ 2983 w 139431"/>
              <a:gd name="connsiteY0" fmla="*/ 231422 h 324555"/>
              <a:gd name="connsiteX1" fmla="*/ 69428 w 139431"/>
              <a:gd name="connsiteY1" fmla="*/ 0 h 324555"/>
              <a:gd name="connsiteX2" fmla="*/ 135873 w 139431"/>
              <a:gd name="connsiteY2" fmla="*/ 231422 h 324555"/>
              <a:gd name="connsiteX3" fmla="*/ 2983 w 139431"/>
              <a:gd name="connsiteY3" fmla="*/ 231422 h 324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9431" h="324555">
                <a:moveTo>
                  <a:pt x="2983" y="231422"/>
                </a:moveTo>
                <a:lnTo>
                  <a:pt x="69428" y="0"/>
                </a:lnTo>
                <a:lnTo>
                  <a:pt x="135873" y="231422"/>
                </a:lnTo>
                <a:cubicBezTo>
                  <a:pt x="167776" y="355600"/>
                  <a:pt x="-26097" y="355600"/>
                  <a:pt x="2983" y="231422"/>
                </a:cubicBezTo>
                <a:close/>
              </a:path>
            </a:pathLst>
          </a:custGeom>
          <a:gradFill flip="none" rotWithShape="1">
            <a:gsLst>
              <a:gs pos="58000">
                <a:schemeClr val="bg1"/>
              </a:gs>
              <a:gs pos="0">
                <a:schemeClr val="accent1">
                  <a:lumMod val="0"/>
                  <a:lumOff val="100000"/>
                </a:schemeClr>
              </a:gs>
              <a:gs pos="100000">
                <a:srgbClr val="FF6600"/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Isosceles Triangle 24">
            <a:extLst>
              <a:ext uri="{FF2B5EF4-FFF2-40B4-BE49-F238E27FC236}">
                <a16:creationId xmlns:a16="http://schemas.microsoft.com/office/drawing/2014/main" id="{3E1F17CA-6DFC-48EB-B78B-A23146F298F5}"/>
              </a:ext>
            </a:extLst>
          </p:cNvPr>
          <p:cNvSpPr/>
          <p:nvPr/>
        </p:nvSpPr>
        <p:spPr>
          <a:xfrm rot="12814882">
            <a:off x="5240873" y="3114339"/>
            <a:ext cx="54685" cy="318348"/>
          </a:xfrm>
          <a:custGeom>
            <a:avLst/>
            <a:gdLst>
              <a:gd name="connsiteX0" fmla="*/ 0 w 132890"/>
              <a:gd name="connsiteY0" fmla="*/ 231422 h 231422"/>
              <a:gd name="connsiteX1" fmla="*/ 66445 w 132890"/>
              <a:gd name="connsiteY1" fmla="*/ 0 h 231422"/>
              <a:gd name="connsiteX2" fmla="*/ 132890 w 132890"/>
              <a:gd name="connsiteY2" fmla="*/ 231422 h 231422"/>
              <a:gd name="connsiteX3" fmla="*/ 0 w 132890"/>
              <a:gd name="connsiteY3" fmla="*/ 231422 h 231422"/>
              <a:gd name="connsiteX0" fmla="*/ 0 w 132890"/>
              <a:gd name="connsiteY0" fmla="*/ 231422 h 231422"/>
              <a:gd name="connsiteX1" fmla="*/ 66445 w 132890"/>
              <a:gd name="connsiteY1" fmla="*/ 0 h 231422"/>
              <a:gd name="connsiteX2" fmla="*/ 132890 w 132890"/>
              <a:gd name="connsiteY2" fmla="*/ 231422 h 231422"/>
              <a:gd name="connsiteX3" fmla="*/ 0 w 132890"/>
              <a:gd name="connsiteY3" fmla="*/ 231422 h 231422"/>
              <a:gd name="connsiteX0" fmla="*/ 0 w 132890"/>
              <a:gd name="connsiteY0" fmla="*/ 231422 h 270306"/>
              <a:gd name="connsiteX1" fmla="*/ 66445 w 132890"/>
              <a:gd name="connsiteY1" fmla="*/ 0 h 270306"/>
              <a:gd name="connsiteX2" fmla="*/ 132890 w 132890"/>
              <a:gd name="connsiteY2" fmla="*/ 231422 h 270306"/>
              <a:gd name="connsiteX3" fmla="*/ 0 w 132890"/>
              <a:gd name="connsiteY3" fmla="*/ 231422 h 270306"/>
              <a:gd name="connsiteX0" fmla="*/ 0 w 132890"/>
              <a:gd name="connsiteY0" fmla="*/ 231422 h 270306"/>
              <a:gd name="connsiteX1" fmla="*/ 66445 w 132890"/>
              <a:gd name="connsiteY1" fmla="*/ 0 h 270306"/>
              <a:gd name="connsiteX2" fmla="*/ 132890 w 132890"/>
              <a:gd name="connsiteY2" fmla="*/ 231422 h 270306"/>
              <a:gd name="connsiteX3" fmla="*/ 0 w 132890"/>
              <a:gd name="connsiteY3" fmla="*/ 231422 h 270306"/>
              <a:gd name="connsiteX0" fmla="*/ 2562 w 135452"/>
              <a:gd name="connsiteY0" fmla="*/ 231422 h 303528"/>
              <a:gd name="connsiteX1" fmla="*/ 69007 w 135452"/>
              <a:gd name="connsiteY1" fmla="*/ 0 h 303528"/>
              <a:gd name="connsiteX2" fmla="*/ 135452 w 135452"/>
              <a:gd name="connsiteY2" fmla="*/ 231422 h 303528"/>
              <a:gd name="connsiteX3" fmla="*/ 2562 w 135452"/>
              <a:gd name="connsiteY3" fmla="*/ 231422 h 303528"/>
              <a:gd name="connsiteX0" fmla="*/ 2562 w 135452"/>
              <a:gd name="connsiteY0" fmla="*/ 231422 h 303528"/>
              <a:gd name="connsiteX1" fmla="*/ 69007 w 135452"/>
              <a:gd name="connsiteY1" fmla="*/ 0 h 303528"/>
              <a:gd name="connsiteX2" fmla="*/ 135452 w 135452"/>
              <a:gd name="connsiteY2" fmla="*/ 231422 h 303528"/>
              <a:gd name="connsiteX3" fmla="*/ 2562 w 135452"/>
              <a:gd name="connsiteY3" fmla="*/ 231422 h 303528"/>
              <a:gd name="connsiteX0" fmla="*/ 1605 w 138196"/>
              <a:gd name="connsiteY0" fmla="*/ 231422 h 317306"/>
              <a:gd name="connsiteX1" fmla="*/ 68050 w 138196"/>
              <a:gd name="connsiteY1" fmla="*/ 0 h 317306"/>
              <a:gd name="connsiteX2" fmla="*/ 134495 w 138196"/>
              <a:gd name="connsiteY2" fmla="*/ 231422 h 317306"/>
              <a:gd name="connsiteX3" fmla="*/ 1605 w 138196"/>
              <a:gd name="connsiteY3" fmla="*/ 231422 h 317306"/>
              <a:gd name="connsiteX0" fmla="*/ 1605 w 138196"/>
              <a:gd name="connsiteY0" fmla="*/ 231422 h 317306"/>
              <a:gd name="connsiteX1" fmla="*/ 68050 w 138196"/>
              <a:gd name="connsiteY1" fmla="*/ 0 h 317306"/>
              <a:gd name="connsiteX2" fmla="*/ 134495 w 138196"/>
              <a:gd name="connsiteY2" fmla="*/ 231422 h 317306"/>
              <a:gd name="connsiteX3" fmla="*/ 1605 w 138196"/>
              <a:gd name="connsiteY3" fmla="*/ 231422 h 317306"/>
              <a:gd name="connsiteX0" fmla="*/ 2983 w 139431"/>
              <a:gd name="connsiteY0" fmla="*/ 231422 h 324555"/>
              <a:gd name="connsiteX1" fmla="*/ 69428 w 139431"/>
              <a:gd name="connsiteY1" fmla="*/ 0 h 324555"/>
              <a:gd name="connsiteX2" fmla="*/ 135873 w 139431"/>
              <a:gd name="connsiteY2" fmla="*/ 231422 h 324555"/>
              <a:gd name="connsiteX3" fmla="*/ 2983 w 139431"/>
              <a:gd name="connsiteY3" fmla="*/ 231422 h 324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9431" h="324555">
                <a:moveTo>
                  <a:pt x="2983" y="231422"/>
                </a:moveTo>
                <a:lnTo>
                  <a:pt x="69428" y="0"/>
                </a:lnTo>
                <a:lnTo>
                  <a:pt x="135873" y="231422"/>
                </a:lnTo>
                <a:cubicBezTo>
                  <a:pt x="167776" y="355600"/>
                  <a:pt x="-26097" y="355600"/>
                  <a:pt x="2983" y="231422"/>
                </a:cubicBezTo>
                <a:close/>
              </a:path>
            </a:pathLst>
          </a:custGeom>
          <a:gradFill flip="none" rotWithShape="1">
            <a:gsLst>
              <a:gs pos="58000">
                <a:schemeClr val="bg1"/>
              </a:gs>
              <a:gs pos="0">
                <a:schemeClr val="accent1">
                  <a:lumMod val="0"/>
                  <a:lumOff val="100000"/>
                </a:schemeClr>
              </a:gs>
              <a:gs pos="100000">
                <a:srgbClr val="FF6600"/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Isosceles Triangle 24">
            <a:extLst>
              <a:ext uri="{FF2B5EF4-FFF2-40B4-BE49-F238E27FC236}">
                <a16:creationId xmlns:a16="http://schemas.microsoft.com/office/drawing/2014/main" id="{F28BD1A1-792E-452D-8CFF-CD960F3053DD}"/>
              </a:ext>
            </a:extLst>
          </p:cNvPr>
          <p:cNvSpPr/>
          <p:nvPr/>
        </p:nvSpPr>
        <p:spPr>
          <a:xfrm rot="19841800">
            <a:off x="5265768" y="3703843"/>
            <a:ext cx="54685" cy="318348"/>
          </a:xfrm>
          <a:custGeom>
            <a:avLst/>
            <a:gdLst>
              <a:gd name="connsiteX0" fmla="*/ 0 w 132890"/>
              <a:gd name="connsiteY0" fmla="*/ 231422 h 231422"/>
              <a:gd name="connsiteX1" fmla="*/ 66445 w 132890"/>
              <a:gd name="connsiteY1" fmla="*/ 0 h 231422"/>
              <a:gd name="connsiteX2" fmla="*/ 132890 w 132890"/>
              <a:gd name="connsiteY2" fmla="*/ 231422 h 231422"/>
              <a:gd name="connsiteX3" fmla="*/ 0 w 132890"/>
              <a:gd name="connsiteY3" fmla="*/ 231422 h 231422"/>
              <a:gd name="connsiteX0" fmla="*/ 0 w 132890"/>
              <a:gd name="connsiteY0" fmla="*/ 231422 h 231422"/>
              <a:gd name="connsiteX1" fmla="*/ 66445 w 132890"/>
              <a:gd name="connsiteY1" fmla="*/ 0 h 231422"/>
              <a:gd name="connsiteX2" fmla="*/ 132890 w 132890"/>
              <a:gd name="connsiteY2" fmla="*/ 231422 h 231422"/>
              <a:gd name="connsiteX3" fmla="*/ 0 w 132890"/>
              <a:gd name="connsiteY3" fmla="*/ 231422 h 231422"/>
              <a:gd name="connsiteX0" fmla="*/ 0 w 132890"/>
              <a:gd name="connsiteY0" fmla="*/ 231422 h 270306"/>
              <a:gd name="connsiteX1" fmla="*/ 66445 w 132890"/>
              <a:gd name="connsiteY1" fmla="*/ 0 h 270306"/>
              <a:gd name="connsiteX2" fmla="*/ 132890 w 132890"/>
              <a:gd name="connsiteY2" fmla="*/ 231422 h 270306"/>
              <a:gd name="connsiteX3" fmla="*/ 0 w 132890"/>
              <a:gd name="connsiteY3" fmla="*/ 231422 h 270306"/>
              <a:gd name="connsiteX0" fmla="*/ 0 w 132890"/>
              <a:gd name="connsiteY0" fmla="*/ 231422 h 270306"/>
              <a:gd name="connsiteX1" fmla="*/ 66445 w 132890"/>
              <a:gd name="connsiteY1" fmla="*/ 0 h 270306"/>
              <a:gd name="connsiteX2" fmla="*/ 132890 w 132890"/>
              <a:gd name="connsiteY2" fmla="*/ 231422 h 270306"/>
              <a:gd name="connsiteX3" fmla="*/ 0 w 132890"/>
              <a:gd name="connsiteY3" fmla="*/ 231422 h 270306"/>
              <a:gd name="connsiteX0" fmla="*/ 2562 w 135452"/>
              <a:gd name="connsiteY0" fmla="*/ 231422 h 303528"/>
              <a:gd name="connsiteX1" fmla="*/ 69007 w 135452"/>
              <a:gd name="connsiteY1" fmla="*/ 0 h 303528"/>
              <a:gd name="connsiteX2" fmla="*/ 135452 w 135452"/>
              <a:gd name="connsiteY2" fmla="*/ 231422 h 303528"/>
              <a:gd name="connsiteX3" fmla="*/ 2562 w 135452"/>
              <a:gd name="connsiteY3" fmla="*/ 231422 h 303528"/>
              <a:gd name="connsiteX0" fmla="*/ 2562 w 135452"/>
              <a:gd name="connsiteY0" fmla="*/ 231422 h 303528"/>
              <a:gd name="connsiteX1" fmla="*/ 69007 w 135452"/>
              <a:gd name="connsiteY1" fmla="*/ 0 h 303528"/>
              <a:gd name="connsiteX2" fmla="*/ 135452 w 135452"/>
              <a:gd name="connsiteY2" fmla="*/ 231422 h 303528"/>
              <a:gd name="connsiteX3" fmla="*/ 2562 w 135452"/>
              <a:gd name="connsiteY3" fmla="*/ 231422 h 303528"/>
              <a:gd name="connsiteX0" fmla="*/ 1605 w 138196"/>
              <a:gd name="connsiteY0" fmla="*/ 231422 h 317306"/>
              <a:gd name="connsiteX1" fmla="*/ 68050 w 138196"/>
              <a:gd name="connsiteY1" fmla="*/ 0 h 317306"/>
              <a:gd name="connsiteX2" fmla="*/ 134495 w 138196"/>
              <a:gd name="connsiteY2" fmla="*/ 231422 h 317306"/>
              <a:gd name="connsiteX3" fmla="*/ 1605 w 138196"/>
              <a:gd name="connsiteY3" fmla="*/ 231422 h 317306"/>
              <a:gd name="connsiteX0" fmla="*/ 1605 w 138196"/>
              <a:gd name="connsiteY0" fmla="*/ 231422 h 317306"/>
              <a:gd name="connsiteX1" fmla="*/ 68050 w 138196"/>
              <a:gd name="connsiteY1" fmla="*/ 0 h 317306"/>
              <a:gd name="connsiteX2" fmla="*/ 134495 w 138196"/>
              <a:gd name="connsiteY2" fmla="*/ 231422 h 317306"/>
              <a:gd name="connsiteX3" fmla="*/ 1605 w 138196"/>
              <a:gd name="connsiteY3" fmla="*/ 231422 h 317306"/>
              <a:gd name="connsiteX0" fmla="*/ 2983 w 139431"/>
              <a:gd name="connsiteY0" fmla="*/ 231422 h 324555"/>
              <a:gd name="connsiteX1" fmla="*/ 69428 w 139431"/>
              <a:gd name="connsiteY1" fmla="*/ 0 h 324555"/>
              <a:gd name="connsiteX2" fmla="*/ 135873 w 139431"/>
              <a:gd name="connsiteY2" fmla="*/ 231422 h 324555"/>
              <a:gd name="connsiteX3" fmla="*/ 2983 w 139431"/>
              <a:gd name="connsiteY3" fmla="*/ 231422 h 324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9431" h="324555">
                <a:moveTo>
                  <a:pt x="2983" y="231422"/>
                </a:moveTo>
                <a:lnTo>
                  <a:pt x="69428" y="0"/>
                </a:lnTo>
                <a:lnTo>
                  <a:pt x="135873" y="231422"/>
                </a:lnTo>
                <a:cubicBezTo>
                  <a:pt x="167776" y="355600"/>
                  <a:pt x="-26097" y="355600"/>
                  <a:pt x="2983" y="231422"/>
                </a:cubicBezTo>
                <a:close/>
              </a:path>
            </a:pathLst>
          </a:custGeom>
          <a:gradFill flip="none" rotWithShape="1">
            <a:gsLst>
              <a:gs pos="58000">
                <a:schemeClr val="bg1"/>
              </a:gs>
              <a:gs pos="0">
                <a:schemeClr val="accent1">
                  <a:lumMod val="0"/>
                  <a:lumOff val="100000"/>
                </a:schemeClr>
              </a:gs>
              <a:gs pos="100000">
                <a:srgbClr val="FF6600"/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Isosceles Triangle 24">
            <a:extLst>
              <a:ext uri="{FF2B5EF4-FFF2-40B4-BE49-F238E27FC236}">
                <a16:creationId xmlns:a16="http://schemas.microsoft.com/office/drawing/2014/main" id="{53977492-4563-4367-BF46-95156F805768}"/>
              </a:ext>
            </a:extLst>
          </p:cNvPr>
          <p:cNvSpPr/>
          <p:nvPr/>
        </p:nvSpPr>
        <p:spPr>
          <a:xfrm rot="18560351">
            <a:off x="5393131" y="3487065"/>
            <a:ext cx="50838" cy="342441"/>
          </a:xfrm>
          <a:custGeom>
            <a:avLst/>
            <a:gdLst>
              <a:gd name="connsiteX0" fmla="*/ 0 w 132890"/>
              <a:gd name="connsiteY0" fmla="*/ 231422 h 231422"/>
              <a:gd name="connsiteX1" fmla="*/ 66445 w 132890"/>
              <a:gd name="connsiteY1" fmla="*/ 0 h 231422"/>
              <a:gd name="connsiteX2" fmla="*/ 132890 w 132890"/>
              <a:gd name="connsiteY2" fmla="*/ 231422 h 231422"/>
              <a:gd name="connsiteX3" fmla="*/ 0 w 132890"/>
              <a:gd name="connsiteY3" fmla="*/ 231422 h 231422"/>
              <a:gd name="connsiteX0" fmla="*/ 0 w 132890"/>
              <a:gd name="connsiteY0" fmla="*/ 231422 h 231422"/>
              <a:gd name="connsiteX1" fmla="*/ 66445 w 132890"/>
              <a:gd name="connsiteY1" fmla="*/ 0 h 231422"/>
              <a:gd name="connsiteX2" fmla="*/ 132890 w 132890"/>
              <a:gd name="connsiteY2" fmla="*/ 231422 h 231422"/>
              <a:gd name="connsiteX3" fmla="*/ 0 w 132890"/>
              <a:gd name="connsiteY3" fmla="*/ 231422 h 231422"/>
              <a:gd name="connsiteX0" fmla="*/ 0 w 132890"/>
              <a:gd name="connsiteY0" fmla="*/ 231422 h 270306"/>
              <a:gd name="connsiteX1" fmla="*/ 66445 w 132890"/>
              <a:gd name="connsiteY1" fmla="*/ 0 h 270306"/>
              <a:gd name="connsiteX2" fmla="*/ 132890 w 132890"/>
              <a:gd name="connsiteY2" fmla="*/ 231422 h 270306"/>
              <a:gd name="connsiteX3" fmla="*/ 0 w 132890"/>
              <a:gd name="connsiteY3" fmla="*/ 231422 h 270306"/>
              <a:gd name="connsiteX0" fmla="*/ 0 w 132890"/>
              <a:gd name="connsiteY0" fmla="*/ 231422 h 270306"/>
              <a:gd name="connsiteX1" fmla="*/ 66445 w 132890"/>
              <a:gd name="connsiteY1" fmla="*/ 0 h 270306"/>
              <a:gd name="connsiteX2" fmla="*/ 132890 w 132890"/>
              <a:gd name="connsiteY2" fmla="*/ 231422 h 270306"/>
              <a:gd name="connsiteX3" fmla="*/ 0 w 132890"/>
              <a:gd name="connsiteY3" fmla="*/ 231422 h 270306"/>
              <a:gd name="connsiteX0" fmla="*/ 2562 w 135452"/>
              <a:gd name="connsiteY0" fmla="*/ 231422 h 303528"/>
              <a:gd name="connsiteX1" fmla="*/ 69007 w 135452"/>
              <a:gd name="connsiteY1" fmla="*/ 0 h 303528"/>
              <a:gd name="connsiteX2" fmla="*/ 135452 w 135452"/>
              <a:gd name="connsiteY2" fmla="*/ 231422 h 303528"/>
              <a:gd name="connsiteX3" fmla="*/ 2562 w 135452"/>
              <a:gd name="connsiteY3" fmla="*/ 231422 h 303528"/>
              <a:gd name="connsiteX0" fmla="*/ 2562 w 135452"/>
              <a:gd name="connsiteY0" fmla="*/ 231422 h 303528"/>
              <a:gd name="connsiteX1" fmla="*/ 69007 w 135452"/>
              <a:gd name="connsiteY1" fmla="*/ 0 h 303528"/>
              <a:gd name="connsiteX2" fmla="*/ 135452 w 135452"/>
              <a:gd name="connsiteY2" fmla="*/ 231422 h 303528"/>
              <a:gd name="connsiteX3" fmla="*/ 2562 w 135452"/>
              <a:gd name="connsiteY3" fmla="*/ 231422 h 303528"/>
              <a:gd name="connsiteX0" fmla="*/ 1605 w 138196"/>
              <a:gd name="connsiteY0" fmla="*/ 231422 h 317306"/>
              <a:gd name="connsiteX1" fmla="*/ 68050 w 138196"/>
              <a:gd name="connsiteY1" fmla="*/ 0 h 317306"/>
              <a:gd name="connsiteX2" fmla="*/ 134495 w 138196"/>
              <a:gd name="connsiteY2" fmla="*/ 231422 h 317306"/>
              <a:gd name="connsiteX3" fmla="*/ 1605 w 138196"/>
              <a:gd name="connsiteY3" fmla="*/ 231422 h 317306"/>
              <a:gd name="connsiteX0" fmla="*/ 1605 w 138196"/>
              <a:gd name="connsiteY0" fmla="*/ 231422 h 317306"/>
              <a:gd name="connsiteX1" fmla="*/ 68050 w 138196"/>
              <a:gd name="connsiteY1" fmla="*/ 0 h 317306"/>
              <a:gd name="connsiteX2" fmla="*/ 134495 w 138196"/>
              <a:gd name="connsiteY2" fmla="*/ 231422 h 317306"/>
              <a:gd name="connsiteX3" fmla="*/ 1605 w 138196"/>
              <a:gd name="connsiteY3" fmla="*/ 231422 h 317306"/>
              <a:gd name="connsiteX0" fmla="*/ 2983 w 139431"/>
              <a:gd name="connsiteY0" fmla="*/ 231422 h 324555"/>
              <a:gd name="connsiteX1" fmla="*/ 69428 w 139431"/>
              <a:gd name="connsiteY1" fmla="*/ 0 h 324555"/>
              <a:gd name="connsiteX2" fmla="*/ 135873 w 139431"/>
              <a:gd name="connsiteY2" fmla="*/ 231422 h 324555"/>
              <a:gd name="connsiteX3" fmla="*/ 2983 w 139431"/>
              <a:gd name="connsiteY3" fmla="*/ 231422 h 324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9431" h="324555">
                <a:moveTo>
                  <a:pt x="2983" y="231422"/>
                </a:moveTo>
                <a:lnTo>
                  <a:pt x="69428" y="0"/>
                </a:lnTo>
                <a:lnTo>
                  <a:pt x="135873" y="231422"/>
                </a:lnTo>
                <a:cubicBezTo>
                  <a:pt x="167776" y="355600"/>
                  <a:pt x="-26097" y="355600"/>
                  <a:pt x="2983" y="231422"/>
                </a:cubicBezTo>
                <a:close/>
              </a:path>
            </a:pathLst>
          </a:custGeom>
          <a:gradFill flip="none" rotWithShape="1">
            <a:gsLst>
              <a:gs pos="58000">
                <a:schemeClr val="bg1"/>
              </a:gs>
              <a:gs pos="0">
                <a:schemeClr val="accent1">
                  <a:lumMod val="0"/>
                  <a:lumOff val="100000"/>
                </a:schemeClr>
              </a:gs>
              <a:gs pos="100000">
                <a:srgbClr val="FF6600"/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2" name="Isosceles Triangle 24">
            <a:extLst>
              <a:ext uri="{FF2B5EF4-FFF2-40B4-BE49-F238E27FC236}">
                <a16:creationId xmlns:a16="http://schemas.microsoft.com/office/drawing/2014/main" id="{ADD6044B-25BD-4D64-A9CB-37E480BF82B1}"/>
              </a:ext>
            </a:extLst>
          </p:cNvPr>
          <p:cNvSpPr/>
          <p:nvPr/>
        </p:nvSpPr>
        <p:spPr>
          <a:xfrm rot="20897573">
            <a:off x="5092079" y="3557165"/>
            <a:ext cx="54685" cy="318348"/>
          </a:xfrm>
          <a:custGeom>
            <a:avLst/>
            <a:gdLst>
              <a:gd name="connsiteX0" fmla="*/ 0 w 132890"/>
              <a:gd name="connsiteY0" fmla="*/ 231422 h 231422"/>
              <a:gd name="connsiteX1" fmla="*/ 66445 w 132890"/>
              <a:gd name="connsiteY1" fmla="*/ 0 h 231422"/>
              <a:gd name="connsiteX2" fmla="*/ 132890 w 132890"/>
              <a:gd name="connsiteY2" fmla="*/ 231422 h 231422"/>
              <a:gd name="connsiteX3" fmla="*/ 0 w 132890"/>
              <a:gd name="connsiteY3" fmla="*/ 231422 h 231422"/>
              <a:gd name="connsiteX0" fmla="*/ 0 w 132890"/>
              <a:gd name="connsiteY0" fmla="*/ 231422 h 231422"/>
              <a:gd name="connsiteX1" fmla="*/ 66445 w 132890"/>
              <a:gd name="connsiteY1" fmla="*/ 0 h 231422"/>
              <a:gd name="connsiteX2" fmla="*/ 132890 w 132890"/>
              <a:gd name="connsiteY2" fmla="*/ 231422 h 231422"/>
              <a:gd name="connsiteX3" fmla="*/ 0 w 132890"/>
              <a:gd name="connsiteY3" fmla="*/ 231422 h 231422"/>
              <a:gd name="connsiteX0" fmla="*/ 0 w 132890"/>
              <a:gd name="connsiteY0" fmla="*/ 231422 h 270306"/>
              <a:gd name="connsiteX1" fmla="*/ 66445 w 132890"/>
              <a:gd name="connsiteY1" fmla="*/ 0 h 270306"/>
              <a:gd name="connsiteX2" fmla="*/ 132890 w 132890"/>
              <a:gd name="connsiteY2" fmla="*/ 231422 h 270306"/>
              <a:gd name="connsiteX3" fmla="*/ 0 w 132890"/>
              <a:gd name="connsiteY3" fmla="*/ 231422 h 270306"/>
              <a:gd name="connsiteX0" fmla="*/ 0 w 132890"/>
              <a:gd name="connsiteY0" fmla="*/ 231422 h 270306"/>
              <a:gd name="connsiteX1" fmla="*/ 66445 w 132890"/>
              <a:gd name="connsiteY1" fmla="*/ 0 h 270306"/>
              <a:gd name="connsiteX2" fmla="*/ 132890 w 132890"/>
              <a:gd name="connsiteY2" fmla="*/ 231422 h 270306"/>
              <a:gd name="connsiteX3" fmla="*/ 0 w 132890"/>
              <a:gd name="connsiteY3" fmla="*/ 231422 h 270306"/>
              <a:gd name="connsiteX0" fmla="*/ 2562 w 135452"/>
              <a:gd name="connsiteY0" fmla="*/ 231422 h 303528"/>
              <a:gd name="connsiteX1" fmla="*/ 69007 w 135452"/>
              <a:gd name="connsiteY1" fmla="*/ 0 h 303528"/>
              <a:gd name="connsiteX2" fmla="*/ 135452 w 135452"/>
              <a:gd name="connsiteY2" fmla="*/ 231422 h 303528"/>
              <a:gd name="connsiteX3" fmla="*/ 2562 w 135452"/>
              <a:gd name="connsiteY3" fmla="*/ 231422 h 303528"/>
              <a:gd name="connsiteX0" fmla="*/ 2562 w 135452"/>
              <a:gd name="connsiteY0" fmla="*/ 231422 h 303528"/>
              <a:gd name="connsiteX1" fmla="*/ 69007 w 135452"/>
              <a:gd name="connsiteY1" fmla="*/ 0 h 303528"/>
              <a:gd name="connsiteX2" fmla="*/ 135452 w 135452"/>
              <a:gd name="connsiteY2" fmla="*/ 231422 h 303528"/>
              <a:gd name="connsiteX3" fmla="*/ 2562 w 135452"/>
              <a:gd name="connsiteY3" fmla="*/ 231422 h 303528"/>
              <a:gd name="connsiteX0" fmla="*/ 1605 w 138196"/>
              <a:gd name="connsiteY0" fmla="*/ 231422 h 317306"/>
              <a:gd name="connsiteX1" fmla="*/ 68050 w 138196"/>
              <a:gd name="connsiteY1" fmla="*/ 0 h 317306"/>
              <a:gd name="connsiteX2" fmla="*/ 134495 w 138196"/>
              <a:gd name="connsiteY2" fmla="*/ 231422 h 317306"/>
              <a:gd name="connsiteX3" fmla="*/ 1605 w 138196"/>
              <a:gd name="connsiteY3" fmla="*/ 231422 h 317306"/>
              <a:gd name="connsiteX0" fmla="*/ 1605 w 138196"/>
              <a:gd name="connsiteY0" fmla="*/ 231422 h 317306"/>
              <a:gd name="connsiteX1" fmla="*/ 68050 w 138196"/>
              <a:gd name="connsiteY1" fmla="*/ 0 h 317306"/>
              <a:gd name="connsiteX2" fmla="*/ 134495 w 138196"/>
              <a:gd name="connsiteY2" fmla="*/ 231422 h 317306"/>
              <a:gd name="connsiteX3" fmla="*/ 1605 w 138196"/>
              <a:gd name="connsiteY3" fmla="*/ 231422 h 317306"/>
              <a:gd name="connsiteX0" fmla="*/ 2983 w 139431"/>
              <a:gd name="connsiteY0" fmla="*/ 231422 h 324555"/>
              <a:gd name="connsiteX1" fmla="*/ 69428 w 139431"/>
              <a:gd name="connsiteY1" fmla="*/ 0 h 324555"/>
              <a:gd name="connsiteX2" fmla="*/ 135873 w 139431"/>
              <a:gd name="connsiteY2" fmla="*/ 231422 h 324555"/>
              <a:gd name="connsiteX3" fmla="*/ 2983 w 139431"/>
              <a:gd name="connsiteY3" fmla="*/ 231422 h 324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9431" h="324555">
                <a:moveTo>
                  <a:pt x="2983" y="231422"/>
                </a:moveTo>
                <a:lnTo>
                  <a:pt x="69428" y="0"/>
                </a:lnTo>
                <a:lnTo>
                  <a:pt x="135873" y="231422"/>
                </a:lnTo>
                <a:cubicBezTo>
                  <a:pt x="167776" y="355600"/>
                  <a:pt x="-26097" y="355600"/>
                  <a:pt x="2983" y="231422"/>
                </a:cubicBezTo>
                <a:close/>
              </a:path>
            </a:pathLst>
          </a:custGeom>
          <a:gradFill flip="none" rotWithShape="1">
            <a:gsLst>
              <a:gs pos="58000">
                <a:schemeClr val="bg1"/>
              </a:gs>
              <a:gs pos="0">
                <a:schemeClr val="accent1">
                  <a:lumMod val="0"/>
                  <a:lumOff val="100000"/>
                </a:schemeClr>
              </a:gs>
              <a:gs pos="100000">
                <a:srgbClr val="FF6600"/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Isosceles Triangle 24">
            <a:extLst>
              <a:ext uri="{FF2B5EF4-FFF2-40B4-BE49-F238E27FC236}">
                <a16:creationId xmlns:a16="http://schemas.microsoft.com/office/drawing/2014/main" id="{9E561D70-3FF7-403D-8878-CB71ADAA9358}"/>
              </a:ext>
            </a:extLst>
          </p:cNvPr>
          <p:cNvSpPr/>
          <p:nvPr/>
        </p:nvSpPr>
        <p:spPr>
          <a:xfrm rot="3628843">
            <a:off x="4591965" y="3549320"/>
            <a:ext cx="50838" cy="342441"/>
          </a:xfrm>
          <a:custGeom>
            <a:avLst/>
            <a:gdLst>
              <a:gd name="connsiteX0" fmla="*/ 0 w 132890"/>
              <a:gd name="connsiteY0" fmla="*/ 231422 h 231422"/>
              <a:gd name="connsiteX1" fmla="*/ 66445 w 132890"/>
              <a:gd name="connsiteY1" fmla="*/ 0 h 231422"/>
              <a:gd name="connsiteX2" fmla="*/ 132890 w 132890"/>
              <a:gd name="connsiteY2" fmla="*/ 231422 h 231422"/>
              <a:gd name="connsiteX3" fmla="*/ 0 w 132890"/>
              <a:gd name="connsiteY3" fmla="*/ 231422 h 231422"/>
              <a:gd name="connsiteX0" fmla="*/ 0 w 132890"/>
              <a:gd name="connsiteY0" fmla="*/ 231422 h 231422"/>
              <a:gd name="connsiteX1" fmla="*/ 66445 w 132890"/>
              <a:gd name="connsiteY1" fmla="*/ 0 h 231422"/>
              <a:gd name="connsiteX2" fmla="*/ 132890 w 132890"/>
              <a:gd name="connsiteY2" fmla="*/ 231422 h 231422"/>
              <a:gd name="connsiteX3" fmla="*/ 0 w 132890"/>
              <a:gd name="connsiteY3" fmla="*/ 231422 h 231422"/>
              <a:gd name="connsiteX0" fmla="*/ 0 w 132890"/>
              <a:gd name="connsiteY0" fmla="*/ 231422 h 270306"/>
              <a:gd name="connsiteX1" fmla="*/ 66445 w 132890"/>
              <a:gd name="connsiteY1" fmla="*/ 0 h 270306"/>
              <a:gd name="connsiteX2" fmla="*/ 132890 w 132890"/>
              <a:gd name="connsiteY2" fmla="*/ 231422 h 270306"/>
              <a:gd name="connsiteX3" fmla="*/ 0 w 132890"/>
              <a:gd name="connsiteY3" fmla="*/ 231422 h 270306"/>
              <a:gd name="connsiteX0" fmla="*/ 0 w 132890"/>
              <a:gd name="connsiteY0" fmla="*/ 231422 h 270306"/>
              <a:gd name="connsiteX1" fmla="*/ 66445 w 132890"/>
              <a:gd name="connsiteY1" fmla="*/ 0 h 270306"/>
              <a:gd name="connsiteX2" fmla="*/ 132890 w 132890"/>
              <a:gd name="connsiteY2" fmla="*/ 231422 h 270306"/>
              <a:gd name="connsiteX3" fmla="*/ 0 w 132890"/>
              <a:gd name="connsiteY3" fmla="*/ 231422 h 270306"/>
              <a:gd name="connsiteX0" fmla="*/ 2562 w 135452"/>
              <a:gd name="connsiteY0" fmla="*/ 231422 h 303528"/>
              <a:gd name="connsiteX1" fmla="*/ 69007 w 135452"/>
              <a:gd name="connsiteY1" fmla="*/ 0 h 303528"/>
              <a:gd name="connsiteX2" fmla="*/ 135452 w 135452"/>
              <a:gd name="connsiteY2" fmla="*/ 231422 h 303528"/>
              <a:gd name="connsiteX3" fmla="*/ 2562 w 135452"/>
              <a:gd name="connsiteY3" fmla="*/ 231422 h 303528"/>
              <a:gd name="connsiteX0" fmla="*/ 2562 w 135452"/>
              <a:gd name="connsiteY0" fmla="*/ 231422 h 303528"/>
              <a:gd name="connsiteX1" fmla="*/ 69007 w 135452"/>
              <a:gd name="connsiteY1" fmla="*/ 0 h 303528"/>
              <a:gd name="connsiteX2" fmla="*/ 135452 w 135452"/>
              <a:gd name="connsiteY2" fmla="*/ 231422 h 303528"/>
              <a:gd name="connsiteX3" fmla="*/ 2562 w 135452"/>
              <a:gd name="connsiteY3" fmla="*/ 231422 h 303528"/>
              <a:gd name="connsiteX0" fmla="*/ 1605 w 138196"/>
              <a:gd name="connsiteY0" fmla="*/ 231422 h 317306"/>
              <a:gd name="connsiteX1" fmla="*/ 68050 w 138196"/>
              <a:gd name="connsiteY1" fmla="*/ 0 h 317306"/>
              <a:gd name="connsiteX2" fmla="*/ 134495 w 138196"/>
              <a:gd name="connsiteY2" fmla="*/ 231422 h 317306"/>
              <a:gd name="connsiteX3" fmla="*/ 1605 w 138196"/>
              <a:gd name="connsiteY3" fmla="*/ 231422 h 317306"/>
              <a:gd name="connsiteX0" fmla="*/ 1605 w 138196"/>
              <a:gd name="connsiteY0" fmla="*/ 231422 h 317306"/>
              <a:gd name="connsiteX1" fmla="*/ 68050 w 138196"/>
              <a:gd name="connsiteY1" fmla="*/ 0 h 317306"/>
              <a:gd name="connsiteX2" fmla="*/ 134495 w 138196"/>
              <a:gd name="connsiteY2" fmla="*/ 231422 h 317306"/>
              <a:gd name="connsiteX3" fmla="*/ 1605 w 138196"/>
              <a:gd name="connsiteY3" fmla="*/ 231422 h 317306"/>
              <a:gd name="connsiteX0" fmla="*/ 2983 w 139431"/>
              <a:gd name="connsiteY0" fmla="*/ 231422 h 324555"/>
              <a:gd name="connsiteX1" fmla="*/ 69428 w 139431"/>
              <a:gd name="connsiteY1" fmla="*/ 0 h 324555"/>
              <a:gd name="connsiteX2" fmla="*/ 135873 w 139431"/>
              <a:gd name="connsiteY2" fmla="*/ 231422 h 324555"/>
              <a:gd name="connsiteX3" fmla="*/ 2983 w 139431"/>
              <a:gd name="connsiteY3" fmla="*/ 231422 h 324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9431" h="324555">
                <a:moveTo>
                  <a:pt x="2983" y="231422"/>
                </a:moveTo>
                <a:lnTo>
                  <a:pt x="69428" y="0"/>
                </a:lnTo>
                <a:lnTo>
                  <a:pt x="135873" y="231422"/>
                </a:lnTo>
                <a:cubicBezTo>
                  <a:pt x="167776" y="355600"/>
                  <a:pt x="-26097" y="355600"/>
                  <a:pt x="2983" y="231422"/>
                </a:cubicBezTo>
                <a:close/>
              </a:path>
            </a:pathLst>
          </a:custGeom>
          <a:gradFill flip="none" rotWithShape="1">
            <a:gsLst>
              <a:gs pos="58000">
                <a:schemeClr val="bg1"/>
              </a:gs>
              <a:gs pos="0">
                <a:schemeClr val="accent1">
                  <a:lumMod val="0"/>
                  <a:lumOff val="100000"/>
                </a:schemeClr>
              </a:gs>
              <a:gs pos="100000">
                <a:srgbClr val="FF6600"/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Isosceles Triangle 24">
            <a:extLst>
              <a:ext uri="{FF2B5EF4-FFF2-40B4-BE49-F238E27FC236}">
                <a16:creationId xmlns:a16="http://schemas.microsoft.com/office/drawing/2014/main" id="{427597A6-644A-471B-ADB1-D3B9EEEB3C9F}"/>
              </a:ext>
            </a:extLst>
          </p:cNvPr>
          <p:cNvSpPr/>
          <p:nvPr/>
        </p:nvSpPr>
        <p:spPr>
          <a:xfrm rot="14123883">
            <a:off x="5400899" y="3068342"/>
            <a:ext cx="50838" cy="342441"/>
          </a:xfrm>
          <a:custGeom>
            <a:avLst/>
            <a:gdLst>
              <a:gd name="connsiteX0" fmla="*/ 0 w 132890"/>
              <a:gd name="connsiteY0" fmla="*/ 231422 h 231422"/>
              <a:gd name="connsiteX1" fmla="*/ 66445 w 132890"/>
              <a:gd name="connsiteY1" fmla="*/ 0 h 231422"/>
              <a:gd name="connsiteX2" fmla="*/ 132890 w 132890"/>
              <a:gd name="connsiteY2" fmla="*/ 231422 h 231422"/>
              <a:gd name="connsiteX3" fmla="*/ 0 w 132890"/>
              <a:gd name="connsiteY3" fmla="*/ 231422 h 231422"/>
              <a:gd name="connsiteX0" fmla="*/ 0 w 132890"/>
              <a:gd name="connsiteY0" fmla="*/ 231422 h 231422"/>
              <a:gd name="connsiteX1" fmla="*/ 66445 w 132890"/>
              <a:gd name="connsiteY1" fmla="*/ 0 h 231422"/>
              <a:gd name="connsiteX2" fmla="*/ 132890 w 132890"/>
              <a:gd name="connsiteY2" fmla="*/ 231422 h 231422"/>
              <a:gd name="connsiteX3" fmla="*/ 0 w 132890"/>
              <a:gd name="connsiteY3" fmla="*/ 231422 h 231422"/>
              <a:gd name="connsiteX0" fmla="*/ 0 w 132890"/>
              <a:gd name="connsiteY0" fmla="*/ 231422 h 270306"/>
              <a:gd name="connsiteX1" fmla="*/ 66445 w 132890"/>
              <a:gd name="connsiteY1" fmla="*/ 0 h 270306"/>
              <a:gd name="connsiteX2" fmla="*/ 132890 w 132890"/>
              <a:gd name="connsiteY2" fmla="*/ 231422 h 270306"/>
              <a:gd name="connsiteX3" fmla="*/ 0 w 132890"/>
              <a:gd name="connsiteY3" fmla="*/ 231422 h 270306"/>
              <a:gd name="connsiteX0" fmla="*/ 0 w 132890"/>
              <a:gd name="connsiteY0" fmla="*/ 231422 h 270306"/>
              <a:gd name="connsiteX1" fmla="*/ 66445 w 132890"/>
              <a:gd name="connsiteY1" fmla="*/ 0 h 270306"/>
              <a:gd name="connsiteX2" fmla="*/ 132890 w 132890"/>
              <a:gd name="connsiteY2" fmla="*/ 231422 h 270306"/>
              <a:gd name="connsiteX3" fmla="*/ 0 w 132890"/>
              <a:gd name="connsiteY3" fmla="*/ 231422 h 270306"/>
              <a:gd name="connsiteX0" fmla="*/ 2562 w 135452"/>
              <a:gd name="connsiteY0" fmla="*/ 231422 h 303528"/>
              <a:gd name="connsiteX1" fmla="*/ 69007 w 135452"/>
              <a:gd name="connsiteY1" fmla="*/ 0 h 303528"/>
              <a:gd name="connsiteX2" fmla="*/ 135452 w 135452"/>
              <a:gd name="connsiteY2" fmla="*/ 231422 h 303528"/>
              <a:gd name="connsiteX3" fmla="*/ 2562 w 135452"/>
              <a:gd name="connsiteY3" fmla="*/ 231422 h 303528"/>
              <a:gd name="connsiteX0" fmla="*/ 2562 w 135452"/>
              <a:gd name="connsiteY0" fmla="*/ 231422 h 303528"/>
              <a:gd name="connsiteX1" fmla="*/ 69007 w 135452"/>
              <a:gd name="connsiteY1" fmla="*/ 0 h 303528"/>
              <a:gd name="connsiteX2" fmla="*/ 135452 w 135452"/>
              <a:gd name="connsiteY2" fmla="*/ 231422 h 303528"/>
              <a:gd name="connsiteX3" fmla="*/ 2562 w 135452"/>
              <a:gd name="connsiteY3" fmla="*/ 231422 h 303528"/>
              <a:gd name="connsiteX0" fmla="*/ 1605 w 138196"/>
              <a:gd name="connsiteY0" fmla="*/ 231422 h 317306"/>
              <a:gd name="connsiteX1" fmla="*/ 68050 w 138196"/>
              <a:gd name="connsiteY1" fmla="*/ 0 h 317306"/>
              <a:gd name="connsiteX2" fmla="*/ 134495 w 138196"/>
              <a:gd name="connsiteY2" fmla="*/ 231422 h 317306"/>
              <a:gd name="connsiteX3" fmla="*/ 1605 w 138196"/>
              <a:gd name="connsiteY3" fmla="*/ 231422 h 317306"/>
              <a:gd name="connsiteX0" fmla="*/ 1605 w 138196"/>
              <a:gd name="connsiteY0" fmla="*/ 231422 h 317306"/>
              <a:gd name="connsiteX1" fmla="*/ 68050 w 138196"/>
              <a:gd name="connsiteY1" fmla="*/ 0 h 317306"/>
              <a:gd name="connsiteX2" fmla="*/ 134495 w 138196"/>
              <a:gd name="connsiteY2" fmla="*/ 231422 h 317306"/>
              <a:gd name="connsiteX3" fmla="*/ 1605 w 138196"/>
              <a:gd name="connsiteY3" fmla="*/ 231422 h 317306"/>
              <a:gd name="connsiteX0" fmla="*/ 2983 w 139431"/>
              <a:gd name="connsiteY0" fmla="*/ 231422 h 324555"/>
              <a:gd name="connsiteX1" fmla="*/ 69428 w 139431"/>
              <a:gd name="connsiteY1" fmla="*/ 0 h 324555"/>
              <a:gd name="connsiteX2" fmla="*/ 135873 w 139431"/>
              <a:gd name="connsiteY2" fmla="*/ 231422 h 324555"/>
              <a:gd name="connsiteX3" fmla="*/ 2983 w 139431"/>
              <a:gd name="connsiteY3" fmla="*/ 231422 h 324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9431" h="324555">
                <a:moveTo>
                  <a:pt x="2983" y="231422"/>
                </a:moveTo>
                <a:lnTo>
                  <a:pt x="69428" y="0"/>
                </a:lnTo>
                <a:lnTo>
                  <a:pt x="135873" y="231422"/>
                </a:lnTo>
                <a:cubicBezTo>
                  <a:pt x="167776" y="355600"/>
                  <a:pt x="-26097" y="355600"/>
                  <a:pt x="2983" y="231422"/>
                </a:cubicBezTo>
                <a:close/>
              </a:path>
            </a:pathLst>
          </a:custGeom>
          <a:gradFill flip="none" rotWithShape="1">
            <a:gsLst>
              <a:gs pos="58000">
                <a:schemeClr val="bg1"/>
              </a:gs>
              <a:gs pos="0">
                <a:schemeClr val="accent1">
                  <a:lumMod val="0"/>
                  <a:lumOff val="100000"/>
                </a:schemeClr>
              </a:gs>
              <a:gs pos="100000">
                <a:srgbClr val="FF6600"/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5" name="Isosceles Triangle 24">
            <a:extLst>
              <a:ext uri="{FF2B5EF4-FFF2-40B4-BE49-F238E27FC236}">
                <a16:creationId xmlns:a16="http://schemas.microsoft.com/office/drawing/2014/main" id="{E847786F-DDD2-4A8C-B360-B91A46053F60}"/>
              </a:ext>
            </a:extLst>
          </p:cNvPr>
          <p:cNvSpPr/>
          <p:nvPr/>
        </p:nvSpPr>
        <p:spPr>
          <a:xfrm rot="2409683">
            <a:off x="4874597" y="3471596"/>
            <a:ext cx="50838" cy="342441"/>
          </a:xfrm>
          <a:custGeom>
            <a:avLst/>
            <a:gdLst>
              <a:gd name="connsiteX0" fmla="*/ 0 w 132890"/>
              <a:gd name="connsiteY0" fmla="*/ 231422 h 231422"/>
              <a:gd name="connsiteX1" fmla="*/ 66445 w 132890"/>
              <a:gd name="connsiteY1" fmla="*/ 0 h 231422"/>
              <a:gd name="connsiteX2" fmla="*/ 132890 w 132890"/>
              <a:gd name="connsiteY2" fmla="*/ 231422 h 231422"/>
              <a:gd name="connsiteX3" fmla="*/ 0 w 132890"/>
              <a:gd name="connsiteY3" fmla="*/ 231422 h 231422"/>
              <a:gd name="connsiteX0" fmla="*/ 0 w 132890"/>
              <a:gd name="connsiteY0" fmla="*/ 231422 h 231422"/>
              <a:gd name="connsiteX1" fmla="*/ 66445 w 132890"/>
              <a:gd name="connsiteY1" fmla="*/ 0 h 231422"/>
              <a:gd name="connsiteX2" fmla="*/ 132890 w 132890"/>
              <a:gd name="connsiteY2" fmla="*/ 231422 h 231422"/>
              <a:gd name="connsiteX3" fmla="*/ 0 w 132890"/>
              <a:gd name="connsiteY3" fmla="*/ 231422 h 231422"/>
              <a:gd name="connsiteX0" fmla="*/ 0 w 132890"/>
              <a:gd name="connsiteY0" fmla="*/ 231422 h 270306"/>
              <a:gd name="connsiteX1" fmla="*/ 66445 w 132890"/>
              <a:gd name="connsiteY1" fmla="*/ 0 h 270306"/>
              <a:gd name="connsiteX2" fmla="*/ 132890 w 132890"/>
              <a:gd name="connsiteY2" fmla="*/ 231422 h 270306"/>
              <a:gd name="connsiteX3" fmla="*/ 0 w 132890"/>
              <a:gd name="connsiteY3" fmla="*/ 231422 h 270306"/>
              <a:gd name="connsiteX0" fmla="*/ 0 w 132890"/>
              <a:gd name="connsiteY0" fmla="*/ 231422 h 270306"/>
              <a:gd name="connsiteX1" fmla="*/ 66445 w 132890"/>
              <a:gd name="connsiteY1" fmla="*/ 0 h 270306"/>
              <a:gd name="connsiteX2" fmla="*/ 132890 w 132890"/>
              <a:gd name="connsiteY2" fmla="*/ 231422 h 270306"/>
              <a:gd name="connsiteX3" fmla="*/ 0 w 132890"/>
              <a:gd name="connsiteY3" fmla="*/ 231422 h 270306"/>
              <a:gd name="connsiteX0" fmla="*/ 2562 w 135452"/>
              <a:gd name="connsiteY0" fmla="*/ 231422 h 303528"/>
              <a:gd name="connsiteX1" fmla="*/ 69007 w 135452"/>
              <a:gd name="connsiteY1" fmla="*/ 0 h 303528"/>
              <a:gd name="connsiteX2" fmla="*/ 135452 w 135452"/>
              <a:gd name="connsiteY2" fmla="*/ 231422 h 303528"/>
              <a:gd name="connsiteX3" fmla="*/ 2562 w 135452"/>
              <a:gd name="connsiteY3" fmla="*/ 231422 h 303528"/>
              <a:gd name="connsiteX0" fmla="*/ 2562 w 135452"/>
              <a:gd name="connsiteY0" fmla="*/ 231422 h 303528"/>
              <a:gd name="connsiteX1" fmla="*/ 69007 w 135452"/>
              <a:gd name="connsiteY1" fmla="*/ 0 h 303528"/>
              <a:gd name="connsiteX2" fmla="*/ 135452 w 135452"/>
              <a:gd name="connsiteY2" fmla="*/ 231422 h 303528"/>
              <a:gd name="connsiteX3" fmla="*/ 2562 w 135452"/>
              <a:gd name="connsiteY3" fmla="*/ 231422 h 303528"/>
              <a:gd name="connsiteX0" fmla="*/ 1605 w 138196"/>
              <a:gd name="connsiteY0" fmla="*/ 231422 h 317306"/>
              <a:gd name="connsiteX1" fmla="*/ 68050 w 138196"/>
              <a:gd name="connsiteY1" fmla="*/ 0 h 317306"/>
              <a:gd name="connsiteX2" fmla="*/ 134495 w 138196"/>
              <a:gd name="connsiteY2" fmla="*/ 231422 h 317306"/>
              <a:gd name="connsiteX3" fmla="*/ 1605 w 138196"/>
              <a:gd name="connsiteY3" fmla="*/ 231422 h 317306"/>
              <a:gd name="connsiteX0" fmla="*/ 1605 w 138196"/>
              <a:gd name="connsiteY0" fmla="*/ 231422 h 317306"/>
              <a:gd name="connsiteX1" fmla="*/ 68050 w 138196"/>
              <a:gd name="connsiteY1" fmla="*/ 0 h 317306"/>
              <a:gd name="connsiteX2" fmla="*/ 134495 w 138196"/>
              <a:gd name="connsiteY2" fmla="*/ 231422 h 317306"/>
              <a:gd name="connsiteX3" fmla="*/ 1605 w 138196"/>
              <a:gd name="connsiteY3" fmla="*/ 231422 h 317306"/>
              <a:gd name="connsiteX0" fmla="*/ 2983 w 139431"/>
              <a:gd name="connsiteY0" fmla="*/ 231422 h 324555"/>
              <a:gd name="connsiteX1" fmla="*/ 69428 w 139431"/>
              <a:gd name="connsiteY1" fmla="*/ 0 h 324555"/>
              <a:gd name="connsiteX2" fmla="*/ 135873 w 139431"/>
              <a:gd name="connsiteY2" fmla="*/ 231422 h 324555"/>
              <a:gd name="connsiteX3" fmla="*/ 2983 w 139431"/>
              <a:gd name="connsiteY3" fmla="*/ 231422 h 324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9431" h="324555">
                <a:moveTo>
                  <a:pt x="2983" y="231422"/>
                </a:moveTo>
                <a:lnTo>
                  <a:pt x="69428" y="0"/>
                </a:lnTo>
                <a:lnTo>
                  <a:pt x="135873" y="231422"/>
                </a:lnTo>
                <a:cubicBezTo>
                  <a:pt x="167776" y="355600"/>
                  <a:pt x="-26097" y="355600"/>
                  <a:pt x="2983" y="231422"/>
                </a:cubicBezTo>
                <a:close/>
              </a:path>
            </a:pathLst>
          </a:custGeom>
          <a:gradFill flip="none" rotWithShape="1">
            <a:gsLst>
              <a:gs pos="58000">
                <a:schemeClr val="bg1"/>
              </a:gs>
              <a:gs pos="0">
                <a:schemeClr val="accent1">
                  <a:lumMod val="0"/>
                  <a:lumOff val="100000"/>
                </a:schemeClr>
              </a:gs>
              <a:gs pos="100000">
                <a:srgbClr val="FF6600"/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Isosceles Triangle 24">
            <a:extLst>
              <a:ext uri="{FF2B5EF4-FFF2-40B4-BE49-F238E27FC236}">
                <a16:creationId xmlns:a16="http://schemas.microsoft.com/office/drawing/2014/main" id="{BAD0DCF1-1DA9-4045-A759-1A2130C375CA}"/>
              </a:ext>
            </a:extLst>
          </p:cNvPr>
          <p:cNvSpPr/>
          <p:nvPr/>
        </p:nvSpPr>
        <p:spPr>
          <a:xfrm rot="1566434">
            <a:off x="4793433" y="3755934"/>
            <a:ext cx="54685" cy="318348"/>
          </a:xfrm>
          <a:custGeom>
            <a:avLst/>
            <a:gdLst>
              <a:gd name="connsiteX0" fmla="*/ 0 w 132890"/>
              <a:gd name="connsiteY0" fmla="*/ 231422 h 231422"/>
              <a:gd name="connsiteX1" fmla="*/ 66445 w 132890"/>
              <a:gd name="connsiteY1" fmla="*/ 0 h 231422"/>
              <a:gd name="connsiteX2" fmla="*/ 132890 w 132890"/>
              <a:gd name="connsiteY2" fmla="*/ 231422 h 231422"/>
              <a:gd name="connsiteX3" fmla="*/ 0 w 132890"/>
              <a:gd name="connsiteY3" fmla="*/ 231422 h 231422"/>
              <a:gd name="connsiteX0" fmla="*/ 0 w 132890"/>
              <a:gd name="connsiteY0" fmla="*/ 231422 h 231422"/>
              <a:gd name="connsiteX1" fmla="*/ 66445 w 132890"/>
              <a:gd name="connsiteY1" fmla="*/ 0 h 231422"/>
              <a:gd name="connsiteX2" fmla="*/ 132890 w 132890"/>
              <a:gd name="connsiteY2" fmla="*/ 231422 h 231422"/>
              <a:gd name="connsiteX3" fmla="*/ 0 w 132890"/>
              <a:gd name="connsiteY3" fmla="*/ 231422 h 231422"/>
              <a:gd name="connsiteX0" fmla="*/ 0 w 132890"/>
              <a:gd name="connsiteY0" fmla="*/ 231422 h 270306"/>
              <a:gd name="connsiteX1" fmla="*/ 66445 w 132890"/>
              <a:gd name="connsiteY1" fmla="*/ 0 h 270306"/>
              <a:gd name="connsiteX2" fmla="*/ 132890 w 132890"/>
              <a:gd name="connsiteY2" fmla="*/ 231422 h 270306"/>
              <a:gd name="connsiteX3" fmla="*/ 0 w 132890"/>
              <a:gd name="connsiteY3" fmla="*/ 231422 h 270306"/>
              <a:gd name="connsiteX0" fmla="*/ 0 w 132890"/>
              <a:gd name="connsiteY0" fmla="*/ 231422 h 270306"/>
              <a:gd name="connsiteX1" fmla="*/ 66445 w 132890"/>
              <a:gd name="connsiteY1" fmla="*/ 0 h 270306"/>
              <a:gd name="connsiteX2" fmla="*/ 132890 w 132890"/>
              <a:gd name="connsiteY2" fmla="*/ 231422 h 270306"/>
              <a:gd name="connsiteX3" fmla="*/ 0 w 132890"/>
              <a:gd name="connsiteY3" fmla="*/ 231422 h 270306"/>
              <a:gd name="connsiteX0" fmla="*/ 2562 w 135452"/>
              <a:gd name="connsiteY0" fmla="*/ 231422 h 303528"/>
              <a:gd name="connsiteX1" fmla="*/ 69007 w 135452"/>
              <a:gd name="connsiteY1" fmla="*/ 0 h 303528"/>
              <a:gd name="connsiteX2" fmla="*/ 135452 w 135452"/>
              <a:gd name="connsiteY2" fmla="*/ 231422 h 303528"/>
              <a:gd name="connsiteX3" fmla="*/ 2562 w 135452"/>
              <a:gd name="connsiteY3" fmla="*/ 231422 h 303528"/>
              <a:gd name="connsiteX0" fmla="*/ 2562 w 135452"/>
              <a:gd name="connsiteY0" fmla="*/ 231422 h 303528"/>
              <a:gd name="connsiteX1" fmla="*/ 69007 w 135452"/>
              <a:gd name="connsiteY1" fmla="*/ 0 h 303528"/>
              <a:gd name="connsiteX2" fmla="*/ 135452 w 135452"/>
              <a:gd name="connsiteY2" fmla="*/ 231422 h 303528"/>
              <a:gd name="connsiteX3" fmla="*/ 2562 w 135452"/>
              <a:gd name="connsiteY3" fmla="*/ 231422 h 303528"/>
              <a:gd name="connsiteX0" fmla="*/ 1605 w 138196"/>
              <a:gd name="connsiteY0" fmla="*/ 231422 h 317306"/>
              <a:gd name="connsiteX1" fmla="*/ 68050 w 138196"/>
              <a:gd name="connsiteY1" fmla="*/ 0 h 317306"/>
              <a:gd name="connsiteX2" fmla="*/ 134495 w 138196"/>
              <a:gd name="connsiteY2" fmla="*/ 231422 h 317306"/>
              <a:gd name="connsiteX3" fmla="*/ 1605 w 138196"/>
              <a:gd name="connsiteY3" fmla="*/ 231422 h 317306"/>
              <a:gd name="connsiteX0" fmla="*/ 1605 w 138196"/>
              <a:gd name="connsiteY0" fmla="*/ 231422 h 317306"/>
              <a:gd name="connsiteX1" fmla="*/ 68050 w 138196"/>
              <a:gd name="connsiteY1" fmla="*/ 0 h 317306"/>
              <a:gd name="connsiteX2" fmla="*/ 134495 w 138196"/>
              <a:gd name="connsiteY2" fmla="*/ 231422 h 317306"/>
              <a:gd name="connsiteX3" fmla="*/ 1605 w 138196"/>
              <a:gd name="connsiteY3" fmla="*/ 231422 h 317306"/>
              <a:gd name="connsiteX0" fmla="*/ 2983 w 139431"/>
              <a:gd name="connsiteY0" fmla="*/ 231422 h 324555"/>
              <a:gd name="connsiteX1" fmla="*/ 69428 w 139431"/>
              <a:gd name="connsiteY1" fmla="*/ 0 h 324555"/>
              <a:gd name="connsiteX2" fmla="*/ 135873 w 139431"/>
              <a:gd name="connsiteY2" fmla="*/ 231422 h 324555"/>
              <a:gd name="connsiteX3" fmla="*/ 2983 w 139431"/>
              <a:gd name="connsiteY3" fmla="*/ 231422 h 324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9431" h="324555">
                <a:moveTo>
                  <a:pt x="2983" y="231422"/>
                </a:moveTo>
                <a:lnTo>
                  <a:pt x="69428" y="0"/>
                </a:lnTo>
                <a:lnTo>
                  <a:pt x="135873" y="231422"/>
                </a:lnTo>
                <a:cubicBezTo>
                  <a:pt x="167776" y="355600"/>
                  <a:pt x="-26097" y="355600"/>
                  <a:pt x="2983" y="231422"/>
                </a:cubicBezTo>
                <a:close/>
              </a:path>
            </a:pathLst>
          </a:custGeom>
          <a:gradFill flip="none" rotWithShape="1">
            <a:gsLst>
              <a:gs pos="58000">
                <a:schemeClr val="bg1"/>
              </a:gs>
              <a:gs pos="0">
                <a:schemeClr val="accent1">
                  <a:lumMod val="0"/>
                  <a:lumOff val="100000"/>
                </a:schemeClr>
              </a:gs>
              <a:gs pos="100000">
                <a:srgbClr val="FF6600"/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8456EFE4-68FE-4C65-899A-3CD4C686728B}"/>
              </a:ext>
            </a:extLst>
          </p:cNvPr>
          <p:cNvSpPr txBox="1"/>
          <p:nvPr/>
        </p:nvSpPr>
        <p:spPr>
          <a:xfrm>
            <a:off x="4651790" y="3264966"/>
            <a:ext cx="7666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baseline="30000" dirty="0">
                <a:solidFill>
                  <a:srgbClr val="FF0000"/>
                </a:solidFill>
              </a:rPr>
              <a:t>177</a:t>
            </a:r>
            <a:r>
              <a:rPr lang="cs-CZ" sz="2000" b="1" dirty="0">
                <a:solidFill>
                  <a:srgbClr val="FF0000"/>
                </a:solidFill>
              </a:rPr>
              <a:t>Lu</a:t>
            </a:r>
            <a:endParaRPr lang="en-US" sz="2000" b="1" baseline="30000" dirty="0"/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A36144DC-D694-470D-9133-A00A0490C456}"/>
              </a:ext>
            </a:extLst>
          </p:cNvPr>
          <p:cNvSpPr/>
          <p:nvPr/>
        </p:nvSpPr>
        <p:spPr>
          <a:xfrm>
            <a:off x="1133245" y="3463679"/>
            <a:ext cx="170695" cy="177735"/>
          </a:xfrm>
          <a:prstGeom prst="ellipse">
            <a:avLst/>
          </a:prstGeom>
          <a:solidFill>
            <a:schemeClr val="bg1"/>
          </a:solidFill>
          <a:ln w="19050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A7887751-219D-441B-833F-FBA6E056183E}"/>
              </a:ext>
            </a:extLst>
          </p:cNvPr>
          <p:cNvSpPr txBox="1"/>
          <p:nvPr/>
        </p:nvSpPr>
        <p:spPr>
          <a:xfrm>
            <a:off x="1775520" y="3073406"/>
            <a:ext cx="8812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rgbClr val="70C400"/>
                </a:solidFill>
                <a:latin typeface="+mj-lt"/>
              </a:rPr>
              <a:t>targeting</a:t>
            </a:r>
            <a:endParaRPr lang="en-US" sz="1200" dirty="0">
              <a:solidFill>
                <a:srgbClr val="70C400"/>
              </a:solidFill>
              <a:latin typeface="+mj-lt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B16EFE6C-D2C0-4064-A0BF-66A826F67230}"/>
              </a:ext>
            </a:extLst>
          </p:cNvPr>
          <p:cNvSpPr txBox="1"/>
          <p:nvPr/>
        </p:nvSpPr>
        <p:spPr>
          <a:xfrm>
            <a:off x="712382" y="3068932"/>
            <a:ext cx="8471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rgbClr val="FF6600"/>
                </a:solidFill>
                <a:latin typeface="+mj-lt"/>
              </a:rPr>
              <a:t>chelator</a:t>
            </a:r>
            <a:endParaRPr lang="en-US" sz="1200" dirty="0">
              <a:solidFill>
                <a:srgbClr val="FF6600"/>
              </a:solidFill>
              <a:latin typeface="+mj-lt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39346F52-9F58-4993-9AD2-CC31ADDDB804}"/>
              </a:ext>
            </a:extLst>
          </p:cNvPr>
          <p:cNvSpPr txBox="1"/>
          <p:nvPr/>
        </p:nvSpPr>
        <p:spPr>
          <a:xfrm>
            <a:off x="1336780" y="3073405"/>
            <a:ext cx="581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linker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68B5F92-0A30-4F17-BA2C-D754A00E996A}"/>
              </a:ext>
            </a:extLst>
          </p:cNvPr>
          <p:cNvGrpSpPr/>
          <p:nvPr/>
        </p:nvGrpSpPr>
        <p:grpSpPr>
          <a:xfrm>
            <a:off x="2421298" y="1611544"/>
            <a:ext cx="1229481" cy="1265052"/>
            <a:chOff x="1994911" y="1471177"/>
            <a:chExt cx="1229481" cy="1265052"/>
          </a:xfrm>
        </p:grpSpPr>
        <p:sp>
          <p:nvSpPr>
            <p:cNvPr id="97" name="Isosceles Triangle 24">
              <a:extLst>
                <a:ext uri="{FF2B5EF4-FFF2-40B4-BE49-F238E27FC236}">
                  <a16:creationId xmlns:a16="http://schemas.microsoft.com/office/drawing/2014/main" id="{96535AC0-9A59-4C2F-BB59-B78A08037DE1}"/>
                </a:ext>
              </a:extLst>
            </p:cNvPr>
            <p:cNvSpPr/>
            <p:nvPr/>
          </p:nvSpPr>
          <p:spPr>
            <a:xfrm rot="5714256">
              <a:off x="2169230" y="1927908"/>
              <a:ext cx="50838" cy="342441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Isosceles Triangle 24">
              <a:extLst>
                <a:ext uri="{FF2B5EF4-FFF2-40B4-BE49-F238E27FC236}">
                  <a16:creationId xmlns:a16="http://schemas.microsoft.com/office/drawing/2014/main" id="{85897F6A-BCEF-4DF4-BFB9-F55ABCEE6BF3}"/>
                </a:ext>
              </a:extLst>
            </p:cNvPr>
            <p:cNvSpPr/>
            <p:nvPr/>
          </p:nvSpPr>
          <p:spPr>
            <a:xfrm rot="9304118">
              <a:off x="2472258" y="1765222"/>
              <a:ext cx="54686" cy="318348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80000">
                  <a:schemeClr val="accent2">
                    <a:lumMod val="40000"/>
                    <a:lumOff val="6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Isosceles Triangle 24">
              <a:extLst>
                <a:ext uri="{FF2B5EF4-FFF2-40B4-BE49-F238E27FC236}">
                  <a16:creationId xmlns:a16="http://schemas.microsoft.com/office/drawing/2014/main" id="{DB566B7F-45C1-4D4A-8382-7735C10A49BB}"/>
                </a:ext>
              </a:extLst>
            </p:cNvPr>
            <p:cNvSpPr/>
            <p:nvPr/>
          </p:nvSpPr>
          <p:spPr>
            <a:xfrm rot="10235960">
              <a:off x="2534277" y="1471178"/>
              <a:ext cx="54686" cy="318348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80000">
                  <a:schemeClr val="accent2">
                    <a:lumMod val="40000"/>
                    <a:lumOff val="6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Isosceles Triangle 24">
              <a:extLst>
                <a:ext uri="{FF2B5EF4-FFF2-40B4-BE49-F238E27FC236}">
                  <a16:creationId xmlns:a16="http://schemas.microsoft.com/office/drawing/2014/main" id="{9C48D1AA-476D-44AD-B622-EBF5843BABC8}"/>
                </a:ext>
              </a:extLst>
            </p:cNvPr>
            <p:cNvSpPr/>
            <p:nvPr/>
          </p:nvSpPr>
          <p:spPr>
            <a:xfrm rot="7565966">
              <a:off x="2184077" y="1683707"/>
              <a:ext cx="50838" cy="342441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80000">
                  <a:schemeClr val="accent2">
                    <a:lumMod val="40000"/>
                    <a:lumOff val="6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Isosceles Triangle 24">
              <a:extLst>
                <a:ext uri="{FF2B5EF4-FFF2-40B4-BE49-F238E27FC236}">
                  <a16:creationId xmlns:a16="http://schemas.microsoft.com/office/drawing/2014/main" id="{7E6249D2-A08F-40FA-B705-427C7C9709FF}"/>
                </a:ext>
              </a:extLst>
            </p:cNvPr>
            <p:cNvSpPr/>
            <p:nvPr/>
          </p:nvSpPr>
          <p:spPr>
            <a:xfrm rot="11361118">
              <a:off x="2696391" y="1617845"/>
              <a:ext cx="54686" cy="318348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80000">
                  <a:schemeClr val="accent2">
                    <a:lumMod val="40000"/>
                    <a:lumOff val="6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Isosceles Triangle 24">
              <a:extLst>
                <a:ext uri="{FF2B5EF4-FFF2-40B4-BE49-F238E27FC236}">
                  <a16:creationId xmlns:a16="http://schemas.microsoft.com/office/drawing/2014/main" id="{808CEC9A-2AFE-412A-A60A-855CB4AC93D9}"/>
                </a:ext>
              </a:extLst>
            </p:cNvPr>
            <p:cNvSpPr/>
            <p:nvPr/>
          </p:nvSpPr>
          <p:spPr>
            <a:xfrm rot="12814882">
              <a:off x="2787662" y="1794508"/>
              <a:ext cx="54686" cy="318348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80000">
                  <a:schemeClr val="accent2">
                    <a:lumMod val="40000"/>
                    <a:lumOff val="6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Isosceles Triangle 24">
              <a:extLst>
                <a:ext uri="{FF2B5EF4-FFF2-40B4-BE49-F238E27FC236}">
                  <a16:creationId xmlns:a16="http://schemas.microsoft.com/office/drawing/2014/main" id="{22CE3806-7B36-442A-8778-75F9207A3B87}"/>
                </a:ext>
              </a:extLst>
            </p:cNvPr>
            <p:cNvSpPr/>
            <p:nvPr/>
          </p:nvSpPr>
          <p:spPr>
            <a:xfrm rot="19841800">
              <a:off x="2779118" y="2209798"/>
              <a:ext cx="54686" cy="318348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80000">
                  <a:schemeClr val="accent2">
                    <a:lumMod val="40000"/>
                    <a:lumOff val="6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Isosceles Triangle 24">
              <a:extLst>
                <a:ext uri="{FF2B5EF4-FFF2-40B4-BE49-F238E27FC236}">
                  <a16:creationId xmlns:a16="http://schemas.microsoft.com/office/drawing/2014/main" id="{EEFAD9B0-6004-4AD4-BF3C-43292EBD67C6}"/>
                </a:ext>
              </a:extLst>
            </p:cNvPr>
            <p:cNvSpPr/>
            <p:nvPr/>
          </p:nvSpPr>
          <p:spPr>
            <a:xfrm rot="18560351">
              <a:off x="3027751" y="2195782"/>
              <a:ext cx="50838" cy="342441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80000">
                  <a:schemeClr val="accent2">
                    <a:lumMod val="40000"/>
                    <a:lumOff val="6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Isosceles Triangle 24">
              <a:extLst>
                <a:ext uri="{FF2B5EF4-FFF2-40B4-BE49-F238E27FC236}">
                  <a16:creationId xmlns:a16="http://schemas.microsoft.com/office/drawing/2014/main" id="{D2217BA9-9361-4F77-95DF-2DBE4D9218EE}"/>
                </a:ext>
              </a:extLst>
            </p:cNvPr>
            <p:cNvSpPr/>
            <p:nvPr/>
          </p:nvSpPr>
          <p:spPr>
            <a:xfrm rot="377719">
              <a:off x="2608053" y="2340084"/>
              <a:ext cx="54686" cy="318348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80000">
                  <a:schemeClr val="accent2">
                    <a:lumMod val="40000"/>
                    <a:lumOff val="6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Isosceles Triangle 24">
              <a:extLst>
                <a:ext uri="{FF2B5EF4-FFF2-40B4-BE49-F238E27FC236}">
                  <a16:creationId xmlns:a16="http://schemas.microsoft.com/office/drawing/2014/main" id="{8B8488D0-308E-4796-A525-4003AFC8B39E}"/>
                </a:ext>
              </a:extLst>
            </p:cNvPr>
            <p:cNvSpPr/>
            <p:nvPr/>
          </p:nvSpPr>
          <p:spPr>
            <a:xfrm rot="4498505">
              <a:off x="2140713" y="2121130"/>
              <a:ext cx="50838" cy="342441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80000">
                  <a:schemeClr val="accent2">
                    <a:lumMod val="40000"/>
                    <a:lumOff val="6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Isosceles Triangle 24">
              <a:extLst>
                <a:ext uri="{FF2B5EF4-FFF2-40B4-BE49-F238E27FC236}">
                  <a16:creationId xmlns:a16="http://schemas.microsoft.com/office/drawing/2014/main" id="{FE00E4EE-4972-4EA2-81BC-097B25BE5ED7}"/>
                </a:ext>
              </a:extLst>
            </p:cNvPr>
            <p:cNvSpPr/>
            <p:nvPr/>
          </p:nvSpPr>
          <p:spPr>
            <a:xfrm rot="14123883">
              <a:off x="3024672" y="1773504"/>
              <a:ext cx="50838" cy="342441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2" name="Isosceles Triangle 24">
              <a:extLst>
                <a:ext uri="{FF2B5EF4-FFF2-40B4-BE49-F238E27FC236}">
                  <a16:creationId xmlns:a16="http://schemas.microsoft.com/office/drawing/2014/main" id="{420A27C7-4CE8-4784-A41C-3CDC49E6E94D}"/>
                </a:ext>
              </a:extLst>
            </p:cNvPr>
            <p:cNvSpPr/>
            <p:nvPr/>
          </p:nvSpPr>
          <p:spPr>
            <a:xfrm rot="2784244">
              <a:off x="2393345" y="2162041"/>
              <a:ext cx="50838" cy="342441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80000">
                  <a:schemeClr val="accent2">
                    <a:lumMod val="40000"/>
                    <a:lumOff val="6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Isosceles Triangle 24">
              <a:extLst>
                <a:ext uri="{FF2B5EF4-FFF2-40B4-BE49-F238E27FC236}">
                  <a16:creationId xmlns:a16="http://schemas.microsoft.com/office/drawing/2014/main" id="{82525AD0-225D-4A8A-8FA8-4F9544DDC7CD}"/>
                </a:ext>
              </a:extLst>
            </p:cNvPr>
            <p:cNvSpPr/>
            <p:nvPr/>
          </p:nvSpPr>
          <p:spPr>
            <a:xfrm rot="1560177">
              <a:off x="2408164" y="2417881"/>
              <a:ext cx="54686" cy="318348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80000">
                  <a:schemeClr val="accent2">
                    <a:lumMod val="40000"/>
                    <a:lumOff val="6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Isosceles Triangle 24">
              <a:extLst>
                <a:ext uri="{FF2B5EF4-FFF2-40B4-BE49-F238E27FC236}">
                  <a16:creationId xmlns:a16="http://schemas.microsoft.com/office/drawing/2014/main" id="{EEE2E351-D416-4EE3-B794-10F119F33D69}"/>
                </a:ext>
              </a:extLst>
            </p:cNvPr>
            <p:cNvSpPr/>
            <p:nvPr/>
          </p:nvSpPr>
          <p:spPr>
            <a:xfrm rot="16200000">
              <a:off x="3012819" y="1984243"/>
              <a:ext cx="50838" cy="342441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80000">
                  <a:schemeClr val="accent2">
                    <a:lumMod val="40000"/>
                    <a:lumOff val="6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050CF874-7471-470F-A852-FBAB47099F08}"/>
                </a:ext>
              </a:extLst>
            </p:cNvPr>
            <p:cNvSpPr txBox="1"/>
            <p:nvPr/>
          </p:nvSpPr>
          <p:spPr>
            <a:xfrm>
              <a:off x="2198488" y="1944725"/>
              <a:ext cx="76666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000" b="1" baseline="30000" dirty="0">
                  <a:solidFill>
                    <a:srgbClr val="FF0000"/>
                  </a:solidFill>
                </a:rPr>
                <a:t>177</a:t>
              </a:r>
              <a:r>
                <a:rPr lang="cs-CZ" sz="2000" b="1" dirty="0">
                  <a:solidFill>
                    <a:srgbClr val="FF0000"/>
                  </a:solidFill>
                </a:rPr>
                <a:t>Lu</a:t>
              </a:r>
              <a:endParaRPr lang="en-US" sz="2000" b="1" baseline="30000" dirty="0"/>
            </a:p>
          </p:txBody>
        </p:sp>
        <p:sp>
          <p:nvSpPr>
            <p:cNvPr id="77" name="Isosceles Triangle 24">
              <a:extLst>
                <a:ext uri="{FF2B5EF4-FFF2-40B4-BE49-F238E27FC236}">
                  <a16:creationId xmlns:a16="http://schemas.microsoft.com/office/drawing/2014/main" id="{65758F7E-1F1E-4063-9131-CFD46B38845C}"/>
                </a:ext>
              </a:extLst>
            </p:cNvPr>
            <p:cNvSpPr/>
            <p:nvPr/>
          </p:nvSpPr>
          <p:spPr>
            <a:xfrm rot="9304118">
              <a:off x="2472259" y="1765221"/>
              <a:ext cx="54686" cy="318348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80000">
                  <a:schemeClr val="accent2">
                    <a:lumMod val="40000"/>
                    <a:lumOff val="6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Isosceles Triangle 24">
              <a:extLst>
                <a:ext uri="{FF2B5EF4-FFF2-40B4-BE49-F238E27FC236}">
                  <a16:creationId xmlns:a16="http://schemas.microsoft.com/office/drawing/2014/main" id="{4F1E952C-C41D-4583-85B9-A82137FA6274}"/>
                </a:ext>
              </a:extLst>
            </p:cNvPr>
            <p:cNvSpPr/>
            <p:nvPr/>
          </p:nvSpPr>
          <p:spPr>
            <a:xfrm rot="10235960">
              <a:off x="2534278" y="1471177"/>
              <a:ext cx="54686" cy="318348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80000">
                  <a:schemeClr val="accent2">
                    <a:lumMod val="40000"/>
                    <a:lumOff val="6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Isosceles Triangle 24">
              <a:extLst>
                <a:ext uri="{FF2B5EF4-FFF2-40B4-BE49-F238E27FC236}">
                  <a16:creationId xmlns:a16="http://schemas.microsoft.com/office/drawing/2014/main" id="{7015F7CC-D59D-44A7-AC0C-977D9ACF4A60}"/>
                </a:ext>
              </a:extLst>
            </p:cNvPr>
            <p:cNvSpPr/>
            <p:nvPr/>
          </p:nvSpPr>
          <p:spPr>
            <a:xfrm rot="7565966">
              <a:off x="2184078" y="1683706"/>
              <a:ext cx="50838" cy="342441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80000">
                  <a:schemeClr val="accent2">
                    <a:lumMod val="40000"/>
                    <a:lumOff val="6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Isosceles Triangle 24">
              <a:extLst>
                <a:ext uri="{FF2B5EF4-FFF2-40B4-BE49-F238E27FC236}">
                  <a16:creationId xmlns:a16="http://schemas.microsoft.com/office/drawing/2014/main" id="{DDCA005A-FBDC-46FF-82D3-772570C02A5D}"/>
                </a:ext>
              </a:extLst>
            </p:cNvPr>
            <p:cNvSpPr/>
            <p:nvPr/>
          </p:nvSpPr>
          <p:spPr>
            <a:xfrm rot="11361118">
              <a:off x="2696392" y="1617844"/>
              <a:ext cx="54686" cy="318348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80000">
                  <a:schemeClr val="accent2">
                    <a:lumMod val="40000"/>
                    <a:lumOff val="6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Isosceles Triangle 24">
              <a:extLst>
                <a:ext uri="{FF2B5EF4-FFF2-40B4-BE49-F238E27FC236}">
                  <a16:creationId xmlns:a16="http://schemas.microsoft.com/office/drawing/2014/main" id="{9A558C7C-E147-4A76-AEA4-E31DA8AFC7C7}"/>
                </a:ext>
              </a:extLst>
            </p:cNvPr>
            <p:cNvSpPr/>
            <p:nvPr/>
          </p:nvSpPr>
          <p:spPr>
            <a:xfrm rot="12814882">
              <a:off x="2787663" y="1794507"/>
              <a:ext cx="54686" cy="318348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80000">
                  <a:schemeClr val="accent2">
                    <a:lumMod val="40000"/>
                    <a:lumOff val="6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Isosceles Triangle 24">
              <a:extLst>
                <a:ext uri="{FF2B5EF4-FFF2-40B4-BE49-F238E27FC236}">
                  <a16:creationId xmlns:a16="http://schemas.microsoft.com/office/drawing/2014/main" id="{601A25DA-342A-43E5-97FD-EF39DAF77EEB}"/>
                </a:ext>
              </a:extLst>
            </p:cNvPr>
            <p:cNvSpPr/>
            <p:nvPr/>
          </p:nvSpPr>
          <p:spPr>
            <a:xfrm rot="19841800">
              <a:off x="2779119" y="2209797"/>
              <a:ext cx="54686" cy="318348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80000">
                  <a:schemeClr val="accent2">
                    <a:lumMod val="40000"/>
                    <a:lumOff val="6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Isosceles Triangle 24">
              <a:extLst>
                <a:ext uri="{FF2B5EF4-FFF2-40B4-BE49-F238E27FC236}">
                  <a16:creationId xmlns:a16="http://schemas.microsoft.com/office/drawing/2014/main" id="{0FF423B5-1FE9-4631-8A95-0978A4C421A5}"/>
                </a:ext>
              </a:extLst>
            </p:cNvPr>
            <p:cNvSpPr/>
            <p:nvPr/>
          </p:nvSpPr>
          <p:spPr>
            <a:xfrm rot="18560351">
              <a:off x="3027752" y="2195781"/>
              <a:ext cx="50838" cy="342441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80000">
                  <a:schemeClr val="accent2">
                    <a:lumMod val="40000"/>
                    <a:lumOff val="6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Isosceles Triangle 24">
              <a:extLst>
                <a:ext uri="{FF2B5EF4-FFF2-40B4-BE49-F238E27FC236}">
                  <a16:creationId xmlns:a16="http://schemas.microsoft.com/office/drawing/2014/main" id="{3C4A3C78-0A78-41F1-8A59-1EABB0F5F6A0}"/>
                </a:ext>
              </a:extLst>
            </p:cNvPr>
            <p:cNvSpPr/>
            <p:nvPr/>
          </p:nvSpPr>
          <p:spPr>
            <a:xfrm rot="377719">
              <a:off x="2608054" y="2340083"/>
              <a:ext cx="54686" cy="318348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80000">
                  <a:schemeClr val="accent2">
                    <a:lumMod val="40000"/>
                    <a:lumOff val="6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Isosceles Triangle 24">
              <a:extLst>
                <a:ext uri="{FF2B5EF4-FFF2-40B4-BE49-F238E27FC236}">
                  <a16:creationId xmlns:a16="http://schemas.microsoft.com/office/drawing/2014/main" id="{407E7EDB-447D-47A4-B06E-FF9C41BDA9A1}"/>
                </a:ext>
              </a:extLst>
            </p:cNvPr>
            <p:cNvSpPr/>
            <p:nvPr/>
          </p:nvSpPr>
          <p:spPr>
            <a:xfrm rot="4498505">
              <a:off x="2140714" y="2121129"/>
              <a:ext cx="50838" cy="342441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80000">
                  <a:schemeClr val="accent2">
                    <a:lumMod val="40000"/>
                    <a:lumOff val="6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Isosceles Triangle 24">
              <a:extLst>
                <a:ext uri="{FF2B5EF4-FFF2-40B4-BE49-F238E27FC236}">
                  <a16:creationId xmlns:a16="http://schemas.microsoft.com/office/drawing/2014/main" id="{2582C692-BC50-4880-9D35-7D8716AE8A8F}"/>
                </a:ext>
              </a:extLst>
            </p:cNvPr>
            <p:cNvSpPr/>
            <p:nvPr/>
          </p:nvSpPr>
          <p:spPr>
            <a:xfrm rot="2784244">
              <a:off x="2393346" y="2162040"/>
              <a:ext cx="50838" cy="342441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80000">
                  <a:schemeClr val="accent2">
                    <a:lumMod val="40000"/>
                    <a:lumOff val="6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Isosceles Triangle 24">
              <a:extLst>
                <a:ext uri="{FF2B5EF4-FFF2-40B4-BE49-F238E27FC236}">
                  <a16:creationId xmlns:a16="http://schemas.microsoft.com/office/drawing/2014/main" id="{365BFE9D-C757-4E40-A63D-8BCD58147818}"/>
                </a:ext>
              </a:extLst>
            </p:cNvPr>
            <p:cNvSpPr/>
            <p:nvPr/>
          </p:nvSpPr>
          <p:spPr>
            <a:xfrm rot="1560177">
              <a:off x="2408165" y="2417880"/>
              <a:ext cx="54686" cy="318348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80000">
                  <a:schemeClr val="accent2">
                    <a:lumMod val="40000"/>
                    <a:lumOff val="6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Isosceles Triangle 24">
              <a:extLst>
                <a:ext uri="{FF2B5EF4-FFF2-40B4-BE49-F238E27FC236}">
                  <a16:creationId xmlns:a16="http://schemas.microsoft.com/office/drawing/2014/main" id="{C2DE3100-7D16-4D12-A05D-7B902C978873}"/>
                </a:ext>
              </a:extLst>
            </p:cNvPr>
            <p:cNvSpPr/>
            <p:nvPr/>
          </p:nvSpPr>
          <p:spPr>
            <a:xfrm rot="16200000">
              <a:off x="3012820" y="1984243"/>
              <a:ext cx="50838" cy="342441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Isosceles Triangle 24">
              <a:extLst>
                <a:ext uri="{FF2B5EF4-FFF2-40B4-BE49-F238E27FC236}">
                  <a16:creationId xmlns:a16="http://schemas.microsoft.com/office/drawing/2014/main" id="{505D7351-70EC-48A8-BDFE-A04141ECF855}"/>
                </a:ext>
              </a:extLst>
            </p:cNvPr>
            <p:cNvSpPr/>
            <p:nvPr/>
          </p:nvSpPr>
          <p:spPr>
            <a:xfrm rot="9304118">
              <a:off x="2472260" y="1765221"/>
              <a:ext cx="54686" cy="318348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Isosceles Triangle 24">
              <a:extLst>
                <a:ext uri="{FF2B5EF4-FFF2-40B4-BE49-F238E27FC236}">
                  <a16:creationId xmlns:a16="http://schemas.microsoft.com/office/drawing/2014/main" id="{58EAAEDA-F8F4-4210-AF75-51BD8213D9D3}"/>
                </a:ext>
              </a:extLst>
            </p:cNvPr>
            <p:cNvSpPr/>
            <p:nvPr/>
          </p:nvSpPr>
          <p:spPr>
            <a:xfrm rot="10235960">
              <a:off x="2534279" y="1471177"/>
              <a:ext cx="54686" cy="318348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Isosceles Triangle 24">
              <a:extLst>
                <a:ext uri="{FF2B5EF4-FFF2-40B4-BE49-F238E27FC236}">
                  <a16:creationId xmlns:a16="http://schemas.microsoft.com/office/drawing/2014/main" id="{C23C9F7A-5771-470C-8736-8B1914BAEC00}"/>
                </a:ext>
              </a:extLst>
            </p:cNvPr>
            <p:cNvSpPr/>
            <p:nvPr/>
          </p:nvSpPr>
          <p:spPr>
            <a:xfrm rot="7565966">
              <a:off x="2184079" y="1683706"/>
              <a:ext cx="50838" cy="342441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Isosceles Triangle 24">
              <a:extLst>
                <a:ext uri="{FF2B5EF4-FFF2-40B4-BE49-F238E27FC236}">
                  <a16:creationId xmlns:a16="http://schemas.microsoft.com/office/drawing/2014/main" id="{B5ED6E58-EAFE-44E7-B2EA-AD19B1F508D4}"/>
                </a:ext>
              </a:extLst>
            </p:cNvPr>
            <p:cNvSpPr/>
            <p:nvPr/>
          </p:nvSpPr>
          <p:spPr>
            <a:xfrm rot="11361118">
              <a:off x="2696393" y="1617844"/>
              <a:ext cx="54686" cy="318348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Isosceles Triangle 24">
              <a:extLst>
                <a:ext uri="{FF2B5EF4-FFF2-40B4-BE49-F238E27FC236}">
                  <a16:creationId xmlns:a16="http://schemas.microsoft.com/office/drawing/2014/main" id="{9EB21B96-0606-4CCF-9624-3DCDDEF0BD07}"/>
                </a:ext>
              </a:extLst>
            </p:cNvPr>
            <p:cNvSpPr/>
            <p:nvPr/>
          </p:nvSpPr>
          <p:spPr>
            <a:xfrm rot="12814882">
              <a:off x="2787664" y="1794507"/>
              <a:ext cx="54686" cy="318348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Isosceles Triangle 24">
              <a:extLst>
                <a:ext uri="{FF2B5EF4-FFF2-40B4-BE49-F238E27FC236}">
                  <a16:creationId xmlns:a16="http://schemas.microsoft.com/office/drawing/2014/main" id="{31BE1B71-5F3C-4C02-8A0A-92F74D069367}"/>
                </a:ext>
              </a:extLst>
            </p:cNvPr>
            <p:cNvSpPr/>
            <p:nvPr/>
          </p:nvSpPr>
          <p:spPr>
            <a:xfrm rot="19841800">
              <a:off x="2779120" y="2209797"/>
              <a:ext cx="54686" cy="318348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Isosceles Triangle 24">
              <a:extLst>
                <a:ext uri="{FF2B5EF4-FFF2-40B4-BE49-F238E27FC236}">
                  <a16:creationId xmlns:a16="http://schemas.microsoft.com/office/drawing/2014/main" id="{312B5A8E-0470-4E7E-9567-A499C0AC00C2}"/>
                </a:ext>
              </a:extLst>
            </p:cNvPr>
            <p:cNvSpPr/>
            <p:nvPr/>
          </p:nvSpPr>
          <p:spPr>
            <a:xfrm rot="18560351">
              <a:off x="3027753" y="2195781"/>
              <a:ext cx="50838" cy="342441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Isosceles Triangle 24">
              <a:extLst>
                <a:ext uri="{FF2B5EF4-FFF2-40B4-BE49-F238E27FC236}">
                  <a16:creationId xmlns:a16="http://schemas.microsoft.com/office/drawing/2014/main" id="{EA380CB1-F2EB-4306-843E-26C2F64078B2}"/>
                </a:ext>
              </a:extLst>
            </p:cNvPr>
            <p:cNvSpPr/>
            <p:nvPr/>
          </p:nvSpPr>
          <p:spPr>
            <a:xfrm rot="377719">
              <a:off x="2608055" y="2340083"/>
              <a:ext cx="54686" cy="318348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Isosceles Triangle 24">
              <a:extLst>
                <a:ext uri="{FF2B5EF4-FFF2-40B4-BE49-F238E27FC236}">
                  <a16:creationId xmlns:a16="http://schemas.microsoft.com/office/drawing/2014/main" id="{8534F4DA-F69C-4370-9594-294FAF93DC49}"/>
                </a:ext>
              </a:extLst>
            </p:cNvPr>
            <p:cNvSpPr/>
            <p:nvPr/>
          </p:nvSpPr>
          <p:spPr>
            <a:xfrm rot="4498505">
              <a:off x="2140715" y="2121129"/>
              <a:ext cx="50838" cy="342441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Isosceles Triangle 24">
              <a:extLst>
                <a:ext uri="{FF2B5EF4-FFF2-40B4-BE49-F238E27FC236}">
                  <a16:creationId xmlns:a16="http://schemas.microsoft.com/office/drawing/2014/main" id="{9F67FFAA-7324-4800-9B6E-8DE8212E5F82}"/>
                </a:ext>
              </a:extLst>
            </p:cNvPr>
            <p:cNvSpPr/>
            <p:nvPr/>
          </p:nvSpPr>
          <p:spPr>
            <a:xfrm rot="2784244">
              <a:off x="2393347" y="2162040"/>
              <a:ext cx="50838" cy="342441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Isosceles Triangle 24">
              <a:extLst>
                <a:ext uri="{FF2B5EF4-FFF2-40B4-BE49-F238E27FC236}">
                  <a16:creationId xmlns:a16="http://schemas.microsoft.com/office/drawing/2014/main" id="{4F964A35-1E33-470E-873B-7C946B86ADFC}"/>
                </a:ext>
              </a:extLst>
            </p:cNvPr>
            <p:cNvSpPr/>
            <p:nvPr/>
          </p:nvSpPr>
          <p:spPr>
            <a:xfrm rot="1560177">
              <a:off x="2408166" y="2417880"/>
              <a:ext cx="54686" cy="318348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7" name="TextBox 106">
            <a:extLst>
              <a:ext uri="{FF2B5EF4-FFF2-40B4-BE49-F238E27FC236}">
                <a16:creationId xmlns:a16="http://schemas.microsoft.com/office/drawing/2014/main" id="{151B04EA-4395-4B1B-974B-BCADCF687FD2}"/>
              </a:ext>
            </a:extLst>
          </p:cNvPr>
          <p:cNvSpPr txBox="1"/>
          <p:nvPr/>
        </p:nvSpPr>
        <p:spPr>
          <a:xfrm>
            <a:off x="3720565" y="1913826"/>
            <a:ext cx="13794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>
                <a:latin typeface="+mj-lt"/>
              </a:rPr>
              <a:t>Radionuclide</a:t>
            </a:r>
            <a:endParaRPr lang="en-US" sz="1400" b="1" dirty="0">
              <a:latin typeface="+mj-lt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249611CA-4E9E-40A3-9A36-C9D4744614FD}"/>
              </a:ext>
            </a:extLst>
          </p:cNvPr>
          <p:cNvSpPr txBox="1"/>
          <p:nvPr/>
        </p:nvSpPr>
        <p:spPr>
          <a:xfrm>
            <a:off x="3723362" y="2173011"/>
            <a:ext cx="16202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/>
              <a:t>supply via </a:t>
            </a:r>
            <a:r>
              <a:rPr lang="cs-CZ" sz="1600" b="1" dirty="0"/>
              <a:t>WP3</a:t>
            </a:r>
            <a:endParaRPr lang="en-US" sz="1600" b="1" dirty="0"/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EE011910-CC38-4811-A125-D7744A62667A}"/>
              </a:ext>
            </a:extLst>
          </p:cNvPr>
          <p:cNvSpPr txBox="1"/>
          <p:nvPr/>
        </p:nvSpPr>
        <p:spPr>
          <a:xfrm>
            <a:off x="796781" y="1814243"/>
            <a:ext cx="15110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600" b="1" dirty="0"/>
              <a:t>Task 4.2:</a:t>
            </a:r>
          </a:p>
          <a:p>
            <a:pPr algn="r"/>
            <a:r>
              <a:rPr lang="cs-CZ" sz="1600" baseline="30000" dirty="0"/>
              <a:t>177</a:t>
            </a:r>
            <a:r>
              <a:rPr lang="cs-CZ" sz="1600" dirty="0"/>
              <a:t>Lu = nuclide of choise</a:t>
            </a:r>
          </a:p>
          <a:p>
            <a:pPr algn="r"/>
            <a:endParaRPr lang="en-US" sz="1600" b="1" dirty="0"/>
          </a:p>
        </p:txBody>
      </p:sp>
      <p:sp>
        <p:nvSpPr>
          <p:cNvPr id="76" name="Title 1">
            <a:extLst>
              <a:ext uri="{FF2B5EF4-FFF2-40B4-BE49-F238E27FC236}">
                <a16:creationId xmlns:a16="http://schemas.microsoft.com/office/drawing/2014/main" id="{708F34E0-2B8E-4633-B5D0-76EFA20609F2}"/>
              </a:ext>
            </a:extLst>
          </p:cNvPr>
          <p:cNvSpPr txBox="1">
            <a:spLocks/>
          </p:cNvSpPr>
          <p:nvPr/>
        </p:nvSpPr>
        <p:spPr bwMode="auto">
          <a:xfrm>
            <a:off x="838704" y="288384"/>
            <a:ext cx="10925452" cy="11600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36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/>
              <a:t>Radiotheranostics </a:t>
            </a:r>
            <a:r>
              <a:rPr lang="en-US" sz="2800" b="0"/>
              <a:t>– development workflow</a:t>
            </a:r>
            <a:r>
              <a:rPr lang="cs-CZ" sz="2800" b="0"/>
              <a:t> (T4.3 – T4.5)</a:t>
            </a:r>
            <a:endParaRPr lang="en-US" sz="2800" b="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9384DD0-C3A7-4668-AD32-997139B9E4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62AB20F-D7ED-4DAD-83AF-0FCB71CD2C50}" type="slidenum">
              <a:rPr lang="en-US" smtClean="0"/>
              <a:t>4</a:t>
            </a:fld>
            <a:endParaRPr lang="en-US"/>
          </a:p>
        </p:txBody>
      </p:sp>
      <p:pic>
        <p:nvPicPr>
          <p:cNvPr id="119" name="Grafik 13">
            <a:extLst>
              <a:ext uri="{FF2B5EF4-FFF2-40B4-BE49-F238E27FC236}">
                <a16:creationId xmlns:a16="http://schemas.microsoft.com/office/drawing/2014/main" id="{AA374127-6A70-4377-8949-A6481A532A7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42875" y="5959441"/>
            <a:ext cx="1199155" cy="579471"/>
          </a:xfrm>
          <a:prstGeom prst="rect">
            <a:avLst/>
          </a:prstGeom>
        </p:spPr>
      </p:pic>
      <p:sp>
        <p:nvSpPr>
          <p:cNvPr id="75" name="Content Placeholder 2">
            <a:extLst>
              <a:ext uri="{FF2B5EF4-FFF2-40B4-BE49-F238E27FC236}">
                <a16:creationId xmlns:a16="http://schemas.microsoft.com/office/drawing/2014/main" id="{C4E80C24-0215-47A5-BECF-4F67E0C1E9C2}"/>
              </a:ext>
            </a:extLst>
          </p:cNvPr>
          <p:cNvSpPr txBox="1">
            <a:spLocks/>
          </p:cNvSpPr>
          <p:nvPr/>
        </p:nvSpPr>
        <p:spPr bwMode="auto">
          <a:xfrm>
            <a:off x="4523324" y="5200611"/>
            <a:ext cx="1588691" cy="13132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Space Grotesk"/>
              <a:buChar char="⟩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Space Grotesk"/>
              <a:buChar char="⟩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cs-CZ" sz="1600" b="1" dirty="0"/>
              <a:t>Task 4.4:</a:t>
            </a:r>
            <a:endParaRPr lang="sl-SI" sz="1600" b="1" dirty="0"/>
          </a:p>
          <a:p>
            <a:pPr marL="0" indent="0" algn="ctr">
              <a:buFont typeface="Space Grotesk"/>
              <a:buNone/>
            </a:pPr>
            <a:r>
              <a:rPr lang="cs-CZ" sz="1600" dirty="0"/>
              <a:t>Radioactively labeled ligand &amp; quality control </a:t>
            </a:r>
          </a:p>
        </p:txBody>
      </p:sp>
      <p:sp>
        <p:nvSpPr>
          <p:cNvPr id="78" name="Content Placeholder 2">
            <a:extLst>
              <a:ext uri="{FF2B5EF4-FFF2-40B4-BE49-F238E27FC236}">
                <a16:creationId xmlns:a16="http://schemas.microsoft.com/office/drawing/2014/main" id="{7DAB5564-3A7C-41A3-ACBC-4ED9732C93DB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xfrm>
            <a:off x="841568" y="6192447"/>
            <a:ext cx="2697414" cy="69293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sz="1600" b="1" dirty="0"/>
              <a:t>Task 4.3: </a:t>
            </a:r>
            <a:r>
              <a:rPr lang="cs-CZ" sz="1600" dirty="0"/>
              <a:t>L</a:t>
            </a:r>
            <a:r>
              <a:rPr lang="cs-CZ" sz="1600" dirty="0">
                <a:effectLst/>
              </a:rPr>
              <a:t>igand development</a:t>
            </a:r>
          </a:p>
        </p:txBody>
      </p:sp>
      <p:graphicFrame>
        <p:nvGraphicFramePr>
          <p:cNvPr id="79" name="Object 78">
            <a:extLst>
              <a:ext uri="{FF2B5EF4-FFF2-40B4-BE49-F238E27FC236}">
                <a16:creationId xmlns:a16="http://schemas.microsoft.com/office/drawing/2014/main" id="{10FB52F3-F825-4676-B5EF-5D38065504D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69519551"/>
              </p:ext>
            </p:extLst>
          </p:nvPr>
        </p:nvGraphicFramePr>
        <p:xfrm>
          <a:off x="1100445" y="5201359"/>
          <a:ext cx="819543" cy="3166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038" name="CS ChemDraw 64-bit Drawing" r:id="rId8" imgW="862347" imgH="333285" progId="ChemDraw_x64.Document.6.0">
                  <p:embed/>
                </p:oleObj>
              </mc:Choice>
              <mc:Fallback>
                <p:oleObj name="CS ChemDraw 64-bit Drawing" r:id="rId8" imgW="862347" imgH="333285" progId="ChemDraw_x64.Document.6.0">
                  <p:embed/>
                  <p:pic>
                    <p:nvPicPr>
                      <p:cNvPr id="79" name="Object 78">
                        <a:extLst>
                          <a:ext uri="{FF2B5EF4-FFF2-40B4-BE49-F238E27FC236}">
                            <a16:creationId xmlns:a16="http://schemas.microsoft.com/office/drawing/2014/main" id="{8E32CFA1-4724-4928-8F98-922A356E0E6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100445" y="5201359"/>
                        <a:ext cx="819543" cy="31664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0" name="Object 79">
            <a:extLst>
              <a:ext uri="{FF2B5EF4-FFF2-40B4-BE49-F238E27FC236}">
                <a16:creationId xmlns:a16="http://schemas.microsoft.com/office/drawing/2014/main" id="{3355597B-9BD4-41A8-8D6F-BAB41433DA7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25199157"/>
              </p:ext>
            </p:extLst>
          </p:nvPr>
        </p:nvGraphicFramePr>
        <p:xfrm>
          <a:off x="2423524" y="5613244"/>
          <a:ext cx="964411" cy="4925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039" name="CS ChemDraw 64-bit Drawing" r:id="rId10" imgW="1014689" imgH="514698" progId="ChemDraw_x64.Document.6.0">
                  <p:embed/>
                </p:oleObj>
              </mc:Choice>
              <mc:Fallback>
                <p:oleObj name="CS ChemDraw 64-bit Drawing" r:id="rId10" imgW="1014689" imgH="514698" progId="ChemDraw_x64.Document.6.0">
                  <p:embed/>
                  <p:pic>
                    <p:nvPicPr>
                      <p:cNvPr id="80" name="Object 79">
                        <a:extLst>
                          <a:ext uri="{FF2B5EF4-FFF2-40B4-BE49-F238E27FC236}">
                            <a16:creationId xmlns:a16="http://schemas.microsoft.com/office/drawing/2014/main" id="{41FC985A-A822-4B3B-A016-0211383BB43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2423524" y="5613244"/>
                        <a:ext cx="964411" cy="49255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1" name="Object 80">
            <a:extLst>
              <a:ext uri="{FF2B5EF4-FFF2-40B4-BE49-F238E27FC236}">
                <a16:creationId xmlns:a16="http://schemas.microsoft.com/office/drawing/2014/main" id="{C509F31D-DFA9-4114-89BC-B1BFCA40346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39423819"/>
              </p:ext>
            </p:extLst>
          </p:nvPr>
        </p:nvGraphicFramePr>
        <p:xfrm>
          <a:off x="1034655" y="5697363"/>
          <a:ext cx="819544" cy="3197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040" name="CS ChemDraw 64-bit Drawing" r:id="rId12" imgW="862347" imgH="335023" progId="ChemDraw_x64.Document.6.0">
                  <p:embed/>
                </p:oleObj>
              </mc:Choice>
              <mc:Fallback>
                <p:oleObj name="CS ChemDraw 64-bit Drawing" r:id="rId12" imgW="862347" imgH="335023" progId="ChemDraw_x64.Document.6.0">
                  <p:embed/>
                  <p:pic>
                    <p:nvPicPr>
                      <p:cNvPr id="81" name="Object 80">
                        <a:extLst>
                          <a:ext uri="{FF2B5EF4-FFF2-40B4-BE49-F238E27FC236}">
                            <a16:creationId xmlns:a16="http://schemas.microsoft.com/office/drawing/2014/main" id="{07D44B43-049B-48A3-844A-7F74293035A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034655" y="5697363"/>
                        <a:ext cx="819544" cy="31974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4" name="Object 83">
            <a:extLst>
              <a:ext uri="{FF2B5EF4-FFF2-40B4-BE49-F238E27FC236}">
                <a16:creationId xmlns:a16="http://schemas.microsoft.com/office/drawing/2014/main" id="{F12AC2F0-BBC4-4A1A-ABCF-CC857D8B4E5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37960359"/>
              </p:ext>
            </p:extLst>
          </p:nvPr>
        </p:nvGraphicFramePr>
        <p:xfrm>
          <a:off x="1894412" y="5284242"/>
          <a:ext cx="720204" cy="4853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041" name="CS ChemDraw 64-bit Drawing" r:id="rId14" imgW="758588" imgH="508789" progId="ChemDraw_x64.Document.6.0">
                  <p:embed/>
                </p:oleObj>
              </mc:Choice>
              <mc:Fallback>
                <p:oleObj name="CS ChemDraw 64-bit Drawing" r:id="rId14" imgW="758588" imgH="508789" progId="ChemDraw_x64.Document.6.0">
                  <p:embed/>
                  <p:pic>
                    <p:nvPicPr>
                      <p:cNvPr id="84" name="Object 83">
                        <a:extLst>
                          <a:ext uri="{FF2B5EF4-FFF2-40B4-BE49-F238E27FC236}">
                            <a16:creationId xmlns:a16="http://schemas.microsoft.com/office/drawing/2014/main" id="{77EF3BA3-3338-4068-93D8-1A76B709B4B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894412" y="5284242"/>
                        <a:ext cx="720204" cy="4853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6" name="Object 105">
            <a:extLst>
              <a:ext uri="{FF2B5EF4-FFF2-40B4-BE49-F238E27FC236}">
                <a16:creationId xmlns:a16="http://schemas.microsoft.com/office/drawing/2014/main" id="{D16D9CE0-8EC1-4608-B745-62562464C12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48857926"/>
              </p:ext>
            </p:extLst>
          </p:nvPr>
        </p:nvGraphicFramePr>
        <p:xfrm>
          <a:off x="1272563" y="4791744"/>
          <a:ext cx="828412" cy="3203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042" name="CS ChemDraw 64-bit Drawing" r:id="rId5" imgW="863735" imgH="333285" progId="ChemDraw_x64.Document.6.0">
                  <p:embed/>
                </p:oleObj>
              </mc:Choice>
              <mc:Fallback>
                <p:oleObj name="CS ChemDraw 64-bit Drawing" r:id="rId5" imgW="863735" imgH="333285" progId="ChemDraw_x64.Document.6.0">
                  <p:embed/>
                  <p:pic>
                    <p:nvPicPr>
                      <p:cNvPr id="106" name="Object 105">
                        <a:extLst>
                          <a:ext uri="{FF2B5EF4-FFF2-40B4-BE49-F238E27FC236}">
                            <a16:creationId xmlns:a16="http://schemas.microsoft.com/office/drawing/2014/main" id="{82EB42F6-A4CA-414E-BCB6-290DED1420E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272563" y="4791744"/>
                        <a:ext cx="828412" cy="3203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8" name="Oval 107">
            <a:extLst>
              <a:ext uri="{FF2B5EF4-FFF2-40B4-BE49-F238E27FC236}">
                <a16:creationId xmlns:a16="http://schemas.microsoft.com/office/drawing/2014/main" id="{4A776FDD-9B57-4153-8932-0516BD2075DD}"/>
              </a:ext>
            </a:extLst>
          </p:cNvPr>
          <p:cNvSpPr/>
          <p:nvPr/>
        </p:nvSpPr>
        <p:spPr>
          <a:xfrm>
            <a:off x="1368725" y="4904881"/>
            <a:ext cx="91440" cy="95182"/>
          </a:xfrm>
          <a:prstGeom prst="ellipse">
            <a:avLst/>
          </a:prstGeom>
          <a:solidFill>
            <a:schemeClr val="bg1"/>
          </a:solidFill>
          <a:ln w="12700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Oval 108">
            <a:extLst>
              <a:ext uri="{FF2B5EF4-FFF2-40B4-BE49-F238E27FC236}">
                <a16:creationId xmlns:a16="http://schemas.microsoft.com/office/drawing/2014/main" id="{D7EE7EFB-873B-4713-8500-5712F453619F}"/>
              </a:ext>
            </a:extLst>
          </p:cNvPr>
          <p:cNvSpPr/>
          <p:nvPr/>
        </p:nvSpPr>
        <p:spPr>
          <a:xfrm>
            <a:off x="1192671" y="5312089"/>
            <a:ext cx="91440" cy="95182"/>
          </a:xfrm>
          <a:prstGeom prst="ellipse">
            <a:avLst/>
          </a:prstGeom>
          <a:solidFill>
            <a:schemeClr val="bg1"/>
          </a:solidFill>
          <a:ln w="12700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Oval 109">
            <a:extLst>
              <a:ext uri="{FF2B5EF4-FFF2-40B4-BE49-F238E27FC236}">
                <a16:creationId xmlns:a16="http://schemas.microsoft.com/office/drawing/2014/main" id="{B5E715A3-E24F-4ABD-9EE7-4B311BD3090F}"/>
              </a:ext>
            </a:extLst>
          </p:cNvPr>
          <p:cNvSpPr/>
          <p:nvPr/>
        </p:nvSpPr>
        <p:spPr>
          <a:xfrm>
            <a:off x="2144555" y="5526356"/>
            <a:ext cx="91440" cy="95182"/>
          </a:xfrm>
          <a:prstGeom prst="ellipse">
            <a:avLst/>
          </a:prstGeom>
          <a:solidFill>
            <a:schemeClr val="bg1"/>
          </a:solidFill>
          <a:ln w="12700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Oval 110">
            <a:extLst>
              <a:ext uri="{FF2B5EF4-FFF2-40B4-BE49-F238E27FC236}">
                <a16:creationId xmlns:a16="http://schemas.microsoft.com/office/drawing/2014/main" id="{18CD7FB7-EA72-48D3-937A-7529B2A72A49}"/>
              </a:ext>
            </a:extLst>
          </p:cNvPr>
          <p:cNvSpPr/>
          <p:nvPr/>
        </p:nvSpPr>
        <p:spPr>
          <a:xfrm>
            <a:off x="2518263" y="5915690"/>
            <a:ext cx="91440" cy="95182"/>
          </a:xfrm>
          <a:prstGeom prst="ellipse">
            <a:avLst/>
          </a:prstGeom>
          <a:solidFill>
            <a:schemeClr val="bg1"/>
          </a:solidFill>
          <a:ln w="12700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Oval 111">
            <a:extLst>
              <a:ext uri="{FF2B5EF4-FFF2-40B4-BE49-F238E27FC236}">
                <a16:creationId xmlns:a16="http://schemas.microsoft.com/office/drawing/2014/main" id="{B91C1E93-3B03-4F3C-9C4D-AF9B8B2CE745}"/>
              </a:ext>
            </a:extLst>
          </p:cNvPr>
          <p:cNvSpPr/>
          <p:nvPr/>
        </p:nvSpPr>
        <p:spPr>
          <a:xfrm>
            <a:off x="1137965" y="5813452"/>
            <a:ext cx="91440" cy="95182"/>
          </a:xfrm>
          <a:prstGeom prst="ellipse">
            <a:avLst/>
          </a:prstGeom>
          <a:solidFill>
            <a:schemeClr val="bg1"/>
          </a:solidFill>
          <a:ln w="127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Freeform: Shape 112">
            <a:extLst>
              <a:ext uri="{FF2B5EF4-FFF2-40B4-BE49-F238E27FC236}">
                <a16:creationId xmlns:a16="http://schemas.microsoft.com/office/drawing/2014/main" id="{7C7C9E78-B65F-4925-86FC-DCFE017738C1}"/>
              </a:ext>
            </a:extLst>
          </p:cNvPr>
          <p:cNvSpPr/>
          <p:nvPr/>
        </p:nvSpPr>
        <p:spPr>
          <a:xfrm>
            <a:off x="2034654" y="4653136"/>
            <a:ext cx="1493250" cy="1409029"/>
          </a:xfrm>
          <a:custGeom>
            <a:avLst/>
            <a:gdLst>
              <a:gd name="connsiteX0" fmla="*/ 0 w 1518933"/>
              <a:gd name="connsiteY0" fmla="*/ 0 h 1562100"/>
              <a:gd name="connsiteX1" fmla="*/ 438150 w 1518933"/>
              <a:gd name="connsiteY1" fmla="*/ 660400 h 1562100"/>
              <a:gd name="connsiteX2" fmla="*/ 1346200 w 1518933"/>
              <a:gd name="connsiteY2" fmla="*/ 1219200 h 1562100"/>
              <a:gd name="connsiteX3" fmla="*/ 1517650 w 1518933"/>
              <a:gd name="connsiteY3" fmla="*/ 1562100 h 1562100"/>
              <a:gd name="connsiteX0" fmla="*/ 0 w 1518933"/>
              <a:gd name="connsiteY0" fmla="*/ 0 h 1562100"/>
              <a:gd name="connsiteX1" fmla="*/ 485293 w 1518933"/>
              <a:gd name="connsiteY1" fmla="*/ 646320 h 1562100"/>
              <a:gd name="connsiteX2" fmla="*/ 1346200 w 1518933"/>
              <a:gd name="connsiteY2" fmla="*/ 1219200 h 1562100"/>
              <a:gd name="connsiteX3" fmla="*/ 1517650 w 1518933"/>
              <a:gd name="connsiteY3" fmla="*/ 1562100 h 1562100"/>
              <a:gd name="connsiteX0" fmla="*/ 0 w 1520718"/>
              <a:gd name="connsiteY0" fmla="*/ 0 h 1562100"/>
              <a:gd name="connsiteX1" fmla="*/ 485293 w 1520718"/>
              <a:gd name="connsiteY1" fmla="*/ 646320 h 1562100"/>
              <a:gd name="connsiteX2" fmla="*/ 1363879 w 1520718"/>
              <a:gd name="connsiteY2" fmla="*/ 1169921 h 1562100"/>
              <a:gd name="connsiteX3" fmla="*/ 1517650 w 1520718"/>
              <a:gd name="connsiteY3" fmla="*/ 1562100 h 1562100"/>
              <a:gd name="connsiteX0" fmla="*/ 0 w 1520718"/>
              <a:gd name="connsiteY0" fmla="*/ 0 h 1562100"/>
              <a:gd name="connsiteX1" fmla="*/ 491186 w 1520718"/>
              <a:gd name="connsiteY1" fmla="*/ 611121 h 1562100"/>
              <a:gd name="connsiteX2" fmla="*/ 1363879 w 1520718"/>
              <a:gd name="connsiteY2" fmla="*/ 1169921 h 1562100"/>
              <a:gd name="connsiteX3" fmla="*/ 1517650 w 1520718"/>
              <a:gd name="connsiteY3" fmla="*/ 1562100 h 1562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0718" h="1562100">
                <a:moveTo>
                  <a:pt x="0" y="0"/>
                </a:moveTo>
                <a:cubicBezTo>
                  <a:pt x="106891" y="228600"/>
                  <a:pt x="263873" y="416134"/>
                  <a:pt x="491186" y="611121"/>
                </a:cubicBezTo>
                <a:cubicBezTo>
                  <a:pt x="718499" y="806108"/>
                  <a:pt x="1183962" y="1019638"/>
                  <a:pt x="1363879" y="1169921"/>
                </a:cubicBezTo>
                <a:cubicBezTo>
                  <a:pt x="1543796" y="1320204"/>
                  <a:pt x="1521883" y="1465791"/>
                  <a:pt x="1517650" y="1562100"/>
                </a:cubicBezTo>
              </a:path>
            </a:pathLst>
          </a:custGeom>
          <a:noFill/>
          <a:ln w="28575">
            <a:solidFill>
              <a:schemeClr val="tx1">
                <a:lumMod val="20000"/>
                <a:lumOff val="80000"/>
              </a:schemeClr>
            </a:solidFill>
            <a:headEnd type="arrow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Freeform: Shape 113">
            <a:extLst>
              <a:ext uri="{FF2B5EF4-FFF2-40B4-BE49-F238E27FC236}">
                <a16:creationId xmlns:a16="http://schemas.microsoft.com/office/drawing/2014/main" id="{40D312EF-697C-477D-8165-8862A04C6715}"/>
              </a:ext>
            </a:extLst>
          </p:cNvPr>
          <p:cNvSpPr/>
          <p:nvPr/>
        </p:nvSpPr>
        <p:spPr>
          <a:xfrm flipH="1">
            <a:off x="837619" y="4664691"/>
            <a:ext cx="339850" cy="1409029"/>
          </a:xfrm>
          <a:custGeom>
            <a:avLst/>
            <a:gdLst>
              <a:gd name="connsiteX0" fmla="*/ 0 w 1518933"/>
              <a:gd name="connsiteY0" fmla="*/ 0 h 1562100"/>
              <a:gd name="connsiteX1" fmla="*/ 438150 w 1518933"/>
              <a:gd name="connsiteY1" fmla="*/ 660400 h 1562100"/>
              <a:gd name="connsiteX2" fmla="*/ 1346200 w 1518933"/>
              <a:gd name="connsiteY2" fmla="*/ 1219200 h 1562100"/>
              <a:gd name="connsiteX3" fmla="*/ 1517650 w 1518933"/>
              <a:gd name="connsiteY3" fmla="*/ 1562100 h 1562100"/>
              <a:gd name="connsiteX0" fmla="*/ 0 w 1518933"/>
              <a:gd name="connsiteY0" fmla="*/ 0 h 1562100"/>
              <a:gd name="connsiteX1" fmla="*/ 551674 w 1518933"/>
              <a:gd name="connsiteY1" fmla="*/ 660400 h 1562100"/>
              <a:gd name="connsiteX2" fmla="*/ 1346200 w 1518933"/>
              <a:gd name="connsiteY2" fmla="*/ 1219200 h 1562100"/>
              <a:gd name="connsiteX3" fmla="*/ 1517650 w 1518933"/>
              <a:gd name="connsiteY3" fmla="*/ 1562100 h 1562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18933" h="1562100">
                <a:moveTo>
                  <a:pt x="0" y="0"/>
                </a:moveTo>
                <a:cubicBezTo>
                  <a:pt x="106891" y="228600"/>
                  <a:pt x="327307" y="457200"/>
                  <a:pt x="551674" y="660400"/>
                </a:cubicBezTo>
                <a:cubicBezTo>
                  <a:pt x="776041" y="863600"/>
                  <a:pt x="1166283" y="1068917"/>
                  <a:pt x="1346200" y="1219200"/>
                </a:cubicBezTo>
                <a:cubicBezTo>
                  <a:pt x="1526117" y="1369483"/>
                  <a:pt x="1521883" y="1465791"/>
                  <a:pt x="1517650" y="1562100"/>
                </a:cubicBezTo>
              </a:path>
            </a:pathLst>
          </a:custGeom>
          <a:noFill/>
          <a:ln w="28575">
            <a:solidFill>
              <a:schemeClr val="tx1">
                <a:lumMod val="20000"/>
                <a:lumOff val="80000"/>
              </a:schemeClr>
            </a:solidFill>
            <a:headEnd type="arrow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34E3127B-6063-4CE7-AAE2-9F2037E6ECB8}"/>
              </a:ext>
            </a:extLst>
          </p:cNvPr>
          <p:cNvSpPr txBox="1"/>
          <p:nvPr/>
        </p:nvSpPr>
        <p:spPr>
          <a:xfrm>
            <a:off x="1914651" y="4892353"/>
            <a:ext cx="206955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cs-CZ" sz="1400" dirty="0"/>
              <a:t>Molecular structure optimization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4252345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Rectangle: Rounded Corners 126">
            <a:extLst>
              <a:ext uri="{FF2B5EF4-FFF2-40B4-BE49-F238E27FC236}">
                <a16:creationId xmlns:a16="http://schemas.microsoft.com/office/drawing/2014/main" id="{3D75E057-106F-46AC-BE6B-0DE1CC646758}"/>
              </a:ext>
            </a:extLst>
          </p:cNvPr>
          <p:cNvSpPr/>
          <p:nvPr/>
        </p:nvSpPr>
        <p:spPr>
          <a:xfrm>
            <a:off x="642453" y="1448445"/>
            <a:ext cx="5741580" cy="3060675"/>
          </a:xfrm>
          <a:prstGeom prst="roundRect">
            <a:avLst/>
          </a:prstGeom>
          <a:solidFill>
            <a:schemeClr val="bg1"/>
          </a:solidFill>
          <a:ln>
            <a:solidFill>
              <a:schemeClr val="tx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83F1F194-ECF8-41EA-B7CF-0C59D745A878}"/>
              </a:ext>
            </a:extLst>
          </p:cNvPr>
          <p:cNvCxnSpPr>
            <a:cxnSpLocks/>
          </p:cNvCxnSpPr>
          <p:nvPr/>
        </p:nvCxnSpPr>
        <p:spPr>
          <a:xfrm>
            <a:off x="2548060" y="3561765"/>
            <a:ext cx="1527127" cy="0"/>
          </a:xfrm>
          <a:prstGeom prst="straightConnector1">
            <a:avLst/>
          </a:prstGeom>
          <a:ln w="38100">
            <a:gradFill flip="none" rotWithShape="1">
              <a:gsLst>
                <a:gs pos="0">
                  <a:schemeClr val="tx1"/>
                </a:gs>
                <a:gs pos="100000">
                  <a:schemeClr val="bg1">
                    <a:lumMod val="75000"/>
                  </a:schemeClr>
                </a:gs>
              </a:gsLst>
              <a:lin ang="10800000" scaled="1"/>
              <a:tileRect/>
            </a:gra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B4696336-AB7F-4E8E-92C0-DED4E3C104C3}"/>
              </a:ext>
            </a:extLst>
          </p:cNvPr>
          <p:cNvSpPr txBox="1"/>
          <p:nvPr/>
        </p:nvSpPr>
        <p:spPr>
          <a:xfrm>
            <a:off x="2589929" y="3650264"/>
            <a:ext cx="142055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1400" b="1" dirty="0">
                <a:latin typeface="+mj-lt"/>
              </a:rPr>
              <a:t>radiolabeling</a:t>
            </a:r>
            <a:endParaRPr lang="en-US" sz="1400" b="1" dirty="0">
              <a:latin typeface="+mj-lt"/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15EE2701-F277-4D03-8580-27D5D81B9CAA}"/>
              </a:ext>
            </a:extLst>
          </p:cNvPr>
          <p:cNvSpPr/>
          <p:nvPr/>
        </p:nvSpPr>
        <p:spPr>
          <a:xfrm rot="21304671">
            <a:off x="3318146" y="2783078"/>
            <a:ext cx="741780" cy="521142"/>
          </a:xfrm>
          <a:custGeom>
            <a:avLst/>
            <a:gdLst>
              <a:gd name="connsiteX0" fmla="*/ 0 w 368300"/>
              <a:gd name="connsiteY0" fmla="*/ 0 h 1155700"/>
              <a:gd name="connsiteX1" fmla="*/ 63500 w 368300"/>
              <a:gd name="connsiteY1" fmla="*/ 806450 h 1155700"/>
              <a:gd name="connsiteX2" fmla="*/ 368300 w 368300"/>
              <a:gd name="connsiteY2" fmla="*/ 1155700 h 1155700"/>
              <a:gd name="connsiteX0" fmla="*/ 0 w 368300"/>
              <a:gd name="connsiteY0" fmla="*/ 0 h 1155700"/>
              <a:gd name="connsiteX1" fmla="*/ 87109 w 368300"/>
              <a:gd name="connsiteY1" fmla="*/ 726437 h 1155700"/>
              <a:gd name="connsiteX2" fmla="*/ 368300 w 368300"/>
              <a:gd name="connsiteY2" fmla="*/ 1155700 h 1155700"/>
              <a:gd name="connsiteX0" fmla="*/ 0 w 415518"/>
              <a:gd name="connsiteY0" fmla="*/ 0 h 1235713"/>
              <a:gd name="connsiteX1" fmla="*/ 134327 w 415518"/>
              <a:gd name="connsiteY1" fmla="*/ 806450 h 1235713"/>
              <a:gd name="connsiteX2" fmla="*/ 415518 w 415518"/>
              <a:gd name="connsiteY2" fmla="*/ 1235713 h 1235713"/>
              <a:gd name="connsiteX0" fmla="*/ 0 w 415518"/>
              <a:gd name="connsiteY0" fmla="*/ 0 h 1235713"/>
              <a:gd name="connsiteX1" fmla="*/ 134327 w 415518"/>
              <a:gd name="connsiteY1" fmla="*/ 806450 h 1235713"/>
              <a:gd name="connsiteX2" fmla="*/ 415518 w 415518"/>
              <a:gd name="connsiteY2" fmla="*/ 1235713 h 1235713"/>
              <a:gd name="connsiteX0" fmla="*/ 0 w 450931"/>
              <a:gd name="connsiteY0" fmla="*/ 0 h 1331729"/>
              <a:gd name="connsiteX1" fmla="*/ 169740 w 450931"/>
              <a:gd name="connsiteY1" fmla="*/ 902466 h 1331729"/>
              <a:gd name="connsiteX2" fmla="*/ 450931 w 450931"/>
              <a:gd name="connsiteY2" fmla="*/ 1331729 h 1331729"/>
              <a:gd name="connsiteX0" fmla="*/ 0 w 450931"/>
              <a:gd name="connsiteY0" fmla="*/ 0 h 1331729"/>
              <a:gd name="connsiteX1" fmla="*/ 157935 w 450931"/>
              <a:gd name="connsiteY1" fmla="*/ 950474 h 1331729"/>
              <a:gd name="connsiteX2" fmla="*/ 450931 w 450931"/>
              <a:gd name="connsiteY2" fmla="*/ 1331729 h 1331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50931" h="1331729">
                <a:moveTo>
                  <a:pt x="0" y="0"/>
                </a:moveTo>
                <a:cubicBezTo>
                  <a:pt x="30569" y="354925"/>
                  <a:pt x="96552" y="757857"/>
                  <a:pt x="157935" y="950474"/>
                </a:cubicBezTo>
                <a:cubicBezTo>
                  <a:pt x="219318" y="1143091"/>
                  <a:pt x="329222" y="1253412"/>
                  <a:pt x="450931" y="1331729"/>
                </a:cubicBezTo>
              </a:path>
            </a:pathLst>
          </a:custGeom>
          <a:noFill/>
          <a:ln w="38100"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tx1"/>
                </a:gs>
              </a:gsLst>
              <a:lin ang="5400000" scaled="1"/>
            </a:gra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FD31039-77D9-4104-967E-DD984E06DB55}"/>
              </a:ext>
            </a:extLst>
          </p:cNvPr>
          <p:cNvSpPr txBox="1"/>
          <p:nvPr/>
        </p:nvSpPr>
        <p:spPr>
          <a:xfrm>
            <a:off x="1042882" y="3889790"/>
            <a:ext cx="186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>
                <a:latin typeface="+mj-lt"/>
              </a:rPr>
              <a:t>Cold ligand</a:t>
            </a:r>
            <a:endParaRPr lang="en-US" sz="1400" b="1" dirty="0">
              <a:latin typeface="+mj-lt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9A3EA5B-49BF-4FC5-9A4C-42594E37FF98}"/>
              </a:ext>
            </a:extLst>
          </p:cNvPr>
          <p:cNvSpPr txBox="1"/>
          <p:nvPr/>
        </p:nvSpPr>
        <p:spPr>
          <a:xfrm>
            <a:off x="4119455" y="4030638"/>
            <a:ext cx="23473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b="1" dirty="0">
                <a:latin typeface="+mj-lt"/>
              </a:rPr>
              <a:t>Radiolabeled ligand</a:t>
            </a:r>
            <a:endParaRPr lang="en-US" sz="1400" b="1" dirty="0">
              <a:latin typeface="+mj-lt"/>
            </a:endParaRPr>
          </a:p>
        </p:txBody>
      </p:sp>
      <p:graphicFrame>
        <p:nvGraphicFramePr>
          <p:cNvPr id="50" name="Object 49">
            <a:extLst>
              <a:ext uri="{FF2B5EF4-FFF2-40B4-BE49-F238E27FC236}">
                <a16:creationId xmlns:a16="http://schemas.microsoft.com/office/drawing/2014/main" id="{6F3756EC-B1E9-4DA7-9E80-C358377A6F6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893529" y="3227565"/>
          <a:ext cx="1258887" cy="487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60" name="CS ChemDraw 64-bit Drawing" r:id="rId3" imgW="862000" imgH="333285" progId="ChemDraw_x64.Document.6.0">
                  <p:embed/>
                </p:oleObj>
              </mc:Choice>
              <mc:Fallback>
                <p:oleObj name="CS ChemDraw 64-bit Drawing" r:id="rId3" imgW="862000" imgH="333285" progId="ChemDraw_x64.Document.6.0">
                  <p:embed/>
                  <p:pic>
                    <p:nvPicPr>
                      <p:cNvPr id="50" name="Object 49">
                        <a:extLst>
                          <a:ext uri="{FF2B5EF4-FFF2-40B4-BE49-F238E27FC236}">
                            <a16:creationId xmlns:a16="http://schemas.microsoft.com/office/drawing/2014/main" id="{6F3756EC-B1E9-4DA7-9E80-C358377A6F6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893529" y="3227565"/>
                        <a:ext cx="1258887" cy="4873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" name="Explosion: 8 Points 50">
            <a:extLst>
              <a:ext uri="{FF2B5EF4-FFF2-40B4-BE49-F238E27FC236}">
                <a16:creationId xmlns:a16="http://schemas.microsoft.com/office/drawing/2014/main" id="{A8CA0535-07C6-40E0-99D4-A3948C7A8E34}"/>
              </a:ext>
            </a:extLst>
          </p:cNvPr>
          <p:cNvSpPr/>
          <p:nvPr/>
        </p:nvSpPr>
        <p:spPr>
          <a:xfrm>
            <a:off x="4533484" y="2947817"/>
            <a:ext cx="1028782" cy="1072844"/>
          </a:xfrm>
          <a:prstGeom prst="irregularSeal1">
            <a:avLst/>
          </a:prstGeom>
          <a:gradFill flip="none" rotWithShape="1">
            <a:gsLst>
              <a:gs pos="0">
                <a:schemeClr val="bg1"/>
              </a:gs>
              <a:gs pos="67000">
                <a:srgbClr val="FF9933"/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2" name="Object 51">
            <a:extLst>
              <a:ext uri="{FF2B5EF4-FFF2-40B4-BE49-F238E27FC236}">
                <a16:creationId xmlns:a16="http://schemas.microsoft.com/office/drawing/2014/main" id="{50C26289-C14D-496F-9B56-3BC012565AB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99391" y="3300590"/>
          <a:ext cx="1260475" cy="487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61" name="CS ChemDraw 64-bit Drawing" r:id="rId5" imgW="863735" imgH="333285" progId="ChemDraw_x64.Document.6.0">
                  <p:embed/>
                </p:oleObj>
              </mc:Choice>
              <mc:Fallback>
                <p:oleObj name="CS ChemDraw 64-bit Drawing" r:id="rId5" imgW="863735" imgH="333285" progId="ChemDraw_x64.Document.6.0">
                  <p:embed/>
                  <p:pic>
                    <p:nvPicPr>
                      <p:cNvPr id="52" name="Object 51">
                        <a:extLst>
                          <a:ext uri="{FF2B5EF4-FFF2-40B4-BE49-F238E27FC236}">
                            <a16:creationId xmlns:a16="http://schemas.microsoft.com/office/drawing/2014/main" id="{50C26289-C14D-496F-9B56-3BC012565AB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99391" y="3300590"/>
                        <a:ext cx="1260475" cy="4873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4" name="Isosceles Triangle 24">
            <a:extLst>
              <a:ext uri="{FF2B5EF4-FFF2-40B4-BE49-F238E27FC236}">
                <a16:creationId xmlns:a16="http://schemas.microsoft.com/office/drawing/2014/main" id="{0DABE6F9-C705-42B8-82EA-FC7138A3118A}"/>
              </a:ext>
            </a:extLst>
          </p:cNvPr>
          <p:cNvSpPr/>
          <p:nvPr/>
        </p:nvSpPr>
        <p:spPr>
          <a:xfrm rot="9304118">
            <a:off x="4925560" y="3085463"/>
            <a:ext cx="54685" cy="318348"/>
          </a:xfrm>
          <a:custGeom>
            <a:avLst/>
            <a:gdLst>
              <a:gd name="connsiteX0" fmla="*/ 0 w 132890"/>
              <a:gd name="connsiteY0" fmla="*/ 231422 h 231422"/>
              <a:gd name="connsiteX1" fmla="*/ 66445 w 132890"/>
              <a:gd name="connsiteY1" fmla="*/ 0 h 231422"/>
              <a:gd name="connsiteX2" fmla="*/ 132890 w 132890"/>
              <a:gd name="connsiteY2" fmla="*/ 231422 h 231422"/>
              <a:gd name="connsiteX3" fmla="*/ 0 w 132890"/>
              <a:gd name="connsiteY3" fmla="*/ 231422 h 231422"/>
              <a:gd name="connsiteX0" fmla="*/ 0 w 132890"/>
              <a:gd name="connsiteY0" fmla="*/ 231422 h 231422"/>
              <a:gd name="connsiteX1" fmla="*/ 66445 w 132890"/>
              <a:gd name="connsiteY1" fmla="*/ 0 h 231422"/>
              <a:gd name="connsiteX2" fmla="*/ 132890 w 132890"/>
              <a:gd name="connsiteY2" fmla="*/ 231422 h 231422"/>
              <a:gd name="connsiteX3" fmla="*/ 0 w 132890"/>
              <a:gd name="connsiteY3" fmla="*/ 231422 h 231422"/>
              <a:gd name="connsiteX0" fmla="*/ 0 w 132890"/>
              <a:gd name="connsiteY0" fmla="*/ 231422 h 270306"/>
              <a:gd name="connsiteX1" fmla="*/ 66445 w 132890"/>
              <a:gd name="connsiteY1" fmla="*/ 0 h 270306"/>
              <a:gd name="connsiteX2" fmla="*/ 132890 w 132890"/>
              <a:gd name="connsiteY2" fmla="*/ 231422 h 270306"/>
              <a:gd name="connsiteX3" fmla="*/ 0 w 132890"/>
              <a:gd name="connsiteY3" fmla="*/ 231422 h 270306"/>
              <a:gd name="connsiteX0" fmla="*/ 0 w 132890"/>
              <a:gd name="connsiteY0" fmla="*/ 231422 h 270306"/>
              <a:gd name="connsiteX1" fmla="*/ 66445 w 132890"/>
              <a:gd name="connsiteY1" fmla="*/ 0 h 270306"/>
              <a:gd name="connsiteX2" fmla="*/ 132890 w 132890"/>
              <a:gd name="connsiteY2" fmla="*/ 231422 h 270306"/>
              <a:gd name="connsiteX3" fmla="*/ 0 w 132890"/>
              <a:gd name="connsiteY3" fmla="*/ 231422 h 270306"/>
              <a:gd name="connsiteX0" fmla="*/ 2562 w 135452"/>
              <a:gd name="connsiteY0" fmla="*/ 231422 h 303528"/>
              <a:gd name="connsiteX1" fmla="*/ 69007 w 135452"/>
              <a:gd name="connsiteY1" fmla="*/ 0 h 303528"/>
              <a:gd name="connsiteX2" fmla="*/ 135452 w 135452"/>
              <a:gd name="connsiteY2" fmla="*/ 231422 h 303528"/>
              <a:gd name="connsiteX3" fmla="*/ 2562 w 135452"/>
              <a:gd name="connsiteY3" fmla="*/ 231422 h 303528"/>
              <a:gd name="connsiteX0" fmla="*/ 2562 w 135452"/>
              <a:gd name="connsiteY0" fmla="*/ 231422 h 303528"/>
              <a:gd name="connsiteX1" fmla="*/ 69007 w 135452"/>
              <a:gd name="connsiteY1" fmla="*/ 0 h 303528"/>
              <a:gd name="connsiteX2" fmla="*/ 135452 w 135452"/>
              <a:gd name="connsiteY2" fmla="*/ 231422 h 303528"/>
              <a:gd name="connsiteX3" fmla="*/ 2562 w 135452"/>
              <a:gd name="connsiteY3" fmla="*/ 231422 h 303528"/>
              <a:gd name="connsiteX0" fmla="*/ 1605 w 138196"/>
              <a:gd name="connsiteY0" fmla="*/ 231422 h 317306"/>
              <a:gd name="connsiteX1" fmla="*/ 68050 w 138196"/>
              <a:gd name="connsiteY1" fmla="*/ 0 h 317306"/>
              <a:gd name="connsiteX2" fmla="*/ 134495 w 138196"/>
              <a:gd name="connsiteY2" fmla="*/ 231422 h 317306"/>
              <a:gd name="connsiteX3" fmla="*/ 1605 w 138196"/>
              <a:gd name="connsiteY3" fmla="*/ 231422 h 317306"/>
              <a:gd name="connsiteX0" fmla="*/ 1605 w 138196"/>
              <a:gd name="connsiteY0" fmla="*/ 231422 h 317306"/>
              <a:gd name="connsiteX1" fmla="*/ 68050 w 138196"/>
              <a:gd name="connsiteY1" fmla="*/ 0 h 317306"/>
              <a:gd name="connsiteX2" fmla="*/ 134495 w 138196"/>
              <a:gd name="connsiteY2" fmla="*/ 231422 h 317306"/>
              <a:gd name="connsiteX3" fmla="*/ 1605 w 138196"/>
              <a:gd name="connsiteY3" fmla="*/ 231422 h 317306"/>
              <a:gd name="connsiteX0" fmla="*/ 2983 w 139431"/>
              <a:gd name="connsiteY0" fmla="*/ 231422 h 324555"/>
              <a:gd name="connsiteX1" fmla="*/ 69428 w 139431"/>
              <a:gd name="connsiteY1" fmla="*/ 0 h 324555"/>
              <a:gd name="connsiteX2" fmla="*/ 135873 w 139431"/>
              <a:gd name="connsiteY2" fmla="*/ 231422 h 324555"/>
              <a:gd name="connsiteX3" fmla="*/ 2983 w 139431"/>
              <a:gd name="connsiteY3" fmla="*/ 231422 h 324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9431" h="324555">
                <a:moveTo>
                  <a:pt x="2983" y="231422"/>
                </a:moveTo>
                <a:lnTo>
                  <a:pt x="69428" y="0"/>
                </a:lnTo>
                <a:lnTo>
                  <a:pt x="135873" y="231422"/>
                </a:lnTo>
                <a:cubicBezTo>
                  <a:pt x="167776" y="355600"/>
                  <a:pt x="-26097" y="355600"/>
                  <a:pt x="2983" y="231422"/>
                </a:cubicBezTo>
                <a:close/>
              </a:path>
            </a:pathLst>
          </a:custGeom>
          <a:gradFill flip="none" rotWithShape="1">
            <a:gsLst>
              <a:gs pos="58000">
                <a:schemeClr val="bg1"/>
              </a:gs>
              <a:gs pos="0">
                <a:schemeClr val="accent1">
                  <a:lumMod val="0"/>
                  <a:lumOff val="100000"/>
                </a:schemeClr>
              </a:gs>
              <a:gs pos="100000">
                <a:srgbClr val="FF6600"/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Isosceles Triangle 24">
            <a:extLst>
              <a:ext uri="{FF2B5EF4-FFF2-40B4-BE49-F238E27FC236}">
                <a16:creationId xmlns:a16="http://schemas.microsoft.com/office/drawing/2014/main" id="{B0D38F9D-80BE-4223-87D1-63BEFEEA1982}"/>
              </a:ext>
            </a:extLst>
          </p:cNvPr>
          <p:cNvSpPr/>
          <p:nvPr/>
        </p:nvSpPr>
        <p:spPr>
          <a:xfrm rot="10235960">
            <a:off x="4988609" y="2827693"/>
            <a:ext cx="54685" cy="318348"/>
          </a:xfrm>
          <a:custGeom>
            <a:avLst/>
            <a:gdLst>
              <a:gd name="connsiteX0" fmla="*/ 0 w 132890"/>
              <a:gd name="connsiteY0" fmla="*/ 231422 h 231422"/>
              <a:gd name="connsiteX1" fmla="*/ 66445 w 132890"/>
              <a:gd name="connsiteY1" fmla="*/ 0 h 231422"/>
              <a:gd name="connsiteX2" fmla="*/ 132890 w 132890"/>
              <a:gd name="connsiteY2" fmla="*/ 231422 h 231422"/>
              <a:gd name="connsiteX3" fmla="*/ 0 w 132890"/>
              <a:gd name="connsiteY3" fmla="*/ 231422 h 231422"/>
              <a:gd name="connsiteX0" fmla="*/ 0 w 132890"/>
              <a:gd name="connsiteY0" fmla="*/ 231422 h 231422"/>
              <a:gd name="connsiteX1" fmla="*/ 66445 w 132890"/>
              <a:gd name="connsiteY1" fmla="*/ 0 h 231422"/>
              <a:gd name="connsiteX2" fmla="*/ 132890 w 132890"/>
              <a:gd name="connsiteY2" fmla="*/ 231422 h 231422"/>
              <a:gd name="connsiteX3" fmla="*/ 0 w 132890"/>
              <a:gd name="connsiteY3" fmla="*/ 231422 h 231422"/>
              <a:gd name="connsiteX0" fmla="*/ 0 w 132890"/>
              <a:gd name="connsiteY0" fmla="*/ 231422 h 270306"/>
              <a:gd name="connsiteX1" fmla="*/ 66445 w 132890"/>
              <a:gd name="connsiteY1" fmla="*/ 0 h 270306"/>
              <a:gd name="connsiteX2" fmla="*/ 132890 w 132890"/>
              <a:gd name="connsiteY2" fmla="*/ 231422 h 270306"/>
              <a:gd name="connsiteX3" fmla="*/ 0 w 132890"/>
              <a:gd name="connsiteY3" fmla="*/ 231422 h 270306"/>
              <a:gd name="connsiteX0" fmla="*/ 0 w 132890"/>
              <a:gd name="connsiteY0" fmla="*/ 231422 h 270306"/>
              <a:gd name="connsiteX1" fmla="*/ 66445 w 132890"/>
              <a:gd name="connsiteY1" fmla="*/ 0 h 270306"/>
              <a:gd name="connsiteX2" fmla="*/ 132890 w 132890"/>
              <a:gd name="connsiteY2" fmla="*/ 231422 h 270306"/>
              <a:gd name="connsiteX3" fmla="*/ 0 w 132890"/>
              <a:gd name="connsiteY3" fmla="*/ 231422 h 270306"/>
              <a:gd name="connsiteX0" fmla="*/ 2562 w 135452"/>
              <a:gd name="connsiteY0" fmla="*/ 231422 h 303528"/>
              <a:gd name="connsiteX1" fmla="*/ 69007 w 135452"/>
              <a:gd name="connsiteY1" fmla="*/ 0 h 303528"/>
              <a:gd name="connsiteX2" fmla="*/ 135452 w 135452"/>
              <a:gd name="connsiteY2" fmla="*/ 231422 h 303528"/>
              <a:gd name="connsiteX3" fmla="*/ 2562 w 135452"/>
              <a:gd name="connsiteY3" fmla="*/ 231422 h 303528"/>
              <a:gd name="connsiteX0" fmla="*/ 2562 w 135452"/>
              <a:gd name="connsiteY0" fmla="*/ 231422 h 303528"/>
              <a:gd name="connsiteX1" fmla="*/ 69007 w 135452"/>
              <a:gd name="connsiteY1" fmla="*/ 0 h 303528"/>
              <a:gd name="connsiteX2" fmla="*/ 135452 w 135452"/>
              <a:gd name="connsiteY2" fmla="*/ 231422 h 303528"/>
              <a:gd name="connsiteX3" fmla="*/ 2562 w 135452"/>
              <a:gd name="connsiteY3" fmla="*/ 231422 h 303528"/>
              <a:gd name="connsiteX0" fmla="*/ 1605 w 138196"/>
              <a:gd name="connsiteY0" fmla="*/ 231422 h 317306"/>
              <a:gd name="connsiteX1" fmla="*/ 68050 w 138196"/>
              <a:gd name="connsiteY1" fmla="*/ 0 h 317306"/>
              <a:gd name="connsiteX2" fmla="*/ 134495 w 138196"/>
              <a:gd name="connsiteY2" fmla="*/ 231422 h 317306"/>
              <a:gd name="connsiteX3" fmla="*/ 1605 w 138196"/>
              <a:gd name="connsiteY3" fmla="*/ 231422 h 317306"/>
              <a:gd name="connsiteX0" fmla="*/ 1605 w 138196"/>
              <a:gd name="connsiteY0" fmla="*/ 231422 h 317306"/>
              <a:gd name="connsiteX1" fmla="*/ 68050 w 138196"/>
              <a:gd name="connsiteY1" fmla="*/ 0 h 317306"/>
              <a:gd name="connsiteX2" fmla="*/ 134495 w 138196"/>
              <a:gd name="connsiteY2" fmla="*/ 231422 h 317306"/>
              <a:gd name="connsiteX3" fmla="*/ 1605 w 138196"/>
              <a:gd name="connsiteY3" fmla="*/ 231422 h 317306"/>
              <a:gd name="connsiteX0" fmla="*/ 2983 w 139431"/>
              <a:gd name="connsiteY0" fmla="*/ 231422 h 324555"/>
              <a:gd name="connsiteX1" fmla="*/ 69428 w 139431"/>
              <a:gd name="connsiteY1" fmla="*/ 0 h 324555"/>
              <a:gd name="connsiteX2" fmla="*/ 135873 w 139431"/>
              <a:gd name="connsiteY2" fmla="*/ 231422 h 324555"/>
              <a:gd name="connsiteX3" fmla="*/ 2983 w 139431"/>
              <a:gd name="connsiteY3" fmla="*/ 231422 h 324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9431" h="324555">
                <a:moveTo>
                  <a:pt x="2983" y="231422"/>
                </a:moveTo>
                <a:lnTo>
                  <a:pt x="69428" y="0"/>
                </a:lnTo>
                <a:lnTo>
                  <a:pt x="135873" y="231422"/>
                </a:lnTo>
                <a:cubicBezTo>
                  <a:pt x="167776" y="355600"/>
                  <a:pt x="-26097" y="355600"/>
                  <a:pt x="2983" y="231422"/>
                </a:cubicBezTo>
                <a:close/>
              </a:path>
            </a:pathLst>
          </a:custGeom>
          <a:gradFill flip="none" rotWithShape="1">
            <a:gsLst>
              <a:gs pos="58000">
                <a:schemeClr val="bg1"/>
              </a:gs>
              <a:gs pos="0">
                <a:schemeClr val="accent1">
                  <a:lumMod val="0"/>
                  <a:lumOff val="100000"/>
                </a:schemeClr>
              </a:gs>
              <a:gs pos="100000">
                <a:srgbClr val="FF6600"/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Isosceles Triangle 24">
            <a:extLst>
              <a:ext uri="{FF2B5EF4-FFF2-40B4-BE49-F238E27FC236}">
                <a16:creationId xmlns:a16="http://schemas.microsoft.com/office/drawing/2014/main" id="{6084C346-81CB-49F0-A355-344A4148408C}"/>
              </a:ext>
            </a:extLst>
          </p:cNvPr>
          <p:cNvSpPr/>
          <p:nvPr/>
        </p:nvSpPr>
        <p:spPr>
          <a:xfrm rot="7565966">
            <a:off x="4747386" y="3062295"/>
            <a:ext cx="50838" cy="342441"/>
          </a:xfrm>
          <a:custGeom>
            <a:avLst/>
            <a:gdLst>
              <a:gd name="connsiteX0" fmla="*/ 0 w 132890"/>
              <a:gd name="connsiteY0" fmla="*/ 231422 h 231422"/>
              <a:gd name="connsiteX1" fmla="*/ 66445 w 132890"/>
              <a:gd name="connsiteY1" fmla="*/ 0 h 231422"/>
              <a:gd name="connsiteX2" fmla="*/ 132890 w 132890"/>
              <a:gd name="connsiteY2" fmla="*/ 231422 h 231422"/>
              <a:gd name="connsiteX3" fmla="*/ 0 w 132890"/>
              <a:gd name="connsiteY3" fmla="*/ 231422 h 231422"/>
              <a:gd name="connsiteX0" fmla="*/ 0 w 132890"/>
              <a:gd name="connsiteY0" fmla="*/ 231422 h 231422"/>
              <a:gd name="connsiteX1" fmla="*/ 66445 w 132890"/>
              <a:gd name="connsiteY1" fmla="*/ 0 h 231422"/>
              <a:gd name="connsiteX2" fmla="*/ 132890 w 132890"/>
              <a:gd name="connsiteY2" fmla="*/ 231422 h 231422"/>
              <a:gd name="connsiteX3" fmla="*/ 0 w 132890"/>
              <a:gd name="connsiteY3" fmla="*/ 231422 h 231422"/>
              <a:gd name="connsiteX0" fmla="*/ 0 w 132890"/>
              <a:gd name="connsiteY0" fmla="*/ 231422 h 270306"/>
              <a:gd name="connsiteX1" fmla="*/ 66445 w 132890"/>
              <a:gd name="connsiteY1" fmla="*/ 0 h 270306"/>
              <a:gd name="connsiteX2" fmla="*/ 132890 w 132890"/>
              <a:gd name="connsiteY2" fmla="*/ 231422 h 270306"/>
              <a:gd name="connsiteX3" fmla="*/ 0 w 132890"/>
              <a:gd name="connsiteY3" fmla="*/ 231422 h 270306"/>
              <a:gd name="connsiteX0" fmla="*/ 0 w 132890"/>
              <a:gd name="connsiteY0" fmla="*/ 231422 h 270306"/>
              <a:gd name="connsiteX1" fmla="*/ 66445 w 132890"/>
              <a:gd name="connsiteY1" fmla="*/ 0 h 270306"/>
              <a:gd name="connsiteX2" fmla="*/ 132890 w 132890"/>
              <a:gd name="connsiteY2" fmla="*/ 231422 h 270306"/>
              <a:gd name="connsiteX3" fmla="*/ 0 w 132890"/>
              <a:gd name="connsiteY3" fmla="*/ 231422 h 270306"/>
              <a:gd name="connsiteX0" fmla="*/ 2562 w 135452"/>
              <a:gd name="connsiteY0" fmla="*/ 231422 h 303528"/>
              <a:gd name="connsiteX1" fmla="*/ 69007 w 135452"/>
              <a:gd name="connsiteY1" fmla="*/ 0 h 303528"/>
              <a:gd name="connsiteX2" fmla="*/ 135452 w 135452"/>
              <a:gd name="connsiteY2" fmla="*/ 231422 h 303528"/>
              <a:gd name="connsiteX3" fmla="*/ 2562 w 135452"/>
              <a:gd name="connsiteY3" fmla="*/ 231422 h 303528"/>
              <a:gd name="connsiteX0" fmla="*/ 2562 w 135452"/>
              <a:gd name="connsiteY0" fmla="*/ 231422 h 303528"/>
              <a:gd name="connsiteX1" fmla="*/ 69007 w 135452"/>
              <a:gd name="connsiteY1" fmla="*/ 0 h 303528"/>
              <a:gd name="connsiteX2" fmla="*/ 135452 w 135452"/>
              <a:gd name="connsiteY2" fmla="*/ 231422 h 303528"/>
              <a:gd name="connsiteX3" fmla="*/ 2562 w 135452"/>
              <a:gd name="connsiteY3" fmla="*/ 231422 h 303528"/>
              <a:gd name="connsiteX0" fmla="*/ 1605 w 138196"/>
              <a:gd name="connsiteY0" fmla="*/ 231422 h 317306"/>
              <a:gd name="connsiteX1" fmla="*/ 68050 w 138196"/>
              <a:gd name="connsiteY1" fmla="*/ 0 h 317306"/>
              <a:gd name="connsiteX2" fmla="*/ 134495 w 138196"/>
              <a:gd name="connsiteY2" fmla="*/ 231422 h 317306"/>
              <a:gd name="connsiteX3" fmla="*/ 1605 w 138196"/>
              <a:gd name="connsiteY3" fmla="*/ 231422 h 317306"/>
              <a:gd name="connsiteX0" fmla="*/ 1605 w 138196"/>
              <a:gd name="connsiteY0" fmla="*/ 231422 h 317306"/>
              <a:gd name="connsiteX1" fmla="*/ 68050 w 138196"/>
              <a:gd name="connsiteY1" fmla="*/ 0 h 317306"/>
              <a:gd name="connsiteX2" fmla="*/ 134495 w 138196"/>
              <a:gd name="connsiteY2" fmla="*/ 231422 h 317306"/>
              <a:gd name="connsiteX3" fmla="*/ 1605 w 138196"/>
              <a:gd name="connsiteY3" fmla="*/ 231422 h 317306"/>
              <a:gd name="connsiteX0" fmla="*/ 2983 w 139431"/>
              <a:gd name="connsiteY0" fmla="*/ 231422 h 324555"/>
              <a:gd name="connsiteX1" fmla="*/ 69428 w 139431"/>
              <a:gd name="connsiteY1" fmla="*/ 0 h 324555"/>
              <a:gd name="connsiteX2" fmla="*/ 135873 w 139431"/>
              <a:gd name="connsiteY2" fmla="*/ 231422 h 324555"/>
              <a:gd name="connsiteX3" fmla="*/ 2983 w 139431"/>
              <a:gd name="connsiteY3" fmla="*/ 231422 h 324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9431" h="324555">
                <a:moveTo>
                  <a:pt x="2983" y="231422"/>
                </a:moveTo>
                <a:lnTo>
                  <a:pt x="69428" y="0"/>
                </a:lnTo>
                <a:lnTo>
                  <a:pt x="135873" y="231422"/>
                </a:lnTo>
                <a:cubicBezTo>
                  <a:pt x="167776" y="355600"/>
                  <a:pt x="-26097" y="355600"/>
                  <a:pt x="2983" y="231422"/>
                </a:cubicBezTo>
                <a:close/>
              </a:path>
            </a:pathLst>
          </a:custGeom>
          <a:gradFill flip="none" rotWithShape="1">
            <a:gsLst>
              <a:gs pos="58000">
                <a:schemeClr val="bg1"/>
              </a:gs>
              <a:gs pos="0">
                <a:schemeClr val="accent1">
                  <a:lumMod val="0"/>
                  <a:lumOff val="100000"/>
                </a:schemeClr>
              </a:gs>
              <a:gs pos="100000">
                <a:srgbClr val="FF6600"/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Isosceles Triangle 24">
            <a:extLst>
              <a:ext uri="{FF2B5EF4-FFF2-40B4-BE49-F238E27FC236}">
                <a16:creationId xmlns:a16="http://schemas.microsoft.com/office/drawing/2014/main" id="{EAC2936F-BC23-4BB7-B225-83E02B14C11F}"/>
              </a:ext>
            </a:extLst>
          </p:cNvPr>
          <p:cNvSpPr/>
          <p:nvPr/>
        </p:nvSpPr>
        <p:spPr>
          <a:xfrm rot="5608702">
            <a:off x="4546507" y="3316655"/>
            <a:ext cx="50838" cy="342441"/>
          </a:xfrm>
          <a:custGeom>
            <a:avLst/>
            <a:gdLst>
              <a:gd name="connsiteX0" fmla="*/ 0 w 132890"/>
              <a:gd name="connsiteY0" fmla="*/ 231422 h 231422"/>
              <a:gd name="connsiteX1" fmla="*/ 66445 w 132890"/>
              <a:gd name="connsiteY1" fmla="*/ 0 h 231422"/>
              <a:gd name="connsiteX2" fmla="*/ 132890 w 132890"/>
              <a:gd name="connsiteY2" fmla="*/ 231422 h 231422"/>
              <a:gd name="connsiteX3" fmla="*/ 0 w 132890"/>
              <a:gd name="connsiteY3" fmla="*/ 231422 h 231422"/>
              <a:gd name="connsiteX0" fmla="*/ 0 w 132890"/>
              <a:gd name="connsiteY0" fmla="*/ 231422 h 231422"/>
              <a:gd name="connsiteX1" fmla="*/ 66445 w 132890"/>
              <a:gd name="connsiteY1" fmla="*/ 0 h 231422"/>
              <a:gd name="connsiteX2" fmla="*/ 132890 w 132890"/>
              <a:gd name="connsiteY2" fmla="*/ 231422 h 231422"/>
              <a:gd name="connsiteX3" fmla="*/ 0 w 132890"/>
              <a:gd name="connsiteY3" fmla="*/ 231422 h 231422"/>
              <a:gd name="connsiteX0" fmla="*/ 0 w 132890"/>
              <a:gd name="connsiteY0" fmla="*/ 231422 h 270306"/>
              <a:gd name="connsiteX1" fmla="*/ 66445 w 132890"/>
              <a:gd name="connsiteY1" fmla="*/ 0 h 270306"/>
              <a:gd name="connsiteX2" fmla="*/ 132890 w 132890"/>
              <a:gd name="connsiteY2" fmla="*/ 231422 h 270306"/>
              <a:gd name="connsiteX3" fmla="*/ 0 w 132890"/>
              <a:gd name="connsiteY3" fmla="*/ 231422 h 270306"/>
              <a:gd name="connsiteX0" fmla="*/ 0 w 132890"/>
              <a:gd name="connsiteY0" fmla="*/ 231422 h 270306"/>
              <a:gd name="connsiteX1" fmla="*/ 66445 w 132890"/>
              <a:gd name="connsiteY1" fmla="*/ 0 h 270306"/>
              <a:gd name="connsiteX2" fmla="*/ 132890 w 132890"/>
              <a:gd name="connsiteY2" fmla="*/ 231422 h 270306"/>
              <a:gd name="connsiteX3" fmla="*/ 0 w 132890"/>
              <a:gd name="connsiteY3" fmla="*/ 231422 h 270306"/>
              <a:gd name="connsiteX0" fmla="*/ 2562 w 135452"/>
              <a:gd name="connsiteY0" fmla="*/ 231422 h 303528"/>
              <a:gd name="connsiteX1" fmla="*/ 69007 w 135452"/>
              <a:gd name="connsiteY1" fmla="*/ 0 h 303528"/>
              <a:gd name="connsiteX2" fmla="*/ 135452 w 135452"/>
              <a:gd name="connsiteY2" fmla="*/ 231422 h 303528"/>
              <a:gd name="connsiteX3" fmla="*/ 2562 w 135452"/>
              <a:gd name="connsiteY3" fmla="*/ 231422 h 303528"/>
              <a:gd name="connsiteX0" fmla="*/ 2562 w 135452"/>
              <a:gd name="connsiteY0" fmla="*/ 231422 h 303528"/>
              <a:gd name="connsiteX1" fmla="*/ 69007 w 135452"/>
              <a:gd name="connsiteY1" fmla="*/ 0 h 303528"/>
              <a:gd name="connsiteX2" fmla="*/ 135452 w 135452"/>
              <a:gd name="connsiteY2" fmla="*/ 231422 h 303528"/>
              <a:gd name="connsiteX3" fmla="*/ 2562 w 135452"/>
              <a:gd name="connsiteY3" fmla="*/ 231422 h 303528"/>
              <a:gd name="connsiteX0" fmla="*/ 1605 w 138196"/>
              <a:gd name="connsiteY0" fmla="*/ 231422 h 317306"/>
              <a:gd name="connsiteX1" fmla="*/ 68050 w 138196"/>
              <a:gd name="connsiteY1" fmla="*/ 0 h 317306"/>
              <a:gd name="connsiteX2" fmla="*/ 134495 w 138196"/>
              <a:gd name="connsiteY2" fmla="*/ 231422 h 317306"/>
              <a:gd name="connsiteX3" fmla="*/ 1605 w 138196"/>
              <a:gd name="connsiteY3" fmla="*/ 231422 h 317306"/>
              <a:gd name="connsiteX0" fmla="*/ 1605 w 138196"/>
              <a:gd name="connsiteY0" fmla="*/ 231422 h 317306"/>
              <a:gd name="connsiteX1" fmla="*/ 68050 w 138196"/>
              <a:gd name="connsiteY1" fmla="*/ 0 h 317306"/>
              <a:gd name="connsiteX2" fmla="*/ 134495 w 138196"/>
              <a:gd name="connsiteY2" fmla="*/ 231422 h 317306"/>
              <a:gd name="connsiteX3" fmla="*/ 1605 w 138196"/>
              <a:gd name="connsiteY3" fmla="*/ 231422 h 317306"/>
              <a:gd name="connsiteX0" fmla="*/ 2983 w 139431"/>
              <a:gd name="connsiteY0" fmla="*/ 231422 h 324555"/>
              <a:gd name="connsiteX1" fmla="*/ 69428 w 139431"/>
              <a:gd name="connsiteY1" fmla="*/ 0 h 324555"/>
              <a:gd name="connsiteX2" fmla="*/ 135873 w 139431"/>
              <a:gd name="connsiteY2" fmla="*/ 231422 h 324555"/>
              <a:gd name="connsiteX3" fmla="*/ 2983 w 139431"/>
              <a:gd name="connsiteY3" fmla="*/ 231422 h 324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9431" h="324555">
                <a:moveTo>
                  <a:pt x="2983" y="231422"/>
                </a:moveTo>
                <a:lnTo>
                  <a:pt x="69428" y="0"/>
                </a:lnTo>
                <a:lnTo>
                  <a:pt x="135873" y="231422"/>
                </a:lnTo>
                <a:cubicBezTo>
                  <a:pt x="167776" y="355600"/>
                  <a:pt x="-26097" y="355600"/>
                  <a:pt x="2983" y="231422"/>
                </a:cubicBezTo>
                <a:close/>
              </a:path>
            </a:pathLst>
          </a:custGeom>
          <a:gradFill flip="none" rotWithShape="1">
            <a:gsLst>
              <a:gs pos="58000">
                <a:schemeClr val="bg1"/>
              </a:gs>
              <a:gs pos="0">
                <a:schemeClr val="accent1">
                  <a:lumMod val="0"/>
                  <a:lumOff val="100000"/>
                </a:schemeClr>
              </a:gs>
              <a:gs pos="100000">
                <a:srgbClr val="FF6600"/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Isosceles Triangle 24">
            <a:extLst>
              <a:ext uri="{FF2B5EF4-FFF2-40B4-BE49-F238E27FC236}">
                <a16:creationId xmlns:a16="http://schemas.microsoft.com/office/drawing/2014/main" id="{C38E5D6A-5CF3-4221-A555-3F39124734E1}"/>
              </a:ext>
            </a:extLst>
          </p:cNvPr>
          <p:cNvSpPr/>
          <p:nvPr/>
        </p:nvSpPr>
        <p:spPr>
          <a:xfrm rot="11361118">
            <a:off x="5149693" y="2938086"/>
            <a:ext cx="54685" cy="318348"/>
          </a:xfrm>
          <a:custGeom>
            <a:avLst/>
            <a:gdLst>
              <a:gd name="connsiteX0" fmla="*/ 0 w 132890"/>
              <a:gd name="connsiteY0" fmla="*/ 231422 h 231422"/>
              <a:gd name="connsiteX1" fmla="*/ 66445 w 132890"/>
              <a:gd name="connsiteY1" fmla="*/ 0 h 231422"/>
              <a:gd name="connsiteX2" fmla="*/ 132890 w 132890"/>
              <a:gd name="connsiteY2" fmla="*/ 231422 h 231422"/>
              <a:gd name="connsiteX3" fmla="*/ 0 w 132890"/>
              <a:gd name="connsiteY3" fmla="*/ 231422 h 231422"/>
              <a:gd name="connsiteX0" fmla="*/ 0 w 132890"/>
              <a:gd name="connsiteY0" fmla="*/ 231422 h 231422"/>
              <a:gd name="connsiteX1" fmla="*/ 66445 w 132890"/>
              <a:gd name="connsiteY1" fmla="*/ 0 h 231422"/>
              <a:gd name="connsiteX2" fmla="*/ 132890 w 132890"/>
              <a:gd name="connsiteY2" fmla="*/ 231422 h 231422"/>
              <a:gd name="connsiteX3" fmla="*/ 0 w 132890"/>
              <a:gd name="connsiteY3" fmla="*/ 231422 h 231422"/>
              <a:gd name="connsiteX0" fmla="*/ 0 w 132890"/>
              <a:gd name="connsiteY0" fmla="*/ 231422 h 270306"/>
              <a:gd name="connsiteX1" fmla="*/ 66445 w 132890"/>
              <a:gd name="connsiteY1" fmla="*/ 0 h 270306"/>
              <a:gd name="connsiteX2" fmla="*/ 132890 w 132890"/>
              <a:gd name="connsiteY2" fmla="*/ 231422 h 270306"/>
              <a:gd name="connsiteX3" fmla="*/ 0 w 132890"/>
              <a:gd name="connsiteY3" fmla="*/ 231422 h 270306"/>
              <a:gd name="connsiteX0" fmla="*/ 0 w 132890"/>
              <a:gd name="connsiteY0" fmla="*/ 231422 h 270306"/>
              <a:gd name="connsiteX1" fmla="*/ 66445 w 132890"/>
              <a:gd name="connsiteY1" fmla="*/ 0 h 270306"/>
              <a:gd name="connsiteX2" fmla="*/ 132890 w 132890"/>
              <a:gd name="connsiteY2" fmla="*/ 231422 h 270306"/>
              <a:gd name="connsiteX3" fmla="*/ 0 w 132890"/>
              <a:gd name="connsiteY3" fmla="*/ 231422 h 270306"/>
              <a:gd name="connsiteX0" fmla="*/ 2562 w 135452"/>
              <a:gd name="connsiteY0" fmla="*/ 231422 h 303528"/>
              <a:gd name="connsiteX1" fmla="*/ 69007 w 135452"/>
              <a:gd name="connsiteY1" fmla="*/ 0 h 303528"/>
              <a:gd name="connsiteX2" fmla="*/ 135452 w 135452"/>
              <a:gd name="connsiteY2" fmla="*/ 231422 h 303528"/>
              <a:gd name="connsiteX3" fmla="*/ 2562 w 135452"/>
              <a:gd name="connsiteY3" fmla="*/ 231422 h 303528"/>
              <a:gd name="connsiteX0" fmla="*/ 2562 w 135452"/>
              <a:gd name="connsiteY0" fmla="*/ 231422 h 303528"/>
              <a:gd name="connsiteX1" fmla="*/ 69007 w 135452"/>
              <a:gd name="connsiteY1" fmla="*/ 0 h 303528"/>
              <a:gd name="connsiteX2" fmla="*/ 135452 w 135452"/>
              <a:gd name="connsiteY2" fmla="*/ 231422 h 303528"/>
              <a:gd name="connsiteX3" fmla="*/ 2562 w 135452"/>
              <a:gd name="connsiteY3" fmla="*/ 231422 h 303528"/>
              <a:gd name="connsiteX0" fmla="*/ 1605 w 138196"/>
              <a:gd name="connsiteY0" fmla="*/ 231422 h 317306"/>
              <a:gd name="connsiteX1" fmla="*/ 68050 w 138196"/>
              <a:gd name="connsiteY1" fmla="*/ 0 h 317306"/>
              <a:gd name="connsiteX2" fmla="*/ 134495 w 138196"/>
              <a:gd name="connsiteY2" fmla="*/ 231422 h 317306"/>
              <a:gd name="connsiteX3" fmla="*/ 1605 w 138196"/>
              <a:gd name="connsiteY3" fmla="*/ 231422 h 317306"/>
              <a:gd name="connsiteX0" fmla="*/ 1605 w 138196"/>
              <a:gd name="connsiteY0" fmla="*/ 231422 h 317306"/>
              <a:gd name="connsiteX1" fmla="*/ 68050 w 138196"/>
              <a:gd name="connsiteY1" fmla="*/ 0 h 317306"/>
              <a:gd name="connsiteX2" fmla="*/ 134495 w 138196"/>
              <a:gd name="connsiteY2" fmla="*/ 231422 h 317306"/>
              <a:gd name="connsiteX3" fmla="*/ 1605 w 138196"/>
              <a:gd name="connsiteY3" fmla="*/ 231422 h 317306"/>
              <a:gd name="connsiteX0" fmla="*/ 2983 w 139431"/>
              <a:gd name="connsiteY0" fmla="*/ 231422 h 324555"/>
              <a:gd name="connsiteX1" fmla="*/ 69428 w 139431"/>
              <a:gd name="connsiteY1" fmla="*/ 0 h 324555"/>
              <a:gd name="connsiteX2" fmla="*/ 135873 w 139431"/>
              <a:gd name="connsiteY2" fmla="*/ 231422 h 324555"/>
              <a:gd name="connsiteX3" fmla="*/ 2983 w 139431"/>
              <a:gd name="connsiteY3" fmla="*/ 231422 h 324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9431" h="324555">
                <a:moveTo>
                  <a:pt x="2983" y="231422"/>
                </a:moveTo>
                <a:lnTo>
                  <a:pt x="69428" y="0"/>
                </a:lnTo>
                <a:lnTo>
                  <a:pt x="135873" y="231422"/>
                </a:lnTo>
                <a:cubicBezTo>
                  <a:pt x="167776" y="355600"/>
                  <a:pt x="-26097" y="355600"/>
                  <a:pt x="2983" y="231422"/>
                </a:cubicBezTo>
                <a:close/>
              </a:path>
            </a:pathLst>
          </a:custGeom>
          <a:gradFill flip="none" rotWithShape="1">
            <a:gsLst>
              <a:gs pos="58000">
                <a:schemeClr val="bg1"/>
              </a:gs>
              <a:gs pos="0">
                <a:schemeClr val="accent1">
                  <a:lumMod val="0"/>
                  <a:lumOff val="100000"/>
                </a:schemeClr>
              </a:gs>
              <a:gs pos="100000">
                <a:srgbClr val="FF6600"/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Isosceles Triangle 24">
            <a:extLst>
              <a:ext uri="{FF2B5EF4-FFF2-40B4-BE49-F238E27FC236}">
                <a16:creationId xmlns:a16="http://schemas.microsoft.com/office/drawing/2014/main" id="{3E1F17CA-6DFC-48EB-B78B-A23146F298F5}"/>
              </a:ext>
            </a:extLst>
          </p:cNvPr>
          <p:cNvSpPr/>
          <p:nvPr/>
        </p:nvSpPr>
        <p:spPr>
          <a:xfrm rot="12814882">
            <a:off x="5240873" y="3114339"/>
            <a:ext cx="54685" cy="318348"/>
          </a:xfrm>
          <a:custGeom>
            <a:avLst/>
            <a:gdLst>
              <a:gd name="connsiteX0" fmla="*/ 0 w 132890"/>
              <a:gd name="connsiteY0" fmla="*/ 231422 h 231422"/>
              <a:gd name="connsiteX1" fmla="*/ 66445 w 132890"/>
              <a:gd name="connsiteY1" fmla="*/ 0 h 231422"/>
              <a:gd name="connsiteX2" fmla="*/ 132890 w 132890"/>
              <a:gd name="connsiteY2" fmla="*/ 231422 h 231422"/>
              <a:gd name="connsiteX3" fmla="*/ 0 w 132890"/>
              <a:gd name="connsiteY3" fmla="*/ 231422 h 231422"/>
              <a:gd name="connsiteX0" fmla="*/ 0 w 132890"/>
              <a:gd name="connsiteY0" fmla="*/ 231422 h 231422"/>
              <a:gd name="connsiteX1" fmla="*/ 66445 w 132890"/>
              <a:gd name="connsiteY1" fmla="*/ 0 h 231422"/>
              <a:gd name="connsiteX2" fmla="*/ 132890 w 132890"/>
              <a:gd name="connsiteY2" fmla="*/ 231422 h 231422"/>
              <a:gd name="connsiteX3" fmla="*/ 0 w 132890"/>
              <a:gd name="connsiteY3" fmla="*/ 231422 h 231422"/>
              <a:gd name="connsiteX0" fmla="*/ 0 w 132890"/>
              <a:gd name="connsiteY0" fmla="*/ 231422 h 270306"/>
              <a:gd name="connsiteX1" fmla="*/ 66445 w 132890"/>
              <a:gd name="connsiteY1" fmla="*/ 0 h 270306"/>
              <a:gd name="connsiteX2" fmla="*/ 132890 w 132890"/>
              <a:gd name="connsiteY2" fmla="*/ 231422 h 270306"/>
              <a:gd name="connsiteX3" fmla="*/ 0 w 132890"/>
              <a:gd name="connsiteY3" fmla="*/ 231422 h 270306"/>
              <a:gd name="connsiteX0" fmla="*/ 0 w 132890"/>
              <a:gd name="connsiteY0" fmla="*/ 231422 h 270306"/>
              <a:gd name="connsiteX1" fmla="*/ 66445 w 132890"/>
              <a:gd name="connsiteY1" fmla="*/ 0 h 270306"/>
              <a:gd name="connsiteX2" fmla="*/ 132890 w 132890"/>
              <a:gd name="connsiteY2" fmla="*/ 231422 h 270306"/>
              <a:gd name="connsiteX3" fmla="*/ 0 w 132890"/>
              <a:gd name="connsiteY3" fmla="*/ 231422 h 270306"/>
              <a:gd name="connsiteX0" fmla="*/ 2562 w 135452"/>
              <a:gd name="connsiteY0" fmla="*/ 231422 h 303528"/>
              <a:gd name="connsiteX1" fmla="*/ 69007 w 135452"/>
              <a:gd name="connsiteY1" fmla="*/ 0 h 303528"/>
              <a:gd name="connsiteX2" fmla="*/ 135452 w 135452"/>
              <a:gd name="connsiteY2" fmla="*/ 231422 h 303528"/>
              <a:gd name="connsiteX3" fmla="*/ 2562 w 135452"/>
              <a:gd name="connsiteY3" fmla="*/ 231422 h 303528"/>
              <a:gd name="connsiteX0" fmla="*/ 2562 w 135452"/>
              <a:gd name="connsiteY0" fmla="*/ 231422 h 303528"/>
              <a:gd name="connsiteX1" fmla="*/ 69007 w 135452"/>
              <a:gd name="connsiteY1" fmla="*/ 0 h 303528"/>
              <a:gd name="connsiteX2" fmla="*/ 135452 w 135452"/>
              <a:gd name="connsiteY2" fmla="*/ 231422 h 303528"/>
              <a:gd name="connsiteX3" fmla="*/ 2562 w 135452"/>
              <a:gd name="connsiteY3" fmla="*/ 231422 h 303528"/>
              <a:gd name="connsiteX0" fmla="*/ 1605 w 138196"/>
              <a:gd name="connsiteY0" fmla="*/ 231422 h 317306"/>
              <a:gd name="connsiteX1" fmla="*/ 68050 w 138196"/>
              <a:gd name="connsiteY1" fmla="*/ 0 h 317306"/>
              <a:gd name="connsiteX2" fmla="*/ 134495 w 138196"/>
              <a:gd name="connsiteY2" fmla="*/ 231422 h 317306"/>
              <a:gd name="connsiteX3" fmla="*/ 1605 w 138196"/>
              <a:gd name="connsiteY3" fmla="*/ 231422 h 317306"/>
              <a:gd name="connsiteX0" fmla="*/ 1605 w 138196"/>
              <a:gd name="connsiteY0" fmla="*/ 231422 h 317306"/>
              <a:gd name="connsiteX1" fmla="*/ 68050 w 138196"/>
              <a:gd name="connsiteY1" fmla="*/ 0 h 317306"/>
              <a:gd name="connsiteX2" fmla="*/ 134495 w 138196"/>
              <a:gd name="connsiteY2" fmla="*/ 231422 h 317306"/>
              <a:gd name="connsiteX3" fmla="*/ 1605 w 138196"/>
              <a:gd name="connsiteY3" fmla="*/ 231422 h 317306"/>
              <a:gd name="connsiteX0" fmla="*/ 2983 w 139431"/>
              <a:gd name="connsiteY0" fmla="*/ 231422 h 324555"/>
              <a:gd name="connsiteX1" fmla="*/ 69428 w 139431"/>
              <a:gd name="connsiteY1" fmla="*/ 0 h 324555"/>
              <a:gd name="connsiteX2" fmla="*/ 135873 w 139431"/>
              <a:gd name="connsiteY2" fmla="*/ 231422 h 324555"/>
              <a:gd name="connsiteX3" fmla="*/ 2983 w 139431"/>
              <a:gd name="connsiteY3" fmla="*/ 231422 h 324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9431" h="324555">
                <a:moveTo>
                  <a:pt x="2983" y="231422"/>
                </a:moveTo>
                <a:lnTo>
                  <a:pt x="69428" y="0"/>
                </a:lnTo>
                <a:lnTo>
                  <a:pt x="135873" y="231422"/>
                </a:lnTo>
                <a:cubicBezTo>
                  <a:pt x="167776" y="355600"/>
                  <a:pt x="-26097" y="355600"/>
                  <a:pt x="2983" y="231422"/>
                </a:cubicBezTo>
                <a:close/>
              </a:path>
            </a:pathLst>
          </a:custGeom>
          <a:gradFill flip="none" rotWithShape="1">
            <a:gsLst>
              <a:gs pos="58000">
                <a:schemeClr val="bg1"/>
              </a:gs>
              <a:gs pos="0">
                <a:schemeClr val="accent1">
                  <a:lumMod val="0"/>
                  <a:lumOff val="100000"/>
                </a:schemeClr>
              </a:gs>
              <a:gs pos="100000">
                <a:srgbClr val="FF6600"/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Isosceles Triangle 24">
            <a:extLst>
              <a:ext uri="{FF2B5EF4-FFF2-40B4-BE49-F238E27FC236}">
                <a16:creationId xmlns:a16="http://schemas.microsoft.com/office/drawing/2014/main" id="{F28BD1A1-792E-452D-8CFF-CD960F3053DD}"/>
              </a:ext>
            </a:extLst>
          </p:cNvPr>
          <p:cNvSpPr/>
          <p:nvPr/>
        </p:nvSpPr>
        <p:spPr>
          <a:xfrm rot="19841800">
            <a:off x="5265768" y="3703843"/>
            <a:ext cx="54685" cy="318348"/>
          </a:xfrm>
          <a:custGeom>
            <a:avLst/>
            <a:gdLst>
              <a:gd name="connsiteX0" fmla="*/ 0 w 132890"/>
              <a:gd name="connsiteY0" fmla="*/ 231422 h 231422"/>
              <a:gd name="connsiteX1" fmla="*/ 66445 w 132890"/>
              <a:gd name="connsiteY1" fmla="*/ 0 h 231422"/>
              <a:gd name="connsiteX2" fmla="*/ 132890 w 132890"/>
              <a:gd name="connsiteY2" fmla="*/ 231422 h 231422"/>
              <a:gd name="connsiteX3" fmla="*/ 0 w 132890"/>
              <a:gd name="connsiteY3" fmla="*/ 231422 h 231422"/>
              <a:gd name="connsiteX0" fmla="*/ 0 w 132890"/>
              <a:gd name="connsiteY0" fmla="*/ 231422 h 231422"/>
              <a:gd name="connsiteX1" fmla="*/ 66445 w 132890"/>
              <a:gd name="connsiteY1" fmla="*/ 0 h 231422"/>
              <a:gd name="connsiteX2" fmla="*/ 132890 w 132890"/>
              <a:gd name="connsiteY2" fmla="*/ 231422 h 231422"/>
              <a:gd name="connsiteX3" fmla="*/ 0 w 132890"/>
              <a:gd name="connsiteY3" fmla="*/ 231422 h 231422"/>
              <a:gd name="connsiteX0" fmla="*/ 0 w 132890"/>
              <a:gd name="connsiteY0" fmla="*/ 231422 h 270306"/>
              <a:gd name="connsiteX1" fmla="*/ 66445 w 132890"/>
              <a:gd name="connsiteY1" fmla="*/ 0 h 270306"/>
              <a:gd name="connsiteX2" fmla="*/ 132890 w 132890"/>
              <a:gd name="connsiteY2" fmla="*/ 231422 h 270306"/>
              <a:gd name="connsiteX3" fmla="*/ 0 w 132890"/>
              <a:gd name="connsiteY3" fmla="*/ 231422 h 270306"/>
              <a:gd name="connsiteX0" fmla="*/ 0 w 132890"/>
              <a:gd name="connsiteY0" fmla="*/ 231422 h 270306"/>
              <a:gd name="connsiteX1" fmla="*/ 66445 w 132890"/>
              <a:gd name="connsiteY1" fmla="*/ 0 h 270306"/>
              <a:gd name="connsiteX2" fmla="*/ 132890 w 132890"/>
              <a:gd name="connsiteY2" fmla="*/ 231422 h 270306"/>
              <a:gd name="connsiteX3" fmla="*/ 0 w 132890"/>
              <a:gd name="connsiteY3" fmla="*/ 231422 h 270306"/>
              <a:gd name="connsiteX0" fmla="*/ 2562 w 135452"/>
              <a:gd name="connsiteY0" fmla="*/ 231422 h 303528"/>
              <a:gd name="connsiteX1" fmla="*/ 69007 w 135452"/>
              <a:gd name="connsiteY1" fmla="*/ 0 h 303528"/>
              <a:gd name="connsiteX2" fmla="*/ 135452 w 135452"/>
              <a:gd name="connsiteY2" fmla="*/ 231422 h 303528"/>
              <a:gd name="connsiteX3" fmla="*/ 2562 w 135452"/>
              <a:gd name="connsiteY3" fmla="*/ 231422 h 303528"/>
              <a:gd name="connsiteX0" fmla="*/ 2562 w 135452"/>
              <a:gd name="connsiteY0" fmla="*/ 231422 h 303528"/>
              <a:gd name="connsiteX1" fmla="*/ 69007 w 135452"/>
              <a:gd name="connsiteY1" fmla="*/ 0 h 303528"/>
              <a:gd name="connsiteX2" fmla="*/ 135452 w 135452"/>
              <a:gd name="connsiteY2" fmla="*/ 231422 h 303528"/>
              <a:gd name="connsiteX3" fmla="*/ 2562 w 135452"/>
              <a:gd name="connsiteY3" fmla="*/ 231422 h 303528"/>
              <a:gd name="connsiteX0" fmla="*/ 1605 w 138196"/>
              <a:gd name="connsiteY0" fmla="*/ 231422 h 317306"/>
              <a:gd name="connsiteX1" fmla="*/ 68050 w 138196"/>
              <a:gd name="connsiteY1" fmla="*/ 0 h 317306"/>
              <a:gd name="connsiteX2" fmla="*/ 134495 w 138196"/>
              <a:gd name="connsiteY2" fmla="*/ 231422 h 317306"/>
              <a:gd name="connsiteX3" fmla="*/ 1605 w 138196"/>
              <a:gd name="connsiteY3" fmla="*/ 231422 h 317306"/>
              <a:gd name="connsiteX0" fmla="*/ 1605 w 138196"/>
              <a:gd name="connsiteY0" fmla="*/ 231422 h 317306"/>
              <a:gd name="connsiteX1" fmla="*/ 68050 w 138196"/>
              <a:gd name="connsiteY1" fmla="*/ 0 h 317306"/>
              <a:gd name="connsiteX2" fmla="*/ 134495 w 138196"/>
              <a:gd name="connsiteY2" fmla="*/ 231422 h 317306"/>
              <a:gd name="connsiteX3" fmla="*/ 1605 w 138196"/>
              <a:gd name="connsiteY3" fmla="*/ 231422 h 317306"/>
              <a:gd name="connsiteX0" fmla="*/ 2983 w 139431"/>
              <a:gd name="connsiteY0" fmla="*/ 231422 h 324555"/>
              <a:gd name="connsiteX1" fmla="*/ 69428 w 139431"/>
              <a:gd name="connsiteY1" fmla="*/ 0 h 324555"/>
              <a:gd name="connsiteX2" fmla="*/ 135873 w 139431"/>
              <a:gd name="connsiteY2" fmla="*/ 231422 h 324555"/>
              <a:gd name="connsiteX3" fmla="*/ 2983 w 139431"/>
              <a:gd name="connsiteY3" fmla="*/ 231422 h 324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9431" h="324555">
                <a:moveTo>
                  <a:pt x="2983" y="231422"/>
                </a:moveTo>
                <a:lnTo>
                  <a:pt x="69428" y="0"/>
                </a:lnTo>
                <a:lnTo>
                  <a:pt x="135873" y="231422"/>
                </a:lnTo>
                <a:cubicBezTo>
                  <a:pt x="167776" y="355600"/>
                  <a:pt x="-26097" y="355600"/>
                  <a:pt x="2983" y="231422"/>
                </a:cubicBezTo>
                <a:close/>
              </a:path>
            </a:pathLst>
          </a:custGeom>
          <a:gradFill flip="none" rotWithShape="1">
            <a:gsLst>
              <a:gs pos="58000">
                <a:schemeClr val="bg1"/>
              </a:gs>
              <a:gs pos="0">
                <a:schemeClr val="accent1">
                  <a:lumMod val="0"/>
                  <a:lumOff val="100000"/>
                </a:schemeClr>
              </a:gs>
              <a:gs pos="100000">
                <a:srgbClr val="FF6600"/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Isosceles Triangle 24">
            <a:extLst>
              <a:ext uri="{FF2B5EF4-FFF2-40B4-BE49-F238E27FC236}">
                <a16:creationId xmlns:a16="http://schemas.microsoft.com/office/drawing/2014/main" id="{53977492-4563-4367-BF46-95156F805768}"/>
              </a:ext>
            </a:extLst>
          </p:cNvPr>
          <p:cNvSpPr/>
          <p:nvPr/>
        </p:nvSpPr>
        <p:spPr>
          <a:xfrm rot="18560351">
            <a:off x="5393131" y="3487065"/>
            <a:ext cx="50838" cy="342441"/>
          </a:xfrm>
          <a:custGeom>
            <a:avLst/>
            <a:gdLst>
              <a:gd name="connsiteX0" fmla="*/ 0 w 132890"/>
              <a:gd name="connsiteY0" fmla="*/ 231422 h 231422"/>
              <a:gd name="connsiteX1" fmla="*/ 66445 w 132890"/>
              <a:gd name="connsiteY1" fmla="*/ 0 h 231422"/>
              <a:gd name="connsiteX2" fmla="*/ 132890 w 132890"/>
              <a:gd name="connsiteY2" fmla="*/ 231422 h 231422"/>
              <a:gd name="connsiteX3" fmla="*/ 0 w 132890"/>
              <a:gd name="connsiteY3" fmla="*/ 231422 h 231422"/>
              <a:gd name="connsiteX0" fmla="*/ 0 w 132890"/>
              <a:gd name="connsiteY0" fmla="*/ 231422 h 231422"/>
              <a:gd name="connsiteX1" fmla="*/ 66445 w 132890"/>
              <a:gd name="connsiteY1" fmla="*/ 0 h 231422"/>
              <a:gd name="connsiteX2" fmla="*/ 132890 w 132890"/>
              <a:gd name="connsiteY2" fmla="*/ 231422 h 231422"/>
              <a:gd name="connsiteX3" fmla="*/ 0 w 132890"/>
              <a:gd name="connsiteY3" fmla="*/ 231422 h 231422"/>
              <a:gd name="connsiteX0" fmla="*/ 0 w 132890"/>
              <a:gd name="connsiteY0" fmla="*/ 231422 h 270306"/>
              <a:gd name="connsiteX1" fmla="*/ 66445 w 132890"/>
              <a:gd name="connsiteY1" fmla="*/ 0 h 270306"/>
              <a:gd name="connsiteX2" fmla="*/ 132890 w 132890"/>
              <a:gd name="connsiteY2" fmla="*/ 231422 h 270306"/>
              <a:gd name="connsiteX3" fmla="*/ 0 w 132890"/>
              <a:gd name="connsiteY3" fmla="*/ 231422 h 270306"/>
              <a:gd name="connsiteX0" fmla="*/ 0 w 132890"/>
              <a:gd name="connsiteY0" fmla="*/ 231422 h 270306"/>
              <a:gd name="connsiteX1" fmla="*/ 66445 w 132890"/>
              <a:gd name="connsiteY1" fmla="*/ 0 h 270306"/>
              <a:gd name="connsiteX2" fmla="*/ 132890 w 132890"/>
              <a:gd name="connsiteY2" fmla="*/ 231422 h 270306"/>
              <a:gd name="connsiteX3" fmla="*/ 0 w 132890"/>
              <a:gd name="connsiteY3" fmla="*/ 231422 h 270306"/>
              <a:gd name="connsiteX0" fmla="*/ 2562 w 135452"/>
              <a:gd name="connsiteY0" fmla="*/ 231422 h 303528"/>
              <a:gd name="connsiteX1" fmla="*/ 69007 w 135452"/>
              <a:gd name="connsiteY1" fmla="*/ 0 h 303528"/>
              <a:gd name="connsiteX2" fmla="*/ 135452 w 135452"/>
              <a:gd name="connsiteY2" fmla="*/ 231422 h 303528"/>
              <a:gd name="connsiteX3" fmla="*/ 2562 w 135452"/>
              <a:gd name="connsiteY3" fmla="*/ 231422 h 303528"/>
              <a:gd name="connsiteX0" fmla="*/ 2562 w 135452"/>
              <a:gd name="connsiteY0" fmla="*/ 231422 h 303528"/>
              <a:gd name="connsiteX1" fmla="*/ 69007 w 135452"/>
              <a:gd name="connsiteY1" fmla="*/ 0 h 303528"/>
              <a:gd name="connsiteX2" fmla="*/ 135452 w 135452"/>
              <a:gd name="connsiteY2" fmla="*/ 231422 h 303528"/>
              <a:gd name="connsiteX3" fmla="*/ 2562 w 135452"/>
              <a:gd name="connsiteY3" fmla="*/ 231422 h 303528"/>
              <a:gd name="connsiteX0" fmla="*/ 1605 w 138196"/>
              <a:gd name="connsiteY0" fmla="*/ 231422 h 317306"/>
              <a:gd name="connsiteX1" fmla="*/ 68050 w 138196"/>
              <a:gd name="connsiteY1" fmla="*/ 0 h 317306"/>
              <a:gd name="connsiteX2" fmla="*/ 134495 w 138196"/>
              <a:gd name="connsiteY2" fmla="*/ 231422 h 317306"/>
              <a:gd name="connsiteX3" fmla="*/ 1605 w 138196"/>
              <a:gd name="connsiteY3" fmla="*/ 231422 h 317306"/>
              <a:gd name="connsiteX0" fmla="*/ 1605 w 138196"/>
              <a:gd name="connsiteY0" fmla="*/ 231422 h 317306"/>
              <a:gd name="connsiteX1" fmla="*/ 68050 w 138196"/>
              <a:gd name="connsiteY1" fmla="*/ 0 h 317306"/>
              <a:gd name="connsiteX2" fmla="*/ 134495 w 138196"/>
              <a:gd name="connsiteY2" fmla="*/ 231422 h 317306"/>
              <a:gd name="connsiteX3" fmla="*/ 1605 w 138196"/>
              <a:gd name="connsiteY3" fmla="*/ 231422 h 317306"/>
              <a:gd name="connsiteX0" fmla="*/ 2983 w 139431"/>
              <a:gd name="connsiteY0" fmla="*/ 231422 h 324555"/>
              <a:gd name="connsiteX1" fmla="*/ 69428 w 139431"/>
              <a:gd name="connsiteY1" fmla="*/ 0 h 324555"/>
              <a:gd name="connsiteX2" fmla="*/ 135873 w 139431"/>
              <a:gd name="connsiteY2" fmla="*/ 231422 h 324555"/>
              <a:gd name="connsiteX3" fmla="*/ 2983 w 139431"/>
              <a:gd name="connsiteY3" fmla="*/ 231422 h 324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9431" h="324555">
                <a:moveTo>
                  <a:pt x="2983" y="231422"/>
                </a:moveTo>
                <a:lnTo>
                  <a:pt x="69428" y="0"/>
                </a:lnTo>
                <a:lnTo>
                  <a:pt x="135873" y="231422"/>
                </a:lnTo>
                <a:cubicBezTo>
                  <a:pt x="167776" y="355600"/>
                  <a:pt x="-26097" y="355600"/>
                  <a:pt x="2983" y="231422"/>
                </a:cubicBezTo>
                <a:close/>
              </a:path>
            </a:pathLst>
          </a:custGeom>
          <a:gradFill flip="none" rotWithShape="1">
            <a:gsLst>
              <a:gs pos="58000">
                <a:schemeClr val="bg1"/>
              </a:gs>
              <a:gs pos="0">
                <a:schemeClr val="accent1">
                  <a:lumMod val="0"/>
                  <a:lumOff val="100000"/>
                </a:schemeClr>
              </a:gs>
              <a:gs pos="100000">
                <a:srgbClr val="FF6600"/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2" name="Isosceles Triangle 24">
            <a:extLst>
              <a:ext uri="{FF2B5EF4-FFF2-40B4-BE49-F238E27FC236}">
                <a16:creationId xmlns:a16="http://schemas.microsoft.com/office/drawing/2014/main" id="{ADD6044B-25BD-4D64-A9CB-37E480BF82B1}"/>
              </a:ext>
            </a:extLst>
          </p:cNvPr>
          <p:cNvSpPr/>
          <p:nvPr/>
        </p:nvSpPr>
        <p:spPr>
          <a:xfrm rot="20897573">
            <a:off x="5092079" y="3557165"/>
            <a:ext cx="54685" cy="318348"/>
          </a:xfrm>
          <a:custGeom>
            <a:avLst/>
            <a:gdLst>
              <a:gd name="connsiteX0" fmla="*/ 0 w 132890"/>
              <a:gd name="connsiteY0" fmla="*/ 231422 h 231422"/>
              <a:gd name="connsiteX1" fmla="*/ 66445 w 132890"/>
              <a:gd name="connsiteY1" fmla="*/ 0 h 231422"/>
              <a:gd name="connsiteX2" fmla="*/ 132890 w 132890"/>
              <a:gd name="connsiteY2" fmla="*/ 231422 h 231422"/>
              <a:gd name="connsiteX3" fmla="*/ 0 w 132890"/>
              <a:gd name="connsiteY3" fmla="*/ 231422 h 231422"/>
              <a:gd name="connsiteX0" fmla="*/ 0 w 132890"/>
              <a:gd name="connsiteY0" fmla="*/ 231422 h 231422"/>
              <a:gd name="connsiteX1" fmla="*/ 66445 w 132890"/>
              <a:gd name="connsiteY1" fmla="*/ 0 h 231422"/>
              <a:gd name="connsiteX2" fmla="*/ 132890 w 132890"/>
              <a:gd name="connsiteY2" fmla="*/ 231422 h 231422"/>
              <a:gd name="connsiteX3" fmla="*/ 0 w 132890"/>
              <a:gd name="connsiteY3" fmla="*/ 231422 h 231422"/>
              <a:gd name="connsiteX0" fmla="*/ 0 w 132890"/>
              <a:gd name="connsiteY0" fmla="*/ 231422 h 270306"/>
              <a:gd name="connsiteX1" fmla="*/ 66445 w 132890"/>
              <a:gd name="connsiteY1" fmla="*/ 0 h 270306"/>
              <a:gd name="connsiteX2" fmla="*/ 132890 w 132890"/>
              <a:gd name="connsiteY2" fmla="*/ 231422 h 270306"/>
              <a:gd name="connsiteX3" fmla="*/ 0 w 132890"/>
              <a:gd name="connsiteY3" fmla="*/ 231422 h 270306"/>
              <a:gd name="connsiteX0" fmla="*/ 0 w 132890"/>
              <a:gd name="connsiteY0" fmla="*/ 231422 h 270306"/>
              <a:gd name="connsiteX1" fmla="*/ 66445 w 132890"/>
              <a:gd name="connsiteY1" fmla="*/ 0 h 270306"/>
              <a:gd name="connsiteX2" fmla="*/ 132890 w 132890"/>
              <a:gd name="connsiteY2" fmla="*/ 231422 h 270306"/>
              <a:gd name="connsiteX3" fmla="*/ 0 w 132890"/>
              <a:gd name="connsiteY3" fmla="*/ 231422 h 270306"/>
              <a:gd name="connsiteX0" fmla="*/ 2562 w 135452"/>
              <a:gd name="connsiteY0" fmla="*/ 231422 h 303528"/>
              <a:gd name="connsiteX1" fmla="*/ 69007 w 135452"/>
              <a:gd name="connsiteY1" fmla="*/ 0 h 303528"/>
              <a:gd name="connsiteX2" fmla="*/ 135452 w 135452"/>
              <a:gd name="connsiteY2" fmla="*/ 231422 h 303528"/>
              <a:gd name="connsiteX3" fmla="*/ 2562 w 135452"/>
              <a:gd name="connsiteY3" fmla="*/ 231422 h 303528"/>
              <a:gd name="connsiteX0" fmla="*/ 2562 w 135452"/>
              <a:gd name="connsiteY0" fmla="*/ 231422 h 303528"/>
              <a:gd name="connsiteX1" fmla="*/ 69007 w 135452"/>
              <a:gd name="connsiteY1" fmla="*/ 0 h 303528"/>
              <a:gd name="connsiteX2" fmla="*/ 135452 w 135452"/>
              <a:gd name="connsiteY2" fmla="*/ 231422 h 303528"/>
              <a:gd name="connsiteX3" fmla="*/ 2562 w 135452"/>
              <a:gd name="connsiteY3" fmla="*/ 231422 h 303528"/>
              <a:gd name="connsiteX0" fmla="*/ 1605 w 138196"/>
              <a:gd name="connsiteY0" fmla="*/ 231422 h 317306"/>
              <a:gd name="connsiteX1" fmla="*/ 68050 w 138196"/>
              <a:gd name="connsiteY1" fmla="*/ 0 h 317306"/>
              <a:gd name="connsiteX2" fmla="*/ 134495 w 138196"/>
              <a:gd name="connsiteY2" fmla="*/ 231422 h 317306"/>
              <a:gd name="connsiteX3" fmla="*/ 1605 w 138196"/>
              <a:gd name="connsiteY3" fmla="*/ 231422 h 317306"/>
              <a:gd name="connsiteX0" fmla="*/ 1605 w 138196"/>
              <a:gd name="connsiteY0" fmla="*/ 231422 h 317306"/>
              <a:gd name="connsiteX1" fmla="*/ 68050 w 138196"/>
              <a:gd name="connsiteY1" fmla="*/ 0 h 317306"/>
              <a:gd name="connsiteX2" fmla="*/ 134495 w 138196"/>
              <a:gd name="connsiteY2" fmla="*/ 231422 h 317306"/>
              <a:gd name="connsiteX3" fmla="*/ 1605 w 138196"/>
              <a:gd name="connsiteY3" fmla="*/ 231422 h 317306"/>
              <a:gd name="connsiteX0" fmla="*/ 2983 w 139431"/>
              <a:gd name="connsiteY0" fmla="*/ 231422 h 324555"/>
              <a:gd name="connsiteX1" fmla="*/ 69428 w 139431"/>
              <a:gd name="connsiteY1" fmla="*/ 0 h 324555"/>
              <a:gd name="connsiteX2" fmla="*/ 135873 w 139431"/>
              <a:gd name="connsiteY2" fmla="*/ 231422 h 324555"/>
              <a:gd name="connsiteX3" fmla="*/ 2983 w 139431"/>
              <a:gd name="connsiteY3" fmla="*/ 231422 h 324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9431" h="324555">
                <a:moveTo>
                  <a:pt x="2983" y="231422"/>
                </a:moveTo>
                <a:lnTo>
                  <a:pt x="69428" y="0"/>
                </a:lnTo>
                <a:lnTo>
                  <a:pt x="135873" y="231422"/>
                </a:lnTo>
                <a:cubicBezTo>
                  <a:pt x="167776" y="355600"/>
                  <a:pt x="-26097" y="355600"/>
                  <a:pt x="2983" y="231422"/>
                </a:cubicBezTo>
                <a:close/>
              </a:path>
            </a:pathLst>
          </a:custGeom>
          <a:gradFill flip="none" rotWithShape="1">
            <a:gsLst>
              <a:gs pos="58000">
                <a:schemeClr val="bg1"/>
              </a:gs>
              <a:gs pos="0">
                <a:schemeClr val="accent1">
                  <a:lumMod val="0"/>
                  <a:lumOff val="100000"/>
                </a:schemeClr>
              </a:gs>
              <a:gs pos="100000">
                <a:srgbClr val="FF6600"/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Isosceles Triangle 24">
            <a:extLst>
              <a:ext uri="{FF2B5EF4-FFF2-40B4-BE49-F238E27FC236}">
                <a16:creationId xmlns:a16="http://schemas.microsoft.com/office/drawing/2014/main" id="{9E561D70-3FF7-403D-8878-CB71ADAA9358}"/>
              </a:ext>
            </a:extLst>
          </p:cNvPr>
          <p:cNvSpPr/>
          <p:nvPr/>
        </p:nvSpPr>
        <p:spPr>
          <a:xfrm rot="3628843">
            <a:off x="4591965" y="3549320"/>
            <a:ext cx="50838" cy="342441"/>
          </a:xfrm>
          <a:custGeom>
            <a:avLst/>
            <a:gdLst>
              <a:gd name="connsiteX0" fmla="*/ 0 w 132890"/>
              <a:gd name="connsiteY0" fmla="*/ 231422 h 231422"/>
              <a:gd name="connsiteX1" fmla="*/ 66445 w 132890"/>
              <a:gd name="connsiteY1" fmla="*/ 0 h 231422"/>
              <a:gd name="connsiteX2" fmla="*/ 132890 w 132890"/>
              <a:gd name="connsiteY2" fmla="*/ 231422 h 231422"/>
              <a:gd name="connsiteX3" fmla="*/ 0 w 132890"/>
              <a:gd name="connsiteY3" fmla="*/ 231422 h 231422"/>
              <a:gd name="connsiteX0" fmla="*/ 0 w 132890"/>
              <a:gd name="connsiteY0" fmla="*/ 231422 h 231422"/>
              <a:gd name="connsiteX1" fmla="*/ 66445 w 132890"/>
              <a:gd name="connsiteY1" fmla="*/ 0 h 231422"/>
              <a:gd name="connsiteX2" fmla="*/ 132890 w 132890"/>
              <a:gd name="connsiteY2" fmla="*/ 231422 h 231422"/>
              <a:gd name="connsiteX3" fmla="*/ 0 w 132890"/>
              <a:gd name="connsiteY3" fmla="*/ 231422 h 231422"/>
              <a:gd name="connsiteX0" fmla="*/ 0 w 132890"/>
              <a:gd name="connsiteY0" fmla="*/ 231422 h 270306"/>
              <a:gd name="connsiteX1" fmla="*/ 66445 w 132890"/>
              <a:gd name="connsiteY1" fmla="*/ 0 h 270306"/>
              <a:gd name="connsiteX2" fmla="*/ 132890 w 132890"/>
              <a:gd name="connsiteY2" fmla="*/ 231422 h 270306"/>
              <a:gd name="connsiteX3" fmla="*/ 0 w 132890"/>
              <a:gd name="connsiteY3" fmla="*/ 231422 h 270306"/>
              <a:gd name="connsiteX0" fmla="*/ 0 w 132890"/>
              <a:gd name="connsiteY0" fmla="*/ 231422 h 270306"/>
              <a:gd name="connsiteX1" fmla="*/ 66445 w 132890"/>
              <a:gd name="connsiteY1" fmla="*/ 0 h 270306"/>
              <a:gd name="connsiteX2" fmla="*/ 132890 w 132890"/>
              <a:gd name="connsiteY2" fmla="*/ 231422 h 270306"/>
              <a:gd name="connsiteX3" fmla="*/ 0 w 132890"/>
              <a:gd name="connsiteY3" fmla="*/ 231422 h 270306"/>
              <a:gd name="connsiteX0" fmla="*/ 2562 w 135452"/>
              <a:gd name="connsiteY0" fmla="*/ 231422 h 303528"/>
              <a:gd name="connsiteX1" fmla="*/ 69007 w 135452"/>
              <a:gd name="connsiteY1" fmla="*/ 0 h 303528"/>
              <a:gd name="connsiteX2" fmla="*/ 135452 w 135452"/>
              <a:gd name="connsiteY2" fmla="*/ 231422 h 303528"/>
              <a:gd name="connsiteX3" fmla="*/ 2562 w 135452"/>
              <a:gd name="connsiteY3" fmla="*/ 231422 h 303528"/>
              <a:gd name="connsiteX0" fmla="*/ 2562 w 135452"/>
              <a:gd name="connsiteY0" fmla="*/ 231422 h 303528"/>
              <a:gd name="connsiteX1" fmla="*/ 69007 w 135452"/>
              <a:gd name="connsiteY1" fmla="*/ 0 h 303528"/>
              <a:gd name="connsiteX2" fmla="*/ 135452 w 135452"/>
              <a:gd name="connsiteY2" fmla="*/ 231422 h 303528"/>
              <a:gd name="connsiteX3" fmla="*/ 2562 w 135452"/>
              <a:gd name="connsiteY3" fmla="*/ 231422 h 303528"/>
              <a:gd name="connsiteX0" fmla="*/ 1605 w 138196"/>
              <a:gd name="connsiteY0" fmla="*/ 231422 h 317306"/>
              <a:gd name="connsiteX1" fmla="*/ 68050 w 138196"/>
              <a:gd name="connsiteY1" fmla="*/ 0 h 317306"/>
              <a:gd name="connsiteX2" fmla="*/ 134495 w 138196"/>
              <a:gd name="connsiteY2" fmla="*/ 231422 h 317306"/>
              <a:gd name="connsiteX3" fmla="*/ 1605 w 138196"/>
              <a:gd name="connsiteY3" fmla="*/ 231422 h 317306"/>
              <a:gd name="connsiteX0" fmla="*/ 1605 w 138196"/>
              <a:gd name="connsiteY0" fmla="*/ 231422 h 317306"/>
              <a:gd name="connsiteX1" fmla="*/ 68050 w 138196"/>
              <a:gd name="connsiteY1" fmla="*/ 0 h 317306"/>
              <a:gd name="connsiteX2" fmla="*/ 134495 w 138196"/>
              <a:gd name="connsiteY2" fmla="*/ 231422 h 317306"/>
              <a:gd name="connsiteX3" fmla="*/ 1605 w 138196"/>
              <a:gd name="connsiteY3" fmla="*/ 231422 h 317306"/>
              <a:gd name="connsiteX0" fmla="*/ 2983 w 139431"/>
              <a:gd name="connsiteY0" fmla="*/ 231422 h 324555"/>
              <a:gd name="connsiteX1" fmla="*/ 69428 w 139431"/>
              <a:gd name="connsiteY1" fmla="*/ 0 h 324555"/>
              <a:gd name="connsiteX2" fmla="*/ 135873 w 139431"/>
              <a:gd name="connsiteY2" fmla="*/ 231422 h 324555"/>
              <a:gd name="connsiteX3" fmla="*/ 2983 w 139431"/>
              <a:gd name="connsiteY3" fmla="*/ 231422 h 324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9431" h="324555">
                <a:moveTo>
                  <a:pt x="2983" y="231422"/>
                </a:moveTo>
                <a:lnTo>
                  <a:pt x="69428" y="0"/>
                </a:lnTo>
                <a:lnTo>
                  <a:pt x="135873" y="231422"/>
                </a:lnTo>
                <a:cubicBezTo>
                  <a:pt x="167776" y="355600"/>
                  <a:pt x="-26097" y="355600"/>
                  <a:pt x="2983" y="231422"/>
                </a:cubicBezTo>
                <a:close/>
              </a:path>
            </a:pathLst>
          </a:custGeom>
          <a:gradFill flip="none" rotWithShape="1">
            <a:gsLst>
              <a:gs pos="58000">
                <a:schemeClr val="bg1"/>
              </a:gs>
              <a:gs pos="0">
                <a:schemeClr val="accent1">
                  <a:lumMod val="0"/>
                  <a:lumOff val="100000"/>
                </a:schemeClr>
              </a:gs>
              <a:gs pos="100000">
                <a:srgbClr val="FF6600"/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Isosceles Triangle 24">
            <a:extLst>
              <a:ext uri="{FF2B5EF4-FFF2-40B4-BE49-F238E27FC236}">
                <a16:creationId xmlns:a16="http://schemas.microsoft.com/office/drawing/2014/main" id="{427597A6-644A-471B-ADB1-D3B9EEEB3C9F}"/>
              </a:ext>
            </a:extLst>
          </p:cNvPr>
          <p:cNvSpPr/>
          <p:nvPr/>
        </p:nvSpPr>
        <p:spPr>
          <a:xfrm rot="14123883">
            <a:off x="5400899" y="3068342"/>
            <a:ext cx="50838" cy="342441"/>
          </a:xfrm>
          <a:custGeom>
            <a:avLst/>
            <a:gdLst>
              <a:gd name="connsiteX0" fmla="*/ 0 w 132890"/>
              <a:gd name="connsiteY0" fmla="*/ 231422 h 231422"/>
              <a:gd name="connsiteX1" fmla="*/ 66445 w 132890"/>
              <a:gd name="connsiteY1" fmla="*/ 0 h 231422"/>
              <a:gd name="connsiteX2" fmla="*/ 132890 w 132890"/>
              <a:gd name="connsiteY2" fmla="*/ 231422 h 231422"/>
              <a:gd name="connsiteX3" fmla="*/ 0 w 132890"/>
              <a:gd name="connsiteY3" fmla="*/ 231422 h 231422"/>
              <a:gd name="connsiteX0" fmla="*/ 0 w 132890"/>
              <a:gd name="connsiteY0" fmla="*/ 231422 h 231422"/>
              <a:gd name="connsiteX1" fmla="*/ 66445 w 132890"/>
              <a:gd name="connsiteY1" fmla="*/ 0 h 231422"/>
              <a:gd name="connsiteX2" fmla="*/ 132890 w 132890"/>
              <a:gd name="connsiteY2" fmla="*/ 231422 h 231422"/>
              <a:gd name="connsiteX3" fmla="*/ 0 w 132890"/>
              <a:gd name="connsiteY3" fmla="*/ 231422 h 231422"/>
              <a:gd name="connsiteX0" fmla="*/ 0 w 132890"/>
              <a:gd name="connsiteY0" fmla="*/ 231422 h 270306"/>
              <a:gd name="connsiteX1" fmla="*/ 66445 w 132890"/>
              <a:gd name="connsiteY1" fmla="*/ 0 h 270306"/>
              <a:gd name="connsiteX2" fmla="*/ 132890 w 132890"/>
              <a:gd name="connsiteY2" fmla="*/ 231422 h 270306"/>
              <a:gd name="connsiteX3" fmla="*/ 0 w 132890"/>
              <a:gd name="connsiteY3" fmla="*/ 231422 h 270306"/>
              <a:gd name="connsiteX0" fmla="*/ 0 w 132890"/>
              <a:gd name="connsiteY0" fmla="*/ 231422 h 270306"/>
              <a:gd name="connsiteX1" fmla="*/ 66445 w 132890"/>
              <a:gd name="connsiteY1" fmla="*/ 0 h 270306"/>
              <a:gd name="connsiteX2" fmla="*/ 132890 w 132890"/>
              <a:gd name="connsiteY2" fmla="*/ 231422 h 270306"/>
              <a:gd name="connsiteX3" fmla="*/ 0 w 132890"/>
              <a:gd name="connsiteY3" fmla="*/ 231422 h 270306"/>
              <a:gd name="connsiteX0" fmla="*/ 2562 w 135452"/>
              <a:gd name="connsiteY0" fmla="*/ 231422 h 303528"/>
              <a:gd name="connsiteX1" fmla="*/ 69007 w 135452"/>
              <a:gd name="connsiteY1" fmla="*/ 0 h 303528"/>
              <a:gd name="connsiteX2" fmla="*/ 135452 w 135452"/>
              <a:gd name="connsiteY2" fmla="*/ 231422 h 303528"/>
              <a:gd name="connsiteX3" fmla="*/ 2562 w 135452"/>
              <a:gd name="connsiteY3" fmla="*/ 231422 h 303528"/>
              <a:gd name="connsiteX0" fmla="*/ 2562 w 135452"/>
              <a:gd name="connsiteY0" fmla="*/ 231422 h 303528"/>
              <a:gd name="connsiteX1" fmla="*/ 69007 w 135452"/>
              <a:gd name="connsiteY1" fmla="*/ 0 h 303528"/>
              <a:gd name="connsiteX2" fmla="*/ 135452 w 135452"/>
              <a:gd name="connsiteY2" fmla="*/ 231422 h 303528"/>
              <a:gd name="connsiteX3" fmla="*/ 2562 w 135452"/>
              <a:gd name="connsiteY3" fmla="*/ 231422 h 303528"/>
              <a:gd name="connsiteX0" fmla="*/ 1605 w 138196"/>
              <a:gd name="connsiteY0" fmla="*/ 231422 h 317306"/>
              <a:gd name="connsiteX1" fmla="*/ 68050 w 138196"/>
              <a:gd name="connsiteY1" fmla="*/ 0 h 317306"/>
              <a:gd name="connsiteX2" fmla="*/ 134495 w 138196"/>
              <a:gd name="connsiteY2" fmla="*/ 231422 h 317306"/>
              <a:gd name="connsiteX3" fmla="*/ 1605 w 138196"/>
              <a:gd name="connsiteY3" fmla="*/ 231422 h 317306"/>
              <a:gd name="connsiteX0" fmla="*/ 1605 w 138196"/>
              <a:gd name="connsiteY0" fmla="*/ 231422 h 317306"/>
              <a:gd name="connsiteX1" fmla="*/ 68050 w 138196"/>
              <a:gd name="connsiteY1" fmla="*/ 0 h 317306"/>
              <a:gd name="connsiteX2" fmla="*/ 134495 w 138196"/>
              <a:gd name="connsiteY2" fmla="*/ 231422 h 317306"/>
              <a:gd name="connsiteX3" fmla="*/ 1605 w 138196"/>
              <a:gd name="connsiteY3" fmla="*/ 231422 h 317306"/>
              <a:gd name="connsiteX0" fmla="*/ 2983 w 139431"/>
              <a:gd name="connsiteY0" fmla="*/ 231422 h 324555"/>
              <a:gd name="connsiteX1" fmla="*/ 69428 w 139431"/>
              <a:gd name="connsiteY1" fmla="*/ 0 h 324555"/>
              <a:gd name="connsiteX2" fmla="*/ 135873 w 139431"/>
              <a:gd name="connsiteY2" fmla="*/ 231422 h 324555"/>
              <a:gd name="connsiteX3" fmla="*/ 2983 w 139431"/>
              <a:gd name="connsiteY3" fmla="*/ 231422 h 324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9431" h="324555">
                <a:moveTo>
                  <a:pt x="2983" y="231422"/>
                </a:moveTo>
                <a:lnTo>
                  <a:pt x="69428" y="0"/>
                </a:lnTo>
                <a:lnTo>
                  <a:pt x="135873" y="231422"/>
                </a:lnTo>
                <a:cubicBezTo>
                  <a:pt x="167776" y="355600"/>
                  <a:pt x="-26097" y="355600"/>
                  <a:pt x="2983" y="231422"/>
                </a:cubicBezTo>
                <a:close/>
              </a:path>
            </a:pathLst>
          </a:custGeom>
          <a:gradFill flip="none" rotWithShape="1">
            <a:gsLst>
              <a:gs pos="58000">
                <a:schemeClr val="bg1"/>
              </a:gs>
              <a:gs pos="0">
                <a:schemeClr val="accent1">
                  <a:lumMod val="0"/>
                  <a:lumOff val="100000"/>
                </a:schemeClr>
              </a:gs>
              <a:gs pos="100000">
                <a:srgbClr val="FF6600"/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5" name="Isosceles Triangle 24">
            <a:extLst>
              <a:ext uri="{FF2B5EF4-FFF2-40B4-BE49-F238E27FC236}">
                <a16:creationId xmlns:a16="http://schemas.microsoft.com/office/drawing/2014/main" id="{E847786F-DDD2-4A8C-B360-B91A46053F60}"/>
              </a:ext>
            </a:extLst>
          </p:cNvPr>
          <p:cNvSpPr/>
          <p:nvPr/>
        </p:nvSpPr>
        <p:spPr>
          <a:xfrm rot="2409683">
            <a:off x="4874597" y="3471596"/>
            <a:ext cx="50838" cy="342441"/>
          </a:xfrm>
          <a:custGeom>
            <a:avLst/>
            <a:gdLst>
              <a:gd name="connsiteX0" fmla="*/ 0 w 132890"/>
              <a:gd name="connsiteY0" fmla="*/ 231422 h 231422"/>
              <a:gd name="connsiteX1" fmla="*/ 66445 w 132890"/>
              <a:gd name="connsiteY1" fmla="*/ 0 h 231422"/>
              <a:gd name="connsiteX2" fmla="*/ 132890 w 132890"/>
              <a:gd name="connsiteY2" fmla="*/ 231422 h 231422"/>
              <a:gd name="connsiteX3" fmla="*/ 0 w 132890"/>
              <a:gd name="connsiteY3" fmla="*/ 231422 h 231422"/>
              <a:gd name="connsiteX0" fmla="*/ 0 w 132890"/>
              <a:gd name="connsiteY0" fmla="*/ 231422 h 231422"/>
              <a:gd name="connsiteX1" fmla="*/ 66445 w 132890"/>
              <a:gd name="connsiteY1" fmla="*/ 0 h 231422"/>
              <a:gd name="connsiteX2" fmla="*/ 132890 w 132890"/>
              <a:gd name="connsiteY2" fmla="*/ 231422 h 231422"/>
              <a:gd name="connsiteX3" fmla="*/ 0 w 132890"/>
              <a:gd name="connsiteY3" fmla="*/ 231422 h 231422"/>
              <a:gd name="connsiteX0" fmla="*/ 0 w 132890"/>
              <a:gd name="connsiteY0" fmla="*/ 231422 h 270306"/>
              <a:gd name="connsiteX1" fmla="*/ 66445 w 132890"/>
              <a:gd name="connsiteY1" fmla="*/ 0 h 270306"/>
              <a:gd name="connsiteX2" fmla="*/ 132890 w 132890"/>
              <a:gd name="connsiteY2" fmla="*/ 231422 h 270306"/>
              <a:gd name="connsiteX3" fmla="*/ 0 w 132890"/>
              <a:gd name="connsiteY3" fmla="*/ 231422 h 270306"/>
              <a:gd name="connsiteX0" fmla="*/ 0 w 132890"/>
              <a:gd name="connsiteY0" fmla="*/ 231422 h 270306"/>
              <a:gd name="connsiteX1" fmla="*/ 66445 w 132890"/>
              <a:gd name="connsiteY1" fmla="*/ 0 h 270306"/>
              <a:gd name="connsiteX2" fmla="*/ 132890 w 132890"/>
              <a:gd name="connsiteY2" fmla="*/ 231422 h 270306"/>
              <a:gd name="connsiteX3" fmla="*/ 0 w 132890"/>
              <a:gd name="connsiteY3" fmla="*/ 231422 h 270306"/>
              <a:gd name="connsiteX0" fmla="*/ 2562 w 135452"/>
              <a:gd name="connsiteY0" fmla="*/ 231422 h 303528"/>
              <a:gd name="connsiteX1" fmla="*/ 69007 w 135452"/>
              <a:gd name="connsiteY1" fmla="*/ 0 h 303528"/>
              <a:gd name="connsiteX2" fmla="*/ 135452 w 135452"/>
              <a:gd name="connsiteY2" fmla="*/ 231422 h 303528"/>
              <a:gd name="connsiteX3" fmla="*/ 2562 w 135452"/>
              <a:gd name="connsiteY3" fmla="*/ 231422 h 303528"/>
              <a:gd name="connsiteX0" fmla="*/ 2562 w 135452"/>
              <a:gd name="connsiteY0" fmla="*/ 231422 h 303528"/>
              <a:gd name="connsiteX1" fmla="*/ 69007 w 135452"/>
              <a:gd name="connsiteY1" fmla="*/ 0 h 303528"/>
              <a:gd name="connsiteX2" fmla="*/ 135452 w 135452"/>
              <a:gd name="connsiteY2" fmla="*/ 231422 h 303528"/>
              <a:gd name="connsiteX3" fmla="*/ 2562 w 135452"/>
              <a:gd name="connsiteY3" fmla="*/ 231422 h 303528"/>
              <a:gd name="connsiteX0" fmla="*/ 1605 w 138196"/>
              <a:gd name="connsiteY0" fmla="*/ 231422 h 317306"/>
              <a:gd name="connsiteX1" fmla="*/ 68050 w 138196"/>
              <a:gd name="connsiteY1" fmla="*/ 0 h 317306"/>
              <a:gd name="connsiteX2" fmla="*/ 134495 w 138196"/>
              <a:gd name="connsiteY2" fmla="*/ 231422 h 317306"/>
              <a:gd name="connsiteX3" fmla="*/ 1605 w 138196"/>
              <a:gd name="connsiteY3" fmla="*/ 231422 h 317306"/>
              <a:gd name="connsiteX0" fmla="*/ 1605 w 138196"/>
              <a:gd name="connsiteY0" fmla="*/ 231422 h 317306"/>
              <a:gd name="connsiteX1" fmla="*/ 68050 w 138196"/>
              <a:gd name="connsiteY1" fmla="*/ 0 h 317306"/>
              <a:gd name="connsiteX2" fmla="*/ 134495 w 138196"/>
              <a:gd name="connsiteY2" fmla="*/ 231422 h 317306"/>
              <a:gd name="connsiteX3" fmla="*/ 1605 w 138196"/>
              <a:gd name="connsiteY3" fmla="*/ 231422 h 317306"/>
              <a:gd name="connsiteX0" fmla="*/ 2983 w 139431"/>
              <a:gd name="connsiteY0" fmla="*/ 231422 h 324555"/>
              <a:gd name="connsiteX1" fmla="*/ 69428 w 139431"/>
              <a:gd name="connsiteY1" fmla="*/ 0 h 324555"/>
              <a:gd name="connsiteX2" fmla="*/ 135873 w 139431"/>
              <a:gd name="connsiteY2" fmla="*/ 231422 h 324555"/>
              <a:gd name="connsiteX3" fmla="*/ 2983 w 139431"/>
              <a:gd name="connsiteY3" fmla="*/ 231422 h 324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9431" h="324555">
                <a:moveTo>
                  <a:pt x="2983" y="231422"/>
                </a:moveTo>
                <a:lnTo>
                  <a:pt x="69428" y="0"/>
                </a:lnTo>
                <a:lnTo>
                  <a:pt x="135873" y="231422"/>
                </a:lnTo>
                <a:cubicBezTo>
                  <a:pt x="167776" y="355600"/>
                  <a:pt x="-26097" y="355600"/>
                  <a:pt x="2983" y="231422"/>
                </a:cubicBezTo>
                <a:close/>
              </a:path>
            </a:pathLst>
          </a:custGeom>
          <a:gradFill flip="none" rotWithShape="1">
            <a:gsLst>
              <a:gs pos="58000">
                <a:schemeClr val="bg1"/>
              </a:gs>
              <a:gs pos="0">
                <a:schemeClr val="accent1">
                  <a:lumMod val="0"/>
                  <a:lumOff val="100000"/>
                </a:schemeClr>
              </a:gs>
              <a:gs pos="100000">
                <a:srgbClr val="FF6600"/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Isosceles Triangle 24">
            <a:extLst>
              <a:ext uri="{FF2B5EF4-FFF2-40B4-BE49-F238E27FC236}">
                <a16:creationId xmlns:a16="http://schemas.microsoft.com/office/drawing/2014/main" id="{BAD0DCF1-1DA9-4045-A759-1A2130C375CA}"/>
              </a:ext>
            </a:extLst>
          </p:cNvPr>
          <p:cNvSpPr/>
          <p:nvPr/>
        </p:nvSpPr>
        <p:spPr>
          <a:xfrm rot="1566434">
            <a:off x="4793433" y="3755934"/>
            <a:ext cx="54685" cy="318348"/>
          </a:xfrm>
          <a:custGeom>
            <a:avLst/>
            <a:gdLst>
              <a:gd name="connsiteX0" fmla="*/ 0 w 132890"/>
              <a:gd name="connsiteY0" fmla="*/ 231422 h 231422"/>
              <a:gd name="connsiteX1" fmla="*/ 66445 w 132890"/>
              <a:gd name="connsiteY1" fmla="*/ 0 h 231422"/>
              <a:gd name="connsiteX2" fmla="*/ 132890 w 132890"/>
              <a:gd name="connsiteY2" fmla="*/ 231422 h 231422"/>
              <a:gd name="connsiteX3" fmla="*/ 0 w 132890"/>
              <a:gd name="connsiteY3" fmla="*/ 231422 h 231422"/>
              <a:gd name="connsiteX0" fmla="*/ 0 w 132890"/>
              <a:gd name="connsiteY0" fmla="*/ 231422 h 231422"/>
              <a:gd name="connsiteX1" fmla="*/ 66445 w 132890"/>
              <a:gd name="connsiteY1" fmla="*/ 0 h 231422"/>
              <a:gd name="connsiteX2" fmla="*/ 132890 w 132890"/>
              <a:gd name="connsiteY2" fmla="*/ 231422 h 231422"/>
              <a:gd name="connsiteX3" fmla="*/ 0 w 132890"/>
              <a:gd name="connsiteY3" fmla="*/ 231422 h 231422"/>
              <a:gd name="connsiteX0" fmla="*/ 0 w 132890"/>
              <a:gd name="connsiteY0" fmla="*/ 231422 h 270306"/>
              <a:gd name="connsiteX1" fmla="*/ 66445 w 132890"/>
              <a:gd name="connsiteY1" fmla="*/ 0 h 270306"/>
              <a:gd name="connsiteX2" fmla="*/ 132890 w 132890"/>
              <a:gd name="connsiteY2" fmla="*/ 231422 h 270306"/>
              <a:gd name="connsiteX3" fmla="*/ 0 w 132890"/>
              <a:gd name="connsiteY3" fmla="*/ 231422 h 270306"/>
              <a:gd name="connsiteX0" fmla="*/ 0 w 132890"/>
              <a:gd name="connsiteY0" fmla="*/ 231422 h 270306"/>
              <a:gd name="connsiteX1" fmla="*/ 66445 w 132890"/>
              <a:gd name="connsiteY1" fmla="*/ 0 h 270306"/>
              <a:gd name="connsiteX2" fmla="*/ 132890 w 132890"/>
              <a:gd name="connsiteY2" fmla="*/ 231422 h 270306"/>
              <a:gd name="connsiteX3" fmla="*/ 0 w 132890"/>
              <a:gd name="connsiteY3" fmla="*/ 231422 h 270306"/>
              <a:gd name="connsiteX0" fmla="*/ 2562 w 135452"/>
              <a:gd name="connsiteY0" fmla="*/ 231422 h 303528"/>
              <a:gd name="connsiteX1" fmla="*/ 69007 w 135452"/>
              <a:gd name="connsiteY1" fmla="*/ 0 h 303528"/>
              <a:gd name="connsiteX2" fmla="*/ 135452 w 135452"/>
              <a:gd name="connsiteY2" fmla="*/ 231422 h 303528"/>
              <a:gd name="connsiteX3" fmla="*/ 2562 w 135452"/>
              <a:gd name="connsiteY3" fmla="*/ 231422 h 303528"/>
              <a:gd name="connsiteX0" fmla="*/ 2562 w 135452"/>
              <a:gd name="connsiteY0" fmla="*/ 231422 h 303528"/>
              <a:gd name="connsiteX1" fmla="*/ 69007 w 135452"/>
              <a:gd name="connsiteY1" fmla="*/ 0 h 303528"/>
              <a:gd name="connsiteX2" fmla="*/ 135452 w 135452"/>
              <a:gd name="connsiteY2" fmla="*/ 231422 h 303528"/>
              <a:gd name="connsiteX3" fmla="*/ 2562 w 135452"/>
              <a:gd name="connsiteY3" fmla="*/ 231422 h 303528"/>
              <a:gd name="connsiteX0" fmla="*/ 1605 w 138196"/>
              <a:gd name="connsiteY0" fmla="*/ 231422 h 317306"/>
              <a:gd name="connsiteX1" fmla="*/ 68050 w 138196"/>
              <a:gd name="connsiteY1" fmla="*/ 0 h 317306"/>
              <a:gd name="connsiteX2" fmla="*/ 134495 w 138196"/>
              <a:gd name="connsiteY2" fmla="*/ 231422 h 317306"/>
              <a:gd name="connsiteX3" fmla="*/ 1605 w 138196"/>
              <a:gd name="connsiteY3" fmla="*/ 231422 h 317306"/>
              <a:gd name="connsiteX0" fmla="*/ 1605 w 138196"/>
              <a:gd name="connsiteY0" fmla="*/ 231422 h 317306"/>
              <a:gd name="connsiteX1" fmla="*/ 68050 w 138196"/>
              <a:gd name="connsiteY1" fmla="*/ 0 h 317306"/>
              <a:gd name="connsiteX2" fmla="*/ 134495 w 138196"/>
              <a:gd name="connsiteY2" fmla="*/ 231422 h 317306"/>
              <a:gd name="connsiteX3" fmla="*/ 1605 w 138196"/>
              <a:gd name="connsiteY3" fmla="*/ 231422 h 317306"/>
              <a:gd name="connsiteX0" fmla="*/ 2983 w 139431"/>
              <a:gd name="connsiteY0" fmla="*/ 231422 h 324555"/>
              <a:gd name="connsiteX1" fmla="*/ 69428 w 139431"/>
              <a:gd name="connsiteY1" fmla="*/ 0 h 324555"/>
              <a:gd name="connsiteX2" fmla="*/ 135873 w 139431"/>
              <a:gd name="connsiteY2" fmla="*/ 231422 h 324555"/>
              <a:gd name="connsiteX3" fmla="*/ 2983 w 139431"/>
              <a:gd name="connsiteY3" fmla="*/ 231422 h 324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9431" h="324555">
                <a:moveTo>
                  <a:pt x="2983" y="231422"/>
                </a:moveTo>
                <a:lnTo>
                  <a:pt x="69428" y="0"/>
                </a:lnTo>
                <a:lnTo>
                  <a:pt x="135873" y="231422"/>
                </a:lnTo>
                <a:cubicBezTo>
                  <a:pt x="167776" y="355600"/>
                  <a:pt x="-26097" y="355600"/>
                  <a:pt x="2983" y="231422"/>
                </a:cubicBezTo>
                <a:close/>
              </a:path>
            </a:pathLst>
          </a:custGeom>
          <a:gradFill flip="none" rotWithShape="1">
            <a:gsLst>
              <a:gs pos="58000">
                <a:schemeClr val="bg1"/>
              </a:gs>
              <a:gs pos="0">
                <a:schemeClr val="accent1">
                  <a:lumMod val="0"/>
                  <a:lumOff val="100000"/>
                </a:schemeClr>
              </a:gs>
              <a:gs pos="100000">
                <a:srgbClr val="FF6600"/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8456EFE4-68FE-4C65-899A-3CD4C686728B}"/>
              </a:ext>
            </a:extLst>
          </p:cNvPr>
          <p:cNvSpPr txBox="1"/>
          <p:nvPr/>
        </p:nvSpPr>
        <p:spPr>
          <a:xfrm>
            <a:off x="4651790" y="3264966"/>
            <a:ext cx="7666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baseline="30000" dirty="0">
                <a:solidFill>
                  <a:srgbClr val="FF0000"/>
                </a:solidFill>
              </a:rPr>
              <a:t>177</a:t>
            </a:r>
            <a:r>
              <a:rPr lang="cs-CZ" sz="2000" b="1" dirty="0">
                <a:solidFill>
                  <a:srgbClr val="FF0000"/>
                </a:solidFill>
              </a:rPr>
              <a:t>Lu</a:t>
            </a:r>
            <a:endParaRPr lang="en-US" sz="2000" b="1" baseline="30000" dirty="0"/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A36144DC-D694-470D-9133-A00A0490C456}"/>
              </a:ext>
            </a:extLst>
          </p:cNvPr>
          <p:cNvSpPr/>
          <p:nvPr/>
        </p:nvSpPr>
        <p:spPr>
          <a:xfrm>
            <a:off x="1133245" y="3463679"/>
            <a:ext cx="170695" cy="177735"/>
          </a:xfrm>
          <a:prstGeom prst="ellipse">
            <a:avLst/>
          </a:prstGeom>
          <a:solidFill>
            <a:schemeClr val="bg1"/>
          </a:solidFill>
          <a:ln w="19050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A7887751-219D-441B-833F-FBA6E056183E}"/>
              </a:ext>
            </a:extLst>
          </p:cNvPr>
          <p:cNvSpPr txBox="1"/>
          <p:nvPr/>
        </p:nvSpPr>
        <p:spPr>
          <a:xfrm>
            <a:off x="1775520" y="3073406"/>
            <a:ext cx="8812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rgbClr val="70C400"/>
                </a:solidFill>
                <a:latin typeface="+mj-lt"/>
              </a:rPr>
              <a:t>targeting</a:t>
            </a:r>
            <a:endParaRPr lang="en-US" sz="1200" dirty="0">
              <a:solidFill>
                <a:srgbClr val="70C400"/>
              </a:solidFill>
              <a:latin typeface="+mj-lt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B16EFE6C-D2C0-4064-A0BF-66A826F67230}"/>
              </a:ext>
            </a:extLst>
          </p:cNvPr>
          <p:cNvSpPr txBox="1"/>
          <p:nvPr/>
        </p:nvSpPr>
        <p:spPr>
          <a:xfrm>
            <a:off x="712382" y="3068932"/>
            <a:ext cx="8471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rgbClr val="FF6600"/>
                </a:solidFill>
                <a:latin typeface="+mj-lt"/>
              </a:rPr>
              <a:t>chelator</a:t>
            </a:r>
            <a:endParaRPr lang="en-US" sz="1200" dirty="0">
              <a:solidFill>
                <a:srgbClr val="FF6600"/>
              </a:solidFill>
              <a:latin typeface="+mj-lt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39346F52-9F58-4993-9AD2-CC31ADDDB804}"/>
              </a:ext>
            </a:extLst>
          </p:cNvPr>
          <p:cNvSpPr txBox="1"/>
          <p:nvPr/>
        </p:nvSpPr>
        <p:spPr>
          <a:xfrm>
            <a:off x="1336780" y="3073405"/>
            <a:ext cx="581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linker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68B5F92-0A30-4F17-BA2C-D754A00E996A}"/>
              </a:ext>
            </a:extLst>
          </p:cNvPr>
          <p:cNvGrpSpPr/>
          <p:nvPr/>
        </p:nvGrpSpPr>
        <p:grpSpPr>
          <a:xfrm>
            <a:off x="2421298" y="1611544"/>
            <a:ext cx="1229481" cy="1265052"/>
            <a:chOff x="1994911" y="1471177"/>
            <a:chExt cx="1229481" cy="1265052"/>
          </a:xfrm>
        </p:grpSpPr>
        <p:sp>
          <p:nvSpPr>
            <p:cNvPr id="97" name="Isosceles Triangle 24">
              <a:extLst>
                <a:ext uri="{FF2B5EF4-FFF2-40B4-BE49-F238E27FC236}">
                  <a16:creationId xmlns:a16="http://schemas.microsoft.com/office/drawing/2014/main" id="{96535AC0-9A59-4C2F-BB59-B78A08037DE1}"/>
                </a:ext>
              </a:extLst>
            </p:cNvPr>
            <p:cNvSpPr/>
            <p:nvPr/>
          </p:nvSpPr>
          <p:spPr>
            <a:xfrm rot="5714256">
              <a:off x="2169230" y="1927908"/>
              <a:ext cx="50838" cy="342441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Isosceles Triangle 24">
              <a:extLst>
                <a:ext uri="{FF2B5EF4-FFF2-40B4-BE49-F238E27FC236}">
                  <a16:creationId xmlns:a16="http://schemas.microsoft.com/office/drawing/2014/main" id="{85897F6A-BCEF-4DF4-BFB9-F55ABCEE6BF3}"/>
                </a:ext>
              </a:extLst>
            </p:cNvPr>
            <p:cNvSpPr/>
            <p:nvPr/>
          </p:nvSpPr>
          <p:spPr>
            <a:xfrm rot="9304118">
              <a:off x="2472258" y="1765222"/>
              <a:ext cx="54686" cy="318348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80000">
                  <a:schemeClr val="accent2">
                    <a:lumMod val="40000"/>
                    <a:lumOff val="6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Isosceles Triangle 24">
              <a:extLst>
                <a:ext uri="{FF2B5EF4-FFF2-40B4-BE49-F238E27FC236}">
                  <a16:creationId xmlns:a16="http://schemas.microsoft.com/office/drawing/2014/main" id="{DB566B7F-45C1-4D4A-8382-7735C10A49BB}"/>
                </a:ext>
              </a:extLst>
            </p:cNvPr>
            <p:cNvSpPr/>
            <p:nvPr/>
          </p:nvSpPr>
          <p:spPr>
            <a:xfrm rot="10235960">
              <a:off x="2534277" y="1471178"/>
              <a:ext cx="54686" cy="318348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80000">
                  <a:schemeClr val="accent2">
                    <a:lumMod val="40000"/>
                    <a:lumOff val="6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Isosceles Triangle 24">
              <a:extLst>
                <a:ext uri="{FF2B5EF4-FFF2-40B4-BE49-F238E27FC236}">
                  <a16:creationId xmlns:a16="http://schemas.microsoft.com/office/drawing/2014/main" id="{9C48D1AA-476D-44AD-B622-EBF5843BABC8}"/>
                </a:ext>
              </a:extLst>
            </p:cNvPr>
            <p:cNvSpPr/>
            <p:nvPr/>
          </p:nvSpPr>
          <p:spPr>
            <a:xfrm rot="7565966">
              <a:off x="2184077" y="1683707"/>
              <a:ext cx="50838" cy="342441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80000">
                  <a:schemeClr val="accent2">
                    <a:lumMod val="40000"/>
                    <a:lumOff val="6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Isosceles Triangle 24">
              <a:extLst>
                <a:ext uri="{FF2B5EF4-FFF2-40B4-BE49-F238E27FC236}">
                  <a16:creationId xmlns:a16="http://schemas.microsoft.com/office/drawing/2014/main" id="{7E6249D2-A08F-40FA-B705-427C7C9709FF}"/>
                </a:ext>
              </a:extLst>
            </p:cNvPr>
            <p:cNvSpPr/>
            <p:nvPr/>
          </p:nvSpPr>
          <p:spPr>
            <a:xfrm rot="11361118">
              <a:off x="2696391" y="1617845"/>
              <a:ext cx="54686" cy="318348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80000">
                  <a:schemeClr val="accent2">
                    <a:lumMod val="40000"/>
                    <a:lumOff val="6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Isosceles Triangle 24">
              <a:extLst>
                <a:ext uri="{FF2B5EF4-FFF2-40B4-BE49-F238E27FC236}">
                  <a16:creationId xmlns:a16="http://schemas.microsoft.com/office/drawing/2014/main" id="{808CEC9A-2AFE-412A-A60A-855CB4AC93D9}"/>
                </a:ext>
              </a:extLst>
            </p:cNvPr>
            <p:cNvSpPr/>
            <p:nvPr/>
          </p:nvSpPr>
          <p:spPr>
            <a:xfrm rot="12814882">
              <a:off x="2787662" y="1794508"/>
              <a:ext cx="54686" cy="318348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80000">
                  <a:schemeClr val="accent2">
                    <a:lumMod val="40000"/>
                    <a:lumOff val="6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Isosceles Triangle 24">
              <a:extLst>
                <a:ext uri="{FF2B5EF4-FFF2-40B4-BE49-F238E27FC236}">
                  <a16:creationId xmlns:a16="http://schemas.microsoft.com/office/drawing/2014/main" id="{22CE3806-7B36-442A-8778-75F9207A3B87}"/>
                </a:ext>
              </a:extLst>
            </p:cNvPr>
            <p:cNvSpPr/>
            <p:nvPr/>
          </p:nvSpPr>
          <p:spPr>
            <a:xfrm rot="19841800">
              <a:off x="2779118" y="2209798"/>
              <a:ext cx="54686" cy="318348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80000">
                  <a:schemeClr val="accent2">
                    <a:lumMod val="40000"/>
                    <a:lumOff val="6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Isosceles Triangle 24">
              <a:extLst>
                <a:ext uri="{FF2B5EF4-FFF2-40B4-BE49-F238E27FC236}">
                  <a16:creationId xmlns:a16="http://schemas.microsoft.com/office/drawing/2014/main" id="{EEFAD9B0-6004-4AD4-BF3C-43292EBD67C6}"/>
                </a:ext>
              </a:extLst>
            </p:cNvPr>
            <p:cNvSpPr/>
            <p:nvPr/>
          </p:nvSpPr>
          <p:spPr>
            <a:xfrm rot="18560351">
              <a:off x="3027751" y="2195782"/>
              <a:ext cx="50838" cy="342441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80000">
                  <a:schemeClr val="accent2">
                    <a:lumMod val="40000"/>
                    <a:lumOff val="6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Isosceles Triangle 24">
              <a:extLst>
                <a:ext uri="{FF2B5EF4-FFF2-40B4-BE49-F238E27FC236}">
                  <a16:creationId xmlns:a16="http://schemas.microsoft.com/office/drawing/2014/main" id="{D2217BA9-9361-4F77-95DF-2DBE4D9218EE}"/>
                </a:ext>
              </a:extLst>
            </p:cNvPr>
            <p:cNvSpPr/>
            <p:nvPr/>
          </p:nvSpPr>
          <p:spPr>
            <a:xfrm rot="377719">
              <a:off x="2608053" y="2340084"/>
              <a:ext cx="54686" cy="318348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80000">
                  <a:schemeClr val="accent2">
                    <a:lumMod val="40000"/>
                    <a:lumOff val="6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Isosceles Triangle 24">
              <a:extLst>
                <a:ext uri="{FF2B5EF4-FFF2-40B4-BE49-F238E27FC236}">
                  <a16:creationId xmlns:a16="http://schemas.microsoft.com/office/drawing/2014/main" id="{8B8488D0-308E-4796-A525-4003AFC8B39E}"/>
                </a:ext>
              </a:extLst>
            </p:cNvPr>
            <p:cNvSpPr/>
            <p:nvPr/>
          </p:nvSpPr>
          <p:spPr>
            <a:xfrm rot="4498505">
              <a:off x="2140713" y="2121130"/>
              <a:ext cx="50838" cy="342441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80000">
                  <a:schemeClr val="accent2">
                    <a:lumMod val="40000"/>
                    <a:lumOff val="6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Isosceles Triangle 24">
              <a:extLst>
                <a:ext uri="{FF2B5EF4-FFF2-40B4-BE49-F238E27FC236}">
                  <a16:creationId xmlns:a16="http://schemas.microsoft.com/office/drawing/2014/main" id="{FE00E4EE-4972-4EA2-81BC-097B25BE5ED7}"/>
                </a:ext>
              </a:extLst>
            </p:cNvPr>
            <p:cNvSpPr/>
            <p:nvPr/>
          </p:nvSpPr>
          <p:spPr>
            <a:xfrm rot="14123883">
              <a:off x="3024672" y="1773504"/>
              <a:ext cx="50838" cy="342441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2" name="Isosceles Triangle 24">
              <a:extLst>
                <a:ext uri="{FF2B5EF4-FFF2-40B4-BE49-F238E27FC236}">
                  <a16:creationId xmlns:a16="http://schemas.microsoft.com/office/drawing/2014/main" id="{420A27C7-4CE8-4784-A41C-3CDC49E6E94D}"/>
                </a:ext>
              </a:extLst>
            </p:cNvPr>
            <p:cNvSpPr/>
            <p:nvPr/>
          </p:nvSpPr>
          <p:spPr>
            <a:xfrm rot="2784244">
              <a:off x="2393345" y="2162041"/>
              <a:ext cx="50838" cy="342441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80000">
                  <a:schemeClr val="accent2">
                    <a:lumMod val="40000"/>
                    <a:lumOff val="6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Isosceles Triangle 24">
              <a:extLst>
                <a:ext uri="{FF2B5EF4-FFF2-40B4-BE49-F238E27FC236}">
                  <a16:creationId xmlns:a16="http://schemas.microsoft.com/office/drawing/2014/main" id="{82525AD0-225D-4A8A-8FA8-4F9544DDC7CD}"/>
                </a:ext>
              </a:extLst>
            </p:cNvPr>
            <p:cNvSpPr/>
            <p:nvPr/>
          </p:nvSpPr>
          <p:spPr>
            <a:xfrm rot="1560177">
              <a:off x="2408164" y="2417881"/>
              <a:ext cx="54686" cy="318348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80000">
                  <a:schemeClr val="accent2">
                    <a:lumMod val="40000"/>
                    <a:lumOff val="6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Isosceles Triangle 24">
              <a:extLst>
                <a:ext uri="{FF2B5EF4-FFF2-40B4-BE49-F238E27FC236}">
                  <a16:creationId xmlns:a16="http://schemas.microsoft.com/office/drawing/2014/main" id="{EEE2E351-D416-4EE3-B794-10F119F33D69}"/>
                </a:ext>
              </a:extLst>
            </p:cNvPr>
            <p:cNvSpPr/>
            <p:nvPr/>
          </p:nvSpPr>
          <p:spPr>
            <a:xfrm rot="16200000">
              <a:off x="3012819" y="1984243"/>
              <a:ext cx="50838" cy="342441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80000">
                  <a:schemeClr val="accent2">
                    <a:lumMod val="40000"/>
                    <a:lumOff val="6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050CF874-7471-470F-A852-FBAB47099F08}"/>
                </a:ext>
              </a:extLst>
            </p:cNvPr>
            <p:cNvSpPr txBox="1"/>
            <p:nvPr/>
          </p:nvSpPr>
          <p:spPr>
            <a:xfrm>
              <a:off x="2198488" y="1944725"/>
              <a:ext cx="76666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000" b="1" baseline="30000" dirty="0">
                  <a:solidFill>
                    <a:srgbClr val="FF0000"/>
                  </a:solidFill>
                </a:rPr>
                <a:t>177</a:t>
              </a:r>
              <a:r>
                <a:rPr lang="cs-CZ" sz="2000" b="1" dirty="0">
                  <a:solidFill>
                    <a:srgbClr val="FF0000"/>
                  </a:solidFill>
                </a:rPr>
                <a:t>Lu</a:t>
              </a:r>
              <a:endParaRPr lang="en-US" sz="2000" b="1" baseline="30000" dirty="0"/>
            </a:p>
          </p:txBody>
        </p:sp>
        <p:sp>
          <p:nvSpPr>
            <p:cNvPr id="77" name="Isosceles Triangle 24">
              <a:extLst>
                <a:ext uri="{FF2B5EF4-FFF2-40B4-BE49-F238E27FC236}">
                  <a16:creationId xmlns:a16="http://schemas.microsoft.com/office/drawing/2014/main" id="{65758F7E-1F1E-4063-9131-CFD46B38845C}"/>
                </a:ext>
              </a:extLst>
            </p:cNvPr>
            <p:cNvSpPr/>
            <p:nvPr/>
          </p:nvSpPr>
          <p:spPr>
            <a:xfrm rot="9304118">
              <a:off x="2472259" y="1765221"/>
              <a:ext cx="54686" cy="318348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80000">
                  <a:schemeClr val="accent2">
                    <a:lumMod val="40000"/>
                    <a:lumOff val="6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Isosceles Triangle 24">
              <a:extLst>
                <a:ext uri="{FF2B5EF4-FFF2-40B4-BE49-F238E27FC236}">
                  <a16:creationId xmlns:a16="http://schemas.microsoft.com/office/drawing/2014/main" id="{4F1E952C-C41D-4583-85B9-A82137FA6274}"/>
                </a:ext>
              </a:extLst>
            </p:cNvPr>
            <p:cNvSpPr/>
            <p:nvPr/>
          </p:nvSpPr>
          <p:spPr>
            <a:xfrm rot="10235960">
              <a:off x="2534278" y="1471177"/>
              <a:ext cx="54686" cy="318348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80000">
                  <a:schemeClr val="accent2">
                    <a:lumMod val="40000"/>
                    <a:lumOff val="6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Isosceles Triangle 24">
              <a:extLst>
                <a:ext uri="{FF2B5EF4-FFF2-40B4-BE49-F238E27FC236}">
                  <a16:creationId xmlns:a16="http://schemas.microsoft.com/office/drawing/2014/main" id="{7015F7CC-D59D-44A7-AC0C-977D9ACF4A60}"/>
                </a:ext>
              </a:extLst>
            </p:cNvPr>
            <p:cNvSpPr/>
            <p:nvPr/>
          </p:nvSpPr>
          <p:spPr>
            <a:xfrm rot="7565966">
              <a:off x="2184078" y="1683706"/>
              <a:ext cx="50838" cy="342441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80000">
                  <a:schemeClr val="accent2">
                    <a:lumMod val="40000"/>
                    <a:lumOff val="6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Isosceles Triangle 24">
              <a:extLst>
                <a:ext uri="{FF2B5EF4-FFF2-40B4-BE49-F238E27FC236}">
                  <a16:creationId xmlns:a16="http://schemas.microsoft.com/office/drawing/2014/main" id="{DDCA005A-FBDC-46FF-82D3-772570C02A5D}"/>
                </a:ext>
              </a:extLst>
            </p:cNvPr>
            <p:cNvSpPr/>
            <p:nvPr/>
          </p:nvSpPr>
          <p:spPr>
            <a:xfrm rot="11361118">
              <a:off x="2696392" y="1617844"/>
              <a:ext cx="54686" cy="318348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80000">
                  <a:schemeClr val="accent2">
                    <a:lumMod val="40000"/>
                    <a:lumOff val="6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Isosceles Triangle 24">
              <a:extLst>
                <a:ext uri="{FF2B5EF4-FFF2-40B4-BE49-F238E27FC236}">
                  <a16:creationId xmlns:a16="http://schemas.microsoft.com/office/drawing/2014/main" id="{9A558C7C-E147-4A76-AEA4-E31DA8AFC7C7}"/>
                </a:ext>
              </a:extLst>
            </p:cNvPr>
            <p:cNvSpPr/>
            <p:nvPr/>
          </p:nvSpPr>
          <p:spPr>
            <a:xfrm rot="12814882">
              <a:off x="2787663" y="1794507"/>
              <a:ext cx="54686" cy="318348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80000">
                  <a:schemeClr val="accent2">
                    <a:lumMod val="40000"/>
                    <a:lumOff val="6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Isosceles Triangle 24">
              <a:extLst>
                <a:ext uri="{FF2B5EF4-FFF2-40B4-BE49-F238E27FC236}">
                  <a16:creationId xmlns:a16="http://schemas.microsoft.com/office/drawing/2014/main" id="{601A25DA-342A-43E5-97FD-EF39DAF77EEB}"/>
                </a:ext>
              </a:extLst>
            </p:cNvPr>
            <p:cNvSpPr/>
            <p:nvPr/>
          </p:nvSpPr>
          <p:spPr>
            <a:xfrm rot="19841800">
              <a:off x="2779119" y="2209797"/>
              <a:ext cx="54686" cy="318348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80000">
                  <a:schemeClr val="accent2">
                    <a:lumMod val="40000"/>
                    <a:lumOff val="6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Isosceles Triangle 24">
              <a:extLst>
                <a:ext uri="{FF2B5EF4-FFF2-40B4-BE49-F238E27FC236}">
                  <a16:creationId xmlns:a16="http://schemas.microsoft.com/office/drawing/2014/main" id="{0FF423B5-1FE9-4631-8A95-0978A4C421A5}"/>
                </a:ext>
              </a:extLst>
            </p:cNvPr>
            <p:cNvSpPr/>
            <p:nvPr/>
          </p:nvSpPr>
          <p:spPr>
            <a:xfrm rot="18560351">
              <a:off x="3027752" y="2195781"/>
              <a:ext cx="50838" cy="342441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80000">
                  <a:schemeClr val="accent2">
                    <a:lumMod val="40000"/>
                    <a:lumOff val="6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Isosceles Triangle 24">
              <a:extLst>
                <a:ext uri="{FF2B5EF4-FFF2-40B4-BE49-F238E27FC236}">
                  <a16:creationId xmlns:a16="http://schemas.microsoft.com/office/drawing/2014/main" id="{3C4A3C78-0A78-41F1-8A59-1EABB0F5F6A0}"/>
                </a:ext>
              </a:extLst>
            </p:cNvPr>
            <p:cNvSpPr/>
            <p:nvPr/>
          </p:nvSpPr>
          <p:spPr>
            <a:xfrm rot="377719">
              <a:off x="2608054" y="2340083"/>
              <a:ext cx="54686" cy="318348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80000">
                  <a:schemeClr val="accent2">
                    <a:lumMod val="40000"/>
                    <a:lumOff val="6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Isosceles Triangle 24">
              <a:extLst>
                <a:ext uri="{FF2B5EF4-FFF2-40B4-BE49-F238E27FC236}">
                  <a16:creationId xmlns:a16="http://schemas.microsoft.com/office/drawing/2014/main" id="{407E7EDB-447D-47A4-B06E-FF9C41BDA9A1}"/>
                </a:ext>
              </a:extLst>
            </p:cNvPr>
            <p:cNvSpPr/>
            <p:nvPr/>
          </p:nvSpPr>
          <p:spPr>
            <a:xfrm rot="4498505">
              <a:off x="2140714" y="2121129"/>
              <a:ext cx="50838" cy="342441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80000">
                  <a:schemeClr val="accent2">
                    <a:lumMod val="40000"/>
                    <a:lumOff val="6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Isosceles Triangle 24">
              <a:extLst>
                <a:ext uri="{FF2B5EF4-FFF2-40B4-BE49-F238E27FC236}">
                  <a16:creationId xmlns:a16="http://schemas.microsoft.com/office/drawing/2014/main" id="{2582C692-BC50-4880-9D35-7D8716AE8A8F}"/>
                </a:ext>
              </a:extLst>
            </p:cNvPr>
            <p:cNvSpPr/>
            <p:nvPr/>
          </p:nvSpPr>
          <p:spPr>
            <a:xfrm rot="2784244">
              <a:off x="2393346" y="2162040"/>
              <a:ext cx="50838" cy="342441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80000">
                  <a:schemeClr val="accent2">
                    <a:lumMod val="40000"/>
                    <a:lumOff val="6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Isosceles Triangle 24">
              <a:extLst>
                <a:ext uri="{FF2B5EF4-FFF2-40B4-BE49-F238E27FC236}">
                  <a16:creationId xmlns:a16="http://schemas.microsoft.com/office/drawing/2014/main" id="{365BFE9D-C757-4E40-A63D-8BCD58147818}"/>
                </a:ext>
              </a:extLst>
            </p:cNvPr>
            <p:cNvSpPr/>
            <p:nvPr/>
          </p:nvSpPr>
          <p:spPr>
            <a:xfrm rot="1560177">
              <a:off x="2408165" y="2417880"/>
              <a:ext cx="54686" cy="318348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80000">
                  <a:schemeClr val="accent2">
                    <a:lumMod val="40000"/>
                    <a:lumOff val="6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Isosceles Triangle 24">
              <a:extLst>
                <a:ext uri="{FF2B5EF4-FFF2-40B4-BE49-F238E27FC236}">
                  <a16:creationId xmlns:a16="http://schemas.microsoft.com/office/drawing/2014/main" id="{C2DE3100-7D16-4D12-A05D-7B902C978873}"/>
                </a:ext>
              </a:extLst>
            </p:cNvPr>
            <p:cNvSpPr/>
            <p:nvPr/>
          </p:nvSpPr>
          <p:spPr>
            <a:xfrm rot="16200000">
              <a:off x="3012820" y="1984243"/>
              <a:ext cx="50838" cy="342441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Isosceles Triangle 24">
              <a:extLst>
                <a:ext uri="{FF2B5EF4-FFF2-40B4-BE49-F238E27FC236}">
                  <a16:creationId xmlns:a16="http://schemas.microsoft.com/office/drawing/2014/main" id="{505D7351-70EC-48A8-BDFE-A04141ECF855}"/>
                </a:ext>
              </a:extLst>
            </p:cNvPr>
            <p:cNvSpPr/>
            <p:nvPr/>
          </p:nvSpPr>
          <p:spPr>
            <a:xfrm rot="9304118">
              <a:off x="2472260" y="1765221"/>
              <a:ext cx="54686" cy="318348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Isosceles Triangle 24">
              <a:extLst>
                <a:ext uri="{FF2B5EF4-FFF2-40B4-BE49-F238E27FC236}">
                  <a16:creationId xmlns:a16="http://schemas.microsoft.com/office/drawing/2014/main" id="{58EAAEDA-F8F4-4210-AF75-51BD8213D9D3}"/>
                </a:ext>
              </a:extLst>
            </p:cNvPr>
            <p:cNvSpPr/>
            <p:nvPr/>
          </p:nvSpPr>
          <p:spPr>
            <a:xfrm rot="10235960">
              <a:off x="2534279" y="1471177"/>
              <a:ext cx="54686" cy="318348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Isosceles Triangle 24">
              <a:extLst>
                <a:ext uri="{FF2B5EF4-FFF2-40B4-BE49-F238E27FC236}">
                  <a16:creationId xmlns:a16="http://schemas.microsoft.com/office/drawing/2014/main" id="{C23C9F7A-5771-470C-8736-8B1914BAEC00}"/>
                </a:ext>
              </a:extLst>
            </p:cNvPr>
            <p:cNvSpPr/>
            <p:nvPr/>
          </p:nvSpPr>
          <p:spPr>
            <a:xfrm rot="7565966">
              <a:off x="2184079" y="1683706"/>
              <a:ext cx="50838" cy="342441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Isosceles Triangle 24">
              <a:extLst>
                <a:ext uri="{FF2B5EF4-FFF2-40B4-BE49-F238E27FC236}">
                  <a16:creationId xmlns:a16="http://schemas.microsoft.com/office/drawing/2014/main" id="{B5ED6E58-EAFE-44E7-B2EA-AD19B1F508D4}"/>
                </a:ext>
              </a:extLst>
            </p:cNvPr>
            <p:cNvSpPr/>
            <p:nvPr/>
          </p:nvSpPr>
          <p:spPr>
            <a:xfrm rot="11361118">
              <a:off x="2696393" y="1617844"/>
              <a:ext cx="54686" cy="318348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Isosceles Triangle 24">
              <a:extLst>
                <a:ext uri="{FF2B5EF4-FFF2-40B4-BE49-F238E27FC236}">
                  <a16:creationId xmlns:a16="http://schemas.microsoft.com/office/drawing/2014/main" id="{9EB21B96-0606-4CCF-9624-3DCDDEF0BD07}"/>
                </a:ext>
              </a:extLst>
            </p:cNvPr>
            <p:cNvSpPr/>
            <p:nvPr/>
          </p:nvSpPr>
          <p:spPr>
            <a:xfrm rot="12814882">
              <a:off x="2787664" y="1794507"/>
              <a:ext cx="54686" cy="318348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Isosceles Triangle 24">
              <a:extLst>
                <a:ext uri="{FF2B5EF4-FFF2-40B4-BE49-F238E27FC236}">
                  <a16:creationId xmlns:a16="http://schemas.microsoft.com/office/drawing/2014/main" id="{31BE1B71-5F3C-4C02-8A0A-92F74D069367}"/>
                </a:ext>
              </a:extLst>
            </p:cNvPr>
            <p:cNvSpPr/>
            <p:nvPr/>
          </p:nvSpPr>
          <p:spPr>
            <a:xfrm rot="19841800">
              <a:off x="2779120" y="2209797"/>
              <a:ext cx="54686" cy="318348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Isosceles Triangle 24">
              <a:extLst>
                <a:ext uri="{FF2B5EF4-FFF2-40B4-BE49-F238E27FC236}">
                  <a16:creationId xmlns:a16="http://schemas.microsoft.com/office/drawing/2014/main" id="{312B5A8E-0470-4E7E-9567-A499C0AC00C2}"/>
                </a:ext>
              </a:extLst>
            </p:cNvPr>
            <p:cNvSpPr/>
            <p:nvPr/>
          </p:nvSpPr>
          <p:spPr>
            <a:xfrm rot="18560351">
              <a:off x="3027753" y="2195781"/>
              <a:ext cx="50838" cy="342441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Isosceles Triangle 24">
              <a:extLst>
                <a:ext uri="{FF2B5EF4-FFF2-40B4-BE49-F238E27FC236}">
                  <a16:creationId xmlns:a16="http://schemas.microsoft.com/office/drawing/2014/main" id="{EA380CB1-F2EB-4306-843E-26C2F64078B2}"/>
                </a:ext>
              </a:extLst>
            </p:cNvPr>
            <p:cNvSpPr/>
            <p:nvPr/>
          </p:nvSpPr>
          <p:spPr>
            <a:xfrm rot="377719">
              <a:off x="2608055" y="2340083"/>
              <a:ext cx="54686" cy="318348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Isosceles Triangle 24">
              <a:extLst>
                <a:ext uri="{FF2B5EF4-FFF2-40B4-BE49-F238E27FC236}">
                  <a16:creationId xmlns:a16="http://schemas.microsoft.com/office/drawing/2014/main" id="{8534F4DA-F69C-4370-9594-294FAF93DC49}"/>
                </a:ext>
              </a:extLst>
            </p:cNvPr>
            <p:cNvSpPr/>
            <p:nvPr/>
          </p:nvSpPr>
          <p:spPr>
            <a:xfrm rot="4498505">
              <a:off x="2140715" y="2121129"/>
              <a:ext cx="50838" cy="342441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Isosceles Triangle 24">
              <a:extLst>
                <a:ext uri="{FF2B5EF4-FFF2-40B4-BE49-F238E27FC236}">
                  <a16:creationId xmlns:a16="http://schemas.microsoft.com/office/drawing/2014/main" id="{9F67FFAA-7324-4800-9B6E-8DE8212E5F82}"/>
                </a:ext>
              </a:extLst>
            </p:cNvPr>
            <p:cNvSpPr/>
            <p:nvPr/>
          </p:nvSpPr>
          <p:spPr>
            <a:xfrm rot="2784244">
              <a:off x="2393347" y="2162040"/>
              <a:ext cx="50838" cy="342441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Isosceles Triangle 24">
              <a:extLst>
                <a:ext uri="{FF2B5EF4-FFF2-40B4-BE49-F238E27FC236}">
                  <a16:creationId xmlns:a16="http://schemas.microsoft.com/office/drawing/2014/main" id="{4F964A35-1E33-470E-873B-7C946B86ADFC}"/>
                </a:ext>
              </a:extLst>
            </p:cNvPr>
            <p:cNvSpPr/>
            <p:nvPr/>
          </p:nvSpPr>
          <p:spPr>
            <a:xfrm rot="1560177">
              <a:off x="2408166" y="2417880"/>
              <a:ext cx="54686" cy="318348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7" name="TextBox 106">
            <a:extLst>
              <a:ext uri="{FF2B5EF4-FFF2-40B4-BE49-F238E27FC236}">
                <a16:creationId xmlns:a16="http://schemas.microsoft.com/office/drawing/2014/main" id="{151B04EA-4395-4B1B-974B-BCADCF687FD2}"/>
              </a:ext>
            </a:extLst>
          </p:cNvPr>
          <p:cNvSpPr txBox="1"/>
          <p:nvPr/>
        </p:nvSpPr>
        <p:spPr>
          <a:xfrm>
            <a:off x="3720565" y="1913826"/>
            <a:ext cx="13794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>
                <a:latin typeface="+mj-lt"/>
              </a:rPr>
              <a:t>Radionuclide</a:t>
            </a:r>
            <a:endParaRPr lang="en-US" sz="1400" b="1" dirty="0">
              <a:latin typeface="+mj-lt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249611CA-4E9E-40A3-9A36-C9D4744614FD}"/>
              </a:ext>
            </a:extLst>
          </p:cNvPr>
          <p:cNvSpPr txBox="1"/>
          <p:nvPr/>
        </p:nvSpPr>
        <p:spPr>
          <a:xfrm>
            <a:off x="3723362" y="2173011"/>
            <a:ext cx="16202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/>
              <a:t>supply via </a:t>
            </a:r>
            <a:r>
              <a:rPr lang="cs-CZ" sz="1600" b="1" dirty="0"/>
              <a:t>WP3</a:t>
            </a:r>
            <a:endParaRPr lang="en-US" sz="1600" b="1" dirty="0"/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EE011910-CC38-4811-A125-D7744A62667A}"/>
              </a:ext>
            </a:extLst>
          </p:cNvPr>
          <p:cNvSpPr txBox="1"/>
          <p:nvPr/>
        </p:nvSpPr>
        <p:spPr>
          <a:xfrm>
            <a:off x="796781" y="1814243"/>
            <a:ext cx="15110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600" b="1" dirty="0"/>
              <a:t>Task 4.2:</a:t>
            </a:r>
          </a:p>
          <a:p>
            <a:pPr algn="r"/>
            <a:r>
              <a:rPr lang="cs-CZ" sz="1600" baseline="30000" dirty="0"/>
              <a:t>177</a:t>
            </a:r>
            <a:r>
              <a:rPr lang="cs-CZ" sz="1600" dirty="0"/>
              <a:t>Lu = nuclide of choise</a:t>
            </a:r>
          </a:p>
          <a:p>
            <a:pPr algn="r"/>
            <a:endParaRPr lang="en-US" sz="1600" b="1" dirty="0"/>
          </a:p>
        </p:txBody>
      </p:sp>
      <p:sp>
        <p:nvSpPr>
          <p:cNvPr id="76" name="Title 1">
            <a:extLst>
              <a:ext uri="{FF2B5EF4-FFF2-40B4-BE49-F238E27FC236}">
                <a16:creationId xmlns:a16="http://schemas.microsoft.com/office/drawing/2014/main" id="{708F34E0-2B8E-4633-B5D0-76EFA20609F2}"/>
              </a:ext>
            </a:extLst>
          </p:cNvPr>
          <p:cNvSpPr txBox="1">
            <a:spLocks/>
          </p:cNvSpPr>
          <p:nvPr/>
        </p:nvSpPr>
        <p:spPr bwMode="auto">
          <a:xfrm>
            <a:off x="838704" y="288384"/>
            <a:ext cx="10925452" cy="11600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36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/>
              <a:t>Radiotheranostics </a:t>
            </a:r>
            <a:r>
              <a:rPr lang="en-US" sz="2800" b="0"/>
              <a:t>– development workflow</a:t>
            </a:r>
            <a:r>
              <a:rPr lang="cs-CZ" sz="2800" b="0"/>
              <a:t> (T4.3 – T4.5)</a:t>
            </a:r>
            <a:endParaRPr lang="en-US" sz="2800" b="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9384DD0-C3A7-4668-AD32-997139B9E4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62AB20F-D7ED-4DAD-83AF-0FCB71CD2C50}" type="slidenum">
              <a:rPr lang="en-US" smtClean="0"/>
              <a:t>5</a:t>
            </a:fld>
            <a:endParaRPr lang="en-US"/>
          </a:p>
        </p:txBody>
      </p:sp>
      <p:pic>
        <p:nvPicPr>
          <p:cNvPr id="119" name="Grafik 13">
            <a:extLst>
              <a:ext uri="{FF2B5EF4-FFF2-40B4-BE49-F238E27FC236}">
                <a16:creationId xmlns:a16="http://schemas.microsoft.com/office/drawing/2014/main" id="{AA374127-6A70-4377-8949-A6481A532A7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42875" y="5959441"/>
            <a:ext cx="1199155" cy="579471"/>
          </a:xfrm>
          <a:prstGeom prst="rect">
            <a:avLst/>
          </a:prstGeom>
        </p:spPr>
      </p:pic>
      <p:sp>
        <p:nvSpPr>
          <p:cNvPr id="75" name="Content Placeholder 2">
            <a:extLst>
              <a:ext uri="{FF2B5EF4-FFF2-40B4-BE49-F238E27FC236}">
                <a16:creationId xmlns:a16="http://schemas.microsoft.com/office/drawing/2014/main" id="{C4E80C24-0215-47A5-BECF-4F67E0C1E9C2}"/>
              </a:ext>
            </a:extLst>
          </p:cNvPr>
          <p:cNvSpPr txBox="1">
            <a:spLocks/>
          </p:cNvSpPr>
          <p:nvPr/>
        </p:nvSpPr>
        <p:spPr bwMode="auto">
          <a:xfrm>
            <a:off x="4523324" y="5200611"/>
            <a:ext cx="1588691" cy="13132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Space Grotesk"/>
              <a:buChar char="⟩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Space Grotesk"/>
              <a:buChar char="⟩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cs-CZ" sz="1600" b="1" dirty="0"/>
              <a:t>Task 4.4:</a:t>
            </a:r>
            <a:endParaRPr lang="sl-SI" sz="1600" b="1" dirty="0"/>
          </a:p>
          <a:p>
            <a:pPr marL="0" indent="0" algn="ctr">
              <a:buFont typeface="Space Grotesk"/>
              <a:buNone/>
            </a:pPr>
            <a:r>
              <a:rPr lang="cs-CZ" sz="1600" dirty="0"/>
              <a:t>Radioactively labeled ligand &amp; quality control </a:t>
            </a:r>
          </a:p>
        </p:txBody>
      </p:sp>
      <p:sp>
        <p:nvSpPr>
          <p:cNvPr id="78" name="Content Placeholder 2">
            <a:extLst>
              <a:ext uri="{FF2B5EF4-FFF2-40B4-BE49-F238E27FC236}">
                <a16:creationId xmlns:a16="http://schemas.microsoft.com/office/drawing/2014/main" id="{7DAB5564-3A7C-41A3-ACBC-4ED9732C93DB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xfrm>
            <a:off x="841568" y="6192447"/>
            <a:ext cx="2697414" cy="69293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sz="1600" b="1" dirty="0"/>
              <a:t>Task 4.3: </a:t>
            </a:r>
            <a:r>
              <a:rPr lang="cs-CZ" sz="1600" dirty="0"/>
              <a:t>L</a:t>
            </a:r>
            <a:r>
              <a:rPr lang="cs-CZ" sz="1600" dirty="0">
                <a:effectLst/>
              </a:rPr>
              <a:t>igand development</a:t>
            </a:r>
          </a:p>
        </p:txBody>
      </p:sp>
      <p:graphicFrame>
        <p:nvGraphicFramePr>
          <p:cNvPr id="79" name="Object 78">
            <a:extLst>
              <a:ext uri="{FF2B5EF4-FFF2-40B4-BE49-F238E27FC236}">
                <a16:creationId xmlns:a16="http://schemas.microsoft.com/office/drawing/2014/main" id="{10FB52F3-F825-4676-B5EF-5D38065504D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100445" y="5201359"/>
          <a:ext cx="819543" cy="3166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62" name="CS ChemDraw 64-bit Drawing" r:id="rId8" imgW="862347" imgH="333285" progId="ChemDraw_x64.Document.6.0">
                  <p:embed/>
                </p:oleObj>
              </mc:Choice>
              <mc:Fallback>
                <p:oleObj name="CS ChemDraw 64-bit Drawing" r:id="rId8" imgW="862347" imgH="333285" progId="ChemDraw_x64.Document.6.0">
                  <p:embed/>
                  <p:pic>
                    <p:nvPicPr>
                      <p:cNvPr id="79" name="Object 78">
                        <a:extLst>
                          <a:ext uri="{FF2B5EF4-FFF2-40B4-BE49-F238E27FC236}">
                            <a16:creationId xmlns:a16="http://schemas.microsoft.com/office/drawing/2014/main" id="{10FB52F3-F825-4676-B5EF-5D38065504D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100445" y="5201359"/>
                        <a:ext cx="819543" cy="31664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0" name="Object 79">
            <a:extLst>
              <a:ext uri="{FF2B5EF4-FFF2-40B4-BE49-F238E27FC236}">
                <a16:creationId xmlns:a16="http://schemas.microsoft.com/office/drawing/2014/main" id="{3355597B-9BD4-41A8-8D6F-BAB41433DA7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423524" y="5613244"/>
          <a:ext cx="964411" cy="4925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63" name="CS ChemDraw 64-bit Drawing" r:id="rId10" imgW="1014689" imgH="514698" progId="ChemDraw_x64.Document.6.0">
                  <p:embed/>
                </p:oleObj>
              </mc:Choice>
              <mc:Fallback>
                <p:oleObj name="CS ChemDraw 64-bit Drawing" r:id="rId10" imgW="1014689" imgH="514698" progId="ChemDraw_x64.Document.6.0">
                  <p:embed/>
                  <p:pic>
                    <p:nvPicPr>
                      <p:cNvPr id="80" name="Object 79">
                        <a:extLst>
                          <a:ext uri="{FF2B5EF4-FFF2-40B4-BE49-F238E27FC236}">
                            <a16:creationId xmlns:a16="http://schemas.microsoft.com/office/drawing/2014/main" id="{3355597B-9BD4-41A8-8D6F-BAB41433DA7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2423524" y="5613244"/>
                        <a:ext cx="964411" cy="49255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1" name="Object 80">
            <a:extLst>
              <a:ext uri="{FF2B5EF4-FFF2-40B4-BE49-F238E27FC236}">
                <a16:creationId xmlns:a16="http://schemas.microsoft.com/office/drawing/2014/main" id="{C509F31D-DFA9-4114-89BC-B1BFCA40346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34655" y="5697363"/>
          <a:ext cx="819544" cy="3197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64" name="CS ChemDraw 64-bit Drawing" r:id="rId12" imgW="862347" imgH="335023" progId="ChemDraw_x64.Document.6.0">
                  <p:embed/>
                </p:oleObj>
              </mc:Choice>
              <mc:Fallback>
                <p:oleObj name="CS ChemDraw 64-bit Drawing" r:id="rId12" imgW="862347" imgH="335023" progId="ChemDraw_x64.Document.6.0">
                  <p:embed/>
                  <p:pic>
                    <p:nvPicPr>
                      <p:cNvPr id="81" name="Object 80">
                        <a:extLst>
                          <a:ext uri="{FF2B5EF4-FFF2-40B4-BE49-F238E27FC236}">
                            <a16:creationId xmlns:a16="http://schemas.microsoft.com/office/drawing/2014/main" id="{C509F31D-DFA9-4114-89BC-B1BFCA40346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034655" y="5697363"/>
                        <a:ext cx="819544" cy="31974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4" name="Object 83">
            <a:extLst>
              <a:ext uri="{FF2B5EF4-FFF2-40B4-BE49-F238E27FC236}">
                <a16:creationId xmlns:a16="http://schemas.microsoft.com/office/drawing/2014/main" id="{F12AC2F0-BBC4-4A1A-ABCF-CC857D8B4E5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894412" y="5284242"/>
          <a:ext cx="720204" cy="4853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65" name="CS ChemDraw 64-bit Drawing" r:id="rId14" imgW="758588" imgH="508789" progId="ChemDraw_x64.Document.6.0">
                  <p:embed/>
                </p:oleObj>
              </mc:Choice>
              <mc:Fallback>
                <p:oleObj name="CS ChemDraw 64-bit Drawing" r:id="rId14" imgW="758588" imgH="508789" progId="ChemDraw_x64.Document.6.0">
                  <p:embed/>
                  <p:pic>
                    <p:nvPicPr>
                      <p:cNvPr id="84" name="Object 83">
                        <a:extLst>
                          <a:ext uri="{FF2B5EF4-FFF2-40B4-BE49-F238E27FC236}">
                            <a16:creationId xmlns:a16="http://schemas.microsoft.com/office/drawing/2014/main" id="{F12AC2F0-BBC4-4A1A-ABCF-CC857D8B4E5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894412" y="5284242"/>
                        <a:ext cx="720204" cy="4853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6" name="Object 105">
            <a:extLst>
              <a:ext uri="{FF2B5EF4-FFF2-40B4-BE49-F238E27FC236}">
                <a16:creationId xmlns:a16="http://schemas.microsoft.com/office/drawing/2014/main" id="{D16D9CE0-8EC1-4608-B745-62562464C12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272563" y="4791744"/>
          <a:ext cx="828412" cy="3203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66" name="CS ChemDraw 64-bit Drawing" r:id="rId5" imgW="863735" imgH="333285" progId="ChemDraw_x64.Document.6.0">
                  <p:embed/>
                </p:oleObj>
              </mc:Choice>
              <mc:Fallback>
                <p:oleObj name="CS ChemDraw 64-bit Drawing" r:id="rId5" imgW="863735" imgH="333285" progId="ChemDraw_x64.Document.6.0">
                  <p:embed/>
                  <p:pic>
                    <p:nvPicPr>
                      <p:cNvPr id="106" name="Object 105">
                        <a:extLst>
                          <a:ext uri="{FF2B5EF4-FFF2-40B4-BE49-F238E27FC236}">
                            <a16:creationId xmlns:a16="http://schemas.microsoft.com/office/drawing/2014/main" id="{D16D9CE0-8EC1-4608-B745-62562464C12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272563" y="4791744"/>
                        <a:ext cx="828412" cy="3203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8" name="Oval 107">
            <a:extLst>
              <a:ext uri="{FF2B5EF4-FFF2-40B4-BE49-F238E27FC236}">
                <a16:creationId xmlns:a16="http://schemas.microsoft.com/office/drawing/2014/main" id="{4A776FDD-9B57-4153-8932-0516BD2075DD}"/>
              </a:ext>
            </a:extLst>
          </p:cNvPr>
          <p:cNvSpPr/>
          <p:nvPr/>
        </p:nvSpPr>
        <p:spPr>
          <a:xfrm>
            <a:off x="1368725" y="4904881"/>
            <a:ext cx="91440" cy="95182"/>
          </a:xfrm>
          <a:prstGeom prst="ellipse">
            <a:avLst/>
          </a:prstGeom>
          <a:solidFill>
            <a:schemeClr val="bg1"/>
          </a:solidFill>
          <a:ln w="12700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Oval 108">
            <a:extLst>
              <a:ext uri="{FF2B5EF4-FFF2-40B4-BE49-F238E27FC236}">
                <a16:creationId xmlns:a16="http://schemas.microsoft.com/office/drawing/2014/main" id="{D7EE7EFB-873B-4713-8500-5712F453619F}"/>
              </a:ext>
            </a:extLst>
          </p:cNvPr>
          <p:cNvSpPr/>
          <p:nvPr/>
        </p:nvSpPr>
        <p:spPr>
          <a:xfrm>
            <a:off x="1192671" y="5312089"/>
            <a:ext cx="91440" cy="95182"/>
          </a:xfrm>
          <a:prstGeom prst="ellipse">
            <a:avLst/>
          </a:prstGeom>
          <a:solidFill>
            <a:schemeClr val="bg1"/>
          </a:solidFill>
          <a:ln w="12700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Oval 109">
            <a:extLst>
              <a:ext uri="{FF2B5EF4-FFF2-40B4-BE49-F238E27FC236}">
                <a16:creationId xmlns:a16="http://schemas.microsoft.com/office/drawing/2014/main" id="{B5E715A3-E24F-4ABD-9EE7-4B311BD3090F}"/>
              </a:ext>
            </a:extLst>
          </p:cNvPr>
          <p:cNvSpPr/>
          <p:nvPr/>
        </p:nvSpPr>
        <p:spPr>
          <a:xfrm>
            <a:off x="2144555" y="5526356"/>
            <a:ext cx="91440" cy="95182"/>
          </a:xfrm>
          <a:prstGeom prst="ellipse">
            <a:avLst/>
          </a:prstGeom>
          <a:solidFill>
            <a:schemeClr val="bg1"/>
          </a:solidFill>
          <a:ln w="12700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Oval 110">
            <a:extLst>
              <a:ext uri="{FF2B5EF4-FFF2-40B4-BE49-F238E27FC236}">
                <a16:creationId xmlns:a16="http://schemas.microsoft.com/office/drawing/2014/main" id="{18CD7FB7-EA72-48D3-937A-7529B2A72A49}"/>
              </a:ext>
            </a:extLst>
          </p:cNvPr>
          <p:cNvSpPr/>
          <p:nvPr/>
        </p:nvSpPr>
        <p:spPr>
          <a:xfrm>
            <a:off x="2518263" y="5915690"/>
            <a:ext cx="91440" cy="95182"/>
          </a:xfrm>
          <a:prstGeom prst="ellipse">
            <a:avLst/>
          </a:prstGeom>
          <a:solidFill>
            <a:schemeClr val="bg1"/>
          </a:solidFill>
          <a:ln w="12700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Oval 111">
            <a:extLst>
              <a:ext uri="{FF2B5EF4-FFF2-40B4-BE49-F238E27FC236}">
                <a16:creationId xmlns:a16="http://schemas.microsoft.com/office/drawing/2014/main" id="{B91C1E93-3B03-4F3C-9C4D-AF9B8B2CE745}"/>
              </a:ext>
            </a:extLst>
          </p:cNvPr>
          <p:cNvSpPr/>
          <p:nvPr/>
        </p:nvSpPr>
        <p:spPr>
          <a:xfrm>
            <a:off x="1137965" y="5813452"/>
            <a:ext cx="91440" cy="95182"/>
          </a:xfrm>
          <a:prstGeom prst="ellipse">
            <a:avLst/>
          </a:prstGeom>
          <a:solidFill>
            <a:schemeClr val="bg1"/>
          </a:solidFill>
          <a:ln w="127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Freeform: Shape 112">
            <a:extLst>
              <a:ext uri="{FF2B5EF4-FFF2-40B4-BE49-F238E27FC236}">
                <a16:creationId xmlns:a16="http://schemas.microsoft.com/office/drawing/2014/main" id="{7C7C9E78-B65F-4925-86FC-DCFE017738C1}"/>
              </a:ext>
            </a:extLst>
          </p:cNvPr>
          <p:cNvSpPr/>
          <p:nvPr/>
        </p:nvSpPr>
        <p:spPr>
          <a:xfrm>
            <a:off x="2034654" y="4653136"/>
            <a:ext cx="1493250" cy="1409029"/>
          </a:xfrm>
          <a:custGeom>
            <a:avLst/>
            <a:gdLst>
              <a:gd name="connsiteX0" fmla="*/ 0 w 1518933"/>
              <a:gd name="connsiteY0" fmla="*/ 0 h 1562100"/>
              <a:gd name="connsiteX1" fmla="*/ 438150 w 1518933"/>
              <a:gd name="connsiteY1" fmla="*/ 660400 h 1562100"/>
              <a:gd name="connsiteX2" fmla="*/ 1346200 w 1518933"/>
              <a:gd name="connsiteY2" fmla="*/ 1219200 h 1562100"/>
              <a:gd name="connsiteX3" fmla="*/ 1517650 w 1518933"/>
              <a:gd name="connsiteY3" fmla="*/ 1562100 h 1562100"/>
              <a:gd name="connsiteX0" fmla="*/ 0 w 1518933"/>
              <a:gd name="connsiteY0" fmla="*/ 0 h 1562100"/>
              <a:gd name="connsiteX1" fmla="*/ 485293 w 1518933"/>
              <a:gd name="connsiteY1" fmla="*/ 646320 h 1562100"/>
              <a:gd name="connsiteX2" fmla="*/ 1346200 w 1518933"/>
              <a:gd name="connsiteY2" fmla="*/ 1219200 h 1562100"/>
              <a:gd name="connsiteX3" fmla="*/ 1517650 w 1518933"/>
              <a:gd name="connsiteY3" fmla="*/ 1562100 h 1562100"/>
              <a:gd name="connsiteX0" fmla="*/ 0 w 1520718"/>
              <a:gd name="connsiteY0" fmla="*/ 0 h 1562100"/>
              <a:gd name="connsiteX1" fmla="*/ 485293 w 1520718"/>
              <a:gd name="connsiteY1" fmla="*/ 646320 h 1562100"/>
              <a:gd name="connsiteX2" fmla="*/ 1363879 w 1520718"/>
              <a:gd name="connsiteY2" fmla="*/ 1169921 h 1562100"/>
              <a:gd name="connsiteX3" fmla="*/ 1517650 w 1520718"/>
              <a:gd name="connsiteY3" fmla="*/ 1562100 h 1562100"/>
              <a:gd name="connsiteX0" fmla="*/ 0 w 1520718"/>
              <a:gd name="connsiteY0" fmla="*/ 0 h 1562100"/>
              <a:gd name="connsiteX1" fmla="*/ 491186 w 1520718"/>
              <a:gd name="connsiteY1" fmla="*/ 611121 h 1562100"/>
              <a:gd name="connsiteX2" fmla="*/ 1363879 w 1520718"/>
              <a:gd name="connsiteY2" fmla="*/ 1169921 h 1562100"/>
              <a:gd name="connsiteX3" fmla="*/ 1517650 w 1520718"/>
              <a:gd name="connsiteY3" fmla="*/ 1562100 h 1562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0718" h="1562100">
                <a:moveTo>
                  <a:pt x="0" y="0"/>
                </a:moveTo>
                <a:cubicBezTo>
                  <a:pt x="106891" y="228600"/>
                  <a:pt x="263873" y="416134"/>
                  <a:pt x="491186" y="611121"/>
                </a:cubicBezTo>
                <a:cubicBezTo>
                  <a:pt x="718499" y="806108"/>
                  <a:pt x="1183962" y="1019638"/>
                  <a:pt x="1363879" y="1169921"/>
                </a:cubicBezTo>
                <a:cubicBezTo>
                  <a:pt x="1543796" y="1320204"/>
                  <a:pt x="1521883" y="1465791"/>
                  <a:pt x="1517650" y="1562100"/>
                </a:cubicBezTo>
              </a:path>
            </a:pathLst>
          </a:custGeom>
          <a:noFill/>
          <a:ln w="28575">
            <a:solidFill>
              <a:schemeClr val="tx1">
                <a:lumMod val="20000"/>
                <a:lumOff val="80000"/>
              </a:schemeClr>
            </a:solidFill>
            <a:headEnd type="arrow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Freeform: Shape 113">
            <a:extLst>
              <a:ext uri="{FF2B5EF4-FFF2-40B4-BE49-F238E27FC236}">
                <a16:creationId xmlns:a16="http://schemas.microsoft.com/office/drawing/2014/main" id="{40D312EF-697C-477D-8165-8862A04C6715}"/>
              </a:ext>
            </a:extLst>
          </p:cNvPr>
          <p:cNvSpPr/>
          <p:nvPr/>
        </p:nvSpPr>
        <p:spPr>
          <a:xfrm flipH="1">
            <a:off x="837619" y="4664691"/>
            <a:ext cx="339850" cy="1409029"/>
          </a:xfrm>
          <a:custGeom>
            <a:avLst/>
            <a:gdLst>
              <a:gd name="connsiteX0" fmla="*/ 0 w 1518933"/>
              <a:gd name="connsiteY0" fmla="*/ 0 h 1562100"/>
              <a:gd name="connsiteX1" fmla="*/ 438150 w 1518933"/>
              <a:gd name="connsiteY1" fmla="*/ 660400 h 1562100"/>
              <a:gd name="connsiteX2" fmla="*/ 1346200 w 1518933"/>
              <a:gd name="connsiteY2" fmla="*/ 1219200 h 1562100"/>
              <a:gd name="connsiteX3" fmla="*/ 1517650 w 1518933"/>
              <a:gd name="connsiteY3" fmla="*/ 1562100 h 1562100"/>
              <a:gd name="connsiteX0" fmla="*/ 0 w 1518933"/>
              <a:gd name="connsiteY0" fmla="*/ 0 h 1562100"/>
              <a:gd name="connsiteX1" fmla="*/ 551674 w 1518933"/>
              <a:gd name="connsiteY1" fmla="*/ 660400 h 1562100"/>
              <a:gd name="connsiteX2" fmla="*/ 1346200 w 1518933"/>
              <a:gd name="connsiteY2" fmla="*/ 1219200 h 1562100"/>
              <a:gd name="connsiteX3" fmla="*/ 1517650 w 1518933"/>
              <a:gd name="connsiteY3" fmla="*/ 1562100 h 1562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18933" h="1562100">
                <a:moveTo>
                  <a:pt x="0" y="0"/>
                </a:moveTo>
                <a:cubicBezTo>
                  <a:pt x="106891" y="228600"/>
                  <a:pt x="327307" y="457200"/>
                  <a:pt x="551674" y="660400"/>
                </a:cubicBezTo>
                <a:cubicBezTo>
                  <a:pt x="776041" y="863600"/>
                  <a:pt x="1166283" y="1068917"/>
                  <a:pt x="1346200" y="1219200"/>
                </a:cubicBezTo>
                <a:cubicBezTo>
                  <a:pt x="1526117" y="1369483"/>
                  <a:pt x="1521883" y="1465791"/>
                  <a:pt x="1517650" y="1562100"/>
                </a:cubicBezTo>
              </a:path>
            </a:pathLst>
          </a:custGeom>
          <a:noFill/>
          <a:ln w="28575">
            <a:solidFill>
              <a:schemeClr val="tx1">
                <a:lumMod val="20000"/>
                <a:lumOff val="80000"/>
              </a:schemeClr>
            </a:solidFill>
            <a:headEnd type="arrow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34E3127B-6063-4CE7-AAE2-9F2037E6ECB8}"/>
              </a:ext>
            </a:extLst>
          </p:cNvPr>
          <p:cNvSpPr txBox="1"/>
          <p:nvPr/>
        </p:nvSpPr>
        <p:spPr>
          <a:xfrm>
            <a:off x="1914651" y="4892353"/>
            <a:ext cx="206955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cs-CZ" sz="1400" dirty="0"/>
              <a:t>Molecular structure optimization</a:t>
            </a:r>
            <a:endParaRPr lang="en-US" sz="1400" dirty="0"/>
          </a:p>
        </p:txBody>
      </p:sp>
      <p:pic>
        <p:nvPicPr>
          <p:cNvPr id="116" name="Picture 115">
            <a:extLst>
              <a:ext uri="{FF2B5EF4-FFF2-40B4-BE49-F238E27FC236}">
                <a16:creationId xmlns:a16="http://schemas.microsoft.com/office/drawing/2014/main" id="{B90EC63A-17B0-4C68-A6D7-137D3AF8F3CB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24" t="10166" r="5948" b="14611"/>
          <a:stretch/>
        </p:blipFill>
        <p:spPr>
          <a:xfrm>
            <a:off x="6403900" y="1310072"/>
            <a:ext cx="5698774" cy="4311466"/>
          </a:xfrm>
          <a:prstGeom prst="rect">
            <a:avLst/>
          </a:prstGeom>
        </p:spPr>
      </p:pic>
      <p:sp>
        <p:nvSpPr>
          <p:cNvPr id="117" name="TextBox 116">
            <a:extLst>
              <a:ext uri="{FF2B5EF4-FFF2-40B4-BE49-F238E27FC236}">
                <a16:creationId xmlns:a16="http://schemas.microsoft.com/office/drawing/2014/main" id="{BD142CF8-3002-44A0-8D2B-41CE611B9E65}"/>
              </a:ext>
            </a:extLst>
          </p:cNvPr>
          <p:cNvSpPr txBox="1"/>
          <p:nvPr/>
        </p:nvSpPr>
        <p:spPr>
          <a:xfrm>
            <a:off x="10542875" y="4588829"/>
            <a:ext cx="93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b="1" dirty="0">
                <a:latin typeface="+mj-lt"/>
              </a:rPr>
              <a:t>Human</a:t>
            </a:r>
          </a:p>
          <a:p>
            <a:pPr algn="ctr"/>
            <a:r>
              <a:rPr lang="cs-CZ" sz="1400" b="1" dirty="0">
                <a:latin typeface="+mj-lt"/>
              </a:rPr>
              <a:t>patients</a:t>
            </a:r>
            <a:endParaRPr lang="en-US" sz="1400" b="1" dirty="0">
              <a:latin typeface="+mj-lt"/>
            </a:endParaRP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ADBAE83B-5BC1-405A-BB6C-A1074044AF48}"/>
              </a:ext>
            </a:extLst>
          </p:cNvPr>
          <p:cNvSpPr txBox="1"/>
          <p:nvPr/>
        </p:nvSpPr>
        <p:spPr>
          <a:xfrm>
            <a:off x="9031944" y="2248203"/>
            <a:ext cx="147671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b="1" dirty="0">
                <a:latin typeface="+mj-lt"/>
              </a:rPr>
              <a:t>Novel</a:t>
            </a:r>
          </a:p>
          <a:p>
            <a:pPr algn="ctr"/>
            <a:r>
              <a:rPr lang="cs-CZ" sz="1400" b="1" dirty="0">
                <a:latin typeface="+mj-lt"/>
              </a:rPr>
              <a:t>radiopharma-ceutcals</a:t>
            </a:r>
            <a:endParaRPr lang="en-US" sz="1400" b="1" dirty="0">
              <a:latin typeface="+mj-lt"/>
            </a:endParaRPr>
          </a:p>
        </p:txBody>
      </p:sp>
      <p:sp>
        <p:nvSpPr>
          <p:cNvPr id="120" name="Content Placeholder 2">
            <a:extLst>
              <a:ext uri="{FF2B5EF4-FFF2-40B4-BE49-F238E27FC236}">
                <a16:creationId xmlns:a16="http://schemas.microsoft.com/office/drawing/2014/main" id="{BD3F1500-65F4-4300-9136-EF15D4EF7F39}"/>
              </a:ext>
            </a:extLst>
          </p:cNvPr>
          <p:cNvSpPr txBox="1">
            <a:spLocks/>
          </p:cNvSpPr>
          <p:nvPr/>
        </p:nvSpPr>
        <p:spPr bwMode="auto">
          <a:xfrm>
            <a:off x="8979170" y="5421288"/>
            <a:ext cx="1420391" cy="13419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Space Grotesk"/>
              <a:buChar char="⟩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Space Grotesk"/>
              <a:buChar char="⟩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cs-CZ" sz="1600" b="1" dirty="0"/>
              <a:t>Task 4.5:</a:t>
            </a:r>
            <a:endParaRPr lang="sl-SI" sz="1600" b="1" dirty="0"/>
          </a:p>
          <a:p>
            <a:pPr marL="0" indent="0" algn="ctr">
              <a:buFont typeface="Space Grotesk"/>
              <a:buNone/>
            </a:pPr>
            <a:r>
              <a:rPr lang="cs-CZ" sz="1600" dirty="0"/>
              <a:t>Preclinical evaluation </a:t>
            </a:r>
          </a:p>
        </p:txBody>
      </p:sp>
    </p:spTree>
    <p:extLst>
      <p:ext uri="{BB962C8B-B14F-4D97-AF65-F5344CB8AC3E}">
        <p14:creationId xmlns:p14="http://schemas.microsoft.com/office/powerpoint/2010/main" val="33005795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6B0E92-EFCC-4DC1-BB4B-B5F0277D86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998" y="219285"/>
            <a:ext cx="10968995" cy="1325563"/>
          </a:xfrm>
        </p:spPr>
        <p:txBody>
          <a:bodyPr>
            <a:normAutofit/>
          </a:bodyPr>
          <a:lstStyle/>
          <a:p>
            <a:r>
              <a:rPr lang="cs-CZ" sz="2800" dirty="0"/>
              <a:t>Radiolabeling </a:t>
            </a:r>
            <a:r>
              <a:rPr lang="cs-CZ" sz="2800" b="0" dirty="0"/>
              <a:t>(T4.4)</a:t>
            </a:r>
            <a:endParaRPr lang="en-US" sz="2800" b="0" dirty="0"/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005292E7-B46D-435F-8B17-E0E270CDABED}"/>
              </a:ext>
            </a:extLst>
          </p:cNvPr>
          <p:cNvSpPr/>
          <p:nvPr/>
        </p:nvSpPr>
        <p:spPr>
          <a:xfrm>
            <a:off x="5084658" y="614753"/>
            <a:ext cx="5691861" cy="1542286"/>
          </a:xfrm>
          <a:prstGeom prst="roundRect">
            <a:avLst/>
          </a:prstGeom>
          <a:solidFill>
            <a:schemeClr val="bg1"/>
          </a:solidFill>
          <a:ln>
            <a:solidFill>
              <a:schemeClr val="tx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6" name="Object 45">
            <a:extLst>
              <a:ext uri="{FF2B5EF4-FFF2-40B4-BE49-F238E27FC236}">
                <a16:creationId xmlns:a16="http://schemas.microsoft.com/office/drawing/2014/main" id="{0044B42F-17B6-4A5D-A548-33505FED149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40818995"/>
              </p:ext>
            </p:extLst>
          </p:nvPr>
        </p:nvGraphicFramePr>
        <p:xfrm>
          <a:off x="5373118" y="3877397"/>
          <a:ext cx="587883" cy="9565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9" name="CS ChemDraw 64-bit Drawing" r:id="rId3" imgW="830348" imgH="1351658" progId="ChemDraw_x64.Document.6.0">
                  <p:embed/>
                </p:oleObj>
              </mc:Choice>
              <mc:Fallback>
                <p:oleObj name="CS ChemDraw 64-bit Drawing" r:id="rId3" imgW="830348" imgH="1351658" progId="ChemDraw_x64.Document.6.0">
                  <p:embed/>
                  <p:pic>
                    <p:nvPicPr>
                      <p:cNvPr id="28" name="Object 27">
                        <a:extLst>
                          <a:ext uri="{FF2B5EF4-FFF2-40B4-BE49-F238E27FC236}">
                            <a16:creationId xmlns:a16="http://schemas.microsoft.com/office/drawing/2014/main" id="{BA3E379F-050C-4814-98E2-BC295A0E5B4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373118" y="3877397"/>
                        <a:ext cx="587883" cy="9565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7" name="TextBox 46">
            <a:extLst>
              <a:ext uri="{FF2B5EF4-FFF2-40B4-BE49-F238E27FC236}">
                <a16:creationId xmlns:a16="http://schemas.microsoft.com/office/drawing/2014/main" id="{FBF9AC3C-7E88-4075-A11D-B179D2035C5A}"/>
              </a:ext>
            </a:extLst>
          </p:cNvPr>
          <p:cNvSpPr txBox="1"/>
          <p:nvPr/>
        </p:nvSpPr>
        <p:spPr>
          <a:xfrm>
            <a:off x="5204215" y="2598432"/>
            <a:ext cx="11186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600" dirty="0"/>
              <a:t>95°C</a:t>
            </a:r>
          </a:p>
          <a:p>
            <a:pPr algn="ctr"/>
            <a:r>
              <a:rPr lang="cs-CZ" sz="1600" dirty="0"/>
              <a:t>25 min</a:t>
            </a:r>
            <a:endParaRPr lang="en-US" sz="1600" baseline="-25000" dirty="0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6C22C776-24C6-42A3-A80E-1C9CD8B8E23D}"/>
              </a:ext>
            </a:extLst>
          </p:cNvPr>
          <p:cNvSpPr txBox="1"/>
          <p:nvPr/>
        </p:nvSpPr>
        <p:spPr>
          <a:xfrm>
            <a:off x="7836928" y="4428090"/>
            <a:ext cx="17491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PLUVICTO®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4E11D8D-1106-45A9-9FAE-86CCA440A0FE}"/>
              </a:ext>
            </a:extLst>
          </p:cNvPr>
          <p:cNvGrpSpPr/>
          <p:nvPr/>
        </p:nvGrpSpPr>
        <p:grpSpPr>
          <a:xfrm>
            <a:off x="6840286" y="2400520"/>
            <a:ext cx="4739426" cy="2352212"/>
            <a:chOff x="6840286" y="2400520"/>
            <a:chExt cx="4739426" cy="2352212"/>
          </a:xfrm>
        </p:grpSpPr>
        <p:graphicFrame>
          <p:nvGraphicFramePr>
            <p:cNvPr id="65" name="Object 64">
              <a:extLst>
                <a:ext uri="{FF2B5EF4-FFF2-40B4-BE49-F238E27FC236}">
                  <a16:creationId xmlns:a16="http://schemas.microsoft.com/office/drawing/2014/main" id="{A07CC9B2-F0C5-40F5-82E1-9C79FBBCFDD5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677869743"/>
                </p:ext>
              </p:extLst>
            </p:nvPr>
          </p:nvGraphicFramePr>
          <p:xfrm>
            <a:off x="6995889" y="2448500"/>
            <a:ext cx="4583823" cy="23042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470" name="CS ChemDraw 64-bit Drawing" r:id="rId5" imgW="4579287" imgH="2186683" progId="ChemDraw_x64.Document.6.0">
                    <p:embed/>
                  </p:oleObj>
                </mc:Choice>
                <mc:Fallback>
                  <p:oleObj name="CS ChemDraw 64-bit Drawing" r:id="rId5" imgW="4579287" imgH="2186683" progId="ChemDraw_x64.Document.6.0">
                    <p:embed/>
                    <p:pic>
                      <p:nvPicPr>
                        <p:cNvPr id="73" name="Object 72">
                          <a:extLst>
                            <a:ext uri="{FF2B5EF4-FFF2-40B4-BE49-F238E27FC236}">
                              <a16:creationId xmlns:a16="http://schemas.microsoft.com/office/drawing/2014/main" id="{40E4E0ED-17AA-4557-BA55-5E5B4543A01B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6995889" y="2448500"/>
                          <a:ext cx="4583823" cy="230423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7" name="Isosceles Triangle 24">
              <a:extLst>
                <a:ext uri="{FF2B5EF4-FFF2-40B4-BE49-F238E27FC236}">
                  <a16:creationId xmlns:a16="http://schemas.microsoft.com/office/drawing/2014/main" id="{1CC07803-EF26-473C-8CCF-884457AB04C1}"/>
                </a:ext>
              </a:extLst>
            </p:cNvPr>
            <p:cNvSpPr/>
            <p:nvPr/>
          </p:nvSpPr>
          <p:spPr>
            <a:xfrm rot="9304118">
              <a:off x="7454713" y="2679677"/>
              <a:ext cx="42672" cy="281411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Isosceles Triangle 24">
              <a:extLst>
                <a:ext uri="{FF2B5EF4-FFF2-40B4-BE49-F238E27FC236}">
                  <a16:creationId xmlns:a16="http://schemas.microsoft.com/office/drawing/2014/main" id="{4E449406-31E6-48D7-A241-15FF6D71E86D}"/>
                </a:ext>
              </a:extLst>
            </p:cNvPr>
            <p:cNvSpPr/>
            <p:nvPr/>
          </p:nvSpPr>
          <p:spPr>
            <a:xfrm rot="9998626">
              <a:off x="7491180" y="2400520"/>
              <a:ext cx="42672" cy="281411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Isosceles Triangle 24">
              <a:extLst>
                <a:ext uri="{FF2B5EF4-FFF2-40B4-BE49-F238E27FC236}">
                  <a16:creationId xmlns:a16="http://schemas.microsoft.com/office/drawing/2014/main" id="{86A01E54-D47C-462C-8DF3-7439AC17328F}"/>
                </a:ext>
              </a:extLst>
            </p:cNvPr>
            <p:cNvSpPr/>
            <p:nvPr/>
          </p:nvSpPr>
          <p:spPr>
            <a:xfrm rot="8314186">
              <a:off x="7232661" y="2610871"/>
              <a:ext cx="42672" cy="281411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Isosceles Triangle 24">
              <a:extLst>
                <a:ext uri="{FF2B5EF4-FFF2-40B4-BE49-F238E27FC236}">
                  <a16:creationId xmlns:a16="http://schemas.microsoft.com/office/drawing/2014/main" id="{BDCA5CC9-4BC4-48C3-A584-DC059CF84C8F}"/>
                </a:ext>
              </a:extLst>
            </p:cNvPr>
            <p:cNvSpPr/>
            <p:nvPr/>
          </p:nvSpPr>
          <p:spPr>
            <a:xfrm rot="5714256">
              <a:off x="6951423" y="3099440"/>
              <a:ext cx="44939" cy="267213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Isosceles Triangle 24">
              <a:extLst>
                <a:ext uri="{FF2B5EF4-FFF2-40B4-BE49-F238E27FC236}">
                  <a16:creationId xmlns:a16="http://schemas.microsoft.com/office/drawing/2014/main" id="{550F6086-1A66-49C6-BFE9-93E4C3947A18}"/>
                </a:ext>
              </a:extLst>
            </p:cNvPr>
            <p:cNvSpPr/>
            <p:nvPr/>
          </p:nvSpPr>
          <p:spPr>
            <a:xfrm rot="13308406">
              <a:off x="8187935" y="2609566"/>
              <a:ext cx="42672" cy="281411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Isosceles Triangle 24">
              <a:extLst>
                <a:ext uri="{FF2B5EF4-FFF2-40B4-BE49-F238E27FC236}">
                  <a16:creationId xmlns:a16="http://schemas.microsoft.com/office/drawing/2014/main" id="{F84E7D47-F88D-429C-81DE-970B6E7A80B7}"/>
                </a:ext>
              </a:extLst>
            </p:cNvPr>
            <p:cNvSpPr/>
            <p:nvPr/>
          </p:nvSpPr>
          <p:spPr>
            <a:xfrm rot="14720713">
              <a:off x="8259814" y="2876036"/>
              <a:ext cx="44939" cy="267213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Isosceles Triangle 24">
              <a:extLst>
                <a:ext uri="{FF2B5EF4-FFF2-40B4-BE49-F238E27FC236}">
                  <a16:creationId xmlns:a16="http://schemas.microsoft.com/office/drawing/2014/main" id="{9E517769-FE99-44AF-9148-E6D81A08492F}"/>
                </a:ext>
              </a:extLst>
            </p:cNvPr>
            <p:cNvSpPr/>
            <p:nvPr/>
          </p:nvSpPr>
          <p:spPr>
            <a:xfrm rot="19541190">
              <a:off x="7991083" y="3668885"/>
              <a:ext cx="42672" cy="281411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Isosceles Triangle 24">
              <a:extLst>
                <a:ext uri="{FF2B5EF4-FFF2-40B4-BE49-F238E27FC236}">
                  <a16:creationId xmlns:a16="http://schemas.microsoft.com/office/drawing/2014/main" id="{2D2FA47D-62E8-460A-9E3D-0495015D4284}"/>
                </a:ext>
              </a:extLst>
            </p:cNvPr>
            <p:cNvSpPr/>
            <p:nvPr/>
          </p:nvSpPr>
          <p:spPr>
            <a:xfrm rot="18437849">
              <a:off x="8198032" y="3683269"/>
              <a:ext cx="44939" cy="267213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Isosceles Triangle 24">
              <a:extLst>
                <a:ext uri="{FF2B5EF4-FFF2-40B4-BE49-F238E27FC236}">
                  <a16:creationId xmlns:a16="http://schemas.microsoft.com/office/drawing/2014/main" id="{9E9A2040-D760-4CDC-A79F-2B1856E3C555}"/>
                </a:ext>
              </a:extLst>
            </p:cNvPr>
            <p:cNvSpPr/>
            <p:nvPr/>
          </p:nvSpPr>
          <p:spPr>
            <a:xfrm rot="607241">
              <a:off x="7682780" y="3934720"/>
              <a:ext cx="42672" cy="281411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Isosceles Triangle 24">
              <a:extLst>
                <a:ext uri="{FF2B5EF4-FFF2-40B4-BE49-F238E27FC236}">
                  <a16:creationId xmlns:a16="http://schemas.microsoft.com/office/drawing/2014/main" id="{17ACEC60-0042-49B6-888F-C1521F951AC5}"/>
                </a:ext>
              </a:extLst>
            </p:cNvPr>
            <p:cNvSpPr/>
            <p:nvPr/>
          </p:nvSpPr>
          <p:spPr>
            <a:xfrm rot="4435104">
              <a:off x="7055567" y="3346647"/>
              <a:ext cx="44939" cy="267213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Isosceles Triangle 24">
              <a:extLst>
                <a:ext uri="{FF2B5EF4-FFF2-40B4-BE49-F238E27FC236}">
                  <a16:creationId xmlns:a16="http://schemas.microsoft.com/office/drawing/2014/main" id="{795C22B2-F384-4AD6-BD15-C49D106B09A5}"/>
                </a:ext>
              </a:extLst>
            </p:cNvPr>
            <p:cNvSpPr/>
            <p:nvPr/>
          </p:nvSpPr>
          <p:spPr>
            <a:xfrm rot="14123883">
              <a:off x="8413860" y="2645077"/>
              <a:ext cx="44939" cy="267213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Isosceles Triangle 24">
              <a:extLst>
                <a:ext uri="{FF2B5EF4-FFF2-40B4-BE49-F238E27FC236}">
                  <a16:creationId xmlns:a16="http://schemas.microsoft.com/office/drawing/2014/main" id="{823ECB15-C095-4DE7-B778-E44F3CD91567}"/>
                </a:ext>
              </a:extLst>
            </p:cNvPr>
            <p:cNvSpPr/>
            <p:nvPr/>
          </p:nvSpPr>
          <p:spPr>
            <a:xfrm rot="3663462">
              <a:off x="7254367" y="3459050"/>
              <a:ext cx="44939" cy="267213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Isosceles Triangle 24">
              <a:extLst>
                <a:ext uri="{FF2B5EF4-FFF2-40B4-BE49-F238E27FC236}">
                  <a16:creationId xmlns:a16="http://schemas.microsoft.com/office/drawing/2014/main" id="{4BDBF43D-18C6-4CA5-AA2B-721424685AFE}"/>
                </a:ext>
              </a:extLst>
            </p:cNvPr>
            <p:cNvSpPr/>
            <p:nvPr/>
          </p:nvSpPr>
          <p:spPr>
            <a:xfrm rot="2657353">
              <a:off x="7244482" y="3720215"/>
              <a:ext cx="42672" cy="281411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Isosceles Triangle 24">
              <a:extLst>
                <a:ext uri="{FF2B5EF4-FFF2-40B4-BE49-F238E27FC236}">
                  <a16:creationId xmlns:a16="http://schemas.microsoft.com/office/drawing/2014/main" id="{3669185A-1040-4392-9F2B-0EDDA8F27F9A}"/>
                </a:ext>
              </a:extLst>
            </p:cNvPr>
            <p:cNvSpPr/>
            <p:nvPr/>
          </p:nvSpPr>
          <p:spPr>
            <a:xfrm rot="15774410">
              <a:off x="8535949" y="3080608"/>
              <a:ext cx="44939" cy="267213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D5853B37-A138-4837-AD28-8B471E01F9A1}"/>
              </a:ext>
            </a:extLst>
          </p:cNvPr>
          <p:cNvCxnSpPr>
            <a:cxnSpLocks/>
          </p:cNvCxnSpPr>
          <p:nvPr/>
        </p:nvCxnSpPr>
        <p:spPr>
          <a:xfrm>
            <a:off x="5320663" y="3258916"/>
            <a:ext cx="1118616" cy="0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Freeform: Shape 81">
            <a:extLst>
              <a:ext uri="{FF2B5EF4-FFF2-40B4-BE49-F238E27FC236}">
                <a16:creationId xmlns:a16="http://schemas.microsoft.com/office/drawing/2014/main" id="{7E4CF0CE-FDFD-4395-B49B-025A308BB320}"/>
              </a:ext>
            </a:extLst>
          </p:cNvPr>
          <p:cNvSpPr/>
          <p:nvPr/>
        </p:nvSpPr>
        <p:spPr>
          <a:xfrm>
            <a:off x="3052485" y="1995756"/>
            <a:ext cx="2188824" cy="1263658"/>
          </a:xfrm>
          <a:custGeom>
            <a:avLst/>
            <a:gdLst>
              <a:gd name="connsiteX0" fmla="*/ 0 w 1847850"/>
              <a:gd name="connsiteY0" fmla="*/ 0 h 723900"/>
              <a:gd name="connsiteX1" fmla="*/ 1181100 w 1847850"/>
              <a:gd name="connsiteY1" fmla="*/ 676275 h 723900"/>
              <a:gd name="connsiteX2" fmla="*/ 1181100 w 1847850"/>
              <a:gd name="connsiteY2" fmla="*/ 676275 h 723900"/>
              <a:gd name="connsiteX3" fmla="*/ 1847850 w 1847850"/>
              <a:gd name="connsiteY3" fmla="*/ 723900 h 723900"/>
              <a:gd name="connsiteX0" fmla="*/ 0 w 1847850"/>
              <a:gd name="connsiteY0" fmla="*/ 0 h 814243"/>
              <a:gd name="connsiteX1" fmla="*/ 1181100 w 1847850"/>
              <a:gd name="connsiteY1" fmla="*/ 676275 h 814243"/>
              <a:gd name="connsiteX2" fmla="*/ 1073150 w 1847850"/>
              <a:gd name="connsiteY2" fmla="*/ 812800 h 814243"/>
              <a:gd name="connsiteX3" fmla="*/ 1847850 w 1847850"/>
              <a:gd name="connsiteY3" fmla="*/ 723900 h 814243"/>
              <a:gd name="connsiteX0" fmla="*/ 0 w 1847850"/>
              <a:gd name="connsiteY0" fmla="*/ 0 h 814243"/>
              <a:gd name="connsiteX1" fmla="*/ 762000 w 1847850"/>
              <a:gd name="connsiteY1" fmla="*/ 393700 h 814243"/>
              <a:gd name="connsiteX2" fmla="*/ 1073150 w 1847850"/>
              <a:gd name="connsiteY2" fmla="*/ 812800 h 814243"/>
              <a:gd name="connsiteX3" fmla="*/ 1847850 w 1847850"/>
              <a:gd name="connsiteY3" fmla="*/ 723900 h 814243"/>
              <a:gd name="connsiteX0" fmla="*/ 0 w 1847850"/>
              <a:gd name="connsiteY0" fmla="*/ 0 h 814243"/>
              <a:gd name="connsiteX1" fmla="*/ 762000 w 1847850"/>
              <a:gd name="connsiteY1" fmla="*/ 393700 h 814243"/>
              <a:gd name="connsiteX2" fmla="*/ 1073150 w 1847850"/>
              <a:gd name="connsiteY2" fmla="*/ 812800 h 814243"/>
              <a:gd name="connsiteX3" fmla="*/ 1847850 w 1847850"/>
              <a:gd name="connsiteY3" fmla="*/ 723900 h 814243"/>
              <a:gd name="connsiteX0" fmla="*/ 0 w 1847850"/>
              <a:gd name="connsiteY0" fmla="*/ 0 h 814243"/>
              <a:gd name="connsiteX1" fmla="*/ 762000 w 1847850"/>
              <a:gd name="connsiteY1" fmla="*/ 393700 h 814243"/>
              <a:gd name="connsiteX2" fmla="*/ 1073150 w 1847850"/>
              <a:gd name="connsiteY2" fmla="*/ 812800 h 814243"/>
              <a:gd name="connsiteX3" fmla="*/ 1847850 w 1847850"/>
              <a:gd name="connsiteY3" fmla="*/ 723900 h 814243"/>
              <a:gd name="connsiteX0" fmla="*/ 0 w 1847850"/>
              <a:gd name="connsiteY0" fmla="*/ 0 h 814243"/>
              <a:gd name="connsiteX1" fmla="*/ 762000 w 1847850"/>
              <a:gd name="connsiteY1" fmla="*/ 393700 h 814243"/>
              <a:gd name="connsiteX2" fmla="*/ 1073150 w 1847850"/>
              <a:gd name="connsiteY2" fmla="*/ 812800 h 814243"/>
              <a:gd name="connsiteX3" fmla="*/ 1847850 w 1847850"/>
              <a:gd name="connsiteY3" fmla="*/ 723900 h 814243"/>
              <a:gd name="connsiteX0" fmla="*/ 0 w 1847850"/>
              <a:gd name="connsiteY0" fmla="*/ 22893 h 870108"/>
              <a:gd name="connsiteX1" fmla="*/ 596900 w 1847850"/>
              <a:gd name="connsiteY1" fmla="*/ 41943 h 870108"/>
              <a:gd name="connsiteX2" fmla="*/ 1073150 w 1847850"/>
              <a:gd name="connsiteY2" fmla="*/ 835693 h 870108"/>
              <a:gd name="connsiteX3" fmla="*/ 1847850 w 1847850"/>
              <a:gd name="connsiteY3" fmla="*/ 746793 h 870108"/>
              <a:gd name="connsiteX0" fmla="*/ 0 w 1847850"/>
              <a:gd name="connsiteY0" fmla="*/ 0 h 847215"/>
              <a:gd name="connsiteX1" fmla="*/ 1073150 w 1847850"/>
              <a:gd name="connsiteY1" fmla="*/ 812800 h 847215"/>
              <a:gd name="connsiteX2" fmla="*/ 1847850 w 1847850"/>
              <a:gd name="connsiteY2" fmla="*/ 723900 h 847215"/>
              <a:gd name="connsiteX0" fmla="*/ 0 w 1847850"/>
              <a:gd name="connsiteY0" fmla="*/ 0 h 723900"/>
              <a:gd name="connsiteX1" fmla="*/ 1847850 w 1847850"/>
              <a:gd name="connsiteY1" fmla="*/ 723900 h 723900"/>
              <a:gd name="connsiteX0" fmla="*/ 0 w 1847850"/>
              <a:gd name="connsiteY0" fmla="*/ 0 h 723900"/>
              <a:gd name="connsiteX1" fmla="*/ 1847850 w 1847850"/>
              <a:gd name="connsiteY1" fmla="*/ 723900 h 723900"/>
              <a:gd name="connsiteX0" fmla="*/ 0 w 1847850"/>
              <a:gd name="connsiteY0" fmla="*/ 0 h 723900"/>
              <a:gd name="connsiteX1" fmla="*/ 1847850 w 1847850"/>
              <a:gd name="connsiteY1" fmla="*/ 723900 h 723900"/>
              <a:gd name="connsiteX0" fmla="*/ 0 w 1847850"/>
              <a:gd name="connsiteY0" fmla="*/ 0 h 723900"/>
              <a:gd name="connsiteX1" fmla="*/ 1847850 w 1847850"/>
              <a:gd name="connsiteY1" fmla="*/ 723900 h 723900"/>
              <a:gd name="connsiteX0" fmla="*/ 0 w 1847850"/>
              <a:gd name="connsiteY0" fmla="*/ 0 h 723900"/>
              <a:gd name="connsiteX1" fmla="*/ 1847850 w 1847850"/>
              <a:gd name="connsiteY1" fmla="*/ 723900 h 723900"/>
              <a:gd name="connsiteX0" fmla="*/ 0 w 1847850"/>
              <a:gd name="connsiteY0" fmla="*/ 0 h 723900"/>
              <a:gd name="connsiteX1" fmla="*/ 1847850 w 1847850"/>
              <a:gd name="connsiteY1" fmla="*/ 723900 h 723900"/>
              <a:gd name="connsiteX0" fmla="*/ 0 w 1847850"/>
              <a:gd name="connsiteY0" fmla="*/ 0 h 723900"/>
              <a:gd name="connsiteX1" fmla="*/ 1847850 w 1847850"/>
              <a:gd name="connsiteY1" fmla="*/ 723900 h 723900"/>
              <a:gd name="connsiteX0" fmla="*/ 0 w 1952625"/>
              <a:gd name="connsiteY0" fmla="*/ 0 h 733425"/>
              <a:gd name="connsiteX1" fmla="*/ 1952625 w 1952625"/>
              <a:gd name="connsiteY1" fmla="*/ 733425 h 733425"/>
              <a:gd name="connsiteX0" fmla="*/ 0 w 2073988"/>
              <a:gd name="connsiteY0" fmla="*/ 0 h 733425"/>
              <a:gd name="connsiteX1" fmla="*/ 2073988 w 2073988"/>
              <a:gd name="connsiteY1" fmla="*/ 733425 h 733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073988" h="733425">
                <a:moveTo>
                  <a:pt x="0" y="0"/>
                </a:moveTo>
                <a:cubicBezTo>
                  <a:pt x="1196975" y="6350"/>
                  <a:pt x="975438" y="727075"/>
                  <a:pt x="2073988" y="733425"/>
                </a:cubicBezTo>
              </a:path>
            </a:pathLst>
          </a:cu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3" name="Freeform: Shape 82">
            <a:extLst>
              <a:ext uri="{FF2B5EF4-FFF2-40B4-BE49-F238E27FC236}">
                <a16:creationId xmlns:a16="http://schemas.microsoft.com/office/drawing/2014/main" id="{EDCDB0E9-9234-47B3-94AF-A4D46AD719B4}"/>
              </a:ext>
            </a:extLst>
          </p:cNvPr>
          <p:cNvSpPr/>
          <p:nvPr/>
        </p:nvSpPr>
        <p:spPr>
          <a:xfrm flipV="1">
            <a:off x="4175066" y="3259500"/>
            <a:ext cx="1145597" cy="763483"/>
          </a:xfrm>
          <a:custGeom>
            <a:avLst/>
            <a:gdLst>
              <a:gd name="connsiteX0" fmla="*/ 0 w 1847850"/>
              <a:gd name="connsiteY0" fmla="*/ 0 h 723900"/>
              <a:gd name="connsiteX1" fmla="*/ 1181100 w 1847850"/>
              <a:gd name="connsiteY1" fmla="*/ 676275 h 723900"/>
              <a:gd name="connsiteX2" fmla="*/ 1181100 w 1847850"/>
              <a:gd name="connsiteY2" fmla="*/ 676275 h 723900"/>
              <a:gd name="connsiteX3" fmla="*/ 1847850 w 1847850"/>
              <a:gd name="connsiteY3" fmla="*/ 723900 h 723900"/>
              <a:gd name="connsiteX0" fmla="*/ 0 w 1847850"/>
              <a:gd name="connsiteY0" fmla="*/ 0 h 814243"/>
              <a:gd name="connsiteX1" fmla="*/ 1181100 w 1847850"/>
              <a:gd name="connsiteY1" fmla="*/ 676275 h 814243"/>
              <a:gd name="connsiteX2" fmla="*/ 1073150 w 1847850"/>
              <a:gd name="connsiteY2" fmla="*/ 812800 h 814243"/>
              <a:gd name="connsiteX3" fmla="*/ 1847850 w 1847850"/>
              <a:gd name="connsiteY3" fmla="*/ 723900 h 814243"/>
              <a:gd name="connsiteX0" fmla="*/ 0 w 1847850"/>
              <a:gd name="connsiteY0" fmla="*/ 0 h 814243"/>
              <a:gd name="connsiteX1" fmla="*/ 762000 w 1847850"/>
              <a:gd name="connsiteY1" fmla="*/ 393700 h 814243"/>
              <a:gd name="connsiteX2" fmla="*/ 1073150 w 1847850"/>
              <a:gd name="connsiteY2" fmla="*/ 812800 h 814243"/>
              <a:gd name="connsiteX3" fmla="*/ 1847850 w 1847850"/>
              <a:gd name="connsiteY3" fmla="*/ 723900 h 814243"/>
              <a:gd name="connsiteX0" fmla="*/ 0 w 1847850"/>
              <a:gd name="connsiteY0" fmla="*/ 0 h 814243"/>
              <a:gd name="connsiteX1" fmla="*/ 762000 w 1847850"/>
              <a:gd name="connsiteY1" fmla="*/ 393700 h 814243"/>
              <a:gd name="connsiteX2" fmla="*/ 1073150 w 1847850"/>
              <a:gd name="connsiteY2" fmla="*/ 812800 h 814243"/>
              <a:gd name="connsiteX3" fmla="*/ 1847850 w 1847850"/>
              <a:gd name="connsiteY3" fmla="*/ 723900 h 814243"/>
              <a:gd name="connsiteX0" fmla="*/ 0 w 1847850"/>
              <a:gd name="connsiteY0" fmla="*/ 0 h 814243"/>
              <a:gd name="connsiteX1" fmla="*/ 762000 w 1847850"/>
              <a:gd name="connsiteY1" fmla="*/ 393700 h 814243"/>
              <a:gd name="connsiteX2" fmla="*/ 1073150 w 1847850"/>
              <a:gd name="connsiteY2" fmla="*/ 812800 h 814243"/>
              <a:gd name="connsiteX3" fmla="*/ 1847850 w 1847850"/>
              <a:gd name="connsiteY3" fmla="*/ 723900 h 814243"/>
              <a:gd name="connsiteX0" fmla="*/ 0 w 1847850"/>
              <a:gd name="connsiteY0" fmla="*/ 0 h 814243"/>
              <a:gd name="connsiteX1" fmla="*/ 762000 w 1847850"/>
              <a:gd name="connsiteY1" fmla="*/ 393700 h 814243"/>
              <a:gd name="connsiteX2" fmla="*/ 1073150 w 1847850"/>
              <a:gd name="connsiteY2" fmla="*/ 812800 h 814243"/>
              <a:gd name="connsiteX3" fmla="*/ 1847850 w 1847850"/>
              <a:gd name="connsiteY3" fmla="*/ 723900 h 814243"/>
              <a:gd name="connsiteX0" fmla="*/ 0 w 1847850"/>
              <a:gd name="connsiteY0" fmla="*/ 22893 h 870108"/>
              <a:gd name="connsiteX1" fmla="*/ 596900 w 1847850"/>
              <a:gd name="connsiteY1" fmla="*/ 41943 h 870108"/>
              <a:gd name="connsiteX2" fmla="*/ 1073150 w 1847850"/>
              <a:gd name="connsiteY2" fmla="*/ 835693 h 870108"/>
              <a:gd name="connsiteX3" fmla="*/ 1847850 w 1847850"/>
              <a:gd name="connsiteY3" fmla="*/ 746793 h 870108"/>
              <a:gd name="connsiteX0" fmla="*/ 0 w 1847850"/>
              <a:gd name="connsiteY0" fmla="*/ 0 h 847215"/>
              <a:gd name="connsiteX1" fmla="*/ 1073150 w 1847850"/>
              <a:gd name="connsiteY1" fmla="*/ 812800 h 847215"/>
              <a:gd name="connsiteX2" fmla="*/ 1847850 w 1847850"/>
              <a:gd name="connsiteY2" fmla="*/ 723900 h 847215"/>
              <a:gd name="connsiteX0" fmla="*/ 0 w 1847850"/>
              <a:gd name="connsiteY0" fmla="*/ 0 h 723900"/>
              <a:gd name="connsiteX1" fmla="*/ 1847850 w 1847850"/>
              <a:gd name="connsiteY1" fmla="*/ 723900 h 723900"/>
              <a:gd name="connsiteX0" fmla="*/ 0 w 1847850"/>
              <a:gd name="connsiteY0" fmla="*/ 0 h 723900"/>
              <a:gd name="connsiteX1" fmla="*/ 1847850 w 1847850"/>
              <a:gd name="connsiteY1" fmla="*/ 723900 h 723900"/>
              <a:gd name="connsiteX0" fmla="*/ 0 w 1847850"/>
              <a:gd name="connsiteY0" fmla="*/ 0 h 723900"/>
              <a:gd name="connsiteX1" fmla="*/ 1847850 w 1847850"/>
              <a:gd name="connsiteY1" fmla="*/ 723900 h 723900"/>
              <a:gd name="connsiteX0" fmla="*/ 0 w 1847850"/>
              <a:gd name="connsiteY0" fmla="*/ 0 h 723900"/>
              <a:gd name="connsiteX1" fmla="*/ 1847850 w 1847850"/>
              <a:gd name="connsiteY1" fmla="*/ 723900 h 723900"/>
              <a:gd name="connsiteX0" fmla="*/ 0 w 1847850"/>
              <a:gd name="connsiteY0" fmla="*/ 0 h 723900"/>
              <a:gd name="connsiteX1" fmla="*/ 1847850 w 1847850"/>
              <a:gd name="connsiteY1" fmla="*/ 723900 h 723900"/>
              <a:gd name="connsiteX0" fmla="*/ 0 w 1847850"/>
              <a:gd name="connsiteY0" fmla="*/ 0 h 723900"/>
              <a:gd name="connsiteX1" fmla="*/ 1847850 w 1847850"/>
              <a:gd name="connsiteY1" fmla="*/ 723900 h 723900"/>
              <a:gd name="connsiteX0" fmla="*/ 0 w 1847850"/>
              <a:gd name="connsiteY0" fmla="*/ 0 h 723900"/>
              <a:gd name="connsiteX1" fmla="*/ 1847850 w 1847850"/>
              <a:gd name="connsiteY1" fmla="*/ 723900 h 723900"/>
              <a:gd name="connsiteX0" fmla="*/ 0 w 1952625"/>
              <a:gd name="connsiteY0" fmla="*/ 0 h 733425"/>
              <a:gd name="connsiteX1" fmla="*/ 1952625 w 1952625"/>
              <a:gd name="connsiteY1" fmla="*/ 733425 h 733425"/>
              <a:gd name="connsiteX0" fmla="*/ 0 w 1600200"/>
              <a:gd name="connsiteY0" fmla="*/ 0 h 733425"/>
              <a:gd name="connsiteX1" fmla="*/ 1600200 w 1600200"/>
              <a:gd name="connsiteY1" fmla="*/ 733425 h 733425"/>
              <a:gd name="connsiteX0" fmla="*/ 0 w 1600200"/>
              <a:gd name="connsiteY0" fmla="*/ 0 h 733425"/>
              <a:gd name="connsiteX1" fmla="*/ 1600200 w 1600200"/>
              <a:gd name="connsiteY1" fmla="*/ 733425 h 733425"/>
              <a:gd name="connsiteX0" fmla="*/ 0 w 1600200"/>
              <a:gd name="connsiteY0" fmla="*/ 0 h 733425"/>
              <a:gd name="connsiteX1" fmla="*/ 1600200 w 1600200"/>
              <a:gd name="connsiteY1" fmla="*/ 733425 h 733425"/>
              <a:gd name="connsiteX0" fmla="*/ 0 w 1600200"/>
              <a:gd name="connsiteY0" fmla="*/ 0 h 733425"/>
              <a:gd name="connsiteX1" fmla="*/ 1600200 w 1600200"/>
              <a:gd name="connsiteY1" fmla="*/ 733425 h 733425"/>
              <a:gd name="connsiteX0" fmla="*/ 0 w 1600200"/>
              <a:gd name="connsiteY0" fmla="*/ 0 h 734844"/>
              <a:gd name="connsiteX1" fmla="*/ 1600200 w 1600200"/>
              <a:gd name="connsiteY1" fmla="*/ 733425 h 734844"/>
              <a:gd name="connsiteX0" fmla="*/ 0 w 1600200"/>
              <a:gd name="connsiteY0" fmla="*/ 0 h 734844"/>
              <a:gd name="connsiteX1" fmla="*/ 1600200 w 1600200"/>
              <a:gd name="connsiteY1" fmla="*/ 733425 h 734844"/>
              <a:gd name="connsiteX0" fmla="*/ 0 w 1600200"/>
              <a:gd name="connsiteY0" fmla="*/ 0 h 733447"/>
              <a:gd name="connsiteX1" fmla="*/ 1600200 w 1600200"/>
              <a:gd name="connsiteY1" fmla="*/ 733425 h 733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600200" h="733447">
                <a:moveTo>
                  <a:pt x="0" y="0"/>
                </a:moveTo>
                <a:cubicBezTo>
                  <a:pt x="75406" y="353151"/>
                  <a:pt x="541716" y="736860"/>
                  <a:pt x="1600200" y="733425"/>
                </a:cubicBezTo>
              </a:path>
            </a:pathLst>
          </a:cu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9F1F2392-225E-4E79-84E7-330650AF65B3}"/>
              </a:ext>
            </a:extLst>
          </p:cNvPr>
          <p:cNvSpPr txBox="1"/>
          <p:nvPr/>
        </p:nvSpPr>
        <p:spPr>
          <a:xfrm>
            <a:off x="5195947" y="3326657"/>
            <a:ext cx="11779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600" dirty="0"/>
              <a:t>pH 4.5</a:t>
            </a:r>
          </a:p>
          <a:p>
            <a:pPr algn="ctr"/>
            <a:r>
              <a:rPr lang="cs-CZ" sz="1600" dirty="0"/>
              <a:t>NaOAc</a:t>
            </a:r>
            <a:endParaRPr lang="en-US" sz="1600" baseline="-25000" dirty="0"/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94376F5C-F673-4C76-B6BB-9FC055237569}"/>
              </a:ext>
            </a:extLst>
          </p:cNvPr>
          <p:cNvSpPr txBox="1"/>
          <p:nvPr/>
        </p:nvSpPr>
        <p:spPr>
          <a:xfrm>
            <a:off x="488781" y="2598432"/>
            <a:ext cx="34864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600" dirty="0"/>
              <a:t>European Pharmacopoeia standards:</a:t>
            </a:r>
          </a:p>
          <a:p>
            <a:pPr algn="ctr"/>
            <a:r>
              <a:rPr lang="cs-CZ" sz="1600" b="1" dirty="0"/>
              <a:t>Sufficient molar activity</a:t>
            </a:r>
          </a:p>
          <a:p>
            <a:pPr algn="ctr"/>
            <a:r>
              <a:rPr lang="cs-CZ" sz="1600" b="1" dirty="0"/>
              <a:t>Ultrapure, metal free</a:t>
            </a:r>
          </a:p>
          <a:p>
            <a:pPr algn="ctr"/>
            <a:r>
              <a:rPr lang="cs-CZ" sz="1600" b="1" dirty="0"/>
              <a:t>Solvent: diluted HCl</a:t>
            </a:r>
          </a:p>
        </p:txBody>
      </p:sp>
      <p:sp>
        <p:nvSpPr>
          <p:cNvPr id="86" name="Arrow: Right 85">
            <a:extLst>
              <a:ext uri="{FF2B5EF4-FFF2-40B4-BE49-F238E27FC236}">
                <a16:creationId xmlns:a16="http://schemas.microsoft.com/office/drawing/2014/main" id="{3A3BC6D6-9958-4AC7-A709-A668F4B76396}"/>
              </a:ext>
            </a:extLst>
          </p:cNvPr>
          <p:cNvSpPr/>
          <p:nvPr/>
        </p:nvSpPr>
        <p:spPr>
          <a:xfrm>
            <a:off x="9624986" y="5180391"/>
            <a:ext cx="1954726" cy="692353"/>
          </a:xfrm>
          <a:prstGeom prst="rightArrow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100000">
                <a:schemeClr val="bg1">
                  <a:lumMod val="75000"/>
                  <a:alpha val="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5B952FC5-B354-4E38-8CE9-0594317F80CC}"/>
              </a:ext>
            </a:extLst>
          </p:cNvPr>
          <p:cNvSpPr txBox="1"/>
          <p:nvPr/>
        </p:nvSpPr>
        <p:spPr>
          <a:xfrm>
            <a:off x="9786427" y="5357290"/>
            <a:ext cx="17932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600" dirty="0"/>
              <a:t>Quality control</a:t>
            </a:r>
            <a:endParaRPr lang="cs-CZ" sz="1600" b="1" dirty="0"/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5386D1ED-32F0-4F02-858A-E59CA317A467}"/>
              </a:ext>
            </a:extLst>
          </p:cNvPr>
          <p:cNvSpPr txBox="1"/>
          <p:nvPr/>
        </p:nvSpPr>
        <p:spPr>
          <a:xfrm>
            <a:off x="4117020" y="5426142"/>
            <a:ext cx="30474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/>
              <a:t>GLP standards:</a:t>
            </a:r>
          </a:p>
          <a:p>
            <a:r>
              <a:rPr lang="cs-CZ" sz="1600" b="1" dirty="0"/>
              <a:t>Purity &gt; 95%</a:t>
            </a:r>
          </a:p>
          <a:p>
            <a:r>
              <a:rPr lang="cs-CZ" sz="1600" b="1" dirty="0"/>
              <a:t>HPLC, MS characterization</a:t>
            </a:r>
          </a:p>
          <a:p>
            <a:r>
              <a:rPr lang="cs-CZ" sz="1600" b="1" dirty="0"/>
              <a:t>Solvent: ultrapure water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9E38D77C-783A-4F4D-BF94-4D865D23A218}"/>
              </a:ext>
            </a:extLst>
          </p:cNvPr>
          <p:cNvSpPr txBox="1"/>
          <p:nvPr/>
        </p:nvSpPr>
        <p:spPr>
          <a:xfrm>
            <a:off x="7565779" y="4735199"/>
            <a:ext cx="17968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600" dirty="0"/>
              <a:t>GLP standard</a:t>
            </a:r>
            <a:br>
              <a:rPr lang="cs-CZ" sz="1600" dirty="0"/>
            </a:br>
            <a:r>
              <a:rPr lang="cs-CZ" sz="1600" dirty="0"/>
              <a:t>(research purpose)</a:t>
            </a:r>
            <a:endParaRPr lang="cs-CZ" sz="1600" b="1" dirty="0"/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A87B808D-63F2-482A-A223-EAEC16C3BA02}"/>
              </a:ext>
            </a:extLst>
          </p:cNvPr>
          <p:cNvSpPr txBox="1"/>
          <p:nvPr/>
        </p:nvSpPr>
        <p:spPr>
          <a:xfrm>
            <a:off x="5253875" y="858198"/>
            <a:ext cx="29400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>
                <a:latin typeface="Avancement 2020" panose="02000300000000000000" pitchFamily="2" charset="0"/>
              </a:rPr>
              <a:t>Radiolabeling optimization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87756E52-D353-4166-832A-5C4CD0A3D75A}"/>
              </a:ext>
            </a:extLst>
          </p:cNvPr>
          <p:cNvSpPr txBox="1"/>
          <p:nvPr/>
        </p:nvSpPr>
        <p:spPr>
          <a:xfrm>
            <a:off x="5271451" y="1188621"/>
            <a:ext cx="4590737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cs-CZ" sz="1600" dirty="0">
                <a:latin typeface="Avancement 2020" panose="02000300000000000000" pitchFamily="2" charset="0"/>
              </a:rPr>
              <a:t>Screening of conditions: </a:t>
            </a:r>
          </a:p>
          <a:p>
            <a:pPr>
              <a:lnSpc>
                <a:spcPct val="150000"/>
              </a:lnSpc>
            </a:pPr>
            <a:r>
              <a:rPr lang="cs-CZ" sz="1600" b="1" dirty="0">
                <a:solidFill>
                  <a:schemeClr val="accent2"/>
                </a:solidFill>
                <a:latin typeface="Avancement 2020" panose="02000300000000000000" pitchFamily="2" charset="0"/>
              </a:rPr>
              <a:t>pH</a:t>
            </a:r>
            <a:r>
              <a:rPr lang="cs-CZ" sz="1600" dirty="0">
                <a:latin typeface="Avancement 2020" panose="02000300000000000000" pitchFamily="2" charset="0"/>
              </a:rPr>
              <a:t> – </a:t>
            </a:r>
            <a:r>
              <a:rPr lang="cs-CZ" sz="1600" b="1" dirty="0">
                <a:solidFill>
                  <a:schemeClr val="accent2"/>
                </a:solidFill>
                <a:latin typeface="Avancement 2020" panose="02000300000000000000" pitchFamily="2" charset="0"/>
              </a:rPr>
              <a:t>buffer</a:t>
            </a:r>
            <a:r>
              <a:rPr lang="cs-CZ" sz="1600" dirty="0">
                <a:latin typeface="Avancement 2020" panose="02000300000000000000" pitchFamily="2" charset="0"/>
              </a:rPr>
              <a:t> – </a:t>
            </a:r>
            <a:r>
              <a:rPr lang="cs-CZ" sz="1600" b="1" dirty="0">
                <a:solidFill>
                  <a:schemeClr val="accent2"/>
                </a:solidFill>
                <a:latin typeface="Avancement 2020" panose="02000300000000000000" pitchFamily="2" charset="0"/>
              </a:rPr>
              <a:t>temperature</a:t>
            </a:r>
            <a:r>
              <a:rPr lang="cs-CZ" sz="1600" dirty="0">
                <a:latin typeface="Avancement 2020" panose="02000300000000000000" pitchFamily="2" charset="0"/>
              </a:rPr>
              <a:t> – </a:t>
            </a:r>
            <a:r>
              <a:rPr lang="cs-CZ" sz="1600" b="1" dirty="0">
                <a:solidFill>
                  <a:schemeClr val="accent2"/>
                </a:solidFill>
                <a:latin typeface="Avancement 2020" panose="02000300000000000000" pitchFamily="2" charset="0"/>
              </a:rPr>
              <a:t>molar activity </a:t>
            </a:r>
          </a:p>
        </p:txBody>
      </p:sp>
      <p:graphicFrame>
        <p:nvGraphicFramePr>
          <p:cNvPr id="92" name="Object 91">
            <a:extLst>
              <a:ext uri="{FF2B5EF4-FFF2-40B4-BE49-F238E27FC236}">
                <a16:creationId xmlns:a16="http://schemas.microsoft.com/office/drawing/2014/main" id="{CCF76C2C-0370-462C-A3FE-6C0F32B55EC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10376900"/>
              </p:ext>
            </p:extLst>
          </p:nvPr>
        </p:nvGraphicFramePr>
        <p:xfrm>
          <a:off x="10024431" y="691268"/>
          <a:ext cx="587883" cy="9565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71" name="CS ChemDraw 64-bit Drawing" r:id="rId3" imgW="830348" imgH="1351658" progId="ChemDraw_x64.Document.6.0">
                  <p:embed/>
                </p:oleObj>
              </mc:Choice>
              <mc:Fallback>
                <p:oleObj name="CS ChemDraw 64-bit Drawing" r:id="rId3" imgW="830348" imgH="1351658" progId="ChemDraw_x64.Document.6.0">
                  <p:embed/>
                  <p:pic>
                    <p:nvPicPr>
                      <p:cNvPr id="53" name="Object 52">
                        <a:extLst>
                          <a:ext uri="{FF2B5EF4-FFF2-40B4-BE49-F238E27FC236}">
                            <a16:creationId xmlns:a16="http://schemas.microsoft.com/office/drawing/2014/main" id="{7D3E4402-8D87-4C39-A97E-B30D898982D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024431" y="691268"/>
                        <a:ext cx="587883" cy="9565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3" name="Object 92">
            <a:extLst>
              <a:ext uri="{FF2B5EF4-FFF2-40B4-BE49-F238E27FC236}">
                <a16:creationId xmlns:a16="http://schemas.microsoft.com/office/drawing/2014/main" id="{DCA09943-FDCC-4D98-8F1B-A563EA57457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52001125"/>
              </p:ext>
            </p:extLst>
          </p:nvPr>
        </p:nvGraphicFramePr>
        <p:xfrm>
          <a:off x="9746412" y="810553"/>
          <a:ext cx="587883" cy="9565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72" name="CS ChemDraw 64-bit Drawing" r:id="rId3" imgW="830348" imgH="1351658" progId="ChemDraw_x64.Document.6.0">
                  <p:embed/>
                </p:oleObj>
              </mc:Choice>
              <mc:Fallback>
                <p:oleObj name="CS ChemDraw 64-bit Drawing" r:id="rId3" imgW="830348" imgH="1351658" progId="ChemDraw_x64.Document.6.0">
                  <p:embed/>
                  <p:pic>
                    <p:nvPicPr>
                      <p:cNvPr id="60" name="Object 59">
                        <a:extLst>
                          <a:ext uri="{FF2B5EF4-FFF2-40B4-BE49-F238E27FC236}">
                            <a16:creationId xmlns:a16="http://schemas.microsoft.com/office/drawing/2014/main" id="{FF14DEA0-741A-4D05-A748-8188187EBE5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746412" y="810553"/>
                        <a:ext cx="587883" cy="9565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4" name="Object 93">
            <a:extLst>
              <a:ext uri="{FF2B5EF4-FFF2-40B4-BE49-F238E27FC236}">
                <a16:creationId xmlns:a16="http://schemas.microsoft.com/office/drawing/2014/main" id="{FB836773-A4C4-45CA-89D2-537702569D9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28148780"/>
              </p:ext>
            </p:extLst>
          </p:nvPr>
        </p:nvGraphicFramePr>
        <p:xfrm>
          <a:off x="9468393" y="955678"/>
          <a:ext cx="587883" cy="9565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73" name="CS ChemDraw 64-bit Drawing" r:id="rId3" imgW="830348" imgH="1351658" progId="ChemDraw_x64.Document.6.0">
                  <p:embed/>
                </p:oleObj>
              </mc:Choice>
              <mc:Fallback>
                <p:oleObj name="CS ChemDraw 64-bit Drawing" r:id="rId3" imgW="830348" imgH="1351658" progId="ChemDraw_x64.Document.6.0">
                  <p:embed/>
                  <p:pic>
                    <p:nvPicPr>
                      <p:cNvPr id="61" name="Object 60">
                        <a:extLst>
                          <a:ext uri="{FF2B5EF4-FFF2-40B4-BE49-F238E27FC236}">
                            <a16:creationId xmlns:a16="http://schemas.microsoft.com/office/drawing/2014/main" id="{A278844F-352C-4502-B78D-8BE3C3D6F2D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468393" y="955678"/>
                        <a:ext cx="587883" cy="9565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5" name="Object 94">
            <a:extLst>
              <a:ext uri="{FF2B5EF4-FFF2-40B4-BE49-F238E27FC236}">
                <a16:creationId xmlns:a16="http://schemas.microsoft.com/office/drawing/2014/main" id="{47DC69E6-B282-42F2-9C08-68A2B819645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76737272"/>
              </p:ext>
            </p:extLst>
          </p:nvPr>
        </p:nvGraphicFramePr>
        <p:xfrm>
          <a:off x="9190374" y="1097907"/>
          <a:ext cx="587883" cy="9565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74" name="CS ChemDraw 64-bit Drawing" r:id="rId3" imgW="830348" imgH="1351658" progId="ChemDraw_x64.Document.6.0">
                  <p:embed/>
                </p:oleObj>
              </mc:Choice>
              <mc:Fallback>
                <p:oleObj name="CS ChemDraw 64-bit Drawing" r:id="rId3" imgW="830348" imgH="1351658" progId="ChemDraw_x64.Document.6.0">
                  <p:embed/>
                  <p:pic>
                    <p:nvPicPr>
                      <p:cNvPr id="62" name="Object 61">
                        <a:extLst>
                          <a:ext uri="{FF2B5EF4-FFF2-40B4-BE49-F238E27FC236}">
                            <a16:creationId xmlns:a16="http://schemas.microsoft.com/office/drawing/2014/main" id="{D5D7B091-8BB2-4634-BF50-BAC7B27BCA8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190374" y="1097907"/>
                        <a:ext cx="587883" cy="9565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6" name="Object 95">
            <a:extLst>
              <a:ext uri="{FF2B5EF4-FFF2-40B4-BE49-F238E27FC236}">
                <a16:creationId xmlns:a16="http://schemas.microsoft.com/office/drawing/2014/main" id="{551699BC-5F56-4504-B667-522DDD40757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02655876"/>
              </p:ext>
            </p:extLst>
          </p:nvPr>
        </p:nvGraphicFramePr>
        <p:xfrm>
          <a:off x="774586" y="3976882"/>
          <a:ext cx="5597525" cy="2670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75" name="CS ChemDraw 64-bit Drawing" r:id="rId7" imgW="5726203" imgH="2732864" progId="ChemDraw_x64.Document.6.0">
                  <p:embed/>
                </p:oleObj>
              </mc:Choice>
              <mc:Fallback>
                <p:oleObj name="CS ChemDraw 64-bit Drawing" r:id="rId7" imgW="5726203" imgH="2732864" progId="ChemDraw_x64.Document.6.0">
                  <p:embed/>
                  <p:pic>
                    <p:nvPicPr>
                      <p:cNvPr id="26" name="Object 25">
                        <a:extLst>
                          <a:ext uri="{FF2B5EF4-FFF2-40B4-BE49-F238E27FC236}">
                            <a16:creationId xmlns:a16="http://schemas.microsoft.com/office/drawing/2014/main" id="{92D4B858-7D2B-425C-A925-9150DA421C8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74586" y="3976882"/>
                        <a:ext cx="5597525" cy="26701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97" name="Group 96">
            <a:extLst>
              <a:ext uri="{FF2B5EF4-FFF2-40B4-BE49-F238E27FC236}">
                <a16:creationId xmlns:a16="http://schemas.microsoft.com/office/drawing/2014/main" id="{B22AAE8F-5878-4C80-8E81-366A636B3F35}"/>
              </a:ext>
            </a:extLst>
          </p:cNvPr>
          <p:cNvGrpSpPr/>
          <p:nvPr/>
        </p:nvGrpSpPr>
        <p:grpSpPr>
          <a:xfrm>
            <a:off x="1653833" y="1317629"/>
            <a:ext cx="1229481" cy="1265052"/>
            <a:chOff x="1994911" y="1471177"/>
            <a:chExt cx="1229481" cy="1265052"/>
          </a:xfrm>
        </p:grpSpPr>
        <p:sp>
          <p:nvSpPr>
            <p:cNvPr id="98" name="Isosceles Triangle 24">
              <a:extLst>
                <a:ext uri="{FF2B5EF4-FFF2-40B4-BE49-F238E27FC236}">
                  <a16:creationId xmlns:a16="http://schemas.microsoft.com/office/drawing/2014/main" id="{1DE8A9C6-412B-4E89-9A4F-26A766D4346C}"/>
                </a:ext>
              </a:extLst>
            </p:cNvPr>
            <p:cNvSpPr/>
            <p:nvPr/>
          </p:nvSpPr>
          <p:spPr>
            <a:xfrm rot="5714256">
              <a:off x="2169230" y="1927908"/>
              <a:ext cx="50838" cy="342441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Isosceles Triangle 24">
              <a:extLst>
                <a:ext uri="{FF2B5EF4-FFF2-40B4-BE49-F238E27FC236}">
                  <a16:creationId xmlns:a16="http://schemas.microsoft.com/office/drawing/2014/main" id="{6B521947-BEA2-42CA-B278-EA929E31A12B}"/>
                </a:ext>
              </a:extLst>
            </p:cNvPr>
            <p:cNvSpPr/>
            <p:nvPr/>
          </p:nvSpPr>
          <p:spPr>
            <a:xfrm rot="9304118">
              <a:off x="2472258" y="1765222"/>
              <a:ext cx="54686" cy="318348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80000">
                  <a:schemeClr val="accent2">
                    <a:lumMod val="40000"/>
                    <a:lumOff val="6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Isosceles Triangle 24">
              <a:extLst>
                <a:ext uri="{FF2B5EF4-FFF2-40B4-BE49-F238E27FC236}">
                  <a16:creationId xmlns:a16="http://schemas.microsoft.com/office/drawing/2014/main" id="{D65CB6BF-DE79-487F-A26B-B8BD9CF8AAC0}"/>
                </a:ext>
              </a:extLst>
            </p:cNvPr>
            <p:cNvSpPr/>
            <p:nvPr/>
          </p:nvSpPr>
          <p:spPr>
            <a:xfrm rot="10235960">
              <a:off x="2534277" y="1471178"/>
              <a:ext cx="54686" cy="318348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80000">
                  <a:schemeClr val="accent2">
                    <a:lumMod val="40000"/>
                    <a:lumOff val="6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Isosceles Triangle 24">
              <a:extLst>
                <a:ext uri="{FF2B5EF4-FFF2-40B4-BE49-F238E27FC236}">
                  <a16:creationId xmlns:a16="http://schemas.microsoft.com/office/drawing/2014/main" id="{2333227A-A318-401F-874E-AD8560C790AA}"/>
                </a:ext>
              </a:extLst>
            </p:cNvPr>
            <p:cNvSpPr/>
            <p:nvPr/>
          </p:nvSpPr>
          <p:spPr>
            <a:xfrm rot="7565966">
              <a:off x="2184077" y="1683707"/>
              <a:ext cx="50838" cy="342441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80000">
                  <a:schemeClr val="accent2">
                    <a:lumMod val="40000"/>
                    <a:lumOff val="6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Isosceles Triangle 24">
              <a:extLst>
                <a:ext uri="{FF2B5EF4-FFF2-40B4-BE49-F238E27FC236}">
                  <a16:creationId xmlns:a16="http://schemas.microsoft.com/office/drawing/2014/main" id="{579398E2-76AE-484C-B401-0C5396134E6E}"/>
                </a:ext>
              </a:extLst>
            </p:cNvPr>
            <p:cNvSpPr/>
            <p:nvPr/>
          </p:nvSpPr>
          <p:spPr>
            <a:xfrm rot="11361118">
              <a:off x="2696391" y="1617845"/>
              <a:ext cx="54686" cy="318348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80000">
                  <a:schemeClr val="accent2">
                    <a:lumMod val="40000"/>
                    <a:lumOff val="6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Isosceles Triangle 24">
              <a:extLst>
                <a:ext uri="{FF2B5EF4-FFF2-40B4-BE49-F238E27FC236}">
                  <a16:creationId xmlns:a16="http://schemas.microsoft.com/office/drawing/2014/main" id="{B01E0C30-C213-4916-853D-B194D4086AA7}"/>
                </a:ext>
              </a:extLst>
            </p:cNvPr>
            <p:cNvSpPr/>
            <p:nvPr/>
          </p:nvSpPr>
          <p:spPr>
            <a:xfrm rot="12814882">
              <a:off x="2787662" y="1794508"/>
              <a:ext cx="54686" cy="318348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80000">
                  <a:schemeClr val="accent2">
                    <a:lumMod val="40000"/>
                    <a:lumOff val="6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Isosceles Triangle 24">
              <a:extLst>
                <a:ext uri="{FF2B5EF4-FFF2-40B4-BE49-F238E27FC236}">
                  <a16:creationId xmlns:a16="http://schemas.microsoft.com/office/drawing/2014/main" id="{C8E0DA07-B0A1-4465-B2F0-799A1D32BA42}"/>
                </a:ext>
              </a:extLst>
            </p:cNvPr>
            <p:cNvSpPr/>
            <p:nvPr/>
          </p:nvSpPr>
          <p:spPr>
            <a:xfrm rot="19841800">
              <a:off x="2779118" y="2209798"/>
              <a:ext cx="54686" cy="318348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80000">
                  <a:schemeClr val="accent2">
                    <a:lumMod val="40000"/>
                    <a:lumOff val="6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Isosceles Triangle 24">
              <a:extLst>
                <a:ext uri="{FF2B5EF4-FFF2-40B4-BE49-F238E27FC236}">
                  <a16:creationId xmlns:a16="http://schemas.microsoft.com/office/drawing/2014/main" id="{7D2CD197-CB4E-499B-87CE-06DA86ECB599}"/>
                </a:ext>
              </a:extLst>
            </p:cNvPr>
            <p:cNvSpPr/>
            <p:nvPr/>
          </p:nvSpPr>
          <p:spPr>
            <a:xfrm rot="18560351">
              <a:off x="3027751" y="2195782"/>
              <a:ext cx="50838" cy="342441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80000">
                  <a:schemeClr val="accent2">
                    <a:lumMod val="40000"/>
                    <a:lumOff val="6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Isosceles Triangle 24">
              <a:extLst>
                <a:ext uri="{FF2B5EF4-FFF2-40B4-BE49-F238E27FC236}">
                  <a16:creationId xmlns:a16="http://schemas.microsoft.com/office/drawing/2014/main" id="{141A65C8-2364-41DF-9C0A-D7A0AD6B824A}"/>
                </a:ext>
              </a:extLst>
            </p:cNvPr>
            <p:cNvSpPr/>
            <p:nvPr/>
          </p:nvSpPr>
          <p:spPr>
            <a:xfrm rot="377719">
              <a:off x="2608053" y="2340084"/>
              <a:ext cx="54686" cy="318348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80000">
                  <a:schemeClr val="accent2">
                    <a:lumMod val="40000"/>
                    <a:lumOff val="6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Isosceles Triangle 24">
              <a:extLst>
                <a:ext uri="{FF2B5EF4-FFF2-40B4-BE49-F238E27FC236}">
                  <a16:creationId xmlns:a16="http://schemas.microsoft.com/office/drawing/2014/main" id="{5B748386-C199-41BA-8F4A-5F6802F2A3C7}"/>
                </a:ext>
              </a:extLst>
            </p:cNvPr>
            <p:cNvSpPr/>
            <p:nvPr/>
          </p:nvSpPr>
          <p:spPr>
            <a:xfrm rot="4498505">
              <a:off x="2140713" y="2121130"/>
              <a:ext cx="50838" cy="342441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80000">
                  <a:schemeClr val="accent2">
                    <a:lumMod val="40000"/>
                    <a:lumOff val="6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Isosceles Triangle 24">
              <a:extLst>
                <a:ext uri="{FF2B5EF4-FFF2-40B4-BE49-F238E27FC236}">
                  <a16:creationId xmlns:a16="http://schemas.microsoft.com/office/drawing/2014/main" id="{5EE50F17-86E4-4463-98E9-2B29E79619ED}"/>
                </a:ext>
              </a:extLst>
            </p:cNvPr>
            <p:cNvSpPr/>
            <p:nvPr/>
          </p:nvSpPr>
          <p:spPr>
            <a:xfrm rot="14123883">
              <a:off x="3024672" y="1773504"/>
              <a:ext cx="50838" cy="342441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9" name="Isosceles Triangle 24">
              <a:extLst>
                <a:ext uri="{FF2B5EF4-FFF2-40B4-BE49-F238E27FC236}">
                  <a16:creationId xmlns:a16="http://schemas.microsoft.com/office/drawing/2014/main" id="{99760C16-AE19-4885-9B8F-4F46B31575F2}"/>
                </a:ext>
              </a:extLst>
            </p:cNvPr>
            <p:cNvSpPr/>
            <p:nvPr/>
          </p:nvSpPr>
          <p:spPr>
            <a:xfrm rot="2784244">
              <a:off x="2393345" y="2162041"/>
              <a:ext cx="50838" cy="342441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80000">
                  <a:schemeClr val="accent2">
                    <a:lumMod val="40000"/>
                    <a:lumOff val="6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Isosceles Triangle 24">
              <a:extLst>
                <a:ext uri="{FF2B5EF4-FFF2-40B4-BE49-F238E27FC236}">
                  <a16:creationId xmlns:a16="http://schemas.microsoft.com/office/drawing/2014/main" id="{982C93B2-B86A-49DF-971E-C0B055DC0AA0}"/>
                </a:ext>
              </a:extLst>
            </p:cNvPr>
            <p:cNvSpPr/>
            <p:nvPr/>
          </p:nvSpPr>
          <p:spPr>
            <a:xfrm rot="1560177">
              <a:off x="2408164" y="2417881"/>
              <a:ext cx="54686" cy="318348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80000">
                  <a:schemeClr val="accent2">
                    <a:lumMod val="40000"/>
                    <a:lumOff val="6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Isosceles Triangle 24">
              <a:extLst>
                <a:ext uri="{FF2B5EF4-FFF2-40B4-BE49-F238E27FC236}">
                  <a16:creationId xmlns:a16="http://schemas.microsoft.com/office/drawing/2014/main" id="{B000A5C8-39A9-4F8B-BE09-948DDEF2647E}"/>
                </a:ext>
              </a:extLst>
            </p:cNvPr>
            <p:cNvSpPr/>
            <p:nvPr/>
          </p:nvSpPr>
          <p:spPr>
            <a:xfrm rot="16200000">
              <a:off x="3012819" y="1984243"/>
              <a:ext cx="50838" cy="342441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80000">
                  <a:schemeClr val="accent2">
                    <a:lumMod val="40000"/>
                    <a:lumOff val="6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Isosceles Triangle 24">
              <a:extLst>
                <a:ext uri="{FF2B5EF4-FFF2-40B4-BE49-F238E27FC236}">
                  <a16:creationId xmlns:a16="http://schemas.microsoft.com/office/drawing/2014/main" id="{0BFC5FAA-79C3-42D0-A428-C79A10D8658C}"/>
                </a:ext>
              </a:extLst>
            </p:cNvPr>
            <p:cNvSpPr/>
            <p:nvPr/>
          </p:nvSpPr>
          <p:spPr>
            <a:xfrm rot="9304118">
              <a:off x="2472259" y="1765221"/>
              <a:ext cx="54686" cy="318348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80000">
                  <a:schemeClr val="accent2">
                    <a:lumMod val="40000"/>
                    <a:lumOff val="6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Isosceles Triangle 24">
              <a:extLst>
                <a:ext uri="{FF2B5EF4-FFF2-40B4-BE49-F238E27FC236}">
                  <a16:creationId xmlns:a16="http://schemas.microsoft.com/office/drawing/2014/main" id="{59C3171D-D726-4336-A33D-17108B81DF9A}"/>
                </a:ext>
              </a:extLst>
            </p:cNvPr>
            <p:cNvSpPr/>
            <p:nvPr/>
          </p:nvSpPr>
          <p:spPr>
            <a:xfrm rot="10235960">
              <a:off x="2534278" y="1471177"/>
              <a:ext cx="54686" cy="318348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80000">
                  <a:schemeClr val="accent2">
                    <a:lumMod val="40000"/>
                    <a:lumOff val="6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Isosceles Triangle 24">
              <a:extLst>
                <a:ext uri="{FF2B5EF4-FFF2-40B4-BE49-F238E27FC236}">
                  <a16:creationId xmlns:a16="http://schemas.microsoft.com/office/drawing/2014/main" id="{10474467-8885-4886-8786-DCED5D557476}"/>
                </a:ext>
              </a:extLst>
            </p:cNvPr>
            <p:cNvSpPr/>
            <p:nvPr/>
          </p:nvSpPr>
          <p:spPr>
            <a:xfrm rot="7565966">
              <a:off x="2184078" y="1683706"/>
              <a:ext cx="50838" cy="342441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80000">
                  <a:schemeClr val="accent2">
                    <a:lumMod val="40000"/>
                    <a:lumOff val="6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Isosceles Triangle 24">
              <a:extLst>
                <a:ext uri="{FF2B5EF4-FFF2-40B4-BE49-F238E27FC236}">
                  <a16:creationId xmlns:a16="http://schemas.microsoft.com/office/drawing/2014/main" id="{B4E0469F-EE7D-4077-B0ED-D7C800ED2181}"/>
                </a:ext>
              </a:extLst>
            </p:cNvPr>
            <p:cNvSpPr/>
            <p:nvPr/>
          </p:nvSpPr>
          <p:spPr>
            <a:xfrm rot="11361118">
              <a:off x="2696392" y="1617844"/>
              <a:ext cx="54686" cy="318348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80000">
                  <a:schemeClr val="accent2">
                    <a:lumMod val="40000"/>
                    <a:lumOff val="6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Isosceles Triangle 24">
              <a:extLst>
                <a:ext uri="{FF2B5EF4-FFF2-40B4-BE49-F238E27FC236}">
                  <a16:creationId xmlns:a16="http://schemas.microsoft.com/office/drawing/2014/main" id="{EE6F5E2D-6FA9-4038-83A9-50992475F040}"/>
                </a:ext>
              </a:extLst>
            </p:cNvPr>
            <p:cNvSpPr/>
            <p:nvPr/>
          </p:nvSpPr>
          <p:spPr>
            <a:xfrm rot="12814882">
              <a:off x="2787663" y="1794507"/>
              <a:ext cx="54686" cy="318348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80000">
                  <a:schemeClr val="accent2">
                    <a:lumMod val="40000"/>
                    <a:lumOff val="6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Isosceles Triangle 24">
              <a:extLst>
                <a:ext uri="{FF2B5EF4-FFF2-40B4-BE49-F238E27FC236}">
                  <a16:creationId xmlns:a16="http://schemas.microsoft.com/office/drawing/2014/main" id="{BDC418A2-23A0-4F18-9460-545283D313B6}"/>
                </a:ext>
              </a:extLst>
            </p:cNvPr>
            <p:cNvSpPr/>
            <p:nvPr/>
          </p:nvSpPr>
          <p:spPr>
            <a:xfrm rot="19841800">
              <a:off x="2779119" y="2209797"/>
              <a:ext cx="54686" cy="318348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80000">
                  <a:schemeClr val="accent2">
                    <a:lumMod val="40000"/>
                    <a:lumOff val="6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Isosceles Triangle 24">
              <a:extLst>
                <a:ext uri="{FF2B5EF4-FFF2-40B4-BE49-F238E27FC236}">
                  <a16:creationId xmlns:a16="http://schemas.microsoft.com/office/drawing/2014/main" id="{162CBD1C-4196-4F74-8115-C9F78235F346}"/>
                </a:ext>
              </a:extLst>
            </p:cNvPr>
            <p:cNvSpPr/>
            <p:nvPr/>
          </p:nvSpPr>
          <p:spPr>
            <a:xfrm rot="18560351">
              <a:off x="3027752" y="2195781"/>
              <a:ext cx="50838" cy="342441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80000">
                  <a:schemeClr val="accent2">
                    <a:lumMod val="40000"/>
                    <a:lumOff val="6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Isosceles Triangle 24">
              <a:extLst>
                <a:ext uri="{FF2B5EF4-FFF2-40B4-BE49-F238E27FC236}">
                  <a16:creationId xmlns:a16="http://schemas.microsoft.com/office/drawing/2014/main" id="{28EFE579-44B0-41F7-B9B9-87F40997C6E6}"/>
                </a:ext>
              </a:extLst>
            </p:cNvPr>
            <p:cNvSpPr/>
            <p:nvPr/>
          </p:nvSpPr>
          <p:spPr>
            <a:xfrm rot="377719">
              <a:off x="2608054" y="2340083"/>
              <a:ext cx="54686" cy="318348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80000">
                  <a:schemeClr val="accent2">
                    <a:lumMod val="40000"/>
                    <a:lumOff val="6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Isosceles Triangle 24">
              <a:extLst>
                <a:ext uri="{FF2B5EF4-FFF2-40B4-BE49-F238E27FC236}">
                  <a16:creationId xmlns:a16="http://schemas.microsoft.com/office/drawing/2014/main" id="{37D2AF1A-7736-457E-95EA-40C9AD9C73D4}"/>
                </a:ext>
              </a:extLst>
            </p:cNvPr>
            <p:cNvSpPr/>
            <p:nvPr/>
          </p:nvSpPr>
          <p:spPr>
            <a:xfrm rot="4498505">
              <a:off x="2140714" y="2121129"/>
              <a:ext cx="50838" cy="342441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80000">
                  <a:schemeClr val="accent2">
                    <a:lumMod val="40000"/>
                    <a:lumOff val="6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Isosceles Triangle 24">
              <a:extLst>
                <a:ext uri="{FF2B5EF4-FFF2-40B4-BE49-F238E27FC236}">
                  <a16:creationId xmlns:a16="http://schemas.microsoft.com/office/drawing/2014/main" id="{99250D64-0F9C-496E-A49A-65565323FC07}"/>
                </a:ext>
              </a:extLst>
            </p:cNvPr>
            <p:cNvSpPr/>
            <p:nvPr/>
          </p:nvSpPr>
          <p:spPr>
            <a:xfrm rot="2784244">
              <a:off x="2393346" y="2162040"/>
              <a:ext cx="50838" cy="342441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80000">
                  <a:schemeClr val="accent2">
                    <a:lumMod val="40000"/>
                    <a:lumOff val="6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Isosceles Triangle 24">
              <a:extLst>
                <a:ext uri="{FF2B5EF4-FFF2-40B4-BE49-F238E27FC236}">
                  <a16:creationId xmlns:a16="http://schemas.microsoft.com/office/drawing/2014/main" id="{08B9F11A-850E-4CB3-891B-EBA6A8C7BE40}"/>
                </a:ext>
              </a:extLst>
            </p:cNvPr>
            <p:cNvSpPr/>
            <p:nvPr/>
          </p:nvSpPr>
          <p:spPr>
            <a:xfrm rot="1560177">
              <a:off x="2408165" y="2417880"/>
              <a:ext cx="54686" cy="318348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80000">
                  <a:schemeClr val="accent2">
                    <a:lumMod val="40000"/>
                    <a:lumOff val="6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Isosceles Triangle 24">
              <a:extLst>
                <a:ext uri="{FF2B5EF4-FFF2-40B4-BE49-F238E27FC236}">
                  <a16:creationId xmlns:a16="http://schemas.microsoft.com/office/drawing/2014/main" id="{612855B2-704D-43A9-B8DA-D064B6728491}"/>
                </a:ext>
              </a:extLst>
            </p:cNvPr>
            <p:cNvSpPr/>
            <p:nvPr/>
          </p:nvSpPr>
          <p:spPr>
            <a:xfrm rot="16200000">
              <a:off x="3012820" y="1984243"/>
              <a:ext cx="50838" cy="342441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Isosceles Triangle 24">
              <a:extLst>
                <a:ext uri="{FF2B5EF4-FFF2-40B4-BE49-F238E27FC236}">
                  <a16:creationId xmlns:a16="http://schemas.microsoft.com/office/drawing/2014/main" id="{5E33D8DB-2087-4D62-9386-23F2713105FB}"/>
                </a:ext>
              </a:extLst>
            </p:cNvPr>
            <p:cNvSpPr/>
            <p:nvPr/>
          </p:nvSpPr>
          <p:spPr>
            <a:xfrm rot="9304118">
              <a:off x="2472260" y="1765221"/>
              <a:ext cx="54686" cy="318348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Isosceles Triangle 24">
              <a:extLst>
                <a:ext uri="{FF2B5EF4-FFF2-40B4-BE49-F238E27FC236}">
                  <a16:creationId xmlns:a16="http://schemas.microsoft.com/office/drawing/2014/main" id="{15BA13E7-ED46-4807-BAE8-239ACD8158EB}"/>
                </a:ext>
              </a:extLst>
            </p:cNvPr>
            <p:cNvSpPr/>
            <p:nvPr/>
          </p:nvSpPr>
          <p:spPr>
            <a:xfrm rot="10235960">
              <a:off x="2534279" y="1471177"/>
              <a:ext cx="54686" cy="318348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Isosceles Triangle 24">
              <a:extLst>
                <a:ext uri="{FF2B5EF4-FFF2-40B4-BE49-F238E27FC236}">
                  <a16:creationId xmlns:a16="http://schemas.microsoft.com/office/drawing/2014/main" id="{3196D3B5-1465-465E-903E-644C95908DFA}"/>
                </a:ext>
              </a:extLst>
            </p:cNvPr>
            <p:cNvSpPr/>
            <p:nvPr/>
          </p:nvSpPr>
          <p:spPr>
            <a:xfrm rot="7565966">
              <a:off x="2184079" y="1683706"/>
              <a:ext cx="50838" cy="342441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Isosceles Triangle 24">
              <a:extLst>
                <a:ext uri="{FF2B5EF4-FFF2-40B4-BE49-F238E27FC236}">
                  <a16:creationId xmlns:a16="http://schemas.microsoft.com/office/drawing/2014/main" id="{17E3B364-0208-48BF-A153-3AD2C00BE04E}"/>
                </a:ext>
              </a:extLst>
            </p:cNvPr>
            <p:cNvSpPr/>
            <p:nvPr/>
          </p:nvSpPr>
          <p:spPr>
            <a:xfrm rot="11361118">
              <a:off x="2696393" y="1617844"/>
              <a:ext cx="54686" cy="318348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Isosceles Triangle 24">
              <a:extLst>
                <a:ext uri="{FF2B5EF4-FFF2-40B4-BE49-F238E27FC236}">
                  <a16:creationId xmlns:a16="http://schemas.microsoft.com/office/drawing/2014/main" id="{B5FBDB93-F5E9-4C30-ACD3-E624FF987F1D}"/>
                </a:ext>
              </a:extLst>
            </p:cNvPr>
            <p:cNvSpPr/>
            <p:nvPr/>
          </p:nvSpPr>
          <p:spPr>
            <a:xfrm rot="12814882">
              <a:off x="2787664" y="1794507"/>
              <a:ext cx="54686" cy="318348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Isosceles Triangle 24">
              <a:extLst>
                <a:ext uri="{FF2B5EF4-FFF2-40B4-BE49-F238E27FC236}">
                  <a16:creationId xmlns:a16="http://schemas.microsoft.com/office/drawing/2014/main" id="{E9DB8893-FC53-4659-897C-E0762A7275A1}"/>
                </a:ext>
              </a:extLst>
            </p:cNvPr>
            <p:cNvSpPr/>
            <p:nvPr/>
          </p:nvSpPr>
          <p:spPr>
            <a:xfrm rot="19841800">
              <a:off x="2779120" y="2209797"/>
              <a:ext cx="54686" cy="318348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Isosceles Triangle 24">
              <a:extLst>
                <a:ext uri="{FF2B5EF4-FFF2-40B4-BE49-F238E27FC236}">
                  <a16:creationId xmlns:a16="http://schemas.microsoft.com/office/drawing/2014/main" id="{FC064B44-8960-4FCF-95CB-3E90F15DAB72}"/>
                </a:ext>
              </a:extLst>
            </p:cNvPr>
            <p:cNvSpPr/>
            <p:nvPr/>
          </p:nvSpPr>
          <p:spPr>
            <a:xfrm rot="18560351">
              <a:off x="3027753" y="2195781"/>
              <a:ext cx="50838" cy="342441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Isosceles Triangle 24">
              <a:extLst>
                <a:ext uri="{FF2B5EF4-FFF2-40B4-BE49-F238E27FC236}">
                  <a16:creationId xmlns:a16="http://schemas.microsoft.com/office/drawing/2014/main" id="{45371178-11B2-4C07-86AD-F3EEF5570A7B}"/>
                </a:ext>
              </a:extLst>
            </p:cNvPr>
            <p:cNvSpPr/>
            <p:nvPr/>
          </p:nvSpPr>
          <p:spPr>
            <a:xfrm rot="377719">
              <a:off x="2608055" y="2340083"/>
              <a:ext cx="54686" cy="318348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Isosceles Triangle 24">
              <a:extLst>
                <a:ext uri="{FF2B5EF4-FFF2-40B4-BE49-F238E27FC236}">
                  <a16:creationId xmlns:a16="http://schemas.microsoft.com/office/drawing/2014/main" id="{4DFAADB3-A30D-424E-BC3C-1E1365CF884C}"/>
                </a:ext>
              </a:extLst>
            </p:cNvPr>
            <p:cNvSpPr/>
            <p:nvPr/>
          </p:nvSpPr>
          <p:spPr>
            <a:xfrm rot="4498505">
              <a:off x="2140715" y="2121129"/>
              <a:ext cx="50838" cy="342441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Isosceles Triangle 24">
              <a:extLst>
                <a:ext uri="{FF2B5EF4-FFF2-40B4-BE49-F238E27FC236}">
                  <a16:creationId xmlns:a16="http://schemas.microsoft.com/office/drawing/2014/main" id="{13A7850A-137C-4186-8E41-C992F7E62302}"/>
                </a:ext>
              </a:extLst>
            </p:cNvPr>
            <p:cNvSpPr/>
            <p:nvPr/>
          </p:nvSpPr>
          <p:spPr>
            <a:xfrm rot="2784244">
              <a:off x="2393347" y="2162040"/>
              <a:ext cx="50838" cy="342441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Isosceles Triangle 24">
              <a:extLst>
                <a:ext uri="{FF2B5EF4-FFF2-40B4-BE49-F238E27FC236}">
                  <a16:creationId xmlns:a16="http://schemas.microsoft.com/office/drawing/2014/main" id="{05E84C34-BCCE-4685-85A7-B15DBD0075BF}"/>
                </a:ext>
              </a:extLst>
            </p:cNvPr>
            <p:cNvSpPr/>
            <p:nvPr/>
          </p:nvSpPr>
          <p:spPr>
            <a:xfrm rot="1560177">
              <a:off x="2408166" y="2417880"/>
              <a:ext cx="54686" cy="318348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399DEB5F-AFA9-4CE3-B432-224739056D06}"/>
                </a:ext>
              </a:extLst>
            </p:cNvPr>
            <p:cNvSpPr txBox="1"/>
            <p:nvPr/>
          </p:nvSpPr>
          <p:spPr>
            <a:xfrm>
              <a:off x="2113433" y="1955255"/>
              <a:ext cx="102854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000" b="1" baseline="30000" dirty="0">
                  <a:solidFill>
                    <a:srgbClr val="FF0000"/>
                  </a:solidFill>
                </a:rPr>
                <a:t>177</a:t>
              </a:r>
              <a:r>
                <a:rPr lang="cs-CZ" sz="2000" b="1" dirty="0">
                  <a:solidFill>
                    <a:srgbClr val="FF0000"/>
                  </a:solidFill>
                </a:rPr>
                <a:t>Lu</a:t>
              </a:r>
              <a:r>
                <a:rPr lang="cs-CZ" sz="2000" b="1" dirty="0"/>
                <a:t>Cl</a:t>
              </a:r>
              <a:r>
                <a:rPr lang="cs-CZ" sz="2000" b="1" baseline="-25000" dirty="0"/>
                <a:t>3</a:t>
              </a:r>
              <a:endParaRPr lang="en-US" sz="2000" b="1" baseline="-25000" dirty="0"/>
            </a:p>
          </p:txBody>
        </p:sp>
      </p:grpSp>
      <p:sp>
        <p:nvSpPr>
          <p:cNvPr id="136" name="TextBox 135">
            <a:extLst>
              <a:ext uri="{FF2B5EF4-FFF2-40B4-BE49-F238E27FC236}">
                <a16:creationId xmlns:a16="http://schemas.microsoft.com/office/drawing/2014/main" id="{40DB231B-5247-4E45-AF30-3DB59EA508E2}"/>
              </a:ext>
            </a:extLst>
          </p:cNvPr>
          <p:cNvSpPr txBox="1"/>
          <p:nvPr/>
        </p:nvSpPr>
        <p:spPr>
          <a:xfrm>
            <a:off x="2901836" y="1588730"/>
            <a:ext cx="16977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/>
              <a:t>Supply via </a:t>
            </a:r>
            <a:r>
              <a:rPr lang="cs-CZ" sz="1600" b="1" dirty="0"/>
              <a:t>WP3</a:t>
            </a:r>
            <a:endParaRPr lang="en-US" sz="1600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C550EC-E7B5-4482-8A2C-BFC034167E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62AB20F-D7ED-4DAD-83AF-0FCB71CD2C50}" type="slidenum">
              <a:rPr lang="en-US" smtClean="0"/>
              <a:t>6</a:t>
            </a:fld>
            <a:endParaRPr lang="en-US"/>
          </a:p>
        </p:txBody>
      </p:sp>
      <p:pic>
        <p:nvPicPr>
          <p:cNvPr id="137" name="Grafik 13">
            <a:extLst>
              <a:ext uri="{FF2B5EF4-FFF2-40B4-BE49-F238E27FC236}">
                <a16:creationId xmlns:a16="http://schemas.microsoft.com/office/drawing/2014/main" id="{994FB821-344A-4F2D-8674-A04BB50DFB1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42875" y="5959441"/>
            <a:ext cx="1199155" cy="579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3605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Rectangle: Rounded Corners 126">
            <a:extLst>
              <a:ext uri="{FF2B5EF4-FFF2-40B4-BE49-F238E27FC236}">
                <a16:creationId xmlns:a16="http://schemas.microsoft.com/office/drawing/2014/main" id="{3D75E057-106F-46AC-BE6B-0DE1CC646758}"/>
              </a:ext>
            </a:extLst>
          </p:cNvPr>
          <p:cNvSpPr/>
          <p:nvPr/>
        </p:nvSpPr>
        <p:spPr>
          <a:xfrm>
            <a:off x="642453" y="1448445"/>
            <a:ext cx="5741580" cy="3060675"/>
          </a:xfrm>
          <a:prstGeom prst="roundRect">
            <a:avLst/>
          </a:prstGeom>
          <a:solidFill>
            <a:schemeClr val="bg1"/>
          </a:solidFill>
          <a:ln>
            <a:solidFill>
              <a:schemeClr val="tx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83F1F194-ECF8-41EA-B7CF-0C59D745A878}"/>
              </a:ext>
            </a:extLst>
          </p:cNvPr>
          <p:cNvCxnSpPr>
            <a:cxnSpLocks/>
          </p:cNvCxnSpPr>
          <p:nvPr/>
        </p:nvCxnSpPr>
        <p:spPr>
          <a:xfrm>
            <a:off x="2548060" y="3561765"/>
            <a:ext cx="1527127" cy="0"/>
          </a:xfrm>
          <a:prstGeom prst="straightConnector1">
            <a:avLst/>
          </a:prstGeom>
          <a:ln w="38100">
            <a:gradFill flip="none" rotWithShape="1">
              <a:gsLst>
                <a:gs pos="0">
                  <a:schemeClr val="tx1"/>
                </a:gs>
                <a:gs pos="100000">
                  <a:schemeClr val="bg1">
                    <a:lumMod val="75000"/>
                  </a:schemeClr>
                </a:gs>
              </a:gsLst>
              <a:lin ang="10800000" scaled="1"/>
              <a:tileRect/>
            </a:gra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B4696336-AB7F-4E8E-92C0-DED4E3C104C3}"/>
              </a:ext>
            </a:extLst>
          </p:cNvPr>
          <p:cNvSpPr txBox="1"/>
          <p:nvPr/>
        </p:nvSpPr>
        <p:spPr>
          <a:xfrm>
            <a:off x="2589929" y="3650264"/>
            <a:ext cx="142055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1400" b="1" dirty="0">
                <a:latin typeface="+mj-lt"/>
              </a:rPr>
              <a:t>radiolabeling</a:t>
            </a:r>
            <a:endParaRPr lang="en-US" sz="1400" b="1" dirty="0">
              <a:latin typeface="+mj-lt"/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15EE2701-F277-4D03-8580-27D5D81B9CAA}"/>
              </a:ext>
            </a:extLst>
          </p:cNvPr>
          <p:cNvSpPr/>
          <p:nvPr/>
        </p:nvSpPr>
        <p:spPr>
          <a:xfrm rot="21304671">
            <a:off x="3318146" y="2783078"/>
            <a:ext cx="741780" cy="521142"/>
          </a:xfrm>
          <a:custGeom>
            <a:avLst/>
            <a:gdLst>
              <a:gd name="connsiteX0" fmla="*/ 0 w 368300"/>
              <a:gd name="connsiteY0" fmla="*/ 0 h 1155700"/>
              <a:gd name="connsiteX1" fmla="*/ 63500 w 368300"/>
              <a:gd name="connsiteY1" fmla="*/ 806450 h 1155700"/>
              <a:gd name="connsiteX2" fmla="*/ 368300 w 368300"/>
              <a:gd name="connsiteY2" fmla="*/ 1155700 h 1155700"/>
              <a:gd name="connsiteX0" fmla="*/ 0 w 368300"/>
              <a:gd name="connsiteY0" fmla="*/ 0 h 1155700"/>
              <a:gd name="connsiteX1" fmla="*/ 87109 w 368300"/>
              <a:gd name="connsiteY1" fmla="*/ 726437 h 1155700"/>
              <a:gd name="connsiteX2" fmla="*/ 368300 w 368300"/>
              <a:gd name="connsiteY2" fmla="*/ 1155700 h 1155700"/>
              <a:gd name="connsiteX0" fmla="*/ 0 w 415518"/>
              <a:gd name="connsiteY0" fmla="*/ 0 h 1235713"/>
              <a:gd name="connsiteX1" fmla="*/ 134327 w 415518"/>
              <a:gd name="connsiteY1" fmla="*/ 806450 h 1235713"/>
              <a:gd name="connsiteX2" fmla="*/ 415518 w 415518"/>
              <a:gd name="connsiteY2" fmla="*/ 1235713 h 1235713"/>
              <a:gd name="connsiteX0" fmla="*/ 0 w 415518"/>
              <a:gd name="connsiteY0" fmla="*/ 0 h 1235713"/>
              <a:gd name="connsiteX1" fmla="*/ 134327 w 415518"/>
              <a:gd name="connsiteY1" fmla="*/ 806450 h 1235713"/>
              <a:gd name="connsiteX2" fmla="*/ 415518 w 415518"/>
              <a:gd name="connsiteY2" fmla="*/ 1235713 h 1235713"/>
              <a:gd name="connsiteX0" fmla="*/ 0 w 450931"/>
              <a:gd name="connsiteY0" fmla="*/ 0 h 1331729"/>
              <a:gd name="connsiteX1" fmla="*/ 169740 w 450931"/>
              <a:gd name="connsiteY1" fmla="*/ 902466 h 1331729"/>
              <a:gd name="connsiteX2" fmla="*/ 450931 w 450931"/>
              <a:gd name="connsiteY2" fmla="*/ 1331729 h 1331729"/>
              <a:gd name="connsiteX0" fmla="*/ 0 w 450931"/>
              <a:gd name="connsiteY0" fmla="*/ 0 h 1331729"/>
              <a:gd name="connsiteX1" fmla="*/ 157935 w 450931"/>
              <a:gd name="connsiteY1" fmla="*/ 950474 h 1331729"/>
              <a:gd name="connsiteX2" fmla="*/ 450931 w 450931"/>
              <a:gd name="connsiteY2" fmla="*/ 1331729 h 1331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50931" h="1331729">
                <a:moveTo>
                  <a:pt x="0" y="0"/>
                </a:moveTo>
                <a:cubicBezTo>
                  <a:pt x="30569" y="354925"/>
                  <a:pt x="96552" y="757857"/>
                  <a:pt x="157935" y="950474"/>
                </a:cubicBezTo>
                <a:cubicBezTo>
                  <a:pt x="219318" y="1143091"/>
                  <a:pt x="329222" y="1253412"/>
                  <a:pt x="450931" y="1331729"/>
                </a:cubicBezTo>
              </a:path>
            </a:pathLst>
          </a:custGeom>
          <a:noFill/>
          <a:ln w="38100"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tx1"/>
                </a:gs>
              </a:gsLst>
              <a:lin ang="5400000" scaled="1"/>
            </a:gra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FD31039-77D9-4104-967E-DD984E06DB55}"/>
              </a:ext>
            </a:extLst>
          </p:cNvPr>
          <p:cNvSpPr txBox="1"/>
          <p:nvPr/>
        </p:nvSpPr>
        <p:spPr>
          <a:xfrm>
            <a:off x="1042882" y="3889790"/>
            <a:ext cx="186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>
                <a:latin typeface="+mj-lt"/>
              </a:rPr>
              <a:t>Cold ligand</a:t>
            </a:r>
            <a:endParaRPr lang="en-US" sz="1400" b="1" dirty="0">
              <a:latin typeface="+mj-lt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9A3EA5B-49BF-4FC5-9A4C-42594E37FF98}"/>
              </a:ext>
            </a:extLst>
          </p:cNvPr>
          <p:cNvSpPr txBox="1"/>
          <p:nvPr/>
        </p:nvSpPr>
        <p:spPr>
          <a:xfrm>
            <a:off x="4119455" y="4030638"/>
            <a:ext cx="23473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b="1" dirty="0">
                <a:latin typeface="+mj-lt"/>
              </a:rPr>
              <a:t>Radiolabeled ligand</a:t>
            </a:r>
            <a:endParaRPr lang="en-US" sz="1400" b="1" dirty="0">
              <a:latin typeface="+mj-lt"/>
            </a:endParaRPr>
          </a:p>
        </p:txBody>
      </p:sp>
      <p:graphicFrame>
        <p:nvGraphicFramePr>
          <p:cNvPr id="50" name="Object 49">
            <a:extLst>
              <a:ext uri="{FF2B5EF4-FFF2-40B4-BE49-F238E27FC236}">
                <a16:creationId xmlns:a16="http://schemas.microsoft.com/office/drawing/2014/main" id="{6F3756EC-B1E9-4DA7-9E80-C358377A6F6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893529" y="3227565"/>
          <a:ext cx="1258887" cy="487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56" name="CS ChemDraw 64-bit Drawing" r:id="rId3" imgW="862000" imgH="333285" progId="ChemDraw_x64.Document.6.0">
                  <p:embed/>
                </p:oleObj>
              </mc:Choice>
              <mc:Fallback>
                <p:oleObj name="CS ChemDraw 64-bit Drawing" r:id="rId3" imgW="862000" imgH="333285" progId="ChemDraw_x64.Document.6.0">
                  <p:embed/>
                  <p:pic>
                    <p:nvPicPr>
                      <p:cNvPr id="50" name="Object 49">
                        <a:extLst>
                          <a:ext uri="{FF2B5EF4-FFF2-40B4-BE49-F238E27FC236}">
                            <a16:creationId xmlns:a16="http://schemas.microsoft.com/office/drawing/2014/main" id="{6F3756EC-B1E9-4DA7-9E80-C358377A6F6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893529" y="3227565"/>
                        <a:ext cx="1258887" cy="4873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" name="Explosion: 8 Points 50">
            <a:extLst>
              <a:ext uri="{FF2B5EF4-FFF2-40B4-BE49-F238E27FC236}">
                <a16:creationId xmlns:a16="http://schemas.microsoft.com/office/drawing/2014/main" id="{A8CA0535-07C6-40E0-99D4-A3948C7A8E34}"/>
              </a:ext>
            </a:extLst>
          </p:cNvPr>
          <p:cNvSpPr/>
          <p:nvPr/>
        </p:nvSpPr>
        <p:spPr>
          <a:xfrm>
            <a:off x="4533484" y="2947817"/>
            <a:ext cx="1028782" cy="1072844"/>
          </a:xfrm>
          <a:prstGeom prst="irregularSeal1">
            <a:avLst/>
          </a:prstGeom>
          <a:gradFill flip="none" rotWithShape="1">
            <a:gsLst>
              <a:gs pos="0">
                <a:schemeClr val="bg1"/>
              </a:gs>
              <a:gs pos="67000">
                <a:srgbClr val="FF9933"/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2" name="Object 51">
            <a:extLst>
              <a:ext uri="{FF2B5EF4-FFF2-40B4-BE49-F238E27FC236}">
                <a16:creationId xmlns:a16="http://schemas.microsoft.com/office/drawing/2014/main" id="{50C26289-C14D-496F-9B56-3BC012565AB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99391" y="3300590"/>
          <a:ext cx="1260475" cy="487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57" name="CS ChemDraw 64-bit Drawing" r:id="rId5" imgW="863735" imgH="333285" progId="ChemDraw_x64.Document.6.0">
                  <p:embed/>
                </p:oleObj>
              </mc:Choice>
              <mc:Fallback>
                <p:oleObj name="CS ChemDraw 64-bit Drawing" r:id="rId5" imgW="863735" imgH="333285" progId="ChemDraw_x64.Document.6.0">
                  <p:embed/>
                  <p:pic>
                    <p:nvPicPr>
                      <p:cNvPr id="52" name="Object 51">
                        <a:extLst>
                          <a:ext uri="{FF2B5EF4-FFF2-40B4-BE49-F238E27FC236}">
                            <a16:creationId xmlns:a16="http://schemas.microsoft.com/office/drawing/2014/main" id="{50C26289-C14D-496F-9B56-3BC012565AB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99391" y="3300590"/>
                        <a:ext cx="1260475" cy="4873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4" name="Isosceles Triangle 24">
            <a:extLst>
              <a:ext uri="{FF2B5EF4-FFF2-40B4-BE49-F238E27FC236}">
                <a16:creationId xmlns:a16="http://schemas.microsoft.com/office/drawing/2014/main" id="{0DABE6F9-C705-42B8-82EA-FC7138A3118A}"/>
              </a:ext>
            </a:extLst>
          </p:cNvPr>
          <p:cNvSpPr/>
          <p:nvPr/>
        </p:nvSpPr>
        <p:spPr>
          <a:xfrm rot="9304118">
            <a:off x="4925560" y="3085463"/>
            <a:ext cx="54685" cy="318348"/>
          </a:xfrm>
          <a:custGeom>
            <a:avLst/>
            <a:gdLst>
              <a:gd name="connsiteX0" fmla="*/ 0 w 132890"/>
              <a:gd name="connsiteY0" fmla="*/ 231422 h 231422"/>
              <a:gd name="connsiteX1" fmla="*/ 66445 w 132890"/>
              <a:gd name="connsiteY1" fmla="*/ 0 h 231422"/>
              <a:gd name="connsiteX2" fmla="*/ 132890 w 132890"/>
              <a:gd name="connsiteY2" fmla="*/ 231422 h 231422"/>
              <a:gd name="connsiteX3" fmla="*/ 0 w 132890"/>
              <a:gd name="connsiteY3" fmla="*/ 231422 h 231422"/>
              <a:gd name="connsiteX0" fmla="*/ 0 w 132890"/>
              <a:gd name="connsiteY0" fmla="*/ 231422 h 231422"/>
              <a:gd name="connsiteX1" fmla="*/ 66445 w 132890"/>
              <a:gd name="connsiteY1" fmla="*/ 0 h 231422"/>
              <a:gd name="connsiteX2" fmla="*/ 132890 w 132890"/>
              <a:gd name="connsiteY2" fmla="*/ 231422 h 231422"/>
              <a:gd name="connsiteX3" fmla="*/ 0 w 132890"/>
              <a:gd name="connsiteY3" fmla="*/ 231422 h 231422"/>
              <a:gd name="connsiteX0" fmla="*/ 0 w 132890"/>
              <a:gd name="connsiteY0" fmla="*/ 231422 h 270306"/>
              <a:gd name="connsiteX1" fmla="*/ 66445 w 132890"/>
              <a:gd name="connsiteY1" fmla="*/ 0 h 270306"/>
              <a:gd name="connsiteX2" fmla="*/ 132890 w 132890"/>
              <a:gd name="connsiteY2" fmla="*/ 231422 h 270306"/>
              <a:gd name="connsiteX3" fmla="*/ 0 w 132890"/>
              <a:gd name="connsiteY3" fmla="*/ 231422 h 270306"/>
              <a:gd name="connsiteX0" fmla="*/ 0 w 132890"/>
              <a:gd name="connsiteY0" fmla="*/ 231422 h 270306"/>
              <a:gd name="connsiteX1" fmla="*/ 66445 w 132890"/>
              <a:gd name="connsiteY1" fmla="*/ 0 h 270306"/>
              <a:gd name="connsiteX2" fmla="*/ 132890 w 132890"/>
              <a:gd name="connsiteY2" fmla="*/ 231422 h 270306"/>
              <a:gd name="connsiteX3" fmla="*/ 0 w 132890"/>
              <a:gd name="connsiteY3" fmla="*/ 231422 h 270306"/>
              <a:gd name="connsiteX0" fmla="*/ 2562 w 135452"/>
              <a:gd name="connsiteY0" fmla="*/ 231422 h 303528"/>
              <a:gd name="connsiteX1" fmla="*/ 69007 w 135452"/>
              <a:gd name="connsiteY1" fmla="*/ 0 h 303528"/>
              <a:gd name="connsiteX2" fmla="*/ 135452 w 135452"/>
              <a:gd name="connsiteY2" fmla="*/ 231422 h 303528"/>
              <a:gd name="connsiteX3" fmla="*/ 2562 w 135452"/>
              <a:gd name="connsiteY3" fmla="*/ 231422 h 303528"/>
              <a:gd name="connsiteX0" fmla="*/ 2562 w 135452"/>
              <a:gd name="connsiteY0" fmla="*/ 231422 h 303528"/>
              <a:gd name="connsiteX1" fmla="*/ 69007 w 135452"/>
              <a:gd name="connsiteY1" fmla="*/ 0 h 303528"/>
              <a:gd name="connsiteX2" fmla="*/ 135452 w 135452"/>
              <a:gd name="connsiteY2" fmla="*/ 231422 h 303528"/>
              <a:gd name="connsiteX3" fmla="*/ 2562 w 135452"/>
              <a:gd name="connsiteY3" fmla="*/ 231422 h 303528"/>
              <a:gd name="connsiteX0" fmla="*/ 1605 w 138196"/>
              <a:gd name="connsiteY0" fmla="*/ 231422 h 317306"/>
              <a:gd name="connsiteX1" fmla="*/ 68050 w 138196"/>
              <a:gd name="connsiteY1" fmla="*/ 0 h 317306"/>
              <a:gd name="connsiteX2" fmla="*/ 134495 w 138196"/>
              <a:gd name="connsiteY2" fmla="*/ 231422 h 317306"/>
              <a:gd name="connsiteX3" fmla="*/ 1605 w 138196"/>
              <a:gd name="connsiteY3" fmla="*/ 231422 h 317306"/>
              <a:gd name="connsiteX0" fmla="*/ 1605 w 138196"/>
              <a:gd name="connsiteY0" fmla="*/ 231422 h 317306"/>
              <a:gd name="connsiteX1" fmla="*/ 68050 w 138196"/>
              <a:gd name="connsiteY1" fmla="*/ 0 h 317306"/>
              <a:gd name="connsiteX2" fmla="*/ 134495 w 138196"/>
              <a:gd name="connsiteY2" fmla="*/ 231422 h 317306"/>
              <a:gd name="connsiteX3" fmla="*/ 1605 w 138196"/>
              <a:gd name="connsiteY3" fmla="*/ 231422 h 317306"/>
              <a:gd name="connsiteX0" fmla="*/ 2983 w 139431"/>
              <a:gd name="connsiteY0" fmla="*/ 231422 h 324555"/>
              <a:gd name="connsiteX1" fmla="*/ 69428 w 139431"/>
              <a:gd name="connsiteY1" fmla="*/ 0 h 324555"/>
              <a:gd name="connsiteX2" fmla="*/ 135873 w 139431"/>
              <a:gd name="connsiteY2" fmla="*/ 231422 h 324555"/>
              <a:gd name="connsiteX3" fmla="*/ 2983 w 139431"/>
              <a:gd name="connsiteY3" fmla="*/ 231422 h 324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9431" h="324555">
                <a:moveTo>
                  <a:pt x="2983" y="231422"/>
                </a:moveTo>
                <a:lnTo>
                  <a:pt x="69428" y="0"/>
                </a:lnTo>
                <a:lnTo>
                  <a:pt x="135873" y="231422"/>
                </a:lnTo>
                <a:cubicBezTo>
                  <a:pt x="167776" y="355600"/>
                  <a:pt x="-26097" y="355600"/>
                  <a:pt x="2983" y="231422"/>
                </a:cubicBezTo>
                <a:close/>
              </a:path>
            </a:pathLst>
          </a:custGeom>
          <a:gradFill flip="none" rotWithShape="1">
            <a:gsLst>
              <a:gs pos="58000">
                <a:schemeClr val="bg1"/>
              </a:gs>
              <a:gs pos="0">
                <a:schemeClr val="accent1">
                  <a:lumMod val="0"/>
                  <a:lumOff val="100000"/>
                </a:schemeClr>
              </a:gs>
              <a:gs pos="100000">
                <a:srgbClr val="FF6600"/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Isosceles Triangle 24">
            <a:extLst>
              <a:ext uri="{FF2B5EF4-FFF2-40B4-BE49-F238E27FC236}">
                <a16:creationId xmlns:a16="http://schemas.microsoft.com/office/drawing/2014/main" id="{B0D38F9D-80BE-4223-87D1-63BEFEEA1982}"/>
              </a:ext>
            </a:extLst>
          </p:cNvPr>
          <p:cNvSpPr/>
          <p:nvPr/>
        </p:nvSpPr>
        <p:spPr>
          <a:xfrm rot="10235960">
            <a:off x="4988609" y="2827693"/>
            <a:ext cx="54685" cy="318348"/>
          </a:xfrm>
          <a:custGeom>
            <a:avLst/>
            <a:gdLst>
              <a:gd name="connsiteX0" fmla="*/ 0 w 132890"/>
              <a:gd name="connsiteY0" fmla="*/ 231422 h 231422"/>
              <a:gd name="connsiteX1" fmla="*/ 66445 w 132890"/>
              <a:gd name="connsiteY1" fmla="*/ 0 h 231422"/>
              <a:gd name="connsiteX2" fmla="*/ 132890 w 132890"/>
              <a:gd name="connsiteY2" fmla="*/ 231422 h 231422"/>
              <a:gd name="connsiteX3" fmla="*/ 0 w 132890"/>
              <a:gd name="connsiteY3" fmla="*/ 231422 h 231422"/>
              <a:gd name="connsiteX0" fmla="*/ 0 w 132890"/>
              <a:gd name="connsiteY0" fmla="*/ 231422 h 231422"/>
              <a:gd name="connsiteX1" fmla="*/ 66445 w 132890"/>
              <a:gd name="connsiteY1" fmla="*/ 0 h 231422"/>
              <a:gd name="connsiteX2" fmla="*/ 132890 w 132890"/>
              <a:gd name="connsiteY2" fmla="*/ 231422 h 231422"/>
              <a:gd name="connsiteX3" fmla="*/ 0 w 132890"/>
              <a:gd name="connsiteY3" fmla="*/ 231422 h 231422"/>
              <a:gd name="connsiteX0" fmla="*/ 0 w 132890"/>
              <a:gd name="connsiteY0" fmla="*/ 231422 h 270306"/>
              <a:gd name="connsiteX1" fmla="*/ 66445 w 132890"/>
              <a:gd name="connsiteY1" fmla="*/ 0 h 270306"/>
              <a:gd name="connsiteX2" fmla="*/ 132890 w 132890"/>
              <a:gd name="connsiteY2" fmla="*/ 231422 h 270306"/>
              <a:gd name="connsiteX3" fmla="*/ 0 w 132890"/>
              <a:gd name="connsiteY3" fmla="*/ 231422 h 270306"/>
              <a:gd name="connsiteX0" fmla="*/ 0 w 132890"/>
              <a:gd name="connsiteY0" fmla="*/ 231422 h 270306"/>
              <a:gd name="connsiteX1" fmla="*/ 66445 w 132890"/>
              <a:gd name="connsiteY1" fmla="*/ 0 h 270306"/>
              <a:gd name="connsiteX2" fmla="*/ 132890 w 132890"/>
              <a:gd name="connsiteY2" fmla="*/ 231422 h 270306"/>
              <a:gd name="connsiteX3" fmla="*/ 0 w 132890"/>
              <a:gd name="connsiteY3" fmla="*/ 231422 h 270306"/>
              <a:gd name="connsiteX0" fmla="*/ 2562 w 135452"/>
              <a:gd name="connsiteY0" fmla="*/ 231422 h 303528"/>
              <a:gd name="connsiteX1" fmla="*/ 69007 w 135452"/>
              <a:gd name="connsiteY1" fmla="*/ 0 h 303528"/>
              <a:gd name="connsiteX2" fmla="*/ 135452 w 135452"/>
              <a:gd name="connsiteY2" fmla="*/ 231422 h 303528"/>
              <a:gd name="connsiteX3" fmla="*/ 2562 w 135452"/>
              <a:gd name="connsiteY3" fmla="*/ 231422 h 303528"/>
              <a:gd name="connsiteX0" fmla="*/ 2562 w 135452"/>
              <a:gd name="connsiteY0" fmla="*/ 231422 h 303528"/>
              <a:gd name="connsiteX1" fmla="*/ 69007 w 135452"/>
              <a:gd name="connsiteY1" fmla="*/ 0 h 303528"/>
              <a:gd name="connsiteX2" fmla="*/ 135452 w 135452"/>
              <a:gd name="connsiteY2" fmla="*/ 231422 h 303528"/>
              <a:gd name="connsiteX3" fmla="*/ 2562 w 135452"/>
              <a:gd name="connsiteY3" fmla="*/ 231422 h 303528"/>
              <a:gd name="connsiteX0" fmla="*/ 1605 w 138196"/>
              <a:gd name="connsiteY0" fmla="*/ 231422 h 317306"/>
              <a:gd name="connsiteX1" fmla="*/ 68050 w 138196"/>
              <a:gd name="connsiteY1" fmla="*/ 0 h 317306"/>
              <a:gd name="connsiteX2" fmla="*/ 134495 w 138196"/>
              <a:gd name="connsiteY2" fmla="*/ 231422 h 317306"/>
              <a:gd name="connsiteX3" fmla="*/ 1605 w 138196"/>
              <a:gd name="connsiteY3" fmla="*/ 231422 h 317306"/>
              <a:gd name="connsiteX0" fmla="*/ 1605 w 138196"/>
              <a:gd name="connsiteY0" fmla="*/ 231422 h 317306"/>
              <a:gd name="connsiteX1" fmla="*/ 68050 w 138196"/>
              <a:gd name="connsiteY1" fmla="*/ 0 h 317306"/>
              <a:gd name="connsiteX2" fmla="*/ 134495 w 138196"/>
              <a:gd name="connsiteY2" fmla="*/ 231422 h 317306"/>
              <a:gd name="connsiteX3" fmla="*/ 1605 w 138196"/>
              <a:gd name="connsiteY3" fmla="*/ 231422 h 317306"/>
              <a:gd name="connsiteX0" fmla="*/ 2983 w 139431"/>
              <a:gd name="connsiteY0" fmla="*/ 231422 h 324555"/>
              <a:gd name="connsiteX1" fmla="*/ 69428 w 139431"/>
              <a:gd name="connsiteY1" fmla="*/ 0 h 324555"/>
              <a:gd name="connsiteX2" fmla="*/ 135873 w 139431"/>
              <a:gd name="connsiteY2" fmla="*/ 231422 h 324555"/>
              <a:gd name="connsiteX3" fmla="*/ 2983 w 139431"/>
              <a:gd name="connsiteY3" fmla="*/ 231422 h 324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9431" h="324555">
                <a:moveTo>
                  <a:pt x="2983" y="231422"/>
                </a:moveTo>
                <a:lnTo>
                  <a:pt x="69428" y="0"/>
                </a:lnTo>
                <a:lnTo>
                  <a:pt x="135873" y="231422"/>
                </a:lnTo>
                <a:cubicBezTo>
                  <a:pt x="167776" y="355600"/>
                  <a:pt x="-26097" y="355600"/>
                  <a:pt x="2983" y="231422"/>
                </a:cubicBezTo>
                <a:close/>
              </a:path>
            </a:pathLst>
          </a:custGeom>
          <a:gradFill flip="none" rotWithShape="1">
            <a:gsLst>
              <a:gs pos="58000">
                <a:schemeClr val="bg1"/>
              </a:gs>
              <a:gs pos="0">
                <a:schemeClr val="accent1">
                  <a:lumMod val="0"/>
                  <a:lumOff val="100000"/>
                </a:schemeClr>
              </a:gs>
              <a:gs pos="100000">
                <a:srgbClr val="FF6600"/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Isosceles Triangle 24">
            <a:extLst>
              <a:ext uri="{FF2B5EF4-FFF2-40B4-BE49-F238E27FC236}">
                <a16:creationId xmlns:a16="http://schemas.microsoft.com/office/drawing/2014/main" id="{6084C346-81CB-49F0-A355-344A4148408C}"/>
              </a:ext>
            </a:extLst>
          </p:cNvPr>
          <p:cNvSpPr/>
          <p:nvPr/>
        </p:nvSpPr>
        <p:spPr>
          <a:xfrm rot="7565966">
            <a:off x="4747386" y="3062295"/>
            <a:ext cx="50838" cy="342441"/>
          </a:xfrm>
          <a:custGeom>
            <a:avLst/>
            <a:gdLst>
              <a:gd name="connsiteX0" fmla="*/ 0 w 132890"/>
              <a:gd name="connsiteY0" fmla="*/ 231422 h 231422"/>
              <a:gd name="connsiteX1" fmla="*/ 66445 w 132890"/>
              <a:gd name="connsiteY1" fmla="*/ 0 h 231422"/>
              <a:gd name="connsiteX2" fmla="*/ 132890 w 132890"/>
              <a:gd name="connsiteY2" fmla="*/ 231422 h 231422"/>
              <a:gd name="connsiteX3" fmla="*/ 0 w 132890"/>
              <a:gd name="connsiteY3" fmla="*/ 231422 h 231422"/>
              <a:gd name="connsiteX0" fmla="*/ 0 w 132890"/>
              <a:gd name="connsiteY0" fmla="*/ 231422 h 231422"/>
              <a:gd name="connsiteX1" fmla="*/ 66445 w 132890"/>
              <a:gd name="connsiteY1" fmla="*/ 0 h 231422"/>
              <a:gd name="connsiteX2" fmla="*/ 132890 w 132890"/>
              <a:gd name="connsiteY2" fmla="*/ 231422 h 231422"/>
              <a:gd name="connsiteX3" fmla="*/ 0 w 132890"/>
              <a:gd name="connsiteY3" fmla="*/ 231422 h 231422"/>
              <a:gd name="connsiteX0" fmla="*/ 0 w 132890"/>
              <a:gd name="connsiteY0" fmla="*/ 231422 h 270306"/>
              <a:gd name="connsiteX1" fmla="*/ 66445 w 132890"/>
              <a:gd name="connsiteY1" fmla="*/ 0 h 270306"/>
              <a:gd name="connsiteX2" fmla="*/ 132890 w 132890"/>
              <a:gd name="connsiteY2" fmla="*/ 231422 h 270306"/>
              <a:gd name="connsiteX3" fmla="*/ 0 w 132890"/>
              <a:gd name="connsiteY3" fmla="*/ 231422 h 270306"/>
              <a:gd name="connsiteX0" fmla="*/ 0 w 132890"/>
              <a:gd name="connsiteY0" fmla="*/ 231422 h 270306"/>
              <a:gd name="connsiteX1" fmla="*/ 66445 w 132890"/>
              <a:gd name="connsiteY1" fmla="*/ 0 h 270306"/>
              <a:gd name="connsiteX2" fmla="*/ 132890 w 132890"/>
              <a:gd name="connsiteY2" fmla="*/ 231422 h 270306"/>
              <a:gd name="connsiteX3" fmla="*/ 0 w 132890"/>
              <a:gd name="connsiteY3" fmla="*/ 231422 h 270306"/>
              <a:gd name="connsiteX0" fmla="*/ 2562 w 135452"/>
              <a:gd name="connsiteY0" fmla="*/ 231422 h 303528"/>
              <a:gd name="connsiteX1" fmla="*/ 69007 w 135452"/>
              <a:gd name="connsiteY1" fmla="*/ 0 h 303528"/>
              <a:gd name="connsiteX2" fmla="*/ 135452 w 135452"/>
              <a:gd name="connsiteY2" fmla="*/ 231422 h 303528"/>
              <a:gd name="connsiteX3" fmla="*/ 2562 w 135452"/>
              <a:gd name="connsiteY3" fmla="*/ 231422 h 303528"/>
              <a:gd name="connsiteX0" fmla="*/ 2562 w 135452"/>
              <a:gd name="connsiteY0" fmla="*/ 231422 h 303528"/>
              <a:gd name="connsiteX1" fmla="*/ 69007 w 135452"/>
              <a:gd name="connsiteY1" fmla="*/ 0 h 303528"/>
              <a:gd name="connsiteX2" fmla="*/ 135452 w 135452"/>
              <a:gd name="connsiteY2" fmla="*/ 231422 h 303528"/>
              <a:gd name="connsiteX3" fmla="*/ 2562 w 135452"/>
              <a:gd name="connsiteY3" fmla="*/ 231422 h 303528"/>
              <a:gd name="connsiteX0" fmla="*/ 1605 w 138196"/>
              <a:gd name="connsiteY0" fmla="*/ 231422 h 317306"/>
              <a:gd name="connsiteX1" fmla="*/ 68050 w 138196"/>
              <a:gd name="connsiteY1" fmla="*/ 0 h 317306"/>
              <a:gd name="connsiteX2" fmla="*/ 134495 w 138196"/>
              <a:gd name="connsiteY2" fmla="*/ 231422 h 317306"/>
              <a:gd name="connsiteX3" fmla="*/ 1605 w 138196"/>
              <a:gd name="connsiteY3" fmla="*/ 231422 h 317306"/>
              <a:gd name="connsiteX0" fmla="*/ 1605 w 138196"/>
              <a:gd name="connsiteY0" fmla="*/ 231422 h 317306"/>
              <a:gd name="connsiteX1" fmla="*/ 68050 w 138196"/>
              <a:gd name="connsiteY1" fmla="*/ 0 h 317306"/>
              <a:gd name="connsiteX2" fmla="*/ 134495 w 138196"/>
              <a:gd name="connsiteY2" fmla="*/ 231422 h 317306"/>
              <a:gd name="connsiteX3" fmla="*/ 1605 w 138196"/>
              <a:gd name="connsiteY3" fmla="*/ 231422 h 317306"/>
              <a:gd name="connsiteX0" fmla="*/ 2983 w 139431"/>
              <a:gd name="connsiteY0" fmla="*/ 231422 h 324555"/>
              <a:gd name="connsiteX1" fmla="*/ 69428 w 139431"/>
              <a:gd name="connsiteY1" fmla="*/ 0 h 324555"/>
              <a:gd name="connsiteX2" fmla="*/ 135873 w 139431"/>
              <a:gd name="connsiteY2" fmla="*/ 231422 h 324555"/>
              <a:gd name="connsiteX3" fmla="*/ 2983 w 139431"/>
              <a:gd name="connsiteY3" fmla="*/ 231422 h 324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9431" h="324555">
                <a:moveTo>
                  <a:pt x="2983" y="231422"/>
                </a:moveTo>
                <a:lnTo>
                  <a:pt x="69428" y="0"/>
                </a:lnTo>
                <a:lnTo>
                  <a:pt x="135873" y="231422"/>
                </a:lnTo>
                <a:cubicBezTo>
                  <a:pt x="167776" y="355600"/>
                  <a:pt x="-26097" y="355600"/>
                  <a:pt x="2983" y="231422"/>
                </a:cubicBezTo>
                <a:close/>
              </a:path>
            </a:pathLst>
          </a:custGeom>
          <a:gradFill flip="none" rotWithShape="1">
            <a:gsLst>
              <a:gs pos="58000">
                <a:schemeClr val="bg1"/>
              </a:gs>
              <a:gs pos="0">
                <a:schemeClr val="accent1">
                  <a:lumMod val="0"/>
                  <a:lumOff val="100000"/>
                </a:schemeClr>
              </a:gs>
              <a:gs pos="100000">
                <a:srgbClr val="FF6600"/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Isosceles Triangle 24">
            <a:extLst>
              <a:ext uri="{FF2B5EF4-FFF2-40B4-BE49-F238E27FC236}">
                <a16:creationId xmlns:a16="http://schemas.microsoft.com/office/drawing/2014/main" id="{EAC2936F-BC23-4BB7-B225-83E02B14C11F}"/>
              </a:ext>
            </a:extLst>
          </p:cNvPr>
          <p:cNvSpPr/>
          <p:nvPr/>
        </p:nvSpPr>
        <p:spPr>
          <a:xfrm rot="5608702">
            <a:off x="4546507" y="3316655"/>
            <a:ext cx="50838" cy="342441"/>
          </a:xfrm>
          <a:custGeom>
            <a:avLst/>
            <a:gdLst>
              <a:gd name="connsiteX0" fmla="*/ 0 w 132890"/>
              <a:gd name="connsiteY0" fmla="*/ 231422 h 231422"/>
              <a:gd name="connsiteX1" fmla="*/ 66445 w 132890"/>
              <a:gd name="connsiteY1" fmla="*/ 0 h 231422"/>
              <a:gd name="connsiteX2" fmla="*/ 132890 w 132890"/>
              <a:gd name="connsiteY2" fmla="*/ 231422 h 231422"/>
              <a:gd name="connsiteX3" fmla="*/ 0 w 132890"/>
              <a:gd name="connsiteY3" fmla="*/ 231422 h 231422"/>
              <a:gd name="connsiteX0" fmla="*/ 0 w 132890"/>
              <a:gd name="connsiteY0" fmla="*/ 231422 h 231422"/>
              <a:gd name="connsiteX1" fmla="*/ 66445 w 132890"/>
              <a:gd name="connsiteY1" fmla="*/ 0 h 231422"/>
              <a:gd name="connsiteX2" fmla="*/ 132890 w 132890"/>
              <a:gd name="connsiteY2" fmla="*/ 231422 h 231422"/>
              <a:gd name="connsiteX3" fmla="*/ 0 w 132890"/>
              <a:gd name="connsiteY3" fmla="*/ 231422 h 231422"/>
              <a:gd name="connsiteX0" fmla="*/ 0 w 132890"/>
              <a:gd name="connsiteY0" fmla="*/ 231422 h 270306"/>
              <a:gd name="connsiteX1" fmla="*/ 66445 w 132890"/>
              <a:gd name="connsiteY1" fmla="*/ 0 h 270306"/>
              <a:gd name="connsiteX2" fmla="*/ 132890 w 132890"/>
              <a:gd name="connsiteY2" fmla="*/ 231422 h 270306"/>
              <a:gd name="connsiteX3" fmla="*/ 0 w 132890"/>
              <a:gd name="connsiteY3" fmla="*/ 231422 h 270306"/>
              <a:gd name="connsiteX0" fmla="*/ 0 w 132890"/>
              <a:gd name="connsiteY0" fmla="*/ 231422 h 270306"/>
              <a:gd name="connsiteX1" fmla="*/ 66445 w 132890"/>
              <a:gd name="connsiteY1" fmla="*/ 0 h 270306"/>
              <a:gd name="connsiteX2" fmla="*/ 132890 w 132890"/>
              <a:gd name="connsiteY2" fmla="*/ 231422 h 270306"/>
              <a:gd name="connsiteX3" fmla="*/ 0 w 132890"/>
              <a:gd name="connsiteY3" fmla="*/ 231422 h 270306"/>
              <a:gd name="connsiteX0" fmla="*/ 2562 w 135452"/>
              <a:gd name="connsiteY0" fmla="*/ 231422 h 303528"/>
              <a:gd name="connsiteX1" fmla="*/ 69007 w 135452"/>
              <a:gd name="connsiteY1" fmla="*/ 0 h 303528"/>
              <a:gd name="connsiteX2" fmla="*/ 135452 w 135452"/>
              <a:gd name="connsiteY2" fmla="*/ 231422 h 303528"/>
              <a:gd name="connsiteX3" fmla="*/ 2562 w 135452"/>
              <a:gd name="connsiteY3" fmla="*/ 231422 h 303528"/>
              <a:gd name="connsiteX0" fmla="*/ 2562 w 135452"/>
              <a:gd name="connsiteY0" fmla="*/ 231422 h 303528"/>
              <a:gd name="connsiteX1" fmla="*/ 69007 w 135452"/>
              <a:gd name="connsiteY1" fmla="*/ 0 h 303528"/>
              <a:gd name="connsiteX2" fmla="*/ 135452 w 135452"/>
              <a:gd name="connsiteY2" fmla="*/ 231422 h 303528"/>
              <a:gd name="connsiteX3" fmla="*/ 2562 w 135452"/>
              <a:gd name="connsiteY3" fmla="*/ 231422 h 303528"/>
              <a:gd name="connsiteX0" fmla="*/ 1605 w 138196"/>
              <a:gd name="connsiteY0" fmla="*/ 231422 h 317306"/>
              <a:gd name="connsiteX1" fmla="*/ 68050 w 138196"/>
              <a:gd name="connsiteY1" fmla="*/ 0 h 317306"/>
              <a:gd name="connsiteX2" fmla="*/ 134495 w 138196"/>
              <a:gd name="connsiteY2" fmla="*/ 231422 h 317306"/>
              <a:gd name="connsiteX3" fmla="*/ 1605 w 138196"/>
              <a:gd name="connsiteY3" fmla="*/ 231422 h 317306"/>
              <a:gd name="connsiteX0" fmla="*/ 1605 w 138196"/>
              <a:gd name="connsiteY0" fmla="*/ 231422 h 317306"/>
              <a:gd name="connsiteX1" fmla="*/ 68050 w 138196"/>
              <a:gd name="connsiteY1" fmla="*/ 0 h 317306"/>
              <a:gd name="connsiteX2" fmla="*/ 134495 w 138196"/>
              <a:gd name="connsiteY2" fmla="*/ 231422 h 317306"/>
              <a:gd name="connsiteX3" fmla="*/ 1605 w 138196"/>
              <a:gd name="connsiteY3" fmla="*/ 231422 h 317306"/>
              <a:gd name="connsiteX0" fmla="*/ 2983 w 139431"/>
              <a:gd name="connsiteY0" fmla="*/ 231422 h 324555"/>
              <a:gd name="connsiteX1" fmla="*/ 69428 w 139431"/>
              <a:gd name="connsiteY1" fmla="*/ 0 h 324555"/>
              <a:gd name="connsiteX2" fmla="*/ 135873 w 139431"/>
              <a:gd name="connsiteY2" fmla="*/ 231422 h 324555"/>
              <a:gd name="connsiteX3" fmla="*/ 2983 w 139431"/>
              <a:gd name="connsiteY3" fmla="*/ 231422 h 324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9431" h="324555">
                <a:moveTo>
                  <a:pt x="2983" y="231422"/>
                </a:moveTo>
                <a:lnTo>
                  <a:pt x="69428" y="0"/>
                </a:lnTo>
                <a:lnTo>
                  <a:pt x="135873" y="231422"/>
                </a:lnTo>
                <a:cubicBezTo>
                  <a:pt x="167776" y="355600"/>
                  <a:pt x="-26097" y="355600"/>
                  <a:pt x="2983" y="231422"/>
                </a:cubicBezTo>
                <a:close/>
              </a:path>
            </a:pathLst>
          </a:custGeom>
          <a:gradFill flip="none" rotWithShape="1">
            <a:gsLst>
              <a:gs pos="58000">
                <a:schemeClr val="bg1"/>
              </a:gs>
              <a:gs pos="0">
                <a:schemeClr val="accent1">
                  <a:lumMod val="0"/>
                  <a:lumOff val="100000"/>
                </a:schemeClr>
              </a:gs>
              <a:gs pos="100000">
                <a:srgbClr val="FF6600"/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Isosceles Triangle 24">
            <a:extLst>
              <a:ext uri="{FF2B5EF4-FFF2-40B4-BE49-F238E27FC236}">
                <a16:creationId xmlns:a16="http://schemas.microsoft.com/office/drawing/2014/main" id="{C38E5D6A-5CF3-4221-A555-3F39124734E1}"/>
              </a:ext>
            </a:extLst>
          </p:cNvPr>
          <p:cNvSpPr/>
          <p:nvPr/>
        </p:nvSpPr>
        <p:spPr>
          <a:xfrm rot="11361118">
            <a:off x="5149693" y="2938086"/>
            <a:ext cx="54685" cy="318348"/>
          </a:xfrm>
          <a:custGeom>
            <a:avLst/>
            <a:gdLst>
              <a:gd name="connsiteX0" fmla="*/ 0 w 132890"/>
              <a:gd name="connsiteY0" fmla="*/ 231422 h 231422"/>
              <a:gd name="connsiteX1" fmla="*/ 66445 w 132890"/>
              <a:gd name="connsiteY1" fmla="*/ 0 h 231422"/>
              <a:gd name="connsiteX2" fmla="*/ 132890 w 132890"/>
              <a:gd name="connsiteY2" fmla="*/ 231422 h 231422"/>
              <a:gd name="connsiteX3" fmla="*/ 0 w 132890"/>
              <a:gd name="connsiteY3" fmla="*/ 231422 h 231422"/>
              <a:gd name="connsiteX0" fmla="*/ 0 w 132890"/>
              <a:gd name="connsiteY0" fmla="*/ 231422 h 231422"/>
              <a:gd name="connsiteX1" fmla="*/ 66445 w 132890"/>
              <a:gd name="connsiteY1" fmla="*/ 0 h 231422"/>
              <a:gd name="connsiteX2" fmla="*/ 132890 w 132890"/>
              <a:gd name="connsiteY2" fmla="*/ 231422 h 231422"/>
              <a:gd name="connsiteX3" fmla="*/ 0 w 132890"/>
              <a:gd name="connsiteY3" fmla="*/ 231422 h 231422"/>
              <a:gd name="connsiteX0" fmla="*/ 0 w 132890"/>
              <a:gd name="connsiteY0" fmla="*/ 231422 h 270306"/>
              <a:gd name="connsiteX1" fmla="*/ 66445 w 132890"/>
              <a:gd name="connsiteY1" fmla="*/ 0 h 270306"/>
              <a:gd name="connsiteX2" fmla="*/ 132890 w 132890"/>
              <a:gd name="connsiteY2" fmla="*/ 231422 h 270306"/>
              <a:gd name="connsiteX3" fmla="*/ 0 w 132890"/>
              <a:gd name="connsiteY3" fmla="*/ 231422 h 270306"/>
              <a:gd name="connsiteX0" fmla="*/ 0 w 132890"/>
              <a:gd name="connsiteY0" fmla="*/ 231422 h 270306"/>
              <a:gd name="connsiteX1" fmla="*/ 66445 w 132890"/>
              <a:gd name="connsiteY1" fmla="*/ 0 h 270306"/>
              <a:gd name="connsiteX2" fmla="*/ 132890 w 132890"/>
              <a:gd name="connsiteY2" fmla="*/ 231422 h 270306"/>
              <a:gd name="connsiteX3" fmla="*/ 0 w 132890"/>
              <a:gd name="connsiteY3" fmla="*/ 231422 h 270306"/>
              <a:gd name="connsiteX0" fmla="*/ 2562 w 135452"/>
              <a:gd name="connsiteY0" fmla="*/ 231422 h 303528"/>
              <a:gd name="connsiteX1" fmla="*/ 69007 w 135452"/>
              <a:gd name="connsiteY1" fmla="*/ 0 h 303528"/>
              <a:gd name="connsiteX2" fmla="*/ 135452 w 135452"/>
              <a:gd name="connsiteY2" fmla="*/ 231422 h 303528"/>
              <a:gd name="connsiteX3" fmla="*/ 2562 w 135452"/>
              <a:gd name="connsiteY3" fmla="*/ 231422 h 303528"/>
              <a:gd name="connsiteX0" fmla="*/ 2562 w 135452"/>
              <a:gd name="connsiteY0" fmla="*/ 231422 h 303528"/>
              <a:gd name="connsiteX1" fmla="*/ 69007 w 135452"/>
              <a:gd name="connsiteY1" fmla="*/ 0 h 303528"/>
              <a:gd name="connsiteX2" fmla="*/ 135452 w 135452"/>
              <a:gd name="connsiteY2" fmla="*/ 231422 h 303528"/>
              <a:gd name="connsiteX3" fmla="*/ 2562 w 135452"/>
              <a:gd name="connsiteY3" fmla="*/ 231422 h 303528"/>
              <a:gd name="connsiteX0" fmla="*/ 1605 w 138196"/>
              <a:gd name="connsiteY0" fmla="*/ 231422 h 317306"/>
              <a:gd name="connsiteX1" fmla="*/ 68050 w 138196"/>
              <a:gd name="connsiteY1" fmla="*/ 0 h 317306"/>
              <a:gd name="connsiteX2" fmla="*/ 134495 w 138196"/>
              <a:gd name="connsiteY2" fmla="*/ 231422 h 317306"/>
              <a:gd name="connsiteX3" fmla="*/ 1605 w 138196"/>
              <a:gd name="connsiteY3" fmla="*/ 231422 h 317306"/>
              <a:gd name="connsiteX0" fmla="*/ 1605 w 138196"/>
              <a:gd name="connsiteY0" fmla="*/ 231422 h 317306"/>
              <a:gd name="connsiteX1" fmla="*/ 68050 w 138196"/>
              <a:gd name="connsiteY1" fmla="*/ 0 h 317306"/>
              <a:gd name="connsiteX2" fmla="*/ 134495 w 138196"/>
              <a:gd name="connsiteY2" fmla="*/ 231422 h 317306"/>
              <a:gd name="connsiteX3" fmla="*/ 1605 w 138196"/>
              <a:gd name="connsiteY3" fmla="*/ 231422 h 317306"/>
              <a:gd name="connsiteX0" fmla="*/ 2983 w 139431"/>
              <a:gd name="connsiteY0" fmla="*/ 231422 h 324555"/>
              <a:gd name="connsiteX1" fmla="*/ 69428 w 139431"/>
              <a:gd name="connsiteY1" fmla="*/ 0 h 324555"/>
              <a:gd name="connsiteX2" fmla="*/ 135873 w 139431"/>
              <a:gd name="connsiteY2" fmla="*/ 231422 h 324555"/>
              <a:gd name="connsiteX3" fmla="*/ 2983 w 139431"/>
              <a:gd name="connsiteY3" fmla="*/ 231422 h 324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9431" h="324555">
                <a:moveTo>
                  <a:pt x="2983" y="231422"/>
                </a:moveTo>
                <a:lnTo>
                  <a:pt x="69428" y="0"/>
                </a:lnTo>
                <a:lnTo>
                  <a:pt x="135873" y="231422"/>
                </a:lnTo>
                <a:cubicBezTo>
                  <a:pt x="167776" y="355600"/>
                  <a:pt x="-26097" y="355600"/>
                  <a:pt x="2983" y="231422"/>
                </a:cubicBezTo>
                <a:close/>
              </a:path>
            </a:pathLst>
          </a:custGeom>
          <a:gradFill flip="none" rotWithShape="1">
            <a:gsLst>
              <a:gs pos="58000">
                <a:schemeClr val="bg1"/>
              </a:gs>
              <a:gs pos="0">
                <a:schemeClr val="accent1">
                  <a:lumMod val="0"/>
                  <a:lumOff val="100000"/>
                </a:schemeClr>
              </a:gs>
              <a:gs pos="100000">
                <a:srgbClr val="FF6600"/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Isosceles Triangle 24">
            <a:extLst>
              <a:ext uri="{FF2B5EF4-FFF2-40B4-BE49-F238E27FC236}">
                <a16:creationId xmlns:a16="http://schemas.microsoft.com/office/drawing/2014/main" id="{3E1F17CA-6DFC-48EB-B78B-A23146F298F5}"/>
              </a:ext>
            </a:extLst>
          </p:cNvPr>
          <p:cNvSpPr/>
          <p:nvPr/>
        </p:nvSpPr>
        <p:spPr>
          <a:xfrm rot="12814882">
            <a:off x="5240873" y="3114339"/>
            <a:ext cx="54685" cy="318348"/>
          </a:xfrm>
          <a:custGeom>
            <a:avLst/>
            <a:gdLst>
              <a:gd name="connsiteX0" fmla="*/ 0 w 132890"/>
              <a:gd name="connsiteY0" fmla="*/ 231422 h 231422"/>
              <a:gd name="connsiteX1" fmla="*/ 66445 w 132890"/>
              <a:gd name="connsiteY1" fmla="*/ 0 h 231422"/>
              <a:gd name="connsiteX2" fmla="*/ 132890 w 132890"/>
              <a:gd name="connsiteY2" fmla="*/ 231422 h 231422"/>
              <a:gd name="connsiteX3" fmla="*/ 0 w 132890"/>
              <a:gd name="connsiteY3" fmla="*/ 231422 h 231422"/>
              <a:gd name="connsiteX0" fmla="*/ 0 w 132890"/>
              <a:gd name="connsiteY0" fmla="*/ 231422 h 231422"/>
              <a:gd name="connsiteX1" fmla="*/ 66445 w 132890"/>
              <a:gd name="connsiteY1" fmla="*/ 0 h 231422"/>
              <a:gd name="connsiteX2" fmla="*/ 132890 w 132890"/>
              <a:gd name="connsiteY2" fmla="*/ 231422 h 231422"/>
              <a:gd name="connsiteX3" fmla="*/ 0 w 132890"/>
              <a:gd name="connsiteY3" fmla="*/ 231422 h 231422"/>
              <a:gd name="connsiteX0" fmla="*/ 0 w 132890"/>
              <a:gd name="connsiteY0" fmla="*/ 231422 h 270306"/>
              <a:gd name="connsiteX1" fmla="*/ 66445 w 132890"/>
              <a:gd name="connsiteY1" fmla="*/ 0 h 270306"/>
              <a:gd name="connsiteX2" fmla="*/ 132890 w 132890"/>
              <a:gd name="connsiteY2" fmla="*/ 231422 h 270306"/>
              <a:gd name="connsiteX3" fmla="*/ 0 w 132890"/>
              <a:gd name="connsiteY3" fmla="*/ 231422 h 270306"/>
              <a:gd name="connsiteX0" fmla="*/ 0 w 132890"/>
              <a:gd name="connsiteY0" fmla="*/ 231422 h 270306"/>
              <a:gd name="connsiteX1" fmla="*/ 66445 w 132890"/>
              <a:gd name="connsiteY1" fmla="*/ 0 h 270306"/>
              <a:gd name="connsiteX2" fmla="*/ 132890 w 132890"/>
              <a:gd name="connsiteY2" fmla="*/ 231422 h 270306"/>
              <a:gd name="connsiteX3" fmla="*/ 0 w 132890"/>
              <a:gd name="connsiteY3" fmla="*/ 231422 h 270306"/>
              <a:gd name="connsiteX0" fmla="*/ 2562 w 135452"/>
              <a:gd name="connsiteY0" fmla="*/ 231422 h 303528"/>
              <a:gd name="connsiteX1" fmla="*/ 69007 w 135452"/>
              <a:gd name="connsiteY1" fmla="*/ 0 h 303528"/>
              <a:gd name="connsiteX2" fmla="*/ 135452 w 135452"/>
              <a:gd name="connsiteY2" fmla="*/ 231422 h 303528"/>
              <a:gd name="connsiteX3" fmla="*/ 2562 w 135452"/>
              <a:gd name="connsiteY3" fmla="*/ 231422 h 303528"/>
              <a:gd name="connsiteX0" fmla="*/ 2562 w 135452"/>
              <a:gd name="connsiteY0" fmla="*/ 231422 h 303528"/>
              <a:gd name="connsiteX1" fmla="*/ 69007 w 135452"/>
              <a:gd name="connsiteY1" fmla="*/ 0 h 303528"/>
              <a:gd name="connsiteX2" fmla="*/ 135452 w 135452"/>
              <a:gd name="connsiteY2" fmla="*/ 231422 h 303528"/>
              <a:gd name="connsiteX3" fmla="*/ 2562 w 135452"/>
              <a:gd name="connsiteY3" fmla="*/ 231422 h 303528"/>
              <a:gd name="connsiteX0" fmla="*/ 1605 w 138196"/>
              <a:gd name="connsiteY0" fmla="*/ 231422 h 317306"/>
              <a:gd name="connsiteX1" fmla="*/ 68050 w 138196"/>
              <a:gd name="connsiteY1" fmla="*/ 0 h 317306"/>
              <a:gd name="connsiteX2" fmla="*/ 134495 w 138196"/>
              <a:gd name="connsiteY2" fmla="*/ 231422 h 317306"/>
              <a:gd name="connsiteX3" fmla="*/ 1605 w 138196"/>
              <a:gd name="connsiteY3" fmla="*/ 231422 h 317306"/>
              <a:gd name="connsiteX0" fmla="*/ 1605 w 138196"/>
              <a:gd name="connsiteY0" fmla="*/ 231422 h 317306"/>
              <a:gd name="connsiteX1" fmla="*/ 68050 w 138196"/>
              <a:gd name="connsiteY1" fmla="*/ 0 h 317306"/>
              <a:gd name="connsiteX2" fmla="*/ 134495 w 138196"/>
              <a:gd name="connsiteY2" fmla="*/ 231422 h 317306"/>
              <a:gd name="connsiteX3" fmla="*/ 1605 w 138196"/>
              <a:gd name="connsiteY3" fmla="*/ 231422 h 317306"/>
              <a:gd name="connsiteX0" fmla="*/ 2983 w 139431"/>
              <a:gd name="connsiteY0" fmla="*/ 231422 h 324555"/>
              <a:gd name="connsiteX1" fmla="*/ 69428 w 139431"/>
              <a:gd name="connsiteY1" fmla="*/ 0 h 324555"/>
              <a:gd name="connsiteX2" fmla="*/ 135873 w 139431"/>
              <a:gd name="connsiteY2" fmla="*/ 231422 h 324555"/>
              <a:gd name="connsiteX3" fmla="*/ 2983 w 139431"/>
              <a:gd name="connsiteY3" fmla="*/ 231422 h 324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9431" h="324555">
                <a:moveTo>
                  <a:pt x="2983" y="231422"/>
                </a:moveTo>
                <a:lnTo>
                  <a:pt x="69428" y="0"/>
                </a:lnTo>
                <a:lnTo>
                  <a:pt x="135873" y="231422"/>
                </a:lnTo>
                <a:cubicBezTo>
                  <a:pt x="167776" y="355600"/>
                  <a:pt x="-26097" y="355600"/>
                  <a:pt x="2983" y="231422"/>
                </a:cubicBezTo>
                <a:close/>
              </a:path>
            </a:pathLst>
          </a:custGeom>
          <a:gradFill flip="none" rotWithShape="1">
            <a:gsLst>
              <a:gs pos="58000">
                <a:schemeClr val="bg1"/>
              </a:gs>
              <a:gs pos="0">
                <a:schemeClr val="accent1">
                  <a:lumMod val="0"/>
                  <a:lumOff val="100000"/>
                </a:schemeClr>
              </a:gs>
              <a:gs pos="100000">
                <a:srgbClr val="FF6600"/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Isosceles Triangle 24">
            <a:extLst>
              <a:ext uri="{FF2B5EF4-FFF2-40B4-BE49-F238E27FC236}">
                <a16:creationId xmlns:a16="http://schemas.microsoft.com/office/drawing/2014/main" id="{F28BD1A1-792E-452D-8CFF-CD960F3053DD}"/>
              </a:ext>
            </a:extLst>
          </p:cNvPr>
          <p:cNvSpPr/>
          <p:nvPr/>
        </p:nvSpPr>
        <p:spPr>
          <a:xfrm rot="19841800">
            <a:off x="5265768" y="3703843"/>
            <a:ext cx="54685" cy="318348"/>
          </a:xfrm>
          <a:custGeom>
            <a:avLst/>
            <a:gdLst>
              <a:gd name="connsiteX0" fmla="*/ 0 w 132890"/>
              <a:gd name="connsiteY0" fmla="*/ 231422 h 231422"/>
              <a:gd name="connsiteX1" fmla="*/ 66445 w 132890"/>
              <a:gd name="connsiteY1" fmla="*/ 0 h 231422"/>
              <a:gd name="connsiteX2" fmla="*/ 132890 w 132890"/>
              <a:gd name="connsiteY2" fmla="*/ 231422 h 231422"/>
              <a:gd name="connsiteX3" fmla="*/ 0 w 132890"/>
              <a:gd name="connsiteY3" fmla="*/ 231422 h 231422"/>
              <a:gd name="connsiteX0" fmla="*/ 0 w 132890"/>
              <a:gd name="connsiteY0" fmla="*/ 231422 h 231422"/>
              <a:gd name="connsiteX1" fmla="*/ 66445 w 132890"/>
              <a:gd name="connsiteY1" fmla="*/ 0 h 231422"/>
              <a:gd name="connsiteX2" fmla="*/ 132890 w 132890"/>
              <a:gd name="connsiteY2" fmla="*/ 231422 h 231422"/>
              <a:gd name="connsiteX3" fmla="*/ 0 w 132890"/>
              <a:gd name="connsiteY3" fmla="*/ 231422 h 231422"/>
              <a:gd name="connsiteX0" fmla="*/ 0 w 132890"/>
              <a:gd name="connsiteY0" fmla="*/ 231422 h 270306"/>
              <a:gd name="connsiteX1" fmla="*/ 66445 w 132890"/>
              <a:gd name="connsiteY1" fmla="*/ 0 h 270306"/>
              <a:gd name="connsiteX2" fmla="*/ 132890 w 132890"/>
              <a:gd name="connsiteY2" fmla="*/ 231422 h 270306"/>
              <a:gd name="connsiteX3" fmla="*/ 0 w 132890"/>
              <a:gd name="connsiteY3" fmla="*/ 231422 h 270306"/>
              <a:gd name="connsiteX0" fmla="*/ 0 w 132890"/>
              <a:gd name="connsiteY0" fmla="*/ 231422 h 270306"/>
              <a:gd name="connsiteX1" fmla="*/ 66445 w 132890"/>
              <a:gd name="connsiteY1" fmla="*/ 0 h 270306"/>
              <a:gd name="connsiteX2" fmla="*/ 132890 w 132890"/>
              <a:gd name="connsiteY2" fmla="*/ 231422 h 270306"/>
              <a:gd name="connsiteX3" fmla="*/ 0 w 132890"/>
              <a:gd name="connsiteY3" fmla="*/ 231422 h 270306"/>
              <a:gd name="connsiteX0" fmla="*/ 2562 w 135452"/>
              <a:gd name="connsiteY0" fmla="*/ 231422 h 303528"/>
              <a:gd name="connsiteX1" fmla="*/ 69007 w 135452"/>
              <a:gd name="connsiteY1" fmla="*/ 0 h 303528"/>
              <a:gd name="connsiteX2" fmla="*/ 135452 w 135452"/>
              <a:gd name="connsiteY2" fmla="*/ 231422 h 303528"/>
              <a:gd name="connsiteX3" fmla="*/ 2562 w 135452"/>
              <a:gd name="connsiteY3" fmla="*/ 231422 h 303528"/>
              <a:gd name="connsiteX0" fmla="*/ 2562 w 135452"/>
              <a:gd name="connsiteY0" fmla="*/ 231422 h 303528"/>
              <a:gd name="connsiteX1" fmla="*/ 69007 w 135452"/>
              <a:gd name="connsiteY1" fmla="*/ 0 h 303528"/>
              <a:gd name="connsiteX2" fmla="*/ 135452 w 135452"/>
              <a:gd name="connsiteY2" fmla="*/ 231422 h 303528"/>
              <a:gd name="connsiteX3" fmla="*/ 2562 w 135452"/>
              <a:gd name="connsiteY3" fmla="*/ 231422 h 303528"/>
              <a:gd name="connsiteX0" fmla="*/ 1605 w 138196"/>
              <a:gd name="connsiteY0" fmla="*/ 231422 h 317306"/>
              <a:gd name="connsiteX1" fmla="*/ 68050 w 138196"/>
              <a:gd name="connsiteY1" fmla="*/ 0 h 317306"/>
              <a:gd name="connsiteX2" fmla="*/ 134495 w 138196"/>
              <a:gd name="connsiteY2" fmla="*/ 231422 h 317306"/>
              <a:gd name="connsiteX3" fmla="*/ 1605 w 138196"/>
              <a:gd name="connsiteY3" fmla="*/ 231422 h 317306"/>
              <a:gd name="connsiteX0" fmla="*/ 1605 w 138196"/>
              <a:gd name="connsiteY0" fmla="*/ 231422 h 317306"/>
              <a:gd name="connsiteX1" fmla="*/ 68050 w 138196"/>
              <a:gd name="connsiteY1" fmla="*/ 0 h 317306"/>
              <a:gd name="connsiteX2" fmla="*/ 134495 w 138196"/>
              <a:gd name="connsiteY2" fmla="*/ 231422 h 317306"/>
              <a:gd name="connsiteX3" fmla="*/ 1605 w 138196"/>
              <a:gd name="connsiteY3" fmla="*/ 231422 h 317306"/>
              <a:gd name="connsiteX0" fmla="*/ 2983 w 139431"/>
              <a:gd name="connsiteY0" fmla="*/ 231422 h 324555"/>
              <a:gd name="connsiteX1" fmla="*/ 69428 w 139431"/>
              <a:gd name="connsiteY1" fmla="*/ 0 h 324555"/>
              <a:gd name="connsiteX2" fmla="*/ 135873 w 139431"/>
              <a:gd name="connsiteY2" fmla="*/ 231422 h 324555"/>
              <a:gd name="connsiteX3" fmla="*/ 2983 w 139431"/>
              <a:gd name="connsiteY3" fmla="*/ 231422 h 324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9431" h="324555">
                <a:moveTo>
                  <a:pt x="2983" y="231422"/>
                </a:moveTo>
                <a:lnTo>
                  <a:pt x="69428" y="0"/>
                </a:lnTo>
                <a:lnTo>
                  <a:pt x="135873" y="231422"/>
                </a:lnTo>
                <a:cubicBezTo>
                  <a:pt x="167776" y="355600"/>
                  <a:pt x="-26097" y="355600"/>
                  <a:pt x="2983" y="231422"/>
                </a:cubicBezTo>
                <a:close/>
              </a:path>
            </a:pathLst>
          </a:custGeom>
          <a:gradFill flip="none" rotWithShape="1">
            <a:gsLst>
              <a:gs pos="58000">
                <a:schemeClr val="bg1"/>
              </a:gs>
              <a:gs pos="0">
                <a:schemeClr val="accent1">
                  <a:lumMod val="0"/>
                  <a:lumOff val="100000"/>
                </a:schemeClr>
              </a:gs>
              <a:gs pos="100000">
                <a:srgbClr val="FF6600"/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Isosceles Triangle 24">
            <a:extLst>
              <a:ext uri="{FF2B5EF4-FFF2-40B4-BE49-F238E27FC236}">
                <a16:creationId xmlns:a16="http://schemas.microsoft.com/office/drawing/2014/main" id="{53977492-4563-4367-BF46-95156F805768}"/>
              </a:ext>
            </a:extLst>
          </p:cNvPr>
          <p:cNvSpPr/>
          <p:nvPr/>
        </p:nvSpPr>
        <p:spPr>
          <a:xfrm rot="18560351">
            <a:off x="5393131" y="3487065"/>
            <a:ext cx="50838" cy="342441"/>
          </a:xfrm>
          <a:custGeom>
            <a:avLst/>
            <a:gdLst>
              <a:gd name="connsiteX0" fmla="*/ 0 w 132890"/>
              <a:gd name="connsiteY0" fmla="*/ 231422 h 231422"/>
              <a:gd name="connsiteX1" fmla="*/ 66445 w 132890"/>
              <a:gd name="connsiteY1" fmla="*/ 0 h 231422"/>
              <a:gd name="connsiteX2" fmla="*/ 132890 w 132890"/>
              <a:gd name="connsiteY2" fmla="*/ 231422 h 231422"/>
              <a:gd name="connsiteX3" fmla="*/ 0 w 132890"/>
              <a:gd name="connsiteY3" fmla="*/ 231422 h 231422"/>
              <a:gd name="connsiteX0" fmla="*/ 0 w 132890"/>
              <a:gd name="connsiteY0" fmla="*/ 231422 h 231422"/>
              <a:gd name="connsiteX1" fmla="*/ 66445 w 132890"/>
              <a:gd name="connsiteY1" fmla="*/ 0 h 231422"/>
              <a:gd name="connsiteX2" fmla="*/ 132890 w 132890"/>
              <a:gd name="connsiteY2" fmla="*/ 231422 h 231422"/>
              <a:gd name="connsiteX3" fmla="*/ 0 w 132890"/>
              <a:gd name="connsiteY3" fmla="*/ 231422 h 231422"/>
              <a:gd name="connsiteX0" fmla="*/ 0 w 132890"/>
              <a:gd name="connsiteY0" fmla="*/ 231422 h 270306"/>
              <a:gd name="connsiteX1" fmla="*/ 66445 w 132890"/>
              <a:gd name="connsiteY1" fmla="*/ 0 h 270306"/>
              <a:gd name="connsiteX2" fmla="*/ 132890 w 132890"/>
              <a:gd name="connsiteY2" fmla="*/ 231422 h 270306"/>
              <a:gd name="connsiteX3" fmla="*/ 0 w 132890"/>
              <a:gd name="connsiteY3" fmla="*/ 231422 h 270306"/>
              <a:gd name="connsiteX0" fmla="*/ 0 w 132890"/>
              <a:gd name="connsiteY0" fmla="*/ 231422 h 270306"/>
              <a:gd name="connsiteX1" fmla="*/ 66445 w 132890"/>
              <a:gd name="connsiteY1" fmla="*/ 0 h 270306"/>
              <a:gd name="connsiteX2" fmla="*/ 132890 w 132890"/>
              <a:gd name="connsiteY2" fmla="*/ 231422 h 270306"/>
              <a:gd name="connsiteX3" fmla="*/ 0 w 132890"/>
              <a:gd name="connsiteY3" fmla="*/ 231422 h 270306"/>
              <a:gd name="connsiteX0" fmla="*/ 2562 w 135452"/>
              <a:gd name="connsiteY0" fmla="*/ 231422 h 303528"/>
              <a:gd name="connsiteX1" fmla="*/ 69007 w 135452"/>
              <a:gd name="connsiteY1" fmla="*/ 0 h 303528"/>
              <a:gd name="connsiteX2" fmla="*/ 135452 w 135452"/>
              <a:gd name="connsiteY2" fmla="*/ 231422 h 303528"/>
              <a:gd name="connsiteX3" fmla="*/ 2562 w 135452"/>
              <a:gd name="connsiteY3" fmla="*/ 231422 h 303528"/>
              <a:gd name="connsiteX0" fmla="*/ 2562 w 135452"/>
              <a:gd name="connsiteY0" fmla="*/ 231422 h 303528"/>
              <a:gd name="connsiteX1" fmla="*/ 69007 w 135452"/>
              <a:gd name="connsiteY1" fmla="*/ 0 h 303528"/>
              <a:gd name="connsiteX2" fmla="*/ 135452 w 135452"/>
              <a:gd name="connsiteY2" fmla="*/ 231422 h 303528"/>
              <a:gd name="connsiteX3" fmla="*/ 2562 w 135452"/>
              <a:gd name="connsiteY3" fmla="*/ 231422 h 303528"/>
              <a:gd name="connsiteX0" fmla="*/ 1605 w 138196"/>
              <a:gd name="connsiteY0" fmla="*/ 231422 h 317306"/>
              <a:gd name="connsiteX1" fmla="*/ 68050 w 138196"/>
              <a:gd name="connsiteY1" fmla="*/ 0 h 317306"/>
              <a:gd name="connsiteX2" fmla="*/ 134495 w 138196"/>
              <a:gd name="connsiteY2" fmla="*/ 231422 h 317306"/>
              <a:gd name="connsiteX3" fmla="*/ 1605 w 138196"/>
              <a:gd name="connsiteY3" fmla="*/ 231422 h 317306"/>
              <a:gd name="connsiteX0" fmla="*/ 1605 w 138196"/>
              <a:gd name="connsiteY0" fmla="*/ 231422 h 317306"/>
              <a:gd name="connsiteX1" fmla="*/ 68050 w 138196"/>
              <a:gd name="connsiteY1" fmla="*/ 0 h 317306"/>
              <a:gd name="connsiteX2" fmla="*/ 134495 w 138196"/>
              <a:gd name="connsiteY2" fmla="*/ 231422 h 317306"/>
              <a:gd name="connsiteX3" fmla="*/ 1605 w 138196"/>
              <a:gd name="connsiteY3" fmla="*/ 231422 h 317306"/>
              <a:gd name="connsiteX0" fmla="*/ 2983 w 139431"/>
              <a:gd name="connsiteY0" fmla="*/ 231422 h 324555"/>
              <a:gd name="connsiteX1" fmla="*/ 69428 w 139431"/>
              <a:gd name="connsiteY1" fmla="*/ 0 h 324555"/>
              <a:gd name="connsiteX2" fmla="*/ 135873 w 139431"/>
              <a:gd name="connsiteY2" fmla="*/ 231422 h 324555"/>
              <a:gd name="connsiteX3" fmla="*/ 2983 w 139431"/>
              <a:gd name="connsiteY3" fmla="*/ 231422 h 324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9431" h="324555">
                <a:moveTo>
                  <a:pt x="2983" y="231422"/>
                </a:moveTo>
                <a:lnTo>
                  <a:pt x="69428" y="0"/>
                </a:lnTo>
                <a:lnTo>
                  <a:pt x="135873" y="231422"/>
                </a:lnTo>
                <a:cubicBezTo>
                  <a:pt x="167776" y="355600"/>
                  <a:pt x="-26097" y="355600"/>
                  <a:pt x="2983" y="231422"/>
                </a:cubicBezTo>
                <a:close/>
              </a:path>
            </a:pathLst>
          </a:custGeom>
          <a:gradFill flip="none" rotWithShape="1">
            <a:gsLst>
              <a:gs pos="58000">
                <a:schemeClr val="bg1"/>
              </a:gs>
              <a:gs pos="0">
                <a:schemeClr val="accent1">
                  <a:lumMod val="0"/>
                  <a:lumOff val="100000"/>
                </a:schemeClr>
              </a:gs>
              <a:gs pos="100000">
                <a:srgbClr val="FF6600"/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2" name="Isosceles Triangle 24">
            <a:extLst>
              <a:ext uri="{FF2B5EF4-FFF2-40B4-BE49-F238E27FC236}">
                <a16:creationId xmlns:a16="http://schemas.microsoft.com/office/drawing/2014/main" id="{ADD6044B-25BD-4D64-A9CB-37E480BF82B1}"/>
              </a:ext>
            </a:extLst>
          </p:cNvPr>
          <p:cNvSpPr/>
          <p:nvPr/>
        </p:nvSpPr>
        <p:spPr>
          <a:xfrm rot="20897573">
            <a:off x="5092079" y="3557165"/>
            <a:ext cx="54685" cy="318348"/>
          </a:xfrm>
          <a:custGeom>
            <a:avLst/>
            <a:gdLst>
              <a:gd name="connsiteX0" fmla="*/ 0 w 132890"/>
              <a:gd name="connsiteY0" fmla="*/ 231422 h 231422"/>
              <a:gd name="connsiteX1" fmla="*/ 66445 w 132890"/>
              <a:gd name="connsiteY1" fmla="*/ 0 h 231422"/>
              <a:gd name="connsiteX2" fmla="*/ 132890 w 132890"/>
              <a:gd name="connsiteY2" fmla="*/ 231422 h 231422"/>
              <a:gd name="connsiteX3" fmla="*/ 0 w 132890"/>
              <a:gd name="connsiteY3" fmla="*/ 231422 h 231422"/>
              <a:gd name="connsiteX0" fmla="*/ 0 w 132890"/>
              <a:gd name="connsiteY0" fmla="*/ 231422 h 231422"/>
              <a:gd name="connsiteX1" fmla="*/ 66445 w 132890"/>
              <a:gd name="connsiteY1" fmla="*/ 0 h 231422"/>
              <a:gd name="connsiteX2" fmla="*/ 132890 w 132890"/>
              <a:gd name="connsiteY2" fmla="*/ 231422 h 231422"/>
              <a:gd name="connsiteX3" fmla="*/ 0 w 132890"/>
              <a:gd name="connsiteY3" fmla="*/ 231422 h 231422"/>
              <a:gd name="connsiteX0" fmla="*/ 0 w 132890"/>
              <a:gd name="connsiteY0" fmla="*/ 231422 h 270306"/>
              <a:gd name="connsiteX1" fmla="*/ 66445 w 132890"/>
              <a:gd name="connsiteY1" fmla="*/ 0 h 270306"/>
              <a:gd name="connsiteX2" fmla="*/ 132890 w 132890"/>
              <a:gd name="connsiteY2" fmla="*/ 231422 h 270306"/>
              <a:gd name="connsiteX3" fmla="*/ 0 w 132890"/>
              <a:gd name="connsiteY3" fmla="*/ 231422 h 270306"/>
              <a:gd name="connsiteX0" fmla="*/ 0 w 132890"/>
              <a:gd name="connsiteY0" fmla="*/ 231422 h 270306"/>
              <a:gd name="connsiteX1" fmla="*/ 66445 w 132890"/>
              <a:gd name="connsiteY1" fmla="*/ 0 h 270306"/>
              <a:gd name="connsiteX2" fmla="*/ 132890 w 132890"/>
              <a:gd name="connsiteY2" fmla="*/ 231422 h 270306"/>
              <a:gd name="connsiteX3" fmla="*/ 0 w 132890"/>
              <a:gd name="connsiteY3" fmla="*/ 231422 h 270306"/>
              <a:gd name="connsiteX0" fmla="*/ 2562 w 135452"/>
              <a:gd name="connsiteY0" fmla="*/ 231422 h 303528"/>
              <a:gd name="connsiteX1" fmla="*/ 69007 w 135452"/>
              <a:gd name="connsiteY1" fmla="*/ 0 h 303528"/>
              <a:gd name="connsiteX2" fmla="*/ 135452 w 135452"/>
              <a:gd name="connsiteY2" fmla="*/ 231422 h 303528"/>
              <a:gd name="connsiteX3" fmla="*/ 2562 w 135452"/>
              <a:gd name="connsiteY3" fmla="*/ 231422 h 303528"/>
              <a:gd name="connsiteX0" fmla="*/ 2562 w 135452"/>
              <a:gd name="connsiteY0" fmla="*/ 231422 h 303528"/>
              <a:gd name="connsiteX1" fmla="*/ 69007 w 135452"/>
              <a:gd name="connsiteY1" fmla="*/ 0 h 303528"/>
              <a:gd name="connsiteX2" fmla="*/ 135452 w 135452"/>
              <a:gd name="connsiteY2" fmla="*/ 231422 h 303528"/>
              <a:gd name="connsiteX3" fmla="*/ 2562 w 135452"/>
              <a:gd name="connsiteY3" fmla="*/ 231422 h 303528"/>
              <a:gd name="connsiteX0" fmla="*/ 1605 w 138196"/>
              <a:gd name="connsiteY0" fmla="*/ 231422 h 317306"/>
              <a:gd name="connsiteX1" fmla="*/ 68050 w 138196"/>
              <a:gd name="connsiteY1" fmla="*/ 0 h 317306"/>
              <a:gd name="connsiteX2" fmla="*/ 134495 w 138196"/>
              <a:gd name="connsiteY2" fmla="*/ 231422 h 317306"/>
              <a:gd name="connsiteX3" fmla="*/ 1605 w 138196"/>
              <a:gd name="connsiteY3" fmla="*/ 231422 h 317306"/>
              <a:gd name="connsiteX0" fmla="*/ 1605 w 138196"/>
              <a:gd name="connsiteY0" fmla="*/ 231422 h 317306"/>
              <a:gd name="connsiteX1" fmla="*/ 68050 w 138196"/>
              <a:gd name="connsiteY1" fmla="*/ 0 h 317306"/>
              <a:gd name="connsiteX2" fmla="*/ 134495 w 138196"/>
              <a:gd name="connsiteY2" fmla="*/ 231422 h 317306"/>
              <a:gd name="connsiteX3" fmla="*/ 1605 w 138196"/>
              <a:gd name="connsiteY3" fmla="*/ 231422 h 317306"/>
              <a:gd name="connsiteX0" fmla="*/ 2983 w 139431"/>
              <a:gd name="connsiteY0" fmla="*/ 231422 h 324555"/>
              <a:gd name="connsiteX1" fmla="*/ 69428 w 139431"/>
              <a:gd name="connsiteY1" fmla="*/ 0 h 324555"/>
              <a:gd name="connsiteX2" fmla="*/ 135873 w 139431"/>
              <a:gd name="connsiteY2" fmla="*/ 231422 h 324555"/>
              <a:gd name="connsiteX3" fmla="*/ 2983 w 139431"/>
              <a:gd name="connsiteY3" fmla="*/ 231422 h 324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9431" h="324555">
                <a:moveTo>
                  <a:pt x="2983" y="231422"/>
                </a:moveTo>
                <a:lnTo>
                  <a:pt x="69428" y="0"/>
                </a:lnTo>
                <a:lnTo>
                  <a:pt x="135873" y="231422"/>
                </a:lnTo>
                <a:cubicBezTo>
                  <a:pt x="167776" y="355600"/>
                  <a:pt x="-26097" y="355600"/>
                  <a:pt x="2983" y="231422"/>
                </a:cubicBezTo>
                <a:close/>
              </a:path>
            </a:pathLst>
          </a:custGeom>
          <a:gradFill flip="none" rotWithShape="1">
            <a:gsLst>
              <a:gs pos="58000">
                <a:schemeClr val="bg1"/>
              </a:gs>
              <a:gs pos="0">
                <a:schemeClr val="accent1">
                  <a:lumMod val="0"/>
                  <a:lumOff val="100000"/>
                </a:schemeClr>
              </a:gs>
              <a:gs pos="100000">
                <a:srgbClr val="FF6600"/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Isosceles Triangle 24">
            <a:extLst>
              <a:ext uri="{FF2B5EF4-FFF2-40B4-BE49-F238E27FC236}">
                <a16:creationId xmlns:a16="http://schemas.microsoft.com/office/drawing/2014/main" id="{9E561D70-3FF7-403D-8878-CB71ADAA9358}"/>
              </a:ext>
            </a:extLst>
          </p:cNvPr>
          <p:cNvSpPr/>
          <p:nvPr/>
        </p:nvSpPr>
        <p:spPr>
          <a:xfrm rot="3628843">
            <a:off x="4591965" y="3549320"/>
            <a:ext cx="50838" cy="342441"/>
          </a:xfrm>
          <a:custGeom>
            <a:avLst/>
            <a:gdLst>
              <a:gd name="connsiteX0" fmla="*/ 0 w 132890"/>
              <a:gd name="connsiteY0" fmla="*/ 231422 h 231422"/>
              <a:gd name="connsiteX1" fmla="*/ 66445 w 132890"/>
              <a:gd name="connsiteY1" fmla="*/ 0 h 231422"/>
              <a:gd name="connsiteX2" fmla="*/ 132890 w 132890"/>
              <a:gd name="connsiteY2" fmla="*/ 231422 h 231422"/>
              <a:gd name="connsiteX3" fmla="*/ 0 w 132890"/>
              <a:gd name="connsiteY3" fmla="*/ 231422 h 231422"/>
              <a:gd name="connsiteX0" fmla="*/ 0 w 132890"/>
              <a:gd name="connsiteY0" fmla="*/ 231422 h 231422"/>
              <a:gd name="connsiteX1" fmla="*/ 66445 w 132890"/>
              <a:gd name="connsiteY1" fmla="*/ 0 h 231422"/>
              <a:gd name="connsiteX2" fmla="*/ 132890 w 132890"/>
              <a:gd name="connsiteY2" fmla="*/ 231422 h 231422"/>
              <a:gd name="connsiteX3" fmla="*/ 0 w 132890"/>
              <a:gd name="connsiteY3" fmla="*/ 231422 h 231422"/>
              <a:gd name="connsiteX0" fmla="*/ 0 w 132890"/>
              <a:gd name="connsiteY0" fmla="*/ 231422 h 270306"/>
              <a:gd name="connsiteX1" fmla="*/ 66445 w 132890"/>
              <a:gd name="connsiteY1" fmla="*/ 0 h 270306"/>
              <a:gd name="connsiteX2" fmla="*/ 132890 w 132890"/>
              <a:gd name="connsiteY2" fmla="*/ 231422 h 270306"/>
              <a:gd name="connsiteX3" fmla="*/ 0 w 132890"/>
              <a:gd name="connsiteY3" fmla="*/ 231422 h 270306"/>
              <a:gd name="connsiteX0" fmla="*/ 0 w 132890"/>
              <a:gd name="connsiteY0" fmla="*/ 231422 h 270306"/>
              <a:gd name="connsiteX1" fmla="*/ 66445 w 132890"/>
              <a:gd name="connsiteY1" fmla="*/ 0 h 270306"/>
              <a:gd name="connsiteX2" fmla="*/ 132890 w 132890"/>
              <a:gd name="connsiteY2" fmla="*/ 231422 h 270306"/>
              <a:gd name="connsiteX3" fmla="*/ 0 w 132890"/>
              <a:gd name="connsiteY3" fmla="*/ 231422 h 270306"/>
              <a:gd name="connsiteX0" fmla="*/ 2562 w 135452"/>
              <a:gd name="connsiteY0" fmla="*/ 231422 h 303528"/>
              <a:gd name="connsiteX1" fmla="*/ 69007 w 135452"/>
              <a:gd name="connsiteY1" fmla="*/ 0 h 303528"/>
              <a:gd name="connsiteX2" fmla="*/ 135452 w 135452"/>
              <a:gd name="connsiteY2" fmla="*/ 231422 h 303528"/>
              <a:gd name="connsiteX3" fmla="*/ 2562 w 135452"/>
              <a:gd name="connsiteY3" fmla="*/ 231422 h 303528"/>
              <a:gd name="connsiteX0" fmla="*/ 2562 w 135452"/>
              <a:gd name="connsiteY0" fmla="*/ 231422 h 303528"/>
              <a:gd name="connsiteX1" fmla="*/ 69007 w 135452"/>
              <a:gd name="connsiteY1" fmla="*/ 0 h 303528"/>
              <a:gd name="connsiteX2" fmla="*/ 135452 w 135452"/>
              <a:gd name="connsiteY2" fmla="*/ 231422 h 303528"/>
              <a:gd name="connsiteX3" fmla="*/ 2562 w 135452"/>
              <a:gd name="connsiteY3" fmla="*/ 231422 h 303528"/>
              <a:gd name="connsiteX0" fmla="*/ 1605 w 138196"/>
              <a:gd name="connsiteY0" fmla="*/ 231422 h 317306"/>
              <a:gd name="connsiteX1" fmla="*/ 68050 w 138196"/>
              <a:gd name="connsiteY1" fmla="*/ 0 h 317306"/>
              <a:gd name="connsiteX2" fmla="*/ 134495 w 138196"/>
              <a:gd name="connsiteY2" fmla="*/ 231422 h 317306"/>
              <a:gd name="connsiteX3" fmla="*/ 1605 w 138196"/>
              <a:gd name="connsiteY3" fmla="*/ 231422 h 317306"/>
              <a:gd name="connsiteX0" fmla="*/ 1605 w 138196"/>
              <a:gd name="connsiteY0" fmla="*/ 231422 h 317306"/>
              <a:gd name="connsiteX1" fmla="*/ 68050 w 138196"/>
              <a:gd name="connsiteY1" fmla="*/ 0 h 317306"/>
              <a:gd name="connsiteX2" fmla="*/ 134495 w 138196"/>
              <a:gd name="connsiteY2" fmla="*/ 231422 h 317306"/>
              <a:gd name="connsiteX3" fmla="*/ 1605 w 138196"/>
              <a:gd name="connsiteY3" fmla="*/ 231422 h 317306"/>
              <a:gd name="connsiteX0" fmla="*/ 2983 w 139431"/>
              <a:gd name="connsiteY0" fmla="*/ 231422 h 324555"/>
              <a:gd name="connsiteX1" fmla="*/ 69428 w 139431"/>
              <a:gd name="connsiteY1" fmla="*/ 0 h 324555"/>
              <a:gd name="connsiteX2" fmla="*/ 135873 w 139431"/>
              <a:gd name="connsiteY2" fmla="*/ 231422 h 324555"/>
              <a:gd name="connsiteX3" fmla="*/ 2983 w 139431"/>
              <a:gd name="connsiteY3" fmla="*/ 231422 h 324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9431" h="324555">
                <a:moveTo>
                  <a:pt x="2983" y="231422"/>
                </a:moveTo>
                <a:lnTo>
                  <a:pt x="69428" y="0"/>
                </a:lnTo>
                <a:lnTo>
                  <a:pt x="135873" y="231422"/>
                </a:lnTo>
                <a:cubicBezTo>
                  <a:pt x="167776" y="355600"/>
                  <a:pt x="-26097" y="355600"/>
                  <a:pt x="2983" y="231422"/>
                </a:cubicBezTo>
                <a:close/>
              </a:path>
            </a:pathLst>
          </a:custGeom>
          <a:gradFill flip="none" rotWithShape="1">
            <a:gsLst>
              <a:gs pos="58000">
                <a:schemeClr val="bg1"/>
              </a:gs>
              <a:gs pos="0">
                <a:schemeClr val="accent1">
                  <a:lumMod val="0"/>
                  <a:lumOff val="100000"/>
                </a:schemeClr>
              </a:gs>
              <a:gs pos="100000">
                <a:srgbClr val="FF6600"/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Isosceles Triangle 24">
            <a:extLst>
              <a:ext uri="{FF2B5EF4-FFF2-40B4-BE49-F238E27FC236}">
                <a16:creationId xmlns:a16="http://schemas.microsoft.com/office/drawing/2014/main" id="{427597A6-644A-471B-ADB1-D3B9EEEB3C9F}"/>
              </a:ext>
            </a:extLst>
          </p:cNvPr>
          <p:cNvSpPr/>
          <p:nvPr/>
        </p:nvSpPr>
        <p:spPr>
          <a:xfrm rot="14123883">
            <a:off x="5400899" y="3068342"/>
            <a:ext cx="50838" cy="342441"/>
          </a:xfrm>
          <a:custGeom>
            <a:avLst/>
            <a:gdLst>
              <a:gd name="connsiteX0" fmla="*/ 0 w 132890"/>
              <a:gd name="connsiteY0" fmla="*/ 231422 h 231422"/>
              <a:gd name="connsiteX1" fmla="*/ 66445 w 132890"/>
              <a:gd name="connsiteY1" fmla="*/ 0 h 231422"/>
              <a:gd name="connsiteX2" fmla="*/ 132890 w 132890"/>
              <a:gd name="connsiteY2" fmla="*/ 231422 h 231422"/>
              <a:gd name="connsiteX3" fmla="*/ 0 w 132890"/>
              <a:gd name="connsiteY3" fmla="*/ 231422 h 231422"/>
              <a:gd name="connsiteX0" fmla="*/ 0 w 132890"/>
              <a:gd name="connsiteY0" fmla="*/ 231422 h 231422"/>
              <a:gd name="connsiteX1" fmla="*/ 66445 w 132890"/>
              <a:gd name="connsiteY1" fmla="*/ 0 h 231422"/>
              <a:gd name="connsiteX2" fmla="*/ 132890 w 132890"/>
              <a:gd name="connsiteY2" fmla="*/ 231422 h 231422"/>
              <a:gd name="connsiteX3" fmla="*/ 0 w 132890"/>
              <a:gd name="connsiteY3" fmla="*/ 231422 h 231422"/>
              <a:gd name="connsiteX0" fmla="*/ 0 w 132890"/>
              <a:gd name="connsiteY0" fmla="*/ 231422 h 270306"/>
              <a:gd name="connsiteX1" fmla="*/ 66445 w 132890"/>
              <a:gd name="connsiteY1" fmla="*/ 0 h 270306"/>
              <a:gd name="connsiteX2" fmla="*/ 132890 w 132890"/>
              <a:gd name="connsiteY2" fmla="*/ 231422 h 270306"/>
              <a:gd name="connsiteX3" fmla="*/ 0 w 132890"/>
              <a:gd name="connsiteY3" fmla="*/ 231422 h 270306"/>
              <a:gd name="connsiteX0" fmla="*/ 0 w 132890"/>
              <a:gd name="connsiteY0" fmla="*/ 231422 h 270306"/>
              <a:gd name="connsiteX1" fmla="*/ 66445 w 132890"/>
              <a:gd name="connsiteY1" fmla="*/ 0 h 270306"/>
              <a:gd name="connsiteX2" fmla="*/ 132890 w 132890"/>
              <a:gd name="connsiteY2" fmla="*/ 231422 h 270306"/>
              <a:gd name="connsiteX3" fmla="*/ 0 w 132890"/>
              <a:gd name="connsiteY3" fmla="*/ 231422 h 270306"/>
              <a:gd name="connsiteX0" fmla="*/ 2562 w 135452"/>
              <a:gd name="connsiteY0" fmla="*/ 231422 h 303528"/>
              <a:gd name="connsiteX1" fmla="*/ 69007 w 135452"/>
              <a:gd name="connsiteY1" fmla="*/ 0 h 303528"/>
              <a:gd name="connsiteX2" fmla="*/ 135452 w 135452"/>
              <a:gd name="connsiteY2" fmla="*/ 231422 h 303528"/>
              <a:gd name="connsiteX3" fmla="*/ 2562 w 135452"/>
              <a:gd name="connsiteY3" fmla="*/ 231422 h 303528"/>
              <a:gd name="connsiteX0" fmla="*/ 2562 w 135452"/>
              <a:gd name="connsiteY0" fmla="*/ 231422 h 303528"/>
              <a:gd name="connsiteX1" fmla="*/ 69007 w 135452"/>
              <a:gd name="connsiteY1" fmla="*/ 0 h 303528"/>
              <a:gd name="connsiteX2" fmla="*/ 135452 w 135452"/>
              <a:gd name="connsiteY2" fmla="*/ 231422 h 303528"/>
              <a:gd name="connsiteX3" fmla="*/ 2562 w 135452"/>
              <a:gd name="connsiteY3" fmla="*/ 231422 h 303528"/>
              <a:gd name="connsiteX0" fmla="*/ 1605 w 138196"/>
              <a:gd name="connsiteY0" fmla="*/ 231422 h 317306"/>
              <a:gd name="connsiteX1" fmla="*/ 68050 w 138196"/>
              <a:gd name="connsiteY1" fmla="*/ 0 h 317306"/>
              <a:gd name="connsiteX2" fmla="*/ 134495 w 138196"/>
              <a:gd name="connsiteY2" fmla="*/ 231422 h 317306"/>
              <a:gd name="connsiteX3" fmla="*/ 1605 w 138196"/>
              <a:gd name="connsiteY3" fmla="*/ 231422 h 317306"/>
              <a:gd name="connsiteX0" fmla="*/ 1605 w 138196"/>
              <a:gd name="connsiteY0" fmla="*/ 231422 h 317306"/>
              <a:gd name="connsiteX1" fmla="*/ 68050 w 138196"/>
              <a:gd name="connsiteY1" fmla="*/ 0 h 317306"/>
              <a:gd name="connsiteX2" fmla="*/ 134495 w 138196"/>
              <a:gd name="connsiteY2" fmla="*/ 231422 h 317306"/>
              <a:gd name="connsiteX3" fmla="*/ 1605 w 138196"/>
              <a:gd name="connsiteY3" fmla="*/ 231422 h 317306"/>
              <a:gd name="connsiteX0" fmla="*/ 2983 w 139431"/>
              <a:gd name="connsiteY0" fmla="*/ 231422 h 324555"/>
              <a:gd name="connsiteX1" fmla="*/ 69428 w 139431"/>
              <a:gd name="connsiteY1" fmla="*/ 0 h 324555"/>
              <a:gd name="connsiteX2" fmla="*/ 135873 w 139431"/>
              <a:gd name="connsiteY2" fmla="*/ 231422 h 324555"/>
              <a:gd name="connsiteX3" fmla="*/ 2983 w 139431"/>
              <a:gd name="connsiteY3" fmla="*/ 231422 h 324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9431" h="324555">
                <a:moveTo>
                  <a:pt x="2983" y="231422"/>
                </a:moveTo>
                <a:lnTo>
                  <a:pt x="69428" y="0"/>
                </a:lnTo>
                <a:lnTo>
                  <a:pt x="135873" y="231422"/>
                </a:lnTo>
                <a:cubicBezTo>
                  <a:pt x="167776" y="355600"/>
                  <a:pt x="-26097" y="355600"/>
                  <a:pt x="2983" y="231422"/>
                </a:cubicBezTo>
                <a:close/>
              </a:path>
            </a:pathLst>
          </a:custGeom>
          <a:gradFill flip="none" rotWithShape="1">
            <a:gsLst>
              <a:gs pos="58000">
                <a:schemeClr val="bg1"/>
              </a:gs>
              <a:gs pos="0">
                <a:schemeClr val="accent1">
                  <a:lumMod val="0"/>
                  <a:lumOff val="100000"/>
                </a:schemeClr>
              </a:gs>
              <a:gs pos="100000">
                <a:srgbClr val="FF6600"/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5" name="Isosceles Triangle 24">
            <a:extLst>
              <a:ext uri="{FF2B5EF4-FFF2-40B4-BE49-F238E27FC236}">
                <a16:creationId xmlns:a16="http://schemas.microsoft.com/office/drawing/2014/main" id="{E847786F-DDD2-4A8C-B360-B91A46053F60}"/>
              </a:ext>
            </a:extLst>
          </p:cNvPr>
          <p:cNvSpPr/>
          <p:nvPr/>
        </p:nvSpPr>
        <p:spPr>
          <a:xfrm rot="2409683">
            <a:off x="4874597" y="3471596"/>
            <a:ext cx="50838" cy="342441"/>
          </a:xfrm>
          <a:custGeom>
            <a:avLst/>
            <a:gdLst>
              <a:gd name="connsiteX0" fmla="*/ 0 w 132890"/>
              <a:gd name="connsiteY0" fmla="*/ 231422 h 231422"/>
              <a:gd name="connsiteX1" fmla="*/ 66445 w 132890"/>
              <a:gd name="connsiteY1" fmla="*/ 0 h 231422"/>
              <a:gd name="connsiteX2" fmla="*/ 132890 w 132890"/>
              <a:gd name="connsiteY2" fmla="*/ 231422 h 231422"/>
              <a:gd name="connsiteX3" fmla="*/ 0 w 132890"/>
              <a:gd name="connsiteY3" fmla="*/ 231422 h 231422"/>
              <a:gd name="connsiteX0" fmla="*/ 0 w 132890"/>
              <a:gd name="connsiteY0" fmla="*/ 231422 h 231422"/>
              <a:gd name="connsiteX1" fmla="*/ 66445 w 132890"/>
              <a:gd name="connsiteY1" fmla="*/ 0 h 231422"/>
              <a:gd name="connsiteX2" fmla="*/ 132890 w 132890"/>
              <a:gd name="connsiteY2" fmla="*/ 231422 h 231422"/>
              <a:gd name="connsiteX3" fmla="*/ 0 w 132890"/>
              <a:gd name="connsiteY3" fmla="*/ 231422 h 231422"/>
              <a:gd name="connsiteX0" fmla="*/ 0 w 132890"/>
              <a:gd name="connsiteY0" fmla="*/ 231422 h 270306"/>
              <a:gd name="connsiteX1" fmla="*/ 66445 w 132890"/>
              <a:gd name="connsiteY1" fmla="*/ 0 h 270306"/>
              <a:gd name="connsiteX2" fmla="*/ 132890 w 132890"/>
              <a:gd name="connsiteY2" fmla="*/ 231422 h 270306"/>
              <a:gd name="connsiteX3" fmla="*/ 0 w 132890"/>
              <a:gd name="connsiteY3" fmla="*/ 231422 h 270306"/>
              <a:gd name="connsiteX0" fmla="*/ 0 w 132890"/>
              <a:gd name="connsiteY0" fmla="*/ 231422 h 270306"/>
              <a:gd name="connsiteX1" fmla="*/ 66445 w 132890"/>
              <a:gd name="connsiteY1" fmla="*/ 0 h 270306"/>
              <a:gd name="connsiteX2" fmla="*/ 132890 w 132890"/>
              <a:gd name="connsiteY2" fmla="*/ 231422 h 270306"/>
              <a:gd name="connsiteX3" fmla="*/ 0 w 132890"/>
              <a:gd name="connsiteY3" fmla="*/ 231422 h 270306"/>
              <a:gd name="connsiteX0" fmla="*/ 2562 w 135452"/>
              <a:gd name="connsiteY0" fmla="*/ 231422 h 303528"/>
              <a:gd name="connsiteX1" fmla="*/ 69007 w 135452"/>
              <a:gd name="connsiteY1" fmla="*/ 0 h 303528"/>
              <a:gd name="connsiteX2" fmla="*/ 135452 w 135452"/>
              <a:gd name="connsiteY2" fmla="*/ 231422 h 303528"/>
              <a:gd name="connsiteX3" fmla="*/ 2562 w 135452"/>
              <a:gd name="connsiteY3" fmla="*/ 231422 h 303528"/>
              <a:gd name="connsiteX0" fmla="*/ 2562 w 135452"/>
              <a:gd name="connsiteY0" fmla="*/ 231422 h 303528"/>
              <a:gd name="connsiteX1" fmla="*/ 69007 w 135452"/>
              <a:gd name="connsiteY1" fmla="*/ 0 h 303528"/>
              <a:gd name="connsiteX2" fmla="*/ 135452 w 135452"/>
              <a:gd name="connsiteY2" fmla="*/ 231422 h 303528"/>
              <a:gd name="connsiteX3" fmla="*/ 2562 w 135452"/>
              <a:gd name="connsiteY3" fmla="*/ 231422 h 303528"/>
              <a:gd name="connsiteX0" fmla="*/ 1605 w 138196"/>
              <a:gd name="connsiteY0" fmla="*/ 231422 h 317306"/>
              <a:gd name="connsiteX1" fmla="*/ 68050 w 138196"/>
              <a:gd name="connsiteY1" fmla="*/ 0 h 317306"/>
              <a:gd name="connsiteX2" fmla="*/ 134495 w 138196"/>
              <a:gd name="connsiteY2" fmla="*/ 231422 h 317306"/>
              <a:gd name="connsiteX3" fmla="*/ 1605 w 138196"/>
              <a:gd name="connsiteY3" fmla="*/ 231422 h 317306"/>
              <a:gd name="connsiteX0" fmla="*/ 1605 w 138196"/>
              <a:gd name="connsiteY0" fmla="*/ 231422 h 317306"/>
              <a:gd name="connsiteX1" fmla="*/ 68050 w 138196"/>
              <a:gd name="connsiteY1" fmla="*/ 0 h 317306"/>
              <a:gd name="connsiteX2" fmla="*/ 134495 w 138196"/>
              <a:gd name="connsiteY2" fmla="*/ 231422 h 317306"/>
              <a:gd name="connsiteX3" fmla="*/ 1605 w 138196"/>
              <a:gd name="connsiteY3" fmla="*/ 231422 h 317306"/>
              <a:gd name="connsiteX0" fmla="*/ 2983 w 139431"/>
              <a:gd name="connsiteY0" fmla="*/ 231422 h 324555"/>
              <a:gd name="connsiteX1" fmla="*/ 69428 w 139431"/>
              <a:gd name="connsiteY1" fmla="*/ 0 h 324555"/>
              <a:gd name="connsiteX2" fmla="*/ 135873 w 139431"/>
              <a:gd name="connsiteY2" fmla="*/ 231422 h 324555"/>
              <a:gd name="connsiteX3" fmla="*/ 2983 w 139431"/>
              <a:gd name="connsiteY3" fmla="*/ 231422 h 324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9431" h="324555">
                <a:moveTo>
                  <a:pt x="2983" y="231422"/>
                </a:moveTo>
                <a:lnTo>
                  <a:pt x="69428" y="0"/>
                </a:lnTo>
                <a:lnTo>
                  <a:pt x="135873" y="231422"/>
                </a:lnTo>
                <a:cubicBezTo>
                  <a:pt x="167776" y="355600"/>
                  <a:pt x="-26097" y="355600"/>
                  <a:pt x="2983" y="231422"/>
                </a:cubicBezTo>
                <a:close/>
              </a:path>
            </a:pathLst>
          </a:custGeom>
          <a:gradFill flip="none" rotWithShape="1">
            <a:gsLst>
              <a:gs pos="58000">
                <a:schemeClr val="bg1"/>
              </a:gs>
              <a:gs pos="0">
                <a:schemeClr val="accent1">
                  <a:lumMod val="0"/>
                  <a:lumOff val="100000"/>
                </a:schemeClr>
              </a:gs>
              <a:gs pos="100000">
                <a:srgbClr val="FF6600"/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Isosceles Triangle 24">
            <a:extLst>
              <a:ext uri="{FF2B5EF4-FFF2-40B4-BE49-F238E27FC236}">
                <a16:creationId xmlns:a16="http://schemas.microsoft.com/office/drawing/2014/main" id="{BAD0DCF1-1DA9-4045-A759-1A2130C375CA}"/>
              </a:ext>
            </a:extLst>
          </p:cNvPr>
          <p:cNvSpPr/>
          <p:nvPr/>
        </p:nvSpPr>
        <p:spPr>
          <a:xfrm rot="1566434">
            <a:off x="4793433" y="3755934"/>
            <a:ext cx="54685" cy="318348"/>
          </a:xfrm>
          <a:custGeom>
            <a:avLst/>
            <a:gdLst>
              <a:gd name="connsiteX0" fmla="*/ 0 w 132890"/>
              <a:gd name="connsiteY0" fmla="*/ 231422 h 231422"/>
              <a:gd name="connsiteX1" fmla="*/ 66445 w 132890"/>
              <a:gd name="connsiteY1" fmla="*/ 0 h 231422"/>
              <a:gd name="connsiteX2" fmla="*/ 132890 w 132890"/>
              <a:gd name="connsiteY2" fmla="*/ 231422 h 231422"/>
              <a:gd name="connsiteX3" fmla="*/ 0 w 132890"/>
              <a:gd name="connsiteY3" fmla="*/ 231422 h 231422"/>
              <a:gd name="connsiteX0" fmla="*/ 0 w 132890"/>
              <a:gd name="connsiteY0" fmla="*/ 231422 h 231422"/>
              <a:gd name="connsiteX1" fmla="*/ 66445 w 132890"/>
              <a:gd name="connsiteY1" fmla="*/ 0 h 231422"/>
              <a:gd name="connsiteX2" fmla="*/ 132890 w 132890"/>
              <a:gd name="connsiteY2" fmla="*/ 231422 h 231422"/>
              <a:gd name="connsiteX3" fmla="*/ 0 w 132890"/>
              <a:gd name="connsiteY3" fmla="*/ 231422 h 231422"/>
              <a:gd name="connsiteX0" fmla="*/ 0 w 132890"/>
              <a:gd name="connsiteY0" fmla="*/ 231422 h 270306"/>
              <a:gd name="connsiteX1" fmla="*/ 66445 w 132890"/>
              <a:gd name="connsiteY1" fmla="*/ 0 h 270306"/>
              <a:gd name="connsiteX2" fmla="*/ 132890 w 132890"/>
              <a:gd name="connsiteY2" fmla="*/ 231422 h 270306"/>
              <a:gd name="connsiteX3" fmla="*/ 0 w 132890"/>
              <a:gd name="connsiteY3" fmla="*/ 231422 h 270306"/>
              <a:gd name="connsiteX0" fmla="*/ 0 w 132890"/>
              <a:gd name="connsiteY0" fmla="*/ 231422 h 270306"/>
              <a:gd name="connsiteX1" fmla="*/ 66445 w 132890"/>
              <a:gd name="connsiteY1" fmla="*/ 0 h 270306"/>
              <a:gd name="connsiteX2" fmla="*/ 132890 w 132890"/>
              <a:gd name="connsiteY2" fmla="*/ 231422 h 270306"/>
              <a:gd name="connsiteX3" fmla="*/ 0 w 132890"/>
              <a:gd name="connsiteY3" fmla="*/ 231422 h 270306"/>
              <a:gd name="connsiteX0" fmla="*/ 2562 w 135452"/>
              <a:gd name="connsiteY0" fmla="*/ 231422 h 303528"/>
              <a:gd name="connsiteX1" fmla="*/ 69007 w 135452"/>
              <a:gd name="connsiteY1" fmla="*/ 0 h 303528"/>
              <a:gd name="connsiteX2" fmla="*/ 135452 w 135452"/>
              <a:gd name="connsiteY2" fmla="*/ 231422 h 303528"/>
              <a:gd name="connsiteX3" fmla="*/ 2562 w 135452"/>
              <a:gd name="connsiteY3" fmla="*/ 231422 h 303528"/>
              <a:gd name="connsiteX0" fmla="*/ 2562 w 135452"/>
              <a:gd name="connsiteY0" fmla="*/ 231422 h 303528"/>
              <a:gd name="connsiteX1" fmla="*/ 69007 w 135452"/>
              <a:gd name="connsiteY1" fmla="*/ 0 h 303528"/>
              <a:gd name="connsiteX2" fmla="*/ 135452 w 135452"/>
              <a:gd name="connsiteY2" fmla="*/ 231422 h 303528"/>
              <a:gd name="connsiteX3" fmla="*/ 2562 w 135452"/>
              <a:gd name="connsiteY3" fmla="*/ 231422 h 303528"/>
              <a:gd name="connsiteX0" fmla="*/ 1605 w 138196"/>
              <a:gd name="connsiteY0" fmla="*/ 231422 h 317306"/>
              <a:gd name="connsiteX1" fmla="*/ 68050 w 138196"/>
              <a:gd name="connsiteY1" fmla="*/ 0 h 317306"/>
              <a:gd name="connsiteX2" fmla="*/ 134495 w 138196"/>
              <a:gd name="connsiteY2" fmla="*/ 231422 h 317306"/>
              <a:gd name="connsiteX3" fmla="*/ 1605 w 138196"/>
              <a:gd name="connsiteY3" fmla="*/ 231422 h 317306"/>
              <a:gd name="connsiteX0" fmla="*/ 1605 w 138196"/>
              <a:gd name="connsiteY0" fmla="*/ 231422 h 317306"/>
              <a:gd name="connsiteX1" fmla="*/ 68050 w 138196"/>
              <a:gd name="connsiteY1" fmla="*/ 0 h 317306"/>
              <a:gd name="connsiteX2" fmla="*/ 134495 w 138196"/>
              <a:gd name="connsiteY2" fmla="*/ 231422 h 317306"/>
              <a:gd name="connsiteX3" fmla="*/ 1605 w 138196"/>
              <a:gd name="connsiteY3" fmla="*/ 231422 h 317306"/>
              <a:gd name="connsiteX0" fmla="*/ 2983 w 139431"/>
              <a:gd name="connsiteY0" fmla="*/ 231422 h 324555"/>
              <a:gd name="connsiteX1" fmla="*/ 69428 w 139431"/>
              <a:gd name="connsiteY1" fmla="*/ 0 h 324555"/>
              <a:gd name="connsiteX2" fmla="*/ 135873 w 139431"/>
              <a:gd name="connsiteY2" fmla="*/ 231422 h 324555"/>
              <a:gd name="connsiteX3" fmla="*/ 2983 w 139431"/>
              <a:gd name="connsiteY3" fmla="*/ 231422 h 324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9431" h="324555">
                <a:moveTo>
                  <a:pt x="2983" y="231422"/>
                </a:moveTo>
                <a:lnTo>
                  <a:pt x="69428" y="0"/>
                </a:lnTo>
                <a:lnTo>
                  <a:pt x="135873" y="231422"/>
                </a:lnTo>
                <a:cubicBezTo>
                  <a:pt x="167776" y="355600"/>
                  <a:pt x="-26097" y="355600"/>
                  <a:pt x="2983" y="231422"/>
                </a:cubicBezTo>
                <a:close/>
              </a:path>
            </a:pathLst>
          </a:custGeom>
          <a:gradFill flip="none" rotWithShape="1">
            <a:gsLst>
              <a:gs pos="58000">
                <a:schemeClr val="bg1"/>
              </a:gs>
              <a:gs pos="0">
                <a:schemeClr val="accent1">
                  <a:lumMod val="0"/>
                  <a:lumOff val="100000"/>
                </a:schemeClr>
              </a:gs>
              <a:gs pos="100000">
                <a:srgbClr val="FF6600"/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8456EFE4-68FE-4C65-899A-3CD4C686728B}"/>
              </a:ext>
            </a:extLst>
          </p:cNvPr>
          <p:cNvSpPr txBox="1"/>
          <p:nvPr/>
        </p:nvSpPr>
        <p:spPr>
          <a:xfrm>
            <a:off x="4651790" y="3264966"/>
            <a:ext cx="7666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baseline="30000" dirty="0">
                <a:solidFill>
                  <a:srgbClr val="FF0000"/>
                </a:solidFill>
              </a:rPr>
              <a:t>177</a:t>
            </a:r>
            <a:r>
              <a:rPr lang="cs-CZ" sz="2000" b="1" dirty="0">
                <a:solidFill>
                  <a:srgbClr val="FF0000"/>
                </a:solidFill>
              </a:rPr>
              <a:t>Lu</a:t>
            </a:r>
            <a:endParaRPr lang="en-US" sz="2000" b="1" baseline="30000" dirty="0"/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A36144DC-D694-470D-9133-A00A0490C456}"/>
              </a:ext>
            </a:extLst>
          </p:cNvPr>
          <p:cNvSpPr/>
          <p:nvPr/>
        </p:nvSpPr>
        <p:spPr>
          <a:xfrm>
            <a:off x="1133245" y="3463679"/>
            <a:ext cx="170695" cy="177735"/>
          </a:xfrm>
          <a:prstGeom prst="ellipse">
            <a:avLst/>
          </a:prstGeom>
          <a:solidFill>
            <a:schemeClr val="bg1"/>
          </a:solidFill>
          <a:ln w="19050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A7887751-219D-441B-833F-FBA6E056183E}"/>
              </a:ext>
            </a:extLst>
          </p:cNvPr>
          <p:cNvSpPr txBox="1"/>
          <p:nvPr/>
        </p:nvSpPr>
        <p:spPr>
          <a:xfrm>
            <a:off x="1775520" y="3073406"/>
            <a:ext cx="8812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rgbClr val="70C400"/>
                </a:solidFill>
                <a:latin typeface="+mj-lt"/>
              </a:rPr>
              <a:t>targeting</a:t>
            </a:r>
            <a:endParaRPr lang="en-US" sz="1200" dirty="0">
              <a:solidFill>
                <a:srgbClr val="70C400"/>
              </a:solidFill>
              <a:latin typeface="+mj-lt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B16EFE6C-D2C0-4064-A0BF-66A826F67230}"/>
              </a:ext>
            </a:extLst>
          </p:cNvPr>
          <p:cNvSpPr txBox="1"/>
          <p:nvPr/>
        </p:nvSpPr>
        <p:spPr>
          <a:xfrm>
            <a:off x="712382" y="3068932"/>
            <a:ext cx="8471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rgbClr val="FF6600"/>
                </a:solidFill>
                <a:latin typeface="+mj-lt"/>
              </a:rPr>
              <a:t>chelator</a:t>
            </a:r>
            <a:endParaRPr lang="en-US" sz="1200" dirty="0">
              <a:solidFill>
                <a:srgbClr val="FF6600"/>
              </a:solidFill>
              <a:latin typeface="+mj-lt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39346F52-9F58-4993-9AD2-CC31ADDDB804}"/>
              </a:ext>
            </a:extLst>
          </p:cNvPr>
          <p:cNvSpPr txBox="1"/>
          <p:nvPr/>
        </p:nvSpPr>
        <p:spPr>
          <a:xfrm>
            <a:off x="1336780" y="3073405"/>
            <a:ext cx="581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linker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68B5F92-0A30-4F17-BA2C-D754A00E996A}"/>
              </a:ext>
            </a:extLst>
          </p:cNvPr>
          <p:cNvGrpSpPr/>
          <p:nvPr/>
        </p:nvGrpSpPr>
        <p:grpSpPr>
          <a:xfrm>
            <a:off x="2421298" y="1611544"/>
            <a:ext cx="1229481" cy="1265052"/>
            <a:chOff x="1994911" y="1471177"/>
            <a:chExt cx="1229481" cy="1265052"/>
          </a:xfrm>
        </p:grpSpPr>
        <p:sp>
          <p:nvSpPr>
            <p:cNvPr id="97" name="Isosceles Triangle 24">
              <a:extLst>
                <a:ext uri="{FF2B5EF4-FFF2-40B4-BE49-F238E27FC236}">
                  <a16:creationId xmlns:a16="http://schemas.microsoft.com/office/drawing/2014/main" id="{96535AC0-9A59-4C2F-BB59-B78A08037DE1}"/>
                </a:ext>
              </a:extLst>
            </p:cNvPr>
            <p:cNvSpPr/>
            <p:nvPr/>
          </p:nvSpPr>
          <p:spPr>
            <a:xfrm rot="5714256">
              <a:off x="2169230" y="1927908"/>
              <a:ext cx="50838" cy="342441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Isosceles Triangle 24">
              <a:extLst>
                <a:ext uri="{FF2B5EF4-FFF2-40B4-BE49-F238E27FC236}">
                  <a16:creationId xmlns:a16="http://schemas.microsoft.com/office/drawing/2014/main" id="{85897F6A-BCEF-4DF4-BFB9-F55ABCEE6BF3}"/>
                </a:ext>
              </a:extLst>
            </p:cNvPr>
            <p:cNvSpPr/>
            <p:nvPr/>
          </p:nvSpPr>
          <p:spPr>
            <a:xfrm rot="9304118">
              <a:off x="2472258" y="1765222"/>
              <a:ext cx="54686" cy="318348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80000">
                  <a:schemeClr val="accent2">
                    <a:lumMod val="40000"/>
                    <a:lumOff val="6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Isosceles Triangle 24">
              <a:extLst>
                <a:ext uri="{FF2B5EF4-FFF2-40B4-BE49-F238E27FC236}">
                  <a16:creationId xmlns:a16="http://schemas.microsoft.com/office/drawing/2014/main" id="{DB566B7F-45C1-4D4A-8382-7735C10A49BB}"/>
                </a:ext>
              </a:extLst>
            </p:cNvPr>
            <p:cNvSpPr/>
            <p:nvPr/>
          </p:nvSpPr>
          <p:spPr>
            <a:xfrm rot="10235960">
              <a:off x="2534277" y="1471178"/>
              <a:ext cx="54686" cy="318348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80000">
                  <a:schemeClr val="accent2">
                    <a:lumMod val="40000"/>
                    <a:lumOff val="6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Isosceles Triangle 24">
              <a:extLst>
                <a:ext uri="{FF2B5EF4-FFF2-40B4-BE49-F238E27FC236}">
                  <a16:creationId xmlns:a16="http://schemas.microsoft.com/office/drawing/2014/main" id="{9C48D1AA-476D-44AD-B622-EBF5843BABC8}"/>
                </a:ext>
              </a:extLst>
            </p:cNvPr>
            <p:cNvSpPr/>
            <p:nvPr/>
          </p:nvSpPr>
          <p:spPr>
            <a:xfrm rot="7565966">
              <a:off x="2184077" y="1683707"/>
              <a:ext cx="50838" cy="342441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80000">
                  <a:schemeClr val="accent2">
                    <a:lumMod val="40000"/>
                    <a:lumOff val="6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Isosceles Triangle 24">
              <a:extLst>
                <a:ext uri="{FF2B5EF4-FFF2-40B4-BE49-F238E27FC236}">
                  <a16:creationId xmlns:a16="http://schemas.microsoft.com/office/drawing/2014/main" id="{7E6249D2-A08F-40FA-B705-427C7C9709FF}"/>
                </a:ext>
              </a:extLst>
            </p:cNvPr>
            <p:cNvSpPr/>
            <p:nvPr/>
          </p:nvSpPr>
          <p:spPr>
            <a:xfrm rot="11361118">
              <a:off x="2696391" y="1617845"/>
              <a:ext cx="54686" cy="318348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80000">
                  <a:schemeClr val="accent2">
                    <a:lumMod val="40000"/>
                    <a:lumOff val="6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Isosceles Triangle 24">
              <a:extLst>
                <a:ext uri="{FF2B5EF4-FFF2-40B4-BE49-F238E27FC236}">
                  <a16:creationId xmlns:a16="http://schemas.microsoft.com/office/drawing/2014/main" id="{808CEC9A-2AFE-412A-A60A-855CB4AC93D9}"/>
                </a:ext>
              </a:extLst>
            </p:cNvPr>
            <p:cNvSpPr/>
            <p:nvPr/>
          </p:nvSpPr>
          <p:spPr>
            <a:xfrm rot="12814882">
              <a:off x="2787662" y="1794508"/>
              <a:ext cx="54686" cy="318348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80000">
                  <a:schemeClr val="accent2">
                    <a:lumMod val="40000"/>
                    <a:lumOff val="6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Isosceles Triangle 24">
              <a:extLst>
                <a:ext uri="{FF2B5EF4-FFF2-40B4-BE49-F238E27FC236}">
                  <a16:creationId xmlns:a16="http://schemas.microsoft.com/office/drawing/2014/main" id="{22CE3806-7B36-442A-8778-75F9207A3B87}"/>
                </a:ext>
              </a:extLst>
            </p:cNvPr>
            <p:cNvSpPr/>
            <p:nvPr/>
          </p:nvSpPr>
          <p:spPr>
            <a:xfrm rot="19841800">
              <a:off x="2779118" y="2209798"/>
              <a:ext cx="54686" cy="318348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80000">
                  <a:schemeClr val="accent2">
                    <a:lumMod val="40000"/>
                    <a:lumOff val="6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Isosceles Triangle 24">
              <a:extLst>
                <a:ext uri="{FF2B5EF4-FFF2-40B4-BE49-F238E27FC236}">
                  <a16:creationId xmlns:a16="http://schemas.microsoft.com/office/drawing/2014/main" id="{EEFAD9B0-6004-4AD4-BF3C-43292EBD67C6}"/>
                </a:ext>
              </a:extLst>
            </p:cNvPr>
            <p:cNvSpPr/>
            <p:nvPr/>
          </p:nvSpPr>
          <p:spPr>
            <a:xfrm rot="18560351">
              <a:off x="3027751" y="2195782"/>
              <a:ext cx="50838" cy="342441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80000">
                  <a:schemeClr val="accent2">
                    <a:lumMod val="40000"/>
                    <a:lumOff val="6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Isosceles Triangle 24">
              <a:extLst>
                <a:ext uri="{FF2B5EF4-FFF2-40B4-BE49-F238E27FC236}">
                  <a16:creationId xmlns:a16="http://schemas.microsoft.com/office/drawing/2014/main" id="{D2217BA9-9361-4F77-95DF-2DBE4D9218EE}"/>
                </a:ext>
              </a:extLst>
            </p:cNvPr>
            <p:cNvSpPr/>
            <p:nvPr/>
          </p:nvSpPr>
          <p:spPr>
            <a:xfrm rot="377719">
              <a:off x="2608053" y="2340084"/>
              <a:ext cx="54686" cy="318348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80000">
                  <a:schemeClr val="accent2">
                    <a:lumMod val="40000"/>
                    <a:lumOff val="6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Isosceles Triangle 24">
              <a:extLst>
                <a:ext uri="{FF2B5EF4-FFF2-40B4-BE49-F238E27FC236}">
                  <a16:creationId xmlns:a16="http://schemas.microsoft.com/office/drawing/2014/main" id="{8B8488D0-308E-4796-A525-4003AFC8B39E}"/>
                </a:ext>
              </a:extLst>
            </p:cNvPr>
            <p:cNvSpPr/>
            <p:nvPr/>
          </p:nvSpPr>
          <p:spPr>
            <a:xfrm rot="4498505">
              <a:off x="2140713" y="2121130"/>
              <a:ext cx="50838" cy="342441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80000">
                  <a:schemeClr val="accent2">
                    <a:lumMod val="40000"/>
                    <a:lumOff val="6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Isosceles Triangle 24">
              <a:extLst>
                <a:ext uri="{FF2B5EF4-FFF2-40B4-BE49-F238E27FC236}">
                  <a16:creationId xmlns:a16="http://schemas.microsoft.com/office/drawing/2014/main" id="{FE00E4EE-4972-4EA2-81BC-097B25BE5ED7}"/>
                </a:ext>
              </a:extLst>
            </p:cNvPr>
            <p:cNvSpPr/>
            <p:nvPr/>
          </p:nvSpPr>
          <p:spPr>
            <a:xfrm rot="14123883">
              <a:off x="3024672" y="1773504"/>
              <a:ext cx="50838" cy="342441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2" name="Isosceles Triangle 24">
              <a:extLst>
                <a:ext uri="{FF2B5EF4-FFF2-40B4-BE49-F238E27FC236}">
                  <a16:creationId xmlns:a16="http://schemas.microsoft.com/office/drawing/2014/main" id="{420A27C7-4CE8-4784-A41C-3CDC49E6E94D}"/>
                </a:ext>
              </a:extLst>
            </p:cNvPr>
            <p:cNvSpPr/>
            <p:nvPr/>
          </p:nvSpPr>
          <p:spPr>
            <a:xfrm rot="2784244">
              <a:off x="2393345" y="2162041"/>
              <a:ext cx="50838" cy="342441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80000">
                  <a:schemeClr val="accent2">
                    <a:lumMod val="40000"/>
                    <a:lumOff val="6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Isosceles Triangle 24">
              <a:extLst>
                <a:ext uri="{FF2B5EF4-FFF2-40B4-BE49-F238E27FC236}">
                  <a16:creationId xmlns:a16="http://schemas.microsoft.com/office/drawing/2014/main" id="{82525AD0-225D-4A8A-8FA8-4F9544DDC7CD}"/>
                </a:ext>
              </a:extLst>
            </p:cNvPr>
            <p:cNvSpPr/>
            <p:nvPr/>
          </p:nvSpPr>
          <p:spPr>
            <a:xfrm rot="1560177">
              <a:off x="2408164" y="2417881"/>
              <a:ext cx="54686" cy="318348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80000">
                  <a:schemeClr val="accent2">
                    <a:lumMod val="40000"/>
                    <a:lumOff val="6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Isosceles Triangle 24">
              <a:extLst>
                <a:ext uri="{FF2B5EF4-FFF2-40B4-BE49-F238E27FC236}">
                  <a16:creationId xmlns:a16="http://schemas.microsoft.com/office/drawing/2014/main" id="{EEE2E351-D416-4EE3-B794-10F119F33D69}"/>
                </a:ext>
              </a:extLst>
            </p:cNvPr>
            <p:cNvSpPr/>
            <p:nvPr/>
          </p:nvSpPr>
          <p:spPr>
            <a:xfrm rot="16200000">
              <a:off x="3012819" y="1984243"/>
              <a:ext cx="50838" cy="342441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80000">
                  <a:schemeClr val="accent2">
                    <a:lumMod val="40000"/>
                    <a:lumOff val="6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050CF874-7471-470F-A852-FBAB47099F08}"/>
                </a:ext>
              </a:extLst>
            </p:cNvPr>
            <p:cNvSpPr txBox="1"/>
            <p:nvPr/>
          </p:nvSpPr>
          <p:spPr>
            <a:xfrm>
              <a:off x="2198488" y="1944725"/>
              <a:ext cx="76666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000" b="1" baseline="30000" dirty="0">
                  <a:solidFill>
                    <a:srgbClr val="FF0000"/>
                  </a:solidFill>
                </a:rPr>
                <a:t>177</a:t>
              </a:r>
              <a:r>
                <a:rPr lang="cs-CZ" sz="2000" b="1" dirty="0">
                  <a:solidFill>
                    <a:srgbClr val="FF0000"/>
                  </a:solidFill>
                </a:rPr>
                <a:t>Lu</a:t>
              </a:r>
              <a:endParaRPr lang="en-US" sz="2000" b="1" baseline="30000" dirty="0"/>
            </a:p>
          </p:txBody>
        </p:sp>
        <p:sp>
          <p:nvSpPr>
            <p:cNvPr id="77" name="Isosceles Triangle 24">
              <a:extLst>
                <a:ext uri="{FF2B5EF4-FFF2-40B4-BE49-F238E27FC236}">
                  <a16:creationId xmlns:a16="http://schemas.microsoft.com/office/drawing/2014/main" id="{65758F7E-1F1E-4063-9131-CFD46B38845C}"/>
                </a:ext>
              </a:extLst>
            </p:cNvPr>
            <p:cNvSpPr/>
            <p:nvPr/>
          </p:nvSpPr>
          <p:spPr>
            <a:xfrm rot="9304118">
              <a:off x="2472259" y="1765221"/>
              <a:ext cx="54686" cy="318348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80000">
                  <a:schemeClr val="accent2">
                    <a:lumMod val="40000"/>
                    <a:lumOff val="6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Isosceles Triangle 24">
              <a:extLst>
                <a:ext uri="{FF2B5EF4-FFF2-40B4-BE49-F238E27FC236}">
                  <a16:creationId xmlns:a16="http://schemas.microsoft.com/office/drawing/2014/main" id="{4F1E952C-C41D-4583-85B9-A82137FA6274}"/>
                </a:ext>
              </a:extLst>
            </p:cNvPr>
            <p:cNvSpPr/>
            <p:nvPr/>
          </p:nvSpPr>
          <p:spPr>
            <a:xfrm rot="10235960">
              <a:off x="2534278" y="1471177"/>
              <a:ext cx="54686" cy="318348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80000">
                  <a:schemeClr val="accent2">
                    <a:lumMod val="40000"/>
                    <a:lumOff val="6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Isosceles Triangle 24">
              <a:extLst>
                <a:ext uri="{FF2B5EF4-FFF2-40B4-BE49-F238E27FC236}">
                  <a16:creationId xmlns:a16="http://schemas.microsoft.com/office/drawing/2014/main" id="{7015F7CC-D59D-44A7-AC0C-977D9ACF4A60}"/>
                </a:ext>
              </a:extLst>
            </p:cNvPr>
            <p:cNvSpPr/>
            <p:nvPr/>
          </p:nvSpPr>
          <p:spPr>
            <a:xfrm rot="7565966">
              <a:off x="2184078" y="1683706"/>
              <a:ext cx="50838" cy="342441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80000">
                  <a:schemeClr val="accent2">
                    <a:lumMod val="40000"/>
                    <a:lumOff val="6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Isosceles Triangle 24">
              <a:extLst>
                <a:ext uri="{FF2B5EF4-FFF2-40B4-BE49-F238E27FC236}">
                  <a16:creationId xmlns:a16="http://schemas.microsoft.com/office/drawing/2014/main" id="{DDCA005A-FBDC-46FF-82D3-772570C02A5D}"/>
                </a:ext>
              </a:extLst>
            </p:cNvPr>
            <p:cNvSpPr/>
            <p:nvPr/>
          </p:nvSpPr>
          <p:spPr>
            <a:xfrm rot="11361118">
              <a:off x="2696392" y="1617844"/>
              <a:ext cx="54686" cy="318348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80000">
                  <a:schemeClr val="accent2">
                    <a:lumMod val="40000"/>
                    <a:lumOff val="6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Isosceles Triangle 24">
              <a:extLst>
                <a:ext uri="{FF2B5EF4-FFF2-40B4-BE49-F238E27FC236}">
                  <a16:creationId xmlns:a16="http://schemas.microsoft.com/office/drawing/2014/main" id="{9A558C7C-E147-4A76-AEA4-E31DA8AFC7C7}"/>
                </a:ext>
              </a:extLst>
            </p:cNvPr>
            <p:cNvSpPr/>
            <p:nvPr/>
          </p:nvSpPr>
          <p:spPr>
            <a:xfrm rot="12814882">
              <a:off x="2787663" y="1794507"/>
              <a:ext cx="54686" cy="318348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80000">
                  <a:schemeClr val="accent2">
                    <a:lumMod val="40000"/>
                    <a:lumOff val="6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Isosceles Triangle 24">
              <a:extLst>
                <a:ext uri="{FF2B5EF4-FFF2-40B4-BE49-F238E27FC236}">
                  <a16:creationId xmlns:a16="http://schemas.microsoft.com/office/drawing/2014/main" id="{601A25DA-342A-43E5-97FD-EF39DAF77EEB}"/>
                </a:ext>
              </a:extLst>
            </p:cNvPr>
            <p:cNvSpPr/>
            <p:nvPr/>
          </p:nvSpPr>
          <p:spPr>
            <a:xfrm rot="19841800">
              <a:off x="2779119" y="2209797"/>
              <a:ext cx="54686" cy="318348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80000">
                  <a:schemeClr val="accent2">
                    <a:lumMod val="40000"/>
                    <a:lumOff val="6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Isosceles Triangle 24">
              <a:extLst>
                <a:ext uri="{FF2B5EF4-FFF2-40B4-BE49-F238E27FC236}">
                  <a16:creationId xmlns:a16="http://schemas.microsoft.com/office/drawing/2014/main" id="{0FF423B5-1FE9-4631-8A95-0978A4C421A5}"/>
                </a:ext>
              </a:extLst>
            </p:cNvPr>
            <p:cNvSpPr/>
            <p:nvPr/>
          </p:nvSpPr>
          <p:spPr>
            <a:xfrm rot="18560351">
              <a:off x="3027752" y="2195781"/>
              <a:ext cx="50838" cy="342441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80000">
                  <a:schemeClr val="accent2">
                    <a:lumMod val="40000"/>
                    <a:lumOff val="6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Isosceles Triangle 24">
              <a:extLst>
                <a:ext uri="{FF2B5EF4-FFF2-40B4-BE49-F238E27FC236}">
                  <a16:creationId xmlns:a16="http://schemas.microsoft.com/office/drawing/2014/main" id="{3C4A3C78-0A78-41F1-8A59-1EABB0F5F6A0}"/>
                </a:ext>
              </a:extLst>
            </p:cNvPr>
            <p:cNvSpPr/>
            <p:nvPr/>
          </p:nvSpPr>
          <p:spPr>
            <a:xfrm rot="377719">
              <a:off x="2608054" y="2340083"/>
              <a:ext cx="54686" cy="318348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80000">
                  <a:schemeClr val="accent2">
                    <a:lumMod val="40000"/>
                    <a:lumOff val="6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Isosceles Triangle 24">
              <a:extLst>
                <a:ext uri="{FF2B5EF4-FFF2-40B4-BE49-F238E27FC236}">
                  <a16:creationId xmlns:a16="http://schemas.microsoft.com/office/drawing/2014/main" id="{407E7EDB-447D-47A4-B06E-FF9C41BDA9A1}"/>
                </a:ext>
              </a:extLst>
            </p:cNvPr>
            <p:cNvSpPr/>
            <p:nvPr/>
          </p:nvSpPr>
          <p:spPr>
            <a:xfrm rot="4498505">
              <a:off x="2140714" y="2121129"/>
              <a:ext cx="50838" cy="342441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80000">
                  <a:schemeClr val="accent2">
                    <a:lumMod val="40000"/>
                    <a:lumOff val="6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Isosceles Triangle 24">
              <a:extLst>
                <a:ext uri="{FF2B5EF4-FFF2-40B4-BE49-F238E27FC236}">
                  <a16:creationId xmlns:a16="http://schemas.microsoft.com/office/drawing/2014/main" id="{2582C692-BC50-4880-9D35-7D8716AE8A8F}"/>
                </a:ext>
              </a:extLst>
            </p:cNvPr>
            <p:cNvSpPr/>
            <p:nvPr/>
          </p:nvSpPr>
          <p:spPr>
            <a:xfrm rot="2784244">
              <a:off x="2393346" y="2162040"/>
              <a:ext cx="50838" cy="342441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80000">
                  <a:schemeClr val="accent2">
                    <a:lumMod val="40000"/>
                    <a:lumOff val="6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Isosceles Triangle 24">
              <a:extLst>
                <a:ext uri="{FF2B5EF4-FFF2-40B4-BE49-F238E27FC236}">
                  <a16:creationId xmlns:a16="http://schemas.microsoft.com/office/drawing/2014/main" id="{365BFE9D-C757-4E40-A63D-8BCD58147818}"/>
                </a:ext>
              </a:extLst>
            </p:cNvPr>
            <p:cNvSpPr/>
            <p:nvPr/>
          </p:nvSpPr>
          <p:spPr>
            <a:xfrm rot="1560177">
              <a:off x="2408165" y="2417880"/>
              <a:ext cx="54686" cy="318348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80000">
                  <a:schemeClr val="accent2">
                    <a:lumMod val="40000"/>
                    <a:lumOff val="6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Isosceles Triangle 24">
              <a:extLst>
                <a:ext uri="{FF2B5EF4-FFF2-40B4-BE49-F238E27FC236}">
                  <a16:creationId xmlns:a16="http://schemas.microsoft.com/office/drawing/2014/main" id="{C2DE3100-7D16-4D12-A05D-7B902C978873}"/>
                </a:ext>
              </a:extLst>
            </p:cNvPr>
            <p:cNvSpPr/>
            <p:nvPr/>
          </p:nvSpPr>
          <p:spPr>
            <a:xfrm rot="16200000">
              <a:off x="3012820" y="1984243"/>
              <a:ext cx="50838" cy="342441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Isosceles Triangle 24">
              <a:extLst>
                <a:ext uri="{FF2B5EF4-FFF2-40B4-BE49-F238E27FC236}">
                  <a16:creationId xmlns:a16="http://schemas.microsoft.com/office/drawing/2014/main" id="{505D7351-70EC-48A8-BDFE-A04141ECF855}"/>
                </a:ext>
              </a:extLst>
            </p:cNvPr>
            <p:cNvSpPr/>
            <p:nvPr/>
          </p:nvSpPr>
          <p:spPr>
            <a:xfrm rot="9304118">
              <a:off x="2472260" y="1765221"/>
              <a:ext cx="54686" cy="318348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Isosceles Triangle 24">
              <a:extLst>
                <a:ext uri="{FF2B5EF4-FFF2-40B4-BE49-F238E27FC236}">
                  <a16:creationId xmlns:a16="http://schemas.microsoft.com/office/drawing/2014/main" id="{58EAAEDA-F8F4-4210-AF75-51BD8213D9D3}"/>
                </a:ext>
              </a:extLst>
            </p:cNvPr>
            <p:cNvSpPr/>
            <p:nvPr/>
          </p:nvSpPr>
          <p:spPr>
            <a:xfrm rot="10235960">
              <a:off x="2534279" y="1471177"/>
              <a:ext cx="54686" cy="318348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Isosceles Triangle 24">
              <a:extLst>
                <a:ext uri="{FF2B5EF4-FFF2-40B4-BE49-F238E27FC236}">
                  <a16:creationId xmlns:a16="http://schemas.microsoft.com/office/drawing/2014/main" id="{C23C9F7A-5771-470C-8736-8B1914BAEC00}"/>
                </a:ext>
              </a:extLst>
            </p:cNvPr>
            <p:cNvSpPr/>
            <p:nvPr/>
          </p:nvSpPr>
          <p:spPr>
            <a:xfrm rot="7565966">
              <a:off x="2184079" y="1683706"/>
              <a:ext cx="50838" cy="342441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Isosceles Triangle 24">
              <a:extLst>
                <a:ext uri="{FF2B5EF4-FFF2-40B4-BE49-F238E27FC236}">
                  <a16:creationId xmlns:a16="http://schemas.microsoft.com/office/drawing/2014/main" id="{B5ED6E58-EAFE-44E7-B2EA-AD19B1F508D4}"/>
                </a:ext>
              </a:extLst>
            </p:cNvPr>
            <p:cNvSpPr/>
            <p:nvPr/>
          </p:nvSpPr>
          <p:spPr>
            <a:xfrm rot="11361118">
              <a:off x="2696393" y="1617844"/>
              <a:ext cx="54686" cy="318348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Isosceles Triangle 24">
              <a:extLst>
                <a:ext uri="{FF2B5EF4-FFF2-40B4-BE49-F238E27FC236}">
                  <a16:creationId xmlns:a16="http://schemas.microsoft.com/office/drawing/2014/main" id="{9EB21B96-0606-4CCF-9624-3DCDDEF0BD07}"/>
                </a:ext>
              </a:extLst>
            </p:cNvPr>
            <p:cNvSpPr/>
            <p:nvPr/>
          </p:nvSpPr>
          <p:spPr>
            <a:xfrm rot="12814882">
              <a:off x="2787664" y="1794507"/>
              <a:ext cx="54686" cy="318348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Isosceles Triangle 24">
              <a:extLst>
                <a:ext uri="{FF2B5EF4-FFF2-40B4-BE49-F238E27FC236}">
                  <a16:creationId xmlns:a16="http://schemas.microsoft.com/office/drawing/2014/main" id="{31BE1B71-5F3C-4C02-8A0A-92F74D069367}"/>
                </a:ext>
              </a:extLst>
            </p:cNvPr>
            <p:cNvSpPr/>
            <p:nvPr/>
          </p:nvSpPr>
          <p:spPr>
            <a:xfrm rot="19841800">
              <a:off x="2779120" y="2209797"/>
              <a:ext cx="54686" cy="318348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Isosceles Triangle 24">
              <a:extLst>
                <a:ext uri="{FF2B5EF4-FFF2-40B4-BE49-F238E27FC236}">
                  <a16:creationId xmlns:a16="http://schemas.microsoft.com/office/drawing/2014/main" id="{312B5A8E-0470-4E7E-9567-A499C0AC00C2}"/>
                </a:ext>
              </a:extLst>
            </p:cNvPr>
            <p:cNvSpPr/>
            <p:nvPr/>
          </p:nvSpPr>
          <p:spPr>
            <a:xfrm rot="18560351">
              <a:off x="3027753" y="2195781"/>
              <a:ext cx="50838" cy="342441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Isosceles Triangle 24">
              <a:extLst>
                <a:ext uri="{FF2B5EF4-FFF2-40B4-BE49-F238E27FC236}">
                  <a16:creationId xmlns:a16="http://schemas.microsoft.com/office/drawing/2014/main" id="{EA380CB1-F2EB-4306-843E-26C2F64078B2}"/>
                </a:ext>
              </a:extLst>
            </p:cNvPr>
            <p:cNvSpPr/>
            <p:nvPr/>
          </p:nvSpPr>
          <p:spPr>
            <a:xfrm rot="377719">
              <a:off x="2608055" y="2340083"/>
              <a:ext cx="54686" cy="318348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Isosceles Triangle 24">
              <a:extLst>
                <a:ext uri="{FF2B5EF4-FFF2-40B4-BE49-F238E27FC236}">
                  <a16:creationId xmlns:a16="http://schemas.microsoft.com/office/drawing/2014/main" id="{8534F4DA-F69C-4370-9594-294FAF93DC49}"/>
                </a:ext>
              </a:extLst>
            </p:cNvPr>
            <p:cNvSpPr/>
            <p:nvPr/>
          </p:nvSpPr>
          <p:spPr>
            <a:xfrm rot="4498505">
              <a:off x="2140715" y="2121129"/>
              <a:ext cx="50838" cy="342441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Isosceles Triangle 24">
              <a:extLst>
                <a:ext uri="{FF2B5EF4-FFF2-40B4-BE49-F238E27FC236}">
                  <a16:creationId xmlns:a16="http://schemas.microsoft.com/office/drawing/2014/main" id="{9F67FFAA-7324-4800-9B6E-8DE8212E5F82}"/>
                </a:ext>
              </a:extLst>
            </p:cNvPr>
            <p:cNvSpPr/>
            <p:nvPr/>
          </p:nvSpPr>
          <p:spPr>
            <a:xfrm rot="2784244">
              <a:off x="2393347" y="2162040"/>
              <a:ext cx="50838" cy="342441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Isosceles Triangle 24">
              <a:extLst>
                <a:ext uri="{FF2B5EF4-FFF2-40B4-BE49-F238E27FC236}">
                  <a16:creationId xmlns:a16="http://schemas.microsoft.com/office/drawing/2014/main" id="{4F964A35-1E33-470E-873B-7C946B86ADFC}"/>
                </a:ext>
              </a:extLst>
            </p:cNvPr>
            <p:cNvSpPr/>
            <p:nvPr/>
          </p:nvSpPr>
          <p:spPr>
            <a:xfrm rot="1560177">
              <a:off x="2408166" y="2417880"/>
              <a:ext cx="54686" cy="318348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7" name="TextBox 106">
            <a:extLst>
              <a:ext uri="{FF2B5EF4-FFF2-40B4-BE49-F238E27FC236}">
                <a16:creationId xmlns:a16="http://schemas.microsoft.com/office/drawing/2014/main" id="{151B04EA-4395-4B1B-974B-BCADCF687FD2}"/>
              </a:ext>
            </a:extLst>
          </p:cNvPr>
          <p:cNvSpPr txBox="1"/>
          <p:nvPr/>
        </p:nvSpPr>
        <p:spPr>
          <a:xfrm>
            <a:off x="3722268" y="1913826"/>
            <a:ext cx="13794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>
                <a:latin typeface="+mj-lt"/>
              </a:rPr>
              <a:t>Radionuclide</a:t>
            </a:r>
            <a:endParaRPr lang="en-US" sz="1400" b="1" dirty="0">
              <a:latin typeface="+mj-lt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EE011910-CC38-4811-A125-D7744A62667A}"/>
              </a:ext>
            </a:extLst>
          </p:cNvPr>
          <p:cNvSpPr txBox="1"/>
          <p:nvPr/>
        </p:nvSpPr>
        <p:spPr>
          <a:xfrm>
            <a:off x="796781" y="1814243"/>
            <a:ext cx="15110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600" b="1" dirty="0"/>
              <a:t>Task 4.2:</a:t>
            </a:r>
          </a:p>
          <a:p>
            <a:pPr algn="r"/>
            <a:r>
              <a:rPr lang="cs-CZ" sz="1600" baseline="30000" dirty="0"/>
              <a:t>177</a:t>
            </a:r>
            <a:r>
              <a:rPr lang="cs-CZ" sz="1600" dirty="0"/>
              <a:t>Lu = nuclide of choise</a:t>
            </a:r>
          </a:p>
          <a:p>
            <a:pPr algn="r"/>
            <a:endParaRPr lang="en-US" sz="1600" b="1" dirty="0"/>
          </a:p>
        </p:txBody>
      </p:sp>
      <p:sp>
        <p:nvSpPr>
          <p:cNvPr id="76" name="Title 1">
            <a:extLst>
              <a:ext uri="{FF2B5EF4-FFF2-40B4-BE49-F238E27FC236}">
                <a16:creationId xmlns:a16="http://schemas.microsoft.com/office/drawing/2014/main" id="{708F34E0-2B8E-4633-B5D0-76EFA20609F2}"/>
              </a:ext>
            </a:extLst>
          </p:cNvPr>
          <p:cNvSpPr txBox="1">
            <a:spLocks/>
          </p:cNvSpPr>
          <p:nvPr/>
        </p:nvSpPr>
        <p:spPr bwMode="auto">
          <a:xfrm>
            <a:off x="838704" y="288384"/>
            <a:ext cx="10925452" cy="11600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36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err="1"/>
              <a:t>Radiotheranostics</a:t>
            </a:r>
            <a:r>
              <a:rPr lang="en-US" sz="2800" dirty="0"/>
              <a:t> </a:t>
            </a:r>
            <a:r>
              <a:rPr lang="en-US" sz="2800" b="0" dirty="0"/>
              <a:t>– </a:t>
            </a:r>
            <a:r>
              <a:rPr lang="cs-CZ" sz="2800" b="0" dirty="0"/>
              <a:t>quality control (T4.4)</a:t>
            </a:r>
            <a:endParaRPr lang="en-US" sz="2800" b="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9384DD0-C3A7-4668-AD32-997139B9E4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62AB20F-D7ED-4DAD-83AF-0FCB71CD2C50}" type="slidenum">
              <a:rPr lang="en-US" smtClean="0"/>
              <a:t>7</a:t>
            </a:fld>
            <a:endParaRPr lang="en-US"/>
          </a:p>
        </p:txBody>
      </p:sp>
      <p:pic>
        <p:nvPicPr>
          <p:cNvPr id="119" name="Grafik 13">
            <a:extLst>
              <a:ext uri="{FF2B5EF4-FFF2-40B4-BE49-F238E27FC236}">
                <a16:creationId xmlns:a16="http://schemas.microsoft.com/office/drawing/2014/main" id="{AA374127-6A70-4377-8949-A6481A532A7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42875" y="5959441"/>
            <a:ext cx="1199155" cy="579471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A8346D87-5429-49B9-85FE-E150AD0805C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6249" y="4488633"/>
            <a:ext cx="3005720" cy="1041028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6793C3D1-F629-43ED-BDB2-0C57518C52D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6249" y="2274836"/>
            <a:ext cx="3005720" cy="1041028"/>
          </a:xfrm>
          <a:prstGeom prst="rect">
            <a:avLst/>
          </a:prstGeom>
        </p:spPr>
      </p:pic>
      <p:sp>
        <p:nvSpPr>
          <p:cNvPr id="79" name="TextBox 78">
            <a:extLst>
              <a:ext uri="{FF2B5EF4-FFF2-40B4-BE49-F238E27FC236}">
                <a16:creationId xmlns:a16="http://schemas.microsoft.com/office/drawing/2014/main" id="{1AB1FC17-BD37-4DA3-8EA1-2451096BEF99}"/>
              </a:ext>
            </a:extLst>
          </p:cNvPr>
          <p:cNvSpPr txBox="1"/>
          <p:nvPr/>
        </p:nvSpPr>
        <p:spPr>
          <a:xfrm>
            <a:off x="9194509" y="4630994"/>
            <a:ext cx="12003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labeling successful</a:t>
            </a:r>
            <a:endParaRPr lang="en-US" dirty="0"/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8EC9998D-FB17-4442-B84C-1B0504ADF8E9}"/>
              </a:ext>
            </a:extLst>
          </p:cNvPr>
          <p:cNvSpPr txBox="1"/>
          <p:nvPr/>
        </p:nvSpPr>
        <p:spPr>
          <a:xfrm>
            <a:off x="9192378" y="2442544"/>
            <a:ext cx="9497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labeling failed</a:t>
            </a:r>
            <a:endParaRPr lang="en-US" dirty="0"/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32BC3215-352C-4CA1-AF4D-84D428AA54CC}"/>
              </a:ext>
            </a:extLst>
          </p:cNvPr>
          <p:cNvSpPr txBox="1"/>
          <p:nvPr/>
        </p:nvSpPr>
        <p:spPr>
          <a:xfrm>
            <a:off x="10264256" y="4627173"/>
            <a:ext cx="62312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</a:rPr>
              <a:t>✓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72DEC341-0878-4CC1-9773-655B31648E00}"/>
              </a:ext>
            </a:extLst>
          </p:cNvPr>
          <p:cNvSpPr txBox="1"/>
          <p:nvPr/>
        </p:nvSpPr>
        <p:spPr>
          <a:xfrm>
            <a:off x="10039897" y="2476522"/>
            <a:ext cx="64588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✘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F784E4B6-F192-4DF4-9228-551A4932E8FF}"/>
              </a:ext>
            </a:extLst>
          </p:cNvPr>
          <p:cNvSpPr txBox="1"/>
          <p:nvPr/>
        </p:nvSpPr>
        <p:spPr>
          <a:xfrm>
            <a:off x="8390374" y="4954159"/>
            <a:ext cx="6231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400" dirty="0"/>
              <a:t>&gt; 95%</a:t>
            </a:r>
            <a:endParaRPr lang="en-US" sz="1400" dirty="0"/>
          </a:p>
        </p:txBody>
      </p:sp>
      <p:graphicFrame>
        <p:nvGraphicFramePr>
          <p:cNvPr id="112" name="Object 111">
            <a:extLst>
              <a:ext uri="{FF2B5EF4-FFF2-40B4-BE49-F238E27FC236}">
                <a16:creationId xmlns:a16="http://schemas.microsoft.com/office/drawing/2014/main" id="{C3FE633B-5C87-4F58-B7CB-1572AA25409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57457299"/>
              </p:ext>
            </p:extLst>
          </p:nvPr>
        </p:nvGraphicFramePr>
        <p:xfrm>
          <a:off x="7486633" y="4003700"/>
          <a:ext cx="349262" cy="20004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58" name="CS ChemDraw 64-bit Drawing" r:id="rId10" imgW="373511" imgH="2136680" progId="ChemDraw_x64.Document.6.0">
                  <p:embed/>
                </p:oleObj>
              </mc:Choice>
              <mc:Fallback>
                <p:oleObj name="CS ChemDraw 64-bit Drawing" r:id="rId10" imgW="373511" imgH="2136680" progId="ChemDraw_x64.Document.6.0">
                  <p:embed/>
                  <p:pic>
                    <p:nvPicPr>
                      <p:cNvPr id="37" name="Object 36">
                        <a:extLst>
                          <a:ext uri="{FF2B5EF4-FFF2-40B4-BE49-F238E27FC236}">
                            <a16:creationId xmlns:a16="http://schemas.microsoft.com/office/drawing/2014/main" id="{69127523-360B-453F-ADFD-9833E1CA364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7486633" y="4003700"/>
                        <a:ext cx="349262" cy="200044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3" name="Object 112">
            <a:extLst>
              <a:ext uri="{FF2B5EF4-FFF2-40B4-BE49-F238E27FC236}">
                <a16:creationId xmlns:a16="http://schemas.microsoft.com/office/drawing/2014/main" id="{07F5F232-CD84-4011-B3D4-848ABF6C700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84130572"/>
              </p:ext>
            </p:extLst>
          </p:nvPr>
        </p:nvGraphicFramePr>
        <p:xfrm>
          <a:off x="7486633" y="1779508"/>
          <a:ext cx="349262" cy="20004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59" name="CS ChemDraw 64-bit Drawing" r:id="rId12" imgW="373511" imgH="2136680" progId="ChemDraw_x64.Document.6.0">
                  <p:embed/>
                </p:oleObj>
              </mc:Choice>
              <mc:Fallback>
                <p:oleObj name="CS ChemDraw 64-bit Drawing" r:id="rId12" imgW="373511" imgH="2136680" progId="ChemDraw_x64.Document.6.0">
                  <p:embed/>
                  <p:pic>
                    <p:nvPicPr>
                      <p:cNvPr id="38" name="Object 37">
                        <a:extLst>
                          <a:ext uri="{FF2B5EF4-FFF2-40B4-BE49-F238E27FC236}">
                            <a16:creationId xmlns:a16="http://schemas.microsoft.com/office/drawing/2014/main" id="{B4B555DB-CE72-4CC1-BB46-76311AB8B66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7486633" y="1779508"/>
                        <a:ext cx="349262" cy="200044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4" name="Explosion: 8 Points 113">
            <a:extLst>
              <a:ext uri="{FF2B5EF4-FFF2-40B4-BE49-F238E27FC236}">
                <a16:creationId xmlns:a16="http://schemas.microsoft.com/office/drawing/2014/main" id="{1D0EEB75-F883-4EFF-8D00-95A11F956C78}"/>
              </a:ext>
            </a:extLst>
          </p:cNvPr>
          <p:cNvSpPr/>
          <p:nvPr/>
        </p:nvSpPr>
        <p:spPr>
          <a:xfrm>
            <a:off x="7544490" y="5607791"/>
            <a:ext cx="233548" cy="333208"/>
          </a:xfrm>
          <a:prstGeom prst="irregularSeal1">
            <a:avLst/>
          </a:prstGeom>
          <a:gradFill flip="none" rotWithShape="1">
            <a:gsLst>
              <a:gs pos="0">
                <a:srgbClr val="FF9933">
                  <a:alpha val="28000"/>
                </a:srgbClr>
              </a:gs>
              <a:gs pos="100000">
                <a:srgbClr val="FF0000"/>
              </a:gs>
            </a:gsLst>
            <a:path path="circle">
              <a:fillToRect l="50000" t="50000" r="50000" b="50000"/>
            </a:path>
            <a:tileRect/>
          </a:gra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FF1FEBFC-5E13-415D-BFFC-A673207E2656}"/>
              </a:ext>
            </a:extLst>
          </p:cNvPr>
          <p:cNvSpPr txBox="1"/>
          <p:nvPr/>
        </p:nvSpPr>
        <p:spPr>
          <a:xfrm>
            <a:off x="8126066" y="3779957"/>
            <a:ext cx="7148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OR</a:t>
            </a:r>
            <a:endParaRPr lang="en-US" dirty="0"/>
          </a:p>
        </p:txBody>
      </p:sp>
      <p:sp>
        <p:nvSpPr>
          <p:cNvPr id="118" name="Explosion: 8 Points 117">
            <a:extLst>
              <a:ext uri="{FF2B5EF4-FFF2-40B4-BE49-F238E27FC236}">
                <a16:creationId xmlns:a16="http://schemas.microsoft.com/office/drawing/2014/main" id="{93E6C3C2-694A-4721-A611-6321EE3A7F1F}"/>
              </a:ext>
            </a:extLst>
          </p:cNvPr>
          <p:cNvSpPr/>
          <p:nvPr/>
        </p:nvSpPr>
        <p:spPr>
          <a:xfrm rot="5400000">
            <a:off x="7395357" y="2333828"/>
            <a:ext cx="518524" cy="300838"/>
          </a:xfrm>
          <a:prstGeom prst="irregularSeal1">
            <a:avLst/>
          </a:prstGeom>
          <a:gradFill flip="none" rotWithShape="1">
            <a:gsLst>
              <a:gs pos="0">
                <a:srgbClr val="FF9933">
                  <a:alpha val="11000"/>
                </a:srgbClr>
              </a:gs>
              <a:gs pos="100000">
                <a:srgbClr val="FF0000"/>
              </a:gs>
            </a:gsLst>
            <a:path path="circle">
              <a:fillToRect l="50000" t="50000" r="50000" b="50000"/>
            </a:path>
            <a:tileRect/>
          </a:gra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1070DD60-E782-4DDC-8C5A-D8463B8549DA}"/>
              </a:ext>
            </a:extLst>
          </p:cNvPr>
          <p:cNvSpPr txBox="1"/>
          <p:nvPr/>
        </p:nvSpPr>
        <p:spPr>
          <a:xfrm>
            <a:off x="6989655" y="1324314"/>
            <a:ext cx="1345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RadioTLC</a:t>
            </a:r>
            <a:endParaRPr lang="en-US" dirty="0"/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7968D462-3377-4AD7-9D98-A5B9EB15053F}"/>
              </a:ext>
            </a:extLst>
          </p:cNvPr>
          <p:cNvSpPr txBox="1"/>
          <p:nvPr/>
        </p:nvSpPr>
        <p:spPr>
          <a:xfrm>
            <a:off x="10041985" y="1877926"/>
            <a:ext cx="11991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RadioHPLC</a:t>
            </a:r>
            <a:endParaRPr lang="en-US" dirty="0"/>
          </a:p>
        </p:txBody>
      </p: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2F523F5A-8A52-4320-AECD-79B262BA7A50}"/>
              </a:ext>
            </a:extLst>
          </p:cNvPr>
          <p:cNvCxnSpPr>
            <a:cxnSpLocks/>
          </p:cNvCxnSpPr>
          <p:nvPr/>
        </p:nvCxnSpPr>
        <p:spPr>
          <a:xfrm flipH="1" flipV="1">
            <a:off x="3873955" y="2359636"/>
            <a:ext cx="3446181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dash"/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Connector 122">
            <a:extLst>
              <a:ext uri="{FF2B5EF4-FFF2-40B4-BE49-F238E27FC236}">
                <a16:creationId xmlns:a16="http://schemas.microsoft.com/office/drawing/2014/main" id="{71744CD3-BB57-4AC0-B6A4-355C2F130B7C}"/>
              </a:ext>
            </a:extLst>
          </p:cNvPr>
          <p:cNvCxnSpPr>
            <a:cxnSpLocks/>
          </p:cNvCxnSpPr>
          <p:nvPr/>
        </p:nvCxnSpPr>
        <p:spPr>
          <a:xfrm flipH="1" flipV="1">
            <a:off x="6065308" y="3804152"/>
            <a:ext cx="1268272" cy="1715058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dash"/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TextBox 123">
            <a:extLst>
              <a:ext uri="{FF2B5EF4-FFF2-40B4-BE49-F238E27FC236}">
                <a16:creationId xmlns:a16="http://schemas.microsoft.com/office/drawing/2014/main" id="{8468B4C3-D946-4FD4-9910-28B3A1E53B1D}"/>
              </a:ext>
            </a:extLst>
          </p:cNvPr>
          <p:cNvSpPr txBox="1"/>
          <p:nvPr/>
        </p:nvSpPr>
        <p:spPr>
          <a:xfrm>
            <a:off x="5351295" y="5607791"/>
            <a:ext cx="23473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b="1" dirty="0">
                <a:latin typeface="+mj-lt"/>
              </a:rPr>
              <a:t>Radiolabeled ligand</a:t>
            </a:r>
            <a:endParaRPr lang="en-US" sz="1400" b="1" dirty="0">
              <a:latin typeface="+mj-lt"/>
            </a:endParaRP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11CD34D0-8CB5-4CDD-B353-141FAFA9EE84}"/>
              </a:ext>
            </a:extLst>
          </p:cNvPr>
          <p:cNvSpPr txBox="1"/>
          <p:nvPr/>
        </p:nvSpPr>
        <p:spPr>
          <a:xfrm>
            <a:off x="6524950" y="2430801"/>
            <a:ext cx="838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400" b="1" dirty="0">
                <a:latin typeface="+mj-lt"/>
              </a:rPr>
              <a:t>Free</a:t>
            </a:r>
          </a:p>
          <a:p>
            <a:pPr algn="r"/>
            <a:r>
              <a:rPr lang="cs-CZ" sz="1400" b="1" baseline="30000" dirty="0">
                <a:latin typeface="+mj-lt"/>
              </a:rPr>
              <a:t>177</a:t>
            </a:r>
            <a:r>
              <a:rPr lang="cs-CZ" sz="1400" b="1" dirty="0">
                <a:latin typeface="+mj-lt"/>
              </a:rPr>
              <a:t>Lu</a:t>
            </a:r>
            <a:r>
              <a:rPr lang="cs-CZ" sz="1400" b="1" baseline="30000" dirty="0">
                <a:latin typeface="+mj-lt"/>
              </a:rPr>
              <a:t>3+</a:t>
            </a:r>
            <a:endParaRPr lang="en-US" sz="1400" b="1" baseline="30000" dirty="0">
              <a:latin typeface="+mj-lt"/>
            </a:endParaRP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BAE8AC63-3F53-4144-BFAB-208D7960D8E5}"/>
              </a:ext>
            </a:extLst>
          </p:cNvPr>
          <p:cNvSpPr txBox="1"/>
          <p:nvPr/>
        </p:nvSpPr>
        <p:spPr>
          <a:xfrm>
            <a:off x="994597" y="5230999"/>
            <a:ext cx="40352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Chromatographic methods:</a:t>
            </a:r>
          </a:p>
          <a:p>
            <a:r>
              <a:rPr lang="cs-CZ" dirty="0"/>
              <a:t>Reverse-phase radioHPLC</a:t>
            </a:r>
          </a:p>
          <a:p>
            <a:r>
              <a:rPr lang="cs-CZ" dirty="0"/>
              <a:t>&amp; radioTLC </a:t>
            </a:r>
            <a:r>
              <a:rPr lang="cs-CZ" sz="1400" dirty="0"/>
              <a:t>(thin-layer chromatography)</a:t>
            </a:r>
          </a:p>
        </p:txBody>
      </p:sp>
    </p:spTree>
    <p:extLst>
      <p:ext uri="{BB962C8B-B14F-4D97-AF65-F5344CB8AC3E}">
        <p14:creationId xmlns:p14="http://schemas.microsoft.com/office/powerpoint/2010/main" val="22339631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Rectangle: Rounded Corners 126">
            <a:extLst>
              <a:ext uri="{FF2B5EF4-FFF2-40B4-BE49-F238E27FC236}">
                <a16:creationId xmlns:a16="http://schemas.microsoft.com/office/drawing/2014/main" id="{3D75E057-106F-46AC-BE6B-0DE1CC646758}"/>
              </a:ext>
            </a:extLst>
          </p:cNvPr>
          <p:cNvSpPr/>
          <p:nvPr/>
        </p:nvSpPr>
        <p:spPr>
          <a:xfrm>
            <a:off x="642453" y="1448445"/>
            <a:ext cx="5741580" cy="3060675"/>
          </a:xfrm>
          <a:prstGeom prst="roundRect">
            <a:avLst/>
          </a:prstGeom>
          <a:solidFill>
            <a:schemeClr val="bg1"/>
          </a:solidFill>
          <a:ln>
            <a:solidFill>
              <a:schemeClr val="tx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83F1F194-ECF8-41EA-B7CF-0C59D745A878}"/>
              </a:ext>
            </a:extLst>
          </p:cNvPr>
          <p:cNvCxnSpPr>
            <a:cxnSpLocks/>
          </p:cNvCxnSpPr>
          <p:nvPr/>
        </p:nvCxnSpPr>
        <p:spPr>
          <a:xfrm>
            <a:off x="2548060" y="3561765"/>
            <a:ext cx="1527127" cy="0"/>
          </a:xfrm>
          <a:prstGeom prst="straightConnector1">
            <a:avLst/>
          </a:prstGeom>
          <a:ln w="38100">
            <a:gradFill flip="none" rotWithShape="1">
              <a:gsLst>
                <a:gs pos="0">
                  <a:schemeClr val="tx1"/>
                </a:gs>
                <a:gs pos="100000">
                  <a:schemeClr val="bg1">
                    <a:lumMod val="75000"/>
                  </a:schemeClr>
                </a:gs>
              </a:gsLst>
              <a:lin ang="10800000" scaled="1"/>
              <a:tileRect/>
            </a:gra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B4696336-AB7F-4E8E-92C0-DED4E3C104C3}"/>
              </a:ext>
            </a:extLst>
          </p:cNvPr>
          <p:cNvSpPr txBox="1"/>
          <p:nvPr/>
        </p:nvSpPr>
        <p:spPr>
          <a:xfrm>
            <a:off x="2589929" y="3650264"/>
            <a:ext cx="142055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1400" b="1" dirty="0">
                <a:latin typeface="+mj-lt"/>
              </a:rPr>
              <a:t>radiolabeling</a:t>
            </a:r>
            <a:endParaRPr lang="en-US" sz="1400" b="1" dirty="0">
              <a:latin typeface="+mj-lt"/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15EE2701-F277-4D03-8580-27D5D81B9CAA}"/>
              </a:ext>
            </a:extLst>
          </p:cNvPr>
          <p:cNvSpPr/>
          <p:nvPr/>
        </p:nvSpPr>
        <p:spPr>
          <a:xfrm rot="21304671">
            <a:off x="3318146" y="2783078"/>
            <a:ext cx="741780" cy="521142"/>
          </a:xfrm>
          <a:custGeom>
            <a:avLst/>
            <a:gdLst>
              <a:gd name="connsiteX0" fmla="*/ 0 w 368300"/>
              <a:gd name="connsiteY0" fmla="*/ 0 h 1155700"/>
              <a:gd name="connsiteX1" fmla="*/ 63500 w 368300"/>
              <a:gd name="connsiteY1" fmla="*/ 806450 h 1155700"/>
              <a:gd name="connsiteX2" fmla="*/ 368300 w 368300"/>
              <a:gd name="connsiteY2" fmla="*/ 1155700 h 1155700"/>
              <a:gd name="connsiteX0" fmla="*/ 0 w 368300"/>
              <a:gd name="connsiteY0" fmla="*/ 0 h 1155700"/>
              <a:gd name="connsiteX1" fmla="*/ 87109 w 368300"/>
              <a:gd name="connsiteY1" fmla="*/ 726437 h 1155700"/>
              <a:gd name="connsiteX2" fmla="*/ 368300 w 368300"/>
              <a:gd name="connsiteY2" fmla="*/ 1155700 h 1155700"/>
              <a:gd name="connsiteX0" fmla="*/ 0 w 415518"/>
              <a:gd name="connsiteY0" fmla="*/ 0 h 1235713"/>
              <a:gd name="connsiteX1" fmla="*/ 134327 w 415518"/>
              <a:gd name="connsiteY1" fmla="*/ 806450 h 1235713"/>
              <a:gd name="connsiteX2" fmla="*/ 415518 w 415518"/>
              <a:gd name="connsiteY2" fmla="*/ 1235713 h 1235713"/>
              <a:gd name="connsiteX0" fmla="*/ 0 w 415518"/>
              <a:gd name="connsiteY0" fmla="*/ 0 h 1235713"/>
              <a:gd name="connsiteX1" fmla="*/ 134327 w 415518"/>
              <a:gd name="connsiteY1" fmla="*/ 806450 h 1235713"/>
              <a:gd name="connsiteX2" fmla="*/ 415518 w 415518"/>
              <a:gd name="connsiteY2" fmla="*/ 1235713 h 1235713"/>
              <a:gd name="connsiteX0" fmla="*/ 0 w 450931"/>
              <a:gd name="connsiteY0" fmla="*/ 0 h 1331729"/>
              <a:gd name="connsiteX1" fmla="*/ 169740 w 450931"/>
              <a:gd name="connsiteY1" fmla="*/ 902466 h 1331729"/>
              <a:gd name="connsiteX2" fmla="*/ 450931 w 450931"/>
              <a:gd name="connsiteY2" fmla="*/ 1331729 h 1331729"/>
              <a:gd name="connsiteX0" fmla="*/ 0 w 450931"/>
              <a:gd name="connsiteY0" fmla="*/ 0 h 1331729"/>
              <a:gd name="connsiteX1" fmla="*/ 157935 w 450931"/>
              <a:gd name="connsiteY1" fmla="*/ 950474 h 1331729"/>
              <a:gd name="connsiteX2" fmla="*/ 450931 w 450931"/>
              <a:gd name="connsiteY2" fmla="*/ 1331729 h 1331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50931" h="1331729">
                <a:moveTo>
                  <a:pt x="0" y="0"/>
                </a:moveTo>
                <a:cubicBezTo>
                  <a:pt x="30569" y="354925"/>
                  <a:pt x="96552" y="757857"/>
                  <a:pt x="157935" y="950474"/>
                </a:cubicBezTo>
                <a:cubicBezTo>
                  <a:pt x="219318" y="1143091"/>
                  <a:pt x="329222" y="1253412"/>
                  <a:pt x="450931" y="1331729"/>
                </a:cubicBezTo>
              </a:path>
            </a:pathLst>
          </a:custGeom>
          <a:noFill/>
          <a:ln w="38100"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tx1"/>
                </a:gs>
              </a:gsLst>
              <a:lin ang="5400000" scaled="1"/>
            </a:gra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FD31039-77D9-4104-967E-DD984E06DB55}"/>
              </a:ext>
            </a:extLst>
          </p:cNvPr>
          <p:cNvSpPr txBox="1"/>
          <p:nvPr/>
        </p:nvSpPr>
        <p:spPr>
          <a:xfrm>
            <a:off x="1042882" y="3889790"/>
            <a:ext cx="186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>
                <a:latin typeface="+mj-lt"/>
              </a:rPr>
              <a:t>Cold ligand</a:t>
            </a:r>
            <a:endParaRPr lang="en-US" sz="1400" b="1" dirty="0">
              <a:latin typeface="+mj-lt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9A3EA5B-49BF-4FC5-9A4C-42594E37FF98}"/>
              </a:ext>
            </a:extLst>
          </p:cNvPr>
          <p:cNvSpPr txBox="1"/>
          <p:nvPr/>
        </p:nvSpPr>
        <p:spPr>
          <a:xfrm>
            <a:off x="4119455" y="4030638"/>
            <a:ext cx="23473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b="1" dirty="0">
                <a:latin typeface="+mj-lt"/>
              </a:rPr>
              <a:t>Radiolabeled ligand</a:t>
            </a:r>
            <a:endParaRPr lang="en-US" sz="1400" b="1" dirty="0">
              <a:latin typeface="+mj-lt"/>
            </a:endParaRPr>
          </a:p>
        </p:txBody>
      </p:sp>
      <p:graphicFrame>
        <p:nvGraphicFramePr>
          <p:cNvPr id="50" name="Object 49">
            <a:extLst>
              <a:ext uri="{FF2B5EF4-FFF2-40B4-BE49-F238E27FC236}">
                <a16:creationId xmlns:a16="http://schemas.microsoft.com/office/drawing/2014/main" id="{6F3756EC-B1E9-4DA7-9E80-C358377A6F6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893529" y="3227565"/>
          <a:ext cx="1258887" cy="487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56" name="CS ChemDraw 64-bit Drawing" r:id="rId3" imgW="862000" imgH="333285" progId="ChemDraw_x64.Document.6.0">
                  <p:embed/>
                </p:oleObj>
              </mc:Choice>
              <mc:Fallback>
                <p:oleObj name="CS ChemDraw 64-bit Drawing" r:id="rId3" imgW="862000" imgH="333285" progId="ChemDraw_x64.Document.6.0">
                  <p:embed/>
                  <p:pic>
                    <p:nvPicPr>
                      <p:cNvPr id="50" name="Object 49">
                        <a:extLst>
                          <a:ext uri="{FF2B5EF4-FFF2-40B4-BE49-F238E27FC236}">
                            <a16:creationId xmlns:a16="http://schemas.microsoft.com/office/drawing/2014/main" id="{6F3756EC-B1E9-4DA7-9E80-C358377A6F6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893529" y="3227565"/>
                        <a:ext cx="1258887" cy="4873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" name="Explosion: 8 Points 50">
            <a:extLst>
              <a:ext uri="{FF2B5EF4-FFF2-40B4-BE49-F238E27FC236}">
                <a16:creationId xmlns:a16="http://schemas.microsoft.com/office/drawing/2014/main" id="{A8CA0535-07C6-40E0-99D4-A3948C7A8E34}"/>
              </a:ext>
            </a:extLst>
          </p:cNvPr>
          <p:cNvSpPr/>
          <p:nvPr/>
        </p:nvSpPr>
        <p:spPr>
          <a:xfrm>
            <a:off x="4533484" y="2947817"/>
            <a:ext cx="1028782" cy="1072844"/>
          </a:xfrm>
          <a:prstGeom prst="irregularSeal1">
            <a:avLst/>
          </a:prstGeom>
          <a:gradFill flip="none" rotWithShape="1">
            <a:gsLst>
              <a:gs pos="0">
                <a:schemeClr val="bg1"/>
              </a:gs>
              <a:gs pos="67000">
                <a:srgbClr val="FF9933"/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2" name="Object 51">
            <a:extLst>
              <a:ext uri="{FF2B5EF4-FFF2-40B4-BE49-F238E27FC236}">
                <a16:creationId xmlns:a16="http://schemas.microsoft.com/office/drawing/2014/main" id="{50C26289-C14D-496F-9B56-3BC012565AB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99391" y="3300590"/>
          <a:ext cx="1260475" cy="487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57" name="CS ChemDraw 64-bit Drawing" r:id="rId5" imgW="863735" imgH="333285" progId="ChemDraw_x64.Document.6.0">
                  <p:embed/>
                </p:oleObj>
              </mc:Choice>
              <mc:Fallback>
                <p:oleObj name="CS ChemDraw 64-bit Drawing" r:id="rId5" imgW="863735" imgH="333285" progId="ChemDraw_x64.Document.6.0">
                  <p:embed/>
                  <p:pic>
                    <p:nvPicPr>
                      <p:cNvPr id="52" name="Object 51">
                        <a:extLst>
                          <a:ext uri="{FF2B5EF4-FFF2-40B4-BE49-F238E27FC236}">
                            <a16:creationId xmlns:a16="http://schemas.microsoft.com/office/drawing/2014/main" id="{50C26289-C14D-496F-9B56-3BC012565AB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99391" y="3300590"/>
                        <a:ext cx="1260475" cy="4873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4" name="Isosceles Triangle 24">
            <a:extLst>
              <a:ext uri="{FF2B5EF4-FFF2-40B4-BE49-F238E27FC236}">
                <a16:creationId xmlns:a16="http://schemas.microsoft.com/office/drawing/2014/main" id="{0DABE6F9-C705-42B8-82EA-FC7138A3118A}"/>
              </a:ext>
            </a:extLst>
          </p:cNvPr>
          <p:cNvSpPr/>
          <p:nvPr/>
        </p:nvSpPr>
        <p:spPr>
          <a:xfrm rot="9304118">
            <a:off x="4925560" y="3085463"/>
            <a:ext cx="54685" cy="318348"/>
          </a:xfrm>
          <a:custGeom>
            <a:avLst/>
            <a:gdLst>
              <a:gd name="connsiteX0" fmla="*/ 0 w 132890"/>
              <a:gd name="connsiteY0" fmla="*/ 231422 h 231422"/>
              <a:gd name="connsiteX1" fmla="*/ 66445 w 132890"/>
              <a:gd name="connsiteY1" fmla="*/ 0 h 231422"/>
              <a:gd name="connsiteX2" fmla="*/ 132890 w 132890"/>
              <a:gd name="connsiteY2" fmla="*/ 231422 h 231422"/>
              <a:gd name="connsiteX3" fmla="*/ 0 w 132890"/>
              <a:gd name="connsiteY3" fmla="*/ 231422 h 231422"/>
              <a:gd name="connsiteX0" fmla="*/ 0 w 132890"/>
              <a:gd name="connsiteY0" fmla="*/ 231422 h 231422"/>
              <a:gd name="connsiteX1" fmla="*/ 66445 w 132890"/>
              <a:gd name="connsiteY1" fmla="*/ 0 h 231422"/>
              <a:gd name="connsiteX2" fmla="*/ 132890 w 132890"/>
              <a:gd name="connsiteY2" fmla="*/ 231422 h 231422"/>
              <a:gd name="connsiteX3" fmla="*/ 0 w 132890"/>
              <a:gd name="connsiteY3" fmla="*/ 231422 h 231422"/>
              <a:gd name="connsiteX0" fmla="*/ 0 w 132890"/>
              <a:gd name="connsiteY0" fmla="*/ 231422 h 270306"/>
              <a:gd name="connsiteX1" fmla="*/ 66445 w 132890"/>
              <a:gd name="connsiteY1" fmla="*/ 0 h 270306"/>
              <a:gd name="connsiteX2" fmla="*/ 132890 w 132890"/>
              <a:gd name="connsiteY2" fmla="*/ 231422 h 270306"/>
              <a:gd name="connsiteX3" fmla="*/ 0 w 132890"/>
              <a:gd name="connsiteY3" fmla="*/ 231422 h 270306"/>
              <a:gd name="connsiteX0" fmla="*/ 0 w 132890"/>
              <a:gd name="connsiteY0" fmla="*/ 231422 h 270306"/>
              <a:gd name="connsiteX1" fmla="*/ 66445 w 132890"/>
              <a:gd name="connsiteY1" fmla="*/ 0 h 270306"/>
              <a:gd name="connsiteX2" fmla="*/ 132890 w 132890"/>
              <a:gd name="connsiteY2" fmla="*/ 231422 h 270306"/>
              <a:gd name="connsiteX3" fmla="*/ 0 w 132890"/>
              <a:gd name="connsiteY3" fmla="*/ 231422 h 270306"/>
              <a:gd name="connsiteX0" fmla="*/ 2562 w 135452"/>
              <a:gd name="connsiteY0" fmla="*/ 231422 h 303528"/>
              <a:gd name="connsiteX1" fmla="*/ 69007 w 135452"/>
              <a:gd name="connsiteY1" fmla="*/ 0 h 303528"/>
              <a:gd name="connsiteX2" fmla="*/ 135452 w 135452"/>
              <a:gd name="connsiteY2" fmla="*/ 231422 h 303528"/>
              <a:gd name="connsiteX3" fmla="*/ 2562 w 135452"/>
              <a:gd name="connsiteY3" fmla="*/ 231422 h 303528"/>
              <a:gd name="connsiteX0" fmla="*/ 2562 w 135452"/>
              <a:gd name="connsiteY0" fmla="*/ 231422 h 303528"/>
              <a:gd name="connsiteX1" fmla="*/ 69007 w 135452"/>
              <a:gd name="connsiteY1" fmla="*/ 0 h 303528"/>
              <a:gd name="connsiteX2" fmla="*/ 135452 w 135452"/>
              <a:gd name="connsiteY2" fmla="*/ 231422 h 303528"/>
              <a:gd name="connsiteX3" fmla="*/ 2562 w 135452"/>
              <a:gd name="connsiteY3" fmla="*/ 231422 h 303528"/>
              <a:gd name="connsiteX0" fmla="*/ 1605 w 138196"/>
              <a:gd name="connsiteY0" fmla="*/ 231422 h 317306"/>
              <a:gd name="connsiteX1" fmla="*/ 68050 w 138196"/>
              <a:gd name="connsiteY1" fmla="*/ 0 h 317306"/>
              <a:gd name="connsiteX2" fmla="*/ 134495 w 138196"/>
              <a:gd name="connsiteY2" fmla="*/ 231422 h 317306"/>
              <a:gd name="connsiteX3" fmla="*/ 1605 w 138196"/>
              <a:gd name="connsiteY3" fmla="*/ 231422 h 317306"/>
              <a:gd name="connsiteX0" fmla="*/ 1605 w 138196"/>
              <a:gd name="connsiteY0" fmla="*/ 231422 h 317306"/>
              <a:gd name="connsiteX1" fmla="*/ 68050 w 138196"/>
              <a:gd name="connsiteY1" fmla="*/ 0 h 317306"/>
              <a:gd name="connsiteX2" fmla="*/ 134495 w 138196"/>
              <a:gd name="connsiteY2" fmla="*/ 231422 h 317306"/>
              <a:gd name="connsiteX3" fmla="*/ 1605 w 138196"/>
              <a:gd name="connsiteY3" fmla="*/ 231422 h 317306"/>
              <a:gd name="connsiteX0" fmla="*/ 2983 w 139431"/>
              <a:gd name="connsiteY0" fmla="*/ 231422 h 324555"/>
              <a:gd name="connsiteX1" fmla="*/ 69428 w 139431"/>
              <a:gd name="connsiteY1" fmla="*/ 0 h 324555"/>
              <a:gd name="connsiteX2" fmla="*/ 135873 w 139431"/>
              <a:gd name="connsiteY2" fmla="*/ 231422 h 324555"/>
              <a:gd name="connsiteX3" fmla="*/ 2983 w 139431"/>
              <a:gd name="connsiteY3" fmla="*/ 231422 h 324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9431" h="324555">
                <a:moveTo>
                  <a:pt x="2983" y="231422"/>
                </a:moveTo>
                <a:lnTo>
                  <a:pt x="69428" y="0"/>
                </a:lnTo>
                <a:lnTo>
                  <a:pt x="135873" y="231422"/>
                </a:lnTo>
                <a:cubicBezTo>
                  <a:pt x="167776" y="355600"/>
                  <a:pt x="-26097" y="355600"/>
                  <a:pt x="2983" y="231422"/>
                </a:cubicBezTo>
                <a:close/>
              </a:path>
            </a:pathLst>
          </a:custGeom>
          <a:gradFill flip="none" rotWithShape="1">
            <a:gsLst>
              <a:gs pos="58000">
                <a:schemeClr val="bg1"/>
              </a:gs>
              <a:gs pos="0">
                <a:schemeClr val="accent1">
                  <a:lumMod val="0"/>
                  <a:lumOff val="100000"/>
                </a:schemeClr>
              </a:gs>
              <a:gs pos="100000">
                <a:srgbClr val="FF6600"/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Isosceles Triangle 24">
            <a:extLst>
              <a:ext uri="{FF2B5EF4-FFF2-40B4-BE49-F238E27FC236}">
                <a16:creationId xmlns:a16="http://schemas.microsoft.com/office/drawing/2014/main" id="{B0D38F9D-80BE-4223-87D1-63BEFEEA1982}"/>
              </a:ext>
            </a:extLst>
          </p:cNvPr>
          <p:cNvSpPr/>
          <p:nvPr/>
        </p:nvSpPr>
        <p:spPr>
          <a:xfrm rot="10235960">
            <a:off x="4988609" y="2827693"/>
            <a:ext cx="54685" cy="318348"/>
          </a:xfrm>
          <a:custGeom>
            <a:avLst/>
            <a:gdLst>
              <a:gd name="connsiteX0" fmla="*/ 0 w 132890"/>
              <a:gd name="connsiteY0" fmla="*/ 231422 h 231422"/>
              <a:gd name="connsiteX1" fmla="*/ 66445 w 132890"/>
              <a:gd name="connsiteY1" fmla="*/ 0 h 231422"/>
              <a:gd name="connsiteX2" fmla="*/ 132890 w 132890"/>
              <a:gd name="connsiteY2" fmla="*/ 231422 h 231422"/>
              <a:gd name="connsiteX3" fmla="*/ 0 w 132890"/>
              <a:gd name="connsiteY3" fmla="*/ 231422 h 231422"/>
              <a:gd name="connsiteX0" fmla="*/ 0 w 132890"/>
              <a:gd name="connsiteY0" fmla="*/ 231422 h 231422"/>
              <a:gd name="connsiteX1" fmla="*/ 66445 w 132890"/>
              <a:gd name="connsiteY1" fmla="*/ 0 h 231422"/>
              <a:gd name="connsiteX2" fmla="*/ 132890 w 132890"/>
              <a:gd name="connsiteY2" fmla="*/ 231422 h 231422"/>
              <a:gd name="connsiteX3" fmla="*/ 0 w 132890"/>
              <a:gd name="connsiteY3" fmla="*/ 231422 h 231422"/>
              <a:gd name="connsiteX0" fmla="*/ 0 w 132890"/>
              <a:gd name="connsiteY0" fmla="*/ 231422 h 270306"/>
              <a:gd name="connsiteX1" fmla="*/ 66445 w 132890"/>
              <a:gd name="connsiteY1" fmla="*/ 0 h 270306"/>
              <a:gd name="connsiteX2" fmla="*/ 132890 w 132890"/>
              <a:gd name="connsiteY2" fmla="*/ 231422 h 270306"/>
              <a:gd name="connsiteX3" fmla="*/ 0 w 132890"/>
              <a:gd name="connsiteY3" fmla="*/ 231422 h 270306"/>
              <a:gd name="connsiteX0" fmla="*/ 0 w 132890"/>
              <a:gd name="connsiteY0" fmla="*/ 231422 h 270306"/>
              <a:gd name="connsiteX1" fmla="*/ 66445 w 132890"/>
              <a:gd name="connsiteY1" fmla="*/ 0 h 270306"/>
              <a:gd name="connsiteX2" fmla="*/ 132890 w 132890"/>
              <a:gd name="connsiteY2" fmla="*/ 231422 h 270306"/>
              <a:gd name="connsiteX3" fmla="*/ 0 w 132890"/>
              <a:gd name="connsiteY3" fmla="*/ 231422 h 270306"/>
              <a:gd name="connsiteX0" fmla="*/ 2562 w 135452"/>
              <a:gd name="connsiteY0" fmla="*/ 231422 h 303528"/>
              <a:gd name="connsiteX1" fmla="*/ 69007 w 135452"/>
              <a:gd name="connsiteY1" fmla="*/ 0 h 303528"/>
              <a:gd name="connsiteX2" fmla="*/ 135452 w 135452"/>
              <a:gd name="connsiteY2" fmla="*/ 231422 h 303528"/>
              <a:gd name="connsiteX3" fmla="*/ 2562 w 135452"/>
              <a:gd name="connsiteY3" fmla="*/ 231422 h 303528"/>
              <a:gd name="connsiteX0" fmla="*/ 2562 w 135452"/>
              <a:gd name="connsiteY0" fmla="*/ 231422 h 303528"/>
              <a:gd name="connsiteX1" fmla="*/ 69007 w 135452"/>
              <a:gd name="connsiteY1" fmla="*/ 0 h 303528"/>
              <a:gd name="connsiteX2" fmla="*/ 135452 w 135452"/>
              <a:gd name="connsiteY2" fmla="*/ 231422 h 303528"/>
              <a:gd name="connsiteX3" fmla="*/ 2562 w 135452"/>
              <a:gd name="connsiteY3" fmla="*/ 231422 h 303528"/>
              <a:gd name="connsiteX0" fmla="*/ 1605 w 138196"/>
              <a:gd name="connsiteY0" fmla="*/ 231422 h 317306"/>
              <a:gd name="connsiteX1" fmla="*/ 68050 w 138196"/>
              <a:gd name="connsiteY1" fmla="*/ 0 h 317306"/>
              <a:gd name="connsiteX2" fmla="*/ 134495 w 138196"/>
              <a:gd name="connsiteY2" fmla="*/ 231422 h 317306"/>
              <a:gd name="connsiteX3" fmla="*/ 1605 w 138196"/>
              <a:gd name="connsiteY3" fmla="*/ 231422 h 317306"/>
              <a:gd name="connsiteX0" fmla="*/ 1605 w 138196"/>
              <a:gd name="connsiteY0" fmla="*/ 231422 h 317306"/>
              <a:gd name="connsiteX1" fmla="*/ 68050 w 138196"/>
              <a:gd name="connsiteY1" fmla="*/ 0 h 317306"/>
              <a:gd name="connsiteX2" fmla="*/ 134495 w 138196"/>
              <a:gd name="connsiteY2" fmla="*/ 231422 h 317306"/>
              <a:gd name="connsiteX3" fmla="*/ 1605 w 138196"/>
              <a:gd name="connsiteY3" fmla="*/ 231422 h 317306"/>
              <a:gd name="connsiteX0" fmla="*/ 2983 w 139431"/>
              <a:gd name="connsiteY0" fmla="*/ 231422 h 324555"/>
              <a:gd name="connsiteX1" fmla="*/ 69428 w 139431"/>
              <a:gd name="connsiteY1" fmla="*/ 0 h 324555"/>
              <a:gd name="connsiteX2" fmla="*/ 135873 w 139431"/>
              <a:gd name="connsiteY2" fmla="*/ 231422 h 324555"/>
              <a:gd name="connsiteX3" fmla="*/ 2983 w 139431"/>
              <a:gd name="connsiteY3" fmla="*/ 231422 h 324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9431" h="324555">
                <a:moveTo>
                  <a:pt x="2983" y="231422"/>
                </a:moveTo>
                <a:lnTo>
                  <a:pt x="69428" y="0"/>
                </a:lnTo>
                <a:lnTo>
                  <a:pt x="135873" y="231422"/>
                </a:lnTo>
                <a:cubicBezTo>
                  <a:pt x="167776" y="355600"/>
                  <a:pt x="-26097" y="355600"/>
                  <a:pt x="2983" y="231422"/>
                </a:cubicBezTo>
                <a:close/>
              </a:path>
            </a:pathLst>
          </a:custGeom>
          <a:gradFill flip="none" rotWithShape="1">
            <a:gsLst>
              <a:gs pos="58000">
                <a:schemeClr val="bg1"/>
              </a:gs>
              <a:gs pos="0">
                <a:schemeClr val="accent1">
                  <a:lumMod val="0"/>
                  <a:lumOff val="100000"/>
                </a:schemeClr>
              </a:gs>
              <a:gs pos="100000">
                <a:srgbClr val="FF6600"/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Isosceles Triangle 24">
            <a:extLst>
              <a:ext uri="{FF2B5EF4-FFF2-40B4-BE49-F238E27FC236}">
                <a16:creationId xmlns:a16="http://schemas.microsoft.com/office/drawing/2014/main" id="{6084C346-81CB-49F0-A355-344A4148408C}"/>
              </a:ext>
            </a:extLst>
          </p:cNvPr>
          <p:cNvSpPr/>
          <p:nvPr/>
        </p:nvSpPr>
        <p:spPr>
          <a:xfrm rot="7565966">
            <a:off x="4747386" y="3062295"/>
            <a:ext cx="50838" cy="342441"/>
          </a:xfrm>
          <a:custGeom>
            <a:avLst/>
            <a:gdLst>
              <a:gd name="connsiteX0" fmla="*/ 0 w 132890"/>
              <a:gd name="connsiteY0" fmla="*/ 231422 h 231422"/>
              <a:gd name="connsiteX1" fmla="*/ 66445 w 132890"/>
              <a:gd name="connsiteY1" fmla="*/ 0 h 231422"/>
              <a:gd name="connsiteX2" fmla="*/ 132890 w 132890"/>
              <a:gd name="connsiteY2" fmla="*/ 231422 h 231422"/>
              <a:gd name="connsiteX3" fmla="*/ 0 w 132890"/>
              <a:gd name="connsiteY3" fmla="*/ 231422 h 231422"/>
              <a:gd name="connsiteX0" fmla="*/ 0 w 132890"/>
              <a:gd name="connsiteY0" fmla="*/ 231422 h 231422"/>
              <a:gd name="connsiteX1" fmla="*/ 66445 w 132890"/>
              <a:gd name="connsiteY1" fmla="*/ 0 h 231422"/>
              <a:gd name="connsiteX2" fmla="*/ 132890 w 132890"/>
              <a:gd name="connsiteY2" fmla="*/ 231422 h 231422"/>
              <a:gd name="connsiteX3" fmla="*/ 0 w 132890"/>
              <a:gd name="connsiteY3" fmla="*/ 231422 h 231422"/>
              <a:gd name="connsiteX0" fmla="*/ 0 w 132890"/>
              <a:gd name="connsiteY0" fmla="*/ 231422 h 270306"/>
              <a:gd name="connsiteX1" fmla="*/ 66445 w 132890"/>
              <a:gd name="connsiteY1" fmla="*/ 0 h 270306"/>
              <a:gd name="connsiteX2" fmla="*/ 132890 w 132890"/>
              <a:gd name="connsiteY2" fmla="*/ 231422 h 270306"/>
              <a:gd name="connsiteX3" fmla="*/ 0 w 132890"/>
              <a:gd name="connsiteY3" fmla="*/ 231422 h 270306"/>
              <a:gd name="connsiteX0" fmla="*/ 0 w 132890"/>
              <a:gd name="connsiteY0" fmla="*/ 231422 h 270306"/>
              <a:gd name="connsiteX1" fmla="*/ 66445 w 132890"/>
              <a:gd name="connsiteY1" fmla="*/ 0 h 270306"/>
              <a:gd name="connsiteX2" fmla="*/ 132890 w 132890"/>
              <a:gd name="connsiteY2" fmla="*/ 231422 h 270306"/>
              <a:gd name="connsiteX3" fmla="*/ 0 w 132890"/>
              <a:gd name="connsiteY3" fmla="*/ 231422 h 270306"/>
              <a:gd name="connsiteX0" fmla="*/ 2562 w 135452"/>
              <a:gd name="connsiteY0" fmla="*/ 231422 h 303528"/>
              <a:gd name="connsiteX1" fmla="*/ 69007 w 135452"/>
              <a:gd name="connsiteY1" fmla="*/ 0 h 303528"/>
              <a:gd name="connsiteX2" fmla="*/ 135452 w 135452"/>
              <a:gd name="connsiteY2" fmla="*/ 231422 h 303528"/>
              <a:gd name="connsiteX3" fmla="*/ 2562 w 135452"/>
              <a:gd name="connsiteY3" fmla="*/ 231422 h 303528"/>
              <a:gd name="connsiteX0" fmla="*/ 2562 w 135452"/>
              <a:gd name="connsiteY0" fmla="*/ 231422 h 303528"/>
              <a:gd name="connsiteX1" fmla="*/ 69007 w 135452"/>
              <a:gd name="connsiteY1" fmla="*/ 0 h 303528"/>
              <a:gd name="connsiteX2" fmla="*/ 135452 w 135452"/>
              <a:gd name="connsiteY2" fmla="*/ 231422 h 303528"/>
              <a:gd name="connsiteX3" fmla="*/ 2562 w 135452"/>
              <a:gd name="connsiteY3" fmla="*/ 231422 h 303528"/>
              <a:gd name="connsiteX0" fmla="*/ 1605 w 138196"/>
              <a:gd name="connsiteY0" fmla="*/ 231422 h 317306"/>
              <a:gd name="connsiteX1" fmla="*/ 68050 w 138196"/>
              <a:gd name="connsiteY1" fmla="*/ 0 h 317306"/>
              <a:gd name="connsiteX2" fmla="*/ 134495 w 138196"/>
              <a:gd name="connsiteY2" fmla="*/ 231422 h 317306"/>
              <a:gd name="connsiteX3" fmla="*/ 1605 w 138196"/>
              <a:gd name="connsiteY3" fmla="*/ 231422 h 317306"/>
              <a:gd name="connsiteX0" fmla="*/ 1605 w 138196"/>
              <a:gd name="connsiteY0" fmla="*/ 231422 h 317306"/>
              <a:gd name="connsiteX1" fmla="*/ 68050 w 138196"/>
              <a:gd name="connsiteY1" fmla="*/ 0 h 317306"/>
              <a:gd name="connsiteX2" fmla="*/ 134495 w 138196"/>
              <a:gd name="connsiteY2" fmla="*/ 231422 h 317306"/>
              <a:gd name="connsiteX3" fmla="*/ 1605 w 138196"/>
              <a:gd name="connsiteY3" fmla="*/ 231422 h 317306"/>
              <a:gd name="connsiteX0" fmla="*/ 2983 w 139431"/>
              <a:gd name="connsiteY0" fmla="*/ 231422 h 324555"/>
              <a:gd name="connsiteX1" fmla="*/ 69428 w 139431"/>
              <a:gd name="connsiteY1" fmla="*/ 0 h 324555"/>
              <a:gd name="connsiteX2" fmla="*/ 135873 w 139431"/>
              <a:gd name="connsiteY2" fmla="*/ 231422 h 324555"/>
              <a:gd name="connsiteX3" fmla="*/ 2983 w 139431"/>
              <a:gd name="connsiteY3" fmla="*/ 231422 h 324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9431" h="324555">
                <a:moveTo>
                  <a:pt x="2983" y="231422"/>
                </a:moveTo>
                <a:lnTo>
                  <a:pt x="69428" y="0"/>
                </a:lnTo>
                <a:lnTo>
                  <a:pt x="135873" y="231422"/>
                </a:lnTo>
                <a:cubicBezTo>
                  <a:pt x="167776" y="355600"/>
                  <a:pt x="-26097" y="355600"/>
                  <a:pt x="2983" y="231422"/>
                </a:cubicBezTo>
                <a:close/>
              </a:path>
            </a:pathLst>
          </a:custGeom>
          <a:gradFill flip="none" rotWithShape="1">
            <a:gsLst>
              <a:gs pos="58000">
                <a:schemeClr val="bg1"/>
              </a:gs>
              <a:gs pos="0">
                <a:schemeClr val="accent1">
                  <a:lumMod val="0"/>
                  <a:lumOff val="100000"/>
                </a:schemeClr>
              </a:gs>
              <a:gs pos="100000">
                <a:srgbClr val="FF6600"/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Isosceles Triangle 24">
            <a:extLst>
              <a:ext uri="{FF2B5EF4-FFF2-40B4-BE49-F238E27FC236}">
                <a16:creationId xmlns:a16="http://schemas.microsoft.com/office/drawing/2014/main" id="{EAC2936F-BC23-4BB7-B225-83E02B14C11F}"/>
              </a:ext>
            </a:extLst>
          </p:cNvPr>
          <p:cNvSpPr/>
          <p:nvPr/>
        </p:nvSpPr>
        <p:spPr>
          <a:xfrm rot="5608702">
            <a:off x="4546507" y="3316655"/>
            <a:ext cx="50838" cy="342441"/>
          </a:xfrm>
          <a:custGeom>
            <a:avLst/>
            <a:gdLst>
              <a:gd name="connsiteX0" fmla="*/ 0 w 132890"/>
              <a:gd name="connsiteY0" fmla="*/ 231422 h 231422"/>
              <a:gd name="connsiteX1" fmla="*/ 66445 w 132890"/>
              <a:gd name="connsiteY1" fmla="*/ 0 h 231422"/>
              <a:gd name="connsiteX2" fmla="*/ 132890 w 132890"/>
              <a:gd name="connsiteY2" fmla="*/ 231422 h 231422"/>
              <a:gd name="connsiteX3" fmla="*/ 0 w 132890"/>
              <a:gd name="connsiteY3" fmla="*/ 231422 h 231422"/>
              <a:gd name="connsiteX0" fmla="*/ 0 w 132890"/>
              <a:gd name="connsiteY0" fmla="*/ 231422 h 231422"/>
              <a:gd name="connsiteX1" fmla="*/ 66445 w 132890"/>
              <a:gd name="connsiteY1" fmla="*/ 0 h 231422"/>
              <a:gd name="connsiteX2" fmla="*/ 132890 w 132890"/>
              <a:gd name="connsiteY2" fmla="*/ 231422 h 231422"/>
              <a:gd name="connsiteX3" fmla="*/ 0 w 132890"/>
              <a:gd name="connsiteY3" fmla="*/ 231422 h 231422"/>
              <a:gd name="connsiteX0" fmla="*/ 0 w 132890"/>
              <a:gd name="connsiteY0" fmla="*/ 231422 h 270306"/>
              <a:gd name="connsiteX1" fmla="*/ 66445 w 132890"/>
              <a:gd name="connsiteY1" fmla="*/ 0 h 270306"/>
              <a:gd name="connsiteX2" fmla="*/ 132890 w 132890"/>
              <a:gd name="connsiteY2" fmla="*/ 231422 h 270306"/>
              <a:gd name="connsiteX3" fmla="*/ 0 w 132890"/>
              <a:gd name="connsiteY3" fmla="*/ 231422 h 270306"/>
              <a:gd name="connsiteX0" fmla="*/ 0 w 132890"/>
              <a:gd name="connsiteY0" fmla="*/ 231422 h 270306"/>
              <a:gd name="connsiteX1" fmla="*/ 66445 w 132890"/>
              <a:gd name="connsiteY1" fmla="*/ 0 h 270306"/>
              <a:gd name="connsiteX2" fmla="*/ 132890 w 132890"/>
              <a:gd name="connsiteY2" fmla="*/ 231422 h 270306"/>
              <a:gd name="connsiteX3" fmla="*/ 0 w 132890"/>
              <a:gd name="connsiteY3" fmla="*/ 231422 h 270306"/>
              <a:gd name="connsiteX0" fmla="*/ 2562 w 135452"/>
              <a:gd name="connsiteY0" fmla="*/ 231422 h 303528"/>
              <a:gd name="connsiteX1" fmla="*/ 69007 w 135452"/>
              <a:gd name="connsiteY1" fmla="*/ 0 h 303528"/>
              <a:gd name="connsiteX2" fmla="*/ 135452 w 135452"/>
              <a:gd name="connsiteY2" fmla="*/ 231422 h 303528"/>
              <a:gd name="connsiteX3" fmla="*/ 2562 w 135452"/>
              <a:gd name="connsiteY3" fmla="*/ 231422 h 303528"/>
              <a:gd name="connsiteX0" fmla="*/ 2562 w 135452"/>
              <a:gd name="connsiteY0" fmla="*/ 231422 h 303528"/>
              <a:gd name="connsiteX1" fmla="*/ 69007 w 135452"/>
              <a:gd name="connsiteY1" fmla="*/ 0 h 303528"/>
              <a:gd name="connsiteX2" fmla="*/ 135452 w 135452"/>
              <a:gd name="connsiteY2" fmla="*/ 231422 h 303528"/>
              <a:gd name="connsiteX3" fmla="*/ 2562 w 135452"/>
              <a:gd name="connsiteY3" fmla="*/ 231422 h 303528"/>
              <a:gd name="connsiteX0" fmla="*/ 1605 w 138196"/>
              <a:gd name="connsiteY0" fmla="*/ 231422 h 317306"/>
              <a:gd name="connsiteX1" fmla="*/ 68050 w 138196"/>
              <a:gd name="connsiteY1" fmla="*/ 0 h 317306"/>
              <a:gd name="connsiteX2" fmla="*/ 134495 w 138196"/>
              <a:gd name="connsiteY2" fmla="*/ 231422 h 317306"/>
              <a:gd name="connsiteX3" fmla="*/ 1605 w 138196"/>
              <a:gd name="connsiteY3" fmla="*/ 231422 h 317306"/>
              <a:gd name="connsiteX0" fmla="*/ 1605 w 138196"/>
              <a:gd name="connsiteY0" fmla="*/ 231422 h 317306"/>
              <a:gd name="connsiteX1" fmla="*/ 68050 w 138196"/>
              <a:gd name="connsiteY1" fmla="*/ 0 h 317306"/>
              <a:gd name="connsiteX2" fmla="*/ 134495 w 138196"/>
              <a:gd name="connsiteY2" fmla="*/ 231422 h 317306"/>
              <a:gd name="connsiteX3" fmla="*/ 1605 w 138196"/>
              <a:gd name="connsiteY3" fmla="*/ 231422 h 317306"/>
              <a:gd name="connsiteX0" fmla="*/ 2983 w 139431"/>
              <a:gd name="connsiteY0" fmla="*/ 231422 h 324555"/>
              <a:gd name="connsiteX1" fmla="*/ 69428 w 139431"/>
              <a:gd name="connsiteY1" fmla="*/ 0 h 324555"/>
              <a:gd name="connsiteX2" fmla="*/ 135873 w 139431"/>
              <a:gd name="connsiteY2" fmla="*/ 231422 h 324555"/>
              <a:gd name="connsiteX3" fmla="*/ 2983 w 139431"/>
              <a:gd name="connsiteY3" fmla="*/ 231422 h 324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9431" h="324555">
                <a:moveTo>
                  <a:pt x="2983" y="231422"/>
                </a:moveTo>
                <a:lnTo>
                  <a:pt x="69428" y="0"/>
                </a:lnTo>
                <a:lnTo>
                  <a:pt x="135873" y="231422"/>
                </a:lnTo>
                <a:cubicBezTo>
                  <a:pt x="167776" y="355600"/>
                  <a:pt x="-26097" y="355600"/>
                  <a:pt x="2983" y="231422"/>
                </a:cubicBezTo>
                <a:close/>
              </a:path>
            </a:pathLst>
          </a:custGeom>
          <a:gradFill flip="none" rotWithShape="1">
            <a:gsLst>
              <a:gs pos="58000">
                <a:schemeClr val="bg1"/>
              </a:gs>
              <a:gs pos="0">
                <a:schemeClr val="accent1">
                  <a:lumMod val="0"/>
                  <a:lumOff val="100000"/>
                </a:schemeClr>
              </a:gs>
              <a:gs pos="100000">
                <a:srgbClr val="FF6600"/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Isosceles Triangle 24">
            <a:extLst>
              <a:ext uri="{FF2B5EF4-FFF2-40B4-BE49-F238E27FC236}">
                <a16:creationId xmlns:a16="http://schemas.microsoft.com/office/drawing/2014/main" id="{C38E5D6A-5CF3-4221-A555-3F39124734E1}"/>
              </a:ext>
            </a:extLst>
          </p:cNvPr>
          <p:cNvSpPr/>
          <p:nvPr/>
        </p:nvSpPr>
        <p:spPr>
          <a:xfrm rot="11361118">
            <a:off x="5149693" y="2938086"/>
            <a:ext cx="54685" cy="318348"/>
          </a:xfrm>
          <a:custGeom>
            <a:avLst/>
            <a:gdLst>
              <a:gd name="connsiteX0" fmla="*/ 0 w 132890"/>
              <a:gd name="connsiteY0" fmla="*/ 231422 h 231422"/>
              <a:gd name="connsiteX1" fmla="*/ 66445 w 132890"/>
              <a:gd name="connsiteY1" fmla="*/ 0 h 231422"/>
              <a:gd name="connsiteX2" fmla="*/ 132890 w 132890"/>
              <a:gd name="connsiteY2" fmla="*/ 231422 h 231422"/>
              <a:gd name="connsiteX3" fmla="*/ 0 w 132890"/>
              <a:gd name="connsiteY3" fmla="*/ 231422 h 231422"/>
              <a:gd name="connsiteX0" fmla="*/ 0 w 132890"/>
              <a:gd name="connsiteY0" fmla="*/ 231422 h 231422"/>
              <a:gd name="connsiteX1" fmla="*/ 66445 w 132890"/>
              <a:gd name="connsiteY1" fmla="*/ 0 h 231422"/>
              <a:gd name="connsiteX2" fmla="*/ 132890 w 132890"/>
              <a:gd name="connsiteY2" fmla="*/ 231422 h 231422"/>
              <a:gd name="connsiteX3" fmla="*/ 0 w 132890"/>
              <a:gd name="connsiteY3" fmla="*/ 231422 h 231422"/>
              <a:gd name="connsiteX0" fmla="*/ 0 w 132890"/>
              <a:gd name="connsiteY0" fmla="*/ 231422 h 270306"/>
              <a:gd name="connsiteX1" fmla="*/ 66445 w 132890"/>
              <a:gd name="connsiteY1" fmla="*/ 0 h 270306"/>
              <a:gd name="connsiteX2" fmla="*/ 132890 w 132890"/>
              <a:gd name="connsiteY2" fmla="*/ 231422 h 270306"/>
              <a:gd name="connsiteX3" fmla="*/ 0 w 132890"/>
              <a:gd name="connsiteY3" fmla="*/ 231422 h 270306"/>
              <a:gd name="connsiteX0" fmla="*/ 0 w 132890"/>
              <a:gd name="connsiteY0" fmla="*/ 231422 h 270306"/>
              <a:gd name="connsiteX1" fmla="*/ 66445 w 132890"/>
              <a:gd name="connsiteY1" fmla="*/ 0 h 270306"/>
              <a:gd name="connsiteX2" fmla="*/ 132890 w 132890"/>
              <a:gd name="connsiteY2" fmla="*/ 231422 h 270306"/>
              <a:gd name="connsiteX3" fmla="*/ 0 w 132890"/>
              <a:gd name="connsiteY3" fmla="*/ 231422 h 270306"/>
              <a:gd name="connsiteX0" fmla="*/ 2562 w 135452"/>
              <a:gd name="connsiteY0" fmla="*/ 231422 h 303528"/>
              <a:gd name="connsiteX1" fmla="*/ 69007 w 135452"/>
              <a:gd name="connsiteY1" fmla="*/ 0 h 303528"/>
              <a:gd name="connsiteX2" fmla="*/ 135452 w 135452"/>
              <a:gd name="connsiteY2" fmla="*/ 231422 h 303528"/>
              <a:gd name="connsiteX3" fmla="*/ 2562 w 135452"/>
              <a:gd name="connsiteY3" fmla="*/ 231422 h 303528"/>
              <a:gd name="connsiteX0" fmla="*/ 2562 w 135452"/>
              <a:gd name="connsiteY0" fmla="*/ 231422 h 303528"/>
              <a:gd name="connsiteX1" fmla="*/ 69007 w 135452"/>
              <a:gd name="connsiteY1" fmla="*/ 0 h 303528"/>
              <a:gd name="connsiteX2" fmla="*/ 135452 w 135452"/>
              <a:gd name="connsiteY2" fmla="*/ 231422 h 303528"/>
              <a:gd name="connsiteX3" fmla="*/ 2562 w 135452"/>
              <a:gd name="connsiteY3" fmla="*/ 231422 h 303528"/>
              <a:gd name="connsiteX0" fmla="*/ 1605 w 138196"/>
              <a:gd name="connsiteY0" fmla="*/ 231422 h 317306"/>
              <a:gd name="connsiteX1" fmla="*/ 68050 w 138196"/>
              <a:gd name="connsiteY1" fmla="*/ 0 h 317306"/>
              <a:gd name="connsiteX2" fmla="*/ 134495 w 138196"/>
              <a:gd name="connsiteY2" fmla="*/ 231422 h 317306"/>
              <a:gd name="connsiteX3" fmla="*/ 1605 w 138196"/>
              <a:gd name="connsiteY3" fmla="*/ 231422 h 317306"/>
              <a:gd name="connsiteX0" fmla="*/ 1605 w 138196"/>
              <a:gd name="connsiteY0" fmla="*/ 231422 h 317306"/>
              <a:gd name="connsiteX1" fmla="*/ 68050 w 138196"/>
              <a:gd name="connsiteY1" fmla="*/ 0 h 317306"/>
              <a:gd name="connsiteX2" fmla="*/ 134495 w 138196"/>
              <a:gd name="connsiteY2" fmla="*/ 231422 h 317306"/>
              <a:gd name="connsiteX3" fmla="*/ 1605 w 138196"/>
              <a:gd name="connsiteY3" fmla="*/ 231422 h 317306"/>
              <a:gd name="connsiteX0" fmla="*/ 2983 w 139431"/>
              <a:gd name="connsiteY0" fmla="*/ 231422 h 324555"/>
              <a:gd name="connsiteX1" fmla="*/ 69428 w 139431"/>
              <a:gd name="connsiteY1" fmla="*/ 0 h 324555"/>
              <a:gd name="connsiteX2" fmla="*/ 135873 w 139431"/>
              <a:gd name="connsiteY2" fmla="*/ 231422 h 324555"/>
              <a:gd name="connsiteX3" fmla="*/ 2983 w 139431"/>
              <a:gd name="connsiteY3" fmla="*/ 231422 h 324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9431" h="324555">
                <a:moveTo>
                  <a:pt x="2983" y="231422"/>
                </a:moveTo>
                <a:lnTo>
                  <a:pt x="69428" y="0"/>
                </a:lnTo>
                <a:lnTo>
                  <a:pt x="135873" y="231422"/>
                </a:lnTo>
                <a:cubicBezTo>
                  <a:pt x="167776" y="355600"/>
                  <a:pt x="-26097" y="355600"/>
                  <a:pt x="2983" y="231422"/>
                </a:cubicBezTo>
                <a:close/>
              </a:path>
            </a:pathLst>
          </a:custGeom>
          <a:gradFill flip="none" rotWithShape="1">
            <a:gsLst>
              <a:gs pos="58000">
                <a:schemeClr val="bg1"/>
              </a:gs>
              <a:gs pos="0">
                <a:schemeClr val="accent1">
                  <a:lumMod val="0"/>
                  <a:lumOff val="100000"/>
                </a:schemeClr>
              </a:gs>
              <a:gs pos="100000">
                <a:srgbClr val="FF6600"/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Isosceles Triangle 24">
            <a:extLst>
              <a:ext uri="{FF2B5EF4-FFF2-40B4-BE49-F238E27FC236}">
                <a16:creationId xmlns:a16="http://schemas.microsoft.com/office/drawing/2014/main" id="{3E1F17CA-6DFC-48EB-B78B-A23146F298F5}"/>
              </a:ext>
            </a:extLst>
          </p:cNvPr>
          <p:cNvSpPr/>
          <p:nvPr/>
        </p:nvSpPr>
        <p:spPr>
          <a:xfrm rot="12814882">
            <a:off x="5240873" y="3114339"/>
            <a:ext cx="54685" cy="318348"/>
          </a:xfrm>
          <a:custGeom>
            <a:avLst/>
            <a:gdLst>
              <a:gd name="connsiteX0" fmla="*/ 0 w 132890"/>
              <a:gd name="connsiteY0" fmla="*/ 231422 h 231422"/>
              <a:gd name="connsiteX1" fmla="*/ 66445 w 132890"/>
              <a:gd name="connsiteY1" fmla="*/ 0 h 231422"/>
              <a:gd name="connsiteX2" fmla="*/ 132890 w 132890"/>
              <a:gd name="connsiteY2" fmla="*/ 231422 h 231422"/>
              <a:gd name="connsiteX3" fmla="*/ 0 w 132890"/>
              <a:gd name="connsiteY3" fmla="*/ 231422 h 231422"/>
              <a:gd name="connsiteX0" fmla="*/ 0 w 132890"/>
              <a:gd name="connsiteY0" fmla="*/ 231422 h 231422"/>
              <a:gd name="connsiteX1" fmla="*/ 66445 w 132890"/>
              <a:gd name="connsiteY1" fmla="*/ 0 h 231422"/>
              <a:gd name="connsiteX2" fmla="*/ 132890 w 132890"/>
              <a:gd name="connsiteY2" fmla="*/ 231422 h 231422"/>
              <a:gd name="connsiteX3" fmla="*/ 0 w 132890"/>
              <a:gd name="connsiteY3" fmla="*/ 231422 h 231422"/>
              <a:gd name="connsiteX0" fmla="*/ 0 w 132890"/>
              <a:gd name="connsiteY0" fmla="*/ 231422 h 270306"/>
              <a:gd name="connsiteX1" fmla="*/ 66445 w 132890"/>
              <a:gd name="connsiteY1" fmla="*/ 0 h 270306"/>
              <a:gd name="connsiteX2" fmla="*/ 132890 w 132890"/>
              <a:gd name="connsiteY2" fmla="*/ 231422 h 270306"/>
              <a:gd name="connsiteX3" fmla="*/ 0 w 132890"/>
              <a:gd name="connsiteY3" fmla="*/ 231422 h 270306"/>
              <a:gd name="connsiteX0" fmla="*/ 0 w 132890"/>
              <a:gd name="connsiteY0" fmla="*/ 231422 h 270306"/>
              <a:gd name="connsiteX1" fmla="*/ 66445 w 132890"/>
              <a:gd name="connsiteY1" fmla="*/ 0 h 270306"/>
              <a:gd name="connsiteX2" fmla="*/ 132890 w 132890"/>
              <a:gd name="connsiteY2" fmla="*/ 231422 h 270306"/>
              <a:gd name="connsiteX3" fmla="*/ 0 w 132890"/>
              <a:gd name="connsiteY3" fmla="*/ 231422 h 270306"/>
              <a:gd name="connsiteX0" fmla="*/ 2562 w 135452"/>
              <a:gd name="connsiteY0" fmla="*/ 231422 h 303528"/>
              <a:gd name="connsiteX1" fmla="*/ 69007 w 135452"/>
              <a:gd name="connsiteY1" fmla="*/ 0 h 303528"/>
              <a:gd name="connsiteX2" fmla="*/ 135452 w 135452"/>
              <a:gd name="connsiteY2" fmla="*/ 231422 h 303528"/>
              <a:gd name="connsiteX3" fmla="*/ 2562 w 135452"/>
              <a:gd name="connsiteY3" fmla="*/ 231422 h 303528"/>
              <a:gd name="connsiteX0" fmla="*/ 2562 w 135452"/>
              <a:gd name="connsiteY0" fmla="*/ 231422 h 303528"/>
              <a:gd name="connsiteX1" fmla="*/ 69007 w 135452"/>
              <a:gd name="connsiteY1" fmla="*/ 0 h 303528"/>
              <a:gd name="connsiteX2" fmla="*/ 135452 w 135452"/>
              <a:gd name="connsiteY2" fmla="*/ 231422 h 303528"/>
              <a:gd name="connsiteX3" fmla="*/ 2562 w 135452"/>
              <a:gd name="connsiteY3" fmla="*/ 231422 h 303528"/>
              <a:gd name="connsiteX0" fmla="*/ 1605 w 138196"/>
              <a:gd name="connsiteY0" fmla="*/ 231422 h 317306"/>
              <a:gd name="connsiteX1" fmla="*/ 68050 w 138196"/>
              <a:gd name="connsiteY1" fmla="*/ 0 h 317306"/>
              <a:gd name="connsiteX2" fmla="*/ 134495 w 138196"/>
              <a:gd name="connsiteY2" fmla="*/ 231422 h 317306"/>
              <a:gd name="connsiteX3" fmla="*/ 1605 w 138196"/>
              <a:gd name="connsiteY3" fmla="*/ 231422 h 317306"/>
              <a:gd name="connsiteX0" fmla="*/ 1605 w 138196"/>
              <a:gd name="connsiteY0" fmla="*/ 231422 h 317306"/>
              <a:gd name="connsiteX1" fmla="*/ 68050 w 138196"/>
              <a:gd name="connsiteY1" fmla="*/ 0 h 317306"/>
              <a:gd name="connsiteX2" fmla="*/ 134495 w 138196"/>
              <a:gd name="connsiteY2" fmla="*/ 231422 h 317306"/>
              <a:gd name="connsiteX3" fmla="*/ 1605 w 138196"/>
              <a:gd name="connsiteY3" fmla="*/ 231422 h 317306"/>
              <a:gd name="connsiteX0" fmla="*/ 2983 w 139431"/>
              <a:gd name="connsiteY0" fmla="*/ 231422 h 324555"/>
              <a:gd name="connsiteX1" fmla="*/ 69428 w 139431"/>
              <a:gd name="connsiteY1" fmla="*/ 0 h 324555"/>
              <a:gd name="connsiteX2" fmla="*/ 135873 w 139431"/>
              <a:gd name="connsiteY2" fmla="*/ 231422 h 324555"/>
              <a:gd name="connsiteX3" fmla="*/ 2983 w 139431"/>
              <a:gd name="connsiteY3" fmla="*/ 231422 h 324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9431" h="324555">
                <a:moveTo>
                  <a:pt x="2983" y="231422"/>
                </a:moveTo>
                <a:lnTo>
                  <a:pt x="69428" y="0"/>
                </a:lnTo>
                <a:lnTo>
                  <a:pt x="135873" y="231422"/>
                </a:lnTo>
                <a:cubicBezTo>
                  <a:pt x="167776" y="355600"/>
                  <a:pt x="-26097" y="355600"/>
                  <a:pt x="2983" y="231422"/>
                </a:cubicBezTo>
                <a:close/>
              </a:path>
            </a:pathLst>
          </a:custGeom>
          <a:gradFill flip="none" rotWithShape="1">
            <a:gsLst>
              <a:gs pos="58000">
                <a:schemeClr val="bg1"/>
              </a:gs>
              <a:gs pos="0">
                <a:schemeClr val="accent1">
                  <a:lumMod val="0"/>
                  <a:lumOff val="100000"/>
                </a:schemeClr>
              </a:gs>
              <a:gs pos="100000">
                <a:srgbClr val="FF6600"/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Isosceles Triangle 24">
            <a:extLst>
              <a:ext uri="{FF2B5EF4-FFF2-40B4-BE49-F238E27FC236}">
                <a16:creationId xmlns:a16="http://schemas.microsoft.com/office/drawing/2014/main" id="{F28BD1A1-792E-452D-8CFF-CD960F3053DD}"/>
              </a:ext>
            </a:extLst>
          </p:cNvPr>
          <p:cNvSpPr/>
          <p:nvPr/>
        </p:nvSpPr>
        <p:spPr>
          <a:xfrm rot="19841800">
            <a:off x="5265768" y="3703843"/>
            <a:ext cx="54685" cy="318348"/>
          </a:xfrm>
          <a:custGeom>
            <a:avLst/>
            <a:gdLst>
              <a:gd name="connsiteX0" fmla="*/ 0 w 132890"/>
              <a:gd name="connsiteY0" fmla="*/ 231422 h 231422"/>
              <a:gd name="connsiteX1" fmla="*/ 66445 w 132890"/>
              <a:gd name="connsiteY1" fmla="*/ 0 h 231422"/>
              <a:gd name="connsiteX2" fmla="*/ 132890 w 132890"/>
              <a:gd name="connsiteY2" fmla="*/ 231422 h 231422"/>
              <a:gd name="connsiteX3" fmla="*/ 0 w 132890"/>
              <a:gd name="connsiteY3" fmla="*/ 231422 h 231422"/>
              <a:gd name="connsiteX0" fmla="*/ 0 w 132890"/>
              <a:gd name="connsiteY0" fmla="*/ 231422 h 231422"/>
              <a:gd name="connsiteX1" fmla="*/ 66445 w 132890"/>
              <a:gd name="connsiteY1" fmla="*/ 0 h 231422"/>
              <a:gd name="connsiteX2" fmla="*/ 132890 w 132890"/>
              <a:gd name="connsiteY2" fmla="*/ 231422 h 231422"/>
              <a:gd name="connsiteX3" fmla="*/ 0 w 132890"/>
              <a:gd name="connsiteY3" fmla="*/ 231422 h 231422"/>
              <a:gd name="connsiteX0" fmla="*/ 0 w 132890"/>
              <a:gd name="connsiteY0" fmla="*/ 231422 h 270306"/>
              <a:gd name="connsiteX1" fmla="*/ 66445 w 132890"/>
              <a:gd name="connsiteY1" fmla="*/ 0 h 270306"/>
              <a:gd name="connsiteX2" fmla="*/ 132890 w 132890"/>
              <a:gd name="connsiteY2" fmla="*/ 231422 h 270306"/>
              <a:gd name="connsiteX3" fmla="*/ 0 w 132890"/>
              <a:gd name="connsiteY3" fmla="*/ 231422 h 270306"/>
              <a:gd name="connsiteX0" fmla="*/ 0 w 132890"/>
              <a:gd name="connsiteY0" fmla="*/ 231422 h 270306"/>
              <a:gd name="connsiteX1" fmla="*/ 66445 w 132890"/>
              <a:gd name="connsiteY1" fmla="*/ 0 h 270306"/>
              <a:gd name="connsiteX2" fmla="*/ 132890 w 132890"/>
              <a:gd name="connsiteY2" fmla="*/ 231422 h 270306"/>
              <a:gd name="connsiteX3" fmla="*/ 0 w 132890"/>
              <a:gd name="connsiteY3" fmla="*/ 231422 h 270306"/>
              <a:gd name="connsiteX0" fmla="*/ 2562 w 135452"/>
              <a:gd name="connsiteY0" fmla="*/ 231422 h 303528"/>
              <a:gd name="connsiteX1" fmla="*/ 69007 w 135452"/>
              <a:gd name="connsiteY1" fmla="*/ 0 h 303528"/>
              <a:gd name="connsiteX2" fmla="*/ 135452 w 135452"/>
              <a:gd name="connsiteY2" fmla="*/ 231422 h 303528"/>
              <a:gd name="connsiteX3" fmla="*/ 2562 w 135452"/>
              <a:gd name="connsiteY3" fmla="*/ 231422 h 303528"/>
              <a:gd name="connsiteX0" fmla="*/ 2562 w 135452"/>
              <a:gd name="connsiteY0" fmla="*/ 231422 h 303528"/>
              <a:gd name="connsiteX1" fmla="*/ 69007 w 135452"/>
              <a:gd name="connsiteY1" fmla="*/ 0 h 303528"/>
              <a:gd name="connsiteX2" fmla="*/ 135452 w 135452"/>
              <a:gd name="connsiteY2" fmla="*/ 231422 h 303528"/>
              <a:gd name="connsiteX3" fmla="*/ 2562 w 135452"/>
              <a:gd name="connsiteY3" fmla="*/ 231422 h 303528"/>
              <a:gd name="connsiteX0" fmla="*/ 1605 w 138196"/>
              <a:gd name="connsiteY0" fmla="*/ 231422 h 317306"/>
              <a:gd name="connsiteX1" fmla="*/ 68050 w 138196"/>
              <a:gd name="connsiteY1" fmla="*/ 0 h 317306"/>
              <a:gd name="connsiteX2" fmla="*/ 134495 w 138196"/>
              <a:gd name="connsiteY2" fmla="*/ 231422 h 317306"/>
              <a:gd name="connsiteX3" fmla="*/ 1605 w 138196"/>
              <a:gd name="connsiteY3" fmla="*/ 231422 h 317306"/>
              <a:gd name="connsiteX0" fmla="*/ 1605 w 138196"/>
              <a:gd name="connsiteY0" fmla="*/ 231422 h 317306"/>
              <a:gd name="connsiteX1" fmla="*/ 68050 w 138196"/>
              <a:gd name="connsiteY1" fmla="*/ 0 h 317306"/>
              <a:gd name="connsiteX2" fmla="*/ 134495 w 138196"/>
              <a:gd name="connsiteY2" fmla="*/ 231422 h 317306"/>
              <a:gd name="connsiteX3" fmla="*/ 1605 w 138196"/>
              <a:gd name="connsiteY3" fmla="*/ 231422 h 317306"/>
              <a:gd name="connsiteX0" fmla="*/ 2983 w 139431"/>
              <a:gd name="connsiteY0" fmla="*/ 231422 h 324555"/>
              <a:gd name="connsiteX1" fmla="*/ 69428 w 139431"/>
              <a:gd name="connsiteY1" fmla="*/ 0 h 324555"/>
              <a:gd name="connsiteX2" fmla="*/ 135873 w 139431"/>
              <a:gd name="connsiteY2" fmla="*/ 231422 h 324555"/>
              <a:gd name="connsiteX3" fmla="*/ 2983 w 139431"/>
              <a:gd name="connsiteY3" fmla="*/ 231422 h 324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9431" h="324555">
                <a:moveTo>
                  <a:pt x="2983" y="231422"/>
                </a:moveTo>
                <a:lnTo>
                  <a:pt x="69428" y="0"/>
                </a:lnTo>
                <a:lnTo>
                  <a:pt x="135873" y="231422"/>
                </a:lnTo>
                <a:cubicBezTo>
                  <a:pt x="167776" y="355600"/>
                  <a:pt x="-26097" y="355600"/>
                  <a:pt x="2983" y="231422"/>
                </a:cubicBezTo>
                <a:close/>
              </a:path>
            </a:pathLst>
          </a:custGeom>
          <a:gradFill flip="none" rotWithShape="1">
            <a:gsLst>
              <a:gs pos="58000">
                <a:schemeClr val="bg1"/>
              </a:gs>
              <a:gs pos="0">
                <a:schemeClr val="accent1">
                  <a:lumMod val="0"/>
                  <a:lumOff val="100000"/>
                </a:schemeClr>
              </a:gs>
              <a:gs pos="100000">
                <a:srgbClr val="FF6600"/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Isosceles Triangle 24">
            <a:extLst>
              <a:ext uri="{FF2B5EF4-FFF2-40B4-BE49-F238E27FC236}">
                <a16:creationId xmlns:a16="http://schemas.microsoft.com/office/drawing/2014/main" id="{53977492-4563-4367-BF46-95156F805768}"/>
              </a:ext>
            </a:extLst>
          </p:cNvPr>
          <p:cNvSpPr/>
          <p:nvPr/>
        </p:nvSpPr>
        <p:spPr>
          <a:xfrm rot="18560351">
            <a:off x="5393131" y="3487065"/>
            <a:ext cx="50838" cy="342441"/>
          </a:xfrm>
          <a:custGeom>
            <a:avLst/>
            <a:gdLst>
              <a:gd name="connsiteX0" fmla="*/ 0 w 132890"/>
              <a:gd name="connsiteY0" fmla="*/ 231422 h 231422"/>
              <a:gd name="connsiteX1" fmla="*/ 66445 w 132890"/>
              <a:gd name="connsiteY1" fmla="*/ 0 h 231422"/>
              <a:gd name="connsiteX2" fmla="*/ 132890 w 132890"/>
              <a:gd name="connsiteY2" fmla="*/ 231422 h 231422"/>
              <a:gd name="connsiteX3" fmla="*/ 0 w 132890"/>
              <a:gd name="connsiteY3" fmla="*/ 231422 h 231422"/>
              <a:gd name="connsiteX0" fmla="*/ 0 w 132890"/>
              <a:gd name="connsiteY0" fmla="*/ 231422 h 231422"/>
              <a:gd name="connsiteX1" fmla="*/ 66445 w 132890"/>
              <a:gd name="connsiteY1" fmla="*/ 0 h 231422"/>
              <a:gd name="connsiteX2" fmla="*/ 132890 w 132890"/>
              <a:gd name="connsiteY2" fmla="*/ 231422 h 231422"/>
              <a:gd name="connsiteX3" fmla="*/ 0 w 132890"/>
              <a:gd name="connsiteY3" fmla="*/ 231422 h 231422"/>
              <a:gd name="connsiteX0" fmla="*/ 0 w 132890"/>
              <a:gd name="connsiteY0" fmla="*/ 231422 h 270306"/>
              <a:gd name="connsiteX1" fmla="*/ 66445 w 132890"/>
              <a:gd name="connsiteY1" fmla="*/ 0 h 270306"/>
              <a:gd name="connsiteX2" fmla="*/ 132890 w 132890"/>
              <a:gd name="connsiteY2" fmla="*/ 231422 h 270306"/>
              <a:gd name="connsiteX3" fmla="*/ 0 w 132890"/>
              <a:gd name="connsiteY3" fmla="*/ 231422 h 270306"/>
              <a:gd name="connsiteX0" fmla="*/ 0 w 132890"/>
              <a:gd name="connsiteY0" fmla="*/ 231422 h 270306"/>
              <a:gd name="connsiteX1" fmla="*/ 66445 w 132890"/>
              <a:gd name="connsiteY1" fmla="*/ 0 h 270306"/>
              <a:gd name="connsiteX2" fmla="*/ 132890 w 132890"/>
              <a:gd name="connsiteY2" fmla="*/ 231422 h 270306"/>
              <a:gd name="connsiteX3" fmla="*/ 0 w 132890"/>
              <a:gd name="connsiteY3" fmla="*/ 231422 h 270306"/>
              <a:gd name="connsiteX0" fmla="*/ 2562 w 135452"/>
              <a:gd name="connsiteY0" fmla="*/ 231422 h 303528"/>
              <a:gd name="connsiteX1" fmla="*/ 69007 w 135452"/>
              <a:gd name="connsiteY1" fmla="*/ 0 h 303528"/>
              <a:gd name="connsiteX2" fmla="*/ 135452 w 135452"/>
              <a:gd name="connsiteY2" fmla="*/ 231422 h 303528"/>
              <a:gd name="connsiteX3" fmla="*/ 2562 w 135452"/>
              <a:gd name="connsiteY3" fmla="*/ 231422 h 303528"/>
              <a:gd name="connsiteX0" fmla="*/ 2562 w 135452"/>
              <a:gd name="connsiteY0" fmla="*/ 231422 h 303528"/>
              <a:gd name="connsiteX1" fmla="*/ 69007 w 135452"/>
              <a:gd name="connsiteY1" fmla="*/ 0 h 303528"/>
              <a:gd name="connsiteX2" fmla="*/ 135452 w 135452"/>
              <a:gd name="connsiteY2" fmla="*/ 231422 h 303528"/>
              <a:gd name="connsiteX3" fmla="*/ 2562 w 135452"/>
              <a:gd name="connsiteY3" fmla="*/ 231422 h 303528"/>
              <a:gd name="connsiteX0" fmla="*/ 1605 w 138196"/>
              <a:gd name="connsiteY0" fmla="*/ 231422 h 317306"/>
              <a:gd name="connsiteX1" fmla="*/ 68050 w 138196"/>
              <a:gd name="connsiteY1" fmla="*/ 0 h 317306"/>
              <a:gd name="connsiteX2" fmla="*/ 134495 w 138196"/>
              <a:gd name="connsiteY2" fmla="*/ 231422 h 317306"/>
              <a:gd name="connsiteX3" fmla="*/ 1605 w 138196"/>
              <a:gd name="connsiteY3" fmla="*/ 231422 h 317306"/>
              <a:gd name="connsiteX0" fmla="*/ 1605 w 138196"/>
              <a:gd name="connsiteY0" fmla="*/ 231422 h 317306"/>
              <a:gd name="connsiteX1" fmla="*/ 68050 w 138196"/>
              <a:gd name="connsiteY1" fmla="*/ 0 h 317306"/>
              <a:gd name="connsiteX2" fmla="*/ 134495 w 138196"/>
              <a:gd name="connsiteY2" fmla="*/ 231422 h 317306"/>
              <a:gd name="connsiteX3" fmla="*/ 1605 w 138196"/>
              <a:gd name="connsiteY3" fmla="*/ 231422 h 317306"/>
              <a:gd name="connsiteX0" fmla="*/ 2983 w 139431"/>
              <a:gd name="connsiteY0" fmla="*/ 231422 h 324555"/>
              <a:gd name="connsiteX1" fmla="*/ 69428 w 139431"/>
              <a:gd name="connsiteY1" fmla="*/ 0 h 324555"/>
              <a:gd name="connsiteX2" fmla="*/ 135873 w 139431"/>
              <a:gd name="connsiteY2" fmla="*/ 231422 h 324555"/>
              <a:gd name="connsiteX3" fmla="*/ 2983 w 139431"/>
              <a:gd name="connsiteY3" fmla="*/ 231422 h 324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9431" h="324555">
                <a:moveTo>
                  <a:pt x="2983" y="231422"/>
                </a:moveTo>
                <a:lnTo>
                  <a:pt x="69428" y="0"/>
                </a:lnTo>
                <a:lnTo>
                  <a:pt x="135873" y="231422"/>
                </a:lnTo>
                <a:cubicBezTo>
                  <a:pt x="167776" y="355600"/>
                  <a:pt x="-26097" y="355600"/>
                  <a:pt x="2983" y="231422"/>
                </a:cubicBezTo>
                <a:close/>
              </a:path>
            </a:pathLst>
          </a:custGeom>
          <a:gradFill flip="none" rotWithShape="1">
            <a:gsLst>
              <a:gs pos="58000">
                <a:schemeClr val="bg1"/>
              </a:gs>
              <a:gs pos="0">
                <a:schemeClr val="accent1">
                  <a:lumMod val="0"/>
                  <a:lumOff val="100000"/>
                </a:schemeClr>
              </a:gs>
              <a:gs pos="100000">
                <a:srgbClr val="FF6600"/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2" name="Isosceles Triangle 24">
            <a:extLst>
              <a:ext uri="{FF2B5EF4-FFF2-40B4-BE49-F238E27FC236}">
                <a16:creationId xmlns:a16="http://schemas.microsoft.com/office/drawing/2014/main" id="{ADD6044B-25BD-4D64-A9CB-37E480BF82B1}"/>
              </a:ext>
            </a:extLst>
          </p:cNvPr>
          <p:cNvSpPr/>
          <p:nvPr/>
        </p:nvSpPr>
        <p:spPr>
          <a:xfrm rot="20897573">
            <a:off x="5092079" y="3557165"/>
            <a:ext cx="54685" cy="318348"/>
          </a:xfrm>
          <a:custGeom>
            <a:avLst/>
            <a:gdLst>
              <a:gd name="connsiteX0" fmla="*/ 0 w 132890"/>
              <a:gd name="connsiteY0" fmla="*/ 231422 h 231422"/>
              <a:gd name="connsiteX1" fmla="*/ 66445 w 132890"/>
              <a:gd name="connsiteY1" fmla="*/ 0 h 231422"/>
              <a:gd name="connsiteX2" fmla="*/ 132890 w 132890"/>
              <a:gd name="connsiteY2" fmla="*/ 231422 h 231422"/>
              <a:gd name="connsiteX3" fmla="*/ 0 w 132890"/>
              <a:gd name="connsiteY3" fmla="*/ 231422 h 231422"/>
              <a:gd name="connsiteX0" fmla="*/ 0 w 132890"/>
              <a:gd name="connsiteY0" fmla="*/ 231422 h 231422"/>
              <a:gd name="connsiteX1" fmla="*/ 66445 w 132890"/>
              <a:gd name="connsiteY1" fmla="*/ 0 h 231422"/>
              <a:gd name="connsiteX2" fmla="*/ 132890 w 132890"/>
              <a:gd name="connsiteY2" fmla="*/ 231422 h 231422"/>
              <a:gd name="connsiteX3" fmla="*/ 0 w 132890"/>
              <a:gd name="connsiteY3" fmla="*/ 231422 h 231422"/>
              <a:gd name="connsiteX0" fmla="*/ 0 w 132890"/>
              <a:gd name="connsiteY0" fmla="*/ 231422 h 270306"/>
              <a:gd name="connsiteX1" fmla="*/ 66445 w 132890"/>
              <a:gd name="connsiteY1" fmla="*/ 0 h 270306"/>
              <a:gd name="connsiteX2" fmla="*/ 132890 w 132890"/>
              <a:gd name="connsiteY2" fmla="*/ 231422 h 270306"/>
              <a:gd name="connsiteX3" fmla="*/ 0 w 132890"/>
              <a:gd name="connsiteY3" fmla="*/ 231422 h 270306"/>
              <a:gd name="connsiteX0" fmla="*/ 0 w 132890"/>
              <a:gd name="connsiteY0" fmla="*/ 231422 h 270306"/>
              <a:gd name="connsiteX1" fmla="*/ 66445 w 132890"/>
              <a:gd name="connsiteY1" fmla="*/ 0 h 270306"/>
              <a:gd name="connsiteX2" fmla="*/ 132890 w 132890"/>
              <a:gd name="connsiteY2" fmla="*/ 231422 h 270306"/>
              <a:gd name="connsiteX3" fmla="*/ 0 w 132890"/>
              <a:gd name="connsiteY3" fmla="*/ 231422 h 270306"/>
              <a:gd name="connsiteX0" fmla="*/ 2562 w 135452"/>
              <a:gd name="connsiteY0" fmla="*/ 231422 h 303528"/>
              <a:gd name="connsiteX1" fmla="*/ 69007 w 135452"/>
              <a:gd name="connsiteY1" fmla="*/ 0 h 303528"/>
              <a:gd name="connsiteX2" fmla="*/ 135452 w 135452"/>
              <a:gd name="connsiteY2" fmla="*/ 231422 h 303528"/>
              <a:gd name="connsiteX3" fmla="*/ 2562 w 135452"/>
              <a:gd name="connsiteY3" fmla="*/ 231422 h 303528"/>
              <a:gd name="connsiteX0" fmla="*/ 2562 w 135452"/>
              <a:gd name="connsiteY0" fmla="*/ 231422 h 303528"/>
              <a:gd name="connsiteX1" fmla="*/ 69007 w 135452"/>
              <a:gd name="connsiteY1" fmla="*/ 0 h 303528"/>
              <a:gd name="connsiteX2" fmla="*/ 135452 w 135452"/>
              <a:gd name="connsiteY2" fmla="*/ 231422 h 303528"/>
              <a:gd name="connsiteX3" fmla="*/ 2562 w 135452"/>
              <a:gd name="connsiteY3" fmla="*/ 231422 h 303528"/>
              <a:gd name="connsiteX0" fmla="*/ 1605 w 138196"/>
              <a:gd name="connsiteY0" fmla="*/ 231422 h 317306"/>
              <a:gd name="connsiteX1" fmla="*/ 68050 w 138196"/>
              <a:gd name="connsiteY1" fmla="*/ 0 h 317306"/>
              <a:gd name="connsiteX2" fmla="*/ 134495 w 138196"/>
              <a:gd name="connsiteY2" fmla="*/ 231422 h 317306"/>
              <a:gd name="connsiteX3" fmla="*/ 1605 w 138196"/>
              <a:gd name="connsiteY3" fmla="*/ 231422 h 317306"/>
              <a:gd name="connsiteX0" fmla="*/ 1605 w 138196"/>
              <a:gd name="connsiteY0" fmla="*/ 231422 h 317306"/>
              <a:gd name="connsiteX1" fmla="*/ 68050 w 138196"/>
              <a:gd name="connsiteY1" fmla="*/ 0 h 317306"/>
              <a:gd name="connsiteX2" fmla="*/ 134495 w 138196"/>
              <a:gd name="connsiteY2" fmla="*/ 231422 h 317306"/>
              <a:gd name="connsiteX3" fmla="*/ 1605 w 138196"/>
              <a:gd name="connsiteY3" fmla="*/ 231422 h 317306"/>
              <a:gd name="connsiteX0" fmla="*/ 2983 w 139431"/>
              <a:gd name="connsiteY0" fmla="*/ 231422 h 324555"/>
              <a:gd name="connsiteX1" fmla="*/ 69428 w 139431"/>
              <a:gd name="connsiteY1" fmla="*/ 0 h 324555"/>
              <a:gd name="connsiteX2" fmla="*/ 135873 w 139431"/>
              <a:gd name="connsiteY2" fmla="*/ 231422 h 324555"/>
              <a:gd name="connsiteX3" fmla="*/ 2983 w 139431"/>
              <a:gd name="connsiteY3" fmla="*/ 231422 h 324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9431" h="324555">
                <a:moveTo>
                  <a:pt x="2983" y="231422"/>
                </a:moveTo>
                <a:lnTo>
                  <a:pt x="69428" y="0"/>
                </a:lnTo>
                <a:lnTo>
                  <a:pt x="135873" y="231422"/>
                </a:lnTo>
                <a:cubicBezTo>
                  <a:pt x="167776" y="355600"/>
                  <a:pt x="-26097" y="355600"/>
                  <a:pt x="2983" y="231422"/>
                </a:cubicBezTo>
                <a:close/>
              </a:path>
            </a:pathLst>
          </a:custGeom>
          <a:gradFill flip="none" rotWithShape="1">
            <a:gsLst>
              <a:gs pos="58000">
                <a:schemeClr val="bg1"/>
              </a:gs>
              <a:gs pos="0">
                <a:schemeClr val="accent1">
                  <a:lumMod val="0"/>
                  <a:lumOff val="100000"/>
                </a:schemeClr>
              </a:gs>
              <a:gs pos="100000">
                <a:srgbClr val="FF6600"/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Isosceles Triangle 24">
            <a:extLst>
              <a:ext uri="{FF2B5EF4-FFF2-40B4-BE49-F238E27FC236}">
                <a16:creationId xmlns:a16="http://schemas.microsoft.com/office/drawing/2014/main" id="{9E561D70-3FF7-403D-8878-CB71ADAA9358}"/>
              </a:ext>
            </a:extLst>
          </p:cNvPr>
          <p:cNvSpPr/>
          <p:nvPr/>
        </p:nvSpPr>
        <p:spPr>
          <a:xfrm rot="3628843">
            <a:off x="4591965" y="3549320"/>
            <a:ext cx="50838" cy="342441"/>
          </a:xfrm>
          <a:custGeom>
            <a:avLst/>
            <a:gdLst>
              <a:gd name="connsiteX0" fmla="*/ 0 w 132890"/>
              <a:gd name="connsiteY0" fmla="*/ 231422 h 231422"/>
              <a:gd name="connsiteX1" fmla="*/ 66445 w 132890"/>
              <a:gd name="connsiteY1" fmla="*/ 0 h 231422"/>
              <a:gd name="connsiteX2" fmla="*/ 132890 w 132890"/>
              <a:gd name="connsiteY2" fmla="*/ 231422 h 231422"/>
              <a:gd name="connsiteX3" fmla="*/ 0 w 132890"/>
              <a:gd name="connsiteY3" fmla="*/ 231422 h 231422"/>
              <a:gd name="connsiteX0" fmla="*/ 0 w 132890"/>
              <a:gd name="connsiteY0" fmla="*/ 231422 h 231422"/>
              <a:gd name="connsiteX1" fmla="*/ 66445 w 132890"/>
              <a:gd name="connsiteY1" fmla="*/ 0 h 231422"/>
              <a:gd name="connsiteX2" fmla="*/ 132890 w 132890"/>
              <a:gd name="connsiteY2" fmla="*/ 231422 h 231422"/>
              <a:gd name="connsiteX3" fmla="*/ 0 w 132890"/>
              <a:gd name="connsiteY3" fmla="*/ 231422 h 231422"/>
              <a:gd name="connsiteX0" fmla="*/ 0 w 132890"/>
              <a:gd name="connsiteY0" fmla="*/ 231422 h 270306"/>
              <a:gd name="connsiteX1" fmla="*/ 66445 w 132890"/>
              <a:gd name="connsiteY1" fmla="*/ 0 h 270306"/>
              <a:gd name="connsiteX2" fmla="*/ 132890 w 132890"/>
              <a:gd name="connsiteY2" fmla="*/ 231422 h 270306"/>
              <a:gd name="connsiteX3" fmla="*/ 0 w 132890"/>
              <a:gd name="connsiteY3" fmla="*/ 231422 h 270306"/>
              <a:gd name="connsiteX0" fmla="*/ 0 w 132890"/>
              <a:gd name="connsiteY0" fmla="*/ 231422 h 270306"/>
              <a:gd name="connsiteX1" fmla="*/ 66445 w 132890"/>
              <a:gd name="connsiteY1" fmla="*/ 0 h 270306"/>
              <a:gd name="connsiteX2" fmla="*/ 132890 w 132890"/>
              <a:gd name="connsiteY2" fmla="*/ 231422 h 270306"/>
              <a:gd name="connsiteX3" fmla="*/ 0 w 132890"/>
              <a:gd name="connsiteY3" fmla="*/ 231422 h 270306"/>
              <a:gd name="connsiteX0" fmla="*/ 2562 w 135452"/>
              <a:gd name="connsiteY0" fmla="*/ 231422 h 303528"/>
              <a:gd name="connsiteX1" fmla="*/ 69007 w 135452"/>
              <a:gd name="connsiteY1" fmla="*/ 0 h 303528"/>
              <a:gd name="connsiteX2" fmla="*/ 135452 w 135452"/>
              <a:gd name="connsiteY2" fmla="*/ 231422 h 303528"/>
              <a:gd name="connsiteX3" fmla="*/ 2562 w 135452"/>
              <a:gd name="connsiteY3" fmla="*/ 231422 h 303528"/>
              <a:gd name="connsiteX0" fmla="*/ 2562 w 135452"/>
              <a:gd name="connsiteY0" fmla="*/ 231422 h 303528"/>
              <a:gd name="connsiteX1" fmla="*/ 69007 w 135452"/>
              <a:gd name="connsiteY1" fmla="*/ 0 h 303528"/>
              <a:gd name="connsiteX2" fmla="*/ 135452 w 135452"/>
              <a:gd name="connsiteY2" fmla="*/ 231422 h 303528"/>
              <a:gd name="connsiteX3" fmla="*/ 2562 w 135452"/>
              <a:gd name="connsiteY3" fmla="*/ 231422 h 303528"/>
              <a:gd name="connsiteX0" fmla="*/ 1605 w 138196"/>
              <a:gd name="connsiteY0" fmla="*/ 231422 h 317306"/>
              <a:gd name="connsiteX1" fmla="*/ 68050 w 138196"/>
              <a:gd name="connsiteY1" fmla="*/ 0 h 317306"/>
              <a:gd name="connsiteX2" fmla="*/ 134495 w 138196"/>
              <a:gd name="connsiteY2" fmla="*/ 231422 h 317306"/>
              <a:gd name="connsiteX3" fmla="*/ 1605 w 138196"/>
              <a:gd name="connsiteY3" fmla="*/ 231422 h 317306"/>
              <a:gd name="connsiteX0" fmla="*/ 1605 w 138196"/>
              <a:gd name="connsiteY0" fmla="*/ 231422 h 317306"/>
              <a:gd name="connsiteX1" fmla="*/ 68050 w 138196"/>
              <a:gd name="connsiteY1" fmla="*/ 0 h 317306"/>
              <a:gd name="connsiteX2" fmla="*/ 134495 w 138196"/>
              <a:gd name="connsiteY2" fmla="*/ 231422 h 317306"/>
              <a:gd name="connsiteX3" fmla="*/ 1605 w 138196"/>
              <a:gd name="connsiteY3" fmla="*/ 231422 h 317306"/>
              <a:gd name="connsiteX0" fmla="*/ 2983 w 139431"/>
              <a:gd name="connsiteY0" fmla="*/ 231422 h 324555"/>
              <a:gd name="connsiteX1" fmla="*/ 69428 w 139431"/>
              <a:gd name="connsiteY1" fmla="*/ 0 h 324555"/>
              <a:gd name="connsiteX2" fmla="*/ 135873 w 139431"/>
              <a:gd name="connsiteY2" fmla="*/ 231422 h 324555"/>
              <a:gd name="connsiteX3" fmla="*/ 2983 w 139431"/>
              <a:gd name="connsiteY3" fmla="*/ 231422 h 324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9431" h="324555">
                <a:moveTo>
                  <a:pt x="2983" y="231422"/>
                </a:moveTo>
                <a:lnTo>
                  <a:pt x="69428" y="0"/>
                </a:lnTo>
                <a:lnTo>
                  <a:pt x="135873" y="231422"/>
                </a:lnTo>
                <a:cubicBezTo>
                  <a:pt x="167776" y="355600"/>
                  <a:pt x="-26097" y="355600"/>
                  <a:pt x="2983" y="231422"/>
                </a:cubicBezTo>
                <a:close/>
              </a:path>
            </a:pathLst>
          </a:custGeom>
          <a:gradFill flip="none" rotWithShape="1">
            <a:gsLst>
              <a:gs pos="58000">
                <a:schemeClr val="bg1"/>
              </a:gs>
              <a:gs pos="0">
                <a:schemeClr val="accent1">
                  <a:lumMod val="0"/>
                  <a:lumOff val="100000"/>
                </a:schemeClr>
              </a:gs>
              <a:gs pos="100000">
                <a:srgbClr val="FF6600"/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Isosceles Triangle 24">
            <a:extLst>
              <a:ext uri="{FF2B5EF4-FFF2-40B4-BE49-F238E27FC236}">
                <a16:creationId xmlns:a16="http://schemas.microsoft.com/office/drawing/2014/main" id="{427597A6-644A-471B-ADB1-D3B9EEEB3C9F}"/>
              </a:ext>
            </a:extLst>
          </p:cNvPr>
          <p:cNvSpPr/>
          <p:nvPr/>
        </p:nvSpPr>
        <p:spPr>
          <a:xfrm rot="14123883">
            <a:off x="5400899" y="3068342"/>
            <a:ext cx="50838" cy="342441"/>
          </a:xfrm>
          <a:custGeom>
            <a:avLst/>
            <a:gdLst>
              <a:gd name="connsiteX0" fmla="*/ 0 w 132890"/>
              <a:gd name="connsiteY0" fmla="*/ 231422 h 231422"/>
              <a:gd name="connsiteX1" fmla="*/ 66445 w 132890"/>
              <a:gd name="connsiteY1" fmla="*/ 0 h 231422"/>
              <a:gd name="connsiteX2" fmla="*/ 132890 w 132890"/>
              <a:gd name="connsiteY2" fmla="*/ 231422 h 231422"/>
              <a:gd name="connsiteX3" fmla="*/ 0 w 132890"/>
              <a:gd name="connsiteY3" fmla="*/ 231422 h 231422"/>
              <a:gd name="connsiteX0" fmla="*/ 0 w 132890"/>
              <a:gd name="connsiteY0" fmla="*/ 231422 h 231422"/>
              <a:gd name="connsiteX1" fmla="*/ 66445 w 132890"/>
              <a:gd name="connsiteY1" fmla="*/ 0 h 231422"/>
              <a:gd name="connsiteX2" fmla="*/ 132890 w 132890"/>
              <a:gd name="connsiteY2" fmla="*/ 231422 h 231422"/>
              <a:gd name="connsiteX3" fmla="*/ 0 w 132890"/>
              <a:gd name="connsiteY3" fmla="*/ 231422 h 231422"/>
              <a:gd name="connsiteX0" fmla="*/ 0 w 132890"/>
              <a:gd name="connsiteY0" fmla="*/ 231422 h 270306"/>
              <a:gd name="connsiteX1" fmla="*/ 66445 w 132890"/>
              <a:gd name="connsiteY1" fmla="*/ 0 h 270306"/>
              <a:gd name="connsiteX2" fmla="*/ 132890 w 132890"/>
              <a:gd name="connsiteY2" fmla="*/ 231422 h 270306"/>
              <a:gd name="connsiteX3" fmla="*/ 0 w 132890"/>
              <a:gd name="connsiteY3" fmla="*/ 231422 h 270306"/>
              <a:gd name="connsiteX0" fmla="*/ 0 w 132890"/>
              <a:gd name="connsiteY0" fmla="*/ 231422 h 270306"/>
              <a:gd name="connsiteX1" fmla="*/ 66445 w 132890"/>
              <a:gd name="connsiteY1" fmla="*/ 0 h 270306"/>
              <a:gd name="connsiteX2" fmla="*/ 132890 w 132890"/>
              <a:gd name="connsiteY2" fmla="*/ 231422 h 270306"/>
              <a:gd name="connsiteX3" fmla="*/ 0 w 132890"/>
              <a:gd name="connsiteY3" fmla="*/ 231422 h 270306"/>
              <a:gd name="connsiteX0" fmla="*/ 2562 w 135452"/>
              <a:gd name="connsiteY0" fmla="*/ 231422 h 303528"/>
              <a:gd name="connsiteX1" fmla="*/ 69007 w 135452"/>
              <a:gd name="connsiteY1" fmla="*/ 0 h 303528"/>
              <a:gd name="connsiteX2" fmla="*/ 135452 w 135452"/>
              <a:gd name="connsiteY2" fmla="*/ 231422 h 303528"/>
              <a:gd name="connsiteX3" fmla="*/ 2562 w 135452"/>
              <a:gd name="connsiteY3" fmla="*/ 231422 h 303528"/>
              <a:gd name="connsiteX0" fmla="*/ 2562 w 135452"/>
              <a:gd name="connsiteY0" fmla="*/ 231422 h 303528"/>
              <a:gd name="connsiteX1" fmla="*/ 69007 w 135452"/>
              <a:gd name="connsiteY1" fmla="*/ 0 h 303528"/>
              <a:gd name="connsiteX2" fmla="*/ 135452 w 135452"/>
              <a:gd name="connsiteY2" fmla="*/ 231422 h 303528"/>
              <a:gd name="connsiteX3" fmla="*/ 2562 w 135452"/>
              <a:gd name="connsiteY3" fmla="*/ 231422 h 303528"/>
              <a:gd name="connsiteX0" fmla="*/ 1605 w 138196"/>
              <a:gd name="connsiteY0" fmla="*/ 231422 h 317306"/>
              <a:gd name="connsiteX1" fmla="*/ 68050 w 138196"/>
              <a:gd name="connsiteY1" fmla="*/ 0 h 317306"/>
              <a:gd name="connsiteX2" fmla="*/ 134495 w 138196"/>
              <a:gd name="connsiteY2" fmla="*/ 231422 h 317306"/>
              <a:gd name="connsiteX3" fmla="*/ 1605 w 138196"/>
              <a:gd name="connsiteY3" fmla="*/ 231422 h 317306"/>
              <a:gd name="connsiteX0" fmla="*/ 1605 w 138196"/>
              <a:gd name="connsiteY0" fmla="*/ 231422 h 317306"/>
              <a:gd name="connsiteX1" fmla="*/ 68050 w 138196"/>
              <a:gd name="connsiteY1" fmla="*/ 0 h 317306"/>
              <a:gd name="connsiteX2" fmla="*/ 134495 w 138196"/>
              <a:gd name="connsiteY2" fmla="*/ 231422 h 317306"/>
              <a:gd name="connsiteX3" fmla="*/ 1605 w 138196"/>
              <a:gd name="connsiteY3" fmla="*/ 231422 h 317306"/>
              <a:gd name="connsiteX0" fmla="*/ 2983 w 139431"/>
              <a:gd name="connsiteY0" fmla="*/ 231422 h 324555"/>
              <a:gd name="connsiteX1" fmla="*/ 69428 w 139431"/>
              <a:gd name="connsiteY1" fmla="*/ 0 h 324555"/>
              <a:gd name="connsiteX2" fmla="*/ 135873 w 139431"/>
              <a:gd name="connsiteY2" fmla="*/ 231422 h 324555"/>
              <a:gd name="connsiteX3" fmla="*/ 2983 w 139431"/>
              <a:gd name="connsiteY3" fmla="*/ 231422 h 324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9431" h="324555">
                <a:moveTo>
                  <a:pt x="2983" y="231422"/>
                </a:moveTo>
                <a:lnTo>
                  <a:pt x="69428" y="0"/>
                </a:lnTo>
                <a:lnTo>
                  <a:pt x="135873" y="231422"/>
                </a:lnTo>
                <a:cubicBezTo>
                  <a:pt x="167776" y="355600"/>
                  <a:pt x="-26097" y="355600"/>
                  <a:pt x="2983" y="231422"/>
                </a:cubicBezTo>
                <a:close/>
              </a:path>
            </a:pathLst>
          </a:custGeom>
          <a:gradFill flip="none" rotWithShape="1">
            <a:gsLst>
              <a:gs pos="58000">
                <a:schemeClr val="bg1"/>
              </a:gs>
              <a:gs pos="0">
                <a:schemeClr val="accent1">
                  <a:lumMod val="0"/>
                  <a:lumOff val="100000"/>
                </a:schemeClr>
              </a:gs>
              <a:gs pos="100000">
                <a:srgbClr val="FF6600"/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5" name="Isosceles Triangle 24">
            <a:extLst>
              <a:ext uri="{FF2B5EF4-FFF2-40B4-BE49-F238E27FC236}">
                <a16:creationId xmlns:a16="http://schemas.microsoft.com/office/drawing/2014/main" id="{E847786F-DDD2-4A8C-B360-B91A46053F60}"/>
              </a:ext>
            </a:extLst>
          </p:cNvPr>
          <p:cNvSpPr/>
          <p:nvPr/>
        </p:nvSpPr>
        <p:spPr>
          <a:xfrm rot="2409683">
            <a:off x="4874597" y="3471596"/>
            <a:ext cx="50838" cy="342441"/>
          </a:xfrm>
          <a:custGeom>
            <a:avLst/>
            <a:gdLst>
              <a:gd name="connsiteX0" fmla="*/ 0 w 132890"/>
              <a:gd name="connsiteY0" fmla="*/ 231422 h 231422"/>
              <a:gd name="connsiteX1" fmla="*/ 66445 w 132890"/>
              <a:gd name="connsiteY1" fmla="*/ 0 h 231422"/>
              <a:gd name="connsiteX2" fmla="*/ 132890 w 132890"/>
              <a:gd name="connsiteY2" fmla="*/ 231422 h 231422"/>
              <a:gd name="connsiteX3" fmla="*/ 0 w 132890"/>
              <a:gd name="connsiteY3" fmla="*/ 231422 h 231422"/>
              <a:gd name="connsiteX0" fmla="*/ 0 w 132890"/>
              <a:gd name="connsiteY0" fmla="*/ 231422 h 231422"/>
              <a:gd name="connsiteX1" fmla="*/ 66445 w 132890"/>
              <a:gd name="connsiteY1" fmla="*/ 0 h 231422"/>
              <a:gd name="connsiteX2" fmla="*/ 132890 w 132890"/>
              <a:gd name="connsiteY2" fmla="*/ 231422 h 231422"/>
              <a:gd name="connsiteX3" fmla="*/ 0 w 132890"/>
              <a:gd name="connsiteY3" fmla="*/ 231422 h 231422"/>
              <a:gd name="connsiteX0" fmla="*/ 0 w 132890"/>
              <a:gd name="connsiteY0" fmla="*/ 231422 h 270306"/>
              <a:gd name="connsiteX1" fmla="*/ 66445 w 132890"/>
              <a:gd name="connsiteY1" fmla="*/ 0 h 270306"/>
              <a:gd name="connsiteX2" fmla="*/ 132890 w 132890"/>
              <a:gd name="connsiteY2" fmla="*/ 231422 h 270306"/>
              <a:gd name="connsiteX3" fmla="*/ 0 w 132890"/>
              <a:gd name="connsiteY3" fmla="*/ 231422 h 270306"/>
              <a:gd name="connsiteX0" fmla="*/ 0 w 132890"/>
              <a:gd name="connsiteY0" fmla="*/ 231422 h 270306"/>
              <a:gd name="connsiteX1" fmla="*/ 66445 w 132890"/>
              <a:gd name="connsiteY1" fmla="*/ 0 h 270306"/>
              <a:gd name="connsiteX2" fmla="*/ 132890 w 132890"/>
              <a:gd name="connsiteY2" fmla="*/ 231422 h 270306"/>
              <a:gd name="connsiteX3" fmla="*/ 0 w 132890"/>
              <a:gd name="connsiteY3" fmla="*/ 231422 h 270306"/>
              <a:gd name="connsiteX0" fmla="*/ 2562 w 135452"/>
              <a:gd name="connsiteY0" fmla="*/ 231422 h 303528"/>
              <a:gd name="connsiteX1" fmla="*/ 69007 w 135452"/>
              <a:gd name="connsiteY1" fmla="*/ 0 h 303528"/>
              <a:gd name="connsiteX2" fmla="*/ 135452 w 135452"/>
              <a:gd name="connsiteY2" fmla="*/ 231422 h 303528"/>
              <a:gd name="connsiteX3" fmla="*/ 2562 w 135452"/>
              <a:gd name="connsiteY3" fmla="*/ 231422 h 303528"/>
              <a:gd name="connsiteX0" fmla="*/ 2562 w 135452"/>
              <a:gd name="connsiteY0" fmla="*/ 231422 h 303528"/>
              <a:gd name="connsiteX1" fmla="*/ 69007 w 135452"/>
              <a:gd name="connsiteY1" fmla="*/ 0 h 303528"/>
              <a:gd name="connsiteX2" fmla="*/ 135452 w 135452"/>
              <a:gd name="connsiteY2" fmla="*/ 231422 h 303528"/>
              <a:gd name="connsiteX3" fmla="*/ 2562 w 135452"/>
              <a:gd name="connsiteY3" fmla="*/ 231422 h 303528"/>
              <a:gd name="connsiteX0" fmla="*/ 1605 w 138196"/>
              <a:gd name="connsiteY0" fmla="*/ 231422 h 317306"/>
              <a:gd name="connsiteX1" fmla="*/ 68050 w 138196"/>
              <a:gd name="connsiteY1" fmla="*/ 0 h 317306"/>
              <a:gd name="connsiteX2" fmla="*/ 134495 w 138196"/>
              <a:gd name="connsiteY2" fmla="*/ 231422 h 317306"/>
              <a:gd name="connsiteX3" fmla="*/ 1605 w 138196"/>
              <a:gd name="connsiteY3" fmla="*/ 231422 h 317306"/>
              <a:gd name="connsiteX0" fmla="*/ 1605 w 138196"/>
              <a:gd name="connsiteY0" fmla="*/ 231422 h 317306"/>
              <a:gd name="connsiteX1" fmla="*/ 68050 w 138196"/>
              <a:gd name="connsiteY1" fmla="*/ 0 h 317306"/>
              <a:gd name="connsiteX2" fmla="*/ 134495 w 138196"/>
              <a:gd name="connsiteY2" fmla="*/ 231422 h 317306"/>
              <a:gd name="connsiteX3" fmla="*/ 1605 w 138196"/>
              <a:gd name="connsiteY3" fmla="*/ 231422 h 317306"/>
              <a:gd name="connsiteX0" fmla="*/ 2983 w 139431"/>
              <a:gd name="connsiteY0" fmla="*/ 231422 h 324555"/>
              <a:gd name="connsiteX1" fmla="*/ 69428 w 139431"/>
              <a:gd name="connsiteY1" fmla="*/ 0 h 324555"/>
              <a:gd name="connsiteX2" fmla="*/ 135873 w 139431"/>
              <a:gd name="connsiteY2" fmla="*/ 231422 h 324555"/>
              <a:gd name="connsiteX3" fmla="*/ 2983 w 139431"/>
              <a:gd name="connsiteY3" fmla="*/ 231422 h 324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9431" h="324555">
                <a:moveTo>
                  <a:pt x="2983" y="231422"/>
                </a:moveTo>
                <a:lnTo>
                  <a:pt x="69428" y="0"/>
                </a:lnTo>
                <a:lnTo>
                  <a:pt x="135873" y="231422"/>
                </a:lnTo>
                <a:cubicBezTo>
                  <a:pt x="167776" y="355600"/>
                  <a:pt x="-26097" y="355600"/>
                  <a:pt x="2983" y="231422"/>
                </a:cubicBezTo>
                <a:close/>
              </a:path>
            </a:pathLst>
          </a:custGeom>
          <a:gradFill flip="none" rotWithShape="1">
            <a:gsLst>
              <a:gs pos="58000">
                <a:schemeClr val="bg1"/>
              </a:gs>
              <a:gs pos="0">
                <a:schemeClr val="accent1">
                  <a:lumMod val="0"/>
                  <a:lumOff val="100000"/>
                </a:schemeClr>
              </a:gs>
              <a:gs pos="100000">
                <a:srgbClr val="FF6600"/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Isosceles Triangle 24">
            <a:extLst>
              <a:ext uri="{FF2B5EF4-FFF2-40B4-BE49-F238E27FC236}">
                <a16:creationId xmlns:a16="http://schemas.microsoft.com/office/drawing/2014/main" id="{BAD0DCF1-1DA9-4045-A759-1A2130C375CA}"/>
              </a:ext>
            </a:extLst>
          </p:cNvPr>
          <p:cNvSpPr/>
          <p:nvPr/>
        </p:nvSpPr>
        <p:spPr>
          <a:xfrm rot="1566434">
            <a:off x="4793433" y="3755934"/>
            <a:ext cx="54685" cy="318348"/>
          </a:xfrm>
          <a:custGeom>
            <a:avLst/>
            <a:gdLst>
              <a:gd name="connsiteX0" fmla="*/ 0 w 132890"/>
              <a:gd name="connsiteY0" fmla="*/ 231422 h 231422"/>
              <a:gd name="connsiteX1" fmla="*/ 66445 w 132890"/>
              <a:gd name="connsiteY1" fmla="*/ 0 h 231422"/>
              <a:gd name="connsiteX2" fmla="*/ 132890 w 132890"/>
              <a:gd name="connsiteY2" fmla="*/ 231422 h 231422"/>
              <a:gd name="connsiteX3" fmla="*/ 0 w 132890"/>
              <a:gd name="connsiteY3" fmla="*/ 231422 h 231422"/>
              <a:gd name="connsiteX0" fmla="*/ 0 w 132890"/>
              <a:gd name="connsiteY0" fmla="*/ 231422 h 231422"/>
              <a:gd name="connsiteX1" fmla="*/ 66445 w 132890"/>
              <a:gd name="connsiteY1" fmla="*/ 0 h 231422"/>
              <a:gd name="connsiteX2" fmla="*/ 132890 w 132890"/>
              <a:gd name="connsiteY2" fmla="*/ 231422 h 231422"/>
              <a:gd name="connsiteX3" fmla="*/ 0 w 132890"/>
              <a:gd name="connsiteY3" fmla="*/ 231422 h 231422"/>
              <a:gd name="connsiteX0" fmla="*/ 0 w 132890"/>
              <a:gd name="connsiteY0" fmla="*/ 231422 h 270306"/>
              <a:gd name="connsiteX1" fmla="*/ 66445 w 132890"/>
              <a:gd name="connsiteY1" fmla="*/ 0 h 270306"/>
              <a:gd name="connsiteX2" fmla="*/ 132890 w 132890"/>
              <a:gd name="connsiteY2" fmla="*/ 231422 h 270306"/>
              <a:gd name="connsiteX3" fmla="*/ 0 w 132890"/>
              <a:gd name="connsiteY3" fmla="*/ 231422 h 270306"/>
              <a:gd name="connsiteX0" fmla="*/ 0 w 132890"/>
              <a:gd name="connsiteY0" fmla="*/ 231422 h 270306"/>
              <a:gd name="connsiteX1" fmla="*/ 66445 w 132890"/>
              <a:gd name="connsiteY1" fmla="*/ 0 h 270306"/>
              <a:gd name="connsiteX2" fmla="*/ 132890 w 132890"/>
              <a:gd name="connsiteY2" fmla="*/ 231422 h 270306"/>
              <a:gd name="connsiteX3" fmla="*/ 0 w 132890"/>
              <a:gd name="connsiteY3" fmla="*/ 231422 h 270306"/>
              <a:gd name="connsiteX0" fmla="*/ 2562 w 135452"/>
              <a:gd name="connsiteY0" fmla="*/ 231422 h 303528"/>
              <a:gd name="connsiteX1" fmla="*/ 69007 w 135452"/>
              <a:gd name="connsiteY1" fmla="*/ 0 h 303528"/>
              <a:gd name="connsiteX2" fmla="*/ 135452 w 135452"/>
              <a:gd name="connsiteY2" fmla="*/ 231422 h 303528"/>
              <a:gd name="connsiteX3" fmla="*/ 2562 w 135452"/>
              <a:gd name="connsiteY3" fmla="*/ 231422 h 303528"/>
              <a:gd name="connsiteX0" fmla="*/ 2562 w 135452"/>
              <a:gd name="connsiteY0" fmla="*/ 231422 h 303528"/>
              <a:gd name="connsiteX1" fmla="*/ 69007 w 135452"/>
              <a:gd name="connsiteY1" fmla="*/ 0 h 303528"/>
              <a:gd name="connsiteX2" fmla="*/ 135452 w 135452"/>
              <a:gd name="connsiteY2" fmla="*/ 231422 h 303528"/>
              <a:gd name="connsiteX3" fmla="*/ 2562 w 135452"/>
              <a:gd name="connsiteY3" fmla="*/ 231422 h 303528"/>
              <a:gd name="connsiteX0" fmla="*/ 1605 w 138196"/>
              <a:gd name="connsiteY0" fmla="*/ 231422 h 317306"/>
              <a:gd name="connsiteX1" fmla="*/ 68050 w 138196"/>
              <a:gd name="connsiteY1" fmla="*/ 0 h 317306"/>
              <a:gd name="connsiteX2" fmla="*/ 134495 w 138196"/>
              <a:gd name="connsiteY2" fmla="*/ 231422 h 317306"/>
              <a:gd name="connsiteX3" fmla="*/ 1605 w 138196"/>
              <a:gd name="connsiteY3" fmla="*/ 231422 h 317306"/>
              <a:gd name="connsiteX0" fmla="*/ 1605 w 138196"/>
              <a:gd name="connsiteY0" fmla="*/ 231422 h 317306"/>
              <a:gd name="connsiteX1" fmla="*/ 68050 w 138196"/>
              <a:gd name="connsiteY1" fmla="*/ 0 h 317306"/>
              <a:gd name="connsiteX2" fmla="*/ 134495 w 138196"/>
              <a:gd name="connsiteY2" fmla="*/ 231422 h 317306"/>
              <a:gd name="connsiteX3" fmla="*/ 1605 w 138196"/>
              <a:gd name="connsiteY3" fmla="*/ 231422 h 317306"/>
              <a:gd name="connsiteX0" fmla="*/ 2983 w 139431"/>
              <a:gd name="connsiteY0" fmla="*/ 231422 h 324555"/>
              <a:gd name="connsiteX1" fmla="*/ 69428 w 139431"/>
              <a:gd name="connsiteY1" fmla="*/ 0 h 324555"/>
              <a:gd name="connsiteX2" fmla="*/ 135873 w 139431"/>
              <a:gd name="connsiteY2" fmla="*/ 231422 h 324555"/>
              <a:gd name="connsiteX3" fmla="*/ 2983 w 139431"/>
              <a:gd name="connsiteY3" fmla="*/ 231422 h 324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9431" h="324555">
                <a:moveTo>
                  <a:pt x="2983" y="231422"/>
                </a:moveTo>
                <a:lnTo>
                  <a:pt x="69428" y="0"/>
                </a:lnTo>
                <a:lnTo>
                  <a:pt x="135873" y="231422"/>
                </a:lnTo>
                <a:cubicBezTo>
                  <a:pt x="167776" y="355600"/>
                  <a:pt x="-26097" y="355600"/>
                  <a:pt x="2983" y="231422"/>
                </a:cubicBezTo>
                <a:close/>
              </a:path>
            </a:pathLst>
          </a:custGeom>
          <a:gradFill flip="none" rotWithShape="1">
            <a:gsLst>
              <a:gs pos="58000">
                <a:schemeClr val="bg1"/>
              </a:gs>
              <a:gs pos="0">
                <a:schemeClr val="accent1">
                  <a:lumMod val="0"/>
                  <a:lumOff val="100000"/>
                </a:schemeClr>
              </a:gs>
              <a:gs pos="100000">
                <a:srgbClr val="FF6600"/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8456EFE4-68FE-4C65-899A-3CD4C686728B}"/>
              </a:ext>
            </a:extLst>
          </p:cNvPr>
          <p:cNvSpPr txBox="1"/>
          <p:nvPr/>
        </p:nvSpPr>
        <p:spPr>
          <a:xfrm>
            <a:off x="4651790" y="3264966"/>
            <a:ext cx="7666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baseline="30000" dirty="0">
                <a:solidFill>
                  <a:srgbClr val="FF0000"/>
                </a:solidFill>
              </a:rPr>
              <a:t>177</a:t>
            </a:r>
            <a:r>
              <a:rPr lang="cs-CZ" sz="2000" b="1" dirty="0">
                <a:solidFill>
                  <a:srgbClr val="FF0000"/>
                </a:solidFill>
              </a:rPr>
              <a:t>Lu</a:t>
            </a:r>
            <a:endParaRPr lang="en-US" sz="2000" b="1" baseline="30000" dirty="0"/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A36144DC-D694-470D-9133-A00A0490C456}"/>
              </a:ext>
            </a:extLst>
          </p:cNvPr>
          <p:cNvSpPr/>
          <p:nvPr/>
        </p:nvSpPr>
        <p:spPr>
          <a:xfrm>
            <a:off x="1133245" y="3463679"/>
            <a:ext cx="170695" cy="177735"/>
          </a:xfrm>
          <a:prstGeom prst="ellipse">
            <a:avLst/>
          </a:prstGeom>
          <a:solidFill>
            <a:schemeClr val="bg1"/>
          </a:solidFill>
          <a:ln w="19050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A7887751-219D-441B-833F-FBA6E056183E}"/>
              </a:ext>
            </a:extLst>
          </p:cNvPr>
          <p:cNvSpPr txBox="1"/>
          <p:nvPr/>
        </p:nvSpPr>
        <p:spPr>
          <a:xfrm>
            <a:off x="1775520" y="3073406"/>
            <a:ext cx="8812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rgbClr val="70C400"/>
                </a:solidFill>
                <a:latin typeface="+mj-lt"/>
              </a:rPr>
              <a:t>targeting</a:t>
            </a:r>
            <a:endParaRPr lang="en-US" sz="1200" dirty="0">
              <a:solidFill>
                <a:srgbClr val="70C400"/>
              </a:solidFill>
              <a:latin typeface="+mj-lt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B16EFE6C-D2C0-4064-A0BF-66A826F67230}"/>
              </a:ext>
            </a:extLst>
          </p:cNvPr>
          <p:cNvSpPr txBox="1"/>
          <p:nvPr/>
        </p:nvSpPr>
        <p:spPr>
          <a:xfrm>
            <a:off x="712382" y="3068932"/>
            <a:ext cx="8471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rgbClr val="FF6600"/>
                </a:solidFill>
                <a:latin typeface="+mj-lt"/>
              </a:rPr>
              <a:t>chelator</a:t>
            </a:r>
            <a:endParaRPr lang="en-US" sz="1200" dirty="0">
              <a:solidFill>
                <a:srgbClr val="FF6600"/>
              </a:solidFill>
              <a:latin typeface="+mj-lt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39346F52-9F58-4993-9AD2-CC31ADDDB804}"/>
              </a:ext>
            </a:extLst>
          </p:cNvPr>
          <p:cNvSpPr txBox="1"/>
          <p:nvPr/>
        </p:nvSpPr>
        <p:spPr>
          <a:xfrm>
            <a:off x="1336780" y="3073405"/>
            <a:ext cx="581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linker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68B5F92-0A30-4F17-BA2C-D754A00E996A}"/>
              </a:ext>
            </a:extLst>
          </p:cNvPr>
          <p:cNvGrpSpPr/>
          <p:nvPr/>
        </p:nvGrpSpPr>
        <p:grpSpPr>
          <a:xfrm>
            <a:off x="2421298" y="1611544"/>
            <a:ext cx="1229481" cy="1265052"/>
            <a:chOff x="1994911" y="1471177"/>
            <a:chExt cx="1229481" cy="1265052"/>
          </a:xfrm>
        </p:grpSpPr>
        <p:sp>
          <p:nvSpPr>
            <p:cNvPr id="97" name="Isosceles Triangle 24">
              <a:extLst>
                <a:ext uri="{FF2B5EF4-FFF2-40B4-BE49-F238E27FC236}">
                  <a16:creationId xmlns:a16="http://schemas.microsoft.com/office/drawing/2014/main" id="{96535AC0-9A59-4C2F-BB59-B78A08037DE1}"/>
                </a:ext>
              </a:extLst>
            </p:cNvPr>
            <p:cNvSpPr/>
            <p:nvPr/>
          </p:nvSpPr>
          <p:spPr>
            <a:xfrm rot="5714256">
              <a:off x="2169230" y="1927908"/>
              <a:ext cx="50838" cy="342441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Isosceles Triangle 24">
              <a:extLst>
                <a:ext uri="{FF2B5EF4-FFF2-40B4-BE49-F238E27FC236}">
                  <a16:creationId xmlns:a16="http://schemas.microsoft.com/office/drawing/2014/main" id="{85897F6A-BCEF-4DF4-BFB9-F55ABCEE6BF3}"/>
                </a:ext>
              </a:extLst>
            </p:cNvPr>
            <p:cNvSpPr/>
            <p:nvPr/>
          </p:nvSpPr>
          <p:spPr>
            <a:xfrm rot="9304118">
              <a:off x="2472258" y="1765222"/>
              <a:ext cx="54686" cy="318348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80000">
                  <a:schemeClr val="accent2">
                    <a:lumMod val="40000"/>
                    <a:lumOff val="6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Isosceles Triangle 24">
              <a:extLst>
                <a:ext uri="{FF2B5EF4-FFF2-40B4-BE49-F238E27FC236}">
                  <a16:creationId xmlns:a16="http://schemas.microsoft.com/office/drawing/2014/main" id="{DB566B7F-45C1-4D4A-8382-7735C10A49BB}"/>
                </a:ext>
              </a:extLst>
            </p:cNvPr>
            <p:cNvSpPr/>
            <p:nvPr/>
          </p:nvSpPr>
          <p:spPr>
            <a:xfrm rot="10235960">
              <a:off x="2534277" y="1471178"/>
              <a:ext cx="54686" cy="318348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80000">
                  <a:schemeClr val="accent2">
                    <a:lumMod val="40000"/>
                    <a:lumOff val="6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Isosceles Triangle 24">
              <a:extLst>
                <a:ext uri="{FF2B5EF4-FFF2-40B4-BE49-F238E27FC236}">
                  <a16:creationId xmlns:a16="http://schemas.microsoft.com/office/drawing/2014/main" id="{9C48D1AA-476D-44AD-B622-EBF5843BABC8}"/>
                </a:ext>
              </a:extLst>
            </p:cNvPr>
            <p:cNvSpPr/>
            <p:nvPr/>
          </p:nvSpPr>
          <p:spPr>
            <a:xfrm rot="7565966">
              <a:off x="2184077" y="1683707"/>
              <a:ext cx="50838" cy="342441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80000">
                  <a:schemeClr val="accent2">
                    <a:lumMod val="40000"/>
                    <a:lumOff val="6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Isosceles Triangle 24">
              <a:extLst>
                <a:ext uri="{FF2B5EF4-FFF2-40B4-BE49-F238E27FC236}">
                  <a16:creationId xmlns:a16="http://schemas.microsoft.com/office/drawing/2014/main" id="{7E6249D2-A08F-40FA-B705-427C7C9709FF}"/>
                </a:ext>
              </a:extLst>
            </p:cNvPr>
            <p:cNvSpPr/>
            <p:nvPr/>
          </p:nvSpPr>
          <p:spPr>
            <a:xfrm rot="11361118">
              <a:off x="2696391" y="1617845"/>
              <a:ext cx="54686" cy="318348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80000">
                  <a:schemeClr val="accent2">
                    <a:lumMod val="40000"/>
                    <a:lumOff val="6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Isosceles Triangle 24">
              <a:extLst>
                <a:ext uri="{FF2B5EF4-FFF2-40B4-BE49-F238E27FC236}">
                  <a16:creationId xmlns:a16="http://schemas.microsoft.com/office/drawing/2014/main" id="{808CEC9A-2AFE-412A-A60A-855CB4AC93D9}"/>
                </a:ext>
              </a:extLst>
            </p:cNvPr>
            <p:cNvSpPr/>
            <p:nvPr/>
          </p:nvSpPr>
          <p:spPr>
            <a:xfrm rot="12814882">
              <a:off x="2787662" y="1794508"/>
              <a:ext cx="54686" cy="318348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80000">
                  <a:schemeClr val="accent2">
                    <a:lumMod val="40000"/>
                    <a:lumOff val="6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Isosceles Triangle 24">
              <a:extLst>
                <a:ext uri="{FF2B5EF4-FFF2-40B4-BE49-F238E27FC236}">
                  <a16:creationId xmlns:a16="http://schemas.microsoft.com/office/drawing/2014/main" id="{22CE3806-7B36-442A-8778-75F9207A3B87}"/>
                </a:ext>
              </a:extLst>
            </p:cNvPr>
            <p:cNvSpPr/>
            <p:nvPr/>
          </p:nvSpPr>
          <p:spPr>
            <a:xfrm rot="19841800">
              <a:off x="2779118" y="2209798"/>
              <a:ext cx="54686" cy="318348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80000">
                  <a:schemeClr val="accent2">
                    <a:lumMod val="40000"/>
                    <a:lumOff val="6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Isosceles Triangle 24">
              <a:extLst>
                <a:ext uri="{FF2B5EF4-FFF2-40B4-BE49-F238E27FC236}">
                  <a16:creationId xmlns:a16="http://schemas.microsoft.com/office/drawing/2014/main" id="{EEFAD9B0-6004-4AD4-BF3C-43292EBD67C6}"/>
                </a:ext>
              </a:extLst>
            </p:cNvPr>
            <p:cNvSpPr/>
            <p:nvPr/>
          </p:nvSpPr>
          <p:spPr>
            <a:xfrm rot="18560351">
              <a:off x="3027751" y="2195782"/>
              <a:ext cx="50838" cy="342441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80000">
                  <a:schemeClr val="accent2">
                    <a:lumMod val="40000"/>
                    <a:lumOff val="6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Isosceles Triangle 24">
              <a:extLst>
                <a:ext uri="{FF2B5EF4-FFF2-40B4-BE49-F238E27FC236}">
                  <a16:creationId xmlns:a16="http://schemas.microsoft.com/office/drawing/2014/main" id="{D2217BA9-9361-4F77-95DF-2DBE4D9218EE}"/>
                </a:ext>
              </a:extLst>
            </p:cNvPr>
            <p:cNvSpPr/>
            <p:nvPr/>
          </p:nvSpPr>
          <p:spPr>
            <a:xfrm rot="377719">
              <a:off x="2608053" y="2340084"/>
              <a:ext cx="54686" cy="318348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80000">
                  <a:schemeClr val="accent2">
                    <a:lumMod val="40000"/>
                    <a:lumOff val="6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Isosceles Triangle 24">
              <a:extLst>
                <a:ext uri="{FF2B5EF4-FFF2-40B4-BE49-F238E27FC236}">
                  <a16:creationId xmlns:a16="http://schemas.microsoft.com/office/drawing/2014/main" id="{8B8488D0-308E-4796-A525-4003AFC8B39E}"/>
                </a:ext>
              </a:extLst>
            </p:cNvPr>
            <p:cNvSpPr/>
            <p:nvPr/>
          </p:nvSpPr>
          <p:spPr>
            <a:xfrm rot="4498505">
              <a:off x="2140713" y="2121130"/>
              <a:ext cx="50838" cy="342441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80000">
                  <a:schemeClr val="accent2">
                    <a:lumMod val="40000"/>
                    <a:lumOff val="6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Isosceles Triangle 24">
              <a:extLst>
                <a:ext uri="{FF2B5EF4-FFF2-40B4-BE49-F238E27FC236}">
                  <a16:creationId xmlns:a16="http://schemas.microsoft.com/office/drawing/2014/main" id="{FE00E4EE-4972-4EA2-81BC-097B25BE5ED7}"/>
                </a:ext>
              </a:extLst>
            </p:cNvPr>
            <p:cNvSpPr/>
            <p:nvPr/>
          </p:nvSpPr>
          <p:spPr>
            <a:xfrm rot="14123883">
              <a:off x="3024672" y="1773504"/>
              <a:ext cx="50838" cy="342441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2" name="Isosceles Triangle 24">
              <a:extLst>
                <a:ext uri="{FF2B5EF4-FFF2-40B4-BE49-F238E27FC236}">
                  <a16:creationId xmlns:a16="http://schemas.microsoft.com/office/drawing/2014/main" id="{420A27C7-4CE8-4784-A41C-3CDC49E6E94D}"/>
                </a:ext>
              </a:extLst>
            </p:cNvPr>
            <p:cNvSpPr/>
            <p:nvPr/>
          </p:nvSpPr>
          <p:spPr>
            <a:xfrm rot="2784244">
              <a:off x="2393345" y="2162041"/>
              <a:ext cx="50838" cy="342441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80000">
                  <a:schemeClr val="accent2">
                    <a:lumMod val="40000"/>
                    <a:lumOff val="6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Isosceles Triangle 24">
              <a:extLst>
                <a:ext uri="{FF2B5EF4-FFF2-40B4-BE49-F238E27FC236}">
                  <a16:creationId xmlns:a16="http://schemas.microsoft.com/office/drawing/2014/main" id="{82525AD0-225D-4A8A-8FA8-4F9544DDC7CD}"/>
                </a:ext>
              </a:extLst>
            </p:cNvPr>
            <p:cNvSpPr/>
            <p:nvPr/>
          </p:nvSpPr>
          <p:spPr>
            <a:xfrm rot="1560177">
              <a:off x="2408164" y="2417881"/>
              <a:ext cx="54686" cy="318348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80000">
                  <a:schemeClr val="accent2">
                    <a:lumMod val="40000"/>
                    <a:lumOff val="6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Isosceles Triangle 24">
              <a:extLst>
                <a:ext uri="{FF2B5EF4-FFF2-40B4-BE49-F238E27FC236}">
                  <a16:creationId xmlns:a16="http://schemas.microsoft.com/office/drawing/2014/main" id="{EEE2E351-D416-4EE3-B794-10F119F33D69}"/>
                </a:ext>
              </a:extLst>
            </p:cNvPr>
            <p:cNvSpPr/>
            <p:nvPr/>
          </p:nvSpPr>
          <p:spPr>
            <a:xfrm rot="16200000">
              <a:off x="3012819" y="1984243"/>
              <a:ext cx="50838" cy="342441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80000">
                  <a:schemeClr val="accent2">
                    <a:lumMod val="40000"/>
                    <a:lumOff val="6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050CF874-7471-470F-A852-FBAB47099F08}"/>
                </a:ext>
              </a:extLst>
            </p:cNvPr>
            <p:cNvSpPr txBox="1"/>
            <p:nvPr/>
          </p:nvSpPr>
          <p:spPr>
            <a:xfrm>
              <a:off x="2198488" y="1944725"/>
              <a:ext cx="76666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000" b="1" baseline="30000" dirty="0">
                  <a:solidFill>
                    <a:srgbClr val="FF0000"/>
                  </a:solidFill>
                </a:rPr>
                <a:t>177</a:t>
              </a:r>
              <a:r>
                <a:rPr lang="cs-CZ" sz="2000" b="1" dirty="0">
                  <a:solidFill>
                    <a:srgbClr val="FF0000"/>
                  </a:solidFill>
                </a:rPr>
                <a:t>Lu</a:t>
              </a:r>
              <a:endParaRPr lang="en-US" sz="2000" b="1" baseline="30000" dirty="0"/>
            </a:p>
          </p:txBody>
        </p:sp>
        <p:sp>
          <p:nvSpPr>
            <p:cNvPr id="77" name="Isosceles Triangle 24">
              <a:extLst>
                <a:ext uri="{FF2B5EF4-FFF2-40B4-BE49-F238E27FC236}">
                  <a16:creationId xmlns:a16="http://schemas.microsoft.com/office/drawing/2014/main" id="{65758F7E-1F1E-4063-9131-CFD46B38845C}"/>
                </a:ext>
              </a:extLst>
            </p:cNvPr>
            <p:cNvSpPr/>
            <p:nvPr/>
          </p:nvSpPr>
          <p:spPr>
            <a:xfrm rot="9304118">
              <a:off x="2472259" y="1765221"/>
              <a:ext cx="54686" cy="318348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80000">
                  <a:schemeClr val="accent2">
                    <a:lumMod val="40000"/>
                    <a:lumOff val="6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Isosceles Triangle 24">
              <a:extLst>
                <a:ext uri="{FF2B5EF4-FFF2-40B4-BE49-F238E27FC236}">
                  <a16:creationId xmlns:a16="http://schemas.microsoft.com/office/drawing/2014/main" id="{4F1E952C-C41D-4583-85B9-A82137FA6274}"/>
                </a:ext>
              </a:extLst>
            </p:cNvPr>
            <p:cNvSpPr/>
            <p:nvPr/>
          </p:nvSpPr>
          <p:spPr>
            <a:xfrm rot="10235960">
              <a:off x="2534278" y="1471177"/>
              <a:ext cx="54686" cy="318348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80000">
                  <a:schemeClr val="accent2">
                    <a:lumMod val="40000"/>
                    <a:lumOff val="6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Isosceles Triangle 24">
              <a:extLst>
                <a:ext uri="{FF2B5EF4-FFF2-40B4-BE49-F238E27FC236}">
                  <a16:creationId xmlns:a16="http://schemas.microsoft.com/office/drawing/2014/main" id="{7015F7CC-D59D-44A7-AC0C-977D9ACF4A60}"/>
                </a:ext>
              </a:extLst>
            </p:cNvPr>
            <p:cNvSpPr/>
            <p:nvPr/>
          </p:nvSpPr>
          <p:spPr>
            <a:xfrm rot="7565966">
              <a:off x="2184078" y="1683706"/>
              <a:ext cx="50838" cy="342441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80000">
                  <a:schemeClr val="accent2">
                    <a:lumMod val="40000"/>
                    <a:lumOff val="6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Isosceles Triangle 24">
              <a:extLst>
                <a:ext uri="{FF2B5EF4-FFF2-40B4-BE49-F238E27FC236}">
                  <a16:creationId xmlns:a16="http://schemas.microsoft.com/office/drawing/2014/main" id="{DDCA005A-FBDC-46FF-82D3-772570C02A5D}"/>
                </a:ext>
              </a:extLst>
            </p:cNvPr>
            <p:cNvSpPr/>
            <p:nvPr/>
          </p:nvSpPr>
          <p:spPr>
            <a:xfrm rot="11361118">
              <a:off x="2696392" y="1617844"/>
              <a:ext cx="54686" cy="318348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80000">
                  <a:schemeClr val="accent2">
                    <a:lumMod val="40000"/>
                    <a:lumOff val="6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Isosceles Triangle 24">
              <a:extLst>
                <a:ext uri="{FF2B5EF4-FFF2-40B4-BE49-F238E27FC236}">
                  <a16:creationId xmlns:a16="http://schemas.microsoft.com/office/drawing/2014/main" id="{9A558C7C-E147-4A76-AEA4-E31DA8AFC7C7}"/>
                </a:ext>
              </a:extLst>
            </p:cNvPr>
            <p:cNvSpPr/>
            <p:nvPr/>
          </p:nvSpPr>
          <p:spPr>
            <a:xfrm rot="12814882">
              <a:off x="2787663" y="1794507"/>
              <a:ext cx="54686" cy="318348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80000">
                  <a:schemeClr val="accent2">
                    <a:lumMod val="40000"/>
                    <a:lumOff val="6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Isosceles Triangle 24">
              <a:extLst>
                <a:ext uri="{FF2B5EF4-FFF2-40B4-BE49-F238E27FC236}">
                  <a16:creationId xmlns:a16="http://schemas.microsoft.com/office/drawing/2014/main" id="{601A25DA-342A-43E5-97FD-EF39DAF77EEB}"/>
                </a:ext>
              </a:extLst>
            </p:cNvPr>
            <p:cNvSpPr/>
            <p:nvPr/>
          </p:nvSpPr>
          <p:spPr>
            <a:xfrm rot="19841800">
              <a:off x="2779119" y="2209797"/>
              <a:ext cx="54686" cy="318348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80000">
                  <a:schemeClr val="accent2">
                    <a:lumMod val="40000"/>
                    <a:lumOff val="6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Isosceles Triangle 24">
              <a:extLst>
                <a:ext uri="{FF2B5EF4-FFF2-40B4-BE49-F238E27FC236}">
                  <a16:creationId xmlns:a16="http://schemas.microsoft.com/office/drawing/2014/main" id="{0FF423B5-1FE9-4631-8A95-0978A4C421A5}"/>
                </a:ext>
              </a:extLst>
            </p:cNvPr>
            <p:cNvSpPr/>
            <p:nvPr/>
          </p:nvSpPr>
          <p:spPr>
            <a:xfrm rot="18560351">
              <a:off x="3027752" y="2195781"/>
              <a:ext cx="50838" cy="342441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80000">
                  <a:schemeClr val="accent2">
                    <a:lumMod val="40000"/>
                    <a:lumOff val="6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Isosceles Triangle 24">
              <a:extLst>
                <a:ext uri="{FF2B5EF4-FFF2-40B4-BE49-F238E27FC236}">
                  <a16:creationId xmlns:a16="http://schemas.microsoft.com/office/drawing/2014/main" id="{3C4A3C78-0A78-41F1-8A59-1EABB0F5F6A0}"/>
                </a:ext>
              </a:extLst>
            </p:cNvPr>
            <p:cNvSpPr/>
            <p:nvPr/>
          </p:nvSpPr>
          <p:spPr>
            <a:xfrm rot="377719">
              <a:off x="2608054" y="2340083"/>
              <a:ext cx="54686" cy="318348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80000">
                  <a:schemeClr val="accent2">
                    <a:lumMod val="40000"/>
                    <a:lumOff val="6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Isosceles Triangle 24">
              <a:extLst>
                <a:ext uri="{FF2B5EF4-FFF2-40B4-BE49-F238E27FC236}">
                  <a16:creationId xmlns:a16="http://schemas.microsoft.com/office/drawing/2014/main" id="{407E7EDB-447D-47A4-B06E-FF9C41BDA9A1}"/>
                </a:ext>
              </a:extLst>
            </p:cNvPr>
            <p:cNvSpPr/>
            <p:nvPr/>
          </p:nvSpPr>
          <p:spPr>
            <a:xfrm rot="4498505">
              <a:off x="2140714" y="2121129"/>
              <a:ext cx="50838" cy="342441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80000">
                  <a:schemeClr val="accent2">
                    <a:lumMod val="40000"/>
                    <a:lumOff val="6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Isosceles Triangle 24">
              <a:extLst>
                <a:ext uri="{FF2B5EF4-FFF2-40B4-BE49-F238E27FC236}">
                  <a16:creationId xmlns:a16="http://schemas.microsoft.com/office/drawing/2014/main" id="{2582C692-BC50-4880-9D35-7D8716AE8A8F}"/>
                </a:ext>
              </a:extLst>
            </p:cNvPr>
            <p:cNvSpPr/>
            <p:nvPr/>
          </p:nvSpPr>
          <p:spPr>
            <a:xfrm rot="2784244">
              <a:off x="2393346" y="2162040"/>
              <a:ext cx="50838" cy="342441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80000">
                  <a:schemeClr val="accent2">
                    <a:lumMod val="40000"/>
                    <a:lumOff val="6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Isosceles Triangle 24">
              <a:extLst>
                <a:ext uri="{FF2B5EF4-FFF2-40B4-BE49-F238E27FC236}">
                  <a16:creationId xmlns:a16="http://schemas.microsoft.com/office/drawing/2014/main" id="{365BFE9D-C757-4E40-A63D-8BCD58147818}"/>
                </a:ext>
              </a:extLst>
            </p:cNvPr>
            <p:cNvSpPr/>
            <p:nvPr/>
          </p:nvSpPr>
          <p:spPr>
            <a:xfrm rot="1560177">
              <a:off x="2408165" y="2417880"/>
              <a:ext cx="54686" cy="318348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80000">
                  <a:schemeClr val="accent2">
                    <a:lumMod val="40000"/>
                    <a:lumOff val="6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Isosceles Triangle 24">
              <a:extLst>
                <a:ext uri="{FF2B5EF4-FFF2-40B4-BE49-F238E27FC236}">
                  <a16:creationId xmlns:a16="http://schemas.microsoft.com/office/drawing/2014/main" id="{C2DE3100-7D16-4D12-A05D-7B902C978873}"/>
                </a:ext>
              </a:extLst>
            </p:cNvPr>
            <p:cNvSpPr/>
            <p:nvPr/>
          </p:nvSpPr>
          <p:spPr>
            <a:xfrm rot="16200000">
              <a:off x="3012820" y="1984243"/>
              <a:ext cx="50838" cy="342441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Isosceles Triangle 24">
              <a:extLst>
                <a:ext uri="{FF2B5EF4-FFF2-40B4-BE49-F238E27FC236}">
                  <a16:creationId xmlns:a16="http://schemas.microsoft.com/office/drawing/2014/main" id="{505D7351-70EC-48A8-BDFE-A04141ECF855}"/>
                </a:ext>
              </a:extLst>
            </p:cNvPr>
            <p:cNvSpPr/>
            <p:nvPr/>
          </p:nvSpPr>
          <p:spPr>
            <a:xfrm rot="9304118">
              <a:off x="2472260" y="1765221"/>
              <a:ext cx="54686" cy="318348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Isosceles Triangle 24">
              <a:extLst>
                <a:ext uri="{FF2B5EF4-FFF2-40B4-BE49-F238E27FC236}">
                  <a16:creationId xmlns:a16="http://schemas.microsoft.com/office/drawing/2014/main" id="{58EAAEDA-F8F4-4210-AF75-51BD8213D9D3}"/>
                </a:ext>
              </a:extLst>
            </p:cNvPr>
            <p:cNvSpPr/>
            <p:nvPr/>
          </p:nvSpPr>
          <p:spPr>
            <a:xfrm rot="10235960">
              <a:off x="2534279" y="1471177"/>
              <a:ext cx="54686" cy="318348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Isosceles Triangle 24">
              <a:extLst>
                <a:ext uri="{FF2B5EF4-FFF2-40B4-BE49-F238E27FC236}">
                  <a16:creationId xmlns:a16="http://schemas.microsoft.com/office/drawing/2014/main" id="{C23C9F7A-5771-470C-8736-8B1914BAEC00}"/>
                </a:ext>
              </a:extLst>
            </p:cNvPr>
            <p:cNvSpPr/>
            <p:nvPr/>
          </p:nvSpPr>
          <p:spPr>
            <a:xfrm rot="7565966">
              <a:off x="2184079" y="1683706"/>
              <a:ext cx="50838" cy="342441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Isosceles Triangle 24">
              <a:extLst>
                <a:ext uri="{FF2B5EF4-FFF2-40B4-BE49-F238E27FC236}">
                  <a16:creationId xmlns:a16="http://schemas.microsoft.com/office/drawing/2014/main" id="{B5ED6E58-EAFE-44E7-B2EA-AD19B1F508D4}"/>
                </a:ext>
              </a:extLst>
            </p:cNvPr>
            <p:cNvSpPr/>
            <p:nvPr/>
          </p:nvSpPr>
          <p:spPr>
            <a:xfrm rot="11361118">
              <a:off x="2696393" y="1617844"/>
              <a:ext cx="54686" cy="318348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Isosceles Triangle 24">
              <a:extLst>
                <a:ext uri="{FF2B5EF4-FFF2-40B4-BE49-F238E27FC236}">
                  <a16:creationId xmlns:a16="http://schemas.microsoft.com/office/drawing/2014/main" id="{9EB21B96-0606-4CCF-9624-3DCDDEF0BD07}"/>
                </a:ext>
              </a:extLst>
            </p:cNvPr>
            <p:cNvSpPr/>
            <p:nvPr/>
          </p:nvSpPr>
          <p:spPr>
            <a:xfrm rot="12814882">
              <a:off x="2787664" y="1794507"/>
              <a:ext cx="54686" cy="318348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Isosceles Triangle 24">
              <a:extLst>
                <a:ext uri="{FF2B5EF4-FFF2-40B4-BE49-F238E27FC236}">
                  <a16:creationId xmlns:a16="http://schemas.microsoft.com/office/drawing/2014/main" id="{31BE1B71-5F3C-4C02-8A0A-92F74D069367}"/>
                </a:ext>
              </a:extLst>
            </p:cNvPr>
            <p:cNvSpPr/>
            <p:nvPr/>
          </p:nvSpPr>
          <p:spPr>
            <a:xfrm rot="19841800">
              <a:off x="2779120" y="2209797"/>
              <a:ext cx="54686" cy="318348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Isosceles Triangle 24">
              <a:extLst>
                <a:ext uri="{FF2B5EF4-FFF2-40B4-BE49-F238E27FC236}">
                  <a16:creationId xmlns:a16="http://schemas.microsoft.com/office/drawing/2014/main" id="{312B5A8E-0470-4E7E-9567-A499C0AC00C2}"/>
                </a:ext>
              </a:extLst>
            </p:cNvPr>
            <p:cNvSpPr/>
            <p:nvPr/>
          </p:nvSpPr>
          <p:spPr>
            <a:xfrm rot="18560351">
              <a:off x="3027753" y="2195781"/>
              <a:ext cx="50838" cy="342441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Isosceles Triangle 24">
              <a:extLst>
                <a:ext uri="{FF2B5EF4-FFF2-40B4-BE49-F238E27FC236}">
                  <a16:creationId xmlns:a16="http://schemas.microsoft.com/office/drawing/2014/main" id="{EA380CB1-F2EB-4306-843E-26C2F64078B2}"/>
                </a:ext>
              </a:extLst>
            </p:cNvPr>
            <p:cNvSpPr/>
            <p:nvPr/>
          </p:nvSpPr>
          <p:spPr>
            <a:xfrm rot="377719">
              <a:off x="2608055" y="2340083"/>
              <a:ext cx="54686" cy="318348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Isosceles Triangle 24">
              <a:extLst>
                <a:ext uri="{FF2B5EF4-FFF2-40B4-BE49-F238E27FC236}">
                  <a16:creationId xmlns:a16="http://schemas.microsoft.com/office/drawing/2014/main" id="{8534F4DA-F69C-4370-9594-294FAF93DC49}"/>
                </a:ext>
              </a:extLst>
            </p:cNvPr>
            <p:cNvSpPr/>
            <p:nvPr/>
          </p:nvSpPr>
          <p:spPr>
            <a:xfrm rot="4498505">
              <a:off x="2140715" y="2121129"/>
              <a:ext cx="50838" cy="342441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Isosceles Triangle 24">
              <a:extLst>
                <a:ext uri="{FF2B5EF4-FFF2-40B4-BE49-F238E27FC236}">
                  <a16:creationId xmlns:a16="http://schemas.microsoft.com/office/drawing/2014/main" id="{9F67FFAA-7324-4800-9B6E-8DE8212E5F82}"/>
                </a:ext>
              </a:extLst>
            </p:cNvPr>
            <p:cNvSpPr/>
            <p:nvPr/>
          </p:nvSpPr>
          <p:spPr>
            <a:xfrm rot="2784244">
              <a:off x="2393347" y="2162040"/>
              <a:ext cx="50838" cy="342441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Isosceles Triangle 24">
              <a:extLst>
                <a:ext uri="{FF2B5EF4-FFF2-40B4-BE49-F238E27FC236}">
                  <a16:creationId xmlns:a16="http://schemas.microsoft.com/office/drawing/2014/main" id="{4F964A35-1E33-470E-873B-7C946B86ADFC}"/>
                </a:ext>
              </a:extLst>
            </p:cNvPr>
            <p:cNvSpPr/>
            <p:nvPr/>
          </p:nvSpPr>
          <p:spPr>
            <a:xfrm rot="1560177">
              <a:off x="2408166" y="2417880"/>
              <a:ext cx="54686" cy="318348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7" name="TextBox 106">
            <a:extLst>
              <a:ext uri="{FF2B5EF4-FFF2-40B4-BE49-F238E27FC236}">
                <a16:creationId xmlns:a16="http://schemas.microsoft.com/office/drawing/2014/main" id="{151B04EA-4395-4B1B-974B-BCADCF687FD2}"/>
              </a:ext>
            </a:extLst>
          </p:cNvPr>
          <p:cNvSpPr txBox="1"/>
          <p:nvPr/>
        </p:nvSpPr>
        <p:spPr>
          <a:xfrm>
            <a:off x="3720565" y="1913826"/>
            <a:ext cx="13794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>
                <a:latin typeface="+mj-lt"/>
              </a:rPr>
              <a:t>Radionuclide</a:t>
            </a:r>
            <a:endParaRPr lang="en-US" sz="1400" b="1" dirty="0">
              <a:latin typeface="+mj-lt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249611CA-4E9E-40A3-9A36-C9D4744614FD}"/>
              </a:ext>
            </a:extLst>
          </p:cNvPr>
          <p:cNvSpPr txBox="1"/>
          <p:nvPr/>
        </p:nvSpPr>
        <p:spPr>
          <a:xfrm>
            <a:off x="3723362" y="2173011"/>
            <a:ext cx="16202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/>
              <a:t>supply via </a:t>
            </a:r>
            <a:r>
              <a:rPr lang="cs-CZ" sz="1600" b="1" dirty="0"/>
              <a:t>WP3</a:t>
            </a:r>
            <a:endParaRPr lang="en-US" sz="1600" b="1" dirty="0"/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EE011910-CC38-4811-A125-D7744A62667A}"/>
              </a:ext>
            </a:extLst>
          </p:cNvPr>
          <p:cNvSpPr txBox="1"/>
          <p:nvPr/>
        </p:nvSpPr>
        <p:spPr>
          <a:xfrm>
            <a:off x="796781" y="1814243"/>
            <a:ext cx="15110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600" b="1" dirty="0"/>
              <a:t>Task 4.2:</a:t>
            </a:r>
          </a:p>
          <a:p>
            <a:pPr algn="r"/>
            <a:r>
              <a:rPr lang="cs-CZ" sz="1600" baseline="30000" dirty="0"/>
              <a:t>177</a:t>
            </a:r>
            <a:r>
              <a:rPr lang="cs-CZ" sz="1600" dirty="0"/>
              <a:t>Lu = nuclide of choise</a:t>
            </a:r>
          </a:p>
          <a:p>
            <a:pPr algn="r"/>
            <a:endParaRPr lang="en-US" sz="1600" b="1" dirty="0"/>
          </a:p>
        </p:txBody>
      </p:sp>
      <p:sp>
        <p:nvSpPr>
          <p:cNvPr id="76" name="Title 1">
            <a:extLst>
              <a:ext uri="{FF2B5EF4-FFF2-40B4-BE49-F238E27FC236}">
                <a16:creationId xmlns:a16="http://schemas.microsoft.com/office/drawing/2014/main" id="{708F34E0-2B8E-4633-B5D0-76EFA20609F2}"/>
              </a:ext>
            </a:extLst>
          </p:cNvPr>
          <p:cNvSpPr txBox="1">
            <a:spLocks/>
          </p:cNvSpPr>
          <p:nvPr/>
        </p:nvSpPr>
        <p:spPr bwMode="auto">
          <a:xfrm>
            <a:off x="838704" y="288384"/>
            <a:ext cx="10925452" cy="11600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36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err="1"/>
              <a:t>Radiotheranostics</a:t>
            </a:r>
            <a:r>
              <a:rPr lang="en-US" sz="2800" dirty="0"/>
              <a:t> </a:t>
            </a:r>
            <a:r>
              <a:rPr lang="en-US" sz="2800" b="0" dirty="0"/>
              <a:t>– </a:t>
            </a:r>
            <a:r>
              <a:rPr lang="cs-CZ" sz="2800" b="0" dirty="0"/>
              <a:t>stability (T4.4)</a:t>
            </a:r>
            <a:endParaRPr lang="en-US" sz="2800" b="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9384DD0-C3A7-4668-AD32-997139B9E4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62AB20F-D7ED-4DAD-83AF-0FCB71CD2C50}" type="slidenum">
              <a:rPr lang="en-US" smtClean="0"/>
              <a:t>8</a:t>
            </a:fld>
            <a:endParaRPr lang="en-US"/>
          </a:p>
        </p:txBody>
      </p:sp>
      <p:pic>
        <p:nvPicPr>
          <p:cNvPr id="119" name="Grafik 13">
            <a:extLst>
              <a:ext uri="{FF2B5EF4-FFF2-40B4-BE49-F238E27FC236}">
                <a16:creationId xmlns:a16="http://schemas.microsoft.com/office/drawing/2014/main" id="{AA374127-6A70-4377-8949-A6481A532A7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42875" y="5959441"/>
            <a:ext cx="1199155" cy="579471"/>
          </a:xfrm>
          <a:prstGeom prst="rect">
            <a:avLst/>
          </a:prstGeom>
        </p:spPr>
      </p:pic>
      <p:graphicFrame>
        <p:nvGraphicFramePr>
          <p:cNvPr id="75" name="Object 74">
            <a:extLst>
              <a:ext uri="{FF2B5EF4-FFF2-40B4-BE49-F238E27FC236}">
                <a16:creationId xmlns:a16="http://schemas.microsoft.com/office/drawing/2014/main" id="{B18C3413-A47C-4F47-930C-1B37AFF7050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45370111"/>
              </p:ext>
            </p:extLst>
          </p:nvPr>
        </p:nvGraphicFramePr>
        <p:xfrm>
          <a:off x="6989765" y="2115440"/>
          <a:ext cx="5762625" cy="2673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58" name="CS ChemDraw 64-bit Drawing" r:id="rId8" imgW="5895155" imgH="2733472" progId="ChemDraw_x64.Document.6.0">
                  <p:embed/>
                </p:oleObj>
              </mc:Choice>
              <mc:Fallback>
                <p:oleObj name="CS ChemDraw 64-bit Drawing" r:id="rId8" imgW="5895155" imgH="2733472" progId="ChemDraw_x64.Document.6.0">
                  <p:embed/>
                  <p:pic>
                    <p:nvPicPr>
                      <p:cNvPr id="45" name="Object 44">
                        <a:extLst>
                          <a:ext uri="{FF2B5EF4-FFF2-40B4-BE49-F238E27FC236}">
                            <a16:creationId xmlns:a16="http://schemas.microsoft.com/office/drawing/2014/main" id="{D6A60D5D-7942-4116-A31A-6CAC156EE33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989765" y="2115440"/>
                        <a:ext cx="5762625" cy="26733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15D1035B-8F16-4E1C-882E-76E5FD7E4549}"/>
              </a:ext>
            </a:extLst>
          </p:cNvPr>
          <p:cNvCxnSpPr>
            <a:cxnSpLocks/>
            <a:endCxn id="128" idx="2"/>
          </p:cNvCxnSpPr>
          <p:nvPr/>
        </p:nvCxnSpPr>
        <p:spPr>
          <a:xfrm>
            <a:off x="10142874" y="2598699"/>
            <a:ext cx="104775" cy="91467"/>
          </a:xfrm>
          <a:prstGeom prst="line">
            <a:avLst/>
          </a:prstGeom>
          <a:ln w="762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E4C148B2-BCDF-493B-A727-1D711EA9A2D9}"/>
              </a:ext>
            </a:extLst>
          </p:cNvPr>
          <p:cNvCxnSpPr>
            <a:cxnSpLocks/>
            <a:endCxn id="128" idx="2"/>
          </p:cNvCxnSpPr>
          <p:nvPr/>
        </p:nvCxnSpPr>
        <p:spPr>
          <a:xfrm flipV="1">
            <a:off x="10114758" y="2690166"/>
            <a:ext cx="132891" cy="34290"/>
          </a:xfrm>
          <a:prstGeom prst="line">
            <a:avLst/>
          </a:prstGeom>
          <a:ln w="762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Freeform: Shape 79">
            <a:extLst>
              <a:ext uri="{FF2B5EF4-FFF2-40B4-BE49-F238E27FC236}">
                <a16:creationId xmlns:a16="http://schemas.microsoft.com/office/drawing/2014/main" id="{969E8812-0C02-4714-9E3F-BA5EF1E23052}"/>
              </a:ext>
            </a:extLst>
          </p:cNvPr>
          <p:cNvSpPr/>
          <p:nvPr/>
        </p:nvSpPr>
        <p:spPr>
          <a:xfrm>
            <a:off x="7903270" y="2804529"/>
            <a:ext cx="2276197" cy="78793"/>
          </a:xfrm>
          <a:custGeom>
            <a:avLst/>
            <a:gdLst>
              <a:gd name="connsiteX0" fmla="*/ 0 w 1905000"/>
              <a:gd name="connsiteY0" fmla="*/ 78105 h 95253"/>
              <a:gd name="connsiteX1" fmla="*/ 72390 w 1905000"/>
              <a:gd name="connsiteY1" fmla="*/ 22860 h 95253"/>
              <a:gd name="connsiteX2" fmla="*/ 260985 w 1905000"/>
              <a:gd name="connsiteY2" fmla="*/ 85725 h 95253"/>
              <a:gd name="connsiteX3" fmla="*/ 422910 w 1905000"/>
              <a:gd name="connsiteY3" fmla="*/ 11430 h 95253"/>
              <a:gd name="connsiteX4" fmla="*/ 573405 w 1905000"/>
              <a:gd name="connsiteY4" fmla="*/ 95250 h 95253"/>
              <a:gd name="connsiteX5" fmla="*/ 723900 w 1905000"/>
              <a:gd name="connsiteY5" fmla="*/ 7620 h 95253"/>
              <a:gd name="connsiteX6" fmla="*/ 908685 w 1905000"/>
              <a:gd name="connsiteY6" fmla="*/ 89535 h 95253"/>
              <a:gd name="connsiteX7" fmla="*/ 1042035 w 1905000"/>
              <a:gd name="connsiteY7" fmla="*/ 0 h 95253"/>
              <a:gd name="connsiteX8" fmla="*/ 1042035 w 1905000"/>
              <a:gd name="connsiteY8" fmla="*/ 0 h 95253"/>
              <a:gd name="connsiteX9" fmla="*/ 1242060 w 1905000"/>
              <a:gd name="connsiteY9" fmla="*/ 91440 h 95253"/>
              <a:gd name="connsiteX10" fmla="*/ 1396365 w 1905000"/>
              <a:gd name="connsiteY10" fmla="*/ 7620 h 95253"/>
              <a:gd name="connsiteX11" fmla="*/ 1562100 w 1905000"/>
              <a:gd name="connsiteY11" fmla="*/ 81915 h 95253"/>
              <a:gd name="connsiteX12" fmla="*/ 1710690 w 1905000"/>
              <a:gd name="connsiteY12" fmla="*/ 1905 h 95253"/>
              <a:gd name="connsiteX13" fmla="*/ 1710690 w 1905000"/>
              <a:gd name="connsiteY13" fmla="*/ 1905 h 95253"/>
              <a:gd name="connsiteX14" fmla="*/ 1855470 w 1905000"/>
              <a:gd name="connsiteY14" fmla="*/ 89535 h 95253"/>
              <a:gd name="connsiteX15" fmla="*/ 1905000 w 1905000"/>
              <a:gd name="connsiteY15" fmla="*/ 38100 h 95253"/>
              <a:gd name="connsiteX0" fmla="*/ 0 w 1990725"/>
              <a:gd name="connsiteY0" fmla="*/ 78105 h 95253"/>
              <a:gd name="connsiteX1" fmla="*/ 72390 w 1990725"/>
              <a:gd name="connsiteY1" fmla="*/ 22860 h 95253"/>
              <a:gd name="connsiteX2" fmla="*/ 260985 w 1990725"/>
              <a:gd name="connsiteY2" fmla="*/ 85725 h 95253"/>
              <a:gd name="connsiteX3" fmla="*/ 422910 w 1990725"/>
              <a:gd name="connsiteY3" fmla="*/ 11430 h 95253"/>
              <a:gd name="connsiteX4" fmla="*/ 573405 w 1990725"/>
              <a:gd name="connsiteY4" fmla="*/ 95250 h 95253"/>
              <a:gd name="connsiteX5" fmla="*/ 723900 w 1990725"/>
              <a:gd name="connsiteY5" fmla="*/ 7620 h 95253"/>
              <a:gd name="connsiteX6" fmla="*/ 908685 w 1990725"/>
              <a:gd name="connsiteY6" fmla="*/ 89535 h 95253"/>
              <a:gd name="connsiteX7" fmla="*/ 1042035 w 1990725"/>
              <a:gd name="connsiteY7" fmla="*/ 0 h 95253"/>
              <a:gd name="connsiteX8" fmla="*/ 1042035 w 1990725"/>
              <a:gd name="connsiteY8" fmla="*/ 0 h 95253"/>
              <a:gd name="connsiteX9" fmla="*/ 1242060 w 1990725"/>
              <a:gd name="connsiteY9" fmla="*/ 91440 h 95253"/>
              <a:gd name="connsiteX10" fmla="*/ 1396365 w 1990725"/>
              <a:gd name="connsiteY10" fmla="*/ 7620 h 95253"/>
              <a:gd name="connsiteX11" fmla="*/ 1562100 w 1990725"/>
              <a:gd name="connsiteY11" fmla="*/ 81915 h 95253"/>
              <a:gd name="connsiteX12" fmla="*/ 1710690 w 1990725"/>
              <a:gd name="connsiteY12" fmla="*/ 1905 h 95253"/>
              <a:gd name="connsiteX13" fmla="*/ 1710690 w 1990725"/>
              <a:gd name="connsiteY13" fmla="*/ 1905 h 95253"/>
              <a:gd name="connsiteX14" fmla="*/ 1855470 w 1990725"/>
              <a:gd name="connsiteY14" fmla="*/ 89535 h 95253"/>
              <a:gd name="connsiteX15" fmla="*/ 1990725 w 1990725"/>
              <a:gd name="connsiteY15" fmla="*/ 36195 h 95253"/>
              <a:gd name="connsiteX0" fmla="*/ 0 w 1990725"/>
              <a:gd name="connsiteY0" fmla="*/ 78105 h 95253"/>
              <a:gd name="connsiteX1" fmla="*/ 72390 w 1990725"/>
              <a:gd name="connsiteY1" fmla="*/ 22860 h 95253"/>
              <a:gd name="connsiteX2" fmla="*/ 260985 w 1990725"/>
              <a:gd name="connsiteY2" fmla="*/ 85725 h 95253"/>
              <a:gd name="connsiteX3" fmla="*/ 422910 w 1990725"/>
              <a:gd name="connsiteY3" fmla="*/ 11430 h 95253"/>
              <a:gd name="connsiteX4" fmla="*/ 573405 w 1990725"/>
              <a:gd name="connsiteY4" fmla="*/ 95250 h 95253"/>
              <a:gd name="connsiteX5" fmla="*/ 723900 w 1990725"/>
              <a:gd name="connsiteY5" fmla="*/ 7620 h 95253"/>
              <a:gd name="connsiteX6" fmla="*/ 908685 w 1990725"/>
              <a:gd name="connsiteY6" fmla="*/ 89535 h 95253"/>
              <a:gd name="connsiteX7" fmla="*/ 1042035 w 1990725"/>
              <a:gd name="connsiteY7" fmla="*/ 0 h 95253"/>
              <a:gd name="connsiteX8" fmla="*/ 1042035 w 1990725"/>
              <a:gd name="connsiteY8" fmla="*/ 0 h 95253"/>
              <a:gd name="connsiteX9" fmla="*/ 1242060 w 1990725"/>
              <a:gd name="connsiteY9" fmla="*/ 91440 h 95253"/>
              <a:gd name="connsiteX10" fmla="*/ 1396365 w 1990725"/>
              <a:gd name="connsiteY10" fmla="*/ 7620 h 95253"/>
              <a:gd name="connsiteX11" fmla="*/ 1562100 w 1990725"/>
              <a:gd name="connsiteY11" fmla="*/ 81915 h 95253"/>
              <a:gd name="connsiteX12" fmla="*/ 1710690 w 1990725"/>
              <a:gd name="connsiteY12" fmla="*/ 1905 h 95253"/>
              <a:gd name="connsiteX13" fmla="*/ 1710690 w 1990725"/>
              <a:gd name="connsiteY13" fmla="*/ 1905 h 95253"/>
              <a:gd name="connsiteX14" fmla="*/ 1855470 w 1990725"/>
              <a:gd name="connsiteY14" fmla="*/ 89535 h 95253"/>
              <a:gd name="connsiteX15" fmla="*/ 1990725 w 1990725"/>
              <a:gd name="connsiteY15" fmla="*/ 36195 h 95253"/>
              <a:gd name="connsiteX0" fmla="*/ 0 w 2080260"/>
              <a:gd name="connsiteY0" fmla="*/ 78105 h 95253"/>
              <a:gd name="connsiteX1" fmla="*/ 72390 w 2080260"/>
              <a:gd name="connsiteY1" fmla="*/ 22860 h 95253"/>
              <a:gd name="connsiteX2" fmla="*/ 260985 w 2080260"/>
              <a:gd name="connsiteY2" fmla="*/ 85725 h 95253"/>
              <a:gd name="connsiteX3" fmla="*/ 422910 w 2080260"/>
              <a:gd name="connsiteY3" fmla="*/ 11430 h 95253"/>
              <a:gd name="connsiteX4" fmla="*/ 573405 w 2080260"/>
              <a:gd name="connsiteY4" fmla="*/ 95250 h 95253"/>
              <a:gd name="connsiteX5" fmla="*/ 723900 w 2080260"/>
              <a:gd name="connsiteY5" fmla="*/ 7620 h 95253"/>
              <a:gd name="connsiteX6" fmla="*/ 908685 w 2080260"/>
              <a:gd name="connsiteY6" fmla="*/ 89535 h 95253"/>
              <a:gd name="connsiteX7" fmla="*/ 1042035 w 2080260"/>
              <a:gd name="connsiteY7" fmla="*/ 0 h 95253"/>
              <a:gd name="connsiteX8" fmla="*/ 1042035 w 2080260"/>
              <a:gd name="connsiteY8" fmla="*/ 0 h 95253"/>
              <a:gd name="connsiteX9" fmla="*/ 1242060 w 2080260"/>
              <a:gd name="connsiteY9" fmla="*/ 91440 h 95253"/>
              <a:gd name="connsiteX10" fmla="*/ 1396365 w 2080260"/>
              <a:gd name="connsiteY10" fmla="*/ 7620 h 95253"/>
              <a:gd name="connsiteX11" fmla="*/ 1562100 w 2080260"/>
              <a:gd name="connsiteY11" fmla="*/ 81915 h 95253"/>
              <a:gd name="connsiteX12" fmla="*/ 1710690 w 2080260"/>
              <a:gd name="connsiteY12" fmla="*/ 1905 h 95253"/>
              <a:gd name="connsiteX13" fmla="*/ 1710690 w 2080260"/>
              <a:gd name="connsiteY13" fmla="*/ 1905 h 95253"/>
              <a:gd name="connsiteX14" fmla="*/ 1855470 w 2080260"/>
              <a:gd name="connsiteY14" fmla="*/ 89535 h 95253"/>
              <a:gd name="connsiteX15" fmla="*/ 2080260 w 2080260"/>
              <a:gd name="connsiteY15" fmla="*/ 19050 h 95253"/>
              <a:gd name="connsiteX0" fmla="*/ 0 w 2164080"/>
              <a:gd name="connsiteY0" fmla="*/ 78105 h 95253"/>
              <a:gd name="connsiteX1" fmla="*/ 72390 w 2164080"/>
              <a:gd name="connsiteY1" fmla="*/ 22860 h 95253"/>
              <a:gd name="connsiteX2" fmla="*/ 260985 w 2164080"/>
              <a:gd name="connsiteY2" fmla="*/ 85725 h 95253"/>
              <a:gd name="connsiteX3" fmla="*/ 422910 w 2164080"/>
              <a:gd name="connsiteY3" fmla="*/ 11430 h 95253"/>
              <a:gd name="connsiteX4" fmla="*/ 573405 w 2164080"/>
              <a:gd name="connsiteY4" fmla="*/ 95250 h 95253"/>
              <a:gd name="connsiteX5" fmla="*/ 723900 w 2164080"/>
              <a:gd name="connsiteY5" fmla="*/ 7620 h 95253"/>
              <a:gd name="connsiteX6" fmla="*/ 908685 w 2164080"/>
              <a:gd name="connsiteY6" fmla="*/ 89535 h 95253"/>
              <a:gd name="connsiteX7" fmla="*/ 1042035 w 2164080"/>
              <a:gd name="connsiteY7" fmla="*/ 0 h 95253"/>
              <a:gd name="connsiteX8" fmla="*/ 1042035 w 2164080"/>
              <a:gd name="connsiteY8" fmla="*/ 0 h 95253"/>
              <a:gd name="connsiteX9" fmla="*/ 1242060 w 2164080"/>
              <a:gd name="connsiteY9" fmla="*/ 91440 h 95253"/>
              <a:gd name="connsiteX10" fmla="*/ 1396365 w 2164080"/>
              <a:gd name="connsiteY10" fmla="*/ 7620 h 95253"/>
              <a:gd name="connsiteX11" fmla="*/ 1562100 w 2164080"/>
              <a:gd name="connsiteY11" fmla="*/ 81915 h 95253"/>
              <a:gd name="connsiteX12" fmla="*/ 1710690 w 2164080"/>
              <a:gd name="connsiteY12" fmla="*/ 1905 h 95253"/>
              <a:gd name="connsiteX13" fmla="*/ 1710690 w 2164080"/>
              <a:gd name="connsiteY13" fmla="*/ 1905 h 95253"/>
              <a:gd name="connsiteX14" fmla="*/ 1855470 w 2164080"/>
              <a:gd name="connsiteY14" fmla="*/ 89535 h 95253"/>
              <a:gd name="connsiteX15" fmla="*/ 2164080 w 2164080"/>
              <a:gd name="connsiteY15" fmla="*/ 17145 h 95253"/>
              <a:gd name="connsiteX0" fmla="*/ 0 w 2164080"/>
              <a:gd name="connsiteY0" fmla="*/ 78105 h 95253"/>
              <a:gd name="connsiteX1" fmla="*/ 72390 w 2164080"/>
              <a:gd name="connsiteY1" fmla="*/ 22860 h 95253"/>
              <a:gd name="connsiteX2" fmla="*/ 260985 w 2164080"/>
              <a:gd name="connsiteY2" fmla="*/ 85725 h 95253"/>
              <a:gd name="connsiteX3" fmla="*/ 422910 w 2164080"/>
              <a:gd name="connsiteY3" fmla="*/ 11430 h 95253"/>
              <a:gd name="connsiteX4" fmla="*/ 573405 w 2164080"/>
              <a:gd name="connsiteY4" fmla="*/ 95250 h 95253"/>
              <a:gd name="connsiteX5" fmla="*/ 723900 w 2164080"/>
              <a:gd name="connsiteY5" fmla="*/ 7620 h 95253"/>
              <a:gd name="connsiteX6" fmla="*/ 908685 w 2164080"/>
              <a:gd name="connsiteY6" fmla="*/ 89535 h 95253"/>
              <a:gd name="connsiteX7" fmla="*/ 1042035 w 2164080"/>
              <a:gd name="connsiteY7" fmla="*/ 0 h 95253"/>
              <a:gd name="connsiteX8" fmla="*/ 1042035 w 2164080"/>
              <a:gd name="connsiteY8" fmla="*/ 0 h 95253"/>
              <a:gd name="connsiteX9" fmla="*/ 1242060 w 2164080"/>
              <a:gd name="connsiteY9" fmla="*/ 91440 h 95253"/>
              <a:gd name="connsiteX10" fmla="*/ 1396365 w 2164080"/>
              <a:gd name="connsiteY10" fmla="*/ 7620 h 95253"/>
              <a:gd name="connsiteX11" fmla="*/ 1562100 w 2164080"/>
              <a:gd name="connsiteY11" fmla="*/ 81915 h 95253"/>
              <a:gd name="connsiteX12" fmla="*/ 1710690 w 2164080"/>
              <a:gd name="connsiteY12" fmla="*/ 1905 h 95253"/>
              <a:gd name="connsiteX13" fmla="*/ 1710690 w 2164080"/>
              <a:gd name="connsiteY13" fmla="*/ 1905 h 95253"/>
              <a:gd name="connsiteX14" fmla="*/ 1855470 w 2164080"/>
              <a:gd name="connsiteY14" fmla="*/ 89535 h 95253"/>
              <a:gd name="connsiteX15" fmla="*/ 2164080 w 2164080"/>
              <a:gd name="connsiteY15" fmla="*/ 17145 h 95253"/>
              <a:gd name="connsiteX0" fmla="*/ 0 w 2164080"/>
              <a:gd name="connsiteY0" fmla="*/ 78105 h 95253"/>
              <a:gd name="connsiteX1" fmla="*/ 72390 w 2164080"/>
              <a:gd name="connsiteY1" fmla="*/ 22860 h 95253"/>
              <a:gd name="connsiteX2" fmla="*/ 260985 w 2164080"/>
              <a:gd name="connsiteY2" fmla="*/ 85725 h 95253"/>
              <a:gd name="connsiteX3" fmla="*/ 422910 w 2164080"/>
              <a:gd name="connsiteY3" fmla="*/ 11430 h 95253"/>
              <a:gd name="connsiteX4" fmla="*/ 573405 w 2164080"/>
              <a:gd name="connsiteY4" fmla="*/ 95250 h 95253"/>
              <a:gd name="connsiteX5" fmla="*/ 723900 w 2164080"/>
              <a:gd name="connsiteY5" fmla="*/ 7620 h 95253"/>
              <a:gd name="connsiteX6" fmla="*/ 908685 w 2164080"/>
              <a:gd name="connsiteY6" fmla="*/ 89535 h 95253"/>
              <a:gd name="connsiteX7" fmla="*/ 1042035 w 2164080"/>
              <a:gd name="connsiteY7" fmla="*/ 0 h 95253"/>
              <a:gd name="connsiteX8" fmla="*/ 1042035 w 2164080"/>
              <a:gd name="connsiteY8" fmla="*/ 0 h 95253"/>
              <a:gd name="connsiteX9" fmla="*/ 1242060 w 2164080"/>
              <a:gd name="connsiteY9" fmla="*/ 91440 h 95253"/>
              <a:gd name="connsiteX10" fmla="*/ 1396365 w 2164080"/>
              <a:gd name="connsiteY10" fmla="*/ 7620 h 95253"/>
              <a:gd name="connsiteX11" fmla="*/ 1562100 w 2164080"/>
              <a:gd name="connsiteY11" fmla="*/ 81915 h 95253"/>
              <a:gd name="connsiteX12" fmla="*/ 1710690 w 2164080"/>
              <a:gd name="connsiteY12" fmla="*/ 1905 h 95253"/>
              <a:gd name="connsiteX13" fmla="*/ 1710690 w 2164080"/>
              <a:gd name="connsiteY13" fmla="*/ 1905 h 95253"/>
              <a:gd name="connsiteX14" fmla="*/ 1855470 w 2164080"/>
              <a:gd name="connsiteY14" fmla="*/ 89535 h 95253"/>
              <a:gd name="connsiteX15" fmla="*/ 2164080 w 2164080"/>
              <a:gd name="connsiteY15" fmla="*/ 17145 h 95253"/>
              <a:gd name="connsiteX0" fmla="*/ 0 w 2164080"/>
              <a:gd name="connsiteY0" fmla="*/ 78105 h 95253"/>
              <a:gd name="connsiteX1" fmla="*/ 72390 w 2164080"/>
              <a:gd name="connsiteY1" fmla="*/ 22860 h 95253"/>
              <a:gd name="connsiteX2" fmla="*/ 260985 w 2164080"/>
              <a:gd name="connsiteY2" fmla="*/ 85725 h 95253"/>
              <a:gd name="connsiteX3" fmla="*/ 422910 w 2164080"/>
              <a:gd name="connsiteY3" fmla="*/ 11430 h 95253"/>
              <a:gd name="connsiteX4" fmla="*/ 573405 w 2164080"/>
              <a:gd name="connsiteY4" fmla="*/ 95250 h 95253"/>
              <a:gd name="connsiteX5" fmla="*/ 723900 w 2164080"/>
              <a:gd name="connsiteY5" fmla="*/ 7620 h 95253"/>
              <a:gd name="connsiteX6" fmla="*/ 908685 w 2164080"/>
              <a:gd name="connsiteY6" fmla="*/ 89535 h 95253"/>
              <a:gd name="connsiteX7" fmla="*/ 1042035 w 2164080"/>
              <a:gd name="connsiteY7" fmla="*/ 0 h 95253"/>
              <a:gd name="connsiteX8" fmla="*/ 1042035 w 2164080"/>
              <a:gd name="connsiteY8" fmla="*/ 0 h 95253"/>
              <a:gd name="connsiteX9" fmla="*/ 1242060 w 2164080"/>
              <a:gd name="connsiteY9" fmla="*/ 91440 h 95253"/>
              <a:gd name="connsiteX10" fmla="*/ 1396365 w 2164080"/>
              <a:gd name="connsiteY10" fmla="*/ 7620 h 95253"/>
              <a:gd name="connsiteX11" fmla="*/ 1562100 w 2164080"/>
              <a:gd name="connsiteY11" fmla="*/ 81915 h 95253"/>
              <a:gd name="connsiteX12" fmla="*/ 1710690 w 2164080"/>
              <a:gd name="connsiteY12" fmla="*/ 1905 h 95253"/>
              <a:gd name="connsiteX13" fmla="*/ 1710690 w 2164080"/>
              <a:gd name="connsiteY13" fmla="*/ 1905 h 95253"/>
              <a:gd name="connsiteX14" fmla="*/ 1855470 w 2164080"/>
              <a:gd name="connsiteY14" fmla="*/ 89535 h 95253"/>
              <a:gd name="connsiteX15" fmla="*/ 2164080 w 2164080"/>
              <a:gd name="connsiteY15" fmla="*/ 17145 h 95253"/>
              <a:gd name="connsiteX0" fmla="*/ 0 w 2164080"/>
              <a:gd name="connsiteY0" fmla="*/ 78105 h 95253"/>
              <a:gd name="connsiteX1" fmla="*/ 72390 w 2164080"/>
              <a:gd name="connsiteY1" fmla="*/ 22860 h 95253"/>
              <a:gd name="connsiteX2" fmla="*/ 260985 w 2164080"/>
              <a:gd name="connsiteY2" fmla="*/ 85725 h 95253"/>
              <a:gd name="connsiteX3" fmla="*/ 422910 w 2164080"/>
              <a:gd name="connsiteY3" fmla="*/ 11430 h 95253"/>
              <a:gd name="connsiteX4" fmla="*/ 573405 w 2164080"/>
              <a:gd name="connsiteY4" fmla="*/ 95250 h 95253"/>
              <a:gd name="connsiteX5" fmla="*/ 723900 w 2164080"/>
              <a:gd name="connsiteY5" fmla="*/ 7620 h 95253"/>
              <a:gd name="connsiteX6" fmla="*/ 908685 w 2164080"/>
              <a:gd name="connsiteY6" fmla="*/ 89535 h 95253"/>
              <a:gd name="connsiteX7" fmla="*/ 1042035 w 2164080"/>
              <a:gd name="connsiteY7" fmla="*/ 0 h 95253"/>
              <a:gd name="connsiteX8" fmla="*/ 1042035 w 2164080"/>
              <a:gd name="connsiteY8" fmla="*/ 0 h 95253"/>
              <a:gd name="connsiteX9" fmla="*/ 1242060 w 2164080"/>
              <a:gd name="connsiteY9" fmla="*/ 91440 h 95253"/>
              <a:gd name="connsiteX10" fmla="*/ 1396365 w 2164080"/>
              <a:gd name="connsiteY10" fmla="*/ 7620 h 95253"/>
              <a:gd name="connsiteX11" fmla="*/ 1562100 w 2164080"/>
              <a:gd name="connsiteY11" fmla="*/ 81915 h 95253"/>
              <a:gd name="connsiteX12" fmla="*/ 1710690 w 2164080"/>
              <a:gd name="connsiteY12" fmla="*/ 1905 h 95253"/>
              <a:gd name="connsiteX13" fmla="*/ 1710690 w 2164080"/>
              <a:gd name="connsiteY13" fmla="*/ 1905 h 95253"/>
              <a:gd name="connsiteX14" fmla="*/ 1855470 w 2164080"/>
              <a:gd name="connsiteY14" fmla="*/ 89535 h 95253"/>
              <a:gd name="connsiteX15" fmla="*/ 2164080 w 2164080"/>
              <a:gd name="connsiteY15" fmla="*/ 17145 h 95253"/>
              <a:gd name="connsiteX0" fmla="*/ 0 w 2164080"/>
              <a:gd name="connsiteY0" fmla="*/ 78105 h 95253"/>
              <a:gd name="connsiteX1" fmla="*/ 72390 w 2164080"/>
              <a:gd name="connsiteY1" fmla="*/ 22860 h 95253"/>
              <a:gd name="connsiteX2" fmla="*/ 260985 w 2164080"/>
              <a:gd name="connsiteY2" fmla="*/ 85725 h 95253"/>
              <a:gd name="connsiteX3" fmla="*/ 422910 w 2164080"/>
              <a:gd name="connsiteY3" fmla="*/ 11430 h 95253"/>
              <a:gd name="connsiteX4" fmla="*/ 573405 w 2164080"/>
              <a:gd name="connsiteY4" fmla="*/ 95250 h 95253"/>
              <a:gd name="connsiteX5" fmla="*/ 723900 w 2164080"/>
              <a:gd name="connsiteY5" fmla="*/ 7620 h 95253"/>
              <a:gd name="connsiteX6" fmla="*/ 908685 w 2164080"/>
              <a:gd name="connsiteY6" fmla="*/ 89535 h 95253"/>
              <a:gd name="connsiteX7" fmla="*/ 1042035 w 2164080"/>
              <a:gd name="connsiteY7" fmla="*/ 0 h 95253"/>
              <a:gd name="connsiteX8" fmla="*/ 1042035 w 2164080"/>
              <a:gd name="connsiteY8" fmla="*/ 0 h 95253"/>
              <a:gd name="connsiteX9" fmla="*/ 1242060 w 2164080"/>
              <a:gd name="connsiteY9" fmla="*/ 91440 h 95253"/>
              <a:gd name="connsiteX10" fmla="*/ 1396365 w 2164080"/>
              <a:gd name="connsiteY10" fmla="*/ 7620 h 95253"/>
              <a:gd name="connsiteX11" fmla="*/ 1562100 w 2164080"/>
              <a:gd name="connsiteY11" fmla="*/ 81915 h 95253"/>
              <a:gd name="connsiteX12" fmla="*/ 1710690 w 2164080"/>
              <a:gd name="connsiteY12" fmla="*/ 1905 h 95253"/>
              <a:gd name="connsiteX13" fmla="*/ 1769745 w 2164080"/>
              <a:gd name="connsiteY13" fmla="*/ 0 h 95253"/>
              <a:gd name="connsiteX14" fmla="*/ 1855470 w 2164080"/>
              <a:gd name="connsiteY14" fmla="*/ 89535 h 95253"/>
              <a:gd name="connsiteX15" fmla="*/ 2164080 w 2164080"/>
              <a:gd name="connsiteY15" fmla="*/ 17145 h 95253"/>
              <a:gd name="connsiteX0" fmla="*/ 0 w 2164080"/>
              <a:gd name="connsiteY0" fmla="*/ 78119 h 95267"/>
              <a:gd name="connsiteX1" fmla="*/ 72390 w 2164080"/>
              <a:gd name="connsiteY1" fmla="*/ 22874 h 95267"/>
              <a:gd name="connsiteX2" fmla="*/ 260985 w 2164080"/>
              <a:gd name="connsiteY2" fmla="*/ 85739 h 95267"/>
              <a:gd name="connsiteX3" fmla="*/ 422910 w 2164080"/>
              <a:gd name="connsiteY3" fmla="*/ 11444 h 95267"/>
              <a:gd name="connsiteX4" fmla="*/ 573405 w 2164080"/>
              <a:gd name="connsiteY4" fmla="*/ 95264 h 95267"/>
              <a:gd name="connsiteX5" fmla="*/ 723900 w 2164080"/>
              <a:gd name="connsiteY5" fmla="*/ 7634 h 95267"/>
              <a:gd name="connsiteX6" fmla="*/ 908685 w 2164080"/>
              <a:gd name="connsiteY6" fmla="*/ 89549 h 95267"/>
              <a:gd name="connsiteX7" fmla="*/ 1042035 w 2164080"/>
              <a:gd name="connsiteY7" fmla="*/ 14 h 95267"/>
              <a:gd name="connsiteX8" fmla="*/ 1042035 w 2164080"/>
              <a:gd name="connsiteY8" fmla="*/ 14 h 95267"/>
              <a:gd name="connsiteX9" fmla="*/ 1242060 w 2164080"/>
              <a:gd name="connsiteY9" fmla="*/ 91454 h 95267"/>
              <a:gd name="connsiteX10" fmla="*/ 1396365 w 2164080"/>
              <a:gd name="connsiteY10" fmla="*/ 7634 h 95267"/>
              <a:gd name="connsiteX11" fmla="*/ 1562100 w 2164080"/>
              <a:gd name="connsiteY11" fmla="*/ 81929 h 95267"/>
              <a:gd name="connsiteX12" fmla="*/ 1769745 w 2164080"/>
              <a:gd name="connsiteY12" fmla="*/ 14 h 95267"/>
              <a:gd name="connsiteX13" fmla="*/ 1855470 w 2164080"/>
              <a:gd name="connsiteY13" fmla="*/ 89549 h 95267"/>
              <a:gd name="connsiteX14" fmla="*/ 2164080 w 2164080"/>
              <a:gd name="connsiteY14" fmla="*/ 17159 h 95267"/>
              <a:gd name="connsiteX0" fmla="*/ 0 w 2164080"/>
              <a:gd name="connsiteY0" fmla="*/ 78105 h 95253"/>
              <a:gd name="connsiteX1" fmla="*/ 72390 w 2164080"/>
              <a:gd name="connsiteY1" fmla="*/ 22860 h 95253"/>
              <a:gd name="connsiteX2" fmla="*/ 260985 w 2164080"/>
              <a:gd name="connsiteY2" fmla="*/ 85725 h 95253"/>
              <a:gd name="connsiteX3" fmla="*/ 422910 w 2164080"/>
              <a:gd name="connsiteY3" fmla="*/ 11430 h 95253"/>
              <a:gd name="connsiteX4" fmla="*/ 573405 w 2164080"/>
              <a:gd name="connsiteY4" fmla="*/ 95250 h 95253"/>
              <a:gd name="connsiteX5" fmla="*/ 723900 w 2164080"/>
              <a:gd name="connsiteY5" fmla="*/ 7620 h 95253"/>
              <a:gd name="connsiteX6" fmla="*/ 908685 w 2164080"/>
              <a:gd name="connsiteY6" fmla="*/ 89535 h 95253"/>
              <a:gd name="connsiteX7" fmla="*/ 1042035 w 2164080"/>
              <a:gd name="connsiteY7" fmla="*/ 0 h 95253"/>
              <a:gd name="connsiteX8" fmla="*/ 1042035 w 2164080"/>
              <a:gd name="connsiteY8" fmla="*/ 0 h 95253"/>
              <a:gd name="connsiteX9" fmla="*/ 1242060 w 2164080"/>
              <a:gd name="connsiteY9" fmla="*/ 91440 h 95253"/>
              <a:gd name="connsiteX10" fmla="*/ 1396365 w 2164080"/>
              <a:gd name="connsiteY10" fmla="*/ 7620 h 95253"/>
              <a:gd name="connsiteX11" fmla="*/ 1562100 w 2164080"/>
              <a:gd name="connsiteY11" fmla="*/ 81915 h 95253"/>
              <a:gd name="connsiteX12" fmla="*/ 1725930 w 2164080"/>
              <a:gd name="connsiteY12" fmla="*/ 3810 h 95253"/>
              <a:gd name="connsiteX13" fmla="*/ 1855470 w 2164080"/>
              <a:gd name="connsiteY13" fmla="*/ 89535 h 95253"/>
              <a:gd name="connsiteX14" fmla="*/ 2164080 w 2164080"/>
              <a:gd name="connsiteY14" fmla="*/ 17145 h 95253"/>
              <a:gd name="connsiteX0" fmla="*/ 0 w 2164080"/>
              <a:gd name="connsiteY0" fmla="*/ 78105 h 95253"/>
              <a:gd name="connsiteX1" fmla="*/ 72390 w 2164080"/>
              <a:gd name="connsiteY1" fmla="*/ 22860 h 95253"/>
              <a:gd name="connsiteX2" fmla="*/ 260985 w 2164080"/>
              <a:gd name="connsiteY2" fmla="*/ 85725 h 95253"/>
              <a:gd name="connsiteX3" fmla="*/ 422910 w 2164080"/>
              <a:gd name="connsiteY3" fmla="*/ 11430 h 95253"/>
              <a:gd name="connsiteX4" fmla="*/ 573405 w 2164080"/>
              <a:gd name="connsiteY4" fmla="*/ 95250 h 95253"/>
              <a:gd name="connsiteX5" fmla="*/ 723900 w 2164080"/>
              <a:gd name="connsiteY5" fmla="*/ 7620 h 95253"/>
              <a:gd name="connsiteX6" fmla="*/ 908685 w 2164080"/>
              <a:gd name="connsiteY6" fmla="*/ 89535 h 95253"/>
              <a:gd name="connsiteX7" fmla="*/ 1042035 w 2164080"/>
              <a:gd name="connsiteY7" fmla="*/ 0 h 95253"/>
              <a:gd name="connsiteX8" fmla="*/ 1042035 w 2164080"/>
              <a:gd name="connsiteY8" fmla="*/ 0 h 95253"/>
              <a:gd name="connsiteX9" fmla="*/ 1242060 w 2164080"/>
              <a:gd name="connsiteY9" fmla="*/ 91440 h 95253"/>
              <a:gd name="connsiteX10" fmla="*/ 1396365 w 2164080"/>
              <a:gd name="connsiteY10" fmla="*/ 7620 h 95253"/>
              <a:gd name="connsiteX11" fmla="*/ 1562100 w 2164080"/>
              <a:gd name="connsiteY11" fmla="*/ 81915 h 95253"/>
              <a:gd name="connsiteX12" fmla="*/ 1725930 w 2164080"/>
              <a:gd name="connsiteY12" fmla="*/ 3810 h 95253"/>
              <a:gd name="connsiteX13" fmla="*/ 1855470 w 2164080"/>
              <a:gd name="connsiteY13" fmla="*/ 89535 h 95253"/>
              <a:gd name="connsiteX14" fmla="*/ 2164080 w 2164080"/>
              <a:gd name="connsiteY14" fmla="*/ 17145 h 95253"/>
              <a:gd name="connsiteX0" fmla="*/ 0 w 2164080"/>
              <a:gd name="connsiteY0" fmla="*/ 78105 h 95253"/>
              <a:gd name="connsiteX1" fmla="*/ 72390 w 2164080"/>
              <a:gd name="connsiteY1" fmla="*/ 22860 h 95253"/>
              <a:gd name="connsiteX2" fmla="*/ 260985 w 2164080"/>
              <a:gd name="connsiteY2" fmla="*/ 85725 h 95253"/>
              <a:gd name="connsiteX3" fmla="*/ 422910 w 2164080"/>
              <a:gd name="connsiteY3" fmla="*/ 11430 h 95253"/>
              <a:gd name="connsiteX4" fmla="*/ 573405 w 2164080"/>
              <a:gd name="connsiteY4" fmla="*/ 95250 h 95253"/>
              <a:gd name="connsiteX5" fmla="*/ 723900 w 2164080"/>
              <a:gd name="connsiteY5" fmla="*/ 7620 h 95253"/>
              <a:gd name="connsiteX6" fmla="*/ 908685 w 2164080"/>
              <a:gd name="connsiteY6" fmla="*/ 89535 h 95253"/>
              <a:gd name="connsiteX7" fmla="*/ 1042035 w 2164080"/>
              <a:gd name="connsiteY7" fmla="*/ 0 h 95253"/>
              <a:gd name="connsiteX8" fmla="*/ 1042035 w 2164080"/>
              <a:gd name="connsiteY8" fmla="*/ 0 h 95253"/>
              <a:gd name="connsiteX9" fmla="*/ 1242060 w 2164080"/>
              <a:gd name="connsiteY9" fmla="*/ 91440 h 95253"/>
              <a:gd name="connsiteX10" fmla="*/ 1396365 w 2164080"/>
              <a:gd name="connsiteY10" fmla="*/ 7620 h 95253"/>
              <a:gd name="connsiteX11" fmla="*/ 1562100 w 2164080"/>
              <a:gd name="connsiteY11" fmla="*/ 81915 h 95253"/>
              <a:gd name="connsiteX12" fmla="*/ 1725930 w 2164080"/>
              <a:gd name="connsiteY12" fmla="*/ 3810 h 95253"/>
              <a:gd name="connsiteX13" fmla="*/ 1855470 w 2164080"/>
              <a:gd name="connsiteY13" fmla="*/ 89535 h 95253"/>
              <a:gd name="connsiteX14" fmla="*/ 2164080 w 2164080"/>
              <a:gd name="connsiteY14" fmla="*/ 17145 h 95253"/>
              <a:gd name="connsiteX0" fmla="*/ 0 w 2164080"/>
              <a:gd name="connsiteY0" fmla="*/ 78105 h 95253"/>
              <a:gd name="connsiteX1" fmla="*/ 72390 w 2164080"/>
              <a:gd name="connsiteY1" fmla="*/ 22860 h 95253"/>
              <a:gd name="connsiteX2" fmla="*/ 260985 w 2164080"/>
              <a:gd name="connsiteY2" fmla="*/ 85725 h 95253"/>
              <a:gd name="connsiteX3" fmla="*/ 422910 w 2164080"/>
              <a:gd name="connsiteY3" fmla="*/ 11430 h 95253"/>
              <a:gd name="connsiteX4" fmla="*/ 573405 w 2164080"/>
              <a:gd name="connsiteY4" fmla="*/ 95250 h 95253"/>
              <a:gd name="connsiteX5" fmla="*/ 723900 w 2164080"/>
              <a:gd name="connsiteY5" fmla="*/ 7620 h 95253"/>
              <a:gd name="connsiteX6" fmla="*/ 908685 w 2164080"/>
              <a:gd name="connsiteY6" fmla="*/ 89535 h 95253"/>
              <a:gd name="connsiteX7" fmla="*/ 1042035 w 2164080"/>
              <a:gd name="connsiteY7" fmla="*/ 0 h 95253"/>
              <a:gd name="connsiteX8" fmla="*/ 1042035 w 2164080"/>
              <a:gd name="connsiteY8" fmla="*/ 0 h 95253"/>
              <a:gd name="connsiteX9" fmla="*/ 1242060 w 2164080"/>
              <a:gd name="connsiteY9" fmla="*/ 91440 h 95253"/>
              <a:gd name="connsiteX10" fmla="*/ 1396365 w 2164080"/>
              <a:gd name="connsiteY10" fmla="*/ 7620 h 95253"/>
              <a:gd name="connsiteX11" fmla="*/ 1562100 w 2164080"/>
              <a:gd name="connsiteY11" fmla="*/ 81915 h 95253"/>
              <a:gd name="connsiteX12" fmla="*/ 1725930 w 2164080"/>
              <a:gd name="connsiteY12" fmla="*/ 3810 h 95253"/>
              <a:gd name="connsiteX13" fmla="*/ 1855470 w 2164080"/>
              <a:gd name="connsiteY13" fmla="*/ 89535 h 95253"/>
              <a:gd name="connsiteX14" fmla="*/ 2164080 w 2164080"/>
              <a:gd name="connsiteY14" fmla="*/ 17145 h 95253"/>
              <a:gd name="connsiteX0" fmla="*/ 0 w 2164080"/>
              <a:gd name="connsiteY0" fmla="*/ 81915 h 99063"/>
              <a:gd name="connsiteX1" fmla="*/ 72390 w 2164080"/>
              <a:gd name="connsiteY1" fmla="*/ 26670 h 99063"/>
              <a:gd name="connsiteX2" fmla="*/ 260985 w 2164080"/>
              <a:gd name="connsiteY2" fmla="*/ 89535 h 99063"/>
              <a:gd name="connsiteX3" fmla="*/ 422910 w 2164080"/>
              <a:gd name="connsiteY3" fmla="*/ 15240 h 99063"/>
              <a:gd name="connsiteX4" fmla="*/ 573405 w 2164080"/>
              <a:gd name="connsiteY4" fmla="*/ 99060 h 99063"/>
              <a:gd name="connsiteX5" fmla="*/ 723900 w 2164080"/>
              <a:gd name="connsiteY5" fmla="*/ 11430 h 99063"/>
              <a:gd name="connsiteX6" fmla="*/ 908685 w 2164080"/>
              <a:gd name="connsiteY6" fmla="*/ 93345 h 99063"/>
              <a:gd name="connsiteX7" fmla="*/ 1042035 w 2164080"/>
              <a:gd name="connsiteY7" fmla="*/ 3810 h 99063"/>
              <a:gd name="connsiteX8" fmla="*/ 1133475 w 2164080"/>
              <a:gd name="connsiteY8" fmla="*/ 0 h 99063"/>
              <a:gd name="connsiteX9" fmla="*/ 1242060 w 2164080"/>
              <a:gd name="connsiteY9" fmla="*/ 95250 h 99063"/>
              <a:gd name="connsiteX10" fmla="*/ 1396365 w 2164080"/>
              <a:gd name="connsiteY10" fmla="*/ 11430 h 99063"/>
              <a:gd name="connsiteX11" fmla="*/ 1562100 w 2164080"/>
              <a:gd name="connsiteY11" fmla="*/ 85725 h 99063"/>
              <a:gd name="connsiteX12" fmla="*/ 1725930 w 2164080"/>
              <a:gd name="connsiteY12" fmla="*/ 7620 h 99063"/>
              <a:gd name="connsiteX13" fmla="*/ 1855470 w 2164080"/>
              <a:gd name="connsiteY13" fmla="*/ 93345 h 99063"/>
              <a:gd name="connsiteX14" fmla="*/ 2164080 w 2164080"/>
              <a:gd name="connsiteY14" fmla="*/ 20955 h 99063"/>
              <a:gd name="connsiteX0" fmla="*/ 0 w 2164080"/>
              <a:gd name="connsiteY0" fmla="*/ 81915 h 99063"/>
              <a:gd name="connsiteX1" fmla="*/ 72390 w 2164080"/>
              <a:gd name="connsiteY1" fmla="*/ 26670 h 99063"/>
              <a:gd name="connsiteX2" fmla="*/ 260985 w 2164080"/>
              <a:gd name="connsiteY2" fmla="*/ 89535 h 99063"/>
              <a:gd name="connsiteX3" fmla="*/ 422910 w 2164080"/>
              <a:gd name="connsiteY3" fmla="*/ 15240 h 99063"/>
              <a:gd name="connsiteX4" fmla="*/ 573405 w 2164080"/>
              <a:gd name="connsiteY4" fmla="*/ 99060 h 99063"/>
              <a:gd name="connsiteX5" fmla="*/ 723900 w 2164080"/>
              <a:gd name="connsiteY5" fmla="*/ 11430 h 99063"/>
              <a:gd name="connsiteX6" fmla="*/ 908685 w 2164080"/>
              <a:gd name="connsiteY6" fmla="*/ 93345 h 99063"/>
              <a:gd name="connsiteX7" fmla="*/ 1133475 w 2164080"/>
              <a:gd name="connsiteY7" fmla="*/ 0 h 99063"/>
              <a:gd name="connsiteX8" fmla="*/ 1242060 w 2164080"/>
              <a:gd name="connsiteY8" fmla="*/ 95250 h 99063"/>
              <a:gd name="connsiteX9" fmla="*/ 1396365 w 2164080"/>
              <a:gd name="connsiteY9" fmla="*/ 11430 h 99063"/>
              <a:gd name="connsiteX10" fmla="*/ 1562100 w 2164080"/>
              <a:gd name="connsiteY10" fmla="*/ 85725 h 99063"/>
              <a:gd name="connsiteX11" fmla="*/ 1725930 w 2164080"/>
              <a:gd name="connsiteY11" fmla="*/ 7620 h 99063"/>
              <a:gd name="connsiteX12" fmla="*/ 1855470 w 2164080"/>
              <a:gd name="connsiteY12" fmla="*/ 93345 h 99063"/>
              <a:gd name="connsiteX13" fmla="*/ 2164080 w 2164080"/>
              <a:gd name="connsiteY13" fmla="*/ 20955 h 99063"/>
              <a:gd name="connsiteX0" fmla="*/ 0 w 2164080"/>
              <a:gd name="connsiteY0" fmla="*/ 81915 h 99063"/>
              <a:gd name="connsiteX1" fmla="*/ 72390 w 2164080"/>
              <a:gd name="connsiteY1" fmla="*/ 26670 h 99063"/>
              <a:gd name="connsiteX2" fmla="*/ 260985 w 2164080"/>
              <a:gd name="connsiteY2" fmla="*/ 89535 h 99063"/>
              <a:gd name="connsiteX3" fmla="*/ 422910 w 2164080"/>
              <a:gd name="connsiteY3" fmla="*/ 15240 h 99063"/>
              <a:gd name="connsiteX4" fmla="*/ 573405 w 2164080"/>
              <a:gd name="connsiteY4" fmla="*/ 99060 h 99063"/>
              <a:gd name="connsiteX5" fmla="*/ 723900 w 2164080"/>
              <a:gd name="connsiteY5" fmla="*/ 11430 h 99063"/>
              <a:gd name="connsiteX6" fmla="*/ 908685 w 2164080"/>
              <a:gd name="connsiteY6" fmla="*/ 93345 h 99063"/>
              <a:gd name="connsiteX7" fmla="*/ 1095375 w 2164080"/>
              <a:gd name="connsiteY7" fmla="*/ 0 h 99063"/>
              <a:gd name="connsiteX8" fmla="*/ 1242060 w 2164080"/>
              <a:gd name="connsiteY8" fmla="*/ 95250 h 99063"/>
              <a:gd name="connsiteX9" fmla="*/ 1396365 w 2164080"/>
              <a:gd name="connsiteY9" fmla="*/ 11430 h 99063"/>
              <a:gd name="connsiteX10" fmla="*/ 1562100 w 2164080"/>
              <a:gd name="connsiteY10" fmla="*/ 85725 h 99063"/>
              <a:gd name="connsiteX11" fmla="*/ 1725930 w 2164080"/>
              <a:gd name="connsiteY11" fmla="*/ 7620 h 99063"/>
              <a:gd name="connsiteX12" fmla="*/ 1855470 w 2164080"/>
              <a:gd name="connsiteY12" fmla="*/ 93345 h 99063"/>
              <a:gd name="connsiteX13" fmla="*/ 2164080 w 2164080"/>
              <a:gd name="connsiteY13" fmla="*/ 20955 h 99063"/>
              <a:gd name="connsiteX0" fmla="*/ 0 w 2164080"/>
              <a:gd name="connsiteY0" fmla="*/ 81915 h 99063"/>
              <a:gd name="connsiteX1" fmla="*/ 127635 w 2164080"/>
              <a:gd name="connsiteY1" fmla="*/ 30480 h 99063"/>
              <a:gd name="connsiteX2" fmla="*/ 260985 w 2164080"/>
              <a:gd name="connsiteY2" fmla="*/ 89535 h 99063"/>
              <a:gd name="connsiteX3" fmla="*/ 422910 w 2164080"/>
              <a:gd name="connsiteY3" fmla="*/ 15240 h 99063"/>
              <a:gd name="connsiteX4" fmla="*/ 573405 w 2164080"/>
              <a:gd name="connsiteY4" fmla="*/ 99060 h 99063"/>
              <a:gd name="connsiteX5" fmla="*/ 723900 w 2164080"/>
              <a:gd name="connsiteY5" fmla="*/ 11430 h 99063"/>
              <a:gd name="connsiteX6" fmla="*/ 908685 w 2164080"/>
              <a:gd name="connsiteY6" fmla="*/ 93345 h 99063"/>
              <a:gd name="connsiteX7" fmla="*/ 1095375 w 2164080"/>
              <a:gd name="connsiteY7" fmla="*/ 0 h 99063"/>
              <a:gd name="connsiteX8" fmla="*/ 1242060 w 2164080"/>
              <a:gd name="connsiteY8" fmla="*/ 95250 h 99063"/>
              <a:gd name="connsiteX9" fmla="*/ 1396365 w 2164080"/>
              <a:gd name="connsiteY9" fmla="*/ 11430 h 99063"/>
              <a:gd name="connsiteX10" fmla="*/ 1562100 w 2164080"/>
              <a:gd name="connsiteY10" fmla="*/ 85725 h 99063"/>
              <a:gd name="connsiteX11" fmla="*/ 1725930 w 2164080"/>
              <a:gd name="connsiteY11" fmla="*/ 7620 h 99063"/>
              <a:gd name="connsiteX12" fmla="*/ 1855470 w 2164080"/>
              <a:gd name="connsiteY12" fmla="*/ 93345 h 99063"/>
              <a:gd name="connsiteX13" fmla="*/ 2164080 w 2164080"/>
              <a:gd name="connsiteY13" fmla="*/ 20955 h 99063"/>
              <a:gd name="connsiteX0" fmla="*/ 0 w 2164080"/>
              <a:gd name="connsiteY0" fmla="*/ 81915 h 99063"/>
              <a:gd name="connsiteX1" fmla="*/ 116205 w 2164080"/>
              <a:gd name="connsiteY1" fmla="*/ 30480 h 99063"/>
              <a:gd name="connsiteX2" fmla="*/ 260985 w 2164080"/>
              <a:gd name="connsiteY2" fmla="*/ 89535 h 99063"/>
              <a:gd name="connsiteX3" fmla="*/ 422910 w 2164080"/>
              <a:gd name="connsiteY3" fmla="*/ 15240 h 99063"/>
              <a:gd name="connsiteX4" fmla="*/ 573405 w 2164080"/>
              <a:gd name="connsiteY4" fmla="*/ 99060 h 99063"/>
              <a:gd name="connsiteX5" fmla="*/ 723900 w 2164080"/>
              <a:gd name="connsiteY5" fmla="*/ 11430 h 99063"/>
              <a:gd name="connsiteX6" fmla="*/ 908685 w 2164080"/>
              <a:gd name="connsiteY6" fmla="*/ 93345 h 99063"/>
              <a:gd name="connsiteX7" fmla="*/ 1095375 w 2164080"/>
              <a:gd name="connsiteY7" fmla="*/ 0 h 99063"/>
              <a:gd name="connsiteX8" fmla="*/ 1242060 w 2164080"/>
              <a:gd name="connsiteY8" fmla="*/ 95250 h 99063"/>
              <a:gd name="connsiteX9" fmla="*/ 1396365 w 2164080"/>
              <a:gd name="connsiteY9" fmla="*/ 11430 h 99063"/>
              <a:gd name="connsiteX10" fmla="*/ 1562100 w 2164080"/>
              <a:gd name="connsiteY10" fmla="*/ 85725 h 99063"/>
              <a:gd name="connsiteX11" fmla="*/ 1725930 w 2164080"/>
              <a:gd name="connsiteY11" fmla="*/ 7620 h 99063"/>
              <a:gd name="connsiteX12" fmla="*/ 1855470 w 2164080"/>
              <a:gd name="connsiteY12" fmla="*/ 93345 h 99063"/>
              <a:gd name="connsiteX13" fmla="*/ 2164080 w 2164080"/>
              <a:gd name="connsiteY13" fmla="*/ 20955 h 99063"/>
              <a:gd name="connsiteX0" fmla="*/ 0 w 2234565"/>
              <a:gd name="connsiteY0" fmla="*/ 81915 h 99063"/>
              <a:gd name="connsiteX1" fmla="*/ 116205 w 2234565"/>
              <a:gd name="connsiteY1" fmla="*/ 30480 h 99063"/>
              <a:gd name="connsiteX2" fmla="*/ 260985 w 2234565"/>
              <a:gd name="connsiteY2" fmla="*/ 89535 h 99063"/>
              <a:gd name="connsiteX3" fmla="*/ 422910 w 2234565"/>
              <a:gd name="connsiteY3" fmla="*/ 15240 h 99063"/>
              <a:gd name="connsiteX4" fmla="*/ 573405 w 2234565"/>
              <a:gd name="connsiteY4" fmla="*/ 99060 h 99063"/>
              <a:gd name="connsiteX5" fmla="*/ 723900 w 2234565"/>
              <a:gd name="connsiteY5" fmla="*/ 11430 h 99063"/>
              <a:gd name="connsiteX6" fmla="*/ 908685 w 2234565"/>
              <a:gd name="connsiteY6" fmla="*/ 93345 h 99063"/>
              <a:gd name="connsiteX7" fmla="*/ 1095375 w 2234565"/>
              <a:gd name="connsiteY7" fmla="*/ 0 h 99063"/>
              <a:gd name="connsiteX8" fmla="*/ 1242060 w 2234565"/>
              <a:gd name="connsiteY8" fmla="*/ 95250 h 99063"/>
              <a:gd name="connsiteX9" fmla="*/ 1396365 w 2234565"/>
              <a:gd name="connsiteY9" fmla="*/ 11430 h 99063"/>
              <a:gd name="connsiteX10" fmla="*/ 1562100 w 2234565"/>
              <a:gd name="connsiteY10" fmla="*/ 85725 h 99063"/>
              <a:gd name="connsiteX11" fmla="*/ 1725930 w 2234565"/>
              <a:gd name="connsiteY11" fmla="*/ 7620 h 99063"/>
              <a:gd name="connsiteX12" fmla="*/ 1855470 w 2234565"/>
              <a:gd name="connsiteY12" fmla="*/ 93345 h 99063"/>
              <a:gd name="connsiteX13" fmla="*/ 2234565 w 2234565"/>
              <a:gd name="connsiteY13" fmla="*/ 20955 h 99063"/>
              <a:gd name="connsiteX0" fmla="*/ 0 w 2234565"/>
              <a:gd name="connsiteY0" fmla="*/ 81915 h 99063"/>
              <a:gd name="connsiteX1" fmla="*/ 116205 w 2234565"/>
              <a:gd name="connsiteY1" fmla="*/ 30480 h 99063"/>
              <a:gd name="connsiteX2" fmla="*/ 260985 w 2234565"/>
              <a:gd name="connsiteY2" fmla="*/ 89535 h 99063"/>
              <a:gd name="connsiteX3" fmla="*/ 422910 w 2234565"/>
              <a:gd name="connsiteY3" fmla="*/ 15240 h 99063"/>
              <a:gd name="connsiteX4" fmla="*/ 573405 w 2234565"/>
              <a:gd name="connsiteY4" fmla="*/ 99060 h 99063"/>
              <a:gd name="connsiteX5" fmla="*/ 723900 w 2234565"/>
              <a:gd name="connsiteY5" fmla="*/ 11430 h 99063"/>
              <a:gd name="connsiteX6" fmla="*/ 908685 w 2234565"/>
              <a:gd name="connsiteY6" fmla="*/ 93345 h 99063"/>
              <a:gd name="connsiteX7" fmla="*/ 1095375 w 2234565"/>
              <a:gd name="connsiteY7" fmla="*/ 0 h 99063"/>
              <a:gd name="connsiteX8" fmla="*/ 1242060 w 2234565"/>
              <a:gd name="connsiteY8" fmla="*/ 95250 h 99063"/>
              <a:gd name="connsiteX9" fmla="*/ 1396365 w 2234565"/>
              <a:gd name="connsiteY9" fmla="*/ 11430 h 99063"/>
              <a:gd name="connsiteX10" fmla="*/ 1562100 w 2234565"/>
              <a:gd name="connsiteY10" fmla="*/ 85725 h 99063"/>
              <a:gd name="connsiteX11" fmla="*/ 1725930 w 2234565"/>
              <a:gd name="connsiteY11" fmla="*/ 7620 h 99063"/>
              <a:gd name="connsiteX12" fmla="*/ 1908810 w 2234565"/>
              <a:gd name="connsiteY12" fmla="*/ 85725 h 99063"/>
              <a:gd name="connsiteX13" fmla="*/ 2234565 w 2234565"/>
              <a:gd name="connsiteY13" fmla="*/ 20955 h 99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234565" h="99063">
                <a:moveTo>
                  <a:pt x="0" y="81915"/>
                </a:moveTo>
                <a:cubicBezTo>
                  <a:pt x="14446" y="53657"/>
                  <a:pt x="72708" y="29210"/>
                  <a:pt x="116205" y="30480"/>
                </a:cubicBezTo>
                <a:cubicBezTo>
                  <a:pt x="159702" y="31750"/>
                  <a:pt x="209868" y="92075"/>
                  <a:pt x="260985" y="89535"/>
                </a:cubicBezTo>
                <a:cubicBezTo>
                  <a:pt x="312102" y="86995"/>
                  <a:pt x="370840" y="13653"/>
                  <a:pt x="422910" y="15240"/>
                </a:cubicBezTo>
                <a:cubicBezTo>
                  <a:pt x="474980" y="16827"/>
                  <a:pt x="523240" y="99695"/>
                  <a:pt x="573405" y="99060"/>
                </a:cubicBezTo>
                <a:cubicBezTo>
                  <a:pt x="623570" y="98425"/>
                  <a:pt x="668020" y="12382"/>
                  <a:pt x="723900" y="11430"/>
                </a:cubicBezTo>
                <a:cubicBezTo>
                  <a:pt x="779780" y="10477"/>
                  <a:pt x="846773" y="95250"/>
                  <a:pt x="908685" y="93345"/>
                </a:cubicBezTo>
                <a:cubicBezTo>
                  <a:pt x="970598" y="91440"/>
                  <a:pt x="1039813" y="-317"/>
                  <a:pt x="1095375" y="0"/>
                </a:cubicBezTo>
                <a:cubicBezTo>
                  <a:pt x="1150937" y="317"/>
                  <a:pt x="1191895" y="93345"/>
                  <a:pt x="1242060" y="95250"/>
                </a:cubicBezTo>
                <a:cubicBezTo>
                  <a:pt x="1292225" y="97155"/>
                  <a:pt x="1343025" y="13017"/>
                  <a:pt x="1396365" y="11430"/>
                </a:cubicBezTo>
                <a:cubicBezTo>
                  <a:pt x="1449705" y="9843"/>
                  <a:pt x="1507173" y="86360"/>
                  <a:pt x="1562100" y="85725"/>
                </a:cubicBezTo>
                <a:cubicBezTo>
                  <a:pt x="1617027" y="85090"/>
                  <a:pt x="1668145" y="7620"/>
                  <a:pt x="1725930" y="7620"/>
                </a:cubicBezTo>
                <a:cubicBezTo>
                  <a:pt x="1783715" y="7620"/>
                  <a:pt x="1824038" y="83503"/>
                  <a:pt x="1908810" y="85725"/>
                </a:cubicBezTo>
                <a:cubicBezTo>
                  <a:pt x="1993582" y="87947"/>
                  <a:pt x="2125027" y="15398"/>
                  <a:pt x="2234565" y="20955"/>
                </a:cubicBezTo>
              </a:path>
            </a:pathLst>
          </a:custGeom>
          <a:noFill/>
          <a:ln w="127000" cap="rnd"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A5D6854E-85A0-4FB0-93F4-AC414DAAEC7F}"/>
              </a:ext>
            </a:extLst>
          </p:cNvPr>
          <p:cNvCxnSpPr>
            <a:cxnSpLocks/>
          </p:cNvCxnSpPr>
          <p:nvPr/>
        </p:nvCxnSpPr>
        <p:spPr>
          <a:xfrm flipH="1" flipV="1">
            <a:off x="10472421" y="2797797"/>
            <a:ext cx="82868" cy="1907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F9BB6BA8-BCA5-48DC-9D46-B9BE789816E1}"/>
              </a:ext>
            </a:extLst>
          </p:cNvPr>
          <p:cNvCxnSpPr>
            <a:cxnSpLocks/>
          </p:cNvCxnSpPr>
          <p:nvPr/>
        </p:nvCxnSpPr>
        <p:spPr>
          <a:xfrm flipV="1">
            <a:off x="10353680" y="2841759"/>
            <a:ext cx="34440" cy="53192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id="{F10EA9D8-4C56-4BE8-9205-7DFDF4920C80}"/>
              </a:ext>
            </a:extLst>
          </p:cNvPr>
          <p:cNvCxnSpPr>
            <a:cxnSpLocks/>
          </p:cNvCxnSpPr>
          <p:nvPr/>
        </p:nvCxnSpPr>
        <p:spPr>
          <a:xfrm flipH="1" flipV="1">
            <a:off x="10450190" y="2923817"/>
            <a:ext cx="15239" cy="66674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8" name="Straight Connector 107">
            <a:extLst>
              <a:ext uri="{FF2B5EF4-FFF2-40B4-BE49-F238E27FC236}">
                <a16:creationId xmlns:a16="http://schemas.microsoft.com/office/drawing/2014/main" id="{6C223D43-B014-4084-9ADF-D28DEDBB74B3}"/>
              </a:ext>
            </a:extLst>
          </p:cNvPr>
          <p:cNvCxnSpPr>
            <a:cxnSpLocks/>
          </p:cNvCxnSpPr>
          <p:nvPr/>
        </p:nvCxnSpPr>
        <p:spPr>
          <a:xfrm>
            <a:off x="10266682" y="2735884"/>
            <a:ext cx="86998" cy="34289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id="{DD3D6EF2-D325-4DF5-B1A3-6FDD9F9C0EC9}"/>
              </a:ext>
            </a:extLst>
          </p:cNvPr>
          <p:cNvCxnSpPr>
            <a:cxnSpLocks/>
          </p:cNvCxnSpPr>
          <p:nvPr/>
        </p:nvCxnSpPr>
        <p:spPr>
          <a:xfrm flipH="1" flipV="1">
            <a:off x="10393679" y="3046471"/>
            <a:ext cx="34922" cy="59055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0" name="Straight Connector 109">
            <a:extLst>
              <a:ext uri="{FF2B5EF4-FFF2-40B4-BE49-F238E27FC236}">
                <a16:creationId xmlns:a16="http://schemas.microsoft.com/office/drawing/2014/main" id="{52CC4550-A650-41D0-A6B5-12872336E167}"/>
              </a:ext>
            </a:extLst>
          </p:cNvPr>
          <p:cNvCxnSpPr>
            <a:cxnSpLocks/>
          </p:cNvCxnSpPr>
          <p:nvPr/>
        </p:nvCxnSpPr>
        <p:spPr>
          <a:xfrm flipV="1">
            <a:off x="10411771" y="3228326"/>
            <a:ext cx="33659" cy="6858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id="{5983B565-A51C-4775-B2E9-F1BF4AF6DA8F}"/>
              </a:ext>
            </a:extLst>
          </p:cNvPr>
          <p:cNvCxnSpPr>
            <a:cxnSpLocks/>
          </p:cNvCxnSpPr>
          <p:nvPr/>
        </p:nvCxnSpPr>
        <p:spPr>
          <a:xfrm flipV="1">
            <a:off x="10457810" y="2690166"/>
            <a:ext cx="33659" cy="3429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F40E0EC2-D391-47B8-830F-FF58A2404192}"/>
              </a:ext>
            </a:extLst>
          </p:cNvPr>
          <p:cNvCxnSpPr>
            <a:cxnSpLocks/>
          </p:cNvCxnSpPr>
          <p:nvPr/>
        </p:nvCxnSpPr>
        <p:spPr>
          <a:xfrm flipH="1" flipV="1">
            <a:off x="10392884" y="2668837"/>
            <a:ext cx="6673" cy="38474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3" name="TextBox 112">
            <a:extLst>
              <a:ext uri="{FF2B5EF4-FFF2-40B4-BE49-F238E27FC236}">
                <a16:creationId xmlns:a16="http://schemas.microsoft.com/office/drawing/2014/main" id="{59A9377B-D6FA-4187-9216-71C05B05B74F}"/>
              </a:ext>
            </a:extLst>
          </p:cNvPr>
          <p:cNvSpPr txBox="1"/>
          <p:nvPr/>
        </p:nvSpPr>
        <p:spPr>
          <a:xfrm>
            <a:off x="6989765" y="3791341"/>
            <a:ext cx="10516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dirty="0"/>
              <a:t>Serum</a:t>
            </a:r>
          </a:p>
          <a:p>
            <a:pPr algn="r"/>
            <a:r>
              <a:rPr lang="cs-CZ" dirty="0"/>
              <a:t>enzymes</a:t>
            </a:r>
            <a:endParaRPr lang="en-US" dirty="0"/>
          </a:p>
        </p:txBody>
      </p:sp>
      <p:pic>
        <p:nvPicPr>
          <p:cNvPr id="114" name="Graphic 113">
            <a:extLst>
              <a:ext uri="{FF2B5EF4-FFF2-40B4-BE49-F238E27FC236}">
                <a16:creationId xmlns:a16="http://schemas.microsoft.com/office/drawing/2014/main" id="{8BF8425E-ED54-4C6D-95E3-742D499D8CE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23953" t="12548" r="21844" b="16201"/>
          <a:stretch/>
        </p:blipFill>
        <p:spPr>
          <a:xfrm rot="2780934">
            <a:off x="8255933" y="3187223"/>
            <a:ext cx="958382" cy="1259827"/>
          </a:xfrm>
          <a:prstGeom prst="rect">
            <a:avLst/>
          </a:prstGeom>
        </p:spPr>
      </p:pic>
      <p:cxnSp>
        <p:nvCxnSpPr>
          <p:cNvPr id="115" name="Straight Connector 114">
            <a:extLst>
              <a:ext uri="{FF2B5EF4-FFF2-40B4-BE49-F238E27FC236}">
                <a16:creationId xmlns:a16="http://schemas.microsoft.com/office/drawing/2014/main" id="{7CF1D129-3D98-4172-9BD0-7FC12C40B4BC}"/>
              </a:ext>
            </a:extLst>
          </p:cNvPr>
          <p:cNvCxnSpPr>
            <a:cxnSpLocks/>
          </p:cNvCxnSpPr>
          <p:nvPr/>
        </p:nvCxnSpPr>
        <p:spPr>
          <a:xfrm>
            <a:off x="10114758" y="2756654"/>
            <a:ext cx="124562" cy="64542"/>
          </a:xfrm>
          <a:prstGeom prst="line">
            <a:avLst/>
          </a:prstGeom>
          <a:ln w="762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Connector 115">
            <a:extLst>
              <a:ext uri="{FF2B5EF4-FFF2-40B4-BE49-F238E27FC236}">
                <a16:creationId xmlns:a16="http://schemas.microsoft.com/office/drawing/2014/main" id="{6A63F489-ED3B-4F65-81C2-91A96AC92C32}"/>
              </a:ext>
            </a:extLst>
          </p:cNvPr>
          <p:cNvCxnSpPr>
            <a:cxnSpLocks/>
          </p:cNvCxnSpPr>
          <p:nvPr/>
        </p:nvCxnSpPr>
        <p:spPr>
          <a:xfrm flipV="1">
            <a:off x="10114758" y="2821196"/>
            <a:ext cx="124562" cy="62126"/>
          </a:xfrm>
          <a:prstGeom prst="line">
            <a:avLst/>
          </a:prstGeom>
          <a:ln w="762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Freeform: Shape 116">
            <a:extLst>
              <a:ext uri="{FF2B5EF4-FFF2-40B4-BE49-F238E27FC236}">
                <a16:creationId xmlns:a16="http://schemas.microsoft.com/office/drawing/2014/main" id="{B32881C0-C076-49E8-82A1-0BDAEC725AC3}"/>
              </a:ext>
            </a:extLst>
          </p:cNvPr>
          <p:cNvSpPr/>
          <p:nvPr/>
        </p:nvSpPr>
        <p:spPr>
          <a:xfrm>
            <a:off x="7903270" y="2804529"/>
            <a:ext cx="2343193" cy="78793"/>
          </a:xfrm>
          <a:custGeom>
            <a:avLst/>
            <a:gdLst>
              <a:gd name="connsiteX0" fmla="*/ 0 w 1905000"/>
              <a:gd name="connsiteY0" fmla="*/ 78105 h 95253"/>
              <a:gd name="connsiteX1" fmla="*/ 72390 w 1905000"/>
              <a:gd name="connsiteY1" fmla="*/ 22860 h 95253"/>
              <a:gd name="connsiteX2" fmla="*/ 260985 w 1905000"/>
              <a:gd name="connsiteY2" fmla="*/ 85725 h 95253"/>
              <a:gd name="connsiteX3" fmla="*/ 422910 w 1905000"/>
              <a:gd name="connsiteY3" fmla="*/ 11430 h 95253"/>
              <a:gd name="connsiteX4" fmla="*/ 573405 w 1905000"/>
              <a:gd name="connsiteY4" fmla="*/ 95250 h 95253"/>
              <a:gd name="connsiteX5" fmla="*/ 723900 w 1905000"/>
              <a:gd name="connsiteY5" fmla="*/ 7620 h 95253"/>
              <a:gd name="connsiteX6" fmla="*/ 908685 w 1905000"/>
              <a:gd name="connsiteY6" fmla="*/ 89535 h 95253"/>
              <a:gd name="connsiteX7" fmla="*/ 1042035 w 1905000"/>
              <a:gd name="connsiteY7" fmla="*/ 0 h 95253"/>
              <a:gd name="connsiteX8" fmla="*/ 1042035 w 1905000"/>
              <a:gd name="connsiteY8" fmla="*/ 0 h 95253"/>
              <a:gd name="connsiteX9" fmla="*/ 1242060 w 1905000"/>
              <a:gd name="connsiteY9" fmla="*/ 91440 h 95253"/>
              <a:gd name="connsiteX10" fmla="*/ 1396365 w 1905000"/>
              <a:gd name="connsiteY10" fmla="*/ 7620 h 95253"/>
              <a:gd name="connsiteX11" fmla="*/ 1562100 w 1905000"/>
              <a:gd name="connsiteY11" fmla="*/ 81915 h 95253"/>
              <a:gd name="connsiteX12" fmla="*/ 1710690 w 1905000"/>
              <a:gd name="connsiteY12" fmla="*/ 1905 h 95253"/>
              <a:gd name="connsiteX13" fmla="*/ 1710690 w 1905000"/>
              <a:gd name="connsiteY13" fmla="*/ 1905 h 95253"/>
              <a:gd name="connsiteX14" fmla="*/ 1855470 w 1905000"/>
              <a:gd name="connsiteY14" fmla="*/ 89535 h 95253"/>
              <a:gd name="connsiteX15" fmla="*/ 1905000 w 1905000"/>
              <a:gd name="connsiteY15" fmla="*/ 38100 h 95253"/>
              <a:gd name="connsiteX0" fmla="*/ 0 w 1990725"/>
              <a:gd name="connsiteY0" fmla="*/ 78105 h 95253"/>
              <a:gd name="connsiteX1" fmla="*/ 72390 w 1990725"/>
              <a:gd name="connsiteY1" fmla="*/ 22860 h 95253"/>
              <a:gd name="connsiteX2" fmla="*/ 260985 w 1990725"/>
              <a:gd name="connsiteY2" fmla="*/ 85725 h 95253"/>
              <a:gd name="connsiteX3" fmla="*/ 422910 w 1990725"/>
              <a:gd name="connsiteY3" fmla="*/ 11430 h 95253"/>
              <a:gd name="connsiteX4" fmla="*/ 573405 w 1990725"/>
              <a:gd name="connsiteY4" fmla="*/ 95250 h 95253"/>
              <a:gd name="connsiteX5" fmla="*/ 723900 w 1990725"/>
              <a:gd name="connsiteY5" fmla="*/ 7620 h 95253"/>
              <a:gd name="connsiteX6" fmla="*/ 908685 w 1990725"/>
              <a:gd name="connsiteY6" fmla="*/ 89535 h 95253"/>
              <a:gd name="connsiteX7" fmla="*/ 1042035 w 1990725"/>
              <a:gd name="connsiteY7" fmla="*/ 0 h 95253"/>
              <a:gd name="connsiteX8" fmla="*/ 1042035 w 1990725"/>
              <a:gd name="connsiteY8" fmla="*/ 0 h 95253"/>
              <a:gd name="connsiteX9" fmla="*/ 1242060 w 1990725"/>
              <a:gd name="connsiteY9" fmla="*/ 91440 h 95253"/>
              <a:gd name="connsiteX10" fmla="*/ 1396365 w 1990725"/>
              <a:gd name="connsiteY10" fmla="*/ 7620 h 95253"/>
              <a:gd name="connsiteX11" fmla="*/ 1562100 w 1990725"/>
              <a:gd name="connsiteY11" fmla="*/ 81915 h 95253"/>
              <a:gd name="connsiteX12" fmla="*/ 1710690 w 1990725"/>
              <a:gd name="connsiteY12" fmla="*/ 1905 h 95253"/>
              <a:gd name="connsiteX13" fmla="*/ 1710690 w 1990725"/>
              <a:gd name="connsiteY13" fmla="*/ 1905 h 95253"/>
              <a:gd name="connsiteX14" fmla="*/ 1855470 w 1990725"/>
              <a:gd name="connsiteY14" fmla="*/ 89535 h 95253"/>
              <a:gd name="connsiteX15" fmla="*/ 1990725 w 1990725"/>
              <a:gd name="connsiteY15" fmla="*/ 36195 h 95253"/>
              <a:gd name="connsiteX0" fmla="*/ 0 w 1990725"/>
              <a:gd name="connsiteY0" fmla="*/ 78105 h 95253"/>
              <a:gd name="connsiteX1" fmla="*/ 72390 w 1990725"/>
              <a:gd name="connsiteY1" fmla="*/ 22860 h 95253"/>
              <a:gd name="connsiteX2" fmla="*/ 260985 w 1990725"/>
              <a:gd name="connsiteY2" fmla="*/ 85725 h 95253"/>
              <a:gd name="connsiteX3" fmla="*/ 422910 w 1990725"/>
              <a:gd name="connsiteY3" fmla="*/ 11430 h 95253"/>
              <a:gd name="connsiteX4" fmla="*/ 573405 w 1990725"/>
              <a:gd name="connsiteY4" fmla="*/ 95250 h 95253"/>
              <a:gd name="connsiteX5" fmla="*/ 723900 w 1990725"/>
              <a:gd name="connsiteY5" fmla="*/ 7620 h 95253"/>
              <a:gd name="connsiteX6" fmla="*/ 908685 w 1990725"/>
              <a:gd name="connsiteY6" fmla="*/ 89535 h 95253"/>
              <a:gd name="connsiteX7" fmla="*/ 1042035 w 1990725"/>
              <a:gd name="connsiteY7" fmla="*/ 0 h 95253"/>
              <a:gd name="connsiteX8" fmla="*/ 1042035 w 1990725"/>
              <a:gd name="connsiteY8" fmla="*/ 0 h 95253"/>
              <a:gd name="connsiteX9" fmla="*/ 1242060 w 1990725"/>
              <a:gd name="connsiteY9" fmla="*/ 91440 h 95253"/>
              <a:gd name="connsiteX10" fmla="*/ 1396365 w 1990725"/>
              <a:gd name="connsiteY10" fmla="*/ 7620 h 95253"/>
              <a:gd name="connsiteX11" fmla="*/ 1562100 w 1990725"/>
              <a:gd name="connsiteY11" fmla="*/ 81915 h 95253"/>
              <a:gd name="connsiteX12" fmla="*/ 1710690 w 1990725"/>
              <a:gd name="connsiteY12" fmla="*/ 1905 h 95253"/>
              <a:gd name="connsiteX13" fmla="*/ 1710690 w 1990725"/>
              <a:gd name="connsiteY13" fmla="*/ 1905 h 95253"/>
              <a:gd name="connsiteX14" fmla="*/ 1855470 w 1990725"/>
              <a:gd name="connsiteY14" fmla="*/ 89535 h 95253"/>
              <a:gd name="connsiteX15" fmla="*/ 1990725 w 1990725"/>
              <a:gd name="connsiteY15" fmla="*/ 36195 h 95253"/>
              <a:gd name="connsiteX0" fmla="*/ 0 w 2080260"/>
              <a:gd name="connsiteY0" fmla="*/ 78105 h 95253"/>
              <a:gd name="connsiteX1" fmla="*/ 72390 w 2080260"/>
              <a:gd name="connsiteY1" fmla="*/ 22860 h 95253"/>
              <a:gd name="connsiteX2" fmla="*/ 260985 w 2080260"/>
              <a:gd name="connsiteY2" fmla="*/ 85725 h 95253"/>
              <a:gd name="connsiteX3" fmla="*/ 422910 w 2080260"/>
              <a:gd name="connsiteY3" fmla="*/ 11430 h 95253"/>
              <a:gd name="connsiteX4" fmla="*/ 573405 w 2080260"/>
              <a:gd name="connsiteY4" fmla="*/ 95250 h 95253"/>
              <a:gd name="connsiteX5" fmla="*/ 723900 w 2080260"/>
              <a:gd name="connsiteY5" fmla="*/ 7620 h 95253"/>
              <a:gd name="connsiteX6" fmla="*/ 908685 w 2080260"/>
              <a:gd name="connsiteY6" fmla="*/ 89535 h 95253"/>
              <a:gd name="connsiteX7" fmla="*/ 1042035 w 2080260"/>
              <a:gd name="connsiteY7" fmla="*/ 0 h 95253"/>
              <a:gd name="connsiteX8" fmla="*/ 1042035 w 2080260"/>
              <a:gd name="connsiteY8" fmla="*/ 0 h 95253"/>
              <a:gd name="connsiteX9" fmla="*/ 1242060 w 2080260"/>
              <a:gd name="connsiteY9" fmla="*/ 91440 h 95253"/>
              <a:gd name="connsiteX10" fmla="*/ 1396365 w 2080260"/>
              <a:gd name="connsiteY10" fmla="*/ 7620 h 95253"/>
              <a:gd name="connsiteX11" fmla="*/ 1562100 w 2080260"/>
              <a:gd name="connsiteY11" fmla="*/ 81915 h 95253"/>
              <a:gd name="connsiteX12" fmla="*/ 1710690 w 2080260"/>
              <a:gd name="connsiteY12" fmla="*/ 1905 h 95253"/>
              <a:gd name="connsiteX13" fmla="*/ 1710690 w 2080260"/>
              <a:gd name="connsiteY13" fmla="*/ 1905 h 95253"/>
              <a:gd name="connsiteX14" fmla="*/ 1855470 w 2080260"/>
              <a:gd name="connsiteY14" fmla="*/ 89535 h 95253"/>
              <a:gd name="connsiteX15" fmla="*/ 2080260 w 2080260"/>
              <a:gd name="connsiteY15" fmla="*/ 19050 h 95253"/>
              <a:gd name="connsiteX0" fmla="*/ 0 w 2164080"/>
              <a:gd name="connsiteY0" fmla="*/ 78105 h 95253"/>
              <a:gd name="connsiteX1" fmla="*/ 72390 w 2164080"/>
              <a:gd name="connsiteY1" fmla="*/ 22860 h 95253"/>
              <a:gd name="connsiteX2" fmla="*/ 260985 w 2164080"/>
              <a:gd name="connsiteY2" fmla="*/ 85725 h 95253"/>
              <a:gd name="connsiteX3" fmla="*/ 422910 w 2164080"/>
              <a:gd name="connsiteY3" fmla="*/ 11430 h 95253"/>
              <a:gd name="connsiteX4" fmla="*/ 573405 w 2164080"/>
              <a:gd name="connsiteY4" fmla="*/ 95250 h 95253"/>
              <a:gd name="connsiteX5" fmla="*/ 723900 w 2164080"/>
              <a:gd name="connsiteY5" fmla="*/ 7620 h 95253"/>
              <a:gd name="connsiteX6" fmla="*/ 908685 w 2164080"/>
              <a:gd name="connsiteY6" fmla="*/ 89535 h 95253"/>
              <a:gd name="connsiteX7" fmla="*/ 1042035 w 2164080"/>
              <a:gd name="connsiteY7" fmla="*/ 0 h 95253"/>
              <a:gd name="connsiteX8" fmla="*/ 1042035 w 2164080"/>
              <a:gd name="connsiteY8" fmla="*/ 0 h 95253"/>
              <a:gd name="connsiteX9" fmla="*/ 1242060 w 2164080"/>
              <a:gd name="connsiteY9" fmla="*/ 91440 h 95253"/>
              <a:gd name="connsiteX10" fmla="*/ 1396365 w 2164080"/>
              <a:gd name="connsiteY10" fmla="*/ 7620 h 95253"/>
              <a:gd name="connsiteX11" fmla="*/ 1562100 w 2164080"/>
              <a:gd name="connsiteY11" fmla="*/ 81915 h 95253"/>
              <a:gd name="connsiteX12" fmla="*/ 1710690 w 2164080"/>
              <a:gd name="connsiteY12" fmla="*/ 1905 h 95253"/>
              <a:gd name="connsiteX13" fmla="*/ 1710690 w 2164080"/>
              <a:gd name="connsiteY13" fmla="*/ 1905 h 95253"/>
              <a:gd name="connsiteX14" fmla="*/ 1855470 w 2164080"/>
              <a:gd name="connsiteY14" fmla="*/ 89535 h 95253"/>
              <a:gd name="connsiteX15" fmla="*/ 2164080 w 2164080"/>
              <a:gd name="connsiteY15" fmla="*/ 17145 h 95253"/>
              <a:gd name="connsiteX0" fmla="*/ 0 w 2164080"/>
              <a:gd name="connsiteY0" fmla="*/ 78105 h 95253"/>
              <a:gd name="connsiteX1" fmla="*/ 72390 w 2164080"/>
              <a:gd name="connsiteY1" fmla="*/ 22860 h 95253"/>
              <a:gd name="connsiteX2" fmla="*/ 260985 w 2164080"/>
              <a:gd name="connsiteY2" fmla="*/ 85725 h 95253"/>
              <a:gd name="connsiteX3" fmla="*/ 422910 w 2164080"/>
              <a:gd name="connsiteY3" fmla="*/ 11430 h 95253"/>
              <a:gd name="connsiteX4" fmla="*/ 573405 w 2164080"/>
              <a:gd name="connsiteY4" fmla="*/ 95250 h 95253"/>
              <a:gd name="connsiteX5" fmla="*/ 723900 w 2164080"/>
              <a:gd name="connsiteY5" fmla="*/ 7620 h 95253"/>
              <a:gd name="connsiteX6" fmla="*/ 908685 w 2164080"/>
              <a:gd name="connsiteY6" fmla="*/ 89535 h 95253"/>
              <a:gd name="connsiteX7" fmla="*/ 1042035 w 2164080"/>
              <a:gd name="connsiteY7" fmla="*/ 0 h 95253"/>
              <a:gd name="connsiteX8" fmla="*/ 1042035 w 2164080"/>
              <a:gd name="connsiteY8" fmla="*/ 0 h 95253"/>
              <a:gd name="connsiteX9" fmla="*/ 1242060 w 2164080"/>
              <a:gd name="connsiteY9" fmla="*/ 91440 h 95253"/>
              <a:gd name="connsiteX10" fmla="*/ 1396365 w 2164080"/>
              <a:gd name="connsiteY10" fmla="*/ 7620 h 95253"/>
              <a:gd name="connsiteX11" fmla="*/ 1562100 w 2164080"/>
              <a:gd name="connsiteY11" fmla="*/ 81915 h 95253"/>
              <a:gd name="connsiteX12" fmla="*/ 1710690 w 2164080"/>
              <a:gd name="connsiteY12" fmla="*/ 1905 h 95253"/>
              <a:gd name="connsiteX13" fmla="*/ 1710690 w 2164080"/>
              <a:gd name="connsiteY13" fmla="*/ 1905 h 95253"/>
              <a:gd name="connsiteX14" fmla="*/ 1855470 w 2164080"/>
              <a:gd name="connsiteY14" fmla="*/ 89535 h 95253"/>
              <a:gd name="connsiteX15" fmla="*/ 2164080 w 2164080"/>
              <a:gd name="connsiteY15" fmla="*/ 17145 h 95253"/>
              <a:gd name="connsiteX0" fmla="*/ 0 w 2164080"/>
              <a:gd name="connsiteY0" fmla="*/ 78105 h 95253"/>
              <a:gd name="connsiteX1" fmla="*/ 72390 w 2164080"/>
              <a:gd name="connsiteY1" fmla="*/ 22860 h 95253"/>
              <a:gd name="connsiteX2" fmla="*/ 260985 w 2164080"/>
              <a:gd name="connsiteY2" fmla="*/ 85725 h 95253"/>
              <a:gd name="connsiteX3" fmla="*/ 422910 w 2164080"/>
              <a:gd name="connsiteY3" fmla="*/ 11430 h 95253"/>
              <a:gd name="connsiteX4" fmla="*/ 573405 w 2164080"/>
              <a:gd name="connsiteY4" fmla="*/ 95250 h 95253"/>
              <a:gd name="connsiteX5" fmla="*/ 723900 w 2164080"/>
              <a:gd name="connsiteY5" fmla="*/ 7620 h 95253"/>
              <a:gd name="connsiteX6" fmla="*/ 908685 w 2164080"/>
              <a:gd name="connsiteY6" fmla="*/ 89535 h 95253"/>
              <a:gd name="connsiteX7" fmla="*/ 1042035 w 2164080"/>
              <a:gd name="connsiteY7" fmla="*/ 0 h 95253"/>
              <a:gd name="connsiteX8" fmla="*/ 1042035 w 2164080"/>
              <a:gd name="connsiteY8" fmla="*/ 0 h 95253"/>
              <a:gd name="connsiteX9" fmla="*/ 1242060 w 2164080"/>
              <a:gd name="connsiteY9" fmla="*/ 91440 h 95253"/>
              <a:gd name="connsiteX10" fmla="*/ 1396365 w 2164080"/>
              <a:gd name="connsiteY10" fmla="*/ 7620 h 95253"/>
              <a:gd name="connsiteX11" fmla="*/ 1562100 w 2164080"/>
              <a:gd name="connsiteY11" fmla="*/ 81915 h 95253"/>
              <a:gd name="connsiteX12" fmla="*/ 1710690 w 2164080"/>
              <a:gd name="connsiteY12" fmla="*/ 1905 h 95253"/>
              <a:gd name="connsiteX13" fmla="*/ 1710690 w 2164080"/>
              <a:gd name="connsiteY13" fmla="*/ 1905 h 95253"/>
              <a:gd name="connsiteX14" fmla="*/ 1855470 w 2164080"/>
              <a:gd name="connsiteY14" fmla="*/ 89535 h 95253"/>
              <a:gd name="connsiteX15" fmla="*/ 2164080 w 2164080"/>
              <a:gd name="connsiteY15" fmla="*/ 17145 h 95253"/>
              <a:gd name="connsiteX0" fmla="*/ 0 w 2164080"/>
              <a:gd name="connsiteY0" fmla="*/ 78105 h 95253"/>
              <a:gd name="connsiteX1" fmla="*/ 72390 w 2164080"/>
              <a:gd name="connsiteY1" fmla="*/ 22860 h 95253"/>
              <a:gd name="connsiteX2" fmla="*/ 260985 w 2164080"/>
              <a:gd name="connsiteY2" fmla="*/ 85725 h 95253"/>
              <a:gd name="connsiteX3" fmla="*/ 422910 w 2164080"/>
              <a:gd name="connsiteY3" fmla="*/ 11430 h 95253"/>
              <a:gd name="connsiteX4" fmla="*/ 573405 w 2164080"/>
              <a:gd name="connsiteY4" fmla="*/ 95250 h 95253"/>
              <a:gd name="connsiteX5" fmla="*/ 723900 w 2164080"/>
              <a:gd name="connsiteY5" fmla="*/ 7620 h 95253"/>
              <a:gd name="connsiteX6" fmla="*/ 908685 w 2164080"/>
              <a:gd name="connsiteY6" fmla="*/ 89535 h 95253"/>
              <a:gd name="connsiteX7" fmla="*/ 1042035 w 2164080"/>
              <a:gd name="connsiteY7" fmla="*/ 0 h 95253"/>
              <a:gd name="connsiteX8" fmla="*/ 1042035 w 2164080"/>
              <a:gd name="connsiteY8" fmla="*/ 0 h 95253"/>
              <a:gd name="connsiteX9" fmla="*/ 1242060 w 2164080"/>
              <a:gd name="connsiteY9" fmla="*/ 91440 h 95253"/>
              <a:gd name="connsiteX10" fmla="*/ 1396365 w 2164080"/>
              <a:gd name="connsiteY10" fmla="*/ 7620 h 95253"/>
              <a:gd name="connsiteX11" fmla="*/ 1562100 w 2164080"/>
              <a:gd name="connsiteY11" fmla="*/ 81915 h 95253"/>
              <a:gd name="connsiteX12" fmla="*/ 1710690 w 2164080"/>
              <a:gd name="connsiteY12" fmla="*/ 1905 h 95253"/>
              <a:gd name="connsiteX13" fmla="*/ 1710690 w 2164080"/>
              <a:gd name="connsiteY13" fmla="*/ 1905 h 95253"/>
              <a:gd name="connsiteX14" fmla="*/ 1855470 w 2164080"/>
              <a:gd name="connsiteY14" fmla="*/ 89535 h 95253"/>
              <a:gd name="connsiteX15" fmla="*/ 2164080 w 2164080"/>
              <a:gd name="connsiteY15" fmla="*/ 17145 h 95253"/>
              <a:gd name="connsiteX0" fmla="*/ 0 w 2164080"/>
              <a:gd name="connsiteY0" fmla="*/ 78105 h 95253"/>
              <a:gd name="connsiteX1" fmla="*/ 72390 w 2164080"/>
              <a:gd name="connsiteY1" fmla="*/ 22860 h 95253"/>
              <a:gd name="connsiteX2" fmla="*/ 260985 w 2164080"/>
              <a:gd name="connsiteY2" fmla="*/ 85725 h 95253"/>
              <a:gd name="connsiteX3" fmla="*/ 422910 w 2164080"/>
              <a:gd name="connsiteY3" fmla="*/ 11430 h 95253"/>
              <a:gd name="connsiteX4" fmla="*/ 573405 w 2164080"/>
              <a:gd name="connsiteY4" fmla="*/ 95250 h 95253"/>
              <a:gd name="connsiteX5" fmla="*/ 723900 w 2164080"/>
              <a:gd name="connsiteY5" fmla="*/ 7620 h 95253"/>
              <a:gd name="connsiteX6" fmla="*/ 908685 w 2164080"/>
              <a:gd name="connsiteY6" fmla="*/ 89535 h 95253"/>
              <a:gd name="connsiteX7" fmla="*/ 1042035 w 2164080"/>
              <a:gd name="connsiteY7" fmla="*/ 0 h 95253"/>
              <a:gd name="connsiteX8" fmla="*/ 1042035 w 2164080"/>
              <a:gd name="connsiteY8" fmla="*/ 0 h 95253"/>
              <a:gd name="connsiteX9" fmla="*/ 1242060 w 2164080"/>
              <a:gd name="connsiteY9" fmla="*/ 91440 h 95253"/>
              <a:gd name="connsiteX10" fmla="*/ 1396365 w 2164080"/>
              <a:gd name="connsiteY10" fmla="*/ 7620 h 95253"/>
              <a:gd name="connsiteX11" fmla="*/ 1562100 w 2164080"/>
              <a:gd name="connsiteY11" fmla="*/ 81915 h 95253"/>
              <a:gd name="connsiteX12" fmla="*/ 1710690 w 2164080"/>
              <a:gd name="connsiteY12" fmla="*/ 1905 h 95253"/>
              <a:gd name="connsiteX13" fmla="*/ 1710690 w 2164080"/>
              <a:gd name="connsiteY13" fmla="*/ 1905 h 95253"/>
              <a:gd name="connsiteX14" fmla="*/ 1855470 w 2164080"/>
              <a:gd name="connsiteY14" fmla="*/ 89535 h 95253"/>
              <a:gd name="connsiteX15" fmla="*/ 2164080 w 2164080"/>
              <a:gd name="connsiteY15" fmla="*/ 17145 h 95253"/>
              <a:gd name="connsiteX0" fmla="*/ 0 w 2164080"/>
              <a:gd name="connsiteY0" fmla="*/ 78105 h 95253"/>
              <a:gd name="connsiteX1" fmla="*/ 72390 w 2164080"/>
              <a:gd name="connsiteY1" fmla="*/ 22860 h 95253"/>
              <a:gd name="connsiteX2" fmla="*/ 260985 w 2164080"/>
              <a:gd name="connsiteY2" fmla="*/ 85725 h 95253"/>
              <a:gd name="connsiteX3" fmla="*/ 422910 w 2164080"/>
              <a:gd name="connsiteY3" fmla="*/ 11430 h 95253"/>
              <a:gd name="connsiteX4" fmla="*/ 573405 w 2164080"/>
              <a:gd name="connsiteY4" fmla="*/ 95250 h 95253"/>
              <a:gd name="connsiteX5" fmla="*/ 723900 w 2164080"/>
              <a:gd name="connsiteY5" fmla="*/ 7620 h 95253"/>
              <a:gd name="connsiteX6" fmla="*/ 908685 w 2164080"/>
              <a:gd name="connsiteY6" fmla="*/ 89535 h 95253"/>
              <a:gd name="connsiteX7" fmla="*/ 1042035 w 2164080"/>
              <a:gd name="connsiteY7" fmla="*/ 0 h 95253"/>
              <a:gd name="connsiteX8" fmla="*/ 1042035 w 2164080"/>
              <a:gd name="connsiteY8" fmla="*/ 0 h 95253"/>
              <a:gd name="connsiteX9" fmla="*/ 1242060 w 2164080"/>
              <a:gd name="connsiteY9" fmla="*/ 91440 h 95253"/>
              <a:gd name="connsiteX10" fmla="*/ 1396365 w 2164080"/>
              <a:gd name="connsiteY10" fmla="*/ 7620 h 95253"/>
              <a:gd name="connsiteX11" fmla="*/ 1562100 w 2164080"/>
              <a:gd name="connsiteY11" fmla="*/ 81915 h 95253"/>
              <a:gd name="connsiteX12" fmla="*/ 1710690 w 2164080"/>
              <a:gd name="connsiteY12" fmla="*/ 1905 h 95253"/>
              <a:gd name="connsiteX13" fmla="*/ 1769745 w 2164080"/>
              <a:gd name="connsiteY13" fmla="*/ 0 h 95253"/>
              <a:gd name="connsiteX14" fmla="*/ 1855470 w 2164080"/>
              <a:gd name="connsiteY14" fmla="*/ 89535 h 95253"/>
              <a:gd name="connsiteX15" fmla="*/ 2164080 w 2164080"/>
              <a:gd name="connsiteY15" fmla="*/ 17145 h 95253"/>
              <a:gd name="connsiteX0" fmla="*/ 0 w 2164080"/>
              <a:gd name="connsiteY0" fmla="*/ 78119 h 95267"/>
              <a:gd name="connsiteX1" fmla="*/ 72390 w 2164080"/>
              <a:gd name="connsiteY1" fmla="*/ 22874 h 95267"/>
              <a:gd name="connsiteX2" fmla="*/ 260985 w 2164080"/>
              <a:gd name="connsiteY2" fmla="*/ 85739 h 95267"/>
              <a:gd name="connsiteX3" fmla="*/ 422910 w 2164080"/>
              <a:gd name="connsiteY3" fmla="*/ 11444 h 95267"/>
              <a:gd name="connsiteX4" fmla="*/ 573405 w 2164080"/>
              <a:gd name="connsiteY4" fmla="*/ 95264 h 95267"/>
              <a:gd name="connsiteX5" fmla="*/ 723900 w 2164080"/>
              <a:gd name="connsiteY5" fmla="*/ 7634 h 95267"/>
              <a:gd name="connsiteX6" fmla="*/ 908685 w 2164080"/>
              <a:gd name="connsiteY6" fmla="*/ 89549 h 95267"/>
              <a:gd name="connsiteX7" fmla="*/ 1042035 w 2164080"/>
              <a:gd name="connsiteY7" fmla="*/ 14 h 95267"/>
              <a:gd name="connsiteX8" fmla="*/ 1042035 w 2164080"/>
              <a:gd name="connsiteY8" fmla="*/ 14 h 95267"/>
              <a:gd name="connsiteX9" fmla="*/ 1242060 w 2164080"/>
              <a:gd name="connsiteY9" fmla="*/ 91454 h 95267"/>
              <a:gd name="connsiteX10" fmla="*/ 1396365 w 2164080"/>
              <a:gd name="connsiteY10" fmla="*/ 7634 h 95267"/>
              <a:gd name="connsiteX11" fmla="*/ 1562100 w 2164080"/>
              <a:gd name="connsiteY11" fmla="*/ 81929 h 95267"/>
              <a:gd name="connsiteX12" fmla="*/ 1769745 w 2164080"/>
              <a:gd name="connsiteY12" fmla="*/ 14 h 95267"/>
              <a:gd name="connsiteX13" fmla="*/ 1855470 w 2164080"/>
              <a:gd name="connsiteY13" fmla="*/ 89549 h 95267"/>
              <a:gd name="connsiteX14" fmla="*/ 2164080 w 2164080"/>
              <a:gd name="connsiteY14" fmla="*/ 17159 h 95267"/>
              <a:gd name="connsiteX0" fmla="*/ 0 w 2164080"/>
              <a:gd name="connsiteY0" fmla="*/ 78105 h 95253"/>
              <a:gd name="connsiteX1" fmla="*/ 72390 w 2164080"/>
              <a:gd name="connsiteY1" fmla="*/ 22860 h 95253"/>
              <a:gd name="connsiteX2" fmla="*/ 260985 w 2164080"/>
              <a:gd name="connsiteY2" fmla="*/ 85725 h 95253"/>
              <a:gd name="connsiteX3" fmla="*/ 422910 w 2164080"/>
              <a:gd name="connsiteY3" fmla="*/ 11430 h 95253"/>
              <a:gd name="connsiteX4" fmla="*/ 573405 w 2164080"/>
              <a:gd name="connsiteY4" fmla="*/ 95250 h 95253"/>
              <a:gd name="connsiteX5" fmla="*/ 723900 w 2164080"/>
              <a:gd name="connsiteY5" fmla="*/ 7620 h 95253"/>
              <a:gd name="connsiteX6" fmla="*/ 908685 w 2164080"/>
              <a:gd name="connsiteY6" fmla="*/ 89535 h 95253"/>
              <a:gd name="connsiteX7" fmla="*/ 1042035 w 2164080"/>
              <a:gd name="connsiteY7" fmla="*/ 0 h 95253"/>
              <a:gd name="connsiteX8" fmla="*/ 1042035 w 2164080"/>
              <a:gd name="connsiteY8" fmla="*/ 0 h 95253"/>
              <a:gd name="connsiteX9" fmla="*/ 1242060 w 2164080"/>
              <a:gd name="connsiteY9" fmla="*/ 91440 h 95253"/>
              <a:gd name="connsiteX10" fmla="*/ 1396365 w 2164080"/>
              <a:gd name="connsiteY10" fmla="*/ 7620 h 95253"/>
              <a:gd name="connsiteX11" fmla="*/ 1562100 w 2164080"/>
              <a:gd name="connsiteY11" fmla="*/ 81915 h 95253"/>
              <a:gd name="connsiteX12" fmla="*/ 1725930 w 2164080"/>
              <a:gd name="connsiteY12" fmla="*/ 3810 h 95253"/>
              <a:gd name="connsiteX13" fmla="*/ 1855470 w 2164080"/>
              <a:gd name="connsiteY13" fmla="*/ 89535 h 95253"/>
              <a:gd name="connsiteX14" fmla="*/ 2164080 w 2164080"/>
              <a:gd name="connsiteY14" fmla="*/ 17145 h 95253"/>
              <a:gd name="connsiteX0" fmla="*/ 0 w 2164080"/>
              <a:gd name="connsiteY0" fmla="*/ 78105 h 95253"/>
              <a:gd name="connsiteX1" fmla="*/ 72390 w 2164080"/>
              <a:gd name="connsiteY1" fmla="*/ 22860 h 95253"/>
              <a:gd name="connsiteX2" fmla="*/ 260985 w 2164080"/>
              <a:gd name="connsiteY2" fmla="*/ 85725 h 95253"/>
              <a:gd name="connsiteX3" fmla="*/ 422910 w 2164080"/>
              <a:gd name="connsiteY3" fmla="*/ 11430 h 95253"/>
              <a:gd name="connsiteX4" fmla="*/ 573405 w 2164080"/>
              <a:gd name="connsiteY4" fmla="*/ 95250 h 95253"/>
              <a:gd name="connsiteX5" fmla="*/ 723900 w 2164080"/>
              <a:gd name="connsiteY5" fmla="*/ 7620 h 95253"/>
              <a:gd name="connsiteX6" fmla="*/ 908685 w 2164080"/>
              <a:gd name="connsiteY6" fmla="*/ 89535 h 95253"/>
              <a:gd name="connsiteX7" fmla="*/ 1042035 w 2164080"/>
              <a:gd name="connsiteY7" fmla="*/ 0 h 95253"/>
              <a:gd name="connsiteX8" fmla="*/ 1042035 w 2164080"/>
              <a:gd name="connsiteY8" fmla="*/ 0 h 95253"/>
              <a:gd name="connsiteX9" fmla="*/ 1242060 w 2164080"/>
              <a:gd name="connsiteY9" fmla="*/ 91440 h 95253"/>
              <a:gd name="connsiteX10" fmla="*/ 1396365 w 2164080"/>
              <a:gd name="connsiteY10" fmla="*/ 7620 h 95253"/>
              <a:gd name="connsiteX11" fmla="*/ 1562100 w 2164080"/>
              <a:gd name="connsiteY11" fmla="*/ 81915 h 95253"/>
              <a:gd name="connsiteX12" fmla="*/ 1725930 w 2164080"/>
              <a:gd name="connsiteY12" fmla="*/ 3810 h 95253"/>
              <a:gd name="connsiteX13" fmla="*/ 1855470 w 2164080"/>
              <a:gd name="connsiteY13" fmla="*/ 89535 h 95253"/>
              <a:gd name="connsiteX14" fmla="*/ 2164080 w 2164080"/>
              <a:gd name="connsiteY14" fmla="*/ 17145 h 95253"/>
              <a:gd name="connsiteX0" fmla="*/ 0 w 2164080"/>
              <a:gd name="connsiteY0" fmla="*/ 78105 h 95253"/>
              <a:gd name="connsiteX1" fmla="*/ 72390 w 2164080"/>
              <a:gd name="connsiteY1" fmla="*/ 22860 h 95253"/>
              <a:gd name="connsiteX2" fmla="*/ 260985 w 2164080"/>
              <a:gd name="connsiteY2" fmla="*/ 85725 h 95253"/>
              <a:gd name="connsiteX3" fmla="*/ 422910 w 2164080"/>
              <a:gd name="connsiteY3" fmla="*/ 11430 h 95253"/>
              <a:gd name="connsiteX4" fmla="*/ 573405 w 2164080"/>
              <a:gd name="connsiteY4" fmla="*/ 95250 h 95253"/>
              <a:gd name="connsiteX5" fmla="*/ 723900 w 2164080"/>
              <a:gd name="connsiteY5" fmla="*/ 7620 h 95253"/>
              <a:gd name="connsiteX6" fmla="*/ 908685 w 2164080"/>
              <a:gd name="connsiteY6" fmla="*/ 89535 h 95253"/>
              <a:gd name="connsiteX7" fmla="*/ 1042035 w 2164080"/>
              <a:gd name="connsiteY7" fmla="*/ 0 h 95253"/>
              <a:gd name="connsiteX8" fmla="*/ 1042035 w 2164080"/>
              <a:gd name="connsiteY8" fmla="*/ 0 h 95253"/>
              <a:gd name="connsiteX9" fmla="*/ 1242060 w 2164080"/>
              <a:gd name="connsiteY9" fmla="*/ 91440 h 95253"/>
              <a:gd name="connsiteX10" fmla="*/ 1396365 w 2164080"/>
              <a:gd name="connsiteY10" fmla="*/ 7620 h 95253"/>
              <a:gd name="connsiteX11" fmla="*/ 1562100 w 2164080"/>
              <a:gd name="connsiteY11" fmla="*/ 81915 h 95253"/>
              <a:gd name="connsiteX12" fmla="*/ 1725930 w 2164080"/>
              <a:gd name="connsiteY12" fmla="*/ 3810 h 95253"/>
              <a:gd name="connsiteX13" fmla="*/ 1855470 w 2164080"/>
              <a:gd name="connsiteY13" fmla="*/ 89535 h 95253"/>
              <a:gd name="connsiteX14" fmla="*/ 2164080 w 2164080"/>
              <a:gd name="connsiteY14" fmla="*/ 17145 h 95253"/>
              <a:gd name="connsiteX0" fmla="*/ 0 w 2164080"/>
              <a:gd name="connsiteY0" fmla="*/ 78105 h 95253"/>
              <a:gd name="connsiteX1" fmla="*/ 72390 w 2164080"/>
              <a:gd name="connsiteY1" fmla="*/ 22860 h 95253"/>
              <a:gd name="connsiteX2" fmla="*/ 260985 w 2164080"/>
              <a:gd name="connsiteY2" fmla="*/ 85725 h 95253"/>
              <a:gd name="connsiteX3" fmla="*/ 422910 w 2164080"/>
              <a:gd name="connsiteY3" fmla="*/ 11430 h 95253"/>
              <a:gd name="connsiteX4" fmla="*/ 573405 w 2164080"/>
              <a:gd name="connsiteY4" fmla="*/ 95250 h 95253"/>
              <a:gd name="connsiteX5" fmla="*/ 723900 w 2164080"/>
              <a:gd name="connsiteY5" fmla="*/ 7620 h 95253"/>
              <a:gd name="connsiteX6" fmla="*/ 908685 w 2164080"/>
              <a:gd name="connsiteY6" fmla="*/ 89535 h 95253"/>
              <a:gd name="connsiteX7" fmla="*/ 1042035 w 2164080"/>
              <a:gd name="connsiteY7" fmla="*/ 0 h 95253"/>
              <a:gd name="connsiteX8" fmla="*/ 1042035 w 2164080"/>
              <a:gd name="connsiteY8" fmla="*/ 0 h 95253"/>
              <a:gd name="connsiteX9" fmla="*/ 1242060 w 2164080"/>
              <a:gd name="connsiteY9" fmla="*/ 91440 h 95253"/>
              <a:gd name="connsiteX10" fmla="*/ 1396365 w 2164080"/>
              <a:gd name="connsiteY10" fmla="*/ 7620 h 95253"/>
              <a:gd name="connsiteX11" fmla="*/ 1562100 w 2164080"/>
              <a:gd name="connsiteY11" fmla="*/ 81915 h 95253"/>
              <a:gd name="connsiteX12" fmla="*/ 1725930 w 2164080"/>
              <a:gd name="connsiteY12" fmla="*/ 3810 h 95253"/>
              <a:gd name="connsiteX13" fmla="*/ 1855470 w 2164080"/>
              <a:gd name="connsiteY13" fmla="*/ 89535 h 95253"/>
              <a:gd name="connsiteX14" fmla="*/ 2164080 w 2164080"/>
              <a:gd name="connsiteY14" fmla="*/ 17145 h 95253"/>
              <a:gd name="connsiteX0" fmla="*/ 0 w 2164080"/>
              <a:gd name="connsiteY0" fmla="*/ 81915 h 99063"/>
              <a:gd name="connsiteX1" fmla="*/ 72390 w 2164080"/>
              <a:gd name="connsiteY1" fmla="*/ 26670 h 99063"/>
              <a:gd name="connsiteX2" fmla="*/ 260985 w 2164080"/>
              <a:gd name="connsiteY2" fmla="*/ 89535 h 99063"/>
              <a:gd name="connsiteX3" fmla="*/ 422910 w 2164080"/>
              <a:gd name="connsiteY3" fmla="*/ 15240 h 99063"/>
              <a:gd name="connsiteX4" fmla="*/ 573405 w 2164080"/>
              <a:gd name="connsiteY4" fmla="*/ 99060 h 99063"/>
              <a:gd name="connsiteX5" fmla="*/ 723900 w 2164080"/>
              <a:gd name="connsiteY5" fmla="*/ 11430 h 99063"/>
              <a:gd name="connsiteX6" fmla="*/ 908685 w 2164080"/>
              <a:gd name="connsiteY6" fmla="*/ 93345 h 99063"/>
              <a:gd name="connsiteX7" fmla="*/ 1042035 w 2164080"/>
              <a:gd name="connsiteY7" fmla="*/ 3810 h 99063"/>
              <a:gd name="connsiteX8" fmla="*/ 1133475 w 2164080"/>
              <a:gd name="connsiteY8" fmla="*/ 0 h 99063"/>
              <a:gd name="connsiteX9" fmla="*/ 1242060 w 2164080"/>
              <a:gd name="connsiteY9" fmla="*/ 95250 h 99063"/>
              <a:gd name="connsiteX10" fmla="*/ 1396365 w 2164080"/>
              <a:gd name="connsiteY10" fmla="*/ 11430 h 99063"/>
              <a:gd name="connsiteX11" fmla="*/ 1562100 w 2164080"/>
              <a:gd name="connsiteY11" fmla="*/ 85725 h 99063"/>
              <a:gd name="connsiteX12" fmla="*/ 1725930 w 2164080"/>
              <a:gd name="connsiteY12" fmla="*/ 7620 h 99063"/>
              <a:gd name="connsiteX13" fmla="*/ 1855470 w 2164080"/>
              <a:gd name="connsiteY13" fmla="*/ 93345 h 99063"/>
              <a:gd name="connsiteX14" fmla="*/ 2164080 w 2164080"/>
              <a:gd name="connsiteY14" fmla="*/ 20955 h 99063"/>
              <a:gd name="connsiteX0" fmla="*/ 0 w 2164080"/>
              <a:gd name="connsiteY0" fmla="*/ 81915 h 99063"/>
              <a:gd name="connsiteX1" fmla="*/ 72390 w 2164080"/>
              <a:gd name="connsiteY1" fmla="*/ 26670 h 99063"/>
              <a:gd name="connsiteX2" fmla="*/ 260985 w 2164080"/>
              <a:gd name="connsiteY2" fmla="*/ 89535 h 99063"/>
              <a:gd name="connsiteX3" fmla="*/ 422910 w 2164080"/>
              <a:gd name="connsiteY3" fmla="*/ 15240 h 99063"/>
              <a:gd name="connsiteX4" fmla="*/ 573405 w 2164080"/>
              <a:gd name="connsiteY4" fmla="*/ 99060 h 99063"/>
              <a:gd name="connsiteX5" fmla="*/ 723900 w 2164080"/>
              <a:gd name="connsiteY5" fmla="*/ 11430 h 99063"/>
              <a:gd name="connsiteX6" fmla="*/ 908685 w 2164080"/>
              <a:gd name="connsiteY6" fmla="*/ 93345 h 99063"/>
              <a:gd name="connsiteX7" fmla="*/ 1133475 w 2164080"/>
              <a:gd name="connsiteY7" fmla="*/ 0 h 99063"/>
              <a:gd name="connsiteX8" fmla="*/ 1242060 w 2164080"/>
              <a:gd name="connsiteY8" fmla="*/ 95250 h 99063"/>
              <a:gd name="connsiteX9" fmla="*/ 1396365 w 2164080"/>
              <a:gd name="connsiteY9" fmla="*/ 11430 h 99063"/>
              <a:gd name="connsiteX10" fmla="*/ 1562100 w 2164080"/>
              <a:gd name="connsiteY10" fmla="*/ 85725 h 99063"/>
              <a:gd name="connsiteX11" fmla="*/ 1725930 w 2164080"/>
              <a:gd name="connsiteY11" fmla="*/ 7620 h 99063"/>
              <a:gd name="connsiteX12" fmla="*/ 1855470 w 2164080"/>
              <a:gd name="connsiteY12" fmla="*/ 93345 h 99063"/>
              <a:gd name="connsiteX13" fmla="*/ 2164080 w 2164080"/>
              <a:gd name="connsiteY13" fmla="*/ 20955 h 99063"/>
              <a:gd name="connsiteX0" fmla="*/ 0 w 2164080"/>
              <a:gd name="connsiteY0" fmla="*/ 81915 h 99063"/>
              <a:gd name="connsiteX1" fmla="*/ 72390 w 2164080"/>
              <a:gd name="connsiteY1" fmla="*/ 26670 h 99063"/>
              <a:gd name="connsiteX2" fmla="*/ 260985 w 2164080"/>
              <a:gd name="connsiteY2" fmla="*/ 89535 h 99063"/>
              <a:gd name="connsiteX3" fmla="*/ 422910 w 2164080"/>
              <a:gd name="connsiteY3" fmla="*/ 15240 h 99063"/>
              <a:gd name="connsiteX4" fmla="*/ 573405 w 2164080"/>
              <a:gd name="connsiteY4" fmla="*/ 99060 h 99063"/>
              <a:gd name="connsiteX5" fmla="*/ 723900 w 2164080"/>
              <a:gd name="connsiteY5" fmla="*/ 11430 h 99063"/>
              <a:gd name="connsiteX6" fmla="*/ 908685 w 2164080"/>
              <a:gd name="connsiteY6" fmla="*/ 93345 h 99063"/>
              <a:gd name="connsiteX7" fmla="*/ 1095375 w 2164080"/>
              <a:gd name="connsiteY7" fmla="*/ 0 h 99063"/>
              <a:gd name="connsiteX8" fmla="*/ 1242060 w 2164080"/>
              <a:gd name="connsiteY8" fmla="*/ 95250 h 99063"/>
              <a:gd name="connsiteX9" fmla="*/ 1396365 w 2164080"/>
              <a:gd name="connsiteY9" fmla="*/ 11430 h 99063"/>
              <a:gd name="connsiteX10" fmla="*/ 1562100 w 2164080"/>
              <a:gd name="connsiteY10" fmla="*/ 85725 h 99063"/>
              <a:gd name="connsiteX11" fmla="*/ 1725930 w 2164080"/>
              <a:gd name="connsiteY11" fmla="*/ 7620 h 99063"/>
              <a:gd name="connsiteX12" fmla="*/ 1855470 w 2164080"/>
              <a:gd name="connsiteY12" fmla="*/ 93345 h 99063"/>
              <a:gd name="connsiteX13" fmla="*/ 2164080 w 2164080"/>
              <a:gd name="connsiteY13" fmla="*/ 20955 h 99063"/>
              <a:gd name="connsiteX0" fmla="*/ 0 w 2164080"/>
              <a:gd name="connsiteY0" fmla="*/ 81915 h 99063"/>
              <a:gd name="connsiteX1" fmla="*/ 127635 w 2164080"/>
              <a:gd name="connsiteY1" fmla="*/ 30480 h 99063"/>
              <a:gd name="connsiteX2" fmla="*/ 260985 w 2164080"/>
              <a:gd name="connsiteY2" fmla="*/ 89535 h 99063"/>
              <a:gd name="connsiteX3" fmla="*/ 422910 w 2164080"/>
              <a:gd name="connsiteY3" fmla="*/ 15240 h 99063"/>
              <a:gd name="connsiteX4" fmla="*/ 573405 w 2164080"/>
              <a:gd name="connsiteY4" fmla="*/ 99060 h 99063"/>
              <a:gd name="connsiteX5" fmla="*/ 723900 w 2164080"/>
              <a:gd name="connsiteY5" fmla="*/ 11430 h 99063"/>
              <a:gd name="connsiteX6" fmla="*/ 908685 w 2164080"/>
              <a:gd name="connsiteY6" fmla="*/ 93345 h 99063"/>
              <a:gd name="connsiteX7" fmla="*/ 1095375 w 2164080"/>
              <a:gd name="connsiteY7" fmla="*/ 0 h 99063"/>
              <a:gd name="connsiteX8" fmla="*/ 1242060 w 2164080"/>
              <a:gd name="connsiteY8" fmla="*/ 95250 h 99063"/>
              <a:gd name="connsiteX9" fmla="*/ 1396365 w 2164080"/>
              <a:gd name="connsiteY9" fmla="*/ 11430 h 99063"/>
              <a:gd name="connsiteX10" fmla="*/ 1562100 w 2164080"/>
              <a:gd name="connsiteY10" fmla="*/ 85725 h 99063"/>
              <a:gd name="connsiteX11" fmla="*/ 1725930 w 2164080"/>
              <a:gd name="connsiteY11" fmla="*/ 7620 h 99063"/>
              <a:gd name="connsiteX12" fmla="*/ 1855470 w 2164080"/>
              <a:gd name="connsiteY12" fmla="*/ 93345 h 99063"/>
              <a:gd name="connsiteX13" fmla="*/ 2164080 w 2164080"/>
              <a:gd name="connsiteY13" fmla="*/ 20955 h 99063"/>
              <a:gd name="connsiteX0" fmla="*/ 0 w 2164080"/>
              <a:gd name="connsiteY0" fmla="*/ 81915 h 99063"/>
              <a:gd name="connsiteX1" fmla="*/ 116205 w 2164080"/>
              <a:gd name="connsiteY1" fmla="*/ 30480 h 99063"/>
              <a:gd name="connsiteX2" fmla="*/ 260985 w 2164080"/>
              <a:gd name="connsiteY2" fmla="*/ 89535 h 99063"/>
              <a:gd name="connsiteX3" fmla="*/ 422910 w 2164080"/>
              <a:gd name="connsiteY3" fmla="*/ 15240 h 99063"/>
              <a:gd name="connsiteX4" fmla="*/ 573405 w 2164080"/>
              <a:gd name="connsiteY4" fmla="*/ 99060 h 99063"/>
              <a:gd name="connsiteX5" fmla="*/ 723900 w 2164080"/>
              <a:gd name="connsiteY5" fmla="*/ 11430 h 99063"/>
              <a:gd name="connsiteX6" fmla="*/ 908685 w 2164080"/>
              <a:gd name="connsiteY6" fmla="*/ 93345 h 99063"/>
              <a:gd name="connsiteX7" fmla="*/ 1095375 w 2164080"/>
              <a:gd name="connsiteY7" fmla="*/ 0 h 99063"/>
              <a:gd name="connsiteX8" fmla="*/ 1242060 w 2164080"/>
              <a:gd name="connsiteY8" fmla="*/ 95250 h 99063"/>
              <a:gd name="connsiteX9" fmla="*/ 1396365 w 2164080"/>
              <a:gd name="connsiteY9" fmla="*/ 11430 h 99063"/>
              <a:gd name="connsiteX10" fmla="*/ 1562100 w 2164080"/>
              <a:gd name="connsiteY10" fmla="*/ 85725 h 99063"/>
              <a:gd name="connsiteX11" fmla="*/ 1725930 w 2164080"/>
              <a:gd name="connsiteY11" fmla="*/ 7620 h 99063"/>
              <a:gd name="connsiteX12" fmla="*/ 1855470 w 2164080"/>
              <a:gd name="connsiteY12" fmla="*/ 93345 h 99063"/>
              <a:gd name="connsiteX13" fmla="*/ 2164080 w 2164080"/>
              <a:gd name="connsiteY13" fmla="*/ 20955 h 99063"/>
              <a:gd name="connsiteX0" fmla="*/ 0 w 2234565"/>
              <a:gd name="connsiteY0" fmla="*/ 81915 h 99063"/>
              <a:gd name="connsiteX1" fmla="*/ 116205 w 2234565"/>
              <a:gd name="connsiteY1" fmla="*/ 30480 h 99063"/>
              <a:gd name="connsiteX2" fmla="*/ 260985 w 2234565"/>
              <a:gd name="connsiteY2" fmla="*/ 89535 h 99063"/>
              <a:gd name="connsiteX3" fmla="*/ 422910 w 2234565"/>
              <a:gd name="connsiteY3" fmla="*/ 15240 h 99063"/>
              <a:gd name="connsiteX4" fmla="*/ 573405 w 2234565"/>
              <a:gd name="connsiteY4" fmla="*/ 99060 h 99063"/>
              <a:gd name="connsiteX5" fmla="*/ 723900 w 2234565"/>
              <a:gd name="connsiteY5" fmla="*/ 11430 h 99063"/>
              <a:gd name="connsiteX6" fmla="*/ 908685 w 2234565"/>
              <a:gd name="connsiteY6" fmla="*/ 93345 h 99063"/>
              <a:gd name="connsiteX7" fmla="*/ 1095375 w 2234565"/>
              <a:gd name="connsiteY7" fmla="*/ 0 h 99063"/>
              <a:gd name="connsiteX8" fmla="*/ 1242060 w 2234565"/>
              <a:gd name="connsiteY8" fmla="*/ 95250 h 99063"/>
              <a:gd name="connsiteX9" fmla="*/ 1396365 w 2234565"/>
              <a:gd name="connsiteY9" fmla="*/ 11430 h 99063"/>
              <a:gd name="connsiteX10" fmla="*/ 1562100 w 2234565"/>
              <a:gd name="connsiteY10" fmla="*/ 85725 h 99063"/>
              <a:gd name="connsiteX11" fmla="*/ 1725930 w 2234565"/>
              <a:gd name="connsiteY11" fmla="*/ 7620 h 99063"/>
              <a:gd name="connsiteX12" fmla="*/ 1855470 w 2234565"/>
              <a:gd name="connsiteY12" fmla="*/ 93345 h 99063"/>
              <a:gd name="connsiteX13" fmla="*/ 2234565 w 2234565"/>
              <a:gd name="connsiteY13" fmla="*/ 20955 h 99063"/>
              <a:gd name="connsiteX0" fmla="*/ 0 w 2234565"/>
              <a:gd name="connsiteY0" fmla="*/ 81915 h 99063"/>
              <a:gd name="connsiteX1" fmla="*/ 116205 w 2234565"/>
              <a:gd name="connsiteY1" fmla="*/ 30480 h 99063"/>
              <a:gd name="connsiteX2" fmla="*/ 260985 w 2234565"/>
              <a:gd name="connsiteY2" fmla="*/ 89535 h 99063"/>
              <a:gd name="connsiteX3" fmla="*/ 422910 w 2234565"/>
              <a:gd name="connsiteY3" fmla="*/ 15240 h 99063"/>
              <a:gd name="connsiteX4" fmla="*/ 573405 w 2234565"/>
              <a:gd name="connsiteY4" fmla="*/ 99060 h 99063"/>
              <a:gd name="connsiteX5" fmla="*/ 723900 w 2234565"/>
              <a:gd name="connsiteY5" fmla="*/ 11430 h 99063"/>
              <a:gd name="connsiteX6" fmla="*/ 908685 w 2234565"/>
              <a:gd name="connsiteY6" fmla="*/ 93345 h 99063"/>
              <a:gd name="connsiteX7" fmla="*/ 1095375 w 2234565"/>
              <a:gd name="connsiteY7" fmla="*/ 0 h 99063"/>
              <a:gd name="connsiteX8" fmla="*/ 1242060 w 2234565"/>
              <a:gd name="connsiteY8" fmla="*/ 95250 h 99063"/>
              <a:gd name="connsiteX9" fmla="*/ 1396365 w 2234565"/>
              <a:gd name="connsiteY9" fmla="*/ 11430 h 99063"/>
              <a:gd name="connsiteX10" fmla="*/ 1562100 w 2234565"/>
              <a:gd name="connsiteY10" fmla="*/ 85725 h 99063"/>
              <a:gd name="connsiteX11" fmla="*/ 1725930 w 2234565"/>
              <a:gd name="connsiteY11" fmla="*/ 7620 h 99063"/>
              <a:gd name="connsiteX12" fmla="*/ 1908810 w 2234565"/>
              <a:gd name="connsiteY12" fmla="*/ 85725 h 99063"/>
              <a:gd name="connsiteX13" fmla="*/ 2234565 w 2234565"/>
              <a:gd name="connsiteY13" fmla="*/ 20955 h 99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234565" h="99063">
                <a:moveTo>
                  <a:pt x="0" y="81915"/>
                </a:moveTo>
                <a:cubicBezTo>
                  <a:pt x="14446" y="53657"/>
                  <a:pt x="72708" y="29210"/>
                  <a:pt x="116205" y="30480"/>
                </a:cubicBezTo>
                <a:cubicBezTo>
                  <a:pt x="159702" y="31750"/>
                  <a:pt x="209868" y="92075"/>
                  <a:pt x="260985" y="89535"/>
                </a:cubicBezTo>
                <a:cubicBezTo>
                  <a:pt x="312102" y="86995"/>
                  <a:pt x="370840" y="13653"/>
                  <a:pt x="422910" y="15240"/>
                </a:cubicBezTo>
                <a:cubicBezTo>
                  <a:pt x="474980" y="16827"/>
                  <a:pt x="523240" y="99695"/>
                  <a:pt x="573405" y="99060"/>
                </a:cubicBezTo>
                <a:cubicBezTo>
                  <a:pt x="623570" y="98425"/>
                  <a:pt x="668020" y="12382"/>
                  <a:pt x="723900" y="11430"/>
                </a:cubicBezTo>
                <a:cubicBezTo>
                  <a:pt x="779780" y="10477"/>
                  <a:pt x="846773" y="95250"/>
                  <a:pt x="908685" y="93345"/>
                </a:cubicBezTo>
                <a:cubicBezTo>
                  <a:pt x="970598" y="91440"/>
                  <a:pt x="1039813" y="-317"/>
                  <a:pt x="1095375" y="0"/>
                </a:cubicBezTo>
                <a:cubicBezTo>
                  <a:pt x="1150937" y="317"/>
                  <a:pt x="1191895" y="93345"/>
                  <a:pt x="1242060" y="95250"/>
                </a:cubicBezTo>
                <a:cubicBezTo>
                  <a:pt x="1292225" y="97155"/>
                  <a:pt x="1343025" y="13017"/>
                  <a:pt x="1396365" y="11430"/>
                </a:cubicBezTo>
                <a:cubicBezTo>
                  <a:pt x="1449705" y="9843"/>
                  <a:pt x="1507173" y="86360"/>
                  <a:pt x="1562100" y="85725"/>
                </a:cubicBezTo>
                <a:cubicBezTo>
                  <a:pt x="1617027" y="85090"/>
                  <a:pt x="1668145" y="7620"/>
                  <a:pt x="1725930" y="7620"/>
                </a:cubicBezTo>
                <a:cubicBezTo>
                  <a:pt x="1783715" y="7620"/>
                  <a:pt x="1824038" y="83503"/>
                  <a:pt x="1908810" y="85725"/>
                </a:cubicBezTo>
                <a:cubicBezTo>
                  <a:pt x="1993582" y="87947"/>
                  <a:pt x="2125027" y="15398"/>
                  <a:pt x="2234565" y="20955"/>
                </a:cubicBezTo>
              </a:path>
            </a:pathLst>
          </a:custGeom>
          <a:noFill/>
          <a:ln w="28575" cap="rnd">
            <a:solidFill>
              <a:srgbClr val="FF0000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7AE46890-EA6A-4A0B-B93E-8A3CA9906998}"/>
              </a:ext>
            </a:extLst>
          </p:cNvPr>
          <p:cNvGrpSpPr/>
          <p:nvPr/>
        </p:nvGrpSpPr>
        <p:grpSpPr>
          <a:xfrm>
            <a:off x="9317599" y="1902992"/>
            <a:ext cx="649705" cy="338554"/>
            <a:chOff x="2674520" y="1410142"/>
            <a:chExt cx="695325" cy="347671"/>
          </a:xfrm>
        </p:grpSpPr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AC48D9AE-F77D-4013-811C-56269F0E1CF6}"/>
                </a:ext>
              </a:extLst>
            </p:cNvPr>
            <p:cNvSpPr txBox="1"/>
            <p:nvPr/>
          </p:nvSpPr>
          <p:spPr>
            <a:xfrm>
              <a:off x="2674520" y="1410142"/>
              <a:ext cx="695325" cy="3476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cs-CZ" sz="1600" dirty="0"/>
                <a:t> </a:t>
              </a:r>
              <a:endParaRPr lang="en-US" sz="1600" dirty="0"/>
            </a:p>
          </p:txBody>
        </p:sp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C7828C56-BF62-4457-A10F-9E3AECF06559}"/>
                </a:ext>
              </a:extLst>
            </p:cNvPr>
            <p:cNvSpPr txBox="1"/>
            <p:nvPr/>
          </p:nvSpPr>
          <p:spPr>
            <a:xfrm>
              <a:off x="2789618" y="1410142"/>
              <a:ext cx="577773" cy="3476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600" dirty="0"/>
                <a:t>OH</a:t>
              </a:r>
              <a:endParaRPr lang="en-US" sz="1600" dirty="0"/>
            </a:p>
          </p:txBody>
        </p:sp>
      </p:grpSp>
      <p:sp>
        <p:nvSpPr>
          <p:cNvPr id="123" name="TextBox 122">
            <a:extLst>
              <a:ext uri="{FF2B5EF4-FFF2-40B4-BE49-F238E27FC236}">
                <a16:creationId xmlns:a16="http://schemas.microsoft.com/office/drawing/2014/main" id="{0E0764C1-6535-4888-8290-E5E44081D1FC}"/>
              </a:ext>
            </a:extLst>
          </p:cNvPr>
          <p:cNvSpPr txBox="1"/>
          <p:nvPr/>
        </p:nvSpPr>
        <p:spPr>
          <a:xfrm>
            <a:off x="8587999" y="1902992"/>
            <a:ext cx="6093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/>
              <a:t>H</a:t>
            </a:r>
            <a:r>
              <a:rPr lang="cs-CZ" sz="1600" baseline="-25000" dirty="0"/>
              <a:t>2</a:t>
            </a:r>
            <a:r>
              <a:rPr lang="cs-CZ" sz="1600" dirty="0"/>
              <a:t>O</a:t>
            </a:r>
            <a:endParaRPr lang="en-US" sz="1600" dirty="0"/>
          </a:p>
        </p:txBody>
      </p:sp>
      <p:sp>
        <p:nvSpPr>
          <p:cNvPr id="124" name="Freeform: Shape 123">
            <a:extLst>
              <a:ext uri="{FF2B5EF4-FFF2-40B4-BE49-F238E27FC236}">
                <a16:creationId xmlns:a16="http://schemas.microsoft.com/office/drawing/2014/main" id="{3D1E6C75-1D90-4E3E-81E0-8ED02DB6BDD2}"/>
              </a:ext>
            </a:extLst>
          </p:cNvPr>
          <p:cNvSpPr/>
          <p:nvPr/>
        </p:nvSpPr>
        <p:spPr>
          <a:xfrm rot="19943571">
            <a:off x="7765524" y="2443488"/>
            <a:ext cx="1010996" cy="69724"/>
          </a:xfrm>
          <a:custGeom>
            <a:avLst/>
            <a:gdLst>
              <a:gd name="connsiteX0" fmla="*/ 0 w 1905000"/>
              <a:gd name="connsiteY0" fmla="*/ 78105 h 95253"/>
              <a:gd name="connsiteX1" fmla="*/ 72390 w 1905000"/>
              <a:gd name="connsiteY1" fmla="*/ 22860 h 95253"/>
              <a:gd name="connsiteX2" fmla="*/ 260985 w 1905000"/>
              <a:gd name="connsiteY2" fmla="*/ 85725 h 95253"/>
              <a:gd name="connsiteX3" fmla="*/ 422910 w 1905000"/>
              <a:gd name="connsiteY3" fmla="*/ 11430 h 95253"/>
              <a:gd name="connsiteX4" fmla="*/ 573405 w 1905000"/>
              <a:gd name="connsiteY4" fmla="*/ 95250 h 95253"/>
              <a:gd name="connsiteX5" fmla="*/ 723900 w 1905000"/>
              <a:gd name="connsiteY5" fmla="*/ 7620 h 95253"/>
              <a:gd name="connsiteX6" fmla="*/ 908685 w 1905000"/>
              <a:gd name="connsiteY6" fmla="*/ 89535 h 95253"/>
              <a:gd name="connsiteX7" fmla="*/ 1042035 w 1905000"/>
              <a:gd name="connsiteY7" fmla="*/ 0 h 95253"/>
              <a:gd name="connsiteX8" fmla="*/ 1042035 w 1905000"/>
              <a:gd name="connsiteY8" fmla="*/ 0 h 95253"/>
              <a:gd name="connsiteX9" fmla="*/ 1242060 w 1905000"/>
              <a:gd name="connsiteY9" fmla="*/ 91440 h 95253"/>
              <a:gd name="connsiteX10" fmla="*/ 1396365 w 1905000"/>
              <a:gd name="connsiteY10" fmla="*/ 7620 h 95253"/>
              <a:gd name="connsiteX11" fmla="*/ 1562100 w 1905000"/>
              <a:gd name="connsiteY11" fmla="*/ 81915 h 95253"/>
              <a:gd name="connsiteX12" fmla="*/ 1710690 w 1905000"/>
              <a:gd name="connsiteY12" fmla="*/ 1905 h 95253"/>
              <a:gd name="connsiteX13" fmla="*/ 1710690 w 1905000"/>
              <a:gd name="connsiteY13" fmla="*/ 1905 h 95253"/>
              <a:gd name="connsiteX14" fmla="*/ 1855470 w 1905000"/>
              <a:gd name="connsiteY14" fmla="*/ 89535 h 95253"/>
              <a:gd name="connsiteX15" fmla="*/ 1905000 w 1905000"/>
              <a:gd name="connsiteY15" fmla="*/ 38100 h 95253"/>
              <a:gd name="connsiteX0" fmla="*/ 0 w 1990725"/>
              <a:gd name="connsiteY0" fmla="*/ 78105 h 95253"/>
              <a:gd name="connsiteX1" fmla="*/ 72390 w 1990725"/>
              <a:gd name="connsiteY1" fmla="*/ 22860 h 95253"/>
              <a:gd name="connsiteX2" fmla="*/ 260985 w 1990725"/>
              <a:gd name="connsiteY2" fmla="*/ 85725 h 95253"/>
              <a:gd name="connsiteX3" fmla="*/ 422910 w 1990725"/>
              <a:gd name="connsiteY3" fmla="*/ 11430 h 95253"/>
              <a:gd name="connsiteX4" fmla="*/ 573405 w 1990725"/>
              <a:gd name="connsiteY4" fmla="*/ 95250 h 95253"/>
              <a:gd name="connsiteX5" fmla="*/ 723900 w 1990725"/>
              <a:gd name="connsiteY5" fmla="*/ 7620 h 95253"/>
              <a:gd name="connsiteX6" fmla="*/ 908685 w 1990725"/>
              <a:gd name="connsiteY6" fmla="*/ 89535 h 95253"/>
              <a:gd name="connsiteX7" fmla="*/ 1042035 w 1990725"/>
              <a:gd name="connsiteY7" fmla="*/ 0 h 95253"/>
              <a:gd name="connsiteX8" fmla="*/ 1042035 w 1990725"/>
              <a:gd name="connsiteY8" fmla="*/ 0 h 95253"/>
              <a:gd name="connsiteX9" fmla="*/ 1242060 w 1990725"/>
              <a:gd name="connsiteY9" fmla="*/ 91440 h 95253"/>
              <a:gd name="connsiteX10" fmla="*/ 1396365 w 1990725"/>
              <a:gd name="connsiteY10" fmla="*/ 7620 h 95253"/>
              <a:gd name="connsiteX11" fmla="*/ 1562100 w 1990725"/>
              <a:gd name="connsiteY11" fmla="*/ 81915 h 95253"/>
              <a:gd name="connsiteX12" fmla="*/ 1710690 w 1990725"/>
              <a:gd name="connsiteY12" fmla="*/ 1905 h 95253"/>
              <a:gd name="connsiteX13" fmla="*/ 1710690 w 1990725"/>
              <a:gd name="connsiteY13" fmla="*/ 1905 h 95253"/>
              <a:gd name="connsiteX14" fmla="*/ 1855470 w 1990725"/>
              <a:gd name="connsiteY14" fmla="*/ 89535 h 95253"/>
              <a:gd name="connsiteX15" fmla="*/ 1990725 w 1990725"/>
              <a:gd name="connsiteY15" fmla="*/ 36195 h 95253"/>
              <a:gd name="connsiteX0" fmla="*/ 0 w 1990725"/>
              <a:gd name="connsiteY0" fmla="*/ 78105 h 95253"/>
              <a:gd name="connsiteX1" fmla="*/ 72390 w 1990725"/>
              <a:gd name="connsiteY1" fmla="*/ 22860 h 95253"/>
              <a:gd name="connsiteX2" fmla="*/ 260985 w 1990725"/>
              <a:gd name="connsiteY2" fmla="*/ 85725 h 95253"/>
              <a:gd name="connsiteX3" fmla="*/ 422910 w 1990725"/>
              <a:gd name="connsiteY3" fmla="*/ 11430 h 95253"/>
              <a:gd name="connsiteX4" fmla="*/ 573405 w 1990725"/>
              <a:gd name="connsiteY4" fmla="*/ 95250 h 95253"/>
              <a:gd name="connsiteX5" fmla="*/ 723900 w 1990725"/>
              <a:gd name="connsiteY5" fmla="*/ 7620 h 95253"/>
              <a:gd name="connsiteX6" fmla="*/ 908685 w 1990725"/>
              <a:gd name="connsiteY6" fmla="*/ 89535 h 95253"/>
              <a:gd name="connsiteX7" fmla="*/ 1042035 w 1990725"/>
              <a:gd name="connsiteY7" fmla="*/ 0 h 95253"/>
              <a:gd name="connsiteX8" fmla="*/ 1042035 w 1990725"/>
              <a:gd name="connsiteY8" fmla="*/ 0 h 95253"/>
              <a:gd name="connsiteX9" fmla="*/ 1242060 w 1990725"/>
              <a:gd name="connsiteY9" fmla="*/ 91440 h 95253"/>
              <a:gd name="connsiteX10" fmla="*/ 1396365 w 1990725"/>
              <a:gd name="connsiteY10" fmla="*/ 7620 h 95253"/>
              <a:gd name="connsiteX11" fmla="*/ 1562100 w 1990725"/>
              <a:gd name="connsiteY11" fmla="*/ 81915 h 95253"/>
              <a:gd name="connsiteX12" fmla="*/ 1710690 w 1990725"/>
              <a:gd name="connsiteY12" fmla="*/ 1905 h 95253"/>
              <a:gd name="connsiteX13" fmla="*/ 1710690 w 1990725"/>
              <a:gd name="connsiteY13" fmla="*/ 1905 h 95253"/>
              <a:gd name="connsiteX14" fmla="*/ 1855470 w 1990725"/>
              <a:gd name="connsiteY14" fmla="*/ 89535 h 95253"/>
              <a:gd name="connsiteX15" fmla="*/ 1990725 w 1990725"/>
              <a:gd name="connsiteY15" fmla="*/ 36195 h 95253"/>
              <a:gd name="connsiteX0" fmla="*/ 0 w 2080260"/>
              <a:gd name="connsiteY0" fmla="*/ 78105 h 95253"/>
              <a:gd name="connsiteX1" fmla="*/ 72390 w 2080260"/>
              <a:gd name="connsiteY1" fmla="*/ 22860 h 95253"/>
              <a:gd name="connsiteX2" fmla="*/ 260985 w 2080260"/>
              <a:gd name="connsiteY2" fmla="*/ 85725 h 95253"/>
              <a:gd name="connsiteX3" fmla="*/ 422910 w 2080260"/>
              <a:gd name="connsiteY3" fmla="*/ 11430 h 95253"/>
              <a:gd name="connsiteX4" fmla="*/ 573405 w 2080260"/>
              <a:gd name="connsiteY4" fmla="*/ 95250 h 95253"/>
              <a:gd name="connsiteX5" fmla="*/ 723900 w 2080260"/>
              <a:gd name="connsiteY5" fmla="*/ 7620 h 95253"/>
              <a:gd name="connsiteX6" fmla="*/ 908685 w 2080260"/>
              <a:gd name="connsiteY6" fmla="*/ 89535 h 95253"/>
              <a:gd name="connsiteX7" fmla="*/ 1042035 w 2080260"/>
              <a:gd name="connsiteY7" fmla="*/ 0 h 95253"/>
              <a:gd name="connsiteX8" fmla="*/ 1042035 w 2080260"/>
              <a:gd name="connsiteY8" fmla="*/ 0 h 95253"/>
              <a:gd name="connsiteX9" fmla="*/ 1242060 w 2080260"/>
              <a:gd name="connsiteY9" fmla="*/ 91440 h 95253"/>
              <a:gd name="connsiteX10" fmla="*/ 1396365 w 2080260"/>
              <a:gd name="connsiteY10" fmla="*/ 7620 h 95253"/>
              <a:gd name="connsiteX11" fmla="*/ 1562100 w 2080260"/>
              <a:gd name="connsiteY11" fmla="*/ 81915 h 95253"/>
              <a:gd name="connsiteX12" fmla="*/ 1710690 w 2080260"/>
              <a:gd name="connsiteY12" fmla="*/ 1905 h 95253"/>
              <a:gd name="connsiteX13" fmla="*/ 1710690 w 2080260"/>
              <a:gd name="connsiteY13" fmla="*/ 1905 h 95253"/>
              <a:gd name="connsiteX14" fmla="*/ 1855470 w 2080260"/>
              <a:gd name="connsiteY14" fmla="*/ 89535 h 95253"/>
              <a:gd name="connsiteX15" fmla="*/ 2080260 w 2080260"/>
              <a:gd name="connsiteY15" fmla="*/ 19050 h 95253"/>
              <a:gd name="connsiteX0" fmla="*/ 0 w 2164080"/>
              <a:gd name="connsiteY0" fmla="*/ 78105 h 95253"/>
              <a:gd name="connsiteX1" fmla="*/ 72390 w 2164080"/>
              <a:gd name="connsiteY1" fmla="*/ 22860 h 95253"/>
              <a:gd name="connsiteX2" fmla="*/ 260985 w 2164080"/>
              <a:gd name="connsiteY2" fmla="*/ 85725 h 95253"/>
              <a:gd name="connsiteX3" fmla="*/ 422910 w 2164080"/>
              <a:gd name="connsiteY3" fmla="*/ 11430 h 95253"/>
              <a:gd name="connsiteX4" fmla="*/ 573405 w 2164080"/>
              <a:gd name="connsiteY4" fmla="*/ 95250 h 95253"/>
              <a:gd name="connsiteX5" fmla="*/ 723900 w 2164080"/>
              <a:gd name="connsiteY5" fmla="*/ 7620 h 95253"/>
              <a:gd name="connsiteX6" fmla="*/ 908685 w 2164080"/>
              <a:gd name="connsiteY6" fmla="*/ 89535 h 95253"/>
              <a:gd name="connsiteX7" fmla="*/ 1042035 w 2164080"/>
              <a:gd name="connsiteY7" fmla="*/ 0 h 95253"/>
              <a:gd name="connsiteX8" fmla="*/ 1042035 w 2164080"/>
              <a:gd name="connsiteY8" fmla="*/ 0 h 95253"/>
              <a:gd name="connsiteX9" fmla="*/ 1242060 w 2164080"/>
              <a:gd name="connsiteY9" fmla="*/ 91440 h 95253"/>
              <a:gd name="connsiteX10" fmla="*/ 1396365 w 2164080"/>
              <a:gd name="connsiteY10" fmla="*/ 7620 h 95253"/>
              <a:gd name="connsiteX11" fmla="*/ 1562100 w 2164080"/>
              <a:gd name="connsiteY11" fmla="*/ 81915 h 95253"/>
              <a:gd name="connsiteX12" fmla="*/ 1710690 w 2164080"/>
              <a:gd name="connsiteY12" fmla="*/ 1905 h 95253"/>
              <a:gd name="connsiteX13" fmla="*/ 1710690 w 2164080"/>
              <a:gd name="connsiteY13" fmla="*/ 1905 h 95253"/>
              <a:gd name="connsiteX14" fmla="*/ 1855470 w 2164080"/>
              <a:gd name="connsiteY14" fmla="*/ 89535 h 95253"/>
              <a:gd name="connsiteX15" fmla="*/ 2164080 w 2164080"/>
              <a:gd name="connsiteY15" fmla="*/ 17145 h 95253"/>
              <a:gd name="connsiteX0" fmla="*/ 0 w 2164080"/>
              <a:gd name="connsiteY0" fmla="*/ 78105 h 95253"/>
              <a:gd name="connsiteX1" fmla="*/ 72390 w 2164080"/>
              <a:gd name="connsiteY1" fmla="*/ 22860 h 95253"/>
              <a:gd name="connsiteX2" fmla="*/ 260985 w 2164080"/>
              <a:gd name="connsiteY2" fmla="*/ 85725 h 95253"/>
              <a:gd name="connsiteX3" fmla="*/ 422910 w 2164080"/>
              <a:gd name="connsiteY3" fmla="*/ 11430 h 95253"/>
              <a:gd name="connsiteX4" fmla="*/ 573405 w 2164080"/>
              <a:gd name="connsiteY4" fmla="*/ 95250 h 95253"/>
              <a:gd name="connsiteX5" fmla="*/ 723900 w 2164080"/>
              <a:gd name="connsiteY5" fmla="*/ 7620 h 95253"/>
              <a:gd name="connsiteX6" fmla="*/ 908685 w 2164080"/>
              <a:gd name="connsiteY6" fmla="*/ 89535 h 95253"/>
              <a:gd name="connsiteX7" fmla="*/ 1042035 w 2164080"/>
              <a:gd name="connsiteY7" fmla="*/ 0 h 95253"/>
              <a:gd name="connsiteX8" fmla="*/ 1042035 w 2164080"/>
              <a:gd name="connsiteY8" fmla="*/ 0 h 95253"/>
              <a:gd name="connsiteX9" fmla="*/ 1242060 w 2164080"/>
              <a:gd name="connsiteY9" fmla="*/ 91440 h 95253"/>
              <a:gd name="connsiteX10" fmla="*/ 1396365 w 2164080"/>
              <a:gd name="connsiteY10" fmla="*/ 7620 h 95253"/>
              <a:gd name="connsiteX11" fmla="*/ 1562100 w 2164080"/>
              <a:gd name="connsiteY11" fmla="*/ 81915 h 95253"/>
              <a:gd name="connsiteX12" fmla="*/ 1710690 w 2164080"/>
              <a:gd name="connsiteY12" fmla="*/ 1905 h 95253"/>
              <a:gd name="connsiteX13" fmla="*/ 1710690 w 2164080"/>
              <a:gd name="connsiteY13" fmla="*/ 1905 h 95253"/>
              <a:gd name="connsiteX14" fmla="*/ 1855470 w 2164080"/>
              <a:gd name="connsiteY14" fmla="*/ 89535 h 95253"/>
              <a:gd name="connsiteX15" fmla="*/ 2164080 w 2164080"/>
              <a:gd name="connsiteY15" fmla="*/ 17145 h 95253"/>
              <a:gd name="connsiteX0" fmla="*/ 0 w 2164080"/>
              <a:gd name="connsiteY0" fmla="*/ 78105 h 95253"/>
              <a:gd name="connsiteX1" fmla="*/ 72390 w 2164080"/>
              <a:gd name="connsiteY1" fmla="*/ 22860 h 95253"/>
              <a:gd name="connsiteX2" fmla="*/ 260985 w 2164080"/>
              <a:gd name="connsiteY2" fmla="*/ 85725 h 95253"/>
              <a:gd name="connsiteX3" fmla="*/ 422910 w 2164080"/>
              <a:gd name="connsiteY3" fmla="*/ 11430 h 95253"/>
              <a:gd name="connsiteX4" fmla="*/ 573405 w 2164080"/>
              <a:gd name="connsiteY4" fmla="*/ 95250 h 95253"/>
              <a:gd name="connsiteX5" fmla="*/ 723900 w 2164080"/>
              <a:gd name="connsiteY5" fmla="*/ 7620 h 95253"/>
              <a:gd name="connsiteX6" fmla="*/ 908685 w 2164080"/>
              <a:gd name="connsiteY6" fmla="*/ 89535 h 95253"/>
              <a:gd name="connsiteX7" fmla="*/ 1042035 w 2164080"/>
              <a:gd name="connsiteY7" fmla="*/ 0 h 95253"/>
              <a:gd name="connsiteX8" fmla="*/ 1042035 w 2164080"/>
              <a:gd name="connsiteY8" fmla="*/ 0 h 95253"/>
              <a:gd name="connsiteX9" fmla="*/ 1242060 w 2164080"/>
              <a:gd name="connsiteY9" fmla="*/ 91440 h 95253"/>
              <a:gd name="connsiteX10" fmla="*/ 1396365 w 2164080"/>
              <a:gd name="connsiteY10" fmla="*/ 7620 h 95253"/>
              <a:gd name="connsiteX11" fmla="*/ 1562100 w 2164080"/>
              <a:gd name="connsiteY11" fmla="*/ 81915 h 95253"/>
              <a:gd name="connsiteX12" fmla="*/ 1710690 w 2164080"/>
              <a:gd name="connsiteY12" fmla="*/ 1905 h 95253"/>
              <a:gd name="connsiteX13" fmla="*/ 1710690 w 2164080"/>
              <a:gd name="connsiteY13" fmla="*/ 1905 h 95253"/>
              <a:gd name="connsiteX14" fmla="*/ 1855470 w 2164080"/>
              <a:gd name="connsiteY14" fmla="*/ 89535 h 95253"/>
              <a:gd name="connsiteX15" fmla="*/ 2164080 w 2164080"/>
              <a:gd name="connsiteY15" fmla="*/ 17145 h 95253"/>
              <a:gd name="connsiteX0" fmla="*/ 0 w 2164080"/>
              <a:gd name="connsiteY0" fmla="*/ 78105 h 95253"/>
              <a:gd name="connsiteX1" fmla="*/ 72390 w 2164080"/>
              <a:gd name="connsiteY1" fmla="*/ 22860 h 95253"/>
              <a:gd name="connsiteX2" fmla="*/ 260985 w 2164080"/>
              <a:gd name="connsiteY2" fmla="*/ 85725 h 95253"/>
              <a:gd name="connsiteX3" fmla="*/ 422910 w 2164080"/>
              <a:gd name="connsiteY3" fmla="*/ 11430 h 95253"/>
              <a:gd name="connsiteX4" fmla="*/ 573405 w 2164080"/>
              <a:gd name="connsiteY4" fmla="*/ 95250 h 95253"/>
              <a:gd name="connsiteX5" fmla="*/ 723900 w 2164080"/>
              <a:gd name="connsiteY5" fmla="*/ 7620 h 95253"/>
              <a:gd name="connsiteX6" fmla="*/ 908685 w 2164080"/>
              <a:gd name="connsiteY6" fmla="*/ 89535 h 95253"/>
              <a:gd name="connsiteX7" fmla="*/ 1042035 w 2164080"/>
              <a:gd name="connsiteY7" fmla="*/ 0 h 95253"/>
              <a:gd name="connsiteX8" fmla="*/ 1042035 w 2164080"/>
              <a:gd name="connsiteY8" fmla="*/ 0 h 95253"/>
              <a:gd name="connsiteX9" fmla="*/ 1242060 w 2164080"/>
              <a:gd name="connsiteY9" fmla="*/ 91440 h 95253"/>
              <a:gd name="connsiteX10" fmla="*/ 1396365 w 2164080"/>
              <a:gd name="connsiteY10" fmla="*/ 7620 h 95253"/>
              <a:gd name="connsiteX11" fmla="*/ 1562100 w 2164080"/>
              <a:gd name="connsiteY11" fmla="*/ 81915 h 95253"/>
              <a:gd name="connsiteX12" fmla="*/ 1710690 w 2164080"/>
              <a:gd name="connsiteY12" fmla="*/ 1905 h 95253"/>
              <a:gd name="connsiteX13" fmla="*/ 1710690 w 2164080"/>
              <a:gd name="connsiteY13" fmla="*/ 1905 h 95253"/>
              <a:gd name="connsiteX14" fmla="*/ 1855470 w 2164080"/>
              <a:gd name="connsiteY14" fmla="*/ 89535 h 95253"/>
              <a:gd name="connsiteX15" fmla="*/ 2164080 w 2164080"/>
              <a:gd name="connsiteY15" fmla="*/ 17145 h 95253"/>
              <a:gd name="connsiteX0" fmla="*/ 0 w 2164080"/>
              <a:gd name="connsiteY0" fmla="*/ 78105 h 95253"/>
              <a:gd name="connsiteX1" fmla="*/ 72390 w 2164080"/>
              <a:gd name="connsiteY1" fmla="*/ 22860 h 95253"/>
              <a:gd name="connsiteX2" fmla="*/ 260985 w 2164080"/>
              <a:gd name="connsiteY2" fmla="*/ 85725 h 95253"/>
              <a:gd name="connsiteX3" fmla="*/ 422910 w 2164080"/>
              <a:gd name="connsiteY3" fmla="*/ 11430 h 95253"/>
              <a:gd name="connsiteX4" fmla="*/ 573405 w 2164080"/>
              <a:gd name="connsiteY4" fmla="*/ 95250 h 95253"/>
              <a:gd name="connsiteX5" fmla="*/ 723900 w 2164080"/>
              <a:gd name="connsiteY5" fmla="*/ 7620 h 95253"/>
              <a:gd name="connsiteX6" fmla="*/ 908685 w 2164080"/>
              <a:gd name="connsiteY6" fmla="*/ 89535 h 95253"/>
              <a:gd name="connsiteX7" fmla="*/ 1042035 w 2164080"/>
              <a:gd name="connsiteY7" fmla="*/ 0 h 95253"/>
              <a:gd name="connsiteX8" fmla="*/ 1042035 w 2164080"/>
              <a:gd name="connsiteY8" fmla="*/ 0 h 95253"/>
              <a:gd name="connsiteX9" fmla="*/ 1242060 w 2164080"/>
              <a:gd name="connsiteY9" fmla="*/ 91440 h 95253"/>
              <a:gd name="connsiteX10" fmla="*/ 1396365 w 2164080"/>
              <a:gd name="connsiteY10" fmla="*/ 7620 h 95253"/>
              <a:gd name="connsiteX11" fmla="*/ 1562100 w 2164080"/>
              <a:gd name="connsiteY11" fmla="*/ 81915 h 95253"/>
              <a:gd name="connsiteX12" fmla="*/ 1710690 w 2164080"/>
              <a:gd name="connsiteY12" fmla="*/ 1905 h 95253"/>
              <a:gd name="connsiteX13" fmla="*/ 1710690 w 2164080"/>
              <a:gd name="connsiteY13" fmla="*/ 1905 h 95253"/>
              <a:gd name="connsiteX14" fmla="*/ 1855470 w 2164080"/>
              <a:gd name="connsiteY14" fmla="*/ 89535 h 95253"/>
              <a:gd name="connsiteX15" fmla="*/ 2164080 w 2164080"/>
              <a:gd name="connsiteY15" fmla="*/ 17145 h 95253"/>
              <a:gd name="connsiteX0" fmla="*/ 0 w 2164080"/>
              <a:gd name="connsiteY0" fmla="*/ 78105 h 95253"/>
              <a:gd name="connsiteX1" fmla="*/ 72390 w 2164080"/>
              <a:gd name="connsiteY1" fmla="*/ 22860 h 95253"/>
              <a:gd name="connsiteX2" fmla="*/ 260985 w 2164080"/>
              <a:gd name="connsiteY2" fmla="*/ 85725 h 95253"/>
              <a:gd name="connsiteX3" fmla="*/ 422910 w 2164080"/>
              <a:gd name="connsiteY3" fmla="*/ 11430 h 95253"/>
              <a:gd name="connsiteX4" fmla="*/ 573405 w 2164080"/>
              <a:gd name="connsiteY4" fmla="*/ 95250 h 95253"/>
              <a:gd name="connsiteX5" fmla="*/ 723900 w 2164080"/>
              <a:gd name="connsiteY5" fmla="*/ 7620 h 95253"/>
              <a:gd name="connsiteX6" fmla="*/ 908685 w 2164080"/>
              <a:gd name="connsiteY6" fmla="*/ 89535 h 95253"/>
              <a:gd name="connsiteX7" fmla="*/ 1042035 w 2164080"/>
              <a:gd name="connsiteY7" fmla="*/ 0 h 95253"/>
              <a:gd name="connsiteX8" fmla="*/ 1042035 w 2164080"/>
              <a:gd name="connsiteY8" fmla="*/ 0 h 95253"/>
              <a:gd name="connsiteX9" fmla="*/ 1242060 w 2164080"/>
              <a:gd name="connsiteY9" fmla="*/ 91440 h 95253"/>
              <a:gd name="connsiteX10" fmla="*/ 1396365 w 2164080"/>
              <a:gd name="connsiteY10" fmla="*/ 7620 h 95253"/>
              <a:gd name="connsiteX11" fmla="*/ 1562100 w 2164080"/>
              <a:gd name="connsiteY11" fmla="*/ 81915 h 95253"/>
              <a:gd name="connsiteX12" fmla="*/ 1710690 w 2164080"/>
              <a:gd name="connsiteY12" fmla="*/ 1905 h 95253"/>
              <a:gd name="connsiteX13" fmla="*/ 1769745 w 2164080"/>
              <a:gd name="connsiteY13" fmla="*/ 0 h 95253"/>
              <a:gd name="connsiteX14" fmla="*/ 1855470 w 2164080"/>
              <a:gd name="connsiteY14" fmla="*/ 89535 h 95253"/>
              <a:gd name="connsiteX15" fmla="*/ 2164080 w 2164080"/>
              <a:gd name="connsiteY15" fmla="*/ 17145 h 95253"/>
              <a:gd name="connsiteX0" fmla="*/ 0 w 2164080"/>
              <a:gd name="connsiteY0" fmla="*/ 78119 h 95267"/>
              <a:gd name="connsiteX1" fmla="*/ 72390 w 2164080"/>
              <a:gd name="connsiteY1" fmla="*/ 22874 h 95267"/>
              <a:gd name="connsiteX2" fmla="*/ 260985 w 2164080"/>
              <a:gd name="connsiteY2" fmla="*/ 85739 h 95267"/>
              <a:gd name="connsiteX3" fmla="*/ 422910 w 2164080"/>
              <a:gd name="connsiteY3" fmla="*/ 11444 h 95267"/>
              <a:gd name="connsiteX4" fmla="*/ 573405 w 2164080"/>
              <a:gd name="connsiteY4" fmla="*/ 95264 h 95267"/>
              <a:gd name="connsiteX5" fmla="*/ 723900 w 2164080"/>
              <a:gd name="connsiteY5" fmla="*/ 7634 h 95267"/>
              <a:gd name="connsiteX6" fmla="*/ 908685 w 2164080"/>
              <a:gd name="connsiteY6" fmla="*/ 89549 h 95267"/>
              <a:gd name="connsiteX7" fmla="*/ 1042035 w 2164080"/>
              <a:gd name="connsiteY7" fmla="*/ 14 h 95267"/>
              <a:gd name="connsiteX8" fmla="*/ 1042035 w 2164080"/>
              <a:gd name="connsiteY8" fmla="*/ 14 h 95267"/>
              <a:gd name="connsiteX9" fmla="*/ 1242060 w 2164080"/>
              <a:gd name="connsiteY9" fmla="*/ 91454 h 95267"/>
              <a:gd name="connsiteX10" fmla="*/ 1396365 w 2164080"/>
              <a:gd name="connsiteY10" fmla="*/ 7634 h 95267"/>
              <a:gd name="connsiteX11" fmla="*/ 1562100 w 2164080"/>
              <a:gd name="connsiteY11" fmla="*/ 81929 h 95267"/>
              <a:gd name="connsiteX12" fmla="*/ 1769745 w 2164080"/>
              <a:gd name="connsiteY12" fmla="*/ 14 h 95267"/>
              <a:gd name="connsiteX13" fmla="*/ 1855470 w 2164080"/>
              <a:gd name="connsiteY13" fmla="*/ 89549 h 95267"/>
              <a:gd name="connsiteX14" fmla="*/ 2164080 w 2164080"/>
              <a:gd name="connsiteY14" fmla="*/ 17159 h 95267"/>
              <a:gd name="connsiteX0" fmla="*/ 0 w 2164080"/>
              <a:gd name="connsiteY0" fmla="*/ 78105 h 95253"/>
              <a:gd name="connsiteX1" fmla="*/ 72390 w 2164080"/>
              <a:gd name="connsiteY1" fmla="*/ 22860 h 95253"/>
              <a:gd name="connsiteX2" fmla="*/ 260985 w 2164080"/>
              <a:gd name="connsiteY2" fmla="*/ 85725 h 95253"/>
              <a:gd name="connsiteX3" fmla="*/ 422910 w 2164080"/>
              <a:gd name="connsiteY3" fmla="*/ 11430 h 95253"/>
              <a:gd name="connsiteX4" fmla="*/ 573405 w 2164080"/>
              <a:gd name="connsiteY4" fmla="*/ 95250 h 95253"/>
              <a:gd name="connsiteX5" fmla="*/ 723900 w 2164080"/>
              <a:gd name="connsiteY5" fmla="*/ 7620 h 95253"/>
              <a:gd name="connsiteX6" fmla="*/ 908685 w 2164080"/>
              <a:gd name="connsiteY6" fmla="*/ 89535 h 95253"/>
              <a:gd name="connsiteX7" fmla="*/ 1042035 w 2164080"/>
              <a:gd name="connsiteY7" fmla="*/ 0 h 95253"/>
              <a:gd name="connsiteX8" fmla="*/ 1042035 w 2164080"/>
              <a:gd name="connsiteY8" fmla="*/ 0 h 95253"/>
              <a:gd name="connsiteX9" fmla="*/ 1242060 w 2164080"/>
              <a:gd name="connsiteY9" fmla="*/ 91440 h 95253"/>
              <a:gd name="connsiteX10" fmla="*/ 1396365 w 2164080"/>
              <a:gd name="connsiteY10" fmla="*/ 7620 h 95253"/>
              <a:gd name="connsiteX11" fmla="*/ 1562100 w 2164080"/>
              <a:gd name="connsiteY11" fmla="*/ 81915 h 95253"/>
              <a:gd name="connsiteX12" fmla="*/ 1725930 w 2164080"/>
              <a:gd name="connsiteY12" fmla="*/ 3810 h 95253"/>
              <a:gd name="connsiteX13" fmla="*/ 1855470 w 2164080"/>
              <a:gd name="connsiteY13" fmla="*/ 89535 h 95253"/>
              <a:gd name="connsiteX14" fmla="*/ 2164080 w 2164080"/>
              <a:gd name="connsiteY14" fmla="*/ 17145 h 95253"/>
              <a:gd name="connsiteX0" fmla="*/ 0 w 2164080"/>
              <a:gd name="connsiteY0" fmla="*/ 78105 h 95253"/>
              <a:gd name="connsiteX1" fmla="*/ 72390 w 2164080"/>
              <a:gd name="connsiteY1" fmla="*/ 22860 h 95253"/>
              <a:gd name="connsiteX2" fmla="*/ 260985 w 2164080"/>
              <a:gd name="connsiteY2" fmla="*/ 85725 h 95253"/>
              <a:gd name="connsiteX3" fmla="*/ 422910 w 2164080"/>
              <a:gd name="connsiteY3" fmla="*/ 11430 h 95253"/>
              <a:gd name="connsiteX4" fmla="*/ 573405 w 2164080"/>
              <a:gd name="connsiteY4" fmla="*/ 95250 h 95253"/>
              <a:gd name="connsiteX5" fmla="*/ 723900 w 2164080"/>
              <a:gd name="connsiteY5" fmla="*/ 7620 h 95253"/>
              <a:gd name="connsiteX6" fmla="*/ 908685 w 2164080"/>
              <a:gd name="connsiteY6" fmla="*/ 89535 h 95253"/>
              <a:gd name="connsiteX7" fmla="*/ 1042035 w 2164080"/>
              <a:gd name="connsiteY7" fmla="*/ 0 h 95253"/>
              <a:gd name="connsiteX8" fmla="*/ 1042035 w 2164080"/>
              <a:gd name="connsiteY8" fmla="*/ 0 h 95253"/>
              <a:gd name="connsiteX9" fmla="*/ 1242060 w 2164080"/>
              <a:gd name="connsiteY9" fmla="*/ 91440 h 95253"/>
              <a:gd name="connsiteX10" fmla="*/ 1396365 w 2164080"/>
              <a:gd name="connsiteY10" fmla="*/ 7620 h 95253"/>
              <a:gd name="connsiteX11" fmla="*/ 1562100 w 2164080"/>
              <a:gd name="connsiteY11" fmla="*/ 81915 h 95253"/>
              <a:gd name="connsiteX12" fmla="*/ 1725930 w 2164080"/>
              <a:gd name="connsiteY12" fmla="*/ 3810 h 95253"/>
              <a:gd name="connsiteX13" fmla="*/ 1855470 w 2164080"/>
              <a:gd name="connsiteY13" fmla="*/ 89535 h 95253"/>
              <a:gd name="connsiteX14" fmla="*/ 2164080 w 2164080"/>
              <a:gd name="connsiteY14" fmla="*/ 17145 h 95253"/>
              <a:gd name="connsiteX0" fmla="*/ 0 w 2164080"/>
              <a:gd name="connsiteY0" fmla="*/ 78105 h 95253"/>
              <a:gd name="connsiteX1" fmla="*/ 72390 w 2164080"/>
              <a:gd name="connsiteY1" fmla="*/ 22860 h 95253"/>
              <a:gd name="connsiteX2" fmla="*/ 260985 w 2164080"/>
              <a:gd name="connsiteY2" fmla="*/ 85725 h 95253"/>
              <a:gd name="connsiteX3" fmla="*/ 422910 w 2164080"/>
              <a:gd name="connsiteY3" fmla="*/ 11430 h 95253"/>
              <a:gd name="connsiteX4" fmla="*/ 573405 w 2164080"/>
              <a:gd name="connsiteY4" fmla="*/ 95250 h 95253"/>
              <a:gd name="connsiteX5" fmla="*/ 723900 w 2164080"/>
              <a:gd name="connsiteY5" fmla="*/ 7620 h 95253"/>
              <a:gd name="connsiteX6" fmla="*/ 908685 w 2164080"/>
              <a:gd name="connsiteY6" fmla="*/ 89535 h 95253"/>
              <a:gd name="connsiteX7" fmla="*/ 1042035 w 2164080"/>
              <a:gd name="connsiteY7" fmla="*/ 0 h 95253"/>
              <a:gd name="connsiteX8" fmla="*/ 1042035 w 2164080"/>
              <a:gd name="connsiteY8" fmla="*/ 0 h 95253"/>
              <a:gd name="connsiteX9" fmla="*/ 1242060 w 2164080"/>
              <a:gd name="connsiteY9" fmla="*/ 91440 h 95253"/>
              <a:gd name="connsiteX10" fmla="*/ 1396365 w 2164080"/>
              <a:gd name="connsiteY10" fmla="*/ 7620 h 95253"/>
              <a:gd name="connsiteX11" fmla="*/ 1562100 w 2164080"/>
              <a:gd name="connsiteY11" fmla="*/ 81915 h 95253"/>
              <a:gd name="connsiteX12" fmla="*/ 1725930 w 2164080"/>
              <a:gd name="connsiteY12" fmla="*/ 3810 h 95253"/>
              <a:gd name="connsiteX13" fmla="*/ 1855470 w 2164080"/>
              <a:gd name="connsiteY13" fmla="*/ 89535 h 95253"/>
              <a:gd name="connsiteX14" fmla="*/ 2164080 w 2164080"/>
              <a:gd name="connsiteY14" fmla="*/ 17145 h 95253"/>
              <a:gd name="connsiteX0" fmla="*/ 0 w 2164080"/>
              <a:gd name="connsiteY0" fmla="*/ 78105 h 95253"/>
              <a:gd name="connsiteX1" fmla="*/ 72390 w 2164080"/>
              <a:gd name="connsiteY1" fmla="*/ 22860 h 95253"/>
              <a:gd name="connsiteX2" fmla="*/ 260985 w 2164080"/>
              <a:gd name="connsiteY2" fmla="*/ 85725 h 95253"/>
              <a:gd name="connsiteX3" fmla="*/ 422910 w 2164080"/>
              <a:gd name="connsiteY3" fmla="*/ 11430 h 95253"/>
              <a:gd name="connsiteX4" fmla="*/ 573405 w 2164080"/>
              <a:gd name="connsiteY4" fmla="*/ 95250 h 95253"/>
              <a:gd name="connsiteX5" fmla="*/ 723900 w 2164080"/>
              <a:gd name="connsiteY5" fmla="*/ 7620 h 95253"/>
              <a:gd name="connsiteX6" fmla="*/ 908685 w 2164080"/>
              <a:gd name="connsiteY6" fmla="*/ 89535 h 95253"/>
              <a:gd name="connsiteX7" fmla="*/ 1042035 w 2164080"/>
              <a:gd name="connsiteY7" fmla="*/ 0 h 95253"/>
              <a:gd name="connsiteX8" fmla="*/ 1042035 w 2164080"/>
              <a:gd name="connsiteY8" fmla="*/ 0 h 95253"/>
              <a:gd name="connsiteX9" fmla="*/ 1242060 w 2164080"/>
              <a:gd name="connsiteY9" fmla="*/ 91440 h 95253"/>
              <a:gd name="connsiteX10" fmla="*/ 1396365 w 2164080"/>
              <a:gd name="connsiteY10" fmla="*/ 7620 h 95253"/>
              <a:gd name="connsiteX11" fmla="*/ 1562100 w 2164080"/>
              <a:gd name="connsiteY11" fmla="*/ 81915 h 95253"/>
              <a:gd name="connsiteX12" fmla="*/ 1725930 w 2164080"/>
              <a:gd name="connsiteY12" fmla="*/ 3810 h 95253"/>
              <a:gd name="connsiteX13" fmla="*/ 1855470 w 2164080"/>
              <a:gd name="connsiteY13" fmla="*/ 89535 h 95253"/>
              <a:gd name="connsiteX14" fmla="*/ 2164080 w 2164080"/>
              <a:gd name="connsiteY14" fmla="*/ 17145 h 95253"/>
              <a:gd name="connsiteX0" fmla="*/ 0 w 2164080"/>
              <a:gd name="connsiteY0" fmla="*/ 81915 h 99063"/>
              <a:gd name="connsiteX1" fmla="*/ 72390 w 2164080"/>
              <a:gd name="connsiteY1" fmla="*/ 26670 h 99063"/>
              <a:gd name="connsiteX2" fmla="*/ 260985 w 2164080"/>
              <a:gd name="connsiteY2" fmla="*/ 89535 h 99063"/>
              <a:gd name="connsiteX3" fmla="*/ 422910 w 2164080"/>
              <a:gd name="connsiteY3" fmla="*/ 15240 h 99063"/>
              <a:gd name="connsiteX4" fmla="*/ 573405 w 2164080"/>
              <a:gd name="connsiteY4" fmla="*/ 99060 h 99063"/>
              <a:gd name="connsiteX5" fmla="*/ 723900 w 2164080"/>
              <a:gd name="connsiteY5" fmla="*/ 11430 h 99063"/>
              <a:gd name="connsiteX6" fmla="*/ 908685 w 2164080"/>
              <a:gd name="connsiteY6" fmla="*/ 93345 h 99063"/>
              <a:gd name="connsiteX7" fmla="*/ 1042035 w 2164080"/>
              <a:gd name="connsiteY7" fmla="*/ 3810 h 99063"/>
              <a:gd name="connsiteX8" fmla="*/ 1133475 w 2164080"/>
              <a:gd name="connsiteY8" fmla="*/ 0 h 99063"/>
              <a:gd name="connsiteX9" fmla="*/ 1242060 w 2164080"/>
              <a:gd name="connsiteY9" fmla="*/ 95250 h 99063"/>
              <a:gd name="connsiteX10" fmla="*/ 1396365 w 2164080"/>
              <a:gd name="connsiteY10" fmla="*/ 11430 h 99063"/>
              <a:gd name="connsiteX11" fmla="*/ 1562100 w 2164080"/>
              <a:gd name="connsiteY11" fmla="*/ 85725 h 99063"/>
              <a:gd name="connsiteX12" fmla="*/ 1725930 w 2164080"/>
              <a:gd name="connsiteY12" fmla="*/ 7620 h 99063"/>
              <a:gd name="connsiteX13" fmla="*/ 1855470 w 2164080"/>
              <a:gd name="connsiteY13" fmla="*/ 93345 h 99063"/>
              <a:gd name="connsiteX14" fmla="*/ 2164080 w 2164080"/>
              <a:gd name="connsiteY14" fmla="*/ 20955 h 99063"/>
              <a:gd name="connsiteX0" fmla="*/ 0 w 2164080"/>
              <a:gd name="connsiteY0" fmla="*/ 81915 h 99063"/>
              <a:gd name="connsiteX1" fmla="*/ 72390 w 2164080"/>
              <a:gd name="connsiteY1" fmla="*/ 26670 h 99063"/>
              <a:gd name="connsiteX2" fmla="*/ 260985 w 2164080"/>
              <a:gd name="connsiteY2" fmla="*/ 89535 h 99063"/>
              <a:gd name="connsiteX3" fmla="*/ 422910 w 2164080"/>
              <a:gd name="connsiteY3" fmla="*/ 15240 h 99063"/>
              <a:gd name="connsiteX4" fmla="*/ 573405 w 2164080"/>
              <a:gd name="connsiteY4" fmla="*/ 99060 h 99063"/>
              <a:gd name="connsiteX5" fmla="*/ 723900 w 2164080"/>
              <a:gd name="connsiteY5" fmla="*/ 11430 h 99063"/>
              <a:gd name="connsiteX6" fmla="*/ 908685 w 2164080"/>
              <a:gd name="connsiteY6" fmla="*/ 93345 h 99063"/>
              <a:gd name="connsiteX7" fmla="*/ 1133475 w 2164080"/>
              <a:gd name="connsiteY7" fmla="*/ 0 h 99063"/>
              <a:gd name="connsiteX8" fmla="*/ 1242060 w 2164080"/>
              <a:gd name="connsiteY8" fmla="*/ 95250 h 99063"/>
              <a:gd name="connsiteX9" fmla="*/ 1396365 w 2164080"/>
              <a:gd name="connsiteY9" fmla="*/ 11430 h 99063"/>
              <a:gd name="connsiteX10" fmla="*/ 1562100 w 2164080"/>
              <a:gd name="connsiteY10" fmla="*/ 85725 h 99063"/>
              <a:gd name="connsiteX11" fmla="*/ 1725930 w 2164080"/>
              <a:gd name="connsiteY11" fmla="*/ 7620 h 99063"/>
              <a:gd name="connsiteX12" fmla="*/ 1855470 w 2164080"/>
              <a:gd name="connsiteY12" fmla="*/ 93345 h 99063"/>
              <a:gd name="connsiteX13" fmla="*/ 2164080 w 2164080"/>
              <a:gd name="connsiteY13" fmla="*/ 20955 h 99063"/>
              <a:gd name="connsiteX0" fmla="*/ 0 w 2164080"/>
              <a:gd name="connsiteY0" fmla="*/ 81915 h 99063"/>
              <a:gd name="connsiteX1" fmla="*/ 72390 w 2164080"/>
              <a:gd name="connsiteY1" fmla="*/ 26670 h 99063"/>
              <a:gd name="connsiteX2" fmla="*/ 260985 w 2164080"/>
              <a:gd name="connsiteY2" fmla="*/ 89535 h 99063"/>
              <a:gd name="connsiteX3" fmla="*/ 422910 w 2164080"/>
              <a:gd name="connsiteY3" fmla="*/ 15240 h 99063"/>
              <a:gd name="connsiteX4" fmla="*/ 573405 w 2164080"/>
              <a:gd name="connsiteY4" fmla="*/ 99060 h 99063"/>
              <a:gd name="connsiteX5" fmla="*/ 723900 w 2164080"/>
              <a:gd name="connsiteY5" fmla="*/ 11430 h 99063"/>
              <a:gd name="connsiteX6" fmla="*/ 908685 w 2164080"/>
              <a:gd name="connsiteY6" fmla="*/ 93345 h 99063"/>
              <a:gd name="connsiteX7" fmla="*/ 1095375 w 2164080"/>
              <a:gd name="connsiteY7" fmla="*/ 0 h 99063"/>
              <a:gd name="connsiteX8" fmla="*/ 1242060 w 2164080"/>
              <a:gd name="connsiteY8" fmla="*/ 95250 h 99063"/>
              <a:gd name="connsiteX9" fmla="*/ 1396365 w 2164080"/>
              <a:gd name="connsiteY9" fmla="*/ 11430 h 99063"/>
              <a:gd name="connsiteX10" fmla="*/ 1562100 w 2164080"/>
              <a:gd name="connsiteY10" fmla="*/ 85725 h 99063"/>
              <a:gd name="connsiteX11" fmla="*/ 1725930 w 2164080"/>
              <a:gd name="connsiteY11" fmla="*/ 7620 h 99063"/>
              <a:gd name="connsiteX12" fmla="*/ 1855470 w 2164080"/>
              <a:gd name="connsiteY12" fmla="*/ 93345 h 99063"/>
              <a:gd name="connsiteX13" fmla="*/ 2164080 w 2164080"/>
              <a:gd name="connsiteY13" fmla="*/ 20955 h 99063"/>
              <a:gd name="connsiteX0" fmla="*/ 0 w 2164080"/>
              <a:gd name="connsiteY0" fmla="*/ 81915 h 99063"/>
              <a:gd name="connsiteX1" fmla="*/ 127635 w 2164080"/>
              <a:gd name="connsiteY1" fmla="*/ 30480 h 99063"/>
              <a:gd name="connsiteX2" fmla="*/ 260985 w 2164080"/>
              <a:gd name="connsiteY2" fmla="*/ 89535 h 99063"/>
              <a:gd name="connsiteX3" fmla="*/ 422910 w 2164080"/>
              <a:gd name="connsiteY3" fmla="*/ 15240 h 99063"/>
              <a:gd name="connsiteX4" fmla="*/ 573405 w 2164080"/>
              <a:gd name="connsiteY4" fmla="*/ 99060 h 99063"/>
              <a:gd name="connsiteX5" fmla="*/ 723900 w 2164080"/>
              <a:gd name="connsiteY5" fmla="*/ 11430 h 99063"/>
              <a:gd name="connsiteX6" fmla="*/ 908685 w 2164080"/>
              <a:gd name="connsiteY6" fmla="*/ 93345 h 99063"/>
              <a:gd name="connsiteX7" fmla="*/ 1095375 w 2164080"/>
              <a:gd name="connsiteY7" fmla="*/ 0 h 99063"/>
              <a:gd name="connsiteX8" fmla="*/ 1242060 w 2164080"/>
              <a:gd name="connsiteY8" fmla="*/ 95250 h 99063"/>
              <a:gd name="connsiteX9" fmla="*/ 1396365 w 2164080"/>
              <a:gd name="connsiteY9" fmla="*/ 11430 h 99063"/>
              <a:gd name="connsiteX10" fmla="*/ 1562100 w 2164080"/>
              <a:gd name="connsiteY10" fmla="*/ 85725 h 99063"/>
              <a:gd name="connsiteX11" fmla="*/ 1725930 w 2164080"/>
              <a:gd name="connsiteY11" fmla="*/ 7620 h 99063"/>
              <a:gd name="connsiteX12" fmla="*/ 1855470 w 2164080"/>
              <a:gd name="connsiteY12" fmla="*/ 93345 h 99063"/>
              <a:gd name="connsiteX13" fmla="*/ 2164080 w 2164080"/>
              <a:gd name="connsiteY13" fmla="*/ 20955 h 99063"/>
              <a:gd name="connsiteX0" fmla="*/ 0 w 2164080"/>
              <a:gd name="connsiteY0" fmla="*/ 81915 h 99063"/>
              <a:gd name="connsiteX1" fmla="*/ 116205 w 2164080"/>
              <a:gd name="connsiteY1" fmla="*/ 30480 h 99063"/>
              <a:gd name="connsiteX2" fmla="*/ 260985 w 2164080"/>
              <a:gd name="connsiteY2" fmla="*/ 89535 h 99063"/>
              <a:gd name="connsiteX3" fmla="*/ 422910 w 2164080"/>
              <a:gd name="connsiteY3" fmla="*/ 15240 h 99063"/>
              <a:gd name="connsiteX4" fmla="*/ 573405 w 2164080"/>
              <a:gd name="connsiteY4" fmla="*/ 99060 h 99063"/>
              <a:gd name="connsiteX5" fmla="*/ 723900 w 2164080"/>
              <a:gd name="connsiteY5" fmla="*/ 11430 h 99063"/>
              <a:gd name="connsiteX6" fmla="*/ 908685 w 2164080"/>
              <a:gd name="connsiteY6" fmla="*/ 93345 h 99063"/>
              <a:gd name="connsiteX7" fmla="*/ 1095375 w 2164080"/>
              <a:gd name="connsiteY7" fmla="*/ 0 h 99063"/>
              <a:gd name="connsiteX8" fmla="*/ 1242060 w 2164080"/>
              <a:gd name="connsiteY8" fmla="*/ 95250 h 99063"/>
              <a:gd name="connsiteX9" fmla="*/ 1396365 w 2164080"/>
              <a:gd name="connsiteY9" fmla="*/ 11430 h 99063"/>
              <a:gd name="connsiteX10" fmla="*/ 1562100 w 2164080"/>
              <a:gd name="connsiteY10" fmla="*/ 85725 h 99063"/>
              <a:gd name="connsiteX11" fmla="*/ 1725930 w 2164080"/>
              <a:gd name="connsiteY11" fmla="*/ 7620 h 99063"/>
              <a:gd name="connsiteX12" fmla="*/ 1855470 w 2164080"/>
              <a:gd name="connsiteY12" fmla="*/ 93345 h 99063"/>
              <a:gd name="connsiteX13" fmla="*/ 2164080 w 2164080"/>
              <a:gd name="connsiteY13" fmla="*/ 20955 h 99063"/>
              <a:gd name="connsiteX0" fmla="*/ 0 w 2234565"/>
              <a:gd name="connsiteY0" fmla="*/ 81915 h 99063"/>
              <a:gd name="connsiteX1" fmla="*/ 116205 w 2234565"/>
              <a:gd name="connsiteY1" fmla="*/ 30480 h 99063"/>
              <a:gd name="connsiteX2" fmla="*/ 260985 w 2234565"/>
              <a:gd name="connsiteY2" fmla="*/ 89535 h 99063"/>
              <a:gd name="connsiteX3" fmla="*/ 422910 w 2234565"/>
              <a:gd name="connsiteY3" fmla="*/ 15240 h 99063"/>
              <a:gd name="connsiteX4" fmla="*/ 573405 w 2234565"/>
              <a:gd name="connsiteY4" fmla="*/ 99060 h 99063"/>
              <a:gd name="connsiteX5" fmla="*/ 723900 w 2234565"/>
              <a:gd name="connsiteY5" fmla="*/ 11430 h 99063"/>
              <a:gd name="connsiteX6" fmla="*/ 908685 w 2234565"/>
              <a:gd name="connsiteY6" fmla="*/ 93345 h 99063"/>
              <a:gd name="connsiteX7" fmla="*/ 1095375 w 2234565"/>
              <a:gd name="connsiteY7" fmla="*/ 0 h 99063"/>
              <a:gd name="connsiteX8" fmla="*/ 1242060 w 2234565"/>
              <a:gd name="connsiteY8" fmla="*/ 95250 h 99063"/>
              <a:gd name="connsiteX9" fmla="*/ 1396365 w 2234565"/>
              <a:gd name="connsiteY9" fmla="*/ 11430 h 99063"/>
              <a:gd name="connsiteX10" fmla="*/ 1562100 w 2234565"/>
              <a:gd name="connsiteY10" fmla="*/ 85725 h 99063"/>
              <a:gd name="connsiteX11" fmla="*/ 1725930 w 2234565"/>
              <a:gd name="connsiteY11" fmla="*/ 7620 h 99063"/>
              <a:gd name="connsiteX12" fmla="*/ 1855470 w 2234565"/>
              <a:gd name="connsiteY12" fmla="*/ 93345 h 99063"/>
              <a:gd name="connsiteX13" fmla="*/ 2234565 w 2234565"/>
              <a:gd name="connsiteY13" fmla="*/ 20955 h 99063"/>
              <a:gd name="connsiteX0" fmla="*/ 0 w 2234565"/>
              <a:gd name="connsiteY0" fmla="*/ 81915 h 99063"/>
              <a:gd name="connsiteX1" fmla="*/ 116205 w 2234565"/>
              <a:gd name="connsiteY1" fmla="*/ 30480 h 99063"/>
              <a:gd name="connsiteX2" fmla="*/ 260985 w 2234565"/>
              <a:gd name="connsiteY2" fmla="*/ 89535 h 99063"/>
              <a:gd name="connsiteX3" fmla="*/ 422910 w 2234565"/>
              <a:gd name="connsiteY3" fmla="*/ 15240 h 99063"/>
              <a:gd name="connsiteX4" fmla="*/ 573405 w 2234565"/>
              <a:gd name="connsiteY4" fmla="*/ 99060 h 99063"/>
              <a:gd name="connsiteX5" fmla="*/ 723900 w 2234565"/>
              <a:gd name="connsiteY5" fmla="*/ 11430 h 99063"/>
              <a:gd name="connsiteX6" fmla="*/ 908685 w 2234565"/>
              <a:gd name="connsiteY6" fmla="*/ 93345 h 99063"/>
              <a:gd name="connsiteX7" fmla="*/ 1095375 w 2234565"/>
              <a:gd name="connsiteY7" fmla="*/ 0 h 99063"/>
              <a:gd name="connsiteX8" fmla="*/ 1242060 w 2234565"/>
              <a:gd name="connsiteY8" fmla="*/ 95250 h 99063"/>
              <a:gd name="connsiteX9" fmla="*/ 1396365 w 2234565"/>
              <a:gd name="connsiteY9" fmla="*/ 11430 h 99063"/>
              <a:gd name="connsiteX10" fmla="*/ 1562100 w 2234565"/>
              <a:gd name="connsiteY10" fmla="*/ 85725 h 99063"/>
              <a:gd name="connsiteX11" fmla="*/ 1725930 w 2234565"/>
              <a:gd name="connsiteY11" fmla="*/ 7620 h 99063"/>
              <a:gd name="connsiteX12" fmla="*/ 1908810 w 2234565"/>
              <a:gd name="connsiteY12" fmla="*/ 85725 h 99063"/>
              <a:gd name="connsiteX13" fmla="*/ 2234565 w 2234565"/>
              <a:gd name="connsiteY13" fmla="*/ 20955 h 99063"/>
              <a:gd name="connsiteX0" fmla="*/ 0 w 2118360"/>
              <a:gd name="connsiteY0" fmla="*/ 30480 h 99063"/>
              <a:gd name="connsiteX1" fmla="*/ 144780 w 2118360"/>
              <a:gd name="connsiteY1" fmla="*/ 89535 h 99063"/>
              <a:gd name="connsiteX2" fmla="*/ 306705 w 2118360"/>
              <a:gd name="connsiteY2" fmla="*/ 15240 h 99063"/>
              <a:gd name="connsiteX3" fmla="*/ 457200 w 2118360"/>
              <a:gd name="connsiteY3" fmla="*/ 99060 h 99063"/>
              <a:gd name="connsiteX4" fmla="*/ 607695 w 2118360"/>
              <a:gd name="connsiteY4" fmla="*/ 11430 h 99063"/>
              <a:gd name="connsiteX5" fmla="*/ 792480 w 2118360"/>
              <a:gd name="connsiteY5" fmla="*/ 93345 h 99063"/>
              <a:gd name="connsiteX6" fmla="*/ 979170 w 2118360"/>
              <a:gd name="connsiteY6" fmla="*/ 0 h 99063"/>
              <a:gd name="connsiteX7" fmla="*/ 1125855 w 2118360"/>
              <a:gd name="connsiteY7" fmla="*/ 95250 h 99063"/>
              <a:gd name="connsiteX8" fmla="*/ 1280160 w 2118360"/>
              <a:gd name="connsiteY8" fmla="*/ 11430 h 99063"/>
              <a:gd name="connsiteX9" fmla="*/ 1445895 w 2118360"/>
              <a:gd name="connsiteY9" fmla="*/ 85725 h 99063"/>
              <a:gd name="connsiteX10" fmla="*/ 1609725 w 2118360"/>
              <a:gd name="connsiteY10" fmla="*/ 7620 h 99063"/>
              <a:gd name="connsiteX11" fmla="*/ 1792605 w 2118360"/>
              <a:gd name="connsiteY11" fmla="*/ 85725 h 99063"/>
              <a:gd name="connsiteX12" fmla="*/ 2118360 w 2118360"/>
              <a:gd name="connsiteY12" fmla="*/ 20955 h 99063"/>
              <a:gd name="connsiteX0" fmla="*/ 0 w 1973580"/>
              <a:gd name="connsiteY0" fmla="*/ 89535 h 99063"/>
              <a:gd name="connsiteX1" fmla="*/ 161925 w 1973580"/>
              <a:gd name="connsiteY1" fmla="*/ 15240 h 99063"/>
              <a:gd name="connsiteX2" fmla="*/ 312420 w 1973580"/>
              <a:gd name="connsiteY2" fmla="*/ 99060 h 99063"/>
              <a:gd name="connsiteX3" fmla="*/ 462915 w 1973580"/>
              <a:gd name="connsiteY3" fmla="*/ 11430 h 99063"/>
              <a:gd name="connsiteX4" fmla="*/ 647700 w 1973580"/>
              <a:gd name="connsiteY4" fmla="*/ 93345 h 99063"/>
              <a:gd name="connsiteX5" fmla="*/ 834390 w 1973580"/>
              <a:gd name="connsiteY5" fmla="*/ 0 h 99063"/>
              <a:gd name="connsiteX6" fmla="*/ 981075 w 1973580"/>
              <a:gd name="connsiteY6" fmla="*/ 95250 h 99063"/>
              <a:gd name="connsiteX7" fmla="*/ 1135380 w 1973580"/>
              <a:gd name="connsiteY7" fmla="*/ 11430 h 99063"/>
              <a:gd name="connsiteX8" fmla="*/ 1301115 w 1973580"/>
              <a:gd name="connsiteY8" fmla="*/ 85725 h 99063"/>
              <a:gd name="connsiteX9" fmla="*/ 1464945 w 1973580"/>
              <a:gd name="connsiteY9" fmla="*/ 7620 h 99063"/>
              <a:gd name="connsiteX10" fmla="*/ 1647825 w 1973580"/>
              <a:gd name="connsiteY10" fmla="*/ 85725 h 99063"/>
              <a:gd name="connsiteX11" fmla="*/ 1973580 w 1973580"/>
              <a:gd name="connsiteY11" fmla="*/ 20955 h 99063"/>
              <a:gd name="connsiteX0" fmla="*/ 0 w 1811655"/>
              <a:gd name="connsiteY0" fmla="*/ 15240 h 99063"/>
              <a:gd name="connsiteX1" fmla="*/ 150495 w 1811655"/>
              <a:gd name="connsiteY1" fmla="*/ 99060 h 99063"/>
              <a:gd name="connsiteX2" fmla="*/ 300990 w 1811655"/>
              <a:gd name="connsiteY2" fmla="*/ 11430 h 99063"/>
              <a:gd name="connsiteX3" fmla="*/ 485775 w 1811655"/>
              <a:gd name="connsiteY3" fmla="*/ 93345 h 99063"/>
              <a:gd name="connsiteX4" fmla="*/ 672465 w 1811655"/>
              <a:gd name="connsiteY4" fmla="*/ 0 h 99063"/>
              <a:gd name="connsiteX5" fmla="*/ 819150 w 1811655"/>
              <a:gd name="connsiteY5" fmla="*/ 95250 h 99063"/>
              <a:gd name="connsiteX6" fmla="*/ 973455 w 1811655"/>
              <a:gd name="connsiteY6" fmla="*/ 11430 h 99063"/>
              <a:gd name="connsiteX7" fmla="*/ 1139190 w 1811655"/>
              <a:gd name="connsiteY7" fmla="*/ 85725 h 99063"/>
              <a:gd name="connsiteX8" fmla="*/ 1303020 w 1811655"/>
              <a:gd name="connsiteY8" fmla="*/ 7620 h 99063"/>
              <a:gd name="connsiteX9" fmla="*/ 1485900 w 1811655"/>
              <a:gd name="connsiteY9" fmla="*/ 85725 h 99063"/>
              <a:gd name="connsiteX10" fmla="*/ 1811655 w 1811655"/>
              <a:gd name="connsiteY10" fmla="*/ 20955 h 99063"/>
              <a:gd name="connsiteX0" fmla="*/ 0 w 1661160"/>
              <a:gd name="connsiteY0" fmla="*/ 99060 h 99060"/>
              <a:gd name="connsiteX1" fmla="*/ 150495 w 1661160"/>
              <a:gd name="connsiteY1" fmla="*/ 11430 h 99060"/>
              <a:gd name="connsiteX2" fmla="*/ 335280 w 1661160"/>
              <a:gd name="connsiteY2" fmla="*/ 93345 h 99060"/>
              <a:gd name="connsiteX3" fmla="*/ 521970 w 1661160"/>
              <a:gd name="connsiteY3" fmla="*/ 0 h 99060"/>
              <a:gd name="connsiteX4" fmla="*/ 668655 w 1661160"/>
              <a:gd name="connsiteY4" fmla="*/ 95250 h 99060"/>
              <a:gd name="connsiteX5" fmla="*/ 822960 w 1661160"/>
              <a:gd name="connsiteY5" fmla="*/ 11430 h 99060"/>
              <a:gd name="connsiteX6" fmla="*/ 988695 w 1661160"/>
              <a:gd name="connsiteY6" fmla="*/ 85725 h 99060"/>
              <a:gd name="connsiteX7" fmla="*/ 1152525 w 1661160"/>
              <a:gd name="connsiteY7" fmla="*/ 7620 h 99060"/>
              <a:gd name="connsiteX8" fmla="*/ 1335405 w 1661160"/>
              <a:gd name="connsiteY8" fmla="*/ 85725 h 99060"/>
              <a:gd name="connsiteX9" fmla="*/ 1661160 w 1661160"/>
              <a:gd name="connsiteY9" fmla="*/ 20955 h 99060"/>
              <a:gd name="connsiteX0" fmla="*/ 0 w 1510665"/>
              <a:gd name="connsiteY0" fmla="*/ 11430 h 95281"/>
              <a:gd name="connsiteX1" fmla="*/ 184785 w 1510665"/>
              <a:gd name="connsiteY1" fmla="*/ 93345 h 95281"/>
              <a:gd name="connsiteX2" fmla="*/ 371475 w 1510665"/>
              <a:gd name="connsiteY2" fmla="*/ 0 h 95281"/>
              <a:gd name="connsiteX3" fmla="*/ 518160 w 1510665"/>
              <a:gd name="connsiteY3" fmla="*/ 95250 h 95281"/>
              <a:gd name="connsiteX4" fmla="*/ 672465 w 1510665"/>
              <a:gd name="connsiteY4" fmla="*/ 11430 h 95281"/>
              <a:gd name="connsiteX5" fmla="*/ 838200 w 1510665"/>
              <a:gd name="connsiteY5" fmla="*/ 85725 h 95281"/>
              <a:gd name="connsiteX6" fmla="*/ 1002030 w 1510665"/>
              <a:gd name="connsiteY6" fmla="*/ 7620 h 95281"/>
              <a:gd name="connsiteX7" fmla="*/ 1184910 w 1510665"/>
              <a:gd name="connsiteY7" fmla="*/ 85725 h 95281"/>
              <a:gd name="connsiteX8" fmla="*/ 1510665 w 1510665"/>
              <a:gd name="connsiteY8" fmla="*/ 20955 h 95281"/>
              <a:gd name="connsiteX0" fmla="*/ 0 w 1325880"/>
              <a:gd name="connsiteY0" fmla="*/ 93345 h 95281"/>
              <a:gd name="connsiteX1" fmla="*/ 186690 w 1325880"/>
              <a:gd name="connsiteY1" fmla="*/ 0 h 95281"/>
              <a:gd name="connsiteX2" fmla="*/ 333375 w 1325880"/>
              <a:gd name="connsiteY2" fmla="*/ 95250 h 95281"/>
              <a:gd name="connsiteX3" fmla="*/ 487680 w 1325880"/>
              <a:gd name="connsiteY3" fmla="*/ 11430 h 95281"/>
              <a:gd name="connsiteX4" fmla="*/ 653415 w 1325880"/>
              <a:gd name="connsiteY4" fmla="*/ 85725 h 95281"/>
              <a:gd name="connsiteX5" fmla="*/ 817245 w 1325880"/>
              <a:gd name="connsiteY5" fmla="*/ 7620 h 95281"/>
              <a:gd name="connsiteX6" fmla="*/ 1000125 w 1325880"/>
              <a:gd name="connsiteY6" fmla="*/ 85725 h 95281"/>
              <a:gd name="connsiteX7" fmla="*/ 1325880 w 1325880"/>
              <a:gd name="connsiteY7" fmla="*/ 20955 h 95281"/>
              <a:gd name="connsiteX0" fmla="*/ 0 w 1139190"/>
              <a:gd name="connsiteY0" fmla="*/ 0 h 95281"/>
              <a:gd name="connsiteX1" fmla="*/ 146685 w 1139190"/>
              <a:gd name="connsiteY1" fmla="*/ 95250 h 95281"/>
              <a:gd name="connsiteX2" fmla="*/ 300990 w 1139190"/>
              <a:gd name="connsiteY2" fmla="*/ 11430 h 95281"/>
              <a:gd name="connsiteX3" fmla="*/ 466725 w 1139190"/>
              <a:gd name="connsiteY3" fmla="*/ 85725 h 95281"/>
              <a:gd name="connsiteX4" fmla="*/ 630555 w 1139190"/>
              <a:gd name="connsiteY4" fmla="*/ 7620 h 95281"/>
              <a:gd name="connsiteX5" fmla="*/ 813435 w 1139190"/>
              <a:gd name="connsiteY5" fmla="*/ 85725 h 95281"/>
              <a:gd name="connsiteX6" fmla="*/ 1139190 w 1139190"/>
              <a:gd name="connsiteY6" fmla="*/ 20955 h 95281"/>
              <a:gd name="connsiteX0" fmla="*/ 0 w 992505"/>
              <a:gd name="connsiteY0" fmla="*/ 87630 h 87661"/>
              <a:gd name="connsiteX1" fmla="*/ 154305 w 992505"/>
              <a:gd name="connsiteY1" fmla="*/ 3810 h 87661"/>
              <a:gd name="connsiteX2" fmla="*/ 320040 w 992505"/>
              <a:gd name="connsiteY2" fmla="*/ 78105 h 87661"/>
              <a:gd name="connsiteX3" fmla="*/ 483870 w 992505"/>
              <a:gd name="connsiteY3" fmla="*/ 0 h 87661"/>
              <a:gd name="connsiteX4" fmla="*/ 666750 w 992505"/>
              <a:gd name="connsiteY4" fmla="*/ 78105 h 87661"/>
              <a:gd name="connsiteX5" fmla="*/ 992505 w 992505"/>
              <a:gd name="connsiteY5" fmla="*/ 13335 h 876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92505" h="87661">
                <a:moveTo>
                  <a:pt x="0" y="87630"/>
                </a:moveTo>
                <a:cubicBezTo>
                  <a:pt x="50165" y="89535"/>
                  <a:pt x="100965" y="5397"/>
                  <a:pt x="154305" y="3810"/>
                </a:cubicBezTo>
                <a:cubicBezTo>
                  <a:pt x="207645" y="2223"/>
                  <a:pt x="265113" y="78740"/>
                  <a:pt x="320040" y="78105"/>
                </a:cubicBezTo>
                <a:cubicBezTo>
                  <a:pt x="374967" y="77470"/>
                  <a:pt x="426085" y="0"/>
                  <a:pt x="483870" y="0"/>
                </a:cubicBezTo>
                <a:cubicBezTo>
                  <a:pt x="541655" y="0"/>
                  <a:pt x="581978" y="75883"/>
                  <a:pt x="666750" y="78105"/>
                </a:cubicBezTo>
                <a:cubicBezTo>
                  <a:pt x="751522" y="80327"/>
                  <a:pt x="882967" y="7778"/>
                  <a:pt x="992505" y="13335"/>
                </a:cubicBezTo>
              </a:path>
            </a:pathLst>
          </a:custGeom>
          <a:noFill/>
          <a:ln w="127000" cap="rnd"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Freeform: Shape 124">
            <a:extLst>
              <a:ext uri="{FF2B5EF4-FFF2-40B4-BE49-F238E27FC236}">
                <a16:creationId xmlns:a16="http://schemas.microsoft.com/office/drawing/2014/main" id="{026D1368-37B0-4305-AD3B-799CBB1C49A8}"/>
              </a:ext>
            </a:extLst>
          </p:cNvPr>
          <p:cNvSpPr/>
          <p:nvPr/>
        </p:nvSpPr>
        <p:spPr>
          <a:xfrm rot="19943571">
            <a:off x="7764843" y="2434632"/>
            <a:ext cx="1040753" cy="69724"/>
          </a:xfrm>
          <a:custGeom>
            <a:avLst/>
            <a:gdLst>
              <a:gd name="connsiteX0" fmla="*/ 0 w 1905000"/>
              <a:gd name="connsiteY0" fmla="*/ 78105 h 95253"/>
              <a:gd name="connsiteX1" fmla="*/ 72390 w 1905000"/>
              <a:gd name="connsiteY1" fmla="*/ 22860 h 95253"/>
              <a:gd name="connsiteX2" fmla="*/ 260985 w 1905000"/>
              <a:gd name="connsiteY2" fmla="*/ 85725 h 95253"/>
              <a:gd name="connsiteX3" fmla="*/ 422910 w 1905000"/>
              <a:gd name="connsiteY3" fmla="*/ 11430 h 95253"/>
              <a:gd name="connsiteX4" fmla="*/ 573405 w 1905000"/>
              <a:gd name="connsiteY4" fmla="*/ 95250 h 95253"/>
              <a:gd name="connsiteX5" fmla="*/ 723900 w 1905000"/>
              <a:gd name="connsiteY5" fmla="*/ 7620 h 95253"/>
              <a:gd name="connsiteX6" fmla="*/ 908685 w 1905000"/>
              <a:gd name="connsiteY6" fmla="*/ 89535 h 95253"/>
              <a:gd name="connsiteX7" fmla="*/ 1042035 w 1905000"/>
              <a:gd name="connsiteY7" fmla="*/ 0 h 95253"/>
              <a:gd name="connsiteX8" fmla="*/ 1042035 w 1905000"/>
              <a:gd name="connsiteY8" fmla="*/ 0 h 95253"/>
              <a:gd name="connsiteX9" fmla="*/ 1242060 w 1905000"/>
              <a:gd name="connsiteY9" fmla="*/ 91440 h 95253"/>
              <a:gd name="connsiteX10" fmla="*/ 1396365 w 1905000"/>
              <a:gd name="connsiteY10" fmla="*/ 7620 h 95253"/>
              <a:gd name="connsiteX11" fmla="*/ 1562100 w 1905000"/>
              <a:gd name="connsiteY11" fmla="*/ 81915 h 95253"/>
              <a:gd name="connsiteX12" fmla="*/ 1710690 w 1905000"/>
              <a:gd name="connsiteY12" fmla="*/ 1905 h 95253"/>
              <a:gd name="connsiteX13" fmla="*/ 1710690 w 1905000"/>
              <a:gd name="connsiteY13" fmla="*/ 1905 h 95253"/>
              <a:gd name="connsiteX14" fmla="*/ 1855470 w 1905000"/>
              <a:gd name="connsiteY14" fmla="*/ 89535 h 95253"/>
              <a:gd name="connsiteX15" fmla="*/ 1905000 w 1905000"/>
              <a:gd name="connsiteY15" fmla="*/ 38100 h 95253"/>
              <a:gd name="connsiteX0" fmla="*/ 0 w 1990725"/>
              <a:gd name="connsiteY0" fmla="*/ 78105 h 95253"/>
              <a:gd name="connsiteX1" fmla="*/ 72390 w 1990725"/>
              <a:gd name="connsiteY1" fmla="*/ 22860 h 95253"/>
              <a:gd name="connsiteX2" fmla="*/ 260985 w 1990725"/>
              <a:gd name="connsiteY2" fmla="*/ 85725 h 95253"/>
              <a:gd name="connsiteX3" fmla="*/ 422910 w 1990725"/>
              <a:gd name="connsiteY3" fmla="*/ 11430 h 95253"/>
              <a:gd name="connsiteX4" fmla="*/ 573405 w 1990725"/>
              <a:gd name="connsiteY4" fmla="*/ 95250 h 95253"/>
              <a:gd name="connsiteX5" fmla="*/ 723900 w 1990725"/>
              <a:gd name="connsiteY5" fmla="*/ 7620 h 95253"/>
              <a:gd name="connsiteX6" fmla="*/ 908685 w 1990725"/>
              <a:gd name="connsiteY6" fmla="*/ 89535 h 95253"/>
              <a:gd name="connsiteX7" fmla="*/ 1042035 w 1990725"/>
              <a:gd name="connsiteY7" fmla="*/ 0 h 95253"/>
              <a:gd name="connsiteX8" fmla="*/ 1042035 w 1990725"/>
              <a:gd name="connsiteY8" fmla="*/ 0 h 95253"/>
              <a:gd name="connsiteX9" fmla="*/ 1242060 w 1990725"/>
              <a:gd name="connsiteY9" fmla="*/ 91440 h 95253"/>
              <a:gd name="connsiteX10" fmla="*/ 1396365 w 1990725"/>
              <a:gd name="connsiteY10" fmla="*/ 7620 h 95253"/>
              <a:gd name="connsiteX11" fmla="*/ 1562100 w 1990725"/>
              <a:gd name="connsiteY11" fmla="*/ 81915 h 95253"/>
              <a:gd name="connsiteX12" fmla="*/ 1710690 w 1990725"/>
              <a:gd name="connsiteY12" fmla="*/ 1905 h 95253"/>
              <a:gd name="connsiteX13" fmla="*/ 1710690 w 1990725"/>
              <a:gd name="connsiteY13" fmla="*/ 1905 h 95253"/>
              <a:gd name="connsiteX14" fmla="*/ 1855470 w 1990725"/>
              <a:gd name="connsiteY14" fmla="*/ 89535 h 95253"/>
              <a:gd name="connsiteX15" fmla="*/ 1990725 w 1990725"/>
              <a:gd name="connsiteY15" fmla="*/ 36195 h 95253"/>
              <a:gd name="connsiteX0" fmla="*/ 0 w 1990725"/>
              <a:gd name="connsiteY0" fmla="*/ 78105 h 95253"/>
              <a:gd name="connsiteX1" fmla="*/ 72390 w 1990725"/>
              <a:gd name="connsiteY1" fmla="*/ 22860 h 95253"/>
              <a:gd name="connsiteX2" fmla="*/ 260985 w 1990725"/>
              <a:gd name="connsiteY2" fmla="*/ 85725 h 95253"/>
              <a:gd name="connsiteX3" fmla="*/ 422910 w 1990725"/>
              <a:gd name="connsiteY3" fmla="*/ 11430 h 95253"/>
              <a:gd name="connsiteX4" fmla="*/ 573405 w 1990725"/>
              <a:gd name="connsiteY4" fmla="*/ 95250 h 95253"/>
              <a:gd name="connsiteX5" fmla="*/ 723900 w 1990725"/>
              <a:gd name="connsiteY5" fmla="*/ 7620 h 95253"/>
              <a:gd name="connsiteX6" fmla="*/ 908685 w 1990725"/>
              <a:gd name="connsiteY6" fmla="*/ 89535 h 95253"/>
              <a:gd name="connsiteX7" fmla="*/ 1042035 w 1990725"/>
              <a:gd name="connsiteY7" fmla="*/ 0 h 95253"/>
              <a:gd name="connsiteX8" fmla="*/ 1042035 w 1990725"/>
              <a:gd name="connsiteY8" fmla="*/ 0 h 95253"/>
              <a:gd name="connsiteX9" fmla="*/ 1242060 w 1990725"/>
              <a:gd name="connsiteY9" fmla="*/ 91440 h 95253"/>
              <a:gd name="connsiteX10" fmla="*/ 1396365 w 1990725"/>
              <a:gd name="connsiteY10" fmla="*/ 7620 h 95253"/>
              <a:gd name="connsiteX11" fmla="*/ 1562100 w 1990725"/>
              <a:gd name="connsiteY11" fmla="*/ 81915 h 95253"/>
              <a:gd name="connsiteX12" fmla="*/ 1710690 w 1990725"/>
              <a:gd name="connsiteY12" fmla="*/ 1905 h 95253"/>
              <a:gd name="connsiteX13" fmla="*/ 1710690 w 1990725"/>
              <a:gd name="connsiteY13" fmla="*/ 1905 h 95253"/>
              <a:gd name="connsiteX14" fmla="*/ 1855470 w 1990725"/>
              <a:gd name="connsiteY14" fmla="*/ 89535 h 95253"/>
              <a:gd name="connsiteX15" fmla="*/ 1990725 w 1990725"/>
              <a:gd name="connsiteY15" fmla="*/ 36195 h 95253"/>
              <a:gd name="connsiteX0" fmla="*/ 0 w 2080260"/>
              <a:gd name="connsiteY0" fmla="*/ 78105 h 95253"/>
              <a:gd name="connsiteX1" fmla="*/ 72390 w 2080260"/>
              <a:gd name="connsiteY1" fmla="*/ 22860 h 95253"/>
              <a:gd name="connsiteX2" fmla="*/ 260985 w 2080260"/>
              <a:gd name="connsiteY2" fmla="*/ 85725 h 95253"/>
              <a:gd name="connsiteX3" fmla="*/ 422910 w 2080260"/>
              <a:gd name="connsiteY3" fmla="*/ 11430 h 95253"/>
              <a:gd name="connsiteX4" fmla="*/ 573405 w 2080260"/>
              <a:gd name="connsiteY4" fmla="*/ 95250 h 95253"/>
              <a:gd name="connsiteX5" fmla="*/ 723900 w 2080260"/>
              <a:gd name="connsiteY5" fmla="*/ 7620 h 95253"/>
              <a:gd name="connsiteX6" fmla="*/ 908685 w 2080260"/>
              <a:gd name="connsiteY6" fmla="*/ 89535 h 95253"/>
              <a:gd name="connsiteX7" fmla="*/ 1042035 w 2080260"/>
              <a:gd name="connsiteY7" fmla="*/ 0 h 95253"/>
              <a:gd name="connsiteX8" fmla="*/ 1042035 w 2080260"/>
              <a:gd name="connsiteY8" fmla="*/ 0 h 95253"/>
              <a:gd name="connsiteX9" fmla="*/ 1242060 w 2080260"/>
              <a:gd name="connsiteY9" fmla="*/ 91440 h 95253"/>
              <a:gd name="connsiteX10" fmla="*/ 1396365 w 2080260"/>
              <a:gd name="connsiteY10" fmla="*/ 7620 h 95253"/>
              <a:gd name="connsiteX11" fmla="*/ 1562100 w 2080260"/>
              <a:gd name="connsiteY11" fmla="*/ 81915 h 95253"/>
              <a:gd name="connsiteX12" fmla="*/ 1710690 w 2080260"/>
              <a:gd name="connsiteY12" fmla="*/ 1905 h 95253"/>
              <a:gd name="connsiteX13" fmla="*/ 1710690 w 2080260"/>
              <a:gd name="connsiteY13" fmla="*/ 1905 h 95253"/>
              <a:gd name="connsiteX14" fmla="*/ 1855470 w 2080260"/>
              <a:gd name="connsiteY14" fmla="*/ 89535 h 95253"/>
              <a:gd name="connsiteX15" fmla="*/ 2080260 w 2080260"/>
              <a:gd name="connsiteY15" fmla="*/ 19050 h 95253"/>
              <a:gd name="connsiteX0" fmla="*/ 0 w 2164080"/>
              <a:gd name="connsiteY0" fmla="*/ 78105 h 95253"/>
              <a:gd name="connsiteX1" fmla="*/ 72390 w 2164080"/>
              <a:gd name="connsiteY1" fmla="*/ 22860 h 95253"/>
              <a:gd name="connsiteX2" fmla="*/ 260985 w 2164080"/>
              <a:gd name="connsiteY2" fmla="*/ 85725 h 95253"/>
              <a:gd name="connsiteX3" fmla="*/ 422910 w 2164080"/>
              <a:gd name="connsiteY3" fmla="*/ 11430 h 95253"/>
              <a:gd name="connsiteX4" fmla="*/ 573405 w 2164080"/>
              <a:gd name="connsiteY4" fmla="*/ 95250 h 95253"/>
              <a:gd name="connsiteX5" fmla="*/ 723900 w 2164080"/>
              <a:gd name="connsiteY5" fmla="*/ 7620 h 95253"/>
              <a:gd name="connsiteX6" fmla="*/ 908685 w 2164080"/>
              <a:gd name="connsiteY6" fmla="*/ 89535 h 95253"/>
              <a:gd name="connsiteX7" fmla="*/ 1042035 w 2164080"/>
              <a:gd name="connsiteY7" fmla="*/ 0 h 95253"/>
              <a:gd name="connsiteX8" fmla="*/ 1042035 w 2164080"/>
              <a:gd name="connsiteY8" fmla="*/ 0 h 95253"/>
              <a:gd name="connsiteX9" fmla="*/ 1242060 w 2164080"/>
              <a:gd name="connsiteY9" fmla="*/ 91440 h 95253"/>
              <a:gd name="connsiteX10" fmla="*/ 1396365 w 2164080"/>
              <a:gd name="connsiteY10" fmla="*/ 7620 h 95253"/>
              <a:gd name="connsiteX11" fmla="*/ 1562100 w 2164080"/>
              <a:gd name="connsiteY11" fmla="*/ 81915 h 95253"/>
              <a:gd name="connsiteX12" fmla="*/ 1710690 w 2164080"/>
              <a:gd name="connsiteY12" fmla="*/ 1905 h 95253"/>
              <a:gd name="connsiteX13" fmla="*/ 1710690 w 2164080"/>
              <a:gd name="connsiteY13" fmla="*/ 1905 h 95253"/>
              <a:gd name="connsiteX14" fmla="*/ 1855470 w 2164080"/>
              <a:gd name="connsiteY14" fmla="*/ 89535 h 95253"/>
              <a:gd name="connsiteX15" fmla="*/ 2164080 w 2164080"/>
              <a:gd name="connsiteY15" fmla="*/ 17145 h 95253"/>
              <a:gd name="connsiteX0" fmla="*/ 0 w 2164080"/>
              <a:gd name="connsiteY0" fmla="*/ 78105 h 95253"/>
              <a:gd name="connsiteX1" fmla="*/ 72390 w 2164080"/>
              <a:gd name="connsiteY1" fmla="*/ 22860 h 95253"/>
              <a:gd name="connsiteX2" fmla="*/ 260985 w 2164080"/>
              <a:gd name="connsiteY2" fmla="*/ 85725 h 95253"/>
              <a:gd name="connsiteX3" fmla="*/ 422910 w 2164080"/>
              <a:gd name="connsiteY3" fmla="*/ 11430 h 95253"/>
              <a:gd name="connsiteX4" fmla="*/ 573405 w 2164080"/>
              <a:gd name="connsiteY4" fmla="*/ 95250 h 95253"/>
              <a:gd name="connsiteX5" fmla="*/ 723900 w 2164080"/>
              <a:gd name="connsiteY5" fmla="*/ 7620 h 95253"/>
              <a:gd name="connsiteX6" fmla="*/ 908685 w 2164080"/>
              <a:gd name="connsiteY6" fmla="*/ 89535 h 95253"/>
              <a:gd name="connsiteX7" fmla="*/ 1042035 w 2164080"/>
              <a:gd name="connsiteY7" fmla="*/ 0 h 95253"/>
              <a:gd name="connsiteX8" fmla="*/ 1042035 w 2164080"/>
              <a:gd name="connsiteY8" fmla="*/ 0 h 95253"/>
              <a:gd name="connsiteX9" fmla="*/ 1242060 w 2164080"/>
              <a:gd name="connsiteY9" fmla="*/ 91440 h 95253"/>
              <a:gd name="connsiteX10" fmla="*/ 1396365 w 2164080"/>
              <a:gd name="connsiteY10" fmla="*/ 7620 h 95253"/>
              <a:gd name="connsiteX11" fmla="*/ 1562100 w 2164080"/>
              <a:gd name="connsiteY11" fmla="*/ 81915 h 95253"/>
              <a:gd name="connsiteX12" fmla="*/ 1710690 w 2164080"/>
              <a:gd name="connsiteY12" fmla="*/ 1905 h 95253"/>
              <a:gd name="connsiteX13" fmla="*/ 1710690 w 2164080"/>
              <a:gd name="connsiteY13" fmla="*/ 1905 h 95253"/>
              <a:gd name="connsiteX14" fmla="*/ 1855470 w 2164080"/>
              <a:gd name="connsiteY14" fmla="*/ 89535 h 95253"/>
              <a:gd name="connsiteX15" fmla="*/ 2164080 w 2164080"/>
              <a:gd name="connsiteY15" fmla="*/ 17145 h 95253"/>
              <a:gd name="connsiteX0" fmla="*/ 0 w 2164080"/>
              <a:gd name="connsiteY0" fmla="*/ 78105 h 95253"/>
              <a:gd name="connsiteX1" fmla="*/ 72390 w 2164080"/>
              <a:gd name="connsiteY1" fmla="*/ 22860 h 95253"/>
              <a:gd name="connsiteX2" fmla="*/ 260985 w 2164080"/>
              <a:gd name="connsiteY2" fmla="*/ 85725 h 95253"/>
              <a:gd name="connsiteX3" fmla="*/ 422910 w 2164080"/>
              <a:gd name="connsiteY3" fmla="*/ 11430 h 95253"/>
              <a:gd name="connsiteX4" fmla="*/ 573405 w 2164080"/>
              <a:gd name="connsiteY4" fmla="*/ 95250 h 95253"/>
              <a:gd name="connsiteX5" fmla="*/ 723900 w 2164080"/>
              <a:gd name="connsiteY5" fmla="*/ 7620 h 95253"/>
              <a:gd name="connsiteX6" fmla="*/ 908685 w 2164080"/>
              <a:gd name="connsiteY6" fmla="*/ 89535 h 95253"/>
              <a:gd name="connsiteX7" fmla="*/ 1042035 w 2164080"/>
              <a:gd name="connsiteY7" fmla="*/ 0 h 95253"/>
              <a:gd name="connsiteX8" fmla="*/ 1042035 w 2164080"/>
              <a:gd name="connsiteY8" fmla="*/ 0 h 95253"/>
              <a:gd name="connsiteX9" fmla="*/ 1242060 w 2164080"/>
              <a:gd name="connsiteY9" fmla="*/ 91440 h 95253"/>
              <a:gd name="connsiteX10" fmla="*/ 1396365 w 2164080"/>
              <a:gd name="connsiteY10" fmla="*/ 7620 h 95253"/>
              <a:gd name="connsiteX11" fmla="*/ 1562100 w 2164080"/>
              <a:gd name="connsiteY11" fmla="*/ 81915 h 95253"/>
              <a:gd name="connsiteX12" fmla="*/ 1710690 w 2164080"/>
              <a:gd name="connsiteY12" fmla="*/ 1905 h 95253"/>
              <a:gd name="connsiteX13" fmla="*/ 1710690 w 2164080"/>
              <a:gd name="connsiteY13" fmla="*/ 1905 h 95253"/>
              <a:gd name="connsiteX14" fmla="*/ 1855470 w 2164080"/>
              <a:gd name="connsiteY14" fmla="*/ 89535 h 95253"/>
              <a:gd name="connsiteX15" fmla="*/ 2164080 w 2164080"/>
              <a:gd name="connsiteY15" fmla="*/ 17145 h 95253"/>
              <a:gd name="connsiteX0" fmla="*/ 0 w 2164080"/>
              <a:gd name="connsiteY0" fmla="*/ 78105 h 95253"/>
              <a:gd name="connsiteX1" fmla="*/ 72390 w 2164080"/>
              <a:gd name="connsiteY1" fmla="*/ 22860 h 95253"/>
              <a:gd name="connsiteX2" fmla="*/ 260985 w 2164080"/>
              <a:gd name="connsiteY2" fmla="*/ 85725 h 95253"/>
              <a:gd name="connsiteX3" fmla="*/ 422910 w 2164080"/>
              <a:gd name="connsiteY3" fmla="*/ 11430 h 95253"/>
              <a:gd name="connsiteX4" fmla="*/ 573405 w 2164080"/>
              <a:gd name="connsiteY4" fmla="*/ 95250 h 95253"/>
              <a:gd name="connsiteX5" fmla="*/ 723900 w 2164080"/>
              <a:gd name="connsiteY5" fmla="*/ 7620 h 95253"/>
              <a:gd name="connsiteX6" fmla="*/ 908685 w 2164080"/>
              <a:gd name="connsiteY6" fmla="*/ 89535 h 95253"/>
              <a:gd name="connsiteX7" fmla="*/ 1042035 w 2164080"/>
              <a:gd name="connsiteY7" fmla="*/ 0 h 95253"/>
              <a:gd name="connsiteX8" fmla="*/ 1042035 w 2164080"/>
              <a:gd name="connsiteY8" fmla="*/ 0 h 95253"/>
              <a:gd name="connsiteX9" fmla="*/ 1242060 w 2164080"/>
              <a:gd name="connsiteY9" fmla="*/ 91440 h 95253"/>
              <a:gd name="connsiteX10" fmla="*/ 1396365 w 2164080"/>
              <a:gd name="connsiteY10" fmla="*/ 7620 h 95253"/>
              <a:gd name="connsiteX11" fmla="*/ 1562100 w 2164080"/>
              <a:gd name="connsiteY11" fmla="*/ 81915 h 95253"/>
              <a:gd name="connsiteX12" fmla="*/ 1710690 w 2164080"/>
              <a:gd name="connsiteY12" fmla="*/ 1905 h 95253"/>
              <a:gd name="connsiteX13" fmla="*/ 1710690 w 2164080"/>
              <a:gd name="connsiteY13" fmla="*/ 1905 h 95253"/>
              <a:gd name="connsiteX14" fmla="*/ 1855470 w 2164080"/>
              <a:gd name="connsiteY14" fmla="*/ 89535 h 95253"/>
              <a:gd name="connsiteX15" fmla="*/ 2164080 w 2164080"/>
              <a:gd name="connsiteY15" fmla="*/ 17145 h 95253"/>
              <a:gd name="connsiteX0" fmla="*/ 0 w 2164080"/>
              <a:gd name="connsiteY0" fmla="*/ 78105 h 95253"/>
              <a:gd name="connsiteX1" fmla="*/ 72390 w 2164080"/>
              <a:gd name="connsiteY1" fmla="*/ 22860 h 95253"/>
              <a:gd name="connsiteX2" fmla="*/ 260985 w 2164080"/>
              <a:gd name="connsiteY2" fmla="*/ 85725 h 95253"/>
              <a:gd name="connsiteX3" fmla="*/ 422910 w 2164080"/>
              <a:gd name="connsiteY3" fmla="*/ 11430 h 95253"/>
              <a:gd name="connsiteX4" fmla="*/ 573405 w 2164080"/>
              <a:gd name="connsiteY4" fmla="*/ 95250 h 95253"/>
              <a:gd name="connsiteX5" fmla="*/ 723900 w 2164080"/>
              <a:gd name="connsiteY5" fmla="*/ 7620 h 95253"/>
              <a:gd name="connsiteX6" fmla="*/ 908685 w 2164080"/>
              <a:gd name="connsiteY6" fmla="*/ 89535 h 95253"/>
              <a:gd name="connsiteX7" fmla="*/ 1042035 w 2164080"/>
              <a:gd name="connsiteY7" fmla="*/ 0 h 95253"/>
              <a:gd name="connsiteX8" fmla="*/ 1042035 w 2164080"/>
              <a:gd name="connsiteY8" fmla="*/ 0 h 95253"/>
              <a:gd name="connsiteX9" fmla="*/ 1242060 w 2164080"/>
              <a:gd name="connsiteY9" fmla="*/ 91440 h 95253"/>
              <a:gd name="connsiteX10" fmla="*/ 1396365 w 2164080"/>
              <a:gd name="connsiteY10" fmla="*/ 7620 h 95253"/>
              <a:gd name="connsiteX11" fmla="*/ 1562100 w 2164080"/>
              <a:gd name="connsiteY11" fmla="*/ 81915 h 95253"/>
              <a:gd name="connsiteX12" fmla="*/ 1710690 w 2164080"/>
              <a:gd name="connsiteY12" fmla="*/ 1905 h 95253"/>
              <a:gd name="connsiteX13" fmla="*/ 1710690 w 2164080"/>
              <a:gd name="connsiteY13" fmla="*/ 1905 h 95253"/>
              <a:gd name="connsiteX14" fmla="*/ 1855470 w 2164080"/>
              <a:gd name="connsiteY14" fmla="*/ 89535 h 95253"/>
              <a:gd name="connsiteX15" fmla="*/ 2164080 w 2164080"/>
              <a:gd name="connsiteY15" fmla="*/ 17145 h 95253"/>
              <a:gd name="connsiteX0" fmla="*/ 0 w 2164080"/>
              <a:gd name="connsiteY0" fmla="*/ 78105 h 95253"/>
              <a:gd name="connsiteX1" fmla="*/ 72390 w 2164080"/>
              <a:gd name="connsiteY1" fmla="*/ 22860 h 95253"/>
              <a:gd name="connsiteX2" fmla="*/ 260985 w 2164080"/>
              <a:gd name="connsiteY2" fmla="*/ 85725 h 95253"/>
              <a:gd name="connsiteX3" fmla="*/ 422910 w 2164080"/>
              <a:gd name="connsiteY3" fmla="*/ 11430 h 95253"/>
              <a:gd name="connsiteX4" fmla="*/ 573405 w 2164080"/>
              <a:gd name="connsiteY4" fmla="*/ 95250 h 95253"/>
              <a:gd name="connsiteX5" fmla="*/ 723900 w 2164080"/>
              <a:gd name="connsiteY5" fmla="*/ 7620 h 95253"/>
              <a:gd name="connsiteX6" fmla="*/ 908685 w 2164080"/>
              <a:gd name="connsiteY6" fmla="*/ 89535 h 95253"/>
              <a:gd name="connsiteX7" fmla="*/ 1042035 w 2164080"/>
              <a:gd name="connsiteY7" fmla="*/ 0 h 95253"/>
              <a:gd name="connsiteX8" fmla="*/ 1042035 w 2164080"/>
              <a:gd name="connsiteY8" fmla="*/ 0 h 95253"/>
              <a:gd name="connsiteX9" fmla="*/ 1242060 w 2164080"/>
              <a:gd name="connsiteY9" fmla="*/ 91440 h 95253"/>
              <a:gd name="connsiteX10" fmla="*/ 1396365 w 2164080"/>
              <a:gd name="connsiteY10" fmla="*/ 7620 h 95253"/>
              <a:gd name="connsiteX11" fmla="*/ 1562100 w 2164080"/>
              <a:gd name="connsiteY11" fmla="*/ 81915 h 95253"/>
              <a:gd name="connsiteX12" fmla="*/ 1710690 w 2164080"/>
              <a:gd name="connsiteY12" fmla="*/ 1905 h 95253"/>
              <a:gd name="connsiteX13" fmla="*/ 1769745 w 2164080"/>
              <a:gd name="connsiteY13" fmla="*/ 0 h 95253"/>
              <a:gd name="connsiteX14" fmla="*/ 1855470 w 2164080"/>
              <a:gd name="connsiteY14" fmla="*/ 89535 h 95253"/>
              <a:gd name="connsiteX15" fmla="*/ 2164080 w 2164080"/>
              <a:gd name="connsiteY15" fmla="*/ 17145 h 95253"/>
              <a:gd name="connsiteX0" fmla="*/ 0 w 2164080"/>
              <a:gd name="connsiteY0" fmla="*/ 78119 h 95267"/>
              <a:gd name="connsiteX1" fmla="*/ 72390 w 2164080"/>
              <a:gd name="connsiteY1" fmla="*/ 22874 h 95267"/>
              <a:gd name="connsiteX2" fmla="*/ 260985 w 2164080"/>
              <a:gd name="connsiteY2" fmla="*/ 85739 h 95267"/>
              <a:gd name="connsiteX3" fmla="*/ 422910 w 2164080"/>
              <a:gd name="connsiteY3" fmla="*/ 11444 h 95267"/>
              <a:gd name="connsiteX4" fmla="*/ 573405 w 2164080"/>
              <a:gd name="connsiteY4" fmla="*/ 95264 h 95267"/>
              <a:gd name="connsiteX5" fmla="*/ 723900 w 2164080"/>
              <a:gd name="connsiteY5" fmla="*/ 7634 h 95267"/>
              <a:gd name="connsiteX6" fmla="*/ 908685 w 2164080"/>
              <a:gd name="connsiteY6" fmla="*/ 89549 h 95267"/>
              <a:gd name="connsiteX7" fmla="*/ 1042035 w 2164080"/>
              <a:gd name="connsiteY7" fmla="*/ 14 h 95267"/>
              <a:gd name="connsiteX8" fmla="*/ 1042035 w 2164080"/>
              <a:gd name="connsiteY8" fmla="*/ 14 h 95267"/>
              <a:gd name="connsiteX9" fmla="*/ 1242060 w 2164080"/>
              <a:gd name="connsiteY9" fmla="*/ 91454 h 95267"/>
              <a:gd name="connsiteX10" fmla="*/ 1396365 w 2164080"/>
              <a:gd name="connsiteY10" fmla="*/ 7634 h 95267"/>
              <a:gd name="connsiteX11" fmla="*/ 1562100 w 2164080"/>
              <a:gd name="connsiteY11" fmla="*/ 81929 h 95267"/>
              <a:gd name="connsiteX12" fmla="*/ 1769745 w 2164080"/>
              <a:gd name="connsiteY12" fmla="*/ 14 h 95267"/>
              <a:gd name="connsiteX13" fmla="*/ 1855470 w 2164080"/>
              <a:gd name="connsiteY13" fmla="*/ 89549 h 95267"/>
              <a:gd name="connsiteX14" fmla="*/ 2164080 w 2164080"/>
              <a:gd name="connsiteY14" fmla="*/ 17159 h 95267"/>
              <a:gd name="connsiteX0" fmla="*/ 0 w 2164080"/>
              <a:gd name="connsiteY0" fmla="*/ 78105 h 95253"/>
              <a:gd name="connsiteX1" fmla="*/ 72390 w 2164080"/>
              <a:gd name="connsiteY1" fmla="*/ 22860 h 95253"/>
              <a:gd name="connsiteX2" fmla="*/ 260985 w 2164080"/>
              <a:gd name="connsiteY2" fmla="*/ 85725 h 95253"/>
              <a:gd name="connsiteX3" fmla="*/ 422910 w 2164080"/>
              <a:gd name="connsiteY3" fmla="*/ 11430 h 95253"/>
              <a:gd name="connsiteX4" fmla="*/ 573405 w 2164080"/>
              <a:gd name="connsiteY4" fmla="*/ 95250 h 95253"/>
              <a:gd name="connsiteX5" fmla="*/ 723900 w 2164080"/>
              <a:gd name="connsiteY5" fmla="*/ 7620 h 95253"/>
              <a:gd name="connsiteX6" fmla="*/ 908685 w 2164080"/>
              <a:gd name="connsiteY6" fmla="*/ 89535 h 95253"/>
              <a:gd name="connsiteX7" fmla="*/ 1042035 w 2164080"/>
              <a:gd name="connsiteY7" fmla="*/ 0 h 95253"/>
              <a:gd name="connsiteX8" fmla="*/ 1042035 w 2164080"/>
              <a:gd name="connsiteY8" fmla="*/ 0 h 95253"/>
              <a:gd name="connsiteX9" fmla="*/ 1242060 w 2164080"/>
              <a:gd name="connsiteY9" fmla="*/ 91440 h 95253"/>
              <a:gd name="connsiteX10" fmla="*/ 1396365 w 2164080"/>
              <a:gd name="connsiteY10" fmla="*/ 7620 h 95253"/>
              <a:gd name="connsiteX11" fmla="*/ 1562100 w 2164080"/>
              <a:gd name="connsiteY11" fmla="*/ 81915 h 95253"/>
              <a:gd name="connsiteX12" fmla="*/ 1725930 w 2164080"/>
              <a:gd name="connsiteY12" fmla="*/ 3810 h 95253"/>
              <a:gd name="connsiteX13" fmla="*/ 1855470 w 2164080"/>
              <a:gd name="connsiteY13" fmla="*/ 89535 h 95253"/>
              <a:gd name="connsiteX14" fmla="*/ 2164080 w 2164080"/>
              <a:gd name="connsiteY14" fmla="*/ 17145 h 95253"/>
              <a:gd name="connsiteX0" fmla="*/ 0 w 2164080"/>
              <a:gd name="connsiteY0" fmla="*/ 78105 h 95253"/>
              <a:gd name="connsiteX1" fmla="*/ 72390 w 2164080"/>
              <a:gd name="connsiteY1" fmla="*/ 22860 h 95253"/>
              <a:gd name="connsiteX2" fmla="*/ 260985 w 2164080"/>
              <a:gd name="connsiteY2" fmla="*/ 85725 h 95253"/>
              <a:gd name="connsiteX3" fmla="*/ 422910 w 2164080"/>
              <a:gd name="connsiteY3" fmla="*/ 11430 h 95253"/>
              <a:gd name="connsiteX4" fmla="*/ 573405 w 2164080"/>
              <a:gd name="connsiteY4" fmla="*/ 95250 h 95253"/>
              <a:gd name="connsiteX5" fmla="*/ 723900 w 2164080"/>
              <a:gd name="connsiteY5" fmla="*/ 7620 h 95253"/>
              <a:gd name="connsiteX6" fmla="*/ 908685 w 2164080"/>
              <a:gd name="connsiteY6" fmla="*/ 89535 h 95253"/>
              <a:gd name="connsiteX7" fmla="*/ 1042035 w 2164080"/>
              <a:gd name="connsiteY7" fmla="*/ 0 h 95253"/>
              <a:gd name="connsiteX8" fmla="*/ 1042035 w 2164080"/>
              <a:gd name="connsiteY8" fmla="*/ 0 h 95253"/>
              <a:gd name="connsiteX9" fmla="*/ 1242060 w 2164080"/>
              <a:gd name="connsiteY9" fmla="*/ 91440 h 95253"/>
              <a:gd name="connsiteX10" fmla="*/ 1396365 w 2164080"/>
              <a:gd name="connsiteY10" fmla="*/ 7620 h 95253"/>
              <a:gd name="connsiteX11" fmla="*/ 1562100 w 2164080"/>
              <a:gd name="connsiteY11" fmla="*/ 81915 h 95253"/>
              <a:gd name="connsiteX12" fmla="*/ 1725930 w 2164080"/>
              <a:gd name="connsiteY12" fmla="*/ 3810 h 95253"/>
              <a:gd name="connsiteX13" fmla="*/ 1855470 w 2164080"/>
              <a:gd name="connsiteY13" fmla="*/ 89535 h 95253"/>
              <a:gd name="connsiteX14" fmla="*/ 2164080 w 2164080"/>
              <a:gd name="connsiteY14" fmla="*/ 17145 h 95253"/>
              <a:gd name="connsiteX0" fmla="*/ 0 w 2164080"/>
              <a:gd name="connsiteY0" fmla="*/ 78105 h 95253"/>
              <a:gd name="connsiteX1" fmla="*/ 72390 w 2164080"/>
              <a:gd name="connsiteY1" fmla="*/ 22860 h 95253"/>
              <a:gd name="connsiteX2" fmla="*/ 260985 w 2164080"/>
              <a:gd name="connsiteY2" fmla="*/ 85725 h 95253"/>
              <a:gd name="connsiteX3" fmla="*/ 422910 w 2164080"/>
              <a:gd name="connsiteY3" fmla="*/ 11430 h 95253"/>
              <a:gd name="connsiteX4" fmla="*/ 573405 w 2164080"/>
              <a:gd name="connsiteY4" fmla="*/ 95250 h 95253"/>
              <a:gd name="connsiteX5" fmla="*/ 723900 w 2164080"/>
              <a:gd name="connsiteY5" fmla="*/ 7620 h 95253"/>
              <a:gd name="connsiteX6" fmla="*/ 908685 w 2164080"/>
              <a:gd name="connsiteY6" fmla="*/ 89535 h 95253"/>
              <a:gd name="connsiteX7" fmla="*/ 1042035 w 2164080"/>
              <a:gd name="connsiteY7" fmla="*/ 0 h 95253"/>
              <a:gd name="connsiteX8" fmla="*/ 1042035 w 2164080"/>
              <a:gd name="connsiteY8" fmla="*/ 0 h 95253"/>
              <a:gd name="connsiteX9" fmla="*/ 1242060 w 2164080"/>
              <a:gd name="connsiteY9" fmla="*/ 91440 h 95253"/>
              <a:gd name="connsiteX10" fmla="*/ 1396365 w 2164080"/>
              <a:gd name="connsiteY10" fmla="*/ 7620 h 95253"/>
              <a:gd name="connsiteX11" fmla="*/ 1562100 w 2164080"/>
              <a:gd name="connsiteY11" fmla="*/ 81915 h 95253"/>
              <a:gd name="connsiteX12" fmla="*/ 1725930 w 2164080"/>
              <a:gd name="connsiteY12" fmla="*/ 3810 h 95253"/>
              <a:gd name="connsiteX13" fmla="*/ 1855470 w 2164080"/>
              <a:gd name="connsiteY13" fmla="*/ 89535 h 95253"/>
              <a:gd name="connsiteX14" fmla="*/ 2164080 w 2164080"/>
              <a:gd name="connsiteY14" fmla="*/ 17145 h 95253"/>
              <a:gd name="connsiteX0" fmla="*/ 0 w 2164080"/>
              <a:gd name="connsiteY0" fmla="*/ 78105 h 95253"/>
              <a:gd name="connsiteX1" fmla="*/ 72390 w 2164080"/>
              <a:gd name="connsiteY1" fmla="*/ 22860 h 95253"/>
              <a:gd name="connsiteX2" fmla="*/ 260985 w 2164080"/>
              <a:gd name="connsiteY2" fmla="*/ 85725 h 95253"/>
              <a:gd name="connsiteX3" fmla="*/ 422910 w 2164080"/>
              <a:gd name="connsiteY3" fmla="*/ 11430 h 95253"/>
              <a:gd name="connsiteX4" fmla="*/ 573405 w 2164080"/>
              <a:gd name="connsiteY4" fmla="*/ 95250 h 95253"/>
              <a:gd name="connsiteX5" fmla="*/ 723900 w 2164080"/>
              <a:gd name="connsiteY5" fmla="*/ 7620 h 95253"/>
              <a:gd name="connsiteX6" fmla="*/ 908685 w 2164080"/>
              <a:gd name="connsiteY6" fmla="*/ 89535 h 95253"/>
              <a:gd name="connsiteX7" fmla="*/ 1042035 w 2164080"/>
              <a:gd name="connsiteY7" fmla="*/ 0 h 95253"/>
              <a:gd name="connsiteX8" fmla="*/ 1042035 w 2164080"/>
              <a:gd name="connsiteY8" fmla="*/ 0 h 95253"/>
              <a:gd name="connsiteX9" fmla="*/ 1242060 w 2164080"/>
              <a:gd name="connsiteY9" fmla="*/ 91440 h 95253"/>
              <a:gd name="connsiteX10" fmla="*/ 1396365 w 2164080"/>
              <a:gd name="connsiteY10" fmla="*/ 7620 h 95253"/>
              <a:gd name="connsiteX11" fmla="*/ 1562100 w 2164080"/>
              <a:gd name="connsiteY11" fmla="*/ 81915 h 95253"/>
              <a:gd name="connsiteX12" fmla="*/ 1725930 w 2164080"/>
              <a:gd name="connsiteY12" fmla="*/ 3810 h 95253"/>
              <a:gd name="connsiteX13" fmla="*/ 1855470 w 2164080"/>
              <a:gd name="connsiteY13" fmla="*/ 89535 h 95253"/>
              <a:gd name="connsiteX14" fmla="*/ 2164080 w 2164080"/>
              <a:gd name="connsiteY14" fmla="*/ 17145 h 95253"/>
              <a:gd name="connsiteX0" fmla="*/ 0 w 2164080"/>
              <a:gd name="connsiteY0" fmla="*/ 81915 h 99063"/>
              <a:gd name="connsiteX1" fmla="*/ 72390 w 2164080"/>
              <a:gd name="connsiteY1" fmla="*/ 26670 h 99063"/>
              <a:gd name="connsiteX2" fmla="*/ 260985 w 2164080"/>
              <a:gd name="connsiteY2" fmla="*/ 89535 h 99063"/>
              <a:gd name="connsiteX3" fmla="*/ 422910 w 2164080"/>
              <a:gd name="connsiteY3" fmla="*/ 15240 h 99063"/>
              <a:gd name="connsiteX4" fmla="*/ 573405 w 2164080"/>
              <a:gd name="connsiteY4" fmla="*/ 99060 h 99063"/>
              <a:gd name="connsiteX5" fmla="*/ 723900 w 2164080"/>
              <a:gd name="connsiteY5" fmla="*/ 11430 h 99063"/>
              <a:gd name="connsiteX6" fmla="*/ 908685 w 2164080"/>
              <a:gd name="connsiteY6" fmla="*/ 93345 h 99063"/>
              <a:gd name="connsiteX7" fmla="*/ 1042035 w 2164080"/>
              <a:gd name="connsiteY7" fmla="*/ 3810 h 99063"/>
              <a:gd name="connsiteX8" fmla="*/ 1133475 w 2164080"/>
              <a:gd name="connsiteY8" fmla="*/ 0 h 99063"/>
              <a:gd name="connsiteX9" fmla="*/ 1242060 w 2164080"/>
              <a:gd name="connsiteY9" fmla="*/ 95250 h 99063"/>
              <a:gd name="connsiteX10" fmla="*/ 1396365 w 2164080"/>
              <a:gd name="connsiteY10" fmla="*/ 11430 h 99063"/>
              <a:gd name="connsiteX11" fmla="*/ 1562100 w 2164080"/>
              <a:gd name="connsiteY11" fmla="*/ 85725 h 99063"/>
              <a:gd name="connsiteX12" fmla="*/ 1725930 w 2164080"/>
              <a:gd name="connsiteY12" fmla="*/ 7620 h 99063"/>
              <a:gd name="connsiteX13" fmla="*/ 1855470 w 2164080"/>
              <a:gd name="connsiteY13" fmla="*/ 93345 h 99063"/>
              <a:gd name="connsiteX14" fmla="*/ 2164080 w 2164080"/>
              <a:gd name="connsiteY14" fmla="*/ 20955 h 99063"/>
              <a:gd name="connsiteX0" fmla="*/ 0 w 2164080"/>
              <a:gd name="connsiteY0" fmla="*/ 81915 h 99063"/>
              <a:gd name="connsiteX1" fmla="*/ 72390 w 2164080"/>
              <a:gd name="connsiteY1" fmla="*/ 26670 h 99063"/>
              <a:gd name="connsiteX2" fmla="*/ 260985 w 2164080"/>
              <a:gd name="connsiteY2" fmla="*/ 89535 h 99063"/>
              <a:gd name="connsiteX3" fmla="*/ 422910 w 2164080"/>
              <a:gd name="connsiteY3" fmla="*/ 15240 h 99063"/>
              <a:gd name="connsiteX4" fmla="*/ 573405 w 2164080"/>
              <a:gd name="connsiteY4" fmla="*/ 99060 h 99063"/>
              <a:gd name="connsiteX5" fmla="*/ 723900 w 2164080"/>
              <a:gd name="connsiteY5" fmla="*/ 11430 h 99063"/>
              <a:gd name="connsiteX6" fmla="*/ 908685 w 2164080"/>
              <a:gd name="connsiteY6" fmla="*/ 93345 h 99063"/>
              <a:gd name="connsiteX7" fmla="*/ 1133475 w 2164080"/>
              <a:gd name="connsiteY7" fmla="*/ 0 h 99063"/>
              <a:gd name="connsiteX8" fmla="*/ 1242060 w 2164080"/>
              <a:gd name="connsiteY8" fmla="*/ 95250 h 99063"/>
              <a:gd name="connsiteX9" fmla="*/ 1396365 w 2164080"/>
              <a:gd name="connsiteY9" fmla="*/ 11430 h 99063"/>
              <a:gd name="connsiteX10" fmla="*/ 1562100 w 2164080"/>
              <a:gd name="connsiteY10" fmla="*/ 85725 h 99063"/>
              <a:gd name="connsiteX11" fmla="*/ 1725930 w 2164080"/>
              <a:gd name="connsiteY11" fmla="*/ 7620 h 99063"/>
              <a:gd name="connsiteX12" fmla="*/ 1855470 w 2164080"/>
              <a:gd name="connsiteY12" fmla="*/ 93345 h 99063"/>
              <a:gd name="connsiteX13" fmla="*/ 2164080 w 2164080"/>
              <a:gd name="connsiteY13" fmla="*/ 20955 h 99063"/>
              <a:gd name="connsiteX0" fmla="*/ 0 w 2164080"/>
              <a:gd name="connsiteY0" fmla="*/ 81915 h 99063"/>
              <a:gd name="connsiteX1" fmla="*/ 72390 w 2164080"/>
              <a:gd name="connsiteY1" fmla="*/ 26670 h 99063"/>
              <a:gd name="connsiteX2" fmla="*/ 260985 w 2164080"/>
              <a:gd name="connsiteY2" fmla="*/ 89535 h 99063"/>
              <a:gd name="connsiteX3" fmla="*/ 422910 w 2164080"/>
              <a:gd name="connsiteY3" fmla="*/ 15240 h 99063"/>
              <a:gd name="connsiteX4" fmla="*/ 573405 w 2164080"/>
              <a:gd name="connsiteY4" fmla="*/ 99060 h 99063"/>
              <a:gd name="connsiteX5" fmla="*/ 723900 w 2164080"/>
              <a:gd name="connsiteY5" fmla="*/ 11430 h 99063"/>
              <a:gd name="connsiteX6" fmla="*/ 908685 w 2164080"/>
              <a:gd name="connsiteY6" fmla="*/ 93345 h 99063"/>
              <a:gd name="connsiteX7" fmla="*/ 1095375 w 2164080"/>
              <a:gd name="connsiteY7" fmla="*/ 0 h 99063"/>
              <a:gd name="connsiteX8" fmla="*/ 1242060 w 2164080"/>
              <a:gd name="connsiteY8" fmla="*/ 95250 h 99063"/>
              <a:gd name="connsiteX9" fmla="*/ 1396365 w 2164080"/>
              <a:gd name="connsiteY9" fmla="*/ 11430 h 99063"/>
              <a:gd name="connsiteX10" fmla="*/ 1562100 w 2164080"/>
              <a:gd name="connsiteY10" fmla="*/ 85725 h 99063"/>
              <a:gd name="connsiteX11" fmla="*/ 1725930 w 2164080"/>
              <a:gd name="connsiteY11" fmla="*/ 7620 h 99063"/>
              <a:gd name="connsiteX12" fmla="*/ 1855470 w 2164080"/>
              <a:gd name="connsiteY12" fmla="*/ 93345 h 99063"/>
              <a:gd name="connsiteX13" fmla="*/ 2164080 w 2164080"/>
              <a:gd name="connsiteY13" fmla="*/ 20955 h 99063"/>
              <a:gd name="connsiteX0" fmla="*/ 0 w 2164080"/>
              <a:gd name="connsiteY0" fmla="*/ 81915 h 99063"/>
              <a:gd name="connsiteX1" fmla="*/ 127635 w 2164080"/>
              <a:gd name="connsiteY1" fmla="*/ 30480 h 99063"/>
              <a:gd name="connsiteX2" fmla="*/ 260985 w 2164080"/>
              <a:gd name="connsiteY2" fmla="*/ 89535 h 99063"/>
              <a:gd name="connsiteX3" fmla="*/ 422910 w 2164080"/>
              <a:gd name="connsiteY3" fmla="*/ 15240 h 99063"/>
              <a:gd name="connsiteX4" fmla="*/ 573405 w 2164080"/>
              <a:gd name="connsiteY4" fmla="*/ 99060 h 99063"/>
              <a:gd name="connsiteX5" fmla="*/ 723900 w 2164080"/>
              <a:gd name="connsiteY5" fmla="*/ 11430 h 99063"/>
              <a:gd name="connsiteX6" fmla="*/ 908685 w 2164080"/>
              <a:gd name="connsiteY6" fmla="*/ 93345 h 99063"/>
              <a:gd name="connsiteX7" fmla="*/ 1095375 w 2164080"/>
              <a:gd name="connsiteY7" fmla="*/ 0 h 99063"/>
              <a:gd name="connsiteX8" fmla="*/ 1242060 w 2164080"/>
              <a:gd name="connsiteY8" fmla="*/ 95250 h 99063"/>
              <a:gd name="connsiteX9" fmla="*/ 1396365 w 2164080"/>
              <a:gd name="connsiteY9" fmla="*/ 11430 h 99063"/>
              <a:gd name="connsiteX10" fmla="*/ 1562100 w 2164080"/>
              <a:gd name="connsiteY10" fmla="*/ 85725 h 99063"/>
              <a:gd name="connsiteX11" fmla="*/ 1725930 w 2164080"/>
              <a:gd name="connsiteY11" fmla="*/ 7620 h 99063"/>
              <a:gd name="connsiteX12" fmla="*/ 1855470 w 2164080"/>
              <a:gd name="connsiteY12" fmla="*/ 93345 h 99063"/>
              <a:gd name="connsiteX13" fmla="*/ 2164080 w 2164080"/>
              <a:gd name="connsiteY13" fmla="*/ 20955 h 99063"/>
              <a:gd name="connsiteX0" fmla="*/ 0 w 2164080"/>
              <a:gd name="connsiteY0" fmla="*/ 81915 h 99063"/>
              <a:gd name="connsiteX1" fmla="*/ 116205 w 2164080"/>
              <a:gd name="connsiteY1" fmla="*/ 30480 h 99063"/>
              <a:gd name="connsiteX2" fmla="*/ 260985 w 2164080"/>
              <a:gd name="connsiteY2" fmla="*/ 89535 h 99063"/>
              <a:gd name="connsiteX3" fmla="*/ 422910 w 2164080"/>
              <a:gd name="connsiteY3" fmla="*/ 15240 h 99063"/>
              <a:gd name="connsiteX4" fmla="*/ 573405 w 2164080"/>
              <a:gd name="connsiteY4" fmla="*/ 99060 h 99063"/>
              <a:gd name="connsiteX5" fmla="*/ 723900 w 2164080"/>
              <a:gd name="connsiteY5" fmla="*/ 11430 h 99063"/>
              <a:gd name="connsiteX6" fmla="*/ 908685 w 2164080"/>
              <a:gd name="connsiteY6" fmla="*/ 93345 h 99063"/>
              <a:gd name="connsiteX7" fmla="*/ 1095375 w 2164080"/>
              <a:gd name="connsiteY7" fmla="*/ 0 h 99063"/>
              <a:gd name="connsiteX8" fmla="*/ 1242060 w 2164080"/>
              <a:gd name="connsiteY8" fmla="*/ 95250 h 99063"/>
              <a:gd name="connsiteX9" fmla="*/ 1396365 w 2164080"/>
              <a:gd name="connsiteY9" fmla="*/ 11430 h 99063"/>
              <a:gd name="connsiteX10" fmla="*/ 1562100 w 2164080"/>
              <a:gd name="connsiteY10" fmla="*/ 85725 h 99063"/>
              <a:gd name="connsiteX11" fmla="*/ 1725930 w 2164080"/>
              <a:gd name="connsiteY11" fmla="*/ 7620 h 99063"/>
              <a:gd name="connsiteX12" fmla="*/ 1855470 w 2164080"/>
              <a:gd name="connsiteY12" fmla="*/ 93345 h 99063"/>
              <a:gd name="connsiteX13" fmla="*/ 2164080 w 2164080"/>
              <a:gd name="connsiteY13" fmla="*/ 20955 h 99063"/>
              <a:gd name="connsiteX0" fmla="*/ 0 w 2234565"/>
              <a:gd name="connsiteY0" fmla="*/ 81915 h 99063"/>
              <a:gd name="connsiteX1" fmla="*/ 116205 w 2234565"/>
              <a:gd name="connsiteY1" fmla="*/ 30480 h 99063"/>
              <a:gd name="connsiteX2" fmla="*/ 260985 w 2234565"/>
              <a:gd name="connsiteY2" fmla="*/ 89535 h 99063"/>
              <a:gd name="connsiteX3" fmla="*/ 422910 w 2234565"/>
              <a:gd name="connsiteY3" fmla="*/ 15240 h 99063"/>
              <a:gd name="connsiteX4" fmla="*/ 573405 w 2234565"/>
              <a:gd name="connsiteY4" fmla="*/ 99060 h 99063"/>
              <a:gd name="connsiteX5" fmla="*/ 723900 w 2234565"/>
              <a:gd name="connsiteY5" fmla="*/ 11430 h 99063"/>
              <a:gd name="connsiteX6" fmla="*/ 908685 w 2234565"/>
              <a:gd name="connsiteY6" fmla="*/ 93345 h 99063"/>
              <a:gd name="connsiteX7" fmla="*/ 1095375 w 2234565"/>
              <a:gd name="connsiteY7" fmla="*/ 0 h 99063"/>
              <a:gd name="connsiteX8" fmla="*/ 1242060 w 2234565"/>
              <a:gd name="connsiteY8" fmla="*/ 95250 h 99063"/>
              <a:gd name="connsiteX9" fmla="*/ 1396365 w 2234565"/>
              <a:gd name="connsiteY9" fmla="*/ 11430 h 99063"/>
              <a:gd name="connsiteX10" fmla="*/ 1562100 w 2234565"/>
              <a:gd name="connsiteY10" fmla="*/ 85725 h 99063"/>
              <a:gd name="connsiteX11" fmla="*/ 1725930 w 2234565"/>
              <a:gd name="connsiteY11" fmla="*/ 7620 h 99063"/>
              <a:gd name="connsiteX12" fmla="*/ 1855470 w 2234565"/>
              <a:gd name="connsiteY12" fmla="*/ 93345 h 99063"/>
              <a:gd name="connsiteX13" fmla="*/ 2234565 w 2234565"/>
              <a:gd name="connsiteY13" fmla="*/ 20955 h 99063"/>
              <a:gd name="connsiteX0" fmla="*/ 0 w 2234565"/>
              <a:gd name="connsiteY0" fmla="*/ 81915 h 99063"/>
              <a:gd name="connsiteX1" fmla="*/ 116205 w 2234565"/>
              <a:gd name="connsiteY1" fmla="*/ 30480 h 99063"/>
              <a:gd name="connsiteX2" fmla="*/ 260985 w 2234565"/>
              <a:gd name="connsiteY2" fmla="*/ 89535 h 99063"/>
              <a:gd name="connsiteX3" fmla="*/ 422910 w 2234565"/>
              <a:gd name="connsiteY3" fmla="*/ 15240 h 99063"/>
              <a:gd name="connsiteX4" fmla="*/ 573405 w 2234565"/>
              <a:gd name="connsiteY4" fmla="*/ 99060 h 99063"/>
              <a:gd name="connsiteX5" fmla="*/ 723900 w 2234565"/>
              <a:gd name="connsiteY5" fmla="*/ 11430 h 99063"/>
              <a:gd name="connsiteX6" fmla="*/ 908685 w 2234565"/>
              <a:gd name="connsiteY6" fmla="*/ 93345 h 99063"/>
              <a:gd name="connsiteX7" fmla="*/ 1095375 w 2234565"/>
              <a:gd name="connsiteY7" fmla="*/ 0 h 99063"/>
              <a:gd name="connsiteX8" fmla="*/ 1242060 w 2234565"/>
              <a:gd name="connsiteY8" fmla="*/ 95250 h 99063"/>
              <a:gd name="connsiteX9" fmla="*/ 1396365 w 2234565"/>
              <a:gd name="connsiteY9" fmla="*/ 11430 h 99063"/>
              <a:gd name="connsiteX10" fmla="*/ 1562100 w 2234565"/>
              <a:gd name="connsiteY10" fmla="*/ 85725 h 99063"/>
              <a:gd name="connsiteX11" fmla="*/ 1725930 w 2234565"/>
              <a:gd name="connsiteY11" fmla="*/ 7620 h 99063"/>
              <a:gd name="connsiteX12" fmla="*/ 1908810 w 2234565"/>
              <a:gd name="connsiteY12" fmla="*/ 85725 h 99063"/>
              <a:gd name="connsiteX13" fmla="*/ 2234565 w 2234565"/>
              <a:gd name="connsiteY13" fmla="*/ 20955 h 99063"/>
              <a:gd name="connsiteX0" fmla="*/ 0 w 2118360"/>
              <a:gd name="connsiteY0" fmla="*/ 30480 h 99063"/>
              <a:gd name="connsiteX1" fmla="*/ 144780 w 2118360"/>
              <a:gd name="connsiteY1" fmla="*/ 89535 h 99063"/>
              <a:gd name="connsiteX2" fmla="*/ 306705 w 2118360"/>
              <a:gd name="connsiteY2" fmla="*/ 15240 h 99063"/>
              <a:gd name="connsiteX3" fmla="*/ 457200 w 2118360"/>
              <a:gd name="connsiteY3" fmla="*/ 99060 h 99063"/>
              <a:gd name="connsiteX4" fmla="*/ 607695 w 2118360"/>
              <a:gd name="connsiteY4" fmla="*/ 11430 h 99063"/>
              <a:gd name="connsiteX5" fmla="*/ 792480 w 2118360"/>
              <a:gd name="connsiteY5" fmla="*/ 93345 h 99063"/>
              <a:gd name="connsiteX6" fmla="*/ 979170 w 2118360"/>
              <a:gd name="connsiteY6" fmla="*/ 0 h 99063"/>
              <a:gd name="connsiteX7" fmla="*/ 1125855 w 2118360"/>
              <a:gd name="connsiteY7" fmla="*/ 95250 h 99063"/>
              <a:gd name="connsiteX8" fmla="*/ 1280160 w 2118360"/>
              <a:gd name="connsiteY8" fmla="*/ 11430 h 99063"/>
              <a:gd name="connsiteX9" fmla="*/ 1445895 w 2118360"/>
              <a:gd name="connsiteY9" fmla="*/ 85725 h 99063"/>
              <a:gd name="connsiteX10" fmla="*/ 1609725 w 2118360"/>
              <a:gd name="connsiteY10" fmla="*/ 7620 h 99063"/>
              <a:gd name="connsiteX11" fmla="*/ 1792605 w 2118360"/>
              <a:gd name="connsiteY11" fmla="*/ 85725 h 99063"/>
              <a:gd name="connsiteX12" fmla="*/ 2118360 w 2118360"/>
              <a:gd name="connsiteY12" fmla="*/ 20955 h 99063"/>
              <a:gd name="connsiteX0" fmla="*/ 0 w 1973580"/>
              <a:gd name="connsiteY0" fmla="*/ 89535 h 99063"/>
              <a:gd name="connsiteX1" fmla="*/ 161925 w 1973580"/>
              <a:gd name="connsiteY1" fmla="*/ 15240 h 99063"/>
              <a:gd name="connsiteX2" fmla="*/ 312420 w 1973580"/>
              <a:gd name="connsiteY2" fmla="*/ 99060 h 99063"/>
              <a:gd name="connsiteX3" fmla="*/ 462915 w 1973580"/>
              <a:gd name="connsiteY3" fmla="*/ 11430 h 99063"/>
              <a:gd name="connsiteX4" fmla="*/ 647700 w 1973580"/>
              <a:gd name="connsiteY4" fmla="*/ 93345 h 99063"/>
              <a:gd name="connsiteX5" fmla="*/ 834390 w 1973580"/>
              <a:gd name="connsiteY5" fmla="*/ 0 h 99063"/>
              <a:gd name="connsiteX6" fmla="*/ 981075 w 1973580"/>
              <a:gd name="connsiteY6" fmla="*/ 95250 h 99063"/>
              <a:gd name="connsiteX7" fmla="*/ 1135380 w 1973580"/>
              <a:gd name="connsiteY7" fmla="*/ 11430 h 99063"/>
              <a:gd name="connsiteX8" fmla="*/ 1301115 w 1973580"/>
              <a:gd name="connsiteY8" fmla="*/ 85725 h 99063"/>
              <a:gd name="connsiteX9" fmla="*/ 1464945 w 1973580"/>
              <a:gd name="connsiteY9" fmla="*/ 7620 h 99063"/>
              <a:gd name="connsiteX10" fmla="*/ 1647825 w 1973580"/>
              <a:gd name="connsiteY10" fmla="*/ 85725 h 99063"/>
              <a:gd name="connsiteX11" fmla="*/ 1973580 w 1973580"/>
              <a:gd name="connsiteY11" fmla="*/ 20955 h 99063"/>
              <a:gd name="connsiteX0" fmla="*/ 0 w 1811655"/>
              <a:gd name="connsiteY0" fmla="*/ 15240 h 99063"/>
              <a:gd name="connsiteX1" fmla="*/ 150495 w 1811655"/>
              <a:gd name="connsiteY1" fmla="*/ 99060 h 99063"/>
              <a:gd name="connsiteX2" fmla="*/ 300990 w 1811655"/>
              <a:gd name="connsiteY2" fmla="*/ 11430 h 99063"/>
              <a:gd name="connsiteX3" fmla="*/ 485775 w 1811655"/>
              <a:gd name="connsiteY3" fmla="*/ 93345 h 99063"/>
              <a:gd name="connsiteX4" fmla="*/ 672465 w 1811655"/>
              <a:gd name="connsiteY4" fmla="*/ 0 h 99063"/>
              <a:gd name="connsiteX5" fmla="*/ 819150 w 1811655"/>
              <a:gd name="connsiteY5" fmla="*/ 95250 h 99063"/>
              <a:gd name="connsiteX6" fmla="*/ 973455 w 1811655"/>
              <a:gd name="connsiteY6" fmla="*/ 11430 h 99063"/>
              <a:gd name="connsiteX7" fmla="*/ 1139190 w 1811655"/>
              <a:gd name="connsiteY7" fmla="*/ 85725 h 99063"/>
              <a:gd name="connsiteX8" fmla="*/ 1303020 w 1811655"/>
              <a:gd name="connsiteY8" fmla="*/ 7620 h 99063"/>
              <a:gd name="connsiteX9" fmla="*/ 1485900 w 1811655"/>
              <a:gd name="connsiteY9" fmla="*/ 85725 h 99063"/>
              <a:gd name="connsiteX10" fmla="*/ 1811655 w 1811655"/>
              <a:gd name="connsiteY10" fmla="*/ 20955 h 99063"/>
              <a:gd name="connsiteX0" fmla="*/ 0 w 1661160"/>
              <a:gd name="connsiteY0" fmla="*/ 99060 h 99060"/>
              <a:gd name="connsiteX1" fmla="*/ 150495 w 1661160"/>
              <a:gd name="connsiteY1" fmla="*/ 11430 h 99060"/>
              <a:gd name="connsiteX2" fmla="*/ 335280 w 1661160"/>
              <a:gd name="connsiteY2" fmla="*/ 93345 h 99060"/>
              <a:gd name="connsiteX3" fmla="*/ 521970 w 1661160"/>
              <a:gd name="connsiteY3" fmla="*/ 0 h 99060"/>
              <a:gd name="connsiteX4" fmla="*/ 668655 w 1661160"/>
              <a:gd name="connsiteY4" fmla="*/ 95250 h 99060"/>
              <a:gd name="connsiteX5" fmla="*/ 822960 w 1661160"/>
              <a:gd name="connsiteY5" fmla="*/ 11430 h 99060"/>
              <a:gd name="connsiteX6" fmla="*/ 988695 w 1661160"/>
              <a:gd name="connsiteY6" fmla="*/ 85725 h 99060"/>
              <a:gd name="connsiteX7" fmla="*/ 1152525 w 1661160"/>
              <a:gd name="connsiteY7" fmla="*/ 7620 h 99060"/>
              <a:gd name="connsiteX8" fmla="*/ 1335405 w 1661160"/>
              <a:gd name="connsiteY8" fmla="*/ 85725 h 99060"/>
              <a:gd name="connsiteX9" fmla="*/ 1661160 w 1661160"/>
              <a:gd name="connsiteY9" fmla="*/ 20955 h 99060"/>
              <a:gd name="connsiteX0" fmla="*/ 0 w 1510665"/>
              <a:gd name="connsiteY0" fmla="*/ 11430 h 95281"/>
              <a:gd name="connsiteX1" fmla="*/ 184785 w 1510665"/>
              <a:gd name="connsiteY1" fmla="*/ 93345 h 95281"/>
              <a:gd name="connsiteX2" fmla="*/ 371475 w 1510665"/>
              <a:gd name="connsiteY2" fmla="*/ 0 h 95281"/>
              <a:gd name="connsiteX3" fmla="*/ 518160 w 1510665"/>
              <a:gd name="connsiteY3" fmla="*/ 95250 h 95281"/>
              <a:gd name="connsiteX4" fmla="*/ 672465 w 1510665"/>
              <a:gd name="connsiteY4" fmla="*/ 11430 h 95281"/>
              <a:gd name="connsiteX5" fmla="*/ 838200 w 1510665"/>
              <a:gd name="connsiteY5" fmla="*/ 85725 h 95281"/>
              <a:gd name="connsiteX6" fmla="*/ 1002030 w 1510665"/>
              <a:gd name="connsiteY6" fmla="*/ 7620 h 95281"/>
              <a:gd name="connsiteX7" fmla="*/ 1184910 w 1510665"/>
              <a:gd name="connsiteY7" fmla="*/ 85725 h 95281"/>
              <a:gd name="connsiteX8" fmla="*/ 1510665 w 1510665"/>
              <a:gd name="connsiteY8" fmla="*/ 20955 h 95281"/>
              <a:gd name="connsiteX0" fmla="*/ 0 w 1325880"/>
              <a:gd name="connsiteY0" fmla="*/ 93345 h 95281"/>
              <a:gd name="connsiteX1" fmla="*/ 186690 w 1325880"/>
              <a:gd name="connsiteY1" fmla="*/ 0 h 95281"/>
              <a:gd name="connsiteX2" fmla="*/ 333375 w 1325880"/>
              <a:gd name="connsiteY2" fmla="*/ 95250 h 95281"/>
              <a:gd name="connsiteX3" fmla="*/ 487680 w 1325880"/>
              <a:gd name="connsiteY3" fmla="*/ 11430 h 95281"/>
              <a:gd name="connsiteX4" fmla="*/ 653415 w 1325880"/>
              <a:gd name="connsiteY4" fmla="*/ 85725 h 95281"/>
              <a:gd name="connsiteX5" fmla="*/ 817245 w 1325880"/>
              <a:gd name="connsiteY5" fmla="*/ 7620 h 95281"/>
              <a:gd name="connsiteX6" fmla="*/ 1000125 w 1325880"/>
              <a:gd name="connsiteY6" fmla="*/ 85725 h 95281"/>
              <a:gd name="connsiteX7" fmla="*/ 1325880 w 1325880"/>
              <a:gd name="connsiteY7" fmla="*/ 20955 h 95281"/>
              <a:gd name="connsiteX0" fmla="*/ 0 w 1139190"/>
              <a:gd name="connsiteY0" fmla="*/ 0 h 95281"/>
              <a:gd name="connsiteX1" fmla="*/ 146685 w 1139190"/>
              <a:gd name="connsiteY1" fmla="*/ 95250 h 95281"/>
              <a:gd name="connsiteX2" fmla="*/ 300990 w 1139190"/>
              <a:gd name="connsiteY2" fmla="*/ 11430 h 95281"/>
              <a:gd name="connsiteX3" fmla="*/ 466725 w 1139190"/>
              <a:gd name="connsiteY3" fmla="*/ 85725 h 95281"/>
              <a:gd name="connsiteX4" fmla="*/ 630555 w 1139190"/>
              <a:gd name="connsiteY4" fmla="*/ 7620 h 95281"/>
              <a:gd name="connsiteX5" fmla="*/ 813435 w 1139190"/>
              <a:gd name="connsiteY5" fmla="*/ 85725 h 95281"/>
              <a:gd name="connsiteX6" fmla="*/ 1139190 w 1139190"/>
              <a:gd name="connsiteY6" fmla="*/ 20955 h 95281"/>
              <a:gd name="connsiteX0" fmla="*/ 0 w 992505"/>
              <a:gd name="connsiteY0" fmla="*/ 87630 h 87661"/>
              <a:gd name="connsiteX1" fmla="*/ 154305 w 992505"/>
              <a:gd name="connsiteY1" fmla="*/ 3810 h 87661"/>
              <a:gd name="connsiteX2" fmla="*/ 320040 w 992505"/>
              <a:gd name="connsiteY2" fmla="*/ 78105 h 87661"/>
              <a:gd name="connsiteX3" fmla="*/ 483870 w 992505"/>
              <a:gd name="connsiteY3" fmla="*/ 0 h 87661"/>
              <a:gd name="connsiteX4" fmla="*/ 666750 w 992505"/>
              <a:gd name="connsiteY4" fmla="*/ 78105 h 87661"/>
              <a:gd name="connsiteX5" fmla="*/ 992505 w 992505"/>
              <a:gd name="connsiteY5" fmla="*/ 13335 h 876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92505" h="87661">
                <a:moveTo>
                  <a:pt x="0" y="87630"/>
                </a:moveTo>
                <a:cubicBezTo>
                  <a:pt x="50165" y="89535"/>
                  <a:pt x="100965" y="5397"/>
                  <a:pt x="154305" y="3810"/>
                </a:cubicBezTo>
                <a:cubicBezTo>
                  <a:pt x="207645" y="2223"/>
                  <a:pt x="265113" y="78740"/>
                  <a:pt x="320040" y="78105"/>
                </a:cubicBezTo>
                <a:cubicBezTo>
                  <a:pt x="374967" y="77470"/>
                  <a:pt x="426085" y="0"/>
                  <a:pt x="483870" y="0"/>
                </a:cubicBezTo>
                <a:cubicBezTo>
                  <a:pt x="541655" y="0"/>
                  <a:pt x="581978" y="75883"/>
                  <a:pt x="666750" y="78105"/>
                </a:cubicBezTo>
                <a:cubicBezTo>
                  <a:pt x="751522" y="80327"/>
                  <a:pt x="882967" y="7778"/>
                  <a:pt x="992505" y="13335"/>
                </a:cubicBezTo>
              </a:path>
            </a:pathLst>
          </a:custGeom>
          <a:noFill/>
          <a:ln w="28575" cap="rnd">
            <a:solidFill>
              <a:srgbClr val="FF0000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6" name="Straight Arrow Connector 125">
            <a:extLst>
              <a:ext uri="{FF2B5EF4-FFF2-40B4-BE49-F238E27FC236}">
                <a16:creationId xmlns:a16="http://schemas.microsoft.com/office/drawing/2014/main" id="{7D4B9527-76F2-4318-8349-0AADCB4BD4FC}"/>
              </a:ext>
            </a:extLst>
          </p:cNvPr>
          <p:cNvCxnSpPr>
            <a:cxnSpLocks/>
          </p:cNvCxnSpPr>
          <p:nvPr/>
        </p:nvCxnSpPr>
        <p:spPr>
          <a:xfrm flipV="1">
            <a:off x="9088270" y="2076645"/>
            <a:ext cx="239248" cy="1"/>
          </a:xfrm>
          <a:prstGeom prst="straightConnector1">
            <a:avLst/>
          </a:prstGeom>
          <a:ln w="1905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8" name="Freeform: Shape 127">
            <a:extLst>
              <a:ext uri="{FF2B5EF4-FFF2-40B4-BE49-F238E27FC236}">
                <a16:creationId xmlns:a16="http://schemas.microsoft.com/office/drawing/2014/main" id="{3FAC3EF8-21D1-4840-88CB-319E298DB559}"/>
              </a:ext>
            </a:extLst>
          </p:cNvPr>
          <p:cNvSpPr/>
          <p:nvPr/>
        </p:nvSpPr>
        <p:spPr>
          <a:xfrm>
            <a:off x="9659313" y="2206972"/>
            <a:ext cx="588336" cy="483194"/>
          </a:xfrm>
          <a:custGeom>
            <a:avLst/>
            <a:gdLst>
              <a:gd name="connsiteX0" fmla="*/ 0 w 483394"/>
              <a:gd name="connsiteY0" fmla="*/ 0 h 373857"/>
              <a:gd name="connsiteX1" fmla="*/ 90488 w 483394"/>
              <a:gd name="connsiteY1" fmla="*/ 247650 h 373857"/>
              <a:gd name="connsiteX2" fmla="*/ 483394 w 483394"/>
              <a:gd name="connsiteY2" fmla="*/ 373857 h 373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3394" h="373857">
                <a:moveTo>
                  <a:pt x="0" y="0"/>
                </a:moveTo>
                <a:cubicBezTo>
                  <a:pt x="4961" y="92670"/>
                  <a:pt x="9922" y="185341"/>
                  <a:pt x="90488" y="247650"/>
                </a:cubicBezTo>
                <a:cubicBezTo>
                  <a:pt x="171054" y="309959"/>
                  <a:pt x="327224" y="341908"/>
                  <a:pt x="483394" y="373857"/>
                </a:cubicBezTo>
              </a:path>
            </a:pathLst>
          </a:custGeom>
          <a:noFill/>
          <a:ln w="28575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268F42C6-BE26-4E07-8149-8D99A1BFF489}"/>
              </a:ext>
            </a:extLst>
          </p:cNvPr>
          <p:cNvSpPr txBox="1"/>
          <p:nvPr/>
        </p:nvSpPr>
        <p:spPr>
          <a:xfrm>
            <a:off x="9074866" y="1599660"/>
            <a:ext cx="19852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Radiation </a:t>
            </a:r>
            <a:endParaRPr lang="cs-CZ" dirty="0"/>
          </a:p>
          <a:p>
            <a:pPr algn="r"/>
            <a:r>
              <a:rPr lang="cs-CZ" dirty="0"/>
              <a:t>&amp; radicals</a:t>
            </a:r>
            <a:endParaRPr lang="en-US" dirty="0"/>
          </a:p>
        </p:txBody>
      </p:sp>
      <p:pic>
        <p:nvPicPr>
          <p:cNvPr id="130" name="Picture 129">
            <a:extLst>
              <a:ext uri="{FF2B5EF4-FFF2-40B4-BE49-F238E27FC236}">
                <a16:creationId xmlns:a16="http://schemas.microsoft.com/office/drawing/2014/main" id="{DBEB6027-041F-4B7D-A9D3-8DDF2BD1B46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8834" y="4785769"/>
            <a:ext cx="3525708" cy="1221125"/>
          </a:xfrm>
          <a:prstGeom prst="rect">
            <a:avLst/>
          </a:prstGeom>
        </p:spPr>
      </p:pic>
      <p:pic>
        <p:nvPicPr>
          <p:cNvPr id="131" name="Picture 130">
            <a:extLst>
              <a:ext uri="{FF2B5EF4-FFF2-40B4-BE49-F238E27FC236}">
                <a16:creationId xmlns:a16="http://schemas.microsoft.com/office/drawing/2014/main" id="{629E03C4-4378-4FAC-B274-E0F12DC8978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6140" y="4783126"/>
            <a:ext cx="3525708" cy="1221125"/>
          </a:xfrm>
          <a:prstGeom prst="rect">
            <a:avLst/>
          </a:prstGeom>
        </p:spPr>
      </p:pic>
      <p:sp>
        <p:nvSpPr>
          <p:cNvPr id="132" name="TextBox 131">
            <a:extLst>
              <a:ext uri="{FF2B5EF4-FFF2-40B4-BE49-F238E27FC236}">
                <a16:creationId xmlns:a16="http://schemas.microsoft.com/office/drawing/2014/main" id="{42F3C24A-105F-4BC2-8362-B7947D2CF7C7}"/>
              </a:ext>
            </a:extLst>
          </p:cNvPr>
          <p:cNvSpPr txBox="1"/>
          <p:nvPr/>
        </p:nvSpPr>
        <p:spPr>
          <a:xfrm>
            <a:off x="4989686" y="5058948"/>
            <a:ext cx="15066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Labile compound</a:t>
            </a:r>
            <a:endParaRPr lang="en-US" sz="1400" dirty="0"/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B112ADA3-CE0D-49FB-95C9-99D4433BCE55}"/>
              </a:ext>
            </a:extLst>
          </p:cNvPr>
          <p:cNvSpPr txBox="1"/>
          <p:nvPr/>
        </p:nvSpPr>
        <p:spPr>
          <a:xfrm>
            <a:off x="8853877" y="5024893"/>
            <a:ext cx="15066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Stable compound</a:t>
            </a:r>
            <a:endParaRPr lang="en-US" sz="1400" dirty="0"/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2EC6F753-AD54-489D-AA28-6B6430BCF166}"/>
              </a:ext>
            </a:extLst>
          </p:cNvPr>
          <p:cNvSpPr txBox="1"/>
          <p:nvPr/>
        </p:nvSpPr>
        <p:spPr>
          <a:xfrm>
            <a:off x="8922145" y="5241179"/>
            <a:ext cx="69274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</a:rPr>
              <a:t>✓</a:t>
            </a: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0BE29AD3-833F-4318-ABBD-84173B14EB44}"/>
              </a:ext>
            </a:extLst>
          </p:cNvPr>
          <p:cNvSpPr txBox="1"/>
          <p:nvPr/>
        </p:nvSpPr>
        <p:spPr>
          <a:xfrm>
            <a:off x="5097742" y="5232520"/>
            <a:ext cx="71804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✘</a:t>
            </a: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23E45493-E8FD-44DB-8E2A-9C4B1A72D6D5}"/>
              </a:ext>
            </a:extLst>
          </p:cNvPr>
          <p:cNvSpPr txBox="1"/>
          <p:nvPr/>
        </p:nvSpPr>
        <p:spPr>
          <a:xfrm>
            <a:off x="7332264" y="5258594"/>
            <a:ext cx="5887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OR</a:t>
            </a:r>
            <a:endParaRPr lang="en-US" sz="1400" dirty="0"/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99147C3C-82E6-4009-8602-AED0EC40E97C}"/>
              </a:ext>
            </a:extLst>
          </p:cNvPr>
          <p:cNvSpPr txBox="1"/>
          <p:nvPr/>
        </p:nvSpPr>
        <p:spPr>
          <a:xfrm>
            <a:off x="994597" y="5230999"/>
            <a:ext cx="40352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Chromatographic methods:</a:t>
            </a:r>
          </a:p>
          <a:p>
            <a:r>
              <a:rPr lang="cs-CZ" dirty="0"/>
              <a:t>RP-radioHPLC</a:t>
            </a:r>
          </a:p>
        </p:txBody>
      </p:sp>
    </p:spTree>
    <p:extLst>
      <p:ext uri="{BB962C8B-B14F-4D97-AF65-F5344CB8AC3E}">
        <p14:creationId xmlns:p14="http://schemas.microsoft.com/office/powerpoint/2010/main" val="15328345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Rectangle: Rounded Corners 126">
            <a:extLst>
              <a:ext uri="{FF2B5EF4-FFF2-40B4-BE49-F238E27FC236}">
                <a16:creationId xmlns:a16="http://schemas.microsoft.com/office/drawing/2014/main" id="{3D75E057-106F-46AC-BE6B-0DE1CC646758}"/>
              </a:ext>
            </a:extLst>
          </p:cNvPr>
          <p:cNvSpPr/>
          <p:nvPr/>
        </p:nvSpPr>
        <p:spPr>
          <a:xfrm>
            <a:off x="642453" y="1448445"/>
            <a:ext cx="5741580" cy="3060675"/>
          </a:xfrm>
          <a:prstGeom prst="roundRect">
            <a:avLst/>
          </a:prstGeom>
          <a:solidFill>
            <a:schemeClr val="bg1"/>
          </a:solidFill>
          <a:ln>
            <a:solidFill>
              <a:schemeClr val="tx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83F1F194-ECF8-41EA-B7CF-0C59D745A878}"/>
              </a:ext>
            </a:extLst>
          </p:cNvPr>
          <p:cNvCxnSpPr>
            <a:cxnSpLocks/>
          </p:cNvCxnSpPr>
          <p:nvPr/>
        </p:nvCxnSpPr>
        <p:spPr>
          <a:xfrm>
            <a:off x="2548060" y="3561765"/>
            <a:ext cx="1527127" cy="0"/>
          </a:xfrm>
          <a:prstGeom prst="straightConnector1">
            <a:avLst/>
          </a:prstGeom>
          <a:ln w="38100">
            <a:gradFill flip="none" rotWithShape="1">
              <a:gsLst>
                <a:gs pos="0">
                  <a:schemeClr val="tx1"/>
                </a:gs>
                <a:gs pos="100000">
                  <a:schemeClr val="bg1">
                    <a:lumMod val="75000"/>
                  </a:schemeClr>
                </a:gs>
              </a:gsLst>
              <a:lin ang="10800000" scaled="1"/>
              <a:tileRect/>
            </a:gra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B4696336-AB7F-4E8E-92C0-DED4E3C104C3}"/>
              </a:ext>
            </a:extLst>
          </p:cNvPr>
          <p:cNvSpPr txBox="1"/>
          <p:nvPr/>
        </p:nvSpPr>
        <p:spPr>
          <a:xfrm>
            <a:off x="2589929" y="3650264"/>
            <a:ext cx="142055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1400" b="1" dirty="0">
                <a:latin typeface="+mj-lt"/>
              </a:rPr>
              <a:t>radiolabeling</a:t>
            </a:r>
            <a:endParaRPr lang="en-US" sz="1400" b="1" dirty="0">
              <a:latin typeface="+mj-lt"/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15EE2701-F277-4D03-8580-27D5D81B9CAA}"/>
              </a:ext>
            </a:extLst>
          </p:cNvPr>
          <p:cNvSpPr/>
          <p:nvPr/>
        </p:nvSpPr>
        <p:spPr>
          <a:xfrm rot="21304671">
            <a:off x="3318146" y="2783078"/>
            <a:ext cx="741780" cy="521142"/>
          </a:xfrm>
          <a:custGeom>
            <a:avLst/>
            <a:gdLst>
              <a:gd name="connsiteX0" fmla="*/ 0 w 368300"/>
              <a:gd name="connsiteY0" fmla="*/ 0 h 1155700"/>
              <a:gd name="connsiteX1" fmla="*/ 63500 w 368300"/>
              <a:gd name="connsiteY1" fmla="*/ 806450 h 1155700"/>
              <a:gd name="connsiteX2" fmla="*/ 368300 w 368300"/>
              <a:gd name="connsiteY2" fmla="*/ 1155700 h 1155700"/>
              <a:gd name="connsiteX0" fmla="*/ 0 w 368300"/>
              <a:gd name="connsiteY0" fmla="*/ 0 h 1155700"/>
              <a:gd name="connsiteX1" fmla="*/ 87109 w 368300"/>
              <a:gd name="connsiteY1" fmla="*/ 726437 h 1155700"/>
              <a:gd name="connsiteX2" fmla="*/ 368300 w 368300"/>
              <a:gd name="connsiteY2" fmla="*/ 1155700 h 1155700"/>
              <a:gd name="connsiteX0" fmla="*/ 0 w 415518"/>
              <a:gd name="connsiteY0" fmla="*/ 0 h 1235713"/>
              <a:gd name="connsiteX1" fmla="*/ 134327 w 415518"/>
              <a:gd name="connsiteY1" fmla="*/ 806450 h 1235713"/>
              <a:gd name="connsiteX2" fmla="*/ 415518 w 415518"/>
              <a:gd name="connsiteY2" fmla="*/ 1235713 h 1235713"/>
              <a:gd name="connsiteX0" fmla="*/ 0 w 415518"/>
              <a:gd name="connsiteY0" fmla="*/ 0 h 1235713"/>
              <a:gd name="connsiteX1" fmla="*/ 134327 w 415518"/>
              <a:gd name="connsiteY1" fmla="*/ 806450 h 1235713"/>
              <a:gd name="connsiteX2" fmla="*/ 415518 w 415518"/>
              <a:gd name="connsiteY2" fmla="*/ 1235713 h 1235713"/>
              <a:gd name="connsiteX0" fmla="*/ 0 w 450931"/>
              <a:gd name="connsiteY0" fmla="*/ 0 h 1331729"/>
              <a:gd name="connsiteX1" fmla="*/ 169740 w 450931"/>
              <a:gd name="connsiteY1" fmla="*/ 902466 h 1331729"/>
              <a:gd name="connsiteX2" fmla="*/ 450931 w 450931"/>
              <a:gd name="connsiteY2" fmla="*/ 1331729 h 1331729"/>
              <a:gd name="connsiteX0" fmla="*/ 0 w 450931"/>
              <a:gd name="connsiteY0" fmla="*/ 0 h 1331729"/>
              <a:gd name="connsiteX1" fmla="*/ 157935 w 450931"/>
              <a:gd name="connsiteY1" fmla="*/ 950474 h 1331729"/>
              <a:gd name="connsiteX2" fmla="*/ 450931 w 450931"/>
              <a:gd name="connsiteY2" fmla="*/ 1331729 h 1331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50931" h="1331729">
                <a:moveTo>
                  <a:pt x="0" y="0"/>
                </a:moveTo>
                <a:cubicBezTo>
                  <a:pt x="30569" y="354925"/>
                  <a:pt x="96552" y="757857"/>
                  <a:pt x="157935" y="950474"/>
                </a:cubicBezTo>
                <a:cubicBezTo>
                  <a:pt x="219318" y="1143091"/>
                  <a:pt x="329222" y="1253412"/>
                  <a:pt x="450931" y="1331729"/>
                </a:cubicBezTo>
              </a:path>
            </a:pathLst>
          </a:custGeom>
          <a:noFill/>
          <a:ln w="38100"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tx1"/>
                </a:gs>
              </a:gsLst>
              <a:lin ang="5400000" scaled="1"/>
            </a:gra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FD31039-77D9-4104-967E-DD984E06DB55}"/>
              </a:ext>
            </a:extLst>
          </p:cNvPr>
          <p:cNvSpPr txBox="1"/>
          <p:nvPr/>
        </p:nvSpPr>
        <p:spPr>
          <a:xfrm>
            <a:off x="1042882" y="3889790"/>
            <a:ext cx="186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>
                <a:latin typeface="+mj-lt"/>
              </a:rPr>
              <a:t>Cold ligand</a:t>
            </a:r>
            <a:endParaRPr lang="en-US" sz="1400" b="1" dirty="0">
              <a:latin typeface="+mj-lt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9A3EA5B-49BF-4FC5-9A4C-42594E37FF98}"/>
              </a:ext>
            </a:extLst>
          </p:cNvPr>
          <p:cNvSpPr txBox="1"/>
          <p:nvPr/>
        </p:nvSpPr>
        <p:spPr>
          <a:xfrm>
            <a:off x="4119455" y="4030638"/>
            <a:ext cx="23473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b="1" dirty="0">
                <a:latin typeface="+mj-lt"/>
              </a:rPr>
              <a:t>Radiolabeled ligand</a:t>
            </a:r>
            <a:endParaRPr lang="en-US" sz="1400" b="1" dirty="0">
              <a:latin typeface="+mj-lt"/>
            </a:endParaRPr>
          </a:p>
        </p:txBody>
      </p:sp>
      <p:graphicFrame>
        <p:nvGraphicFramePr>
          <p:cNvPr id="50" name="Object 49">
            <a:extLst>
              <a:ext uri="{FF2B5EF4-FFF2-40B4-BE49-F238E27FC236}">
                <a16:creationId xmlns:a16="http://schemas.microsoft.com/office/drawing/2014/main" id="{6F3756EC-B1E9-4DA7-9E80-C358377A6F6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893529" y="3227565"/>
          <a:ext cx="1258887" cy="487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155" name="CS ChemDraw 64-bit Drawing" r:id="rId3" imgW="862000" imgH="333285" progId="ChemDraw_x64.Document.6.0">
                  <p:embed/>
                </p:oleObj>
              </mc:Choice>
              <mc:Fallback>
                <p:oleObj name="CS ChemDraw 64-bit Drawing" r:id="rId3" imgW="862000" imgH="333285" progId="ChemDraw_x64.Document.6.0">
                  <p:embed/>
                  <p:pic>
                    <p:nvPicPr>
                      <p:cNvPr id="50" name="Object 49">
                        <a:extLst>
                          <a:ext uri="{FF2B5EF4-FFF2-40B4-BE49-F238E27FC236}">
                            <a16:creationId xmlns:a16="http://schemas.microsoft.com/office/drawing/2014/main" id="{6F3756EC-B1E9-4DA7-9E80-C358377A6F6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893529" y="3227565"/>
                        <a:ext cx="1258887" cy="4873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" name="Explosion: 8 Points 50">
            <a:extLst>
              <a:ext uri="{FF2B5EF4-FFF2-40B4-BE49-F238E27FC236}">
                <a16:creationId xmlns:a16="http://schemas.microsoft.com/office/drawing/2014/main" id="{A8CA0535-07C6-40E0-99D4-A3948C7A8E34}"/>
              </a:ext>
            </a:extLst>
          </p:cNvPr>
          <p:cNvSpPr/>
          <p:nvPr/>
        </p:nvSpPr>
        <p:spPr>
          <a:xfrm>
            <a:off x="4533484" y="2947817"/>
            <a:ext cx="1028782" cy="1072844"/>
          </a:xfrm>
          <a:prstGeom prst="irregularSeal1">
            <a:avLst/>
          </a:prstGeom>
          <a:gradFill flip="none" rotWithShape="1">
            <a:gsLst>
              <a:gs pos="0">
                <a:schemeClr val="bg1"/>
              </a:gs>
              <a:gs pos="67000">
                <a:srgbClr val="FF9933"/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2" name="Object 51">
            <a:extLst>
              <a:ext uri="{FF2B5EF4-FFF2-40B4-BE49-F238E27FC236}">
                <a16:creationId xmlns:a16="http://schemas.microsoft.com/office/drawing/2014/main" id="{50C26289-C14D-496F-9B56-3BC012565AB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99391" y="3300590"/>
          <a:ext cx="1260475" cy="487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156" name="CS ChemDraw 64-bit Drawing" r:id="rId5" imgW="863735" imgH="333285" progId="ChemDraw_x64.Document.6.0">
                  <p:embed/>
                </p:oleObj>
              </mc:Choice>
              <mc:Fallback>
                <p:oleObj name="CS ChemDraw 64-bit Drawing" r:id="rId5" imgW="863735" imgH="333285" progId="ChemDraw_x64.Document.6.0">
                  <p:embed/>
                  <p:pic>
                    <p:nvPicPr>
                      <p:cNvPr id="52" name="Object 51">
                        <a:extLst>
                          <a:ext uri="{FF2B5EF4-FFF2-40B4-BE49-F238E27FC236}">
                            <a16:creationId xmlns:a16="http://schemas.microsoft.com/office/drawing/2014/main" id="{50C26289-C14D-496F-9B56-3BC012565AB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99391" y="3300590"/>
                        <a:ext cx="1260475" cy="4873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4" name="Isosceles Triangle 24">
            <a:extLst>
              <a:ext uri="{FF2B5EF4-FFF2-40B4-BE49-F238E27FC236}">
                <a16:creationId xmlns:a16="http://schemas.microsoft.com/office/drawing/2014/main" id="{0DABE6F9-C705-42B8-82EA-FC7138A3118A}"/>
              </a:ext>
            </a:extLst>
          </p:cNvPr>
          <p:cNvSpPr/>
          <p:nvPr/>
        </p:nvSpPr>
        <p:spPr>
          <a:xfrm rot="9304118">
            <a:off x="4925560" y="3085463"/>
            <a:ext cx="54685" cy="318348"/>
          </a:xfrm>
          <a:custGeom>
            <a:avLst/>
            <a:gdLst>
              <a:gd name="connsiteX0" fmla="*/ 0 w 132890"/>
              <a:gd name="connsiteY0" fmla="*/ 231422 h 231422"/>
              <a:gd name="connsiteX1" fmla="*/ 66445 w 132890"/>
              <a:gd name="connsiteY1" fmla="*/ 0 h 231422"/>
              <a:gd name="connsiteX2" fmla="*/ 132890 w 132890"/>
              <a:gd name="connsiteY2" fmla="*/ 231422 h 231422"/>
              <a:gd name="connsiteX3" fmla="*/ 0 w 132890"/>
              <a:gd name="connsiteY3" fmla="*/ 231422 h 231422"/>
              <a:gd name="connsiteX0" fmla="*/ 0 w 132890"/>
              <a:gd name="connsiteY0" fmla="*/ 231422 h 231422"/>
              <a:gd name="connsiteX1" fmla="*/ 66445 w 132890"/>
              <a:gd name="connsiteY1" fmla="*/ 0 h 231422"/>
              <a:gd name="connsiteX2" fmla="*/ 132890 w 132890"/>
              <a:gd name="connsiteY2" fmla="*/ 231422 h 231422"/>
              <a:gd name="connsiteX3" fmla="*/ 0 w 132890"/>
              <a:gd name="connsiteY3" fmla="*/ 231422 h 231422"/>
              <a:gd name="connsiteX0" fmla="*/ 0 w 132890"/>
              <a:gd name="connsiteY0" fmla="*/ 231422 h 270306"/>
              <a:gd name="connsiteX1" fmla="*/ 66445 w 132890"/>
              <a:gd name="connsiteY1" fmla="*/ 0 h 270306"/>
              <a:gd name="connsiteX2" fmla="*/ 132890 w 132890"/>
              <a:gd name="connsiteY2" fmla="*/ 231422 h 270306"/>
              <a:gd name="connsiteX3" fmla="*/ 0 w 132890"/>
              <a:gd name="connsiteY3" fmla="*/ 231422 h 270306"/>
              <a:gd name="connsiteX0" fmla="*/ 0 w 132890"/>
              <a:gd name="connsiteY0" fmla="*/ 231422 h 270306"/>
              <a:gd name="connsiteX1" fmla="*/ 66445 w 132890"/>
              <a:gd name="connsiteY1" fmla="*/ 0 h 270306"/>
              <a:gd name="connsiteX2" fmla="*/ 132890 w 132890"/>
              <a:gd name="connsiteY2" fmla="*/ 231422 h 270306"/>
              <a:gd name="connsiteX3" fmla="*/ 0 w 132890"/>
              <a:gd name="connsiteY3" fmla="*/ 231422 h 270306"/>
              <a:gd name="connsiteX0" fmla="*/ 2562 w 135452"/>
              <a:gd name="connsiteY0" fmla="*/ 231422 h 303528"/>
              <a:gd name="connsiteX1" fmla="*/ 69007 w 135452"/>
              <a:gd name="connsiteY1" fmla="*/ 0 h 303528"/>
              <a:gd name="connsiteX2" fmla="*/ 135452 w 135452"/>
              <a:gd name="connsiteY2" fmla="*/ 231422 h 303528"/>
              <a:gd name="connsiteX3" fmla="*/ 2562 w 135452"/>
              <a:gd name="connsiteY3" fmla="*/ 231422 h 303528"/>
              <a:gd name="connsiteX0" fmla="*/ 2562 w 135452"/>
              <a:gd name="connsiteY0" fmla="*/ 231422 h 303528"/>
              <a:gd name="connsiteX1" fmla="*/ 69007 w 135452"/>
              <a:gd name="connsiteY1" fmla="*/ 0 h 303528"/>
              <a:gd name="connsiteX2" fmla="*/ 135452 w 135452"/>
              <a:gd name="connsiteY2" fmla="*/ 231422 h 303528"/>
              <a:gd name="connsiteX3" fmla="*/ 2562 w 135452"/>
              <a:gd name="connsiteY3" fmla="*/ 231422 h 303528"/>
              <a:gd name="connsiteX0" fmla="*/ 1605 w 138196"/>
              <a:gd name="connsiteY0" fmla="*/ 231422 h 317306"/>
              <a:gd name="connsiteX1" fmla="*/ 68050 w 138196"/>
              <a:gd name="connsiteY1" fmla="*/ 0 h 317306"/>
              <a:gd name="connsiteX2" fmla="*/ 134495 w 138196"/>
              <a:gd name="connsiteY2" fmla="*/ 231422 h 317306"/>
              <a:gd name="connsiteX3" fmla="*/ 1605 w 138196"/>
              <a:gd name="connsiteY3" fmla="*/ 231422 h 317306"/>
              <a:gd name="connsiteX0" fmla="*/ 1605 w 138196"/>
              <a:gd name="connsiteY0" fmla="*/ 231422 h 317306"/>
              <a:gd name="connsiteX1" fmla="*/ 68050 w 138196"/>
              <a:gd name="connsiteY1" fmla="*/ 0 h 317306"/>
              <a:gd name="connsiteX2" fmla="*/ 134495 w 138196"/>
              <a:gd name="connsiteY2" fmla="*/ 231422 h 317306"/>
              <a:gd name="connsiteX3" fmla="*/ 1605 w 138196"/>
              <a:gd name="connsiteY3" fmla="*/ 231422 h 317306"/>
              <a:gd name="connsiteX0" fmla="*/ 2983 w 139431"/>
              <a:gd name="connsiteY0" fmla="*/ 231422 h 324555"/>
              <a:gd name="connsiteX1" fmla="*/ 69428 w 139431"/>
              <a:gd name="connsiteY1" fmla="*/ 0 h 324555"/>
              <a:gd name="connsiteX2" fmla="*/ 135873 w 139431"/>
              <a:gd name="connsiteY2" fmla="*/ 231422 h 324555"/>
              <a:gd name="connsiteX3" fmla="*/ 2983 w 139431"/>
              <a:gd name="connsiteY3" fmla="*/ 231422 h 324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9431" h="324555">
                <a:moveTo>
                  <a:pt x="2983" y="231422"/>
                </a:moveTo>
                <a:lnTo>
                  <a:pt x="69428" y="0"/>
                </a:lnTo>
                <a:lnTo>
                  <a:pt x="135873" y="231422"/>
                </a:lnTo>
                <a:cubicBezTo>
                  <a:pt x="167776" y="355600"/>
                  <a:pt x="-26097" y="355600"/>
                  <a:pt x="2983" y="231422"/>
                </a:cubicBezTo>
                <a:close/>
              </a:path>
            </a:pathLst>
          </a:custGeom>
          <a:gradFill flip="none" rotWithShape="1">
            <a:gsLst>
              <a:gs pos="58000">
                <a:schemeClr val="bg1"/>
              </a:gs>
              <a:gs pos="0">
                <a:schemeClr val="accent1">
                  <a:lumMod val="0"/>
                  <a:lumOff val="100000"/>
                </a:schemeClr>
              </a:gs>
              <a:gs pos="100000">
                <a:srgbClr val="FF6600"/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Isosceles Triangle 24">
            <a:extLst>
              <a:ext uri="{FF2B5EF4-FFF2-40B4-BE49-F238E27FC236}">
                <a16:creationId xmlns:a16="http://schemas.microsoft.com/office/drawing/2014/main" id="{B0D38F9D-80BE-4223-87D1-63BEFEEA1982}"/>
              </a:ext>
            </a:extLst>
          </p:cNvPr>
          <p:cNvSpPr/>
          <p:nvPr/>
        </p:nvSpPr>
        <p:spPr>
          <a:xfrm rot="10235960">
            <a:off x="4988609" y="2827693"/>
            <a:ext cx="54685" cy="318348"/>
          </a:xfrm>
          <a:custGeom>
            <a:avLst/>
            <a:gdLst>
              <a:gd name="connsiteX0" fmla="*/ 0 w 132890"/>
              <a:gd name="connsiteY0" fmla="*/ 231422 h 231422"/>
              <a:gd name="connsiteX1" fmla="*/ 66445 w 132890"/>
              <a:gd name="connsiteY1" fmla="*/ 0 h 231422"/>
              <a:gd name="connsiteX2" fmla="*/ 132890 w 132890"/>
              <a:gd name="connsiteY2" fmla="*/ 231422 h 231422"/>
              <a:gd name="connsiteX3" fmla="*/ 0 w 132890"/>
              <a:gd name="connsiteY3" fmla="*/ 231422 h 231422"/>
              <a:gd name="connsiteX0" fmla="*/ 0 w 132890"/>
              <a:gd name="connsiteY0" fmla="*/ 231422 h 231422"/>
              <a:gd name="connsiteX1" fmla="*/ 66445 w 132890"/>
              <a:gd name="connsiteY1" fmla="*/ 0 h 231422"/>
              <a:gd name="connsiteX2" fmla="*/ 132890 w 132890"/>
              <a:gd name="connsiteY2" fmla="*/ 231422 h 231422"/>
              <a:gd name="connsiteX3" fmla="*/ 0 w 132890"/>
              <a:gd name="connsiteY3" fmla="*/ 231422 h 231422"/>
              <a:gd name="connsiteX0" fmla="*/ 0 w 132890"/>
              <a:gd name="connsiteY0" fmla="*/ 231422 h 270306"/>
              <a:gd name="connsiteX1" fmla="*/ 66445 w 132890"/>
              <a:gd name="connsiteY1" fmla="*/ 0 h 270306"/>
              <a:gd name="connsiteX2" fmla="*/ 132890 w 132890"/>
              <a:gd name="connsiteY2" fmla="*/ 231422 h 270306"/>
              <a:gd name="connsiteX3" fmla="*/ 0 w 132890"/>
              <a:gd name="connsiteY3" fmla="*/ 231422 h 270306"/>
              <a:gd name="connsiteX0" fmla="*/ 0 w 132890"/>
              <a:gd name="connsiteY0" fmla="*/ 231422 h 270306"/>
              <a:gd name="connsiteX1" fmla="*/ 66445 w 132890"/>
              <a:gd name="connsiteY1" fmla="*/ 0 h 270306"/>
              <a:gd name="connsiteX2" fmla="*/ 132890 w 132890"/>
              <a:gd name="connsiteY2" fmla="*/ 231422 h 270306"/>
              <a:gd name="connsiteX3" fmla="*/ 0 w 132890"/>
              <a:gd name="connsiteY3" fmla="*/ 231422 h 270306"/>
              <a:gd name="connsiteX0" fmla="*/ 2562 w 135452"/>
              <a:gd name="connsiteY0" fmla="*/ 231422 h 303528"/>
              <a:gd name="connsiteX1" fmla="*/ 69007 w 135452"/>
              <a:gd name="connsiteY1" fmla="*/ 0 h 303528"/>
              <a:gd name="connsiteX2" fmla="*/ 135452 w 135452"/>
              <a:gd name="connsiteY2" fmla="*/ 231422 h 303528"/>
              <a:gd name="connsiteX3" fmla="*/ 2562 w 135452"/>
              <a:gd name="connsiteY3" fmla="*/ 231422 h 303528"/>
              <a:gd name="connsiteX0" fmla="*/ 2562 w 135452"/>
              <a:gd name="connsiteY0" fmla="*/ 231422 h 303528"/>
              <a:gd name="connsiteX1" fmla="*/ 69007 w 135452"/>
              <a:gd name="connsiteY1" fmla="*/ 0 h 303528"/>
              <a:gd name="connsiteX2" fmla="*/ 135452 w 135452"/>
              <a:gd name="connsiteY2" fmla="*/ 231422 h 303528"/>
              <a:gd name="connsiteX3" fmla="*/ 2562 w 135452"/>
              <a:gd name="connsiteY3" fmla="*/ 231422 h 303528"/>
              <a:gd name="connsiteX0" fmla="*/ 1605 w 138196"/>
              <a:gd name="connsiteY0" fmla="*/ 231422 h 317306"/>
              <a:gd name="connsiteX1" fmla="*/ 68050 w 138196"/>
              <a:gd name="connsiteY1" fmla="*/ 0 h 317306"/>
              <a:gd name="connsiteX2" fmla="*/ 134495 w 138196"/>
              <a:gd name="connsiteY2" fmla="*/ 231422 h 317306"/>
              <a:gd name="connsiteX3" fmla="*/ 1605 w 138196"/>
              <a:gd name="connsiteY3" fmla="*/ 231422 h 317306"/>
              <a:gd name="connsiteX0" fmla="*/ 1605 w 138196"/>
              <a:gd name="connsiteY0" fmla="*/ 231422 h 317306"/>
              <a:gd name="connsiteX1" fmla="*/ 68050 w 138196"/>
              <a:gd name="connsiteY1" fmla="*/ 0 h 317306"/>
              <a:gd name="connsiteX2" fmla="*/ 134495 w 138196"/>
              <a:gd name="connsiteY2" fmla="*/ 231422 h 317306"/>
              <a:gd name="connsiteX3" fmla="*/ 1605 w 138196"/>
              <a:gd name="connsiteY3" fmla="*/ 231422 h 317306"/>
              <a:gd name="connsiteX0" fmla="*/ 2983 w 139431"/>
              <a:gd name="connsiteY0" fmla="*/ 231422 h 324555"/>
              <a:gd name="connsiteX1" fmla="*/ 69428 w 139431"/>
              <a:gd name="connsiteY1" fmla="*/ 0 h 324555"/>
              <a:gd name="connsiteX2" fmla="*/ 135873 w 139431"/>
              <a:gd name="connsiteY2" fmla="*/ 231422 h 324555"/>
              <a:gd name="connsiteX3" fmla="*/ 2983 w 139431"/>
              <a:gd name="connsiteY3" fmla="*/ 231422 h 324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9431" h="324555">
                <a:moveTo>
                  <a:pt x="2983" y="231422"/>
                </a:moveTo>
                <a:lnTo>
                  <a:pt x="69428" y="0"/>
                </a:lnTo>
                <a:lnTo>
                  <a:pt x="135873" y="231422"/>
                </a:lnTo>
                <a:cubicBezTo>
                  <a:pt x="167776" y="355600"/>
                  <a:pt x="-26097" y="355600"/>
                  <a:pt x="2983" y="231422"/>
                </a:cubicBezTo>
                <a:close/>
              </a:path>
            </a:pathLst>
          </a:custGeom>
          <a:gradFill flip="none" rotWithShape="1">
            <a:gsLst>
              <a:gs pos="58000">
                <a:schemeClr val="bg1"/>
              </a:gs>
              <a:gs pos="0">
                <a:schemeClr val="accent1">
                  <a:lumMod val="0"/>
                  <a:lumOff val="100000"/>
                </a:schemeClr>
              </a:gs>
              <a:gs pos="100000">
                <a:srgbClr val="FF6600"/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Isosceles Triangle 24">
            <a:extLst>
              <a:ext uri="{FF2B5EF4-FFF2-40B4-BE49-F238E27FC236}">
                <a16:creationId xmlns:a16="http://schemas.microsoft.com/office/drawing/2014/main" id="{6084C346-81CB-49F0-A355-344A4148408C}"/>
              </a:ext>
            </a:extLst>
          </p:cNvPr>
          <p:cNvSpPr/>
          <p:nvPr/>
        </p:nvSpPr>
        <p:spPr>
          <a:xfrm rot="7565966">
            <a:off x="4747386" y="3062295"/>
            <a:ext cx="50838" cy="342441"/>
          </a:xfrm>
          <a:custGeom>
            <a:avLst/>
            <a:gdLst>
              <a:gd name="connsiteX0" fmla="*/ 0 w 132890"/>
              <a:gd name="connsiteY0" fmla="*/ 231422 h 231422"/>
              <a:gd name="connsiteX1" fmla="*/ 66445 w 132890"/>
              <a:gd name="connsiteY1" fmla="*/ 0 h 231422"/>
              <a:gd name="connsiteX2" fmla="*/ 132890 w 132890"/>
              <a:gd name="connsiteY2" fmla="*/ 231422 h 231422"/>
              <a:gd name="connsiteX3" fmla="*/ 0 w 132890"/>
              <a:gd name="connsiteY3" fmla="*/ 231422 h 231422"/>
              <a:gd name="connsiteX0" fmla="*/ 0 w 132890"/>
              <a:gd name="connsiteY0" fmla="*/ 231422 h 231422"/>
              <a:gd name="connsiteX1" fmla="*/ 66445 w 132890"/>
              <a:gd name="connsiteY1" fmla="*/ 0 h 231422"/>
              <a:gd name="connsiteX2" fmla="*/ 132890 w 132890"/>
              <a:gd name="connsiteY2" fmla="*/ 231422 h 231422"/>
              <a:gd name="connsiteX3" fmla="*/ 0 w 132890"/>
              <a:gd name="connsiteY3" fmla="*/ 231422 h 231422"/>
              <a:gd name="connsiteX0" fmla="*/ 0 w 132890"/>
              <a:gd name="connsiteY0" fmla="*/ 231422 h 270306"/>
              <a:gd name="connsiteX1" fmla="*/ 66445 w 132890"/>
              <a:gd name="connsiteY1" fmla="*/ 0 h 270306"/>
              <a:gd name="connsiteX2" fmla="*/ 132890 w 132890"/>
              <a:gd name="connsiteY2" fmla="*/ 231422 h 270306"/>
              <a:gd name="connsiteX3" fmla="*/ 0 w 132890"/>
              <a:gd name="connsiteY3" fmla="*/ 231422 h 270306"/>
              <a:gd name="connsiteX0" fmla="*/ 0 w 132890"/>
              <a:gd name="connsiteY0" fmla="*/ 231422 h 270306"/>
              <a:gd name="connsiteX1" fmla="*/ 66445 w 132890"/>
              <a:gd name="connsiteY1" fmla="*/ 0 h 270306"/>
              <a:gd name="connsiteX2" fmla="*/ 132890 w 132890"/>
              <a:gd name="connsiteY2" fmla="*/ 231422 h 270306"/>
              <a:gd name="connsiteX3" fmla="*/ 0 w 132890"/>
              <a:gd name="connsiteY3" fmla="*/ 231422 h 270306"/>
              <a:gd name="connsiteX0" fmla="*/ 2562 w 135452"/>
              <a:gd name="connsiteY0" fmla="*/ 231422 h 303528"/>
              <a:gd name="connsiteX1" fmla="*/ 69007 w 135452"/>
              <a:gd name="connsiteY1" fmla="*/ 0 h 303528"/>
              <a:gd name="connsiteX2" fmla="*/ 135452 w 135452"/>
              <a:gd name="connsiteY2" fmla="*/ 231422 h 303528"/>
              <a:gd name="connsiteX3" fmla="*/ 2562 w 135452"/>
              <a:gd name="connsiteY3" fmla="*/ 231422 h 303528"/>
              <a:gd name="connsiteX0" fmla="*/ 2562 w 135452"/>
              <a:gd name="connsiteY0" fmla="*/ 231422 h 303528"/>
              <a:gd name="connsiteX1" fmla="*/ 69007 w 135452"/>
              <a:gd name="connsiteY1" fmla="*/ 0 h 303528"/>
              <a:gd name="connsiteX2" fmla="*/ 135452 w 135452"/>
              <a:gd name="connsiteY2" fmla="*/ 231422 h 303528"/>
              <a:gd name="connsiteX3" fmla="*/ 2562 w 135452"/>
              <a:gd name="connsiteY3" fmla="*/ 231422 h 303528"/>
              <a:gd name="connsiteX0" fmla="*/ 1605 w 138196"/>
              <a:gd name="connsiteY0" fmla="*/ 231422 h 317306"/>
              <a:gd name="connsiteX1" fmla="*/ 68050 w 138196"/>
              <a:gd name="connsiteY1" fmla="*/ 0 h 317306"/>
              <a:gd name="connsiteX2" fmla="*/ 134495 w 138196"/>
              <a:gd name="connsiteY2" fmla="*/ 231422 h 317306"/>
              <a:gd name="connsiteX3" fmla="*/ 1605 w 138196"/>
              <a:gd name="connsiteY3" fmla="*/ 231422 h 317306"/>
              <a:gd name="connsiteX0" fmla="*/ 1605 w 138196"/>
              <a:gd name="connsiteY0" fmla="*/ 231422 h 317306"/>
              <a:gd name="connsiteX1" fmla="*/ 68050 w 138196"/>
              <a:gd name="connsiteY1" fmla="*/ 0 h 317306"/>
              <a:gd name="connsiteX2" fmla="*/ 134495 w 138196"/>
              <a:gd name="connsiteY2" fmla="*/ 231422 h 317306"/>
              <a:gd name="connsiteX3" fmla="*/ 1605 w 138196"/>
              <a:gd name="connsiteY3" fmla="*/ 231422 h 317306"/>
              <a:gd name="connsiteX0" fmla="*/ 2983 w 139431"/>
              <a:gd name="connsiteY0" fmla="*/ 231422 h 324555"/>
              <a:gd name="connsiteX1" fmla="*/ 69428 w 139431"/>
              <a:gd name="connsiteY1" fmla="*/ 0 h 324555"/>
              <a:gd name="connsiteX2" fmla="*/ 135873 w 139431"/>
              <a:gd name="connsiteY2" fmla="*/ 231422 h 324555"/>
              <a:gd name="connsiteX3" fmla="*/ 2983 w 139431"/>
              <a:gd name="connsiteY3" fmla="*/ 231422 h 324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9431" h="324555">
                <a:moveTo>
                  <a:pt x="2983" y="231422"/>
                </a:moveTo>
                <a:lnTo>
                  <a:pt x="69428" y="0"/>
                </a:lnTo>
                <a:lnTo>
                  <a:pt x="135873" y="231422"/>
                </a:lnTo>
                <a:cubicBezTo>
                  <a:pt x="167776" y="355600"/>
                  <a:pt x="-26097" y="355600"/>
                  <a:pt x="2983" y="231422"/>
                </a:cubicBezTo>
                <a:close/>
              </a:path>
            </a:pathLst>
          </a:custGeom>
          <a:gradFill flip="none" rotWithShape="1">
            <a:gsLst>
              <a:gs pos="58000">
                <a:schemeClr val="bg1"/>
              </a:gs>
              <a:gs pos="0">
                <a:schemeClr val="accent1">
                  <a:lumMod val="0"/>
                  <a:lumOff val="100000"/>
                </a:schemeClr>
              </a:gs>
              <a:gs pos="100000">
                <a:srgbClr val="FF6600"/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Isosceles Triangle 24">
            <a:extLst>
              <a:ext uri="{FF2B5EF4-FFF2-40B4-BE49-F238E27FC236}">
                <a16:creationId xmlns:a16="http://schemas.microsoft.com/office/drawing/2014/main" id="{EAC2936F-BC23-4BB7-B225-83E02B14C11F}"/>
              </a:ext>
            </a:extLst>
          </p:cNvPr>
          <p:cNvSpPr/>
          <p:nvPr/>
        </p:nvSpPr>
        <p:spPr>
          <a:xfrm rot="5608702">
            <a:off x="4546507" y="3316655"/>
            <a:ext cx="50838" cy="342441"/>
          </a:xfrm>
          <a:custGeom>
            <a:avLst/>
            <a:gdLst>
              <a:gd name="connsiteX0" fmla="*/ 0 w 132890"/>
              <a:gd name="connsiteY0" fmla="*/ 231422 h 231422"/>
              <a:gd name="connsiteX1" fmla="*/ 66445 w 132890"/>
              <a:gd name="connsiteY1" fmla="*/ 0 h 231422"/>
              <a:gd name="connsiteX2" fmla="*/ 132890 w 132890"/>
              <a:gd name="connsiteY2" fmla="*/ 231422 h 231422"/>
              <a:gd name="connsiteX3" fmla="*/ 0 w 132890"/>
              <a:gd name="connsiteY3" fmla="*/ 231422 h 231422"/>
              <a:gd name="connsiteX0" fmla="*/ 0 w 132890"/>
              <a:gd name="connsiteY0" fmla="*/ 231422 h 231422"/>
              <a:gd name="connsiteX1" fmla="*/ 66445 w 132890"/>
              <a:gd name="connsiteY1" fmla="*/ 0 h 231422"/>
              <a:gd name="connsiteX2" fmla="*/ 132890 w 132890"/>
              <a:gd name="connsiteY2" fmla="*/ 231422 h 231422"/>
              <a:gd name="connsiteX3" fmla="*/ 0 w 132890"/>
              <a:gd name="connsiteY3" fmla="*/ 231422 h 231422"/>
              <a:gd name="connsiteX0" fmla="*/ 0 w 132890"/>
              <a:gd name="connsiteY0" fmla="*/ 231422 h 270306"/>
              <a:gd name="connsiteX1" fmla="*/ 66445 w 132890"/>
              <a:gd name="connsiteY1" fmla="*/ 0 h 270306"/>
              <a:gd name="connsiteX2" fmla="*/ 132890 w 132890"/>
              <a:gd name="connsiteY2" fmla="*/ 231422 h 270306"/>
              <a:gd name="connsiteX3" fmla="*/ 0 w 132890"/>
              <a:gd name="connsiteY3" fmla="*/ 231422 h 270306"/>
              <a:gd name="connsiteX0" fmla="*/ 0 w 132890"/>
              <a:gd name="connsiteY0" fmla="*/ 231422 h 270306"/>
              <a:gd name="connsiteX1" fmla="*/ 66445 w 132890"/>
              <a:gd name="connsiteY1" fmla="*/ 0 h 270306"/>
              <a:gd name="connsiteX2" fmla="*/ 132890 w 132890"/>
              <a:gd name="connsiteY2" fmla="*/ 231422 h 270306"/>
              <a:gd name="connsiteX3" fmla="*/ 0 w 132890"/>
              <a:gd name="connsiteY3" fmla="*/ 231422 h 270306"/>
              <a:gd name="connsiteX0" fmla="*/ 2562 w 135452"/>
              <a:gd name="connsiteY0" fmla="*/ 231422 h 303528"/>
              <a:gd name="connsiteX1" fmla="*/ 69007 w 135452"/>
              <a:gd name="connsiteY1" fmla="*/ 0 h 303528"/>
              <a:gd name="connsiteX2" fmla="*/ 135452 w 135452"/>
              <a:gd name="connsiteY2" fmla="*/ 231422 h 303528"/>
              <a:gd name="connsiteX3" fmla="*/ 2562 w 135452"/>
              <a:gd name="connsiteY3" fmla="*/ 231422 h 303528"/>
              <a:gd name="connsiteX0" fmla="*/ 2562 w 135452"/>
              <a:gd name="connsiteY0" fmla="*/ 231422 h 303528"/>
              <a:gd name="connsiteX1" fmla="*/ 69007 w 135452"/>
              <a:gd name="connsiteY1" fmla="*/ 0 h 303528"/>
              <a:gd name="connsiteX2" fmla="*/ 135452 w 135452"/>
              <a:gd name="connsiteY2" fmla="*/ 231422 h 303528"/>
              <a:gd name="connsiteX3" fmla="*/ 2562 w 135452"/>
              <a:gd name="connsiteY3" fmla="*/ 231422 h 303528"/>
              <a:gd name="connsiteX0" fmla="*/ 1605 w 138196"/>
              <a:gd name="connsiteY0" fmla="*/ 231422 h 317306"/>
              <a:gd name="connsiteX1" fmla="*/ 68050 w 138196"/>
              <a:gd name="connsiteY1" fmla="*/ 0 h 317306"/>
              <a:gd name="connsiteX2" fmla="*/ 134495 w 138196"/>
              <a:gd name="connsiteY2" fmla="*/ 231422 h 317306"/>
              <a:gd name="connsiteX3" fmla="*/ 1605 w 138196"/>
              <a:gd name="connsiteY3" fmla="*/ 231422 h 317306"/>
              <a:gd name="connsiteX0" fmla="*/ 1605 w 138196"/>
              <a:gd name="connsiteY0" fmla="*/ 231422 h 317306"/>
              <a:gd name="connsiteX1" fmla="*/ 68050 w 138196"/>
              <a:gd name="connsiteY1" fmla="*/ 0 h 317306"/>
              <a:gd name="connsiteX2" fmla="*/ 134495 w 138196"/>
              <a:gd name="connsiteY2" fmla="*/ 231422 h 317306"/>
              <a:gd name="connsiteX3" fmla="*/ 1605 w 138196"/>
              <a:gd name="connsiteY3" fmla="*/ 231422 h 317306"/>
              <a:gd name="connsiteX0" fmla="*/ 2983 w 139431"/>
              <a:gd name="connsiteY0" fmla="*/ 231422 h 324555"/>
              <a:gd name="connsiteX1" fmla="*/ 69428 w 139431"/>
              <a:gd name="connsiteY1" fmla="*/ 0 h 324555"/>
              <a:gd name="connsiteX2" fmla="*/ 135873 w 139431"/>
              <a:gd name="connsiteY2" fmla="*/ 231422 h 324555"/>
              <a:gd name="connsiteX3" fmla="*/ 2983 w 139431"/>
              <a:gd name="connsiteY3" fmla="*/ 231422 h 324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9431" h="324555">
                <a:moveTo>
                  <a:pt x="2983" y="231422"/>
                </a:moveTo>
                <a:lnTo>
                  <a:pt x="69428" y="0"/>
                </a:lnTo>
                <a:lnTo>
                  <a:pt x="135873" y="231422"/>
                </a:lnTo>
                <a:cubicBezTo>
                  <a:pt x="167776" y="355600"/>
                  <a:pt x="-26097" y="355600"/>
                  <a:pt x="2983" y="231422"/>
                </a:cubicBezTo>
                <a:close/>
              </a:path>
            </a:pathLst>
          </a:custGeom>
          <a:gradFill flip="none" rotWithShape="1">
            <a:gsLst>
              <a:gs pos="58000">
                <a:schemeClr val="bg1"/>
              </a:gs>
              <a:gs pos="0">
                <a:schemeClr val="accent1">
                  <a:lumMod val="0"/>
                  <a:lumOff val="100000"/>
                </a:schemeClr>
              </a:gs>
              <a:gs pos="100000">
                <a:srgbClr val="FF6600"/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Isosceles Triangle 24">
            <a:extLst>
              <a:ext uri="{FF2B5EF4-FFF2-40B4-BE49-F238E27FC236}">
                <a16:creationId xmlns:a16="http://schemas.microsoft.com/office/drawing/2014/main" id="{C38E5D6A-5CF3-4221-A555-3F39124734E1}"/>
              </a:ext>
            </a:extLst>
          </p:cNvPr>
          <p:cNvSpPr/>
          <p:nvPr/>
        </p:nvSpPr>
        <p:spPr>
          <a:xfrm rot="11361118">
            <a:off x="5149693" y="2938086"/>
            <a:ext cx="54685" cy="318348"/>
          </a:xfrm>
          <a:custGeom>
            <a:avLst/>
            <a:gdLst>
              <a:gd name="connsiteX0" fmla="*/ 0 w 132890"/>
              <a:gd name="connsiteY0" fmla="*/ 231422 h 231422"/>
              <a:gd name="connsiteX1" fmla="*/ 66445 w 132890"/>
              <a:gd name="connsiteY1" fmla="*/ 0 h 231422"/>
              <a:gd name="connsiteX2" fmla="*/ 132890 w 132890"/>
              <a:gd name="connsiteY2" fmla="*/ 231422 h 231422"/>
              <a:gd name="connsiteX3" fmla="*/ 0 w 132890"/>
              <a:gd name="connsiteY3" fmla="*/ 231422 h 231422"/>
              <a:gd name="connsiteX0" fmla="*/ 0 w 132890"/>
              <a:gd name="connsiteY0" fmla="*/ 231422 h 231422"/>
              <a:gd name="connsiteX1" fmla="*/ 66445 w 132890"/>
              <a:gd name="connsiteY1" fmla="*/ 0 h 231422"/>
              <a:gd name="connsiteX2" fmla="*/ 132890 w 132890"/>
              <a:gd name="connsiteY2" fmla="*/ 231422 h 231422"/>
              <a:gd name="connsiteX3" fmla="*/ 0 w 132890"/>
              <a:gd name="connsiteY3" fmla="*/ 231422 h 231422"/>
              <a:gd name="connsiteX0" fmla="*/ 0 w 132890"/>
              <a:gd name="connsiteY0" fmla="*/ 231422 h 270306"/>
              <a:gd name="connsiteX1" fmla="*/ 66445 w 132890"/>
              <a:gd name="connsiteY1" fmla="*/ 0 h 270306"/>
              <a:gd name="connsiteX2" fmla="*/ 132890 w 132890"/>
              <a:gd name="connsiteY2" fmla="*/ 231422 h 270306"/>
              <a:gd name="connsiteX3" fmla="*/ 0 w 132890"/>
              <a:gd name="connsiteY3" fmla="*/ 231422 h 270306"/>
              <a:gd name="connsiteX0" fmla="*/ 0 w 132890"/>
              <a:gd name="connsiteY0" fmla="*/ 231422 h 270306"/>
              <a:gd name="connsiteX1" fmla="*/ 66445 w 132890"/>
              <a:gd name="connsiteY1" fmla="*/ 0 h 270306"/>
              <a:gd name="connsiteX2" fmla="*/ 132890 w 132890"/>
              <a:gd name="connsiteY2" fmla="*/ 231422 h 270306"/>
              <a:gd name="connsiteX3" fmla="*/ 0 w 132890"/>
              <a:gd name="connsiteY3" fmla="*/ 231422 h 270306"/>
              <a:gd name="connsiteX0" fmla="*/ 2562 w 135452"/>
              <a:gd name="connsiteY0" fmla="*/ 231422 h 303528"/>
              <a:gd name="connsiteX1" fmla="*/ 69007 w 135452"/>
              <a:gd name="connsiteY1" fmla="*/ 0 h 303528"/>
              <a:gd name="connsiteX2" fmla="*/ 135452 w 135452"/>
              <a:gd name="connsiteY2" fmla="*/ 231422 h 303528"/>
              <a:gd name="connsiteX3" fmla="*/ 2562 w 135452"/>
              <a:gd name="connsiteY3" fmla="*/ 231422 h 303528"/>
              <a:gd name="connsiteX0" fmla="*/ 2562 w 135452"/>
              <a:gd name="connsiteY0" fmla="*/ 231422 h 303528"/>
              <a:gd name="connsiteX1" fmla="*/ 69007 w 135452"/>
              <a:gd name="connsiteY1" fmla="*/ 0 h 303528"/>
              <a:gd name="connsiteX2" fmla="*/ 135452 w 135452"/>
              <a:gd name="connsiteY2" fmla="*/ 231422 h 303528"/>
              <a:gd name="connsiteX3" fmla="*/ 2562 w 135452"/>
              <a:gd name="connsiteY3" fmla="*/ 231422 h 303528"/>
              <a:gd name="connsiteX0" fmla="*/ 1605 w 138196"/>
              <a:gd name="connsiteY0" fmla="*/ 231422 h 317306"/>
              <a:gd name="connsiteX1" fmla="*/ 68050 w 138196"/>
              <a:gd name="connsiteY1" fmla="*/ 0 h 317306"/>
              <a:gd name="connsiteX2" fmla="*/ 134495 w 138196"/>
              <a:gd name="connsiteY2" fmla="*/ 231422 h 317306"/>
              <a:gd name="connsiteX3" fmla="*/ 1605 w 138196"/>
              <a:gd name="connsiteY3" fmla="*/ 231422 h 317306"/>
              <a:gd name="connsiteX0" fmla="*/ 1605 w 138196"/>
              <a:gd name="connsiteY0" fmla="*/ 231422 h 317306"/>
              <a:gd name="connsiteX1" fmla="*/ 68050 w 138196"/>
              <a:gd name="connsiteY1" fmla="*/ 0 h 317306"/>
              <a:gd name="connsiteX2" fmla="*/ 134495 w 138196"/>
              <a:gd name="connsiteY2" fmla="*/ 231422 h 317306"/>
              <a:gd name="connsiteX3" fmla="*/ 1605 w 138196"/>
              <a:gd name="connsiteY3" fmla="*/ 231422 h 317306"/>
              <a:gd name="connsiteX0" fmla="*/ 2983 w 139431"/>
              <a:gd name="connsiteY0" fmla="*/ 231422 h 324555"/>
              <a:gd name="connsiteX1" fmla="*/ 69428 w 139431"/>
              <a:gd name="connsiteY1" fmla="*/ 0 h 324555"/>
              <a:gd name="connsiteX2" fmla="*/ 135873 w 139431"/>
              <a:gd name="connsiteY2" fmla="*/ 231422 h 324555"/>
              <a:gd name="connsiteX3" fmla="*/ 2983 w 139431"/>
              <a:gd name="connsiteY3" fmla="*/ 231422 h 324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9431" h="324555">
                <a:moveTo>
                  <a:pt x="2983" y="231422"/>
                </a:moveTo>
                <a:lnTo>
                  <a:pt x="69428" y="0"/>
                </a:lnTo>
                <a:lnTo>
                  <a:pt x="135873" y="231422"/>
                </a:lnTo>
                <a:cubicBezTo>
                  <a:pt x="167776" y="355600"/>
                  <a:pt x="-26097" y="355600"/>
                  <a:pt x="2983" y="231422"/>
                </a:cubicBezTo>
                <a:close/>
              </a:path>
            </a:pathLst>
          </a:custGeom>
          <a:gradFill flip="none" rotWithShape="1">
            <a:gsLst>
              <a:gs pos="58000">
                <a:schemeClr val="bg1"/>
              </a:gs>
              <a:gs pos="0">
                <a:schemeClr val="accent1">
                  <a:lumMod val="0"/>
                  <a:lumOff val="100000"/>
                </a:schemeClr>
              </a:gs>
              <a:gs pos="100000">
                <a:srgbClr val="FF6600"/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Isosceles Triangle 24">
            <a:extLst>
              <a:ext uri="{FF2B5EF4-FFF2-40B4-BE49-F238E27FC236}">
                <a16:creationId xmlns:a16="http://schemas.microsoft.com/office/drawing/2014/main" id="{3E1F17CA-6DFC-48EB-B78B-A23146F298F5}"/>
              </a:ext>
            </a:extLst>
          </p:cNvPr>
          <p:cNvSpPr/>
          <p:nvPr/>
        </p:nvSpPr>
        <p:spPr>
          <a:xfrm rot="12814882">
            <a:off x="5240873" y="3114339"/>
            <a:ext cx="54685" cy="318348"/>
          </a:xfrm>
          <a:custGeom>
            <a:avLst/>
            <a:gdLst>
              <a:gd name="connsiteX0" fmla="*/ 0 w 132890"/>
              <a:gd name="connsiteY0" fmla="*/ 231422 h 231422"/>
              <a:gd name="connsiteX1" fmla="*/ 66445 w 132890"/>
              <a:gd name="connsiteY1" fmla="*/ 0 h 231422"/>
              <a:gd name="connsiteX2" fmla="*/ 132890 w 132890"/>
              <a:gd name="connsiteY2" fmla="*/ 231422 h 231422"/>
              <a:gd name="connsiteX3" fmla="*/ 0 w 132890"/>
              <a:gd name="connsiteY3" fmla="*/ 231422 h 231422"/>
              <a:gd name="connsiteX0" fmla="*/ 0 w 132890"/>
              <a:gd name="connsiteY0" fmla="*/ 231422 h 231422"/>
              <a:gd name="connsiteX1" fmla="*/ 66445 w 132890"/>
              <a:gd name="connsiteY1" fmla="*/ 0 h 231422"/>
              <a:gd name="connsiteX2" fmla="*/ 132890 w 132890"/>
              <a:gd name="connsiteY2" fmla="*/ 231422 h 231422"/>
              <a:gd name="connsiteX3" fmla="*/ 0 w 132890"/>
              <a:gd name="connsiteY3" fmla="*/ 231422 h 231422"/>
              <a:gd name="connsiteX0" fmla="*/ 0 w 132890"/>
              <a:gd name="connsiteY0" fmla="*/ 231422 h 270306"/>
              <a:gd name="connsiteX1" fmla="*/ 66445 w 132890"/>
              <a:gd name="connsiteY1" fmla="*/ 0 h 270306"/>
              <a:gd name="connsiteX2" fmla="*/ 132890 w 132890"/>
              <a:gd name="connsiteY2" fmla="*/ 231422 h 270306"/>
              <a:gd name="connsiteX3" fmla="*/ 0 w 132890"/>
              <a:gd name="connsiteY3" fmla="*/ 231422 h 270306"/>
              <a:gd name="connsiteX0" fmla="*/ 0 w 132890"/>
              <a:gd name="connsiteY0" fmla="*/ 231422 h 270306"/>
              <a:gd name="connsiteX1" fmla="*/ 66445 w 132890"/>
              <a:gd name="connsiteY1" fmla="*/ 0 h 270306"/>
              <a:gd name="connsiteX2" fmla="*/ 132890 w 132890"/>
              <a:gd name="connsiteY2" fmla="*/ 231422 h 270306"/>
              <a:gd name="connsiteX3" fmla="*/ 0 w 132890"/>
              <a:gd name="connsiteY3" fmla="*/ 231422 h 270306"/>
              <a:gd name="connsiteX0" fmla="*/ 2562 w 135452"/>
              <a:gd name="connsiteY0" fmla="*/ 231422 h 303528"/>
              <a:gd name="connsiteX1" fmla="*/ 69007 w 135452"/>
              <a:gd name="connsiteY1" fmla="*/ 0 h 303528"/>
              <a:gd name="connsiteX2" fmla="*/ 135452 w 135452"/>
              <a:gd name="connsiteY2" fmla="*/ 231422 h 303528"/>
              <a:gd name="connsiteX3" fmla="*/ 2562 w 135452"/>
              <a:gd name="connsiteY3" fmla="*/ 231422 h 303528"/>
              <a:gd name="connsiteX0" fmla="*/ 2562 w 135452"/>
              <a:gd name="connsiteY0" fmla="*/ 231422 h 303528"/>
              <a:gd name="connsiteX1" fmla="*/ 69007 w 135452"/>
              <a:gd name="connsiteY1" fmla="*/ 0 h 303528"/>
              <a:gd name="connsiteX2" fmla="*/ 135452 w 135452"/>
              <a:gd name="connsiteY2" fmla="*/ 231422 h 303528"/>
              <a:gd name="connsiteX3" fmla="*/ 2562 w 135452"/>
              <a:gd name="connsiteY3" fmla="*/ 231422 h 303528"/>
              <a:gd name="connsiteX0" fmla="*/ 1605 w 138196"/>
              <a:gd name="connsiteY0" fmla="*/ 231422 h 317306"/>
              <a:gd name="connsiteX1" fmla="*/ 68050 w 138196"/>
              <a:gd name="connsiteY1" fmla="*/ 0 h 317306"/>
              <a:gd name="connsiteX2" fmla="*/ 134495 w 138196"/>
              <a:gd name="connsiteY2" fmla="*/ 231422 h 317306"/>
              <a:gd name="connsiteX3" fmla="*/ 1605 w 138196"/>
              <a:gd name="connsiteY3" fmla="*/ 231422 h 317306"/>
              <a:gd name="connsiteX0" fmla="*/ 1605 w 138196"/>
              <a:gd name="connsiteY0" fmla="*/ 231422 h 317306"/>
              <a:gd name="connsiteX1" fmla="*/ 68050 w 138196"/>
              <a:gd name="connsiteY1" fmla="*/ 0 h 317306"/>
              <a:gd name="connsiteX2" fmla="*/ 134495 w 138196"/>
              <a:gd name="connsiteY2" fmla="*/ 231422 h 317306"/>
              <a:gd name="connsiteX3" fmla="*/ 1605 w 138196"/>
              <a:gd name="connsiteY3" fmla="*/ 231422 h 317306"/>
              <a:gd name="connsiteX0" fmla="*/ 2983 w 139431"/>
              <a:gd name="connsiteY0" fmla="*/ 231422 h 324555"/>
              <a:gd name="connsiteX1" fmla="*/ 69428 w 139431"/>
              <a:gd name="connsiteY1" fmla="*/ 0 h 324555"/>
              <a:gd name="connsiteX2" fmla="*/ 135873 w 139431"/>
              <a:gd name="connsiteY2" fmla="*/ 231422 h 324555"/>
              <a:gd name="connsiteX3" fmla="*/ 2983 w 139431"/>
              <a:gd name="connsiteY3" fmla="*/ 231422 h 324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9431" h="324555">
                <a:moveTo>
                  <a:pt x="2983" y="231422"/>
                </a:moveTo>
                <a:lnTo>
                  <a:pt x="69428" y="0"/>
                </a:lnTo>
                <a:lnTo>
                  <a:pt x="135873" y="231422"/>
                </a:lnTo>
                <a:cubicBezTo>
                  <a:pt x="167776" y="355600"/>
                  <a:pt x="-26097" y="355600"/>
                  <a:pt x="2983" y="231422"/>
                </a:cubicBezTo>
                <a:close/>
              </a:path>
            </a:pathLst>
          </a:custGeom>
          <a:gradFill flip="none" rotWithShape="1">
            <a:gsLst>
              <a:gs pos="58000">
                <a:schemeClr val="bg1"/>
              </a:gs>
              <a:gs pos="0">
                <a:schemeClr val="accent1">
                  <a:lumMod val="0"/>
                  <a:lumOff val="100000"/>
                </a:schemeClr>
              </a:gs>
              <a:gs pos="100000">
                <a:srgbClr val="FF6600"/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Isosceles Triangle 24">
            <a:extLst>
              <a:ext uri="{FF2B5EF4-FFF2-40B4-BE49-F238E27FC236}">
                <a16:creationId xmlns:a16="http://schemas.microsoft.com/office/drawing/2014/main" id="{F28BD1A1-792E-452D-8CFF-CD960F3053DD}"/>
              </a:ext>
            </a:extLst>
          </p:cNvPr>
          <p:cNvSpPr/>
          <p:nvPr/>
        </p:nvSpPr>
        <p:spPr>
          <a:xfrm rot="19841800">
            <a:off x="5265768" y="3703843"/>
            <a:ext cx="54685" cy="318348"/>
          </a:xfrm>
          <a:custGeom>
            <a:avLst/>
            <a:gdLst>
              <a:gd name="connsiteX0" fmla="*/ 0 w 132890"/>
              <a:gd name="connsiteY0" fmla="*/ 231422 h 231422"/>
              <a:gd name="connsiteX1" fmla="*/ 66445 w 132890"/>
              <a:gd name="connsiteY1" fmla="*/ 0 h 231422"/>
              <a:gd name="connsiteX2" fmla="*/ 132890 w 132890"/>
              <a:gd name="connsiteY2" fmla="*/ 231422 h 231422"/>
              <a:gd name="connsiteX3" fmla="*/ 0 w 132890"/>
              <a:gd name="connsiteY3" fmla="*/ 231422 h 231422"/>
              <a:gd name="connsiteX0" fmla="*/ 0 w 132890"/>
              <a:gd name="connsiteY0" fmla="*/ 231422 h 231422"/>
              <a:gd name="connsiteX1" fmla="*/ 66445 w 132890"/>
              <a:gd name="connsiteY1" fmla="*/ 0 h 231422"/>
              <a:gd name="connsiteX2" fmla="*/ 132890 w 132890"/>
              <a:gd name="connsiteY2" fmla="*/ 231422 h 231422"/>
              <a:gd name="connsiteX3" fmla="*/ 0 w 132890"/>
              <a:gd name="connsiteY3" fmla="*/ 231422 h 231422"/>
              <a:gd name="connsiteX0" fmla="*/ 0 w 132890"/>
              <a:gd name="connsiteY0" fmla="*/ 231422 h 270306"/>
              <a:gd name="connsiteX1" fmla="*/ 66445 w 132890"/>
              <a:gd name="connsiteY1" fmla="*/ 0 h 270306"/>
              <a:gd name="connsiteX2" fmla="*/ 132890 w 132890"/>
              <a:gd name="connsiteY2" fmla="*/ 231422 h 270306"/>
              <a:gd name="connsiteX3" fmla="*/ 0 w 132890"/>
              <a:gd name="connsiteY3" fmla="*/ 231422 h 270306"/>
              <a:gd name="connsiteX0" fmla="*/ 0 w 132890"/>
              <a:gd name="connsiteY0" fmla="*/ 231422 h 270306"/>
              <a:gd name="connsiteX1" fmla="*/ 66445 w 132890"/>
              <a:gd name="connsiteY1" fmla="*/ 0 h 270306"/>
              <a:gd name="connsiteX2" fmla="*/ 132890 w 132890"/>
              <a:gd name="connsiteY2" fmla="*/ 231422 h 270306"/>
              <a:gd name="connsiteX3" fmla="*/ 0 w 132890"/>
              <a:gd name="connsiteY3" fmla="*/ 231422 h 270306"/>
              <a:gd name="connsiteX0" fmla="*/ 2562 w 135452"/>
              <a:gd name="connsiteY0" fmla="*/ 231422 h 303528"/>
              <a:gd name="connsiteX1" fmla="*/ 69007 w 135452"/>
              <a:gd name="connsiteY1" fmla="*/ 0 h 303528"/>
              <a:gd name="connsiteX2" fmla="*/ 135452 w 135452"/>
              <a:gd name="connsiteY2" fmla="*/ 231422 h 303528"/>
              <a:gd name="connsiteX3" fmla="*/ 2562 w 135452"/>
              <a:gd name="connsiteY3" fmla="*/ 231422 h 303528"/>
              <a:gd name="connsiteX0" fmla="*/ 2562 w 135452"/>
              <a:gd name="connsiteY0" fmla="*/ 231422 h 303528"/>
              <a:gd name="connsiteX1" fmla="*/ 69007 w 135452"/>
              <a:gd name="connsiteY1" fmla="*/ 0 h 303528"/>
              <a:gd name="connsiteX2" fmla="*/ 135452 w 135452"/>
              <a:gd name="connsiteY2" fmla="*/ 231422 h 303528"/>
              <a:gd name="connsiteX3" fmla="*/ 2562 w 135452"/>
              <a:gd name="connsiteY3" fmla="*/ 231422 h 303528"/>
              <a:gd name="connsiteX0" fmla="*/ 1605 w 138196"/>
              <a:gd name="connsiteY0" fmla="*/ 231422 h 317306"/>
              <a:gd name="connsiteX1" fmla="*/ 68050 w 138196"/>
              <a:gd name="connsiteY1" fmla="*/ 0 h 317306"/>
              <a:gd name="connsiteX2" fmla="*/ 134495 w 138196"/>
              <a:gd name="connsiteY2" fmla="*/ 231422 h 317306"/>
              <a:gd name="connsiteX3" fmla="*/ 1605 w 138196"/>
              <a:gd name="connsiteY3" fmla="*/ 231422 h 317306"/>
              <a:gd name="connsiteX0" fmla="*/ 1605 w 138196"/>
              <a:gd name="connsiteY0" fmla="*/ 231422 h 317306"/>
              <a:gd name="connsiteX1" fmla="*/ 68050 w 138196"/>
              <a:gd name="connsiteY1" fmla="*/ 0 h 317306"/>
              <a:gd name="connsiteX2" fmla="*/ 134495 w 138196"/>
              <a:gd name="connsiteY2" fmla="*/ 231422 h 317306"/>
              <a:gd name="connsiteX3" fmla="*/ 1605 w 138196"/>
              <a:gd name="connsiteY3" fmla="*/ 231422 h 317306"/>
              <a:gd name="connsiteX0" fmla="*/ 2983 w 139431"/>
              <a:gd name="connsiteY0" fmla="*/ 231422 h 324555"/>
              <a:gd name="connsiteX1" fmla="*/ 69428 w 139431"/>
              <a:gd name="connsiteY1" fmla="*/ 0 h 324555"/>
              <a:gd name="connsiteX2" fmla="*/ 135873 w 139431"/>
              <a:gd name="connsiteY2" fmla="*/ 231422 h 324555"/>
              <a:gd name="connsiteX3" fmla="*/ 2983 w 139431"/>
              <a:gd name="connsiteY3" fmla="*/ 231422 h 324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9431" h="324555">
                <a:moveTo>
                  <a:pt x="2983" y="231422"/>
                </a:moveTo>
                <a:lnTo>
                  <a:pt x="69428" y="0"/>
                </a:lnTo>
                <a:lnTo>
                  <a:pt x="135873" y="231422"/>
                </a:lnTo>
                <a:cubicBezTo>
                  <a:pt x="167776" y="355600"/>
                  <a:pt x="-26097" y="355600"/>
                  <a:pt x="2983" y="231422"/>
                </a:cubicBezTo>
                <a:close/>
              </a:path>
            </a:pathLst>
          </a:custGeom>
          <a:gradFill flip="none" rotWithShape="1">
            <a:gsLst>
              <a:gs pos="58000">
                <a:schemeClr val="bg1"/>
              </a:gs>
              <a:gs pos="0">
                <a:schemeClr val="accent1">
                  <a:lumMod val="0"/>
                  <a:lumOff val="100000"/>
                </a:schemeClr>
              </a:gs>
              <a:gs pos="100000">
                <a:srgbClr val="FF6600"/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Isosceles Triangle 24">
            <a:extLst>
              <a:ext uri="{FF2B5EF4-FFF2-40B4-BE49-F238E27FC236}">
                <a16:creationId xmlns:a16="http://schemas.microsoft.com/office/drawing/2014/main" id="{53977492-4563-4367-BF46-95156F805768}"/>
              </a:ext>
            </a:extLst>
          </p:cNvPr>
          <p:cNvSpPr/>
          <p:nvPr/>
        </p:nvSpPr>
        <p:spPr>
          <a:xfrm rot="18560351">
            <a:off x="5393131" y="3487065"/>
            <a:ext cx="50838" cy="342441"/>
          </a:xfrm>
          <a:custGeom>
            <a:avLst/>
            <a:gdLst>
              <a:gd name="connsiteX0" fmla="*/ 0 w 132890"/>
              <a:gd name="connsiteY0" fmla="*/ 231422 h 231422"/>
              <a:gd name="connsiteX1" fmla="*/ 66445 w 132890"/>
              <a:gd name="connsiteY1" fmla="*/ 0 h 231422"/>
              <a:gd name="connsiteX2" fmla="*/ 132890 w 132890"/>
              <a:gd name="connsiteY2" fmla="*/ 231422 h 231422"/>
              <a:gd name="connsiteX3" fmla="*/ 0 w 132890"/>
              <a:gd name="connsiteY3" fmla="*/ 231422 h 231422"/>
              <a:gd name="connsiteX0" fmla="*/ 0 w 132890"/>
              <a:gd name="connsiteY0" fmla="*/ 231422 h 231422"/>
              <a:gd name="connsiteX1" fmla="*/ 66445 w 132890"/>
              <a:gd name="connsiteY1" fmla="*/ 0 h 231422"/>
              <a:gd name="connsiteX2" fmla="*/ 132890 w 132890"/>
              <a:gd name="connsiteY2" fmla="*/ 231422 h 231422"/>
              <a:gd name="connsiteX3" fmla="*/ 0 w 132890"/>
              <a:gd name="connsiteY3" fmla="*/ 231422 h 231422"/>
              <a:gd name="connsiteX0" fmla="*/ 0 w 132890"/>
              <a:gd name="connsiteY0" fmla="*/ 231422 h 270306"/>
              <a:gd name="connsiteX1" fmla="*/ 66445 w 132890"/>
              <a:gd name="connsiteY1" fmla="*/ 0 h 270306"/>
              <a:gd name="connsiteX2" fmla="*/ 132890 w 132890"/>
              <a:gd name="connsiteY2" fmla="*/ 231422 h 270306"/>
              <a:gd name="connsiteX3" fmla="*/ 0 w 132890"/>
              <a:gd name="connsiteY3" fmla="*/ 231422 h 270306"/>
              <a:gd name="connsiteX0" fmla="*/ 0 w 132890"/>
              <a:gd name="connsiteY0" fmla="*/ 231422 h 270306"/>
              <a:gd name="connsiteX1" fmla="*/ 66445 w 132890"/>
              <a:gd name="connsiteY1" fmla="*/ 0 h 270306"/>
              <a:gd name="connsiteX2" fmla="*/ 132890 w 132890"/>
              <a:gd name="connsiteY2" fmla="*/ 231422 h 270306"/>
              <a:gd name="connsiteX3" fmla="*/ 0 w 132890"/>
              <a:gd name="connsiteY3" fmla="*/ 231422 h 270306"/>
              <a:gd name="connsiteX0" fmla="*/ 2562 w 135452"/>
              <a:gd name="connsiteY0" fmla="*/ 231422 h 303528"/>
              <a:gd name="connsiteX1" fmla="*/ 69007 w 135452"/>
              <a:gd name="connsiteY1" fmla="*/ 0 h 303528"/>
              <a:gd name="connsiteX2" fmla="*/ 135452 w 135452"/>
              <a:gd name="connsiteY2" fmla="*/ 231422 h 303528"/>
              <a:gd name="connsiteX3" fmla="*/ 2562 w 135452"/>
              <a:gd name="connsiteY3" fmla="*/ 231422 h 303528"/>
              <a:gd name="connsiteX0" fmla="*/ 2562 w 135452"/>
              <a:gd name="connsiteY0" fmla="*/ 231422 h 303528"/>
              <a:gd name="connsiteX1" fmla="*/ 69007 w 135452"/>
              <a:gd name="connsiteY1" fmla="*/ 0 h 303528"/>
              <a:gd name="connsiteX2" fmla="*/ 135452 w 135452"/>
              <a:gd name="connsiteY2" fmla="*/ 231422 h 303528"/>
              <a:gd name="connsiteX3" fmla="*/ 2562 w 135452"/>
              <a:gd name="connsiteY3" fmla="*/ 231422 h 303528"/>
              <a:gd name="connsiteX0" fmla="*/ 1605 w 138196"/>
              <a:gd name="connsiteY0" fmla="*/ 231422 h 317306"/>
              <a:gd name="connsiteX1" fmla="*/ 68050 w 138196"/>
              <a:gd name="connsiteY1" fmla="*/ 0 h 317306"/>
              <a:gd name="connsiteX2" fmla="*/ 134495 w 138196"/>
              <a:gd name="connsiteY2" fmla="*/ 231422 h 317306"/>
              <a:gd name="connsiteX3" fmla="*/ 1605 w 138196"/>
              <a:gd name="connsiteY3" fmla="*/ 231422 h 317306"/>
              <a:gd name="connsiteX0" fmla="*/ 1605 w 138196"/>
              <a:gd name="connsiteY0" fmla="*/ 231422 h 317306"/>
              <a:gd name="connsiteX1" fmla="*/ 68050 w 138196"/>
              <a:gd name="connsiteY1" fmla="*/ 0 h 317306"/>
              <a:gd name="connsiteX2" fmla="*/ 134495 w 138196"/>
              <a:gd name="connsiteY2" fmla="*/ 231422 h 317306"/>
              <a:gd name="connsiteX3" fmla="*/ 1605 w 138196"/>
              <a:gd name="connsiteY3" fmla="*/ 231422 h 317306"/>
              <a:gd name="connsiteX0" fmla="*/ 2983 w 139431"/>
              <a:gd name="connsiteY0" fmla="*/ 231422 h 324555"/>
              <a:gd name="connsiteX1" fmla="*/ 69428 w 139431"/>
              <a:gd name="connsiteY1" fmla="*/ 0 h 324555"/>
              <a:gd name="connsiteX2" fmla="*/ 135873 w 139431"/>
              <a:gd name="connsiteY2" fmla="*/ 231422 h 324555"/>
              <a:gd name="connsiteX3" fmla="*/ 2983 w 139431"/>
              <a:gd name="connsiteY3" fmla="*/ 231422 h 324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9431" h="324555">
                <a:moveTo>
                  <a:pt x="2983" y="231422"/>
                </a:moveTo>
                <a:lnTo>
                  <a:pt x="69428" y="0"/>
                </a:lnTo>
                <a:lnTo>
                  <a:pt x="135873" y="231422"/>
                </a:lnTo>
                <a:cubicBezTo>
                  <a:pt x="167776" y="355600"/>
                  <a:pt x="-26097" y="355600"/>
                  <a:pt x="2983" y="231422"/>
                </a:cubicBezTo>
                <a:close/>
              </a:path>
            </a:pathLst>
          </a:custGeom>
          <a:gradFill flip="none" rotWithShape="1">
            <a:gsLst>
              <a:gs pos="58000">
                <a:schemeClr val="bg1"/>
              </a:gs>
              <a:gs pos="0">
                <a:schemeClr val="accent1">
                  <a:lumMod val="0"/>
                  <a:lumOff val="100000"/>
                </a:schemeClr>
              </a:gs>
              <a:gs pos="100000">
                <a:srgbClr val="FF6600"/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2" name="Isosceles Triangle 24">
            <a:extLst>
              <a:ext uri="{FF2B5EF4-FFF2-40B4-BE49-F238E27FC236}">
                <a16:creationId xmlns:a16="http://schemas.microsoft.com/office/drawing/2014/main" id="{ADD6044B-25BD-4D64-A9CB-37E480BF82B1}"/>
              </a:ext>
            </a:extLst>
          </p:cNvPr>
          <p:cNvSpPr/>
          <p:nvPr/>
        </p:nvSpPr>
        <p:spPr>
          <a:xfrm rot="20897573">
            <a:off x="5092079" y="3557165"/>
            <a:ext cx="54685" cy="318348"/>
          </a:xfrm>
          <a:custGeom>
            <a:avLst/>
            <a:gdLst>
              <a:gd name="connsiteX0" fmla="*/ 0 w 132890"/>
              <a:gd name="connsiteY0" fmla="*/ 231422 h 231422"/>
              <a:gd name="connsiteX1" fmla="*/ 66445 w 132890"/>
              <a:gd name="connsiteY1" fmla="*/ 0 h 231422"/>
              <a:gd name="connsiteX2" fmla="*/ 132890 w 132890"/>
              <a:gd name="connsiteY2" fmla="*/ 231422 h 231422"/>
              <a:gd name="connsiteX3" fmla="*/ 0 w 132890"/>
              <a:gd name="connsiteY3" fmla="*/ 231422 h 231422"/>
              <a:gd name="connsiteX0" fmla="*/ 0 w 132890"/>
              <a:gd name="connsiteY0" fmla="*/ 231422 h 231422"/>
              <a:gd name="connsiteX1" fmla="*/ 66445 w 132890"/>
              <a:gd name="connsiteY1" fmla="*/ 0 h 231422"/>
              <a:gd name="connsiteX2" fmla="*/ 132890 w 132890"/>
              <a:gd name="connsiteY2" fmla="*/ 231422 h 231422"/>
              <a:gd name="connsiteX3" fmla="*/ 0 w 132890"/>
              <a:gd name="connsiteY3" fmla="*/ 231422 h 231422"/>
              <a:gd name="connsiteX0" fmla="*/ 0 w 132890"/>
              <a:gd name="connsiteY0" fmla="*/ 231422 h 270306"/>
              <a:gd name="connsiteX1" fmla="*/ 66445 w 132890"/>
              <a:gd name="connsiteY1" fmla="*/ 0 h 270306"/>
              <a:gd name="connsiteX2" fmla="*/ 132890 w 132890"/>
              <a:gd name="connsiteY2" fmla="*/ 231422 h 270306"/>
              <a:gd name="connsiteX3" fmla="*/ 0 w 132890"/>
              <a:gd name="connsiteY3" fmla="*/ 231422 h 270306"/>
              <a:gd name="connsiteX0" fmla="*/ 0 w 132890"/>
              <a:gd name="connsiteY0" fmla="*/ 231422 h 270306"/>
              <a:gd name="connsiteX1" fmla="*/ 66445 w 132890"/>
              <a:gd name="connsiteY1" fmla="*/ 0 h 270306"/>
              <a:gd name="connsiteX2" fmla="*/ 132890 w 132890"/>
              <a:gd name="connsiteY2" fmla="*/ 231422 h 270306"/>
              <a:gd name="connsiteX3" fmla="*/ 0 w 132890"/>
              <a:gd name="connsiteY3" fmla="*/ 231422 h 270306"/>
              <a:gd name="connsiteX0" fmla="*/ 2562 w 135452"/>
              <a:gd name="connsiteY0" fmla="*/ 231422 h 303528"/>
              <a:gd name="connsiteX1" fmla="*/ 69007 w 135452"/>
              <a:gd name="connsiteY1" fmla="*/ 0 h 303528"/>
              <a:gd name="connsiteX2" fmla="*/ 135452 w 135452"/>
              <a:gd name="connsiteY2" fmla="*/ 231422 h 303528"/>
              <a:gd name="connsiteX3" fmla="*/ 2562 w 135452"/>
              <a:gd name="connsiteY3" fmla="*/ 231422 h 303528"/>
              <a:gd name="connsiteX0" fmla="*/ 2562 w 135452"/>
              <a:gd name="connsiteY0" fmla="*/ 231422 h 303528"/>
              <a:gd name="connsiteX1" fmla="*/ 69007 w 135452"/>
              <a:gd name="connsiteY1" fmla="*/ 0 h 303528"/>
              <a:gd name="connsiteX2" fmla="*/ 135452 w 135452"/>
              <a:gd name="connsiteY2" fmla="*/ 231422 h 303528"/>
              <a:gd name="connsiteX3" fmla="*/ 2562 w 135452"/>
              <a:gd name="connsiteY3" fmla="*/ 231422 h 303528"/>
              <a:gd name="connsiteX0" fmla="*/ 1605 w 138196"/>
              <a:gd name="connsiteY0" fmla="*/ 231422 h 317306"/>
              <a:gd name="connsiteX1" fmla="*/ 68050 w 138196"/>
              <a:gd name="connsiteY1" fmla="*/ 0 h 317306"/>
              <a:gd name="connsiteX2" fmla="*/ 134495 w 138196"/>
              <a:gd name="connsiteY2" fmla="*/ 231422 h 317306"/>
              <a:gd name="connsiteX3" fmla="*/ 1605 w 138196"/>
              <a:gd name="connsiteY3" fmla="*/ 231422 h 317306"/>
              <a:gd name="connsiteX0" fmla="*/ 1605 w 138196"/>
              <a:gd name="connsiteY0" fmla="*/ 231422 h 317306"/>
              <a:gd name="connsiteX1" fmla="*/ 68050 w 138196"/>
              <a:gd name="connsiteY1" fmla="*/ 0 h 317306"/>
              <a:gd name="connsiteX2" fmla="*/ 134495 w 138196"/>
              <a:gd name="connsiteY2" fmla="*/ 231422 h 317306"/>
              <a:gd name="connsiteX3" fmla="*/ 1605 w 138196"/>
              <a:gd name="connsiteY3" fmla="*/ 231422 h 317306"/>
              <a:gd name="connsiteX0" fmla="*/ 2983 w 139431"/>
              <a:gd name="connsiteY0" fmla="*/ 231422 h 324555"/>
              <a:gd name="connsiteX1" fmla="*/ 69428 w 139431"/>
              <a:gd name="connsiteY1" fmla="*/ 0 h 324555"/>
              <a:gd name="connsiteX2" fmla="*/ 135873 w 139431"/>
              <a:gd name="connsiteY2" fmla="*/ 231422 h 324555"/>
              <a:gd name="connsiteX3" fmla="*/ 2983 w 139431"/>
              <a:gd name="connsiteY3" fmla="*/ 231422 h 324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9431" h="324555">
                <a:moveTo>
                  <a:pt x="2983" y="231422"/>
                </a:moveTo>
                <a:lnTo>
                  <a:pt x="69428" y="0"/>
                </a:lnTo>
                <a:lnTo>
                  <a:pt x="135873" y="231422"/>
                </a:lnTo>
                <a:cubicBezTo>
                  <a:pt x="167776" y="355600"/>
                  <a:pt x="-26097" y="355600"/>
                  <a:pt x="2983" y="231422"/>
                </a:cubicBezTo>
                <a:close/>
              </a:path>
            </a:pathLst>
          </a:custGeom>
          <a:gradFill flip="none" rotWithShape="1">
            <a:gsLst>
              <a:gs pos="58000">
                <a:schemeClr val="bg1"/>
              </a:gs>
              <a:gs pos="0">
                <a:schemeClr val="accent1">
                  <a:lumMod val="0"/>
                  <a:lumOff val="100000"/>
                </a:schemeClr>
              </a:gs>
              <a:gs pos="100000">
                <a:srgbClr val="FF6600"/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Isosceles Triangle 24">
            <a:extLst>
              <a:ext uri="{FF2B5EF4-FFF2-40B4-BE49-F238E27FC236}">
                <a16:creationId xmlns:a16="http://schemas.microsoft.com/office/drawing/2014/main" id="{9E561D70-3FF7-403D-8878-CB71ADAA9358}"/>
              </a:ext>
            </a:extLst>
          </p:cNvPr>
          <p:cNvSpPr/>
          <p:nvPr/>
        </p:nvSpPr>
        <p:spPr>
          <a:xfrm rot="3628843">
            <a:off x="4591965" y="3549320"/>
            <a:ext cx="50838" cy="342441"/>
          </a:xfrm>
          <a:custGeom>
            <a:avLst/>
            <a:gdLst>
              <a:gd name="connsiteX0" fmla="*/ 0 w 132890"/>
              <a:gd name="connsiteY0" fmla="*/ 231422 h 231422"/>
              <a:gd name="connsiteX1" fmla="*/ 66445 w 132890"/>
              <a:gd name="connsiteY1" fmla="*/ 0 h 231422"/>
              <a:gd name="connsiteX2" fmla="*/ 132890 w 132890"/>
              <a:gd name="connsiteY2" fmla="*/ 231422 h 231422"/>
              <a:gd name="connsiteX3" fmla="*/ 0 w 132890"/>
              <a:gd name="connsiteY3" fmla="*/ 231422 h 231422"/>
              <a:gd name="connsiteX0" fmla="*/ 0 w 132890"/>
              <a:gd name="connsiteY0" fmla="*/ 231422 h 231422"/>
              <a:gd name="connsiteX1" fmla="*/ 66445 w 132890"/>
              <a:gd name="connsiteY1" fmla="*/ 0 h 231422"/>
              <a:gd name="connsiteX2" fmla="*/ 132890 w 132890"/>
              <a:gd name="connsiteY2" fmla="*/ 231422 h 231422"/>
              <a:gd name="connsiteX3" fmla="*/ 0 w 132890"/>
              <a:gd name="connsiteY3" fmla="*/ 231422 h 231422"/>
              <a:gd name="connsiteX0" fmla="*/ 0 w 132890"/>
              <a:gd name="connsiteY0" fmla="*/ 231422 h 270306"/>
              <a:gd name="connsiteX1" fmla="*/ 66445 w 132890"/>
              <a:gd name="connsiteY1" fmla="*/ 0 h 270306"/>
              <a:gd name="connsiteX2" fmla="*/ 132890 w 132890"/>
              <a:gd name="connsiteY2" fmla="*/ 231422 h 270306"/>
              <a:gd name="connsiteX3" fmla="*/ 0 w 132890"/>
              <a:gd name="connsiteY3" fmla="*/ 231422 h 270306"/>
              <a:gd name="connsiteX0" fmla="*/ 0 w 132890"/>
              <a:gd name="connsiteY0" fmla="*/ 231422 h 270306"/>
              <a:gd name="connsiteX1" fmla="*/ 66445 w 132890"/>
              <a:gd name="connsiteY1" fmla="*/ 0 h 270306"/>
              <a:gd name="connsiteX2" fmla="*/ 132890 w 132890"/>
              <a:gd name="connsiteY2" fmla="*/ 231422 h 270306"/>
              <a:gd name="connsiteX3" fmla="*/ 0 w 132890"/>
              <a:gd name="connsiteY3" fmla="*/ 231422 h 270306"/>
              <a:gd name="connsiteX0" fmla="*/ 2562 w 135452"/>
              <a:gd name="connsiteY0" fmla="*/ 231422 h 303528"/>
              <a:gd name="connsiteX1" fmla="*/ 69007 w 135452"/>
              <a:gd name="connsiteY1" fmla="*/ 0 h 303528"/>
              <a:gd name="connsiteX2" fmla="*/ 135452 w 135452"/>
              <a:gd name="connsiteY2" fmla="*/ 231422 h 303528"/>
              <a:gd name="connsiteX3" fmla="*/ 2562 w 135452"/>
              <a:gd name="connsiteY3" fmla="*/ 231422 h 303528"/>
              <a:gd name="connsiteX0" fmla="*/ 2562 w 135452"/>
              <a:gd name="connsiteY0" fmla="*/ 231422 h 303528"/>
              <a:gd name="connsiteX1" fmla="*/ 69007 w 135452"/>
              <a:gd name="connsiteY1" fmla="*/ 0 h 303528"/>
              <a:gd name="connsiteX2" fmla="*/ 135452 w 135452"/>
              <a:gd name="connsiteY2" fmla="*/ 231422 h 303528"/>
              <a:gd name="connsiteX3" fmla="*/ 2562 w 135452"/>
              <a:gd name="connsiteY3" fmla="*/ 231422 h 303528"/>
              <a:gd name="connsiteX0" fmla="*/ 1605 w 138196"/>
              <a:gd name="connsiteY0" fmla="*/ 231422 h 317306"/>
              <a:gd name="connsiteX1" fmla="*/ 68050 w 138196"/>
              <a:gd name="connsiteY1" fmla="*/ 0 h 317306"/>
              <a:gd name="connsiteX2" fmla="*/ 134495 w 138196"/>
              <a:gd name="connsiteY2" fmla="*/ 231422 h 317306"/>
              <a:gd name="connsiteX3" fmla="*/ 1605 w 138196"/>
              <a:gd name="connsiteY3" fmla="*/ 231422 h 317306"/>
              <a:gd name="connsiteX0" fmla="*/ 1605 w 138196"/>
              <a:gd name="connsiteY0" fmla="*/ 231422 h 317306"/>
              <a:gd name="connsiteX1" fmla="*/ 68050 w 138196"/>
              <a:gd name="connsiteY1" fmla="*/ 0 h 317306"/>
              <a:gd name="connsiteX2" fmla="*/ 134495 w 138196"/>
              <a:gd name="connsiteY2" fmla="*/ 231422 h 317306"/>
              <a:gd name="connsiteX3" fmla="*/ 1605 w 138196"/>
              <a:gd name="connsiteY3" fmla="*/ 231422 h 317306"/>
              <a:gd name="connsiteX0" fmla="*/ 2983 w 139431"/>
              <a:gd name="connsiteY0" fmla="*/ 231422 h 324555"/>
              <a:gd name="connsiteX1" fmla="*/ 69428 w 139431"/>
              <a:gd name="connsiteY1" fmla="*/ 0 h 324555"/>
              <a:gd name="connsiteX2" fmla="*/ 135873 w 139431"/>
              <a:gd name="connsiteY2" fmla="*/ 231422 h 324555"/>
              <a:gd name="connsiteX3" fmla="*/ 2983 w 139431"/>
              <a:gd name="connsiteY3" fmla="*/ 231422 h 324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9431" h="324555">
                <a:moveTo>
                  <a:pt x="2983" y="231422"/>
                </a:moveTo>
                <a:lnTo>
                  <a:pt x="69428" y="0"/>
                </a:lnTo>
                <a:lnTo>
                  <a:pt x="135873" y="231422"/>
                </a:lnTo>
                <a:cubicBezTo>
                  <a:pt x="167776" y="355600"/>
                  <a:pt x="-26097" y="355600"/>
                  <a:pt x="2983" y="231422"/>
                </a:cubicBezTo>
                <a:close/>
              </a:path>
            </a:pathLst>
          </a:custGeom>
          <a:gradFill flip="none" rotWithShape="1">
            <a:gsLst>
              <a:gs pos="58000">
                <a:schemeClr val="bg1"/>
              </a:gs>
              <a:gs pos="0">
                <a:schemeClr val="accent1">
                  <a:lumMod val="0"/>
                  <a:lumOff val="100000"/>
                </a:schemeClr>
              </a:gs>
              <a:gs pos="100000">
                <a:srgbClr val="FF6600"/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Isosceles Triangle 24">
            <a:extLst>
              <a:ext uri="{FF2B5EF4-FFF2-40B4-BE49-F238E27FC236}">
                <a16:creationId xmlns:a16="http://schemas.microsoft.com/office/drawing/2014/main" id="{427597A6-644A-471B-ADB1-D3B9EEEB3C9F}"/>
              </a:ext>
            </a:extLst>
          </p:cNvPr>
          <p:cNvSpPr/>
          <p:nvPr/>
        </p:nvSpPr>
        <p:spPr>
          <a:xfrm rot="14123883">
            <a:off x="5400899" y="3068342"/>
            <a:ext cx="50838" cy="342441"/>
          </a:xfrm>
          <a:custGeom>
            <a:avLst/>
            <a:gdLst>
              <a:gd name="connsiteX0" fmla="*/ 0 w 132890"/>
              <a:gd name="connsiteY0" fmla="*/ 231422 h 231422"/>
              <a:gd name="connsiteX1" fmla="*/ 66445 w 132890"/>
              <a:gd name="connsiteY1" fmla="*/ 0 h 231422"/>
              <a:gd name="connsiteX2" fmla="*/ 132890 w 132890"/>
              <a:gd name="connsiteY2" fmla="*/ 231422 h 231422"/>
              <a:gd name="connsiteX3" fmla="*/ 0 w 132890"/>
              <a:gd name="connsiteY3" fmla="*/ 231422 h 231422"/>
              <a:gd name="connsiteX0" fmla="*/ 0 w 132890"/>
              <a:gd name="connsiteY0" fmla="*/ 231422 h 231422"/>
              <a:gd name="connsiteX1" fmla="*/ 66445 w 132890"/>
              <a:gd name="connsiteY1" fmla="*/ 0 h 231422"/>
              <a:gd name="connsiteX2" fmla="*/ 132890 w 132890"/>
              <a:gd name="connsiteY2" fmla="*/ 231422 h 231422"/>
              <a:gd name="connsiteX3" fmla="*/ 0 w 132890"/>
              <a:gd name="connsiteY3" fmla="*/ 231422 h 231422"/>
              <a:gd name="connsiteX0" fmla="*/ 0 w 132890"/>
              <a:gd name="connsiteY0" fmla="*/ 231422 h 270306"/>
              <a:gd name="connsiteX1" fmla="*/ 66445 w 132890"/>
              <a:gd name="connsiteY1" fmla="*/ 0 h 270306"/>
              <a:gd name="connsiteX2" fmla="*/ 132890 w 132890"/>
              <a:gd name="connsiteY2" fmla="*/ 231422 h 270306"/>
              <a:gd name="connsiteX3" fmla="*/ 0 w 132890"/>
              <a:gd name="connsiteY3" fmla="*/ 231422 h 270306"/>
              <a:gd name="connsiteX0" fmla="*/ 0 w 132890"/>
              <a:gd name="connsiteY0" fmla="*/ 231422 h 270306"/>
              <a:gd name="connsiteX1" fmla="*/ 66445 w 132890"/>
              <a:gd name="connsiteY1" fmla="*/ 0 h 270306"/>
              <a:gd name="connsiteX2" fmla="*/ 132890 w 132890"/>
              <a:gd name="connsiteY2" fmla="*/ 231422 h 270306"/>
              <a:gd name="connsiteX3" fmla="*/ 0 w 132890"/>
              <a:gd name="connsiteY3" fmla="*/ 231422 h 270306"/>
              <a:gd name="connsiteX0" fmla="*/ 2562 w 135452"/>
              <a:gd name="connsiteY0" fmla="*/ 231422 h 303528"/>
              <a:gd name="connsiteX1" fmla="*/ 69007 w 135452"/>
              <a:gd name="connsiteY1" fmla="*/ 0 h 303528"/>
              <a:gd name="connsiteX2" fmla="*/ 135452 w 135452"/>
              <a:gd name="connsiteY2" fmla="*/ 231422 h 303528"/>
              <a:gd name="connsiteX3" fmla="*/ 2562 w 135452"/>
              <a:gd name="connsiteY3" fmla="*/ 231422 h 303528"/>
              <a:gd name="connsiteX0" fmla="*/ 2562 w 135452"/>
              <a:gd name="connsiteY0" fmla="*/ 231422 h 303528"/>
              <a:gd name="connsiteX1" fmla="*/ 69007 w 135452"/>
              <a:gd name="connsiteY1" fmla="*/ 0 h 303528"/>
              <a:gd name="connsiteX2" fmla="*/ 135452 w 135452"/>
              <a:gd name="connsiteY2" fmla="*/ 231422 h 303528"/>
              <a:gd name="connsiteX3" fmla="*/ 2562 w 135452"/>
              <a:gd name="connsiteY3" fmla="*/ 231422 h 303528"/>
              <a:gd name="connsiteX0" fmla="*/ 1605 w 138196"/>
              <a:gd name="connsiteY0" fmla="*/ 231422 h 317306"/>
              <a:gd name="connsiteX1" fmla="*/ 68050 w 138196"/>
              <a:gd name="connsiteY1" fmla="*/ 0 h 317306"/>
              <a:gd name="connsiteX2" fmla="*/ 134495 w 138196"/>
              <a:gd name="connsiteY2" fmla="*/ 231422 h 317306"/>
              <a:gd name="connsiteX3" fmla="*/ 1605 w 138196"/>
              <a:gd name="connsiteY3" fmla="*/ 231422 h 317306"/>
              <a:gd name="connsiteX0" fmla="*/ 1605 w 138196"/>
              <a:gd name="connsiteY0" fmla="*/ 231422 h 317306"/>
              <a:gd name="connsiteX1" fmla="*/ 68050 w 138196"/>
              <a:gd name="connsiteY1" fmla="*/ 0 h 317306"/>
              <a:gd name="connsiteX2" fmla="*/ 134495 w 138196"/>
              <a:gd name="connsiteY2" fmla="*/ 231422 h 317306"/>
              <a:gd name="connsiteX3" fmla="*/ 1605 w 138196"/>
              <a:gd name="connsiteY3" fmla="*/ 231422 h 317306"/>
              <a:gd name="connsiteX0" fmla="*/ 2983 w 139431"/>
              <a:gd name="connsiteY0" fmla="*/ 231422 h 324555"/>
              <a:gd name="connsiteX1" fmla="*/ 69428 w 139431"/>
              <a:gd name="connsiteY1" fmla="*/ 0 h 324555"/>
              <a:gd name="connsiteX2" fmla="*/ 135873 w 139431"/>
              <a:gd name="connsiteY2" fmla="*/ 231422 h 324555"/>
              <a:gd name="connsiteX3" fmla="*/ 2983 w 139431"/>
              <a:gd name="connsiteY3" fmla="*/ 231422 h 324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9431" h="324555">
                <a:moveTo>
                  <a:pt x="2983" y="231422"/>
                </a:moveTo>
                <a:lnTo>
                  <a:pt x="69428" y="0"/>
                </a:lnTo>
                <a:lnTo>
                  <a:pt x="135873" y="231422"/>
                </a:lnTo>
                <a:cubicBezTo>
                  <a:pt x="167776" y="355600"/>
                  <a:pt x="-26097" y="355600"/>
                  <a:pt x="2983" y="231422"/>
                </a:cubicBezTo>
                <a:close/>
              </a:path>
            </a:pathLst>
          </a:custGeom>
          <a:gradFill flip="none" rotWithShape="1">
            <a:gsLst>
              <a:gs pos="58000">
                <a:schemeClr val="bg1"/>
              </a:gs>
              <a:gs pos="0">
                <a:schemeClr val="accent1">
                  <a:lumMod val="0"/>
                  <a:lumOff val="100000"/>
                </a:schemeClr>
              </a:gs>
              <a:gs pos="100000">
                <a:srgbClr val="FF6600"/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5" name="Isosceles Triangle 24">
            <a:extLst>
              <a:ext uri="{FF2B5EF4-FFF2-40B4-BE49-F238E27FC236}">
                <a16:creationId xmlns:a16="http://schemas.microsoft.com/office/drawing/2014/main" id="{E847786F-DDD2-4A8C-B360-B91A46053F60}"/>
              </a:ext>
            </a:extLst>
          </p:cNvPr>
          <p:cNvSpPr/>
          <p:nvPr/>
        </p:nvSpPr>
        <p:spPr>
          <a:xfrm rot="2409683">
            <a:off x="4874597" y="3471596"/>
            <a:ext cx="50838" cy="342441"/>
          </a:xfrm>
          <a:custGeom>
            <a:avLst/>
            <a:gdLst>
              <a:gd name="connsiteX0" fmla="*/ 0 w 132890"/>
              <a:gd name="connsiteY0" fmla="*/ 231422 h 231422"/>
              <a:gd name="connsiteX1" fmla="*/ 66445 w 132890"/>
              <a:gd name="connsiteY1" fmla="*/ 0 h 231422"/>
              <a:gd name="connsiteX2" fmla="*/ 132890 w 132890"/>
              <a:gd name="connsiteY2" fmla="*/ 231422 h 231422"/>
              <a:gd name="connsiteX3" fmla="*/ 0 w 132890"/>
              <a:gd name="connsiteY3" fmla="*/ 231422 h 231422"/>
              <a:gd name="connsiteX0" fmla="*/ 0 w 132890"/>
              <a:gd name="connsiteY0" fmla="*/ 231422 h 231422"/>
              <a:gd name="connsiteX1" fmla="*/ 66445 w 132890"/>
              <a:gd name="connsiteY1" fmla="*/ 0 h 231422"/>
              <a:gd name="connsiteX2" fmla="*/ 132890 w 132890"/>
              <a:gd name="connsiteY2" fmla="*/ 231422 h 231422"/>
              <a:gd name="connsiteX3" fmla="*/ 0 w 132890"/>
              <a:gd name="connsiteY3" fmla="*/ 231422 h 231422"/>
              <a:gd name="connsiteX0" fmla="*/ 0 w 132890"/>
              <a:gd name="connsiteY0" fmla="*/ 231422 h 270306"/>
              <a:gd name="connsiteX1" fmla="*/ 66445 w 132890"/>
              <a:gd name="connsiteY1" fmla="*/ 0 h 270306"/>
              <a:gd name="connsiteX2" fmla="*/ 132890 w 132890"/>
              <a:gd name="connsiteY2" fmla="*/ 231422 h 270306"/>
              <a:gd name="connsiteX3" fmla="*/ 0 w 132890"/>
              <a:gd name="connsiteY3" fmla="*/ 231422 h 270306"/>
              <a:gd name="connsiteX0" fmla="*/ 0 w 132890"/>
              <a:gd name="connsiteY0" fmla="*/ 231422 h 270306"/>
              <a:gd name="connsiteX1" fmla="*/ 66445 w 132890"/>
              <a:gd name="connsiteY1" fmla="*/ 0 h 270306"/>
              <a:gd name="connsiteX2" fmla="*/ 132890 w 132890"/>
              <a:gd name="connsiteY2" fmla="*/ 231422 h 270306"/>
              <a:gd name="connsiteX3" fmla="*/ 0 w 132890"/>
              <a:gd name="connsiteY3" fmla="*/ 231422 h 270306"/>
              <a:gd name="connsiteX0" fmla="*/ 2562 w 135452"/>
              <a:gd name="connsiteY0" fmla="*/ 231422 h 303528"/>
              <a:gd name="connsiteX1" fmla="*/ 69007 w 135452"/>
              <a:gd name="connsiteY1" fmla="*/ 0 h 303528"/>
              <a:gd name="connsiteX2" fmla="*/ 135452 w 135452"/>
              <a:gd name="connsiteY2" fmla="*/ 231422 h 303528"/>
              <a:gd name="connsiteX3" fmla="*/ 2562 w 135452"/>
              <a:gd name="connsiteY3" fmla="*/ 231422 h 303528"/>
              <a:gd name="connsiteX0" fmla="*/ 2562 w 135452"/>
              <a:gd name="connsiteY0" fmla="*/ 231422 h 303528"/>
              <a:gd name="connsiteX1" fmla="*/ 69007 w 135452"/>
              <a:gd name="connsiteY1" fmla="*/ 0 h 303528"/>
              <a:gd name="connsiteX2" fmla="*/ 135452 w 135452"/>
              <a:gd name="connsiteY2" fmla="*/ 231422 h 303528"/>
              <a:gd name="connsiteX3" fmla="*/ 2562 w 135452"/>
              <a:gd name="connsiteY3" fmla="*/ 231422 h 303528"/>
              <a:gd name="connsiteX0" fmla="*/ 1605 w 138196"/>
              <a:gd name="connsiteY0" fmla="*/ 231422 h 317306"/>
              <a:gd name="connsiteX1" fmla="*/ 68050 w 138196"/>
              <a:gd name="connsiteY1" fmla="*/ 0 h 317306"/>
              <a:gd name="connsiteX2" fmla="*/ 134495 w 138196"/>
              <a:gd name="connsiteY2" fmla="*/ 231422 h 317306"/>
              <a:gd name="connsiteX3" fmla="*/ 1605 w 138196"/>
              <a:gd name="connsiteY3" fmla="*/ 231422 h 317306"/>
              <a:gd name="connsiteX0" fmla="*/ 1605 w 138196"/>
              <a:gd name="connsiteY0" fmla="*/ 231422 h 317306"/>
              <a:gd name="connsiteX1" fmla="*/ 68050 w 138196"/>
              <a:gd name="connsiteY1" fmla="*/ 0 h 317306"/>
              <a:gd name="connsiteX2" fmla="*/ 134495 w 138196"/>
              <a:gd name="connsiteY2" fmla="*/ 231422 h 317306"/>
              <a:gd name="connsiteX3" fmla="*/ 1605 w 138196"/>
              <a:gd name="connsiteY3" fmla="*/ 231422 h 317306"/>
              <a:gd name="connsiteX0" fmla="*/ 2983 w 139431"/>
              <a:gd name="connsiteY0" fmla="*/ 231422 h 324555"/>
              <a:gd name="connsiteX1" fmla="*/ 69428 w 139431"/>
              <a:gd name="connsiteY1" fmla="*/ 0 h 324555"/>
              <a:gd name="connsiteX2" fmla="*/ 135873 w 139431"/>
              <a:gd name="connsiteY2" fmla="*/ 231422 h 324555"/>
              <a:gd name="connsiteX3" fmla="*/ 2983 w 139431"/>
              <a:gd name="connsiteY3" fmla="*/ 231422 h 324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9431" h="324555">
                <a:moveTo>
                  <a:pt x="2983" y="231422"/>
                </a:moveTo>
                <a:lnTo>
                  <a:pt x="69428" y="0"/>
                </a:lnTo>
                <a:lnTo>
                  <a:pt x="135873" y="231422"/>
                </a:lnTo>
                <a:cubicBezTo>
                  <a:pt x="167776" y="355600"/>
                  <a:pt x="-26097" y="355600"/>
                  <a:pt x="2983" y="231422"/>
                </a:cubicBezTo>
                <a:close/>
              </a:path>
            </a:pathLst>
          </a:custGeom>
          <a:gradFill flip="none" rotWithShape="1">
            <a:gsLst>
              <a:gs pos="58000">
                <a:schemeClr val="bg1"/>
              </a:gs>
              <a:gs pos="0">
                <a:schemeClr val="accent1">
                  <a:lumMod val="0"/>
                  <a:lumOff val="100000"/>
                </a:schemeClr>
              </a:gs>
              <a:gs pos="100000">
                <a:srgbClr val="FF6600"/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Isosceles Triangle 24">
            <a:extLst>
              <a:ext uri="{FF2B5EF4-FFF2-40B4-BE49-F238E27FC236}">
                <a16:creationId xmlns:a16="http://schemas.microsoft.com/office/drawing/2014/main" id="{BAD0DCF1-1DA9-4045-A759-1A2130C375CA}"/>
              </a:ext>
            </a:extLst>
          </p:cNvPr>
          <p:cNvSpPr/>
          <p:nvPr/>
        </p:nvSpPr>
        <p:spPr>
          <a:xfrm rot="1566434">
            <a:off x="4793433" y="3755934"/>
            <a:ext cx="54685" cy="318348"/>
          </a:xfrm>
          <a:custGeom>
            <a:avLst/>
            <a:gdLst>
              <a:gd name="connsiteX0" fmla="*/ 0 w 132890"/>
              <a:gd name="connsiteY0" fmla="*/ 231422 h 231422"/>
              <a:gd name="connsiteX1" fmla="*/ 66445 w 132890"/>
              <a:gd name="connsiteY1" fmla="*/ 0 h 231422"/>
              <a:gd name="connsiteX2" fmla="*/ 132890 w 132890"/>
              <a:gd name="connsiteY2" fmla="*/ 231422 h 231422"/>
              <a:gd name="connsiteX3" fmla="*/ 0 w 132890"/>
              <a:gd name="connsiteY3" fmla="*/ 231422 h 231422"/>
              <a:gd name="connsiteX0" fmla="*/ 0 w 132890"/>
              <a:gd name="connsiteY0" fmla="*/ 231422 h 231422"/>
              <a:gd name="connsiteX1" fmla="*/ 66445 w 132890"/>
              <a:gd name="connsiteY1" fmla="*/ 0 h 231422"/>
              <a:gd name="connsiteX2" fmla="*/ 132890 w 132890"/>
              <a:gd name="connsiteY2" fmla="*/ 231422 h 231422"/>
              <a:gd name="connsiteX3" fmla="*/ 0 w 132890"/>
              <a:gd name="connsiteY3" fmla="*/ 231422 h 231422"/>
              <a:gd name="connsiteX0" fmla="*/ 0 w 132890"/>
              <a:gd name="connsiteY0" fmla="*/ 231422 h 270306"/>
              <a:gd name="connsiteX1" fmla="*/ 66445 w 132890"/>
              <a:gd name="connsiteY1" fmla="*/ 0 h 270306"/>
              <a:gd name="connsiteX2" fmla="*/ 132890 w 132890"/>
              <a:gd name="connsiteY2" fmla="*/ 231422 h 270306"/>
              <a:gd name="connsiteX3" fmla="*/ 0 w 132890"/>
              <a:gd name="connsiteY3" fmla="*/ 231422 h 270306"/>
              <a:gd name="connsiteX0" fmla="*/ 0 w 132890"/>
              <a:gd name="connsiteY0" fmla="*/ 231422 h 270306"/>
              <a:gd name="connsiteX1" fmla="*/ 66445 w 132890"/>
              <a:gd name="connsiteY1" fmla="*/ 0 h 270306"/>
              <a:gd name="connsiteX2" fmla="*/ 132890 w 132890"/>
              <a:gd name="connsiteY2" fmla="*/ 231422 h 270306"/>
              <a:gd name="connsiteX3" fmla="*/ 0 w 132890"/>
              <a:gd name="connsiteY3" fmla="*/ 231422 h 270306"/>
              <a:gd name="connsiteX0" fmla="*/ 2562 w 135452"/>
              <a:gd name="connsiteY0" fmla="*/ 231422 h 303528"/>
              <a:gd name="connsiteX1" fmla="*/ 69007 w 135452"/>
              <a:gd name="connsiteY1" fmla="*/ 0 h 303528"/>
              <a:gd name="connsiteX2" fmla="*/ 135452 w 135452"/>
              <a:gd name="connsiteY2" fmla="*/ 231422 h 303528"/>
              <a:gd name="connsiteX3" fmla="*/ 2562 w 135452"/>
              <a:gd name="connsiteY3" fmla="*/ 231422 h 303528"/>
              <a:gd name="connsiteX0" fmla="*/ 2562 w 135452"/>
              <a:gd name="connsiteY0" fmla="*/ 231422 h 303528"/>
              <a:gd name="connsiteX1" fmla="*/ 69007 w 135452"/>
              <a:gd name="connsiteY1" fmla="*/ 0 h 303528"/>
              <a:gd name="connsiteX2" fmla="*/ 135452 w 135452"/>
              <a:gd name="connsiteY2" fmla="*/ 231422 h 303528"/>
              <a:gd name="connsiteX3" fmla="*/ 2562 w 135452"/>
              <a:gd name="connsiteY3" fmla="*/ 231422 h 303528"/>
              <a:gd name="connsiteX0" fmla="*/ 1605 w 138196"/>
              <a:gd name="connsiteY0" fmla="*/ 231422 h 317306"/>
              <a:gd name="connsiteX1" fmla="*/ 68050 w 138196"/>
              <a:gd name="connsiteY1" fmla="*/ 0 h 317306"/>
              <a:gd name="connsiteX2" fmla="*/ 134495 w 138196"/>
              <a:gd name="connsiteY2" fmla="*/ 231422 h 317306"/>
              <a:gd name="connsiteX3" fmla="*/ 1605 w 138196"/>
              <a:gd name="connsiteY3" fmla="*/ 231422 h 317306"/>
              <a:gd name="connsiteX0" fmla="*/ 1605 w 138196"/>
              <a:gd name="connsiteY0" fmla="*/ 231422 h 317306"/>
              <a:gd name="connsiteX1" fmla="*/ 68050 w 138196"/>
              <a:gd name="connsiteY1" fmla="*/ 0 h 317306"/>
              <a:gd name="connsiteX2" fmla="*/ 134495 w 138196"/>
              <a:gd name="connsiteY2" fmla="*/ 231422 h 317306"/>
              <a:gd name="connsiteX3" fmla="*/ 1605 w 138196"/>
              <a:gd name="connsiteY3" fmla="*/ 231422 h 317306"/>
              <a:gd name="connsiteX0" fmla="*/ 2983 w 139431"/>
              <a:gd name="connsiteY0" fmla="*/ 231422 h 324555"/>
              <a:gd name="connsiteX1" fmla="*/ 69428 w 139431"/>
              <a:gd name="connsiteY1" fmla="*/ 0 h 324555"/>
              <a:gd name="connsiteX2" fmla="*/ 135873 w 139431"/>
              <a:gd name="connsiteY2" fmla="*/ 231422 h 324555"/>
              <a:gd name="connsiteX3" fmla="*/ 2983 w 139431"/>
              <a:gd name="connsiteY3" fmla="*/ 231422 h 324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9431" h="324555">
                <a:moveTo>
                  <a:pt x="2983" y="231422"/>
                </a:moveTo>
                <a:lnTo>
                  <a:pt x="69428" y="0"/>
                </a:lnTo>
                <a:lnTo>
                  <a:pt x="135873" y="231422"/>
                </a:lnTo>
                <a:cubicBezTo>
                  <a:pt x="167776" y="355600"/>
                  <a:pt x="-26097" y="355600"/>
                  <a:pt x="2983" y="231422"/>
                </a:cubicBezTo>
                <a:close/>
              </a:path>
            </a:pathLst>
          </a:custGeom>
          <a:gradFill flip="none" rotWithShape="1">
            <a:gsLst>
              <a:gs pos="58000">
                <a:schemeClr val="bg1"/>
              </a:gs>
              <a:gs pos="0">
                <a:schemeClr val="accent1">
                  <a:lumMod val="0"/>
                  <a:lumOff val="100000"/>
                </a:schemeClr>
              </a:gs>
              <a:gs pos="100000">
                <a:srgbClr val="FF6600"/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8456EFE4-68FE-4C65-899A-3CD4C686728B}"/>
              </a:ext>
            </a:extLst>
          </p:cNvPr>
          <p:cNvSpPr txBox="1"/>
          <p:nvPr/>
        </p:nvSpPr>
        <p:spPr>
          <a:xfrm>
            <a:off x="4651790" y="3264966"/>
            <a:ext cx="7666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baseline="30000" dirty="0">
                <a:solidFill>
                  <a:srgbClr val="FF0000"/>
                </a:solidFill>
              </a:rPr>
              <a:t>177</a:t>
            </a:r>
            <a:r>
              <a:rPr lang="cs-CZ" sz="2000" b="1" dirty="0">
                <a:solidFill>
                  <a:srgbClr val="FF0000"/>
                </a:solidFill>
              </a:rPr>
              <a:t>Lu</a:t>
            </a:r>
            <a:endParaRPr lang="en-US" sz="2000" b="1" baseline="30000" dirty="0"/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A36144DC-D694-470D-9133-A00A0490C456}"/>
              </a:ext>
            </a:extLst>
          </p:cNvPr>
          <p:cNvSpPr/>
          <p:nvPr/>
        </p:nvSpPr>
        <p:spPr>
          <a:xfrm>
            <a:off x="1133245" y="3463679"/>
            <a:ext cx="170695" cy="177735"/>
          </a:xfrm>
          <a:prstGeom prst="ellipse">
            <a:avLst/>
          </a:prstGeom>
          <a:solidFill>
            <a:schemeClr val="bg1"/>
          </a:solidFill>
          <a:ln w="19050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A7887751-219D-441B-833F-FBA6E056183E}"/>
              </a:ext>
            </a:extLst>
          </p:cNvPr>
          <p:cNvSpPr txBox="1"/>
          <p:nvPr/>
        </p:nvSpPr>
        <p:spPr>
          <a:xfrm>
            <a:off x="1775520" y="3073406"/>
            <a:ext cx="8812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rgbClr val="70C400"/>
                </a:solidFill>
                <a:latin typeface="+mj-lt"/>
              </a:rPr>
              <a:t>targeting</a:t>
            </a:r>
            <a:endParaRPr lang="en-US" sz="1200" dirty="0">
              <a:solidFill>
                <a:srgbClr val="70C400"/>
              </a:solidFill>
              <a:latin typeface="+mj-lt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B16EFE6C-D2C0-4064-A0BF-66A826F67230}"/>
              </a:ext>
            </a:extLst>
          </p:cNvPr>
          <p:cNvSpPr txBox="1"/>
          <p:nvPr/>
        </p:nvSpPr>
        <p:spPr>
          <a:xfrm>
            <a:off x="712382" y="3068932"/>
            <a:ext cx="8471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rgbClr val="FF6600"/>
                </a:solidFill>
                <a:latin typeface="+mj-lt"/>
              </a:rPr>
              <a:t>chelator</a:t>
            </a:r>
            <a:endParaRPr lang="en-US" sz="1200" dirty="0">
              <a:solidFill>
                <a:srgbClr val="FF6600"/>
              </a:solidFill>
              <a:latin typeface="+mj-lt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39346F52-9F58-4993-9AD2-CC31ADDDB804}"/>
              </a:ext>
            </a:extLst>
          </p:cNvPr>
          <p:cNvSpPr txBox="1"/>
          <p:nvPr/>
        </p:nvSpPr>
        <p:spPr>
          <a:xfrm>
            <a:off x="1336780" y="3073405"/>
            <a:ext cx="581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linker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68B5F92-0A30-4F17-BA2C-D754A00E996A}"/>
              </a:ext>
            </a:extLst>
          </p:cNvPr>
          <p:cNvGrpSpPr/>
          <p:nvPr/>
        </p:nvGrpSpPr>
        <p:grpSpPr>
          <a:xfrm>
            <a:off x="2421298" y="1611544"/>
            <a:ext cx="1229481" cy="1265052"/>
            <a:chOff x="1994911" y="1471177"/>
            <a:chExt cx="1229481" cy="1265052"/>
          </a:xfrm>
        </p:grpSpPr>
        <p:sp>
          <p:nvSpPr>
            <p:cNvPr id="97" name="Isosceles Triangle 24">
              <a:extLst>
                <a:ext uri="{FF2B5EF4-FFF2-40B4-BE49-F238E27FC236}">
                  <a16:creationId xmlns:a16="http://schemas.microsoft.com/office/drawing/2014/main" id="{96535AC0-9A59-4C2F-BB59-B78A08037DE1}"/>
                </a:ext>
              </a:extLst>
            </p:cNvPr>
            <p:cNvSpPr/>
            <p:nvPr/>
          </p:nvSpPr>
          <p:spPr>
            <a:xfrm rot="5714256">
              <a:off x="2169230" y="1927908"/>
              <a:ext cx="50838" cy="342441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Isosceles Triangle 24">
              <a:extLst>
                <a:ext uri="{FF2B5EF4-FFF2-40B4-BE49-F238E27FC236}">
                  <a16:creationId xmlns:a16="http://schemas.microsoft.com/office/drawing/2014/main" id="{85897F6A-BCEF-4DF4-BFB9-F55ABCEE6BF3}"/>
                </a:ext>
              </a:extLst>
            </p:cNvPr>
            <p:cNvSpPr/>
            <p:nvPr/>
          </p:nvSpPr>
          <p:spPr>
            <a:xfrm rot="9304118">
              <a:off x="2472258" y="1765222"/>
              <a:ext cx="54686" cy="318348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80000">
                  <a:schemeClr val="accent2">
                    <a:lumMod val="40000"/>
                    <a:lumOff val="6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Isosceles Triangle 24">
              <a:extLst>
                <a:ext uri="{FF2B5EF4-FFF2-40B4-BE49-F238E27FC236}">
                  <a16:creationId xmlns:a16="http://schemas.microsoft.com/office/drawing/2014/main" id="{DB566B7F-45C1-4D4A-8382-7735C10A49BB}"/>
                </a:ext>
              </a:extLst>
            </p:cNvPr>
            <p:cNvSpPr/>
            <p:nvPr/>
          </p:nvSpPr>
          <p:spPr>
            <a:xfrm rot="10235960">
              <a:off x="2534277" y="1471178"/>
              <a:ext cx="54686" cy="318348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80000">
                  <a:schemeClr val="accent2">
                    <a:lumMod val="40000"/>
                    <a:lumOff val="6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Isosceles Triangle 24">
              <a:extLst>
                <a:ext uri="{FF2B5EF4-FFF2-40B4-BE49-F238E27FC236}">
                  <a16:creationId xmlns:a16="http://schemas.microsoft.com/office/drawing/2014/main" id="{9C48D1AA-476D-44AD-B622-EBF5843BABC8}"/>
                </a:ext>
              </a:extLst>
            </p:cNvPr>
            <p:cNvSpPr/>
            <p:nvPr/>
          </p:nvSpPr>
          <p:spPr>
            <a:xfrm rot="7565966">
              <a:off x="2184077" y="1683707"/>
              <a:ext cx="50838" cy="342441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80000">
                  <a:schemeClr val="accent2">
                    <a:lumMod val="40000"/>
                    <a:lumOff val="6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Isosceles Triangle 24">
              <a:extLst>
                <a:ext uri="{FF2B5EF4-FFF2-40B4-BE49-F238E27FC236}">
                  <a16:creationId xmlns:a16="http://schemas.microsoft.com/office/drawing/2014/main" id="{7E6249D2-A08F-40FA-B705-427C7C9709FF}"/>
                </a:ext>
              </a:extLst>
            </p:cNvPr>
            <p:cNvSpPr/>
            <p:nvPr/>
          </p:nvSpPr>
          <p:spPr>
            <a:xfrm rot="11361118">
              <a:off x="2696391" y="1617845"/>
              <a:ext cx="54686" cy="318348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80000">
                  <a:schemeClr val="accent2">
                    <a:lumMod val="40000"/>
                    <a:lumOff val="6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Isosceles Triangle 24">
              <a:extLst>
                <a:ext uri="{FF2B5EF4-FFF2-40B4-BE49-F238E27FC236}">
                  <a16:creationId xmlns:a16="http://schemas.microsoft.com/office/drawing/2014/main" id="{808CEC9A-2AFE-412A-A60A-855CB4AC93D9}"/>
                </a:ext>
              </a:extLst>
            </p:cNvPr>
            <p:cNvSpPr/>
            <p:nvPr/>
          </p:nvSpPr>
          <p:spPr>
            <a:xfrm rot="12814882">
              <a:off x="2787662" y="1794508"/>
              <a:ext cx="54686" cy="318348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80000">
                  <a:schemeClr val="accent2">
                    <a:lumMod val="40000"/>
                    <a:lumOff val="6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Isosceles Triangle 24">
              <a:extLst>
                <a:ext uri="{FF2B5EF4-FFF2-40B4-BE49-F238E27FC236}">
                  <a16:creationId xmlns:a16="http://schemas.microsoft.com/office/drawing/2014/main" id="{22CE3806-7B36-442A-8778-75F9207A3B87}"/>
                </a:ext>
              </a:extLst>
            </p:cNvPr>
            <p:cNvSpPr/>
            <p:nvPr/>
          </p:nvSpPr>
          <p:spPr>
            <a:xfrm rot="19841800">
              <a:off x="2779118" y="2209798"/>
              <a:ext cx="54686" cy="318348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80000">
                  <a:schemeClr val="accent2">
                    <a:lumMod val="40000"/>
                    <a:lumOff val="6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Isosceles Triangle 24">
              <a:extLst>
                <a:ext uri="{FF2B5EF4-FFF2-40B4-BE49-F238E27FC236}">
                  <a16:creationId xmlns:a16="http://schemas.microsoft.com/office/drawing/2014/main" id="{EEFAD9B0-6004-4AD4-BF3C-43292EBD67C6}"/>
                </a:ext>
              </a:extLst>
            </p:cNvPr>
            <p:cNvSpPr/>
            <p:nvPr/>
          </p:nvSpPr>
          <p:spPr>
            <a:xfrm rot="18560351">
              <a:off x="3027751" y="2195782"/>
              <a:ext cx="50838" cy="342441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80000">
                  <a:schemeClr val="accent2">
                    <a:lumMod val="40000"/>
                    <a:lumOff val="6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Isosceles Triangle 24">
              <a:extLst>
                <a:ext uri="{FF2B5EF4-FFF2-40B4-BE49-F238E27FC236}">
                  <a16:creationId xmlns:a16="http://schemas.microsoft.com/office/drawing/2014/main" id="{D2217BA9-9361-4F77-95DF-2DBE4D9218EE}"/>
                </a:ext>
              </a:extLst>
            </p:cNvPr>
            <p:cNvSpPr/>
            <p:nvPr/>
          </p:nvSpPr>
          <p:spPr>
            <a:xfrm rot="377719">
              <a:off x="2608053" y="2340084"/>
              <a:ext cx="54686" cy="318348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80000">
                  <a:schemeClr val="accent2">
                    <a:lumMod val="40000"/>
                    <a:lumOff val="6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Isosceles Triangle 24">
              <a:extLst>
                <a:ext uri="{FF2B5EF4-FFF2-40B4-BE49-F238E27FC236}">
                  <a16:creationId xmlns:a16="http://schemas.microsoft.com/office/drawing/2014/main" id="{8B8488D0-308E-4796-A525-4003AFC8B39E}"/>
                </a:ext>
              </a:extLst>
            </p:cNvPr>
            <p:cNvSpPr/>
            <p:nvPr/>
          </p:nvSpPr>
          <p:spPr>
            <a:xfrm rot="4498505">
              <a:off x="2140713" y="2121130"/>
              <a:ext cx="50838" cy="342441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80000">
                  <a:schemeClr val="accent2">
                    <a:lumMod val="40000"/>
                    <a:lumOff val="6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Isosceles Triangle 24">
              <a:extLst>
                <a:ext uri="{FF2B5EF4-FFF2-40B4-BE49-F238E27FC236}">
                  <a16:creationId xmlns:a16="http://schemas.microsoft.com/office/drawing/2014/main" id="{FE00E4EE-4972-4EA2-81BC-097B25BE5ED7}"/>
                </a:ext>
              </a:extLst>
            </p:cNvPr>
            <p:cNvSpPr/>
            <p:nvPr/>
          </p:nvSpPr>
          <p:spPr>
            <a:xfrm rot="14123883">
              <a:off x="3024672" y="1773504"/>
              <a:ext cx="50838" cy="342441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2" name="Isosceles Triangle 24">
              <a:extLst>
                <a:ext uri="{FF2B5EF4-FFF2-40B4-BE49-F238E27FC236}">
                  <a16:creationId xmlns:a16="http://schemas.microsoft.com/office/drawing/2014/main" id="{420A27C7-4CE8-4784-A41C-3CDC49E6E94D}"/>
                </a:ext>
              </a:extLst>
            </p:cNvPr>
            <p:cNvSpPr/>
            <p:nvPr/>
          </p:nvSpPr>
          <p:spPr>
            <a:xfrm rot="2784244">
              <a:off x="2393345" y="2162041"/>
              <a:ext cx="50838" cy="342441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80000">
                  <a:schemeClr val="accent2">
                    <a:lumMod val="40000"/>
                    <a:lumOff val="6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Isosceles Triangle 24">
              <a:extLst>
                <a:ext uri="{FF2B5EF4-FFF2-40B4-BE49-F238E27FC236}">
                  <a16:creationId xmlns:a16="http://schemas.microsoft.com/office/drawing/2014/main" id="{82525AD0-225D-4A8A-8FA8-4F9544DDC7CD}"/>
                </a:ext>
              </a:extLst>
            </p:cNvPr>
            <p:cNvSpPr/>
            <p:nvPr/>
          </p:nvSpPr>
          <p:spPr>
            <a:xfrm rot="1560177">
              <a:off x="2408164" y="2417881"/>
              <a:ext cx="54686" cy="318348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80000">
                  <a:schemeClr val="accent2">
                    <a:lumMod val="40000"/>
                    <a:lumOff val="6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Isosceles Triangle 24">
              <a:extLst>
                <a:ext uri="{FF2B5EF4-FFF2-40B4-BE49-F238E27FC236}">
                  <a16:creationId xmlns:a16="http://schemas.microsoft.com/office/drawing/2014/main" id="{EEE2E351-D416-4EE3-B794-10F119F33D69}"/>
                </a:ext>
              </a:extLst>
            </p:cNvPr>
            <p:cNvSpPr/>
            <p:nvPr/>
          </p:nvSpPr>
          <p:spPr>
            <a:xfrm rot="16200000">
              <a:off x="3012819" y="1984243"/>
              <a:ext cx="50838" cy="342441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80000">
                  <a:schemeClr val="accent2">
                    <a:lumMod val="40000"/>
                    <a:lumOff val="6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050CF874-7471-470F-A852-FBAB47099F08}"/>
                </a:ext>
              </a:extLst>
            </p:cNvPr>
            <p:cNvSpPr txBox="1"/>
            <p:nvPr/>
          </p:nvSpPr>
          <p:spPr>
            <a:xfrm>
              <a:off x="2198488" y="1944725"/>
              <a:ext cx="76666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000" b="1" baseline="30000" dirty="0">
                  <a:solidFill>
                    <a:srgbClr val="FF0000"/>
                  </a:solidFill>
                </a:rPr>
                <a:t>177</a:t>
              </a:r>
              <a:r>
                <a:rPr lang="cs-CZ" sz="2000" b="1" dirty="0">
                  <a:solidFill>
                    <a:srgbClr val="FF0000"/>
                  </a:solidFill>
                </a:rPr>
                <a:t>Lu</a:t>
              </a:r>
              <a:endParaRPr lang="en-US" sz="2000" b="1" baseline="30000" dirty="0"/>
            </a:p>
          </p:txBody>
        </p:sp>
        <p:sp>
          <p:nvSpPr>
            <p:cNvPr id="77" name="Isosceles Triangle 24">
              <a:extLst>
                <a:ext uri="{FF2B5EF4-FFF2-40B4-BE49-F238E27FC236}">
                  <a16:creationId xmlns:a16="http://schemas.microsoft.com/office/drawing/2014/main" id="{65758F7E-1F1E-4063-9131-CFD46B38845C}"/>
                </a:ext>
              </a:extLst>
            </p:cNvPr>
            <p:cNvSpPr/>
            <p:nvPr/>
          </p:nvSpPr>
          <p:spPr>
            <a:xfrm rot="9304118">
              <a:off x="2472259" y="1765221"/>
              <a:ext cx="54686" cy="318348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80000">
                  <a:schemeClr val="accent2">
                    <a:lumMod val="40000"/>
                    <a:lumOff val="6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Isosceles Triangle 24">
              <a:extLst>
                <a:ext uri="{FF2B5EF4-FFF2-40B4-BE49-F238E27FC236}">
                  <a16:creationId xmlns:a16="http://schemas.microsoft.com/office/drawing/2014/main" id="{4F1E952C-C41D-4583-85B9-A82137FA6274}"/>
                </a:ext>
              </a:extLst>
            </p:cNvPr>
            <p:cNvSpPr/>
            <p:nvPr/>
          </p:nvSpPr>
          <p:spPr>
            <a:xfrm rot="10235960">
              <a:off x="2534278" y="1471177"/>
              <a:ext cx="54686" cy="318348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80000">
                  <a:schemeClr val="accent2">
                    <a:lumMod val="40000"/>
                    <a:lumOff val="6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Isosceles Triangle 24">
              <a:extLst>
                <a:ext uri="{FF2B5EF4-FFF2-40B4-BE49-F238E27FC236}">
                  <a16:creationId xmlns:a16="http://schemas.microsoft.com/office/drawing/2014/main" id="{7015F7CC-D59D-44A7-AC0C-977D9ACF4A60}"/>
                </a:ext>
              </a:extLst>
            </p:cNvPr>
            <p:cNvSpPr/>
            <p:nvPr/>
          </p:nvSpPr>
          <p:spPr>
            <a:xfrm rot="7565966">
              <a:off x="2184078" y="1683706"/>
              <a:ext cx="50838" cy="342441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80000">
                  <a:schemeClr val="accent2">
                    <a:lumMod val="40000"/>
                    <a:lumOff val="6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Isosceles Triangle 24">
              <a:extLst>
                <a:ext uri="{FF2B5EF4-FFF2-40B4-BE49-F238E27FC236}">
                  <a16:creationId xmlns:a16="http://schemas.microsoft.com/office/drawing/2014/main" id="{DDCA005A-FBDC-46FF-82D3-772570C02A5D}"/>
                </a:ext>
              </a:extLst>
            </p:cNvPr>
            <p:cNvSpPr/>
            <p:nvPr/>
          </p:nvSpPr>
          <p:spPr>
            <a:xfrm rot="11361118">
              <a:off x="2696392" y="1617844"/>
              <a:ext cx="54686" cy="318348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80000">
                  <a:schemeClr val="accent2">
                    <a:lumMod val="40000"/>
                    <a:lumOff val="6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Isosceles Triangle 24">
              <a:extLst>
                <a:ext uri="{FF2B5EF4-FFF2-40B4-BE49-F238E27FC236}">
                  <a16:creationId xmlns:a16="http://schemas.microsoft.com/office/drawing/2014/main" id="{9A558C7C-E147-4A76-AEA4-E31DA8AFC7C7}"/>
                </a:ext>
              </a:extLst>
            </p:cNvPr>
            <p:cNvSpPr/>
            <p:nvPr/>
          </p:nvSpPr>
          <p:spPr>
            <a:xfrm rot="12814882">
              <a:off x="2787663" y="1794507"/>
              <a:ext cx="54686" cy="318348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80000">
                  <a:schemeClr val="accent2">
                    <a:lumMod val="40000"/>
                    <a:lumOff val="6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Isosceles Triangle 24">
              <a:extLst>
                <a:ext uri="{FF2B5EF4-FFF2-40B4-BE49-F238E27FC236}">
                  <a16:creationId xmlns:a16="http://schemas.microsoft.com/office/drawing/2014/main" id="{601A25DA-342A-43E5-97FD-EF39DAF77EEB}"/>
                </a:ext>
              </a:extLst>
            </p:cNvPr>
            <p:cNvSpPr/>
            <p:nvPr/>
          </p:nvSpPr>
          <p:spPr>
            <a:xfrm rot="19841800">
              <a:off x="2779119" y="2209797"/>
              <a:ext cx="54686" cy="318348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80000">
                  <a:schemeClr val="accent2">
                    <a:lumMod val="40000"/>
                    <a:lumOff val="6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Isosceles Triangle 24">
              <a:extLst>
                <a:ext uri="{FF2B5EF4-FFF2-40B4-BE49-F238E27FC236}">
                  <a16:creationId xmlns:a16="http://schemas.microsoft.com/office/drawing/2014/main" id="{0FF423B5-1FE9-4631-8A95-0978A4C421A5}"/>
                </a:ext>
              </a:extLst>
            </p:cNvPr>
            <p:cNvSpPr/>
            <p:nvPr/>
          </p:nvSpPr>
          <p:spPr>
            <a:xfrm rot="18560351">
              <a:off x="3027752" y="2195781"/>
              <a:ext cx="50838" cy="342441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80000">
                  <a:schemeClr val="accent2">
                    <a:lumMod val="40000"/>
                    <a:lumOff val="6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Isosceles Triangle 24">
              <a:extLst>
                <a:ext uri="{FF2B5EF4-FFF2-40B4-BE49-F238E27FC236}">
                  <a16:creationId xmlns:a16="http://schemas.microsoft.com/office/drawing/2014/main" id="{3C4A3C78-0A78-41F1-8A59-1EABB0F5F6A0}"/>
                </a:ext>
              </a:extLst>
            </p:cNvPr>
            <p:cNvSpPr/>
            <p:nvPr/>
          </p:nvSpPr>
          <p:spPr>
            <a:xfrm rot="377719">
              <a:off x="2608054" y="2340083"/>
              <a:ext cx="54686" cy="318348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80000">
                  <a:schemeClr val="accent2">
                    <a:lumMod val="40000"/>
                    <a:lumOff val="6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Isosceles Triangle 24">
              <a:extLst>
                <a:ext uri="{FF2B5EF4-FFF2-40B4-BE49-F238E27FC236}">
                  <a16:creationId xmlns:a16="http://schemas.microsoft.com/office/drawing/2014/main" id="{407E7EDB-447D-47A4-B06E-FF9C41BDA9A1}"/>
                </a:ext>
              </a:extLst>
            </p:cNvPr>
            <p:cNvSpPr/>
            <p:nvPr/>
          </p:nvSpPr>
          <p:spPr>
            <a:xfrm rot="4498505">
              <a:off x="2140714" y="2121129"/>
              <a:ext cx="50838" cy="342441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80000">
                  <a:schemeClr val="accent2">
                    <a:lumMod val="40000"/>
                    <a:lumOff val="6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Isosceles Triangle 24">
              <a:extLst>
                <a:ext uri="{FF2B5EF4-FFF2-40B4-BE49-F238E27FC236}">
                  <a16:creationId xmlns:a16="http://schemas.microsoft.com/office/drawing/2014/main" id="{2582C692-BC50-4880-9D35-7D8716AE8A8F}"/>
                </a:ext>
              </a:extLst>
            </p:cNvPr>
            <p:cNvSpPr/>
            <p:nvPr/>
          </p:nvSpPr>
          <p:spPr>
            <a:xfrm rot="2784244">
              <a:off x="2393346" y="2162040"/>
              <a:ext cx="50838" cy="342441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80000">
                  <a:schemeClr val="accent2">
                    <a:lumMod val="40000"/>
                    <a:lumOff val="6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Isosceles Triangle 24">
              <a:extLst>
                <a:ext uri="{FF2B5EF4-FFF2-40B4-BE49-F238E27FC236}">
                  <a16:creationId xmlns:a16="http://schemas.microsoft.com/office/drawing/2014/main" id="{365BFE9D-C757-4E40-A63D-8BCD58147818}"/>
                </a:ext>
              </a:extLst>
            </p:cNvPr>
            <p:cNvSpPr/>
            <p:nvPr/>
          </p:nvSpPr>
          <p:spPr>
            <a:xfrm rot="1560177">
              <a:off x="2408165" y="2417880"/>
              <a:ext cx="54686" cy="318348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80000">
                  <a:schemeClr val="accent2">
                    <a:lumMod val="40000"/>
                    <a:lumOff val="6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Isosceles Triangle 24">
              <a:extLst>
                <a:ext uri="{FF2B5EF4-FFF2-40B4-BE49-F238E27FC236}">
                  <a16:creationId xmlns:a16="http://schemas.microsoft.com/office/drawing/2014/main" id="{C2DE3100-7D16-4D12-A05D-7B902C978873}"/>
                </a:ext>
              </a:extLst>
            </p:cNvPr>
            <p:cNvSpPr/>
            <p:nvPr/>
          </p:nvSpPr>
          <p:spPr>
            <a:xfrm rot="16200000">
              <a:off x="3012820" y="1984243"/>
              <a:ext cx="50838" cy="342441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Isosceles Triangle 24">
              <a:extLst>
                <a:ext uri="{FF2B5EF4-FFF2-40B4-BE49-F238E27FC236}">
                  <a16:creationId xmlns:a16="http://schemas.microsoft.com/office/drawing/2014/main" id="{505D7351-70EC-48A8-BDFE-A04141ECF855}"/>
                </a:ext>
              </a:extLst>
            </p:cNvPr>
            <p:cNvSpPr/>
            <p:nvPr/>
          </p:nvSpPr>
          <p:spPr>
            <a:xfrm rot="9304118">
              <a:off x="2472260" y="1765221"/>
              <a:ext cx="54686" cy="318348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Isosceles Triangle 24">
              <a:extLst>
                <a:ext uri="{FF2B5EF4-FFF2-40B4-BE49-F238E27FC236}">
                  <a16:creationId xmlns:a16="http://schemas.microsoft.com/office/drawing/2014/main" id="{58EAAEDA-F8F4-4210-AF75-51BD8213D9D3}"/>
                </a:ext>
              </a:extLst>
            </p:cNvPr>
            <p:cNvSpPr/>
            <p:nvPr/>
          </p:nvSpPr>
          <p:spPr>
            <a:xfrm rot="10235960">
              <a:off x="2534279" y="1471177"/>
              <a:ext cx="54686" cy="318348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Isosceles Triangle 24">
              <a:extLst>
                <a:ext uri="{FF2B5EF4-FFF2-40B4-BE49-F238E27FC236}">
                  <a16:creationId xmlns:a16="http://schemas.microsoft.com/office/drawing/2014/main" id="{C23C9F7A-5771-470C-8736-8B1914BAEC00}"/>
                </a:ext>
              </a:extLst>
            </p:cNvPr>
            <p:cNvSpPr/>
            <p:nvPr/>
          </p:nvSpPr>
          <p:spPr>
            <a:xfrm rot="7565966">
              <a:off x="2184079" y="1683706"/>
              <a:ext cx="50838" cy="342441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Isosceles Triangle 24">
              <a:extLst>
                <a:ext uri="{FF2B5EF4-FFF2-40B4-BE49-F238E27FC236}">
                  <a16:creationId xmlns:a16="http://schemas.microsoft.com/office/drawing/2014/main" id="{B5ED6E58-EAFE-44E7-B2EA-AD19B1F508D4}"/>
                </a:ext>
              </a:extLst>
            </p:cNvPr>
            <p:cNvSpPr/>
            <p:nvPr/>
          </p:nvSpPr>
          <p:spPr>
            <a:xfrm rot="11361118">
              <a:off x="2696393" y="1617844"/>
              <a:ext cx="54686" cy="318348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Isosceles Triangle 24">
              <a:extLst>
                <a:ext uri="{FF2B5EF4-FFF2-40B4-BE49-F238E27FC236}">
                  <a16:creationId xmlns:a16="http://schemas.microsoft.com/office/drawing/2014/main" id="{9EB21B96-0606-4CCF-9624-3DCDDEF0BD07}"/>
                </a:ext>
              </a:extLst>
            </p:cNvPr>
            <p:cNvSpPr/>
            <p:nvPr/>
          </p:nvSpPr>
          <p:spPr>
            <a:xfrm rot="12814882">
              <a:off x="2787664" y="1794507"/>
              <a:ext cx="54686" cy="318348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Isosceles Triangle 24">
              <a:extLst>
                <a:ext uri="{FF2B5EF4-FFF2-40B4-BE49-F238E27FC236}">
                  <a16:creationId xmlns:a16="http://schemas.microsoft.com/office/drawing/2014/main" id="{31BE1B71-5F3C-4C02-8A0A-92F74D069367}"/>
                </a:ext>
              </a:extLst>
            </p:cNvPr>
            <p:cNvSpPr/>
            <p:nvPr/>
          </p:nvSpPr>
          <p:spPr>
            <a:xfrm rot="19841800">
              <a:off x="2779120" y="2209797"/>
              <a:ext cx="54686" cy="318348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Isosceles Triangle 24">
              <a:extLst>
                <a:ext uri="{FF2B5EF4-FFF2-40B4-BE49-F238E27FC236}">
                  <a16:creationId xmlns:a16="http://schemas.microsoft.com/office/drawing/2014/main" id="{312B5A8E-0470-4E7E-9567-A499C0AC00C2}"/>
                </a:ext>
              </a:extLst>
            </p:cNvPr>
            <p:cNvSpPr/>
            <p:nvPr/>
          </p:nvSpPr>
          <p:spPr>
            <a:xfrm rot="18560351">
              <a:off x="3027753" y="2195781"/>
              <a:ext cx="50838" cy="342441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Isosceles Triangle 24">
              <a:extLst>
                <a:ext uri="{FF2B5EF4-FFF2-40B4-BE49-F238E27FC236}">
                  <a16:creationId xmlns:a16="http://schemas.microsoft.com/office/drawing/2014/main" id="{EA380CB1-F2EB-4306-843E-26C2F64078B2}"/>
                </a:ext>
              </a:extLst>
            </p:cNvPr>
            <p:cNvSpPr/>
            <p:nvPr/>
          </p:nvSpPr>
          <p:spPr>
            <a:xfrm rot="377719">
              <a:off x="2608055" y="2340083"/>
              <a:ext cx="54686" cy="318348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Isosceles Triangle 24">
              <a:extLst>
                <a:ext uri="{FF2B5EF4-FFF2-40B4-BE49-F238E27FC236}">
                  <a16:creationId xmlns:a16="http://schemas.microsoft.com/office/drawing/2014/main" id="{8534F4DA-F69C-4370-9594-294FAF93DC49}"/>
                </a:ext>
              </a:extLst>
            </p:cNvPr>
            <p:cNvSpPr/>
            <p:nvPr/>
          </p:nvSpPr>
          <p:spPr>
            <a:xfrm rot="4498505">
              <a:off x="2140715" y="2121129"/>
              <a:ext cx="50838" cy="342441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Isosceles Triangle 24">
              <a:extLst>
                <a:ext uri="{FF2B5EF4-FFF2-40B4-BE49-F238E27FC236}">
                  <a16:creationId xmlns:a16="http://schemas.microsoft.com/office/drawing/2014/main" id="{9F67FFAA-7324-4800-9B6E-8DE8212E5F82}"/>
                </a:ext>
              </a:extLst>
            </p:cNvPr>
            <p:cNvSpPr/>
            <p:nvPr/>
          </p:nvSpPr>
          <p:spPr>
            <a:xfrm rot="2784244">
              <a:off x="2393347" y="2162040"/>
              <a:ext cx="50838" cy="342441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Isosceles Triangle 24">
              <a:extLst>
                <a:ext uri="{FF2B5EF4-FFF2-40B4-BE49-F238E27FC236}">
                  <a16:creationId xmlns:a16="http://schemas.microsoft.com/office/drawing/2014/main" id="{4F964A35-1E33-470E-873B-7C946B86ADFC}"/>
                </a:ext>
              </a:extLst>
            </p:cNvPr>
            <p:cNvSpPr/>
            <p:nvPr/>
          </p:nvSpPr>
          <p:spPr>
            <a:xfrm rot="1560177">
              <a:off x="2408166" y="2417880"/>
              <a:ext cx="54686" cy="318348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7" name="TextBox 106">
            <a:extLst>
              <a:ext uri="{FF2B5EF4-FFF2-40B4-BE49-F238E27FC236}">
                <a16:creationId xmlns:a16="http://schemas.microsoft.com/office/drawing/2014/main" id="{151B04EA-4395-4B1B-974B-BCADCF687FD2}"/>
              </a:ext>
            </a:extLst>
          </p:cNvPr>
          <p:cNvSpPr txBox="1"/>
          <p:nvPr/>
        </p:nvSpPr>
        <p:spPr>
          <a:xfrm>
            <a:off x="3720565" y="1913826"/>
            <a:ext cx="13794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>
                <a:latin typeface="+mj-lt"/>
              </a:rPr>
              <a:t>Radionuclide</a:t>
            </a:r>
            <a:endParaRPr lang="en-US" sz="1400" b="1" dirty="0">
              <a:latin typeface="+mj-lt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249611CA-4E9E-40A3-9A36-C9D4744614FD}"/>
              </a:ext>
            </a:extLst>
          </p:cNvPr>
          <p:cNvSpPr txBox="1"/>
          <p:nvPr/>
        </p:nvSpPr>
        <p:spPr>
          <a:xfrm>
            <a:off x="3723362" y="2173011"/>
            <a:ext cx="16202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/>
              <a:t>supply via </a:t>
            </a:r>
            <a:r>
              <a:rPr lang="cs-CZ" sz="1600" b="1" dirty="0"/>
              <a:t>WP3</a:t>
            </a:r>
            <a:endParaRPr lang="en-US" sz="1600" b="1" dirty="0"/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EE011910-CC38-4811-A125-D7744A62667A}"/>
              </a:ext>
            </a:extLst>
          </p:cNvPr>
          <p:cNvSpPr txBox="1"/>
          <p:nvPr/>
        </p:nvSpPr>
        <p:spPr>
          <a:xfrm>
            <a:off x="796781" y="1814243"/>
            <a:ext cx="15110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600" b="1" dirty="0"/>
              <a:t>Task 4.2:</a:t>
            </a:r>
          </a:p>
          <a:p>
            <a:pPr algn="r"/>
            <a:r>
              <a:rPr lang="cs-CZ" sz="1600" baseline="30000" dirty="0"/>
              <a:t>177</a:t>
            </a:r>
            <a:r>
              <a:rPr lang="cs-CZ" sz="1600" dirty="0"/>
              <a:t>Lu = nuclide of choise</a:t>
            </a:r>
          </a:p>
          <a:p>
            <a:pPr algn="r"/>
            <a:endParaRPr lang="en-US" sz="1600" b="1" dirty="0"/>
          </a:p>
        </p:txBody>
      </p:sp>
      <p:sp>
        <p:nvSpPr>
          <p:cNvPr id="76" name="Title 1">
            <a:extLst>
              <a:ext uri="{FF2B5EF4-FFF2-40B4-BE49-F238E27FC236}">
                <a16:creationId xmlns:a16="http://schemas.microsoft.com/office/drawing/2014/main" id="{708F34E0-2B8E-4633-B5D0-76EFA20609F2}"/>
              </a:ext>
            </a:extLst>
          </p:cNvPr>
          <p:cNvSpPr txBox="1">
            <a:spLocks/>
          </p:cNvSpPr>
          <p:nvPr/>
        </p:nvSpPr>
        <p:spPr bwMode="auto">
          <a:xfrm>
            <a:off x="838704" y="288384"/>
            <a:ext cx="10925452" cy="11600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36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err="1"/>
              <a:t>Radiotheranostics</a:t>
            </a:r>
            <a:r>
              <a:rPr lang="en-US" sz="2800" dirty="0"/>
              <a:t> </a:t>
            </a:r>
            <a:r>
              <a:rPr lang="en-US" sz="2800" b="0" dirty="0"/>
              <a:t>– </a:t>
            </a:r>
            <a:r>
              <a:rPr lang="cs-CZ" sz="2800" b="0" i="1" dirty="0"/>
              <a:t>in vitro </a:t>
            </a:r>
            <a:r>
              <a:rPr lang="cs-CZ" sz="2800" b="0" dirty="0"/>
              <a:t>(T4.4)</a:t>
            </a:r>
            <a:endParaRPr lang="en-US" sz="2800" b="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9384DD0-C3A7-4668-AD32-997139B9E4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62AB20F-D7ED-4DAD-83AF-0FCB71CD2C50}" type="slidenum">
              <a:rPr lang="en-US" smtClean="0"/>
              <a:t>9</a:t>
            </a:fld>
            <a:endParaRPr lang="en-US"/>
          </a:p>
        </p:txBody>
      </p:sp>
      <p:pic>
        <p:nvPicPr>
          <p:cNvPr id="119" name="Grafik 13">
            <a:extLst>
              <a:ext uri="{FF2B5EF4-FFF2-40B4-BE49-F238E27FC236}">
                <a16:creationId xmlns:a16="http://schemas.microsoft.com/office/drawing/2014/main" id="{AA374127-6A70-4377-8949-A6481A532A7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42875" y="5959441"/>
            <a:ext cx="1199155" cy="579471"/>
          </a:xfrm>
          <a:prstGeom prst="rect">
            <a:avLst/>
          </a:prstGeom>
        </p:spPr>
      </p:pic>
      <p:sp>
        <p:nvSpPr>
          <p:cNvPr id="139" name="TextBox 138">
            <a:extLst>
              <a:ext uri="{FF2B5EF4-FFF2-40B4-BE49-F238E27FC236}">
                <a16:creationId xmlns:a16="http://schemas.microsoft.com/office/drawing/2014/main" id="{99147C3C-82E6-4009-8602-AED0EC40E97C}"/>
              </a:ext>
            </a:extLst>
          </p:cNvPr>
          <p:cNvSpPr txBox="1"/>
          <p:nvPr/>
        </p:nvSpPr>
        <p:spPr>
          <a:xfrm>
            <a:off x="1103806" y="5127658"/>
            <a:ext cx="403527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Cellular assays: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dirty="0"/>
              <a:t>Binding affinity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dirty="0"/>
              <a:t>Total cellular binding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dirty="0"/>
              <a:t>Internalization</a:t>
            </a:r>
          </a:p>
          <a:p>
            <a:endParaRPr lang="cs-CZ" dirty="0"/>
          </a:p>
        </p:txBody>
      </p:sp>
      <p:graphicFrame>
        <p:nvGraphicFramePr>
          <p:cNvPr id="118" name="Object 117">
            <a:extLst>
              <a:ext uri="{FF2B5EF4-FFF2-40B4-BE49-F238E27FC236}">
                <a16:creationId xmlns:a16="http://schemas.microsoft.com/office/drawing/2014/main" id="{F264AD16-F695-4907-B168-840D2FA94DA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7121865"/>
              </p:ext>
            </p:extLst>
          </p:nvPr>
        </p:nvGraphicFramePr>
        <p:xfrm>
          <a:off x="6492552" y="3782565"/>
          <a:ext cx="8384315" cy="63735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157" name="CS ChemDraw 64-bit Drawing" r:id="rId8" imgW="5625074" imgH="4272266" progId="ChemDraw_x64.Document.6.0">
                  <p:embed/>
                </p:oleObj>
              </mc:Choice>
              <mc:Fallback>
                <p:oleObj name="CS ChemDraw 64-bit Drawing" r:id="rId8" imgW="5625074" imgH="4272266" progId="ChemDraw_x64.Document.6.0">
                  <p:embed/>
                  <p:pic>
                    <p:nvPicPr>
                      <p:cNvPr id="43" name="Object 42">
                        <a:extLst>
                          <a:ext uri="{FF2B5EF4-FFF2-40B4-BE49-F238E27FC236}">
                            <a16:creationId xmlns:a16="http://schemas.microsoft.com/office/drawing/2014/main" id="{77A509FD-4EE5-426E-A88C-03842283FA6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492552" y="3782565"/>
                        <a:ext cx="8384315" cy="63735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36" name="Group 135">
            <a:extLst>
              <a:ext uri="{FF2B5EF4-FFF2-40B4-BE49-F238E27FC236}">
                <a16:creationId xmlns:a16="http://schemas.microsoft.com/office/drawing/2014/main" id="{3982B736-CEB5-401E-A3B2-82707F143C9D}"/>
              </a:ext>
            </a:extLst>
          </p:cNvPr>
          <p:cNvGrpSpPr/>
          <p:nvPr/>
        </p:nvGrpSpPr>
        <p:grpSpPr>
          <a:xfrm>
            <a:off x="8231767" y="1075512"/>
            <a:ext cx="3261997" cy="1642488"/>
            <a:chOff x="1813022" y="1185842"/>
            <a:chExt cx="3261997" cy="1642488"/>
          </a:xfrm>
        </p:grpSpPr>
        <p:graphicFrame>
          <p:nvGraphicFramePr>
            <p:cNvPr id="137" name="Object 136">
              <a:extLst>
                <a:ext uri="{FF2B5EF4-FFF2-40B4-BE49-F238E27FC236}">
                  <a16:creationId xmlns:a16="http://schemas.microsoft.com/office/drawing/2014/main" id="{3DBCF648-F9DE-435B-9E99-D3C11F4C627B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634463426"/>
                </p:ext>
              </p:extLst>
            </p:nvPr>
          </p:nvGraphicFramePr>
          <p:xfrm>
            <a:off x="1920119" y="1219345"/>
            <a:ext cx="3154900" cy="160898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2158" name="CS ChemDraw 64-bit Drawing" r:id="rId10" imgW="4579287" imgH="2186683" progId="ChemDraw_x64.Document.6.0">
                    <p:embed/>
                  </p:oleObj>
                </mc:Choice>
                <mc:Fallback>
                  <p:oleObj name="CS ChemDraw 64-bit Drawing" r:id="rId10" imgW="4579287" imgH="2186683" progId="ChemDraw_x64.Document.6.0">
                    <p:embed/>
                    <p:pic>
                      <p:nvPicPr>
                        <p:cNvPr id="85" name="Object 84">
                          <a:extLst>
                            <a:ext uri="{FF2B5EF4-FFF2-40B4-BE49-F238E27FC236}">
                              <a16:creationId xmlns:a16="http://schemas.microsoft.com/office/drawing/2014/main" id="{00E78835-F0B2-458B-A484-A9EF349F737A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1920119" y="1219345"/>
                          <a:ext cx="3154900" cy="160898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40" name="Isosceles Triangle 24">
              <a:extLst>
                <a:ext uri="{FF2B5EF4-FFF2-40B4-BE49-F238E27FC236}">
                  <a16:creationId xmlns:a16="http://schemas.microsoft.com/office/drawing/2014/main" id="{E307FDCE-13AA-4D69-B185-1D016EF89E59}"/>
                </a:ext>
              </a:extLst>
            </p:cNvPr>
            <p:cNvSpPr/>
            <p:nvPr/>
          </p:nvSpPr>
          <p:spPr>
            <a:xfrm rot="9304118">
              <a:off x="2235913" y="1380770"/>
              <a:ext cx="29370" cy="196502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Isosceles Triangle 24">
              <a:extLst>
                <a:ext uri="{FF2B5EF4-FFF2-40B4-BE49-F238E27FC236}">
                  <a16:creationId xmlns:a16="http://schemas.microsoft.com/office/drawing/2014/main" id="{E7D1F0AA-8CC3-439D-8C47-0B2CE60BF9B2}"/>
                </a:ext>
              </a:extLst>
            </p:cNvPr>
            <p:cNvSpPr/>
            <p:nvPr/>
          </p:nvSpPr>
          <p:spPr>
            <a:xfrm rot="9998626">
              <a:off x="2261012" y="1185842"/>
              <a:ext cx="29370" cy="196502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Isosceles Triangle 24">
              <a:extLst>
                <a:ext uri="{FF2B5EF4-FFF2-40B4-BE49-F238E27FC236}">
                  <a16:creationId xmlns:a16="http://schemas.microsoft.com/office/drawing/2014/main" id="{3B4F8B22-3688-4ACE-BC76-89F650266098}"/>
                </a:ext>
              </a:extLst>
            </p:cNvPr>
            <p:cNvSpPr/>
            <p:nvPr/>
          </p:nvSpPr>
          <p:spPr>
            <a:xfrm rot="8314186">
              <a:off x="2083081" y="1332725"/>
              <a:ext cx="29370" cy="196502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Isosceles Triangle 24">
              <a:extLst>
                <a:ext uri="{FF2B5EF4-FFF2-40B4-BE49-F238E27FC236}">
                  <a16:creationId xmlns:a16="http://schemas.microsoft.com/office/drawing/2014/main" id="{714430A2-AA10-41D2-B416-4B49B5C85F4E}"/>
                </a:ext>
              </a:extLst>
            </p:cNvPr>
            <p:cNvSpPr/>
            <p:nvPr/>
          </p:nvSpPr>
          <p:spPr>
            <a:xfrm rot="5714256">
              <a:off x="1889289" y="1675216"/>
              <a:ext cx="31380" cy="183914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Isosceles Triangle 24">
              <a:extLst>
                <a:ext uri="{FF2B5EF4-FFF2-40B4-BE49-F238E27FC236}">
                  <a16:creationId xmlns:a16="http://schemas.microsoft.com/office/drawing/2014/main" id="{DD49B678-9A76-4824-932F-CBE9BDAFFBDC}"/>
                </a:ext>
              </a:extLst>
            </p:cNvPr>
            <p:cNvSpPr/>
            <p:nvPr/>
          </p:nvSpPr>
          <p:spPr>
            <a:xfrm rot="13308406">
              <a:off x="2740566" y="1331813"/>
              <a:ext cx="29370" cy="196502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Isosceles Triangle 24">
              <a:extLst>
                <a:ext uri="{FF2B5EF4-FFF2-40B4-BE49-F238E27FC236}">
                  <a16:creationId xmlns:a16="http://schemas.microsoft.com/office/drawing/2014/main" id="{1D17BC52-615D-4FCE-A1E5-A400E71E4C99}"/>
                </a:ext>
              </a:extLst>
            </p:cNvPr>
            <p:cNvSpPr/>
            <p:nvPr/>
          </p:nvSpPr>
          <p:spPr>
            <a:xfrm rot="14720713">
              <a:off x="2789814" y="1519219"/>
              <a:ext cx="31380" cy="183914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Isosceles Triangle 24">
              <a:extLst>
                <a:ext uri="{FF2B5EF4-FFF2-40B4-BE49-F238E27FC236}">
                  <a16:creationId xmlns:a16="http://schemas.microsoft.com/office/drawing/2014/main" id="{CEC5CD90-5BAD-45CC-8DBC-C7F41637F62A}"/>
                </a:ext>
              </a:extLst>
            </p:cNvPr>
            <p:cNvSpPr/>
            <p:nvPr/>
          </p:nvSpPr>
          <p:spPr>
            <a:xfrm rot="19541190">
              <a:off x="2605079" y="2071508"/>
              <a:ext cx="29370" cy="196502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Isosceles Triangle 24">
              <a:extLst>
                <a:ext uri="{FF2B5EF4-FFF2-40B4-BE49-F238E27FC236}">
                  <a16:creationId xmlns:a16="http://schemas.microsoft.com/office/drawing/2014/main" id="{E1265CAE-D16B-4125-A820-2B67F169720A}"/>
                </a:ext>
              </a:extLst>
            </p:cNvPr>
            <p:cNvSpPr/>
            <p:nvPr/>
          </p:nvSpPr>
          <p:spPr>
            <a:xfrm rot="18437849">
              <a:off x="2747291" y="2082889"/>
              <a:ext cx="31380" cy="183914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Isosceles Triangle 24">
              <a:extLst>
                <a:ext uri="{FF2B5EF4-FFF2-40B4-BE49-F238E27FC236}">
                  <a16:creationId xmlns:a16="http://schemas.microsoft.com/office/drawing/2014/main" id="{A696FF9C-DEC5-4F1A-8898-37D477709794}"/>
                </a:ext>
              </a:extLst>
            </p:cNvPr>
            <p:cNvSpPr/>
            <p:nvPr/>
          </p:nvSpPr>
          <p:spPr>
            <a:xfrm rot="607241">
              <a:off x="2392884" y="2257133"/>
              <a:ext cx="29370" cy="196502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Isosceles Triangle 24">
              <a:extLst>
                <a:ext uri="{FF2B5EF4-FFF2-40B4-BE49-F238E27FC236}">
                  <a16:creationId xmlns:a16="http://schemas.microsoft.com/office/drawing/2014/main" id="{FB83FE26-6469-4671-BAEA-66A6DC6973DD}"/>
                </a:ext>
              </a:extLst>
            </p:cNvPr>
            <p:cNvSpPr/>
            <p:nvPr/>
          </p:nvSpPr>
          <p:spPr>
            <a:xfrm rot="4435104">
              <a:off x="1960969" y="1847834"/>
              <a:ext cx="31380" cy="183914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Isosceles Triangle 24">
              <a:extLst>
                <a:ext uri="{FF2B5EF4-FFF2-40B4-BE49-F238E27FC236}">
                  <a16:creationId xmlns:a16="http://schemas.microsoft.com/office/drawing/2014/main" id="{1B129FBC-F6BA-4ECF-AC61-8FA133A864E1}"/>
                </a:ext>
              </a:extLst>
            </p:cNvPr>
            <p:cNvSpPr/>
            <p:nvPr/>
          </p:nvSpPr>
          <p:spPr>
            <a:xfrm rot="14123883">
              <a:off x="2895839" y="1357947"/>
              <a:ext cx="31380" cy="183914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Isosceles Triangle 24">
              <a:extLst>
                <a:ext uri="{FF2B5EF4-FFF2-40B4-BE49-F238E27FC236}">
                  <a16:creationId xmlns:a16="http://schemas.microsoft.com/office/drawing/2014/main" id="{3D43B2B6-3625-4F8B-A1A2-19FEF30428EF}"/>
                </a:ext>
              </a:extLst>
            </p:cNvPr>
            <p:cNvSpPr/>
            <p:nvPr/>
          </p:nvSpPr>
          <p:spPr>
            <a:xfrm rot="3663462">
              <a:off x="2097796" y="1926322"/>
              <a:ext cx="31380" cy="183914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Isosceles Triangle 24">
              <a:extLst>
                <a:ext uri="{FF2B5EF4-FFF2-40B4-BE49-F238E27FC236}">
                  <a16:creationId xmlns:a16="http://schemas.microsoft.com/office/drawing/2014/main" id="{2122F589-6277-4A7E-978D-90950CF6C5D0}"/>
                </a:ext>
              </a:extLst>
            </p:cNvPr>
            <p:cNvSpPr/>
            <p:nvPr/>
          </p:nvSpPr>
          <p:spPr>
            <a:xfrm rot="2657353">
              <a:off x="2091217" y="2107350"/>
              <a:ext cx="29370" cy="196502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Isosceles Triangle 24">
              <a:extLst>
                <a:ext uri="{FF2B5EF4-FFF2-40B4-BE49-F238E27FC236}">
                  <a16:creationId xmlns:a16="http://schemas.microsoft.com/office/drawing/2014/main" id="{6DDA4AD7-D6C3-4FBF-98EF-4AAC3B4A83FA}"/>
                </a:ext>
              </a:extLst>
            </p:cNvPr>
            <p:cNvSpPr/>
            <p:nvPr/>
          </p:nvSpPr>
          <p:spPr>
            <a:xfrm rot="15774410">
              <a:off x="2979868" y="1662066"/>
              <a:ext cx="31380" cy="183914"/>
            </a:xfrm>
            <a:custGeom>
              <a:avLst/>
              <a:gdLst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31422"/>
                <a:gd name="connsiteX1" fmla="*/ 66445 w 132890"/>
                <a:gd name="connsiteY1" fmla="*/ 0 h 231422"/>
                <a:gd name="connsiteX2" fmla="*/ 132890 w 132890"/>
                <a:gd name="connsiteY2" fmla="*/ 231422 h 231422"/>
                <a:gd name="connsiteX3" fmla="*/ 0 w 132890"/>
                <a:gd name="connsiteY3" fmla="*/ 231422 h 231422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0 w 132890"/>
                <a:gd name="connsiteY0" fmla="*/ 231422 h 270306"/>
                <a:gd name="connsiteX1" fmla="*/ 66445 w 132890"/>
                <a:gd name="connsiteY1" fmla="*/ 0 h 270306"/>
                <a:gd name="connsiteX2" fmla="*/ 132890 w 132890"/>
                <a:gd name="connsiteY2" fmla="*/ 231422 h 270306"/>
                <a:gd name="connsiteX3" fmla="*/ 0 w 132890"/>
                <a:gd name="connsiteY3" fmla="*/ 231422 h 270306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2562 w 135452"/>
                <a:gd name="connsiteY0" fmla="*/ 231422 h 303528"/>
                <a:gd name="connsiteX1" fmla="*/ 69007 w 135452"/>
                <a:gd name="connsiteY1" fmla="*/ 0 h 303528"/>
                <a:gd name="connsiteX2" fmla="*/ 135452 w 135452"/>
                <a:gd name="connsiteY2" fmla="*/ 231422 h 303528"/>
                <a:gd name="connsiteX3" fmla="*/ 2562 w 135452"/>
                <a:gd name="connsiteY3" fmla="*/ 231422 h 303528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1605 w 138196"/>
                <a:gd name="connsiteY0" fmla="*/ 231422 h 317306"/>
                <a:gd name="connsiteX1" fmla="*/ 68050 w 138196"/>
                <a:gd name="connsiteY1" fmla="*/ 0 h 317306"/>
                <a:gd name="connsiteX2" fmla="*/ 134495 w 138196"/>
                <a:gd name="connsiteY2" fmla="*/ 231422 h 317306"/>
                <a:gd name="connsiteX3" fmla="*/ 1605 w 138196"/>
                <a:gd name="connsiteY3" fmla="*/ 231422 h 317306"/>
                <a:gd name="connsiteX0" fmla="*/ 2983 w 139431"/>
                <a:gd name="connsiteY0" fmla="*/ 231422 h 324555"/>
                <a:gd name="connsiteX1" fmla="*/ 69428 w 139431"/>
                <a:gd name="connsiteY1" fmla="*/ 0 h 324555"/>
                <a:gd name="connsiteX2" fmla="*/ 135873 w 139431"/>
                <a:gd name="connsiteY2" fmla="*/ 231422 h 324555"/>
                <a:gd name="connsiteX3" fmla="*/ 2983 w 139431"/>
                <a:gd name="connsiteY3" fmla="*/ 231422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31" h="324555">
                  <a:moveTo>
                    <a:pt x="2983" y="231422"/>
                  </a:moveTo>
                  <a:lnTo>
                    <a:pt x="69428" y="0"/>
                  </a:lnTo>
                  <a:lnTo>
                    <a:pt x="135873" y="231422"/>
                  </a:lnTo>
                  <a:cubicBezTo>
                    <a:pt x="167776" y="355600"/>
                    <a:pt x="-26097" y="355600"/>
                    <a:pt x="2983" y="231422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chemeClr val="bg1"/>
                </a:gs>
                <a:gs pos="0">
                  <a:schemeClr val="accent1">
                    <a:lumMod val="0"/>
                    <a:lumOff val="100000"/>
                  </a:schemeClr>
                </a:gs>
                <a:gs pos="100000">
                  <a:srgbClr val="FF66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4" name="TextBox 153">
            <a:extLst>
              <a:ext uri="{FF2B5EF4-FFF2-40B4-BE49-F238E27FC236}">
                <a16:creationId xmlns:a16="http://schemas.microsoft.com/office/drawing/2014/main" id="{C120CBEC-40D1-4D65-8D3E-951562AA201C}"/>
              </a:ext>
            </a:extLst>
          </p:cNvPr>
          <p:cNvSpPr txBox="1"/>
          <p:nvPr/>
        </p:nvSpPr>
        <p:spPr>
          <a:xfrm>
            <a:off x="7936774" y="1456138"/>
            <a:ext cx="6850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=</a:t>
            </a:r>
            <a:endParaRPr lang="en-US" dirty="0"/>
          </a:p>
        </p:txBody>
      </p:sp>
      <p:graphicFrame>
        <p:nvGraphicFramePr>
          <p:cNvPr id="155" name="Object 154">
            <a:extLst>
              <a:ext uri="{FF2B5EF4-FFF2-40B4-BE49-F238E27FC236}">
                <a16:creationId xmlns:a16="http://schemas.microsoft.com/office/drawing/2014/main" id="{1E043418-15DB-4B59-9E40-5F167634275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83813930"/>
              </p:ext>
            </p:extLst>
          </p:nvPr>
        </p:nvGraphicFramePr>
        <p:xfrm>
          <a:off x="10981066" y="3878681"/>
          <a:ext cx="660400" cy="36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159" name="CS ChemDraw 64-bit Drawing" r:id="rId12" imgW="837708" imgH="464305" progId="ChemDraw_x64.Document.6.0">
                  <p:embed/>
                </p:oleObj>
              </mc:Choice>
              <mc:Fallback>
                <p:oleObj name="CS ChemDraw 64-bit Drawing" r:id="rId12" imgW="837708" imgH="464305" progId="ChemDraw_x64.Document.6.0">
                  <p:embed/>
                  <p:pic>
                    <p:nvPicPr>
                      <p:cNvPr id="101" name="Object 100">
                        <a:extLst>
                          <a:ext uri="{FF2B5EF4-FFF2-40B4-BE49-F238E27FC236}">
                            <a16:creationId xmlns:a16="http://schemas.microsoft.com/office/drawing/2014/main" id="{FDB8D123-2E30-4786-8ABA-BAD4F0731BB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0981066" y="3878681"/>
                        <a:ext cx="660400" cy="365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6" name="Object 155">
            <a:extLst>
              <a:ext uri="{FF2B5EF4-FFF2-40B4-BE49-F238E27FC236}">
                <a16:creationId xmlns:a16="http://schemas.microsoft.com/office/drawing/2014/main" id="{38795AE9-436B-4A8F-8F69-9C69DD1820C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81638065"/>
              </p:ext>
            </p:extLst>
          </p:nvPr>
        </p:nvGraphicFramePr>
        <p:xfrm>
          <a:off x="8205206" y="5614021"/>
          <a:ext cx="327025" cy="671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160" name="CS ChemDraw 64-bit Drawing" r:id="rId14" imgW="412608" imgH="853195" progId="ChemDraw_x64.Document.6.0">
                  <p:embed/>
                </p:oleObj>
              </mc:Choice>
              <mc:Fallback>
                <p:oleObj name="CS ChemDraw 64-bit Drawing" r:id="rId14" imgW="412608" imgH="853195" progId="ChemDraw_x64.Document.6.0">
                  <p:embed/>
                  <p:pic>
                    <p:nvPicPr>
                      <p:cNvPr id="102" name="Object 101">
                        <a:extLst>
                          <a:ext uri="{FF2B5EF4-FFF2-40B4-BE49-F238E27FC236}">
                            <a16:creationId xmlns:a16="http://schemas.microsoft.com/office/drawing/2014/main" id="{74678177-CDA7-46C5-AAB6-3553B6336D6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8205206" y="5614021"/>
                        <a:ext cx="327025" cy="6715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7" name="Object 156">
            <a:extLst>
              <a:ext uri="{FF2B5EF4-FFF2-40B4-BE49-F238E27FC236}">
                <a16:creationId xmlns:a16="http://schemas.microsoft.com/office/drawing/2014/main" id="{7D70964E-06AF-4F83-AB61-BDD145A0DB7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76728376"/>
              </p:ext>
            </p:extLst>
          </p:nvPr>
        </p:nvGraphicFramePr>
        <p:xfrm>
          <a:off x="6731072" y="4500691"/>
          <a:ext cx="603250" cy="488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161" name="CS ChemDraw 64-bit Drawing" r:id="rId16" imgW="764834" imgH="618263" progId="ChemDraw_x64.Document.6.0">
                  <p:embed/>
                </p:oleObj>
              </mc:Choice>
              <mc:Fallback>
                <p:oleObj name="CS ChemDraw 64-bit Drawing" r:id="rId16" imgW="764834" imgH="618263" progId="ChemDraw_x64.Document.6.0">
                  <p:embed/>
                  <p:pic>
                    <p:nvPicPr>
                      <p:cNvPr id="103" name="Object 102">
                        <a:extLst>
                          <a:ext uri="{FF2B5EF4-FFF2-40B4-BE49-F238E27FC236}">
                            <a16:creationId xmlns:a16="http://schemas.microsoft.com/office/drawing/2014/main" id="{E910A5F2-AD2E-4A1C-A3DD-FCD3503596E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6731072" y="4500691"/>
                        <a:ext cx="603250" cy="488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8" name="Object 157">
            <a:extLst>
              <a:ext uri="{FF2B5EF4-FFF2-40B4-BE49-F238E27FC236}">
                <a16:creationId xmlns:a16="http://schemas.microsoft.com/office/drawing/2014/main" id="{72621EEA-0AFD-4CFE-9B35-9078EBB74CE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03572332"/>
              </p:ext>
            </p:extLst>
          </p:nvPr>
        </p:nvGraphicFramePr>
        <p:xfrm>
          <a:off x="9764335" y="5116829"/>
          <a:ext cx="573087" cy="528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162" name="CS ChemDraw 64-bit Drawing" r:id="rId18" imgW="724927" imgH="670045" progId="ChemDraw_x64.Document.6.0">
                  <p:embed/>
                </p:oleObj>
              </mc:Choice>
              <mc:Fallback>
                <p:oleObj name="CS ChemDraw 64-bit Drawing" r:id="rId18" imgW="724927" imgH="670045" progId="ChemDraw_x64.Document.6.0">
                  <p:embed/>
                  <p:pic>
                    <p:nvPicPr>
                      <p:cNvPr id="104" name="Object 103">
                        <a:extLst>
                          <a:ext uri="{FF2B5EF4-FFF2-40B4-BE49-F238E27FC236}">
                            <a16:creationId xmlns:a16="http://schemas.microsoft.com/office/drawing/2014/main" id="{E1AB0635-CFF5-4FB7-A04F-F4639FF48C5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9764335" y="5116829"/>
                        <a:ext cx="573087" cy="5286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9" name="Object 158">
            <a:extLst>
              <a:ext uri="{FF2B5EF4-FFF2-40B4-BE49-F238E27FC236}">
                <a16:creationId xmlns:a16="http://schemas.microsoft.com/office/drawing/2014/main" id="{18085BA4-5A11-4D9F-99B1-5A596B2101D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02715748"/>
              </p:ext>
            </p:extLst>
          </p:nvPr>
        </p:nvGraphicFramePr>
        <p:xfrm>
          <a:off x="8093164" y="3667962"/>
          <a:ext cx="304800" cy="630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163" name="CS ChemDraw 64-bit Drawing" r:id="rId20" imgW="412608" imgH="851458" progId="ChemDraw_x64.Document.6.0">
                  <p:embed/>
                </p:oleObj>
              </mc:Choice>
              <mc:Fallback>
                <p:oleObj name="CS ChemDraw 64-bit Drawing" r:id="rId20" imgW="412608" imgH="851458" progId="ChemDraw_x64.Document.6.0">
                  <p:embed/>
                  <p:pic>
                    <p:nvPicPr>
                      <p:cNvPr id="105" name="Object 104">
                        <a:extLst>
                          <a:ext uri="{FF2B5EF4-FFF2-40B4-BE49-F238E27FC236}">
                            <a16:creationId xmlns:a16="http://schemas.microsoft.com/office/drawing/2014/main" id="{FE0D8295-C8AB-40C5-8813-E3AFC179C64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8093164" y="3667962"/>
                        <a:ext cx="304800" cy="6302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0" name="Object 159">
            <a:extLst>
              <a:ext uri="{FF2B5EF4-FFF2-40B4-BE49-F238E27FC236}">
                <a16:creationId xmlns:a16="http://schemas.microsoft.com/office/drawing/2014/main" id="{ED85E4E4-05E7-42FF-B2FB-66B91F52ECE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87611619"/>
              </p:ext>
            </p:extLst>
          </p:nvPr>
        </p:nvGraphicFramePr>
        <p:xfrm>
          <a:off x="7285520" y="1486695"/>
          <a:ext cx="677863" cy="261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164" name="CS ChemDraw 64-bit Drawing" r:id="rId22" imgW="862000" imgH="333285" progId="ChemDraw_x64.Document.6.0">
                  <p:embed/>
                </p:oleObj>
              </mc:Choice>
              <mc:Fallback>
                <p:oleObj name="CS ChemDraw 64-bit Drawing" r:id="rId22" imgW="862000" imgH="333285" progId="ChemDraw_x64.Document.6.0">
                  <p:embed/>
                  <p:pic>
                    <p:nvPicPr>
                      <p:cNvPr id="106" name="Object 105">
                        <a:extLst>
                          <a:ext uri="{FF2B5EF4-FFF2-40B4-BE49-F238E27FC236}">
                            <a16:creationId xmlns:a16="http://schemas.microsoft.com/office/drawing/2014/main" id="{4F421A70-ED9B-4695-B6F9-5B632E39CBF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7285520" y="1486695"/>
                        <a:ext cx="677863" cy="2619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1" name="Explosion: 8 Points 160">
            <a:extLst>
              <a:ext uri="{FF2B5EF4-FFF2-40B4-BE49-F238E27FC236}">
                <a16:creationId xmlns:a16="http://schemas.microsoft.com/office/drawing/2014/main" id="{C8F03397-6293-487C-A7B9-A6D20AB7E690}"/>
              </a:ext>
            </a:extLst>
          </p:cNvPr>
          <p:cNvSpPr/>
          <p:nvPr/>
        </p:nvSpPr>
        <p:spPr>
          <a:xfrm>
            <a:off x="7155039" y="1346902"/>
            <a:ext cx="496344" cy="554164"/>
          </a:xfrm>
          <a:prstGeom prst="irregularSeal1">
            <a:avLst/>
          </a:prstGeom>
          <a:gradFill flip="none" rotWithShape="1">
            <a:gsLst>
              <a:gs pos="0">
                <a:srgbClr val="FF9933">
                  <a:alpha val="37000"/>
                </a:srgbClr>
              </a:gs>
              <a:gs pos="100000">
                <a:srgbClr val="FF0000"/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2" name="Explosion: 8 Points 161">
            <a:extLst>
              <a:ext uri="{FF2B5EF4-FFF2-40B4-BE49-F238E27FC236}">
                <a16:creationId xmlns:a16="http://schemas.microsoft.com/office/drawing/2014/main" id="{EB586318-5081-40F2-9A4F-29ECC0AD6958}"/>
              </a:ext>
            </a:extLst>
          </p:cNvPr>
          <p:cNvSpPr/>
          <p:nvPr/>
        </p:nvSpPr>
        <p:spPr>
          <a:xfrm>
            <a:off x="9632240" y="4965532"/>
            <a:ext cx="496344" cy="554164"/>
          </a:xfrm>
          <a:prstGeom prst="irregularSeal1">
            <a:avLst/>
          </a:prstGeom>
          <a:gradFill flip="none" rotWithShape="1">
            <a:gsLst>
              <a:gs pos="0">
                <a:srgbClr val="FF9933">
                  <a:alpha val="37000"/>
                </a:srgbClr>
              </a:gs>
              <a:gs pos="100000">
                <a:srgbClr val="FF0000"/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6" name="Straight Arrow Connector 165">
            <a:extLst>
              <a:ext uri="{FF2B5EF4-FFF2-40B4-BE49-F238E27FC236}">
                <a16:creationId xmlns:a16="http://schemas.microsoft.com/office/drawing/2014/main" id="{22985E2A-DE18-4B32-B8E8-432EACA53A47}"/>
              </a:ext>
            </a:extLst>
          </p:cNvPr>
          <p:cNvCxnSpPr>
            <a:cxnSpLocks/>
          </p:cNvCxnSpPr>
          <p:nvPr/>
        </p:nvCxnSpPr>
        <p:spPr>
          <a:xfrm flipV="1">
            <a:off x="8591501" y="3326373"/>
            <a:ext cx="379492" cy="251025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7" name="TextBox 166">
            <a:extLst>
              <a:ext uri="{FF2B5EF4-FFF2-40B4-BE49-F238E27FC236}">
                <a16:creationId xmlns:a16="http://schemas.microsoft.com/office/drawing/2014/main" id="{9DCC4167-D6F3-4FDA-8544-2FEB29E3E315}"/>
              </a:ext>
            </a:extLst>
          </p:cNvPr>
          <p:cNvSpPr txBox="1"/>
          <p:nvPr/>
        </p:nvSpPr>
        <p:spPr>
          <a:xfrm>
            <a:off x="7931786" y="2789944"/>
            <a:ext cx="8738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600" dirty="0"/>
              <a:t>On-off</a:t>
            </a:r>
          </a:p>
          <a:p>
            <a:pPr algn="ctr"/>
            <a:r>
              <a:rPr lang="cs-CZ" sz="1600" dirty="0"/>
              <a:t>kinetics</a:t>
            </a:r>
            <a:endParaRPr lang="en-US" sz="1600" dirty="0"/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id="{B9A744E0-1C0A-4FD4-8D84-CDAEE4C18E5E}"/>
              </a:ext>
            </a:extLst>
          </p:cNvPr>
          <p:cNvSpPr txBox="1"/>
          <p:nvPr/>
        </p:nvSpPr>
        <p:spPr>
          <a:xfrm rot="20574832">
            <a:off x="8161400" y="4778298"/>
            <a:ext cx="1644322" cy="471721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3244292"/>
              </a:avLst>
            </a:prstTxWarp>
            <a:spAutoFit/>
          </a:bodyPr>
          <a:lstStyle/>
          <a:p>
            <a:r>
              <a:rPr lang="cs-CZ" sz="1600" dirty="0"/>
              <a:t>internalization</a:t>
            </a:r>
            <a:endParaRPr lang="en-US" sz="1600" dirty="0"/>
          </a:p>
        </p:txBody>
      </p:sp>
      <p:graphicFrame>
        <p:nvGraphicFramePr>
          <p:cNvPr id="170" name="Object 169">
            <a:extLst>
              <a:ext uri="{FF2B5EF4-FFF2-40B4-BE49-F238E27FC236}">
                <a16:creationId xmlns:a16="http://schemas.microsoft.com/office/drawing/2014/main" id="{BA4372D2-34B4-45AE-8CE1-E9B8EEE7487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28656676"/>
              </p:ext>
            </p:extLst>
          </p:nvPr>
        </p:nvGraphicFramePr>
        <p:xfrm>
          <a:off x="9183095" y="2944800"/>
          <a:ext cx="677862" cy="263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165" name="CS ChemDraw 64-bit Drawing" r:id="rId24" imgW="862000" imgH="333285" progId="ChemDraw_x64.Document.6.0">
                  <p:embed/>
                </p:oleObj>
              </mc:Choice>
              <mc:Fallback>
                <p:oleObj name="CS ChemDraw 64-bit Drawing" r:id="rId24" imgW="862000" imgH="333285" progId="ChemDraw_x64.Document.6.0">
                  <p:embed/>
                  <p:pic>
                    <p:nvPicPr>
                      <p:cNvPr id="116" name="Object 115">
                        <a:extLst>
                          <a:ext uri="{FF2B5EF4-FFF2-40B4-BE49-F238E27FC236}">
                            <a16:creationId xmlns:a16="http://schemas.microsoft.com/office/drawing/2014/main" id="{6DE1E432-6FA0-4BF6-B3D0-A03D70FC266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9183095" y="2944800"/>
                        <a:ext cx="677862" cy="263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1" name="Explosion: 8 Points 170">
            <a:extLst>
              <a:ext uri="{FF2B5EF4-FFF2-40B4-BE49-F238E27FC236}">
                <a16:creationId xmlns:a16="http://schemas.microsoft.com/office/drawing/2014/main" id="{CF765F51-649C-42B2-B373-3A98649AE5DE}"/>
              </a:ext>
            </a:extLst>
          </p:cNvPr>
          <p:cNvSpPr/>
          <p:nvPr/>
        </p:nvSpPr>
        <p:spPr>
          <a:xfrm>
            <a:off x="9048968" y="2807314"/>
            <a:ext cx="496344" cy="554164"/>
          </a:xfrm>
          <a:prstGeom prst="irregularSeal1">
            <a:avLst/>
          </a:prstGeom>
          <a:gradFill flip="none" rotWithShape="1">
            <a:gsLst>
              <a:gs pos="0">
                <a:srgbClr val="FF9933">
                  <a:alpha val="37000"/>
                </a:srgbClr>
              </a:gs>
              <a:gs pos="100000">
                <a:srgbClr val="FF0000"/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2" name="Explosion: 8 Points 171">
            <a:extLst>
              <a:ext uri="{FF2B5EF4-FFF2-40B4-BE49-F238E27FC236}">
                <a16:creationId xmlns:a16="http://schemas.microsoft.com/office/drawing/2014/main" id="{9C9AEACA-D50D-4F10-AC65-D4F833304B4F}"/>
              </a:ext>
            </a:extLst>
          </p:cNvPr>
          <p:cNvSpPr/>
          <p:nvPr/>
        </p:nvSpPr>
        <p:spPr>
          <a:xfrm>
            <a:off x="7952166" y="3498013"/>
            <a:ext cx="496344" cy="554164"/>
          </a:xfrm>
          <a:prstGeom prst="irregularSeal1">
            <a:avLst/>
          </a:prstGeom>
          <a:gradFill flip="none" rotWithShape="1">
            <a:gsLst>
              <a:gs pos="0">
                <a:srgbClr val="FF9933">
                  <a:alpha val="37000"/>
                </a:srgbClr>
              </a:gs>
              <a:gs pos="100000">
                <a:srgbClr val="FF0000"/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" name="TextBox 173">
            <a:extLst>
              <a:ext uri="{FF2B5EF4-FFF2-40B4-BE49-F238E27FC236}">
                <a16:creationId xmlns:a16="http://schemas.microsoft.com/office/drawing/2014/main" id="{667DECBF-2EDD-47BD-BE81-4C1F4468E51B}"/>
              </a:ext>
            </a:extLst>
          </p:cNvPr>
          <p:cNvSpPr txBox="1"/>
          <p:nvPr/>
        </p:nvSpPr>
        <p:spPr>
          <a:xfrm>
            <a:off x="6125244" y="6286356"/>
            <a:ext cx="8399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60000"/>
                    <a:lumOff val="40000"/>
                  </a:schemeClr>
                </a:solidFill>
                <a:latin typeface="+mj-lt"/>
              </a:rPr>
              <a:t>Cellular surface</a:t>
            </a:r>
          </a:p>
        </p:txBody>
      </p:sp>
      <p:sp>
        <p:nvSpPr>
          <p:cNvPr id="175" name="TextBox 174">
            <a:extLst>
              <a:ext uri="{FF2B5EF4-FFF2-40B4-BE49-F238E27FC236}">
                <a16:creationId xmlns:a16="http://schemas.microsoft.com/office/drawing/2014/main" id="{16539CFB-DB50-4010-A519-39E6ED2147A8}"/>
              </a:ext>
            </a:extLst>
          </p:cNvPr>
          <p:cNvSpPr txBox="1"/>
          <p:nvPr/>
        </p:nvSpPr>
        <p:spPr>
          <a:xfrm>
            <a:off x="9906130" y="3527411"/>
            <a:ext cx="9878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3399FF"/>
                </a:solidFill>
                <a:latin typeface="+mj-lt"/>
              </a:rPr>
              <a:t>Targeted protein</a:t>
            </a:r>
          </a:p>
        </p:txBody>
      </p:sp>
      <p:sp>
        <p:nvSpPr>
          <p:cNvPr id="176" name="TextBox 175">
            <a:extLst>
              <a:ext uri="{FF2B5EF4-FFF2-40B4-BE49-F238E27FC236}">
                <a16:creationId xmlns:a16="http://schemas.microsoft.com/office/drawing/2014/main" id="{0AD3CE8D-87C3-4B6B-8C2C-EBA2ED7140BC}"/>
              </a:ext>
            </a:extLst>
          </p:cNvPr>
          <p:cNvSpPr txBox="1"/>
          <p:nvPr/>
        </p:nvSpPr>
        <p:spPr>
          <a:xfrm>
            <a:off x="6869688" y="1951198"/>
            <a:ext cx="14242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>
                <a:solidFill>
                  <a:srgbClr val="FF6600"/>
                </a:solidFill>
                <a:latin typeface="+mj-lt"/>
              </a:rPr>
              <a:t>Radiotheranostics</a:t>
            </a:r>
            <a:endParaRPr lang="en-US" sz="1200" dirty="0">
              <a:solidFill>
                <a:srgbClr val="FF6600"/>
              </a:solidFill>
              <a:latin typeface="+mj-lt"/>
            </a:endParaRPr>
          </a:p>
        </p:txBody>
      </p:sp>
      <p:cxnSp>
        <p:nvCxnSpPr>
          <p:cNvPr id="178" name="Straight Connector 177">
            <a:extLst>
              <a:ext uri="{FF2B5EF4-FFF2-40B4-BE49-F238E27FC236}">
                <a16:creationId xmlns:a16="http://schemas.microsoft.com/office/drawing/2014/main" id="{19B52096-187D-4381-8037-48D5F6BB6735}"/>
              </a:ext>
            </a:extLst>
          </p:cNvPr>
          <p:cNvCxnSpPr>
            <a:cxnSpLocks/>
          </p:cNvCxnSpPr>
          <p:nvPr/>
        </p:nvCxnSpPr>
        <p:spPr>
          <a:xfrm flipH="1">
            <a:off x="9764473" y="3827024"/>
            <a:ext cx="252170" cy="159875"/>
          </a:xfrm>
          <a:prstGeom prst="line">
            <a:avLst/>
          </a:prstGeom>
          <a:ln>
            <a:solidFill>
              <a:srgbClr val="3399FF"/>
            </a:solidFill>
            <a:prstDash val="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9" name="TextBox 178">
            <a:extLst>
              <a:ext uri="{FF2B5EF4-FFF2-40B4-BE49-F238E27FC236}">
                <a16:creationId xmlns:a16="http://schemas.microsoft.com/office/drawing/2014/main" id="{E95602C3-6168-4A5B-A3CA-4A9802AFC7DD}"/>
              </a:ext>
            </a:extLst>
          </p:cNvPr>
          <p:cNvSpPr txBox="1"/>
          <p:nvPr/>
        </p:nvSpPr>
        <p:spPr>
          <a:xfrm>
            <a:off x="6747043" y="4131696"/>
            <a:ext cx="7797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>
                <a:solidFill>
                  <a:schemeClr val="tx1">
                    <a:lumMod val="40000"/>
                    <a:lumOff val="60000"/>
                  </a:schemeClr>
                </a:solidFill>
                <a:latin typeface="+mj-lt"/>
              </a:rPr>
              <a:t>Empty ligand</a:t>
            </a:r>
            <a:endParaRPr lang="en-US" sz="1200" dirty="0">
              <a:solidFill>
                <a:schemeClr val="tx1">
                  <a:lumMod val="40000"/>
                  <a:lumOff val="60000"/>
                </a:schemeClr>
              </a:solidFill>
              <a:latin typeface="+mj-lt"/>
            </a:endParaRPr>
          </a:p>
        </p:txBody>
      </p:sp>
      <p:graphicFrame>
        <p:nvGraphicFramePr>
          <p:cNvPr id="182" name="Object 181">
            <a:extLst>
              <a:ext uri="{FF2B5EF4-FFF2-40B4-BE49-F238E27FC236}">
                <a16:creationId xmlns:a16="http://schemas.microsoft.com/office/drawing/2014/main" id="{B01AB56F-305C-473C-95E4-B5D54FA88FB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22603347"/>
              </p:ext>
            </p:extLst>
          </p:nvPr>
        </p:nvGraphicFramePr>
        <p:xfrm>
          <a:off x="6112710" y="5726726"/>
          <a:ext cx="677862" cy="263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166" name="CS ChemDraw 64-bit Drawing" r:id="rId24" imgW="862000" imgH="333285" progId="ChemDraw_x64.Document.6.0">
                  <p:embed/>
                </p:oleObj>
              </mc:Choice>
              <mc:Fallback>
                <p:oleObj name="CS ChemDraw 64-bit Drawing" r:id="rId24" imgW="862000" imgH="333285" progId="ChemDraw_x64.Document.6.0">
                  <p:embed/>
                  <p:pic>
                    <p:nvPicPr>
                      <p:cNvPr id="170" name="Object 169">
                        <a:extLst>
                          <a:ext uri="{FF2B5EF4-FFF2-40B4-BE49-F238E27FC236}">
                            <a16:creationId xmlns:a16="http://schemas.microsoft.com/office/drawing/2014/main" id="{BA4372D2-34B4-45AE-8CE1-E9B8EEE7487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6112710" y="5726726"/>
                        <a:ext cx="677862" cy="263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3" name="Explosion: 8 Points 182">
            <a:extLst>
              <a:ext uri="{FF2B5EF4-FFF2-40B4-BE49-F238E27FC236}">
                <a16:creationId xmlns:a16="http://schemas.microsoft.com/office/drawing/2014/main" id="{D5963E6F-2016-4355-8213-84D4B497FD43}"/>
              </a:ext>
            </a:extLst>
          </p:cNvPr>
          <p:cNvSpPr/>
          <p:nvPr/>
        </p:nvSpPr>
        <p:spPr>
          <a:xfrm>
            <a:off x="5978583" y="5589240"/>
            <a:ext cx="496344" cy="554164"/>
          </a:xfrm>
          <a:prstGeom prst="irregularSeal1">
            <a:avLst/>
          </a:prstGeom>
          <a:gradFill flip="none" rotWithShape="1">
            <a:gsLst>
              <a:gs pos="0">
                <a:srgbClr val="FF9933">
                  <a:alpha val="37000"/>
                </a:srgbClr>
              </a:gs>
              <a:gs pos="100000">
                <a:srgbClr val="FF0000"/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71E25090-EBEE-4C62-BB75-BD3E4BBCBEE4}"/>
              </a:ext>
            </a:extLst>
          </p:cNvPr>
          <p:cNvSpPr/>
          <p:nvPr/>
        </p:nvSpPr>
        <p:spPr>
          <a:xfrm rot="21253165">
            <a:off x="8652120" y="4118217"/>
            <a:ext cx="877851" cy="639997"/>
          </a:xfrm>
          <a:custGeom>
            <a:avLst/>
            <a:gdLst>
              <a:gd name="connsiteX0" fmla="*/ 0 w 1091184"/>
              <a:gd name="connsiteY0" fmla="*/ 0 h 377952"/>
              <a:gd name="connsiteX1" fmla="*/ 762000 w 1091184"/>
              <a:gd name="connsiteY1" fmla="*/ 73152 h 377952"/>
              <a:gd name="connsiteX2" fmla="*/ 1091184 w 1091184"/>
              <a:gd name="connsiteY2" fmla="*/ 377952 h 377952"/>
              <a:gd name="connsiteX3" fmla="*/ 1091184 w 1091184"/>
              <a:gd name="connsiteY3" fmla="*/ 377952 h 377952"/>
              <a:gd name="connsiteX0" fmla="*/ 0 w 1282419"/>
              <a:gd name="connsiteY0" fmla="*/ 0 h 431883"/>
              <a:gd name="connsiteX1" fmla="*/ 762000 w 1282419"/>
              <a:gd name="connsiteY1" fmla="*/ 73152 h 431883"/>
              <a:gd name="connsiteX2" fmla="*/ 1091184 w 1282419"/>
              <a:gd name="connsiteY2" fmla="*/ 377952 h 431883"/>
              <a:gd name="connsiteX3" fmla="*/ 1282418 w 1282419"/>
              <a:gd name="connsiteY3" fmla="*/ 431883 h 431883"/>
              <a:gd name="connsiteX0" fmla="*/ 0 w 1091184"/>
              <a:gd name="connsiteY0" fmla="*/ 0 h 377952"/>
              <a:gd name="connsiteX1" fmla="*/ 762000 w 1091184"/>
              <a:gd name="connsiteY1" fmla="*/ 73152 h 377952"/>
              <a:gd name="connsiteX2" fmla="*/ 1091184 w 1091184"/>
              <a:gd name="connsiteY2" fmla="*/ 377952 h 377952"/>
              <a:gd name="connsiteX0" fmla="*/ 0 w 1199847"/>
              <a:gd name="connsiteY0" fmla="*/ 0 h 405582"/>
              <a:gd name="connsiteX1" fmla="*/ 762000 w 1199847"/>
              <a:gd name="connsiteY1" fmla="*/ 73152 h 405582"/>
              <a:gd name="connsiteX2" fmla="*/ 1199848 w 1199847"/>
              <a:gd name="connsiteY2" fmla="*/ 405582 h 405582"/>
              <a:gd name="connsiteX0" fmla="*/ 0 w 1199848"/>
              <a:gd name="connsiteY0" fmla="*/ 0 h 405582"/>
              <a:gd name="connsiteX1" fmla="*/ 794038 w 1199848"/>
              <a:gd name="connsiteY1" fmla="*/ 132236 h 405582"/>
              <a:gd name="connsiteX2" fmla="*/ 1199848 w 1199848"/>
              <a:gd name="connsiteY2" fmla="*/ 405582 h 405582"/>
              <a:gd name="connsiteX0" fmla="*/ 0 w 1258861"/>
              <a:gd name="connsiteY0" fmla="*/ 0 h 461620"/>
              <a:gd name="connsiteX1" fmla="*/ 853051 w 1258861"/>
              <a:gd name="connsiteY1" fmla="*/ 188274 h 461620"/>
              <a:gd name="connsiteX2" fmla="*/ 1258861 w 1258861"/>
              <a:gd name="connsiteY2" fmla="*/ 461620 h 461620"/>
              <a:gd name="connsiteX0" fmla="*/ 0 w 1258861"/>
              <a:gd name="connsiteY0" fmla="*/ 0 h 461620"/>
              <a:gd name="connsiteX1" fmla="*/ 874860 w 1258861"/>
              <a:gd name="connsiteY1" fmla="*/ 161763 h 461620"/>
              <a:gd name="connsiteX2" fmla="*/ 1258861 w 1258861"/>
              <a:gd name="connsiteY2" fmla="*/ 461620 h 461620"/>
              <a:gd name="connsiteX0" fmla="*/ 0 w 1258861"/>
              <a:gd name="connsiteY0" fmla="*/ 0 h 461620"/>
              <a:gd name="connsiteX1" fmla="*/ 874860 w 1258861"/>
              <a:gd name="connsiteY1" fmla="*/ 161763 h 461620"/>
              <a:gd name="connsiteX2" fmla="*/ 1258861 w 1258861"/>
              <a:gd name="connsiteY2" fmla="*/ 461620 h 461620"/>
              <a:gd name="connsiteX0" fmla="*/ 0 w 1258861"/>
              <a:gd name="connsiteY0" fmla="*/ 0 h 461620"/>
              <a:gd name="connsiteX1" fmla="*/ 815549 w 1258861"/>
              <a:gd name="connsiteY1" fmla="*/ 183602 h 461620"/>
              <a:gd name="connsiteX2" fmla="*/ 1258861 w 1258861"/>
              <a:gd name="connsiteY2" fmla="*/ 461620 h 461620"/>
              <a:gd name="connsiteX0" fmla="*/ 0 w 1258861"/>
              <a:gd name="connsiteY0" fmla="*/ 0 h 461620"/>
              <a:gd name="connsiteX1" fmla="*/ 815549 w 1258861"/>
              <a:gd name="connsiteY1" fmla="*/ 183602 h 461620"/>
              <a:gd name="connsiteX2" fmla="*/ 1258861 w 1258861"/>
              <a:gd name="connsiteY2" fmla="*/ 461620 h 461620"/>
              <a:gd name="connsiteX0" fmla="*/ 0 w 1258861"/>
              <a:gd name="connsiteY0" fmla="*/ 0 h 461620"/>
              <a:gd name="connsiteX1" fmla="*/ 892268 w 1258861"/>
              <a:gd name="connsiteY1" fmla="*/ 157125 h 461620"/>
              <a:gd name="connsiteX2" fmla="*/ 1258861 w 1258861"/>
              <a:gd name="connsiteY2" fmla="*/ 461620 h 461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58861" h="461620">
                <a:moveTo>
                  <a:pt x="0" y="0"/>
                </a:moveTo>
                <a:cubicBezTo>
                  <a:pt x="290068" y="5080"/>
                  <a:pt x="685210" y="66517"/>
                  <a:pt x="892268" y="157125"/>
                </a:cubicBezTo>
                <a:cubicBezTo>
                  <a:pt x="1099326" y="247733"/>
                  <a:pt x="1258861" y="461620"/>
                  <a:pt x="1258861" y="461620"/>
                </a:cubicBezTo>
              </a:path>
            </a:pathLst>
          </a:custGeom>
          <a:ln w="19050"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4" name="Straight Arrow Connector 183">
            <a:extLst>
              <a:ext uri="{FF2B5EF4-FFF2-40B4-BE49-F238E27FC236}">
                <a16:creationId xmlns:a16="http://schemas.microsoft.com/office/drawing/2014/main" id="{2143E6EC-4C27-489F-8010-0B4A62000D18}"/>
              </a:ext>
            </a:extLst>
          </p:cNvPr>
          <p:cNvCxnSpPr>
            <a:cxnSpLocks/>
          </p:cNvCxnSpPr>
          <p:nvPr/>
        </p:nvCxnSpPr>
        <p:spPr>
          <a:xfrm flipV="1">
            <a:off x="8513526" y="3227565"/>
            <a:ext cx="379492" cy="251025"/>
          </a:xfrm>
          <a:prstGeom prst="straightConnector1">
            <a:avLst/>
          </a:prstGeom>
          <a:ln w="19050">
            <a:headEnd type="triangl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53281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Ifigeneia Colors">
      <a:dk1>
        <a:srgbClr val="565656"/>
      </a:dk1>
      <a:lt1>
        <a:sysClr val="window" lastClr="FFFFFF"/>
      </a:lt1>
      <a:dk2>
        <a:srgbClr val="5F5C85"/>
      </a:dk2>
      <a:lt2>
        <a:srgbClr val="C7D6D1"/>
      </a:lt2>
      <a:accent1>
        <a:srgbClr val="4B719C"/>
      </a:accent1>
      <a:accent2>
        <a:srgbClr val="739DBF"/>
      </a:accent2>
      <a:accent3>
        <a:srgbClr val="83BBA9"/>
      </a:accent3>
      <a:accent4>
        <a:srgbClr val="4D8A74"/>
      </a:accent4>
      <a:accent5>
        <a:srgbClr val="908BAE"/>
      </a:accent5>
      <a:accent6>
        <a:srgbClr val="D6D4E8"/>
      </a:accent6>
      <a:hlink>
        <a:srgbClr val="739DBF"/>
      </a:hlink>
      <a:folHlink>
        <a:srgbClr val="908BAE"/>
      </a:folHlink>
    </a:clrScheme>
    <a:fontScheme name="Ifigineja font">
      <a:majorFont>
        <a:latin typeface="Roboto"/>
        <a:ea typeface="Arial"/>
        <a:cs typeface="Arial"/>
      </a:majorFont>
      <a:minorFont>
        <a:latin typeface="Roboto Condensed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838</Words>
  <Application>Microsoft Office PowerPoint</Application>
  <DocSecurity>0</DocSecurity>
  <PresentationFormat>Widescreen</PresentationFormat>
  <Paragraphs>300</Paragraphs>
  <Slides>19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Roboto Condensed</vt:lpstr>
      <vt:lpstr>Calibri</vt:lpstr>
      <vt:lpstr>Avancement 2020</vt:lpstr>
      <vt:lpstr>Roboto</vt:lpstr>
      <vt:lpstr>Wingdings</vt:lpstr>
      <vt:lpstr>Arial</vt:lpstr>
      <vt:lpstr>Space Grotesk</vt:lpstr>
      <vt:lpstr>Office Theme</vt:lpstr>
      <vt:lpstr>CS ChemDraw 64-bit Drawing</vt:lpstr>
      <vt:lpstr> WP4 – Radioisotope production and radiopharmaceuticals  T4.3 – T4.5 DKFZ´s participation</vt:lpstr>
      <vt:lpstr>177Lu-based targeted radiotheranostics – general design</vt:lpstr>
      <vt:lpstr>177Lu-based targeted radiotheranostics – general design</vt:lpstr>
      <vt:lpstr>PowerPoint Presentation</vt:lpstr>
      <vt:lpstr>PowerPoint Presentation</vt:lpstr>
      <vt:lpstr>Radiolabeling (T4.4)</vt:lpstr>
      <vt:lpstr>PowerPoint Presentation</vt:lpstr>
      <vt:lpstr>PowerPoint Presentation</vt:lpstr>
      <vt:lpstr>PowerPoint Presentation</vt:lpstr>
      <vt:lpstr>PowerPoint Presentation</vt:lpstr>
      <vt:lpstr>New generation of PSMA-targeted radiopharmaceuticals (T4.3)</vt:lpstr>
      <vt:lpstr>New generation of PSMA-targeted radiopharmaceuticals (T4.3)</vt:lpstr>
      <vt:lpstr>New generation of PSMA-targeted radiopharmaceuticals (T4.3 &amp; T4.4)</vt:lpstr>
      <vt:lpstr>New generation of PSMA-targeted radiopharmaceuticals (T4.3 &amp; T4.4)</vt:lpstr>
      <vt:lpstr>PowerPoint Presentation</vt:lpstr>
      <vt:lpstr>Research purpose vs clinical application (T4.5)</vt:lpstr>
      <vt:lpstr>Next steps</vt:lpstr>
      <vt:lpstr>Thank you for your attention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Matjaz</dc:creator>
  <cp:keywords/>
  <dc:description/>
  <cp:lastModifiedBy>Simkova, Adela</cp:lastModifiedBy>
  <cp:revision>69</cp:revision>
  <dcterms:created xsi:type="dcterms:W3CDTF">2025-07-08T12:20:48Z</dcterms:created>
  <dcterms:modified xsi:type="dcterms:W3CDTF">2026-05-06T21:17:20Z</dcterms:modified>
  <cp:category/>
  <dc:identifier/>
  <cp:contentStatus/>
  <dc:language/>
  <cp:version/>
</cp:coreProperties>
</file>