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334" r:id="rId3"/>
    <p:sldId id="337" r:id="rId4"/>
    <p:sldId id="329" r:id="rId5"/>
    <p:sldId id="2868" r:id="rId6"/>
    <p:sldId id="269" r:id="rId7"/>
  </p:sldIdLst>
  <p:sldSz cx="12192000" cy="6858000"/>
  <p:notesSz cx="12192000" cy="6858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Condensed" panose="02000000000000000000" pitchFamily="2" charset="0"/>
      <p:regular r:id="rId13"/>
      <p:bold r:id="rId14"/>
      <p:italic r:id="rId15"/>
      <p:boldItalic r:id="rId16"/>
    </p:embeddedFont>
    <p:embeddedFont>
      <p:font typeface="Space Grotesk" panose="020B0604020202020204" charset="0"/>
      <p:regular r:id="rId17"/>
      <p:bold r:id="rId18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87470A-7AFA-4366-9EB6-DE234C470AD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EE4016F-6AB0-40FF-9843-9A782B7757F6}">
      <dgm:prSet phldrT="[Κείμενο]" custT="1"/>
      <dgm:spPr/>
      <dgm:t>
        <a:bodyPr/>
        <a:lstStyle/>
        <a:p>
          <a:r>
            <a:rPr lang="en-US" sz="2200" b="1" i="0" u="none" strike="noStrike" baseline="0" dirty="0">
              <a:solidFill>
                <a:srgbClr val="66FFFF"/>
              </a:solidFill>
              <a:latin typeface="TimesNewRomanPSMT"/>
            </a:rPr>
            <a:t>1. Establish optimum lab conditions </a:t>
          </a:r>
        </a:p>
        <a:p>
          <a:r>
            <a:rPr lang="en-US" sz="1600" b="0" i="0" u="none" strike="noStrike" baseline="0" dirty="0">
              <a:latin typeface="TimesNewRomanPSMT"/>
            </a:rPr>
            <a:t>(</a:t>
          </a:r>
          <a:r>
            <a:rPr lang="en-US" sz="1600" dirty="0">
              <a:latin typeface="TimesNewRomanPSMT"/>
            </a:rPr>
            <a:t>preparation room and animal room shielding, proper equipment</a:t>
          </a:r>
          <a:r>
            <a:rPr lang="en-US" sz="1600" b="0" i="0" u="none" strike="noStrike" baseline="0" dirty="0">
              <a:latin typeface="TimesNewRomanPSMT"/>
            </a:rPr>
            <a:t>)</a:t>
          </a:r>
          <a:endParaRPr lang="el-GR" sz="1600" dirty="0"/>
        </a:p>
      </dgm:t>
    </dgm:pt>
    <dgm:pt modelId="{3797C5E0-9596-4555-991B-6BBBB7C7DDC2}" type="parTrans" cxnId="{AA2AD56E-3055-4500-B947-9E537410D788}">
      <dgm:prSet/>
      <dgm:spPr/>
      <dgm:t>
        <a:bodyPr/>
        <a:lstStyle/>
        <a:p>
          <a:endParaRPr lang="el-GR"/>
        </a:p>
      </dgm:t>
    </dgm:pt>
    <dgm:pt modelId="{2E2DBB61-CCE4-425D-B22E-7644F25F03B2}" type="sibTrans" cxnId="{AA2AD56E-3055-4500-B947-9E537410D788}">
      <dgm:prSet/>
      <dgm:spPr/>
      <dgm:t>
        <a:bodyPr/>
        <a:lstStyle/>
        <a:p>
          <a:endParaRPr lang="el-GR"/>
        </a:p>
      </dgm:t>
    </dgm:pt>
    <dgm:pt modelId="{19A3E277-14F2-47B8-9B0A-D24D0B608F4E}">
      <dgm:prSet phldrT="[Κείμενο]" custT="1"/>
      <dgm:spPr/>
      <dgm:t>
        <a:bodyPr/>
        <a:lstStyle/>
        <a:p>
          <a:r>
            <a:rPr lang="en-US" sz="2200" b="1" i="0" u="none" strike="noStrike" kern="1200" baseline="0" dirty="0">
              <a:solidFill>
                <a:srgbClr val="66FFFF"/>
              </a:solidFill>
              <a:latin typeface="TimesNewRomanPSMT"/>
              <a:ea typeface="Arial"/>
              <a:cs typeface="Arial"/>
            </a:rPr>
            <a:t>2. Personnel training</a:t>
          </a:r>
        </a:p>
        <a:p>
          <a:r>
            <a:rPr lang="en-US" sz="1600" kern="1200" dirty="0">
              <a:solidFill>
                <a:prstClr val="white"/>
              </a:solidFill>
              <a:latin typeface="TimesNewRomanPSMT"/>
              <a:ea typeface="Arial"/>
              <a:cs typeface="Arial"/>
            </a:rPr>
            <a:t>(radiation protection, isotope handling, isotope administration to animals, contamination management, waste disposal, animal euthanasia and disposal).</a:t>
          </a:r>
          <a:endParaRPr lang="el-GR" sz="1600" kern="1200" dirty="0">
            <a:solidFill>
              <a:prstClr val="white"/>
            </a:solidFill>
            <a:latin typeface="TimesNewRomanPSMT"/>
            <a:ea typeface="Arial"/>
            <a:cs typeface="Arial"/>
          </a:endParaRPr>
        </a:p>
      </dgm:t>
    </dgm:pt>
    <dgm:pt modelId="{6953D153-ED4C-41E7-BC00-14DBA989E798}" type="parTrans" cxnId="{6B9CDB6B-B57A-4FCC-8C0E-E4434EF2E83A}">
      <dgm:prSet/>
      <dgm:spPr/>
      <dgm:t>
        <a:bodyPr/>
        <a:lstStyle/>
        <a:p>
          <a:endParaRPr lang="el-GR"/>
        </a:p>
      </dgm:t>
    </dgm:pt>
    <dgm:pt modelId="{16EFC776-44F5-4DDE-97B1-17D54BD27002}" type="sibTrans" cxnId="{6B9CDB6B-B57A-4FCC-8C0E-E4434EF2E83A}">
      <dgm:prSet/>
      <dgm:spPr/>
      <dgm:t>
        <a:bodyPr/>
        <a:lstStyle/>
        <a:p>
          <a:endParaRPr lang="el-GR"/>
        </a:p>
      </dgm:t>
    </dgm:pt>
    <dgm:pt modelId="{38E5E988-37FC-4BCA-87FE-66E024DDD830}">
      <dgm:prSet phldrT="[Κείμενο]" custT="1"/>
      <dgm:spPr/>
      <dgm:t>
        <a:bodyPr/>
        <a:lstStyle/>
        <a:p>
          <a:r>
            <a:rPr lang="en-US" sz="2200" b="1" i="0" u="none" strike="noStrike" kern="1200" baseline="0" dirty="0">
              <a:solidFill>
                <a:srgbClr val="66FFFF"/>
              </a:solidFill>
              <a:latin typeface="TimesNewRomanPSMT"/>
              <a:ea typeface="Arial"/>
              <a:cs typeface="Arial"/>
            </a:rPr>
            <a:t>3. </a:t>
          </a:r>
          <a:r>
            <a:rPr lang="en-US" sz="2200" b="1" i="1" u="none" strike="noStrike" kern="1200" baseline="0" dirty="0">
              <a:solidFill>
                <a:srgbClr val="66FFFF"/>
              </a:solidFill>
              <a:latin typeface="TimesNewRomanPSMT"/>
              <a:ea typeface="Arial"/>
              <a:cs typeface="Arial"/>
            </a:rPr>
            <a:t>In vivo </a:t>
          </a:r>
          <a:r>
            <a:rPr lang="en-US" sz="2200" b="1" i="0" u="none" strike="noStrike" kern="1200" baseline="0" dirty="0">
              <a:solidFill>
                <a:srgbClr val="66FFFF"/>
              </a:solidFill>
              <a:latin typeface="TimesNewRomanPSMT"/>
              <a:ea typeface="Arial"/>
              <a:cs typeface="Arial"/>
            </a:rPr>
            <a:t>experimentation protocols</a:t>
          </a:r>
        </a:p>
        <a:p>
          <a:r>
            <a:rPr lang="el-GR" sz="1600" kern="1200" dirty="0">
              <a:solidFill>
                <a:prstClr val="white"/>
              </a:solidFill>
              <a:latin typeface="TimesNewRomanPSMT"/>
              <a:ea typeface="Arial"/>
              <a:cs typeface="Arial"/>
            </a:rPr>
            <a:t>(</a:t>
          </a:r>
          <a:r>
            <a:rPr lang="en-US" sz="1600" kern="1200" dirty="0">
              <a:solidFill>
                <a:prstClr val="white"/>
              </a:solidFill>
              <a:latin typeface="TimesNewRomanPSMT"/>
              <a:ea typeface="Arial"/>
              <a:cs typeface="Arial"/>
            </a:rPr>
            <a:t>pharmacodynamics and pharmacokinetics, tissue distribution, prospective therapeutic applications)   </a:t>
          </a:r>
          <a:endParaRPr lang="el-GR" sz="1600" kern="1200" dirty="0">
            <a:solidFill>
              <a:prstClr val="white"/>
            </a:solidFill>
            <a:latin typeface="TimesNewRomanPSMT"/>
            <a:ea typeface="Arial"/>
            <a:cs typeface="Arial"/>
          </a:endParaRPr>
        </a:p>
      </dgm:t>
    </dgm:pt>
    <dgm:pt modelId="{EB47F623-33DD-4456-A89F-BD0598C4DD97}" type="parTrans" cxnId="{41158410-DC14-4983-A574-E1553AE84068}">
      <dgm:prSet/>
      <dgm:spPr/>
      <dgm:t>
        <a:bodyPr/>
        <a:lstStyle/>
        <a:p>
          <a:endParaRPr lang="el-GR"/>
        </a:p>
      </dgm:t>
    </dgm:pt>
    <dgm:pt modelId="{8DB5F3C7-983B-40C3-AFB0-E41577F2123E}" type="sibTrans" cxnId="{41158410-DC14-4983-A574-E1553AE84068}">
      <dgm:prSet/>
      <dgm:spPr/>
      <dgm:t>
        <a:bodyPr/>
        <a:lstStyle/>
        <a:p>
          <a:endParaRPr lang="el-GR"/>
        </a:p>
      </dgm:t>
    </dgm:pt>
    <dgm:pt modelId="{88C4E3FF-3CD9-466B-A22B-E8362DABFBF5}" type="pres">
      <dgm:prSet presAssocID="{B887470A-7AFA-4366-9EB6-DE234C470AD8}" presName="CompostProcess" presStyleCnt="0">
        <dgm:presLayoutVars>
          <dgm:dir/>
          <dgm:resizeHandles val="exact"/>
        </dgm:presLayoutVars>
      </dgm:prSet>
      <dgm:spPr/>
    </dgm:pt>
    <dgm:pt modelId="{15B8345E-48D3-4CB4-8012-FE3020BC3F39}" type="pres">
      <dgm:prSet presAssocID="{B887470A-7AFA-4366-9EB6-DE234C470AD8}" presName="arrow" presStyleLbl="bgShp" presStyleIdx="0" presStyleCnt="1"/>
      <dgm:spPr/>
    </dgm:pt>
    <dgm:pt modelId="{2FF7095E-8346-4586-B274-AA874FCB32A1}" type="pres">
      <dgm:prSet presAssocID="{B887470A-7AFA-4366-9EB6-DE234C470AD8}" presName="linearProcess" presStyleCnt="0"/>
      <dgm:spPr/>
    </dgm:pt>
    <dgm:pt modelId="{871B3C85-956E-4DA5-8745-CD26A94AA6AB}" type="pres">
      <dgm:prSet presAssocID="{9EE4016F-6AB0-40FF-9843-9A782B7757F6}" presName="textNode" presStyleLbl="node1" presStyleIdx="0" presStyleCnt="3" custLinFactNeighborX="6995" custLinFactNeighborY="1600">
        <dgm:presLayoutVars>
          <dgm:bulletEnabled val="1"/>
        </dgm:presLayoutVars>
      </dgm:prSet>
      <dgm:spPr/>
    </dgm:pt>
    <dgm:pt modelId="{548A639E-EB7D-4980-9874-90D58C053213}" type="pres">
      <dgm:prSet presAssocID="{2E2DBB61-CCE4-425D-B22E-7644F25F03B2}" presName="sibTrans" presStyleCnt="0"/>
      <dgm:spPr/>
    </dgm:pt>
    <dgm:pt modelId="{8B72B71D-2691-4B35-BE64-CF3476D602E6}" type="pres">
      <dgm:prSet presAssocID="{19A3E277-14F2-47B8-9B0A-D24D0B608F4E}" presName="textNode" presStyleLbl="node1" presStyleIdx="1" presStyleCnt="3">
        <dgm:presLayoutVars>
          <dgm:bulletEnabled val="1"/>
        </dgm:presLayoutVars>
      </dgm:prSet>
      <dgm:spPr/>
    </dgm:pt>
    <dgm:pt modelId="{9706E3FA-B8A1-4F67-B093-4C8EA1C29E2A}" type="pres">
      <dgm:prSet presAssocID="{16EFC776-44F5-4DDE-97B1-17D54BD27002}" presName="sibTrans" presStyleCnt="0"/>
      <dgm:spPr/>
    </dgm:pt>
    <dgm:pt modelId="{ABA4EF4C-FEF0-4018-A1ED-EAB0DE6073BF}" type="pres">
      <dgm:prSet presAssocID="{38E5E988-37FC-4BCA-87FE-66E024DDD830}" presName="textNode" presStyleLbl="node1" presStyleIdx="2" presStyleCnt="3" custLinFactNeighborX="29" custLinFactNeighborY="1600">
        <dgm:presLayoutVars>
          <dgm:bulletEnabled val="1"/>
        </dgm:presLayoutVars>
      </dgm:prSet>
      <dgm:spPr/>
    </dgm:pt>
  </dgm:ptLst>
  <dgm:cxnLst>
    <dgm:cxn modelId="{06FF8A09-2FFA-467D-B506-C80B953DFA11}" type="presOf" srcId="{B887470A-7AFA-4366-9EB6-DE234C470AD8}" destId="{88C4E3FF-3CD9-466B-A22B-E8362DABFBF5}" srcOrd="0" destOrd="0" presId="urn:microsoft.com/office/officeart/2005/8/layout/hProcess9"/>
    <dgm:cxn modelId="{41158410-DC14-4983-A574-E1553AE84068}" srcId="{B887470A-7AFA-4366-9EB6-DE234C470AD8}" destId="{38E5E988-37FC-4BCA-87FE-66E024DDD830}" srcOrd="2" destOrd="0" parTransId="{EB47F623-33DD-4456-A89F-BD0598C4DD97}" sibTransId="{8DB5F3C7-983B-40C3-AFB0-E41577F2123E}"/>
    <dgm:cxn modelId="{6B9CDB6B-B57A-4FCC-8C0E-E4434EF2E83A}" srcId="{B887470A-7AFA-4366-9EB6-DE234C470AD8}" destId="{19A3E277-14F2-47B8-9B0A-D24D0B608F4E}" srcOrd="1" destOrd="0" parTransId="{6953D153-ED4C-41E7-BC00-14DBA989E798}" sibTransId="{16EFC776-44F5-4DDE-97B1-17D54BD27002}"/>
    <dgm:cxn modelId="{AA2AD56E-3055-4500-B947-9E537410D788}" srcId="{B887470A-7AFA-4366-9EB6-DE234C470AD8}" destId="{9EE4016F-6AB0-40FF-9843-9A782B7757F6}" srcOrd="0" destOrd="0" parTransId="{3797C5E0-9596-4555-991B-6BBBB7C7DDC2}" sibTransId="{2E2DBB61-CCE4-425D-B22E-7644F25F03B2}"/>
    <dgm:cxn modelId="{2372D090-6C9D-4061-894D-7FA114467930}" type="presOf" srcId="{19A3E277-14F2-47B8-9B0A-D24D0B608F4E}" destId="{8B72B71D-2691-4B35-BE64-CF3476D602E6}" srcOrd="0" destOrd="0" presId="urn:microsoft.com/office/officeart/2005/8/layout/hProcess9"/>
    <dgm:cxn modelId="{47FFAABC-68A4-4217-BD3E-779CD28B6F13}" type="presOf" srcId="{38E5E988-37FC-4BCA-87FE-66E024DDD830}" destId="{ABA4EF4C-FEF0-4018-A1ED-EAB0DE6073BF}" srcOrd="0" destOrd="0" presId="urn:microsoft.com/office/officeart/2005/8/layout/hProcess9"/>
    <dgm:cxn modelId="{292B25C6-AF2E-4D6D-BEAB-9CBCCDFA0C10}" type="presOf" srcId="{9EE4016F-6AB0-40FF-9843-9A782B7757F6}" destId="{871B3C85-956E-4DA5-8745-CD26A94AA6AB}" srcOrd="0" destOrd="0" presId="urn:microsoft.com/office/officeart/2005/8/layout/hProcess9"/>
    <dgm:cxn modelId="{274D6977-036A-49AB-8AEF-7298968ADF80}" type="presParOf" srcId="{88C4E3FF-3CD9-466B-A22B-E8362DABFBF5}" destId="{15B8345E-48D3-4CB4-8012-FE3020BC3F39}" srcOrd="0" destOrd="0" presId="urn:microsoft.com/office/officeart/2005/8/layout/hProcess9"/>
    <dgm:cxn modelId="{60EDF181-7BDF-44A8-B3F5-C73E2B096D4A}" type="presParOf" srcId="{88C4E3FF-3CD9-466B-A22B-E8362DABFBF5}" destId="{2FF7095E-8346-4586-B274-AA874FCB32A1}" srcOrd="1" destOrd="0" presId="urn:microsoft.com/office/officeart/2005/8/layout/hProcess9"/>
    <dgm:cxn modelId="{C6426B6B-210D-45F5-8CA6-7462253AAD04}" type="presParOf" srcId="{2FF7095E-8346-4586-B274-AA874FCB32A1}" destId="{871B3C85-956E-4DA5-8745-CD26A94AA6AB}" srcOrd="0" destOrd="0" presId="urn:microsoft.com/office/officeart/2005/8/layout/hProcess9"/>
    <dgm:cxn modelId="{12073255-B285-4280-9822-DC8A5433CFC0}" type="presParOf" srcId="{2FF7095E-8346-4586-B274-AA874FCB32A1}" destId="{548A639E-EB7D-4980-9874-90D58C053213}" srcOrd="1" destOrd="0" presId="urn:microsoft.com/office/officeart/2005/8/layout/hProcess9"/>
    <dgm:cxn modelId="{8AF7F063-5B04-406E-852C-C0C81D3AB57E}" type="presParOf" srcId="{2FF7095E-8346-4586-B274-AA874FCB32A1}" destId="{8B72B71D-2691-4B35-BE64-CF3476D602E6}" srcOrd="2" destOrd="0" presId="urn:microsoft.com/office/officeart/2005/8/layout/hProcess9"/>
    <dgm:cxn modelId="{7C926F61-4545-47E8-8F3A-1177172F6333}" type="presParOf" srcId="{2FF7095E-8346-4586-B274-AA874FCB32A1}" destId="{9706E3FA-B8A1-4F67-B093-4C8EA1C29E2A}" srcOrd="3" destOrd="0" presId="urn:microsoft.com/office/officeart/2005/8/layout/hProcess9"/>
    <dgm:cxn modelId="{E3188592-527B-46D2-BD41-9FB66697CD24}" type="presParOf" srcId="{2FF7095E-8346-4586-B274-AA874FCB32A1}" destId="{ABA4EF4C-FEF0-4018-A1ED-EAB0DE6073B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345E-48D3-4CB4-8012-FE3020BC3F39}">
      <dsp:nvSpPr>
        <dsp:cNvPr id="0" name=""/>
        <dsp:cNvSpPr/>
      </dsp:nvSpPr>
      <dsp:spPr>
        <a:xfrm>
          <a:off x="820982" y="0"/>
          <a:ext cx="9304467" cy="49164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B3C85-956E-4DA5-8745-CD26A94AA6AB}">
      <dsp:nvSpPr>
        <dsp:cNvPr id="0" name=""/>
        <dsp:cNvSpPr/>
      </dsp:nvSpPr>
      <dsp:spPr>
        <a:xfrm>
          <a:off x="41237" y="1506411"/>
          <a:ext cx="3303171" cy="1966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strike="noStrike" kern="1200" baseline="0" dirty="0">
              <a:solidFill>
                <a:srgbClr val="66FFFF"/>
              </a:solidFill>
              <a:latin typeface="TimesNewRomanPSMT"/>
            </a:rPr>
            <a:t>1. Establish optimum lab conditions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latin typeface="TimesNewRomanPSMT"/>
            </a:rPr>
            <a:t>(</a:t>
          </a:r>
          <a:r>
            <a:rPr lang="en-US" sz="1600" kern="1200" dirty="0">
              <a:latin typeface="TimesNewRomanPSMT"/>
            </a:rPr>
            <a:t>preparation room and animal room shielding, proper equipment</a:t>
          </a:r>
          <a:r>
            <a:rPr lang="en-US" sz="1600" b="0" i="0" u="none" strike="noStrike" kern="1200" baseline="0" dirty="0">
              <a:latin typeface="TimesNewRomanPSMT"/>
            </a:rPr>
            <a:t>)</a:t>
          </a:r>
          <a:endParaRPr lang="el-GR" sz="1600" kern="1200" dirty="0"/>
        </a:p>
      </dsp:txBody>
      <dsp:txXfrm>
        <a:off x="137238" y="1602412"/>
        <a:ext cx="3111169" cy="1774592"/>
      </dsp:txXfrm>
    </dsp:sp>
    <dsp:sp modelId="{8B72B71D-2691-4B35-BE64-CF3476D602E6}">
      <dsp:nvSpPr>
        <dsp:cNvPr id="0" name=""/>
        <dsp:cNvSpPr/>
      </dsp:nvSpPr>
      <dsp:spPr>
        <a:xfrm>
          <a:off x="3821630" y="1474946"/>
          <a:ext cx="3303171" cy="1966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strike="noStrike" kern="1200" baseline="0" dirty="0">
              <a:solidFill>
                <a:srgbClr val="66FFFF"/>
              </a:solidFill>
              <a:latin typeface="TimesNewRomanPSMT"/>
              <a:ea typeface="Arial"/>
              <a:cs typeface="Arial"/>
            </a:rPr>
            <a:t>2. Personnel training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TimesNewRomanPSMT"/>
              <a:ea typeface="Arial"/>
              <a:cs typeface="Arial"/>
            </a:rPr>
            <a:t>(radiation protection, isotope handling, isotope administration to animals, contamination management, waste disposal, animal euthanasia and disposal).</a:t>
          </a:r>
          <a:endParaRPr lang="el-GR" sz="1600" kern="1200" dirty="0">
            <a:solidFill>
              <a:prstClr val="white"/>
            </a:solidFill>
            <a:latin typeface="TimesNewRomanPSMT"/>
            <a:ea typeface="Arial"/>
            <a:cs typeface="Arial"/>
          </a:endParaRPr>
        </a:p>
      </dsp:txBody>
      <dsp:txXfrm>
        <a:off x="3917631" y="1570947"/>
        <a:ext cx="3111169" cy="1774592"/>
      </dsp:txXfrm>
    </dsp:sp>
    <dsp:sp modelId="{ABA4EF4C-FEF0-4018-A1ED-EAB0DE6073BF}">
      <dsp:nvSpPr>
        <dsp:cNvPr id="0" name=""/>
        <dsp:cNvSpPr/>
      </dsp:nvSpPr>
      <dsp:spPr>
        <a:xfrm>
          <a:off x="7638064" y="1506411"/>
          <a:ext cx="3303171" cy="1966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strike="noStrike" kern="1200" baseline="0" dirty="0">
              <a:solidFill>
                <a:srgbClr val="66FFFF"/>
              </a:solidFill>
              <a:latin typeface="TimesNewRomanPSMT"/>
              <a:ea typeface="Arial"/>
              <a:cs typeface="Arial"/>
            </a:rPr>
            <a:t>3. </a:t>
          </a:r>
          <a:r>
            <a:rPr lang="en-US" sz="2200" b="1" i="1" u="none" strike="noStrike" kern="1200" baseline="0" dirty="0">
              <a:solidFill>
                <a:srgbClr val="66FFFF"/>
              </a:solidFill>
              <a:latin typeface="TimesNewRomanPSMT"/>
              <a:ea typeface="Arial"/>
              <a:cs typeface="Arial"/>
            </a:rPr>
            <a:t>In vivo </a:t>
          </a:r>
          <a:r>
            <a:rPr lang="en-US" sz="2200" b="1" i="0" u="none" strike="noStrike" kern="1200" baseline="0" dirty="0">
              <a:solidFill>
                <a:srgbClr val="66FFFF"/>
              </a:solidFill>
              <a:latin typeface="TimesNewRomanPSMT"/>
              <a:ea typeface="Arial"/>
              <a:cs typeface="Arial"/>
            </a:rPr>
            <a:t>experimentation protocols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prstClr val="white"/>
              </a:solidFill>
              <a:latin typeface="TimesNewRomanPSMT"/>
              <a:ea typeface="Arial"/>
              <a:cs typeface="Arial"/>
            </a:rPr>
            <a:t>(</a:t>
          </a:r>
          <a:r>
            <a:rPr lang="en-US" sz="1600" kern="1200" dirty="0">
              <a:solidFill>
                <a:prstClr val="white"/>
              </a:solidFill>
              <a:latin typeface="TimesNewRomanPSMT"/>
              <a:ea typeface="Arial"/>
              <a:cs typeface="Arial"/>
            </a:rPr>
            <a:t>pharmacodynamics and pharmacokinetics, tissue distribution, prospective therapeutic applications)   </a:t>
          </a:r>
          <a:endParaRPr lang="el-GR" sz="1600" kern="1200" dirty="0">
            <a:solidFill>
              <a:prstClr val="white"/>
            </a:solidFill>
            <a:latin typeface="TimesNewRomanPSMT"/>
            <a:ea typeface="Arial"/>
            <a:cs typeface="Arial"/>
          </a:endParaRPr>
        </a:p>
      </dsp:txBody>
      <dsp:txXfrm>
        <a:off x="7734065" y="1602412"/>
        <a:ext cx="3111169" cy="1774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15055-CEA6-47A2-BEC0-391F01AC1838}" type="datetimeFigureOut">
              <a:rPr lang="el-GR" smtClean="0"/>
              <a:t>6/5/2026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489D7-D9B8-4294-B75B-0A723F842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42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489D7-D9B8-4294-B75B-0A723F84288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21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489D7-D9B8-4294-B75B-0A723F842888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10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CB21C-E68F-412D-8602-B30C96806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5156201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6197601" y="1868487"/>
            <a:ext cx="5515428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11276424" y="5928830"/>
            <a:ext cx="7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Space Grotesk"/>
                <a:cs typeface="Space Grotesk"/>
              </a:rPr>
              <a:t>Font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347C5-0C6D-4079-9E3F-E2B839C3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8318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502657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uni-lj.si/eng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hyperlink" Target="http://www.rcph.gr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BC9C8653-7FB5-4815-9957-7A9EDAF3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1664" y="4509120"/>
            <a:ext cx="8055102" cy="1500187"/>
          </a:xfrm>
        </p:spPr>
        <p:txBody>
          <a:bodyPr/>
          <a:lstStyle/>
          <a:p>
            <a:r>
              <a:rPr lang="en-US" sz="2000" dirty="0"/>
              <a:t>GNP</a:t>
            </a:r>
          </a:p>
          <a:p>
            <a:r>
              <a:rPr lang="en-US" dirty="0"/>
              <a:t>Presenter</a:t>
            </a:r>
            <a:r>
              <a:rPr lang="el-GR" dirty="0"/>
              <a:t>: </a:t>
            </a:r>
            <a:r>
              <a:rPr lang="en-US" dirty="0"/>
              <a:t>Chryssa Bekiari, Assistant Professor, </a:t>
            </a:r>
            <a:r>
              <a:rPr lang="en-US" dirty="0" err="1"/>
              <a:t>AuTh</a:t>
            </a:r>
            <a:endParaRPr lang="el-G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D4BBC9-6FE8-435E-B43C-681A162B53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3512" y="1700808"/>
            <a:ext cx="9937103" cy="23891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effectLst/>
              </a:rPr>
              <a:t>T</a:t>
            </a:r>
            <a:r>
              <a:rPr lang="el-GR" sz="3200" b="1" dirty="0">
                <a:effectLst/>
              </a:rPr>
              <a:t>4</a:t>
            </a:r>
            <a:r>
              <a:rPr lang="en-GB" sz="3200" b="1" dirty="0">
                <a:effectLst/>
              </a:rPr>
              <a:t>.</a:t>
            </a:r>
            <a:r>
              <a:rPr lang="el-GR" sz="3200" b="1" dirty="0">
                <a:effectLst/>
              </a:rPr>
              <a:t>5               </a:t>
            </a:r>
            <a:br>
              <a:rPr lang="en-US" sz="3200" b="1" dirty="0">
                <a:effectLst/>
              </a:rPr>
            </a:br>
            <a:r>
              <a:rPr lang="en-US" sz="3200" b="1" dirty="0"/>
              <a:t>Develop protocols for pre-clinical evaluation </a:t>
            </a:r>
            <a:endParaRPr lang="el-GR" sz="3200" b="1" dirty="0"/>
          </a:p>
          <a:p>
            <a:r>
              <a:rPr lang="en-US" sz="3200" b="1" dirty="0"/>
              <a:t>of ligand-isotope compound</a:t>
            </a:r>
            <a:r>
              <a:rPr lang="el-GR" sz="3200" b="1" dirty="0"/>
              <a:t> </a:t>
            </a:r>
            <a:endParaRPr lang="en-GR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Overview</a:t>
            </a:r>
            <a:r>
              <a:rPr lang="sl-SI" dirty="0"/>
              <a:t> of the task</a:t>
            </a:r>
            <a:endParaRPr lang="en-GB" dirty="0"/>
          </a:p>
        </p:txBody>
      </p:sp>
      <p:graphicFrame>
        <p:nvGraphicFramePr>
          <p:cNvPr id="4" name="Θέση περιεχομένου 6">
            <a:extLst>
              <a:ext uri="{FF2B5EF4-FFF2-40B4-BE49-F238E27FC236}">
                <a16:creationId xmlns:a16="http://schemas.microsoft.com/office/drawing/2014/main" id="{8B517C60-0234-479B-BFFE-B78855064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506381"/>
              </p:ext>
            </p:extLst>
          </p:nvPr>
        </p:nvGraphicFramePr>
        <p:xfrm>
          <a:off x="838200" y="1706563"/>
          <a:ext cx="10946432" cy="491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528A912-C217-48B8-A1C5-0D8786D646C6}"/>
              </a:ext>
            </a:extLst>
          </p:cNvPr>
          <p:cNvSpPr txBox="1"/>
          <p:nvPr/>
        </p:nvSpPr>
        <p:spPr>
          <a:xfrm>
            <a:off x="767408" y="1690688"/>
            <a:ext cx="756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i="0" u="none" strike="noStrike" baseline="0" dirty="0">
                <a:latin typeface="TimesNewRomanPSMT"/>
              </a:rPr>
              <a:t>Develop protocols and methodologies needed for </a:t>
            </a:r>
            <a:r>
              <a:rPr lang="en-US" sz="1800" b="1" i="1" u="none" strike="noStrike" baseline="0" dirty="0">
                <a:latin typeface="TimesNewRomanPSMT"/>
              </a:rPr>
              <a:t>in vivo </a:t>
            </a:r>
            <a:r>
              <a:rPr lang="en-US" sz="1800" b="1" i="0" u="none" strike="noStrike" baseline="0" dirty="0">
                <a:latin typeface="TimesNewRomanPSMT"/>
              </a:rPr>
              <a:t>testing of produced ligand-isotope compounds in an experimental animal facility</a:t>
            </a:r>
            <a:r>
              <a:rPr lang="en-US" b="1" dirty="0">
                <a:latin typeface="TimesNewRomanPSMT"/>
              </a:rPr>
              <a:t>.</a:t>
            </a:r>
            <a:endParaRPr lang="en-US" sz="1800" b="1" i="0" u="none" strike="noStrike" baseline="0" dirty="0">
              <a:latin typeface="TimesNewRomanPSM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9F7CE0-1483-82D4-50C0-4953C9531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47145"/>
              </p:ext>
            </p:extLst>
          </p:nvPr>
        </p:nvGraphicFramePr>
        <p:xfrm>
          <a:off x="2783632" y="5661488"/>
          <a:ext cx="3803567" cy="9615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8849">
                  <a:extLst>
                    <a:ext uri="{9D8B030D-6E8A-4147-A177-3AD203B41FA5}">
                      <a16:colId xmlns:a16="http://schemas.microsoft.com/office/drawing/2014/main" val="3518219904"/>
                    </a:ext>
                  </a:extLst>
                </a:gridCol>
                <a:gridCol w="2004718">
                  <a:extLst>
                    <a:ext uri="{9D8B030D-6E8A-4147-A177-3AD203B41FA5}">
                      <a16:colId xmlns:a16="http://schemas.microsoft.com/office/drawing/2014/main" val="3340189213"/>
                    </a:ext>
                  </a:extLst>
                </a:gridCol>
              </a:tblGrid>
              <a:tr h="48078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Date: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M18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78302"/>
                  </a:ext>
                </a:extLst>
              </a:tr>
              <a:tr h="48078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Date: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M48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30847"/>
                  </a:ext>
                </a:extLst>
              </a:tr>
            </a:tbl>
          </a:graphicData>
        </a:graphic>
      </p:graphicFrame>
      <p:sp>
        <p:nvSpPr>
          <p:cNvPr id="5" name="Οβάλ 4">
            <a:extLst>
              <a:ext uri="{FF2B5EF4-FFF2-40B4-BE49-F238E27FC236}">
                <a16:creationId xmlns:a16="http://schemas.microsoft.com/office/drawing/2014/main" id="{B03E2560-8160-298E-9E50-0D0C89BDD11F}"/>
              </a:ext>
            </a:extLst>
          </p:cNvPr>
          <p:cNvSpPr/>
          <p:nvPr/>
        </p:nvSpPr>
        <p:spPr bwMode="auto">
          <a:xfrm>
            <a:off x="3463978" y="5493517"/>
            <a:ext cx="3123221" cy="648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8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BE73E66-5E92-485A-8141-46C8EEAFF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94" y="1352712"/>
            <a:ext cx="7395196" cy="523808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Participated in WP4 monthly meetings and GNP internal meetings.</a:t>
            </a:r>
            <a:endParaRPr lang="el-G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Assisted in </a:t>
            </a:r>
            <a:r>
              <a:rPr lang="en-US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preparation </a:t>
            </a: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and completion of </a:t>
            </a:r>
            <a:r>
              <a:rPr lang="en-US" sz="1800" b="1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hospital questionnaire </a:t>
            </a: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on radionuclide use (GNP </a:t>
            </a:r>
            <a:r>
              <a:rPr lang="en-US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Radiophysicist</a:t>
            </a: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Mr</a:t>
            </a: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Kosmas </a:t>
            </a:r>
            <a:r>
              <a:rPr lang="en-US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Badiavas</a:t>
            </a: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).</a:t>
            </a:r>
            <a:endParaRPr lang="el-G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Participated in a</a:t>
            </a: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dministrative work (PMO officer, </a:t>
            </a:r>
            <a:r>
              <a:rPr lang="en-US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Ms</a:t>
            </a: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 Maria </a:t>
            </a:r>
            <a:r>
              <a:rPr lang="en-US" sz="1800" kern="100" dirty="0" err="1">
                <a:effectLst/>
                <a:latin typeface="Aptos"/>
                <a:ea typeface="Aptos"/>
                <a:cs typeface="Times New Roman" panose="02020603050405020304" pitchFamily="18" charset="0"/>
              </a:rPr>
              <a:t>Bigaki</a:t>
            </a:r>
            <a:r>
              <a:rPr lang="en-US" sz="18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Prepared, recorded and uploaded on Indigo two </a:t>
            </a:r>
            <a:r>
              <a:rPr lang="en-US" sz="1800" b="1" kern="100" dirty="0">
                <a:latin typeface="Aptos"/>
                <a:ea typeface="Aptos"/>
                <a:cs typeface="Times New Roman" panose="02020603050405020304" pitchFamily="18" charset="0"/>
              </a:rPr>
              <a:t>project videos </a:t>
            </a: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(</a:t>
            </a:r>
            <a:r>
              <a:rPr lang="en-US" sz="1800" kern="100" dirty="0" err="1">
                <a:latin typeface="Aptos"/>
                <a:ea typeface="Aptos"/>
                <a:cs typeface="Times New Roman" panose="02020603050405020304" pitchFamily="18" charset="0"/>
              </a:rPr>
              <a:t>Ms</a:t>
            </a: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 Maria </a:t>
            </a:r>
            <a:r>
              <a:rPr lang="en-US" sz="1800" kern="100" dirty="0" err="1">
                <a:latin typeface="Aptos"/>
                <a:ea typeface="Aptos"/>
                <a:cs typeface="Times New Roman" panose="02020603050405020304" pitchFamily="18" charset="0"/>
              </a:rPr>
              <a:t>Bigaki</a:t>
            </a: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 and Assist. Professor Chryssa Bekiari).</a:t>
            </a:r>
            <a:endParaRPr lang="el-GR" sz="18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Prepared and provided our own </a:t>
            </a:r>
            <a:r>
              <a:rPr lang="en-US" sz="1800" b="1" kern="100" dirty="0">
                <a:latin typeface="Aptos"/>
                <a:ea typeface="Aptos"/>
                <a:cs typeface="Times New Roman" panose="02020603050405020304" pitchFamily="18" charset="0"/>
              </a:rPr>
              <a:t>copyright-free photos </a:t>
            </a: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related to GNP IFIGENEIA work.</a:t>
            </a:r>
            <a:endParaRPr lang="el-GR" sz="18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Prepared and provided </a:t>
            </a:r>
            <a:r>
              <a:rPr lang="en-US" sz="1800" b="1" kern="100" dirty="0">
                <a:latin typeface="Aptos"/>
                <a:ea typeface="Aptos"/>
                <a:cs typeface="Times New Roman" panose="02020603050405020304" pitchFamily="18" charset="0"/>
              </a:rPr>
              <a:t>detailed steps of T 4.5 </a:t>
            </a: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actions focused on </a:t>
            </a:r>
            <a:r>
              <a:rPr lang="en-US" sz="1800" b="1" kern="100" dirty="0">
                <a:latin typeface="Aptos"/>
                <a:ea typeface="Aptos"/>
                <a:cs typeface="Times New Roman" panose="02020603050405020304" pitchFamily="18" charset="0"/>
              </a:rPr>
              <a:t>ligand-177-Lu</a:t>
            </a: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.</a:t>
            </a:r>
            <a:endParaRPr lang="el-GR" sz="18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Identified and reported </a:t>
            </a:r>
            <a:r>
              <a:rPr lang="en-US" sz="1800" b="1" kern="100" dirty="0">
                <a:latin typeface="Aptos"/>
                <a:ea typeface="Aptos"/>
                <a:cs typeface="Times New Roman" panose="02020603050405020304" pitchFamily="18" charset="0"/>
              </a:rPr>
              <a:t>4 Critical Risks </a:t>
            </a:r>
            <a:r>
              <a:rPr lang="en-US" sz="1800" kern="100" dirty="0">
                <a:latin typeface="Aptos"/>
                <a:ea typeface="Aptos"/>
                <a:cs typeface="Times New Roman" panose="02020603050405020304" pitchFamily="18" charset="0"/>
              </a:rPr>
              <a:t>during Risk Management session.</a:t>
            </a:r>
            <a:endParaRPr lang="el-GR" sz="18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l-GR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endParaRPr lang="el-GR" sz="1800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ED27EFE7-49EA-4C7B-B783-A1A54C4B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96" y="-82736"/>
            <a:ext cx="9289648" cy="1325563"/>
          </a:xfrm>
        </p:spPr>
        <p:txBody>
          <a:bodyPr/>
          <a:lstStyle/>
          <a:p>
            <a:r>
              <a:rPr lang="en-US" dirty="0"/>
              <a:t>Progress so far (M13)</a:t>
            </a:r>
            <a:endParaRPr lang="el-G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AC40F5-0A2A-4725-A265-A9155C3C3FB1}"/>
              </a:ext>
            </a:extLst>
          </p:cNvPr>
          <p:cNvSpPr txBox="1">
            <a:spLocks/>
          </p:cNvSpPr>
          <p:nvPr/>
        </p:nvSpPr>
        <p:spPr bwMode="auto">
          <a:xfrm>
            <a:off x="811194" y="4437112"/>
            <a:ext cx="929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en-US" sz="1800" b="1" dirty="0">
              <a:latin typeface="TimesNewRomanPSMT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65DBC5F-D344-40B0-822A-DE0816DA4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390" y="130175"/>
            <a:ext cx="2010648" cy="329882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A9E6691-6847-4115-9908-D1F42C81B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3283452"/>
            <a:ext cx="2010647" cy="33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4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9A9090DE-4B23-CC9D-6962-EEA4647D7D1A}"/>
              </a:ext>
            </a:extLst>
          </p:cNvPr>
          <p:cNvSpPr/>
          <p:nvPr/>
        </p:nvSpPr>
        <p:spPr>
          <a:xfrm>
            <a:off x="4480366" y="2193675"/>
            <a:ext cx="7344816" cy="24706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96350" y="1515727"/>
            <a:ext cx="7344816" cy="5517232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2100" kern="100" dirty="0">
                <a:latin typeface="Aptos"/>
                <a:cs typeface="Times New Roman" panose="02020603050405020304" pitchFamily="18" charset="0"/>
              </a:rPr>
              <a:t>Follow comments/proposals from annual meeting (May 2026).</a:t>
            </a:r>
          </a:p>
          <a:p>
            <a:pPr marL="0" indent="0" algn="l">
              <a:buNone/>
            </a:pPr>
            <a:endParaRPr lang="en-US" sz="2100" kern="100" dirty="0">
              <a:latin typeface="Aptos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b="1" kern="100" dirty="0">
                <a:latin typeface="Aptos"/>
                <a:cs typeface="Times New Roman" panose="02020603050405020304" pitchFamily="18" charset="0"/>
              </a:rPr>
              <a:t>T4.1 Develop Lab conditions (radiation protection) needed for producing these isotopes (M1-M42) [BIOKOSMOS].</a:t>
            </a:r>
          </a:p>
          <a:p>
            <a:pPr marL="0" indent="0">
              <a:buNone/>
            </a:pPr>
            <a:endParaRPr lang="en-US" sz="2100" kern="100" dirty="0">
              <a:latin typeface="Aptos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100" kern="100" dirty="0">
              <a:latin typeface="Aptos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100" kern="100" dirty="0">
              <a:latin typeface="Aptos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100" kern="100" dirty="0">
              <a:latin typeface="Aptos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100" kern="100" dirty="0">
              <a:latin typeface="Aptos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100" kern="100" dirty="0">
                <a:latin typeface="Aptos"/>
                <a:cs typeface="Times New Roman" panose="02020603050405020304" pitchFamily="18" charset="0"/>
              </a:rPr>
              <a:t>Secondments</a:t>
            </a:r>
            <a:r>
              <a:rPr lang="el-GR" sz="2100" kern="100" dirty="0">
                <a:latin typeface="Aptos"/>
                <a:cs typeface="Times New Roman" panose="02020603050405020304" pitchFamily="18" charset="0"/>
              </a:rPr>
              <a:t>/ </a:t>
            </a:r>
            <a:r>
              <a:rPr lang="en-US" sz="2100" kern="100" dirty="0">
                <a:latin typeface="Aptos"/>
                <a:cs typeface="Times New Roman" panose="02020603050405020304" pitchFamily="18" charset="0"/>
              </a:rPr>
              <a:t>Visits to</a:t>
            </a:r>
            <a:r>
              <a:rPr lang="el-GR" sz="2100" kern="100" dirty="0">
                <a:latin typeface="Aptos"/>
                <a:cs typeface="Times New Roman" panose="02020603050405020304" pitchFamily="18" charset="0"/>
              </a:rPr>
              <a:t>:</a:t>
            </a:r>
            <a:endParaRPr lang="en-US" sz="2100" kern="100" dirty="0">
              <a:latin typeface="Aptos"/>
              <a:cs typeface="Times New Roman" panose="02020603050405020304" pitchFamily="18" charset="0"/>
            </a:endParaRPr>
          </a:p>
          <a:p>
            <a:r>
              <a:rPr lang="en-US" sz="2100" kern="100" dirty="0">
                <a:latin typeface="Aptos"/>
                <a:cs typeface="Times New Roman" panose="02020603050405020304" pitchFamily="18" charset="0"/>
              </a:rPr>
              <a:t>DKFZ (T4.4 Perform the development </a:t>
            </a:r>
          </a:p>
          <a:p>
            <a:pPr marL="0" indent="0">
              <a:buNone/>
            </a:pPr>
            <a:r>
              <a:rPr lang="en-US" sz="2100" kern="100" dirty="0">
                <a:latin typeface="Aptos"/>
                <a:cs typeface="Times New Roman" panose="02020603050405020304" pitchFamily="18" charset="0"/>
              </a:rPr>
              <a:t>and testing of ligand-isotope compound in vitro (M5-M42).</a:t>
            </a:r>
          </a:p>
          <a:p>
            <a:pPr marL="0" indent="0">
              <a:buNone/>
            </a:pPr>
            <a:endParaRPr lang="en-US" sz="2100" kern="100" dirty="0">
              <a:latin typeface="Aptos"/>
              <a:cs typeface="Times New Roman" panose="02020603050405020304" pitchFamily="18" charset="0"/>
            </a:endParaRPr>
          </a:p>
          <a:p>
            <a:pPr marL="0" indent="0">
              <a:lnSpc>
                <a:spcPct val="250000"/>
              </a:lnSpc>
              <a:buNone/>
            </a:pPr>
            <a:endParaRPr lang="en-US" sz="2200" kern="100" dirty="0">
              <a:latin typeface="Aptos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 dirty="0"/>
              <a:t>Next steps: </a:t>
            </a:r>
            <a:r>
              <a:rPr lang="en-US" dirty="0"/>
              <a:t>To do until the mid-end of 2027</a:t>
            </a:r>
            <a:endParaRPr lang="en-GB" dirty="0"/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DE795181-AB7C-4584-929F-5BAA4A95409F}"/>
              </a:ext>
            </a:extLst>
          </p:cNvPr>
          <p:cNvGrpSpPr/>
          <p:nvPr/>
        </p:nvGrpSpPr>
        <p:grpSpPr>
          <a:xfrm>
            <a:off x="758312" y="1399507"/>
            <a:ext cx="3601616" cy="2470650"/>
            <a:chOff x="35557" y="1506411"/>
            <a:chExt cx="3341755" cy="1966594"/>
          </a:xfrm>
        </p:grpSpPr>
        <p:sp>
          <p:nvSpPr>
            <p:cNvPr id="5" name="Ορθογώνιο: Στρογγύλεμα γωνιών 4">
              <a:extLst>
                <a:ext uri="{FF2B5EF4-FFF2-40B4-BE49-F238E27FC236}">
                  <a16:creationId xmlns:a16="http://schemas.microsoft.com/office/drawing/2014/main" id="{AA8C422F-D3EC-4C8D-B094-59BFEFC33346}"/>
                </a:ext>
              </a:extLst>
            </p:cNvPr>
            <p:cNvSpPr/>
            <p:nvPr/>
          </p:nvSpPr>
          <p:spPr>
            <a:xfrm>
              <a:off x="35557" y="1506411"/>
              <a:ext cx="3341755" cy="19665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6" name="Ορθογώνιο: Στρογγύλεμα γωνιών 4">
              <a:extLst>
                <a:ext uri="{FF2B5EF4-FFF2-40B4-BE49-F238E27FC236}">
                  <a16:creationId xmlns:a16="http://schemas.microsoft.com/office/drawing/2014/main" id="{DD46598D-F42C-43EE-A6DC-129AFFDE9DD8}"/>
                </a:ext>
              </a:extLst>
            </p:cNvPr>
            <p:cNvSpPr txBox="1"/>
            <p:nvPr/>
          </p:nvSpPr>
          <p:spPr>
            <a:xfrm>
              <a:off x="131558" y="1602412"/>
              <a:ext cx="3149753" cy="1774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>
                  <a:solidFill>
                    <a:srgbClr val="66FFFF"/>
                  </a:solidFill>
                </a:rPr>
                <a:t>1. Establish optimum lab conditions</a:t>
              </a:r>
              <a:endParaRPr lang="el-GR" sz="2200" b="1" kern="1200" dirty="0">
                <a:solidFill>
                  <a:srgbClr val="66FFFF"/>
                </a:solidFill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0" i="0" u="none" strike="noStrike" kern="1200" baseline="0" dirty="0">
                  <a:latin typeface="TimesNewRomanPSMT"/>
                </a:rPr>
                <a:t>(</a:t>
              </a:r>
              <a:r>
                <a:rPr lang="en-US" sz="1600" kern="1200" dirty="0">
                  <a:latin typeface="TimesNewRomanPSMT"/>
                </a:rPr>
                <a:t>preparation room and animal room shielding, proper equipment</a:t>
              </a:r>
              <a:r>
                <a:rPr lang="en-US" sz="1600" b="0" i="0" u="none" strike="noStrike" kern="1200" baseline="0" dirty="0">
                  <a:latin typeface="TimesNewRomanPSMT"/>
                </a:rPr>
                <a:t>)</a:t>
              </a:r>
              <a:endParaRPr lang="el-GR" sz="1600" kern="12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D7134E-5A08-9EEA-D1D1-3FFB141B8E73}"/>
              </a:ext>
            </a:extLst>
          </p:cNvPr>
          <p:cNvSpPr txBox="1"/>
          <p:nvPr/>
        </p:nvSpPr>
        <p:spPr>
          <a:xfrm>
            <a:off x="6264236" y="3962061"/>
            <a:ext cx="380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Optimum lab conditions for handling of ligand-isotope compounds.</a:t>
            </a:r>
            <a:endParaRPr lang="el-GR" dirty="0"/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4EF4B096-E4F8-BE3D-C9DE-71490DF62C24}"/>
              </a:ext>
            </a:extLst>
          </p:cNvPr>
          <p:cNvSpPr/>
          <p:nvPr/>
        </p:nvSpPr>
        <p:spPr>
          <a:xfrm>
            <a:off x="7841810" y="3269885"/>
            <a:ext cx="576064" cy="6463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 descr="Working at DKFZ">
            <a:extLst>
              <a:ext uri="{FF2B5EF4-FFF2-40B4-BE49-F238E27FC236}">
                <a16:creationId xmlns:a16="http://schemas.microsoft.com/office/drawing/2014/main" id="{35DC76F5-31DD-D992-9AF4-1634280D6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416" y="4809389"/>
            <a:ext cx="1783949" cy="1187137"/>
          </a:xfrm>
          <a:prstGeom prst="rect">
            <a:avLst/>
          </a:prstGeom>
        </p:spPr>
      </p:pic>
      <p:pic>
        <p:nvPicPr>
          <p:cNvPr id="13" name="Εικόνα 12" descr="How to protect your Nuclear Medicine department?">
            <a:extLst>
              <a:ext uri="{FF2B5EF4-FFF2-40B4-BE49-F238E27FC236}">
                <a16:creationId xmlns:a16="http://schemas.microsoft.com/office/drawing/2014/main" id="{3FAB29A8-EB86-50E3-D320-B43929699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77" y="3994564"/>
            <a:ext cx="2904744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498CDE2-54FE-C489-3FE4-0AA74CA3ED8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A38C-20AE-469A-526E-6EDBE379F91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087888" y="1585416"/>
            <a:ext cx="7344816" cy="524398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kern="100" dirty="0">
              <a:latin typeface="Aptos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kern="100" dirty="0">
                <a:latin typeface="Aptos"/>
                <a:cs typeface="Times New Roman" panose="02020603050405020304" pitchFamily="18" charset="0"/>
              </a:rPr>
              <a:t>Secondments</a:t>
            </a:r>
            <a:r>
              <a:rPr lang="el-GR" kern="100" dirty="0">
                <a:latin typeface="Aptos"/>
                <a:cs typeface="Times New Roman" panose="02020603050405020304" pitchFamily="18" charset="0"/>
              </a:rPr>
              <a:t>/ </a:t>
            </a:r>
            <a:r>
              <a:rPr lang="en-US" kern="100" dirty="0">
                <a:latin typeface="Aptos"/>
                <a:cs typeface="Times New Roman" panose="02020603050405020304" pitchFamily="18" charset="0"/>
              </a:rPr>
              <a:t>Visits to</a:t>
            </a:r>
            <a:r>
              <a:rPr lang="el-GR" kern="100" dirty="0">
                <a:latin typeface="Aptos"/>
                <a:cs typeface="Times New Roman" panose="02020603050405020304" pitchFamily="18" charset="0"/>
              </a:rPr>
              <a:t>:</a:t>
            </a:r>
            <a:endParaRPr lang="en-US" kern="100" dirty="0">
              <a:latin typeface="Aptos"/>
              <a:cs typeface="Times New Roman" panose="02020603050405020304" pitchFamily="18" charset="0"/>
            </a:endParaRPr>
          </a:p>
          <a:p>
            <a:pPr algn="l"/>
            <a:r>
              <a:rPr lang="en-US" kern="100" dirty="0" err="1">
                <a:latin typeface="Aptos"/>
                <a:cs typeface="Times New Roman" panose="02020603050405020304" pitchFamily="18" charset="0"/>
              </a:rPr>
              <a:t>Bioemtech</a:t>
            </a:r>
            <a:r>
              <a:rPr lang="en-US" kern="100" dirty="0">
                <a:latin typeface="Aptos"/>
                <a:cs typeface="Times New Roman" panose="02020603050405020304" pitchFamily="18" charset="0"/>
              </a:rPr>
              <a:t>, Athens, Greece</a:t>
            </a:r>
          </a:p>
          <a:p>
            <a:pPr marL="0" indent="0" algn="l">
              <a:buNone/>
            </a:pPr>
            <a:r>
              <a:rPr lang="en-US" kern="100" dirty="0">
                <a:latin typeface="Aptos"/>
                <a:cs typeface="Times New Roman" panose="02020603050405020304" pitchFamily="18" charset="0"/>
              </a:rPr>
              <a:t> (Assist. Professor C. Bekiari).  </a:t>
            </a:r>
          </a:p>
          <a:p>
            <a:pPr algn="l"/>
            <a:r>
              <a:rPr lang="en-US" kern="100" dirty="0">
                <a:latin typeface="Aptos"/>
                <a:cs typeface="Times New Roman" panose="02020603050405020304" pitchFamily="18" charset="0"/>
              </a:rPr>
              <a:t>Member of IFIGENEIA’S </a:t>
            </a:r>
          </a:p>
          <a:p>
            <a:pPr marL="0" indent="0" algn="l">
              <a:buNone/>
            </a:pPr>
            <a:r>
              <a:rPr lang="en-US" kern="100" dirty="0">
                <a:latin typeface="Aptos"/>
                <a:cs typeface="Times New Roman" panose="02020603050405020304" pitchFamily="18" charset="0"/>
              </a:rPr>
              <a:t>external advisory board.</a:t>
            </a:r>
          </a:p>
          <a:p>
            <a:pPr marL="0" indent="0" algn="l">
              <a:buNone/>
            </a:pPr>
            <a:endParaRPr lang="en-US" kern="100" dirty="0">
              <a:latin typeface="Aptos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endParaRPr lang="en-US" kern="100" dirty="0">
              <a:latin typeface="Aptos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kern="100" dirty="0">
                <a:latin typeface="Aptos"/>
                <a:cs typeface="Times New Roman" panose="02020603050405020304" pitchFamily="18" charset="0"/>
              </a:rPr>
              <a:t>EU regulations and legislation search. </a:t>
            </a:r>
          </a:p>
          <a:p>
            <a:pPr marL="0" indent="0">
              <a:lnSpc>
                <a:spcPct val="250000"/>
              </a:lnSpc>
              <a:buNone/>
            </a:pPr>
            <a:endParaRPr lang="en-US" kern="100" dirty="0">
              <a:latin typeface="Aptos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5EF80-34F4-EE25-9AAF-7686EE5F84A6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 dirty="0"/>
              <a:t>Next steps: </a:t>
            </a:r>
            <a:r>
              <a:rPr lang="en-US" dirty="0"/>
              <a:t>To do until the mid-end of 2027</a:t>
            </a:r>
            <a:endParaRPr lang="en-GB" dirty="0"/>
          </a:p>
        </p:txBody>
      </p:sp>
      <p:pic>
        <p:nvPicPr>
          <p:cNvPr id="11" name="Εικόνα 10" descr="Home - Bioemtech | Enabling radiopharmaceutical innovation through CRO and  desktop imaging technologies">
            <a:extLst>
              <a:ext uri="{FF2B5EF4-FFF2-40B4-BE49-F238E27FC236}">
                <a16:creationId xmlns:a16="http://schemas.microsoft.com/office/drawing/2014/main" id="{97F75540-1E2A-32E6-C870-8C01456D6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3140968"/>
            <a:ext cx="2621370" cy="1879473"/>
          </a:xfrm>
          <a:prstGeom prst="rect">
            <a:avLst/>
          </a:prstGeom>
        </p:spPr>
      </p:pic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8AF68BB0-0F09-259E-B12B-DA0A36FAAA08}"/>
              </a:ext>
            </a:extLst>
          </p:cNvPr>
          <p:cNvGrpSpPr/>
          <p:nvPr/>
        </p:nvGrpSpPr>
        <p:grpSpPr>
          <a:xfrm>
            <a:off x="1037109" y="1373694"/>
            <a:ext cx="3275806" cy="2055306"/>
            <a:chOff x="3727300" y="1541479"/>
            <a:chExt cx="3275806" cy="2055306"/>
          </a:xfrm>
        </p:grpSpPr>
        <p:sp>
          <p:nvSpPr>
            <p:cNvPr id="12" name="Ορθογώνιο: Στρογγύλεμα γωνιών 11">
              <a:extLst>
                <a:ext uri="{FF2B5EF4-FFF2-40B4-BE49-F238E27FC236}">
                  <a16:creationId xmlns:a16="http://schemas.microsoft.com/office/drawing/2014/main" id="{3497C321-D06A-C1B1-BBF7-F2582DF9354B}"/>
                </a:ext>
              </a:extLst>
            </p:cNvPr>
            <p:cNvSpPr/>
            <p:nvPr/>
          </p:nvSpPr>
          <p:spPr>
            <a:xfrm>
              <a:off x="3727300" y="1541479"/>
              <a:ext cx="3275806" cy="20553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Ορθογώνιο: Στρογγύλεμα γωνιών 4">
              <a:extLst>
                <a:ext uri="{FF2B5EF4-FFF2-40B4-BE49-F238E27FC236}">
                  <a16:creationId xmlns:a16="http://schemas.microsoft.com/office/drawing/2014/main" id="{07D98BA8-278E-405F-1953-57CBE15F258C}"/>
                </a:ext>
              </a:extLst>
            </p:cNvPr>
            <p:cNvSpPr txBox="1"/>
            <p:nvPr/>
          </p:nvSpPr>
          <p:spPr>
            <a:xfrm>
              <a:off x="3827632" y="1641811"/>
              <a:ext cx="3075142" cy="1854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>
                  <a:solidFill>
                    <a:srgbClr val="66FFFF"/>
                  </a:solidFill>
                </a:rPr>
                <a:t>2.</a:t>
              </a:r>
              <a:r>
                <a:rPr lang="en-US" sz="3400" b="1" kern="1200" dirty="0">
                  <a:solidFill>
                    <a:srgbClr val="66FFFF"/>
                  </a:solidFill>
                </a:rPr>
                <a:t> </a:t>
              </a:r>
              <a:r>
                <a:rPr lang="en-US" sz="2200" b="1" kern="1200" dirty="0">
                  <a:solidFill>
                    <a:srgbClr val="66FFFF"/>
                  </a:solidFill>
                </a:rPr>
                <a:t>Personnel training</a:t>
              </a:r>
              <a:endParaRPr lang="el-GR" sz="2200" b="1" kern="1200" dirty="0">
                <a:solidFill>
                  <a:srgbClr val="66FFFF"/>
                </a:solidFill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prstClr val="white"/>
                  </a:solidFill>
                  <a:latin typeface="TimesNewRomanPSMT"/>
                  <a:ea typeface="Arial"/>
                  <a:cs typeface="Arial"/>
                </a:rPr>
                <a:t>(radiation protection, isotope handling, isotope administration to animals, contamination management, waste disposal, animal euthanasia and disposal).</a:t>
              </a:r>
              <a:endParaRPr lang="el-GR" sz="1600" kern="1200" dirty="0">
                <a:solidFill>
                  <a:prstClr val="white"/>
                </a:solidFill>
                <a:latin typeface="TimesNewRomanPSMT"/>
                <a:ea typeface="Arial"/>
                <a:cs typeface="Arial"/>
              </a:endParaRPr>
            </a:p>
          </p:txBody>
        </p:sp>
      </p:grpSp>
      <p:pic>
        <p:nvPicPr>
          <p:cNvPr id="14" name="Εικόνα 13" descr="How to protect your Nuclear Medicine department?">
            <a:extLst>
              <a:ext uri="{FF2B5EF4-FFF2-40B4-BE49-F238E27FC236}">
                <a16:creationId xmlns:a16="http://schemas.microsoft.com/office/drawing/2014/main" id="{82772793-70BD-F6FA-DFF3-59EFBEC92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3529332"/>
            <a:ext cx="1795625" cy="2438332"/>
          </a:xfrm>
          <a:prstGeom prst="rect">
            <a:avLst/>
          </a:prstGeom>
        </p:spPr>
      </p:pic>
      <p:pic>
        <p:nvPicPr>
          <p:cNvPr id="15" name="Εικόνα 14" descr="How to protect your Nuclear Medicine department?">
            <a:extLst>
              <a:ext uri="{FF2B5EF4-FFF2-40B4-BE49-F238E27FC236}">
                <a16:creationId xmlns:a16="http://schemas.microsoft.com/office/drawing/2014/main" id="{E186B9C6-A598-0559-2EBF-BA80A72B1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600" y="4287663"/>
            <a:ext cx="2227345" cy="23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7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838200" y="3162300"/>
            <a:ext cx="10515600" cy="8366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l-SI" sz="2400">
                <a:solidFill>
                  <a:schemeClr val="bg1"/>
                </a:solidFill>
              </a:rPr>
              <a:t>Thank you for your attention</a:t>
            </a:r>
            <a:endParaRPr sz="2400">
              <a:solidFill>
                <a:schemeClr val="bg1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A04A566-ABCB-0F80-9AD9-D77545FF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86" y="434008"/>
            <a:ext cx="1062714" cy="1062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03E653-5D47-1011-B3B8-B68A19E9172F}"/>
              </a:ext>
            </a:extLst>
          </p:cNvPr>
          <p:cNvSpPr txBox="1"/>
          <p:nvPr/>
        </p:nvSpPr>
        <p:spPr>
          <a:xfrm>
            <a:off x="6369832" y="682327"/>
            <a:ext cx="229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Chryssa </a:t>
            </a:r>
            <a:r>
              <a:rPr lang="en-US" sz="1200" dirty="0" err="1"/>
              <a:t>Bekiari</a:t>
            </a:r>
            <a:r>
              <a:rPr lang="en-US" sz="1200" dirty="0"/>
              <a:t>, PhD</a:t>
            </a:r>
          </a:p>
          <a:p>
            <a:r>
              <a:rPr lang="en-US" sz="1200" dirty="0"/>
              <a:t>Assistant Professor,</a:t>
            </a:r>
          </a:p>
          <a:p>
            <a:r>
              <a:rPr lang="en-US" sz="1200" dirty="0"/>
              <a:t>Veterinary School, </a:t>
            </a:r>
            <a:r>
              <a:rPr lang="en-US" sz="1200" dirty="0" err="1"/>
              <a:t>AuTh</a:t>
            </a:r>
            <a:endParaRPr lang="en-US" sz="1200" dirty="0"/>
          </a:p>
          <a:p>
            <a:r>
              <a:rPr lang="en-US" sz="1200" i="1" dirty="0"/>
              <a:t>chmpekia@vet.auth.gr</a:t>
            </a:r>
          </a:p>
        </p:txBody>
      </p:sp>
      <p:pic>
        <p:nvPicPr>
          <p:cNvPr id="4" name="Picture 2" descr="Δεν υπάρχει διαθέσιμη περιγραφή για τη φωτογραφία.">
            <a:extLst>
              <a:ext uri="{FF2B5EF4-FFF2-40B4-BE49-F238E27FC236}">
                <a16:creationId xmlns:a16="http://schemas.microsoft.com/office/drawing/2014/main" id="{1528D312-5DE4-EE6D-9780-7D5B559B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86" y="1856015"/>
            <a:ext cx="1062714" cy="103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71F77-7103-3219-D191-8A3FA48B9C2E}"/>
              </a:ext>
            </a:extLst>
          </p:cNvPr>
          <p:cNvSpPr txBox="1"/>
          <p:nvPr/>
        </p:nvSpPr>
        <p:spPr>
          <a:xfrm>
            <a:off x="6368264" y="2060848"/>
            <a:ext cx="2225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Georgios </a:t>
            </a:r>
            <a:r>
              <a:rPr lang="en-US" sz="1200" dirty="0" err="1"/>
              <a:t>Parathyras</a:t>
            </a:r>
            <a:r>
              <a:rPr lang="en-US" sz="1200" dirty="0"/>
              <a:t>, MBA</a:t>
            </a:r>
          </a:p>
          <a:p>
            <a:r>
              <a:rPr lang="en-US" sz="1200" dirty="0"/>
              <a:t>Experimental surgery nurse,</a:t>
            </a:r>
          </a:p>
          <a:p>
            <a:r>
              <a:rPr lang="en-US" sz="1200" dirty="0"/>
              <a:t>Papageorgiou General Hospital</a:t>
            </a:r>
          </a:p>
          <a:p>
            <a:r>
              <a:rPr lang="en-US" sz="1200" i="1" dirty="0"/>
              <a:t>mushashi74@yahoo.gr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09D94-153B-332B-63E0-1C37FBF301EE}"/>
              </a:ext>
            </a:extLst>
          </p:cNvPr>
          <p:cNvSpPr txBox="1"/>
          <p:nvPr/>
        </p:nvSpPr>
        <p:spPr>
          <a:xfrm>
            <a:off x="1843468" y="699707"/>
            <a:ext cx="229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Maria </a:t>
            </a:r>
            <a:r>
              <a:rPr lang="en-US" dirty="0" err="1"/>
              <a:t>Bigaki</a:t>
            </a:r>
            <a:r>
              <a:rPr lang="en-US" dirty="0"/>
              <a:t>, MBA, </a:t>
            </a:r>
            <a:r>
              <a:rPr lang="it-IT" b="0" i="0" dirty="0">
                <a:effectLst/>
                <a:latin typeface="-apple-system"/>
              </a:rPr>
              <a:t>PMP®</a:t>
            </a:r>
            <a:endParaRPr lang="en-US" dirty="0"/>
          </a:p>
          <a:p>
            <a:r>
              <a:rPr lang="en-US" dirty="0"/>
              <a:t>Economist, Program Manager                                     Papageorgiou General Hospital                          </a:t>
            </a:r>
            <a:r>
              <a:rPr lang="en-US" i="1" dirty="0"/>
              <a:t>pmo@papageorgiou-hospital.com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D0FF19C6-DDD4-747E-AAF0-8E5FEC77B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98" y="434008"/>
            <a:ext cx="1059320" cy="1069233"/>
          </a:xfrm>
          <a:prstGeom prst="rect">
            <a:avLst/>
          </a:prstGeom>
        </p:spPr>
      </p:pic>
      <p:pic>
        <p:nvPicPr>
          <p:cNvPr id="9" name="Picture 6" descr="Kosmas Badiavas">
            <a:extLst>
              <a:ext uri="{FF2B5EF4-FFF2-40B4-BE49-F238E27FC236}">
                <a16:creationId xmlns:a16="http://schemas.microsoft.com/office/drawing/2014/main" id="{F4C33418-E3A7-012E-CA59-0D2614575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8" y="1800477"/>
            <a:ext cx="1092050" cy="109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08AC63-2DE6-DECD-67F6-67176F9D5397}"/>
              </a:ext>
            </a:extLst>
          </p:cNvPr>
          <p:cNvSpPr txBox="1"/>
          <p:nvPr/>
        </p:nvSpPr>
        <p:spPr>
          <a:xfrm>
            <a:off x="1816436" y="2060848"/>
            <a:ext cx="2225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Kosmas </a:t>
            </a:r>
            <a:r>
              <a:rPr lang="en-US" sz="1200" dirty="0" err="1"/>
              <a:t>Badiavas</a:t>
            </a:r>
            <a:r>
              <a:rPr lang="en-US" sz="1200" dirty="0"/>
              <a:t>, PhD</a:t>
            </a:r>
          </a:p>
          <a:p>
            <a:r>
              <a:rPr lang="it-IT" sz="1200" dirty="0"/>
              <a:t>Medical Physicist         </a:t>
            </a:r>
            <a:r>
              <a:rPr lang="en-US" sz="1200" dirty="0"/>
              <a:t>Papageorgiou General Hospital</a:t>
            </a:r>
          </a:p>
          <a:p>
            <a:r>
              <a:rPr lang="it-IT" sz="1200" i="1" dirty="0"/>
              <a:t>badiavas@auth.gr</a:t>
            </a:r>
          </a:p>
          <a:p>
            <a:endParaRPr lang="en-US" sz="1200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18A7464-9B89-CA51-F8B3-0A675A7A7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8732" y="1805334"/>
            <a:ext cx="2901132" cy="605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5EE3C9-21F3-DF94-EC32-35DBB8F7CA9D}"/>
              </a:ext>
            </a:extLst>
          </p:cNvPr>
          <p:cNvSpPr txBox="1"/>
          <p:nvPr/>
        </p:nvSpPr>
        <p:spPr>
          <a:xfrm>
            <a:off x="9840416" y="24763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www.rcph.gr</a:t>
            </a:r>
            <a:endParaRPr lang="en-US" dirty="0">
              <a:solidFill>
                <a:srgbClr val="66FFFF"/>
              </a:solidFill>
            </a:endParaRPr>
          </a:p>
        </p:txBody>
      </p:sp>
      <p:pic>
        <p:nvPicPr>
          <p:cNvPr id="13" name="Εικόνα 12" descr="Meet the Partner: Papageorgiou General Hospital - ThrombUS+ Project">
            <a:extLst>
              <a:ext uri="{FF2B5EF4-FFF2-40B4-BE49-F238E27FC236}">
                <a16:creationId xmlns:a16="http://schemas.microsoft.com/office/drawing/2014/main" id="{3FD4DA5C-6B0A-735C-3FD0-291029E81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0496" y="210881"/>
            <a:ext cx="1369368" cy="1369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</TotalTime>
  <Words>456</Words>
  <Application>Microsoft Office PowerPoint</Application>
  <DocSecurity>0</DocSecurity>
  <PresentationFormat>Ευρεία οθόνη</PresentationFormat>
  <Paragraphs>69</Paragraphs>
  <Slides>6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7" baseType="lpstr">
      <vt:lpstr>Calibri</vt:lpstr>
      <vt:lpstr>Space Grotesk</vt:lpstr>
      <vt:lpstr>Wingdings</vt:lpstr>
      <vt:lpstr>Roboto Condensed</vt:lpstr>
      <vt:lpstr>TimesNewRomanPSMT</vt:lpstr>
      <vt:lpstr>Arial</vt:lpstr>
      <vt:lpstr>Aptos</vt:lpstr>
      <vt:lpstr>Roboto</vt:lpstr>
      <vt:lpstr>-apple-system</vt:lpstr>
      <vt:lpstr>Symbol</vt:lpstr>
      <vt:lpstr>Office Theme</vt:lpstr>
      <vt:lpstr>T4.5                Develop protocols for pre-clinical evaluation  of ligand-isotope compound </vt:lpstr>
      <vt:lpstr>Overview of the task</vt:lpstr>
      <vt:lpstr>Progress so far (M13)</vt:lpstr>
      <vt:lpstr>Next steps: To do until the mid-end of 2027</vt:lpstr>
      <vt:lpstr>Next steps: To do until the mid-end of 2027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Matjaz</dc:creator>
  <cp:keywords/>
  <dc:description/>
  <cp:lastModifiedBy>chryssa bekiari</cp:lastModifiedBy>
  <cp:revision>110</cp:revision>
  <dcterms:created xsi:type="dcterms:W3CDTF">2025-07-08T12:20:48Z</dcterms:created>
  <dcterms:modified xsi:type="dcterms:W3CDTF">2026-05-06T07:20:30Z</dcterms:modified>
  <cp:category/>
  <dc:identifier/>
  <cp:contentStatus/>
  <dc:language/>
  <cp:version/>
</cp:coreProperties>
</file>