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30"/>
  </p:notesMasterIdLst>
  <p:sldIdLst>
    <p:sldId id="256" r:id="rId3"/>
    <p:sldId id="2142532642" r:id="rId4"/>
    <p:sldId id="2142532637" r:id="rId5"/>
    <p:sldId id="1733" r:id="rId6"/>
    <p:sldId id="261" r:id="rId7"/>
    <p:sldId id="1700" r:id="rId8"/>
    <p:sldId id="1677" r:id="rId9"/>
    <p:sldId id="2142532632" r:id="rId10"/>
    <p:sldId id="1664" r:id="rId11"/>
    <p:sldId id="1663" r:id="rId12"/>
    <p:sldId id="1653" r:id="rId13"/>
    <p:sldId id="1710" r:id="rId14"/>
    <p:sldId id="1701" r:id="rId15"/>
    <p:sldId id="2142532639" r:id="rId16"/>
    <p:sldId id="2142532656" r:id="rId17"/>
    <p:sldId id="2142532658" r:id="rId18"/>
    <p:sldId id="2147483416" r:id="rId19"/>
    <p:sldId id="2147483417" r:id="rId20"/>
    <p:sldId id="275" r:id="rId21"/>
    <p:sldId id="276" r:id="rId22"/>
    <p:sldId id="1711" r:id="rId23"/>
    <p:sldId id="2142532657" r:id="rId24"/>
    <p:sldId id="1702" r:id="rId25"/>
    <p:sldId id="2142532640" r:id="rId26"/>
    <p:sldId id="376" r:id="rId27"/>
    <p:sldId id="1739" r:id="rId28"/>
    <p:sldId id="258" r:id="rId29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5050"/>
    <a:srgbClr val="0CACB8"/>
    <a:srgbClr val="E95355"/>
    <a:srgbClr val="00B9C5"/>
    <a:srgbClr val="F16B67"/>
    <a:srgbClr val="D9E6E8"/>
    <a:srgbClr val="276C71"/>
    <a:srgbClr val="FFDE79"/>
    <a:srgbClr val="364142"/>
    <a:srgbClr val="7E77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31"/>
    <p:restoredTop sz="95822" autoAdjust="0"/>
  </p:normalViewPr>
  <p:slideViewPr>
    <p:cSldViewPr snapToGrid="0" snapToObjects="1">
      <p:cViewPr varScale="1">
        <p:scale>
          <a:sx n="121" d="100"/>
          <a:sy n="121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tora_1/Desktop/PRISMAP_User_projec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tora_1/Desktop/PRISMAP_User_projec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stora_1/Desktop/PRISMAP_User_projec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stora_1/Desktop/PRISMAP_User_projec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stora_1/Desktop/PRISMAP_User_projec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stora_1/Desktop/PRISMAP_User_projec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Call1 - 8 projects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049586776859505"/>
          <c:y val="0.23046948356807512"/>
          <c:w val="0.75206611570247939"/>
          <c:h val="0.42596613803556244"/>
        </c:manualLayout>
      </c:layout>
      <c:pie3DChart>
        <c:varyColors val="1"/>
        <c:ser>
          <c:idx val="0"/>
          <c:order val="0"/>
          <c:explosion val="12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7D5-774F-B098-0AF92F2C567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7D5-774F-B098-0AF92F2C567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7D5-774F-B098-0AF92F2C567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7D5-774F-B098-0AF92F2C5674}"/>
              </c:ext>
            </c:extLst>
          </c:dPt>
          <c:cat>
            <c:strRef>
              <c:f>Sheet2!$B$17:$B$20</c:f>
              <c:strCache>
                <c:ptCount val="4"/>
                <c:pt idx="0">
                  <c:v>Italy</c:v>
                </c:pt>
                <c:pt idx="1">
                  <c:v>Belgium</c:v>
                </c:pt>
                <c:pt idx="2">
                  <c:v>Spain</c:v>
                </c:pt>
                <c:pt idx="3">
                  <c:v>France</c:v>
                </c:pt>
              </c:strCache>
            </c:strRef>
          </c:cat>
          <c:val>
            <c:numRef>
              <c:f>Sheet2!$C$17:$C$20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7D5-774F-B098-0AF92F2C56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Call2 - 6 projects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4393518518518519"/>
          <c:w val="0.93888888888888888"/>
          <c:h val="0.5219017935258092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AFE-E74F-B7E0-66FA94BE66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AFE-E74F-B7E0-66FA94BE66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AFE-E74F-B7E0-66FA94BE66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AFE-E74F-B7E0-66FA94BE6660}"/>
              </c:ext>
            </c:extLst>
          </c:dPt>
          <c:dPt>
            <c:idx val="4"/>
            <c:bubble3D val="0"/>
            <c:explosion val="24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AFE-E74F-B7E0-66FA94BE6660}"/>
              </c:ext>
            </c:extLst>
          </c:dPt>
          <c:dPt>
            <c:idx val="5"/>
            <c:bubble3D val="0"/>
            <c:explosion val="17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AFE-E74F-B7E0-66FA94BE6660}"/>
              </c:ext>
            </c:extLst>
          </c:dPt>
          <c:cat>
            <c:strRef>
              <c:f>Sheet2!$B$17:$B$22</c:f>
              <c:strCache>
                <c:ptCount val="6"/>
                <c:pt idx="0">
                  <c:v>Italy</c:v>
                </c:pt>
                <c:pt idx="1">
                  <c:v>Belgium</c:v>
                </c:pt>
                <c:pt idx="2">
                  <c:v>Spain</c:v>
                </c:pt>
                <c:pt idx="3">
                  <c:v>France</c:v>
                </c:pt>
                <c:pt idx="4">
                  <c:v>Germany</c:v>
                </c:pt>
                <c:pt idx="5">
                  <c:v>Uk</c:v>
                </c:pt>
              </c:strCache>
            </c:strRef>
          </c:cat>
          <c:val>
            <c:numRef>
              <c:f>Sheet2!$D$17:$D$22</c:f>
              <c:numCache>
                <c:formatCode>General</c:formatCode>
                <c:ptCount val="6"/>
                <c:pt idx="1">
                  <c:v>1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AFE-E74F-B7E0-66FA94BE66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ayout>
        <c:manualLayout>
          <c:xMode val="edge"/>
          <c:yMode val="edge"/>
          <c:x val="8.1376566485527338E-2"/>
          <c:y val="0.69511738452048344"/>
          <c:w val="0.8302043362537429"/>
          <c:h val="0.22654160165463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Call3 - 1</a:t>
            </a:r>
            <a:r>
              <a:rPr lang="en-GB" baseline="0" dirty="0"/>
              <a:t> </a:t>
            </a:r>
            <a:r>
              <a:rPr lang="en-GB" dirty="0"/>
              <a:t>project(s) / 5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563380281690141"/>
          <c:y val="0.22688450234043331"/>
          <c:w val="0.69945214594654537"/>
          <c:h val="0.38826118509379876"/>
        </c:manualLayout>
      </c:layout>
      <c:pie3DChart>
        <c:varyColors val="1"/>
        <c:ser>
          <c:idx val="1"/>
          <c:order val="0"/>
          <c:explosion val="41"/>
          <c:cat>
            <c:strRef>
              <c:f>Sheet2!$B$17:$B$22</c:f>
              <c:strCache>
                <c:ptCount val="6"/>
                <c:pt idx="0">
                  <c:v>Italy</c:v>
                </c:pt>
                <c:pt idx="1">
                  <c:v>Belgium</c:v>
                </c:pt>
                <c:pt idx="2">
                  <c:v>Spain</c:v>
                </c:pt>
                <c:pt idx="3">
                  <c:v>France</c:v>
                </c:pt>
                <c:pt idx="4">
                  <c:v>Germany</c:v>
                </c:pt>
                <c:pt idx="5">
                  <c:v>Uk</c:v>
                </c:pt>
              </c:strCache>
            </c:strRef>
          </c:cat>
          <c:val>
            <c:numRef>
              <c:f>Sheet2!$E$17:$E$22</c:f>
              <c:numCache>
                <c:formatCode>General</c:formatCode>
                <c:ptCount val="6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AB-684B-8E5A-BB78BA70E197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0BAB-684B-8E5A-BB78BA70E19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0BAB-684B-8E5A-BB78BA70E19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0BAB-684B-8E5A-BB78BA70E19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0BAB-684B-8E5A-BB78BA70E19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0BAB-684B-8E5A-BB78BA70E19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0BAB-684B-8E5A-BB78BA70E197}"/>
              </c:ext>
            </c:extLst>
          </c:dPt>
          <c:cat>
            <c:strRef>
              <c:f>Sheet2!$B$17:$B$22</c:f>
              <c:strCache>
                <c:ptCount val="6"/>
                <c:pt idx="0">
                  <c:v>Italy</c:v>
                </c:pt>
                <c:pt idx="1">
                  <c:v>Belgium</c:v>
                </c:pt>
                <c:pt idx="2">
                  <c:v>Spain</c:v>
                </c:pt>
                <c:pt idx="3">
                  <c:v>France</c:v>
                </c:pt>
                <c:pt idx="4">
                  <c:v>Germany</c:v>
                </c:pt>
                <c:pt idx="5">
                  <c:v>Uk</c:v>
                </c:pt>
              </c:strCache>
            </c:strRef>
          </c:cat>
          <c:val>
            <c:numRef>
              <c:f>Sheet2!$E$17:$E$22</c:f>
              <c:numCache>
                <c:formatCode>General</c:formatCode>
                <c:ptCount val="6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BAB-684B-8E5A-BB78BA70E1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1.7350548477705684E-2"/>
          <c:y val="0.65847598168951682"/>
          <c:w val="0.91551694615774148"/>
          <c:h val="0.269395254268091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CH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/>
              <a:t>Call4 - 16</a:t>
            </a:r>
            <a:r>
              <a:rPr lang="en-GB" b="1" baseline="0"/>
              <a:t> </a:t>
            </a:r>
            <a:r>
              <a:rPr lang="en-GB" b="1"/>
              <a:t>projects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4393518518518519"/>
          <c:w val="0.93888888888888888"/>
          <c:h val="0.52190179352580923"/>
        </c:manualLayout>
      </c:layout>
      <c:pie3DChart>
        <c:varyColors val="1"/>
        <c:ser>
          <c:idx val="1"/>
          <c:order val="0"/>
          <c:dPt>
            <c:idx val="0"/>
            <c:bubble3D val="0"/>
            <c:explosion val="32"/>
            <c:extLst>
              <c:ext xmlns:c16="http://schemas.microsoft.com/office/drawing/2014/chart" uri="{C3380CC4-5D6E-409C-BE32-E72D297353CC}">
                <c16:uniqueId val="{00000001-FD0B-D943-ABBC-1EFFF76DB576}"/>
              </c:ext>
            </c:extLst>
          </c:dPt>
          <c:dPt>
            <c:idx val="7"/>
            <c:bubble3D val="0"/>
            <c:explosion val="26"/>
            <c:extLst>
              <c:ext xmlns:c16="http://schemas.microsoft.com/office/drawing/2014/chart" uri="{C3380CC4-5D6E-409C-BE32-E72D297353CC}">
                <c16:uniqueId val="{00000003-FD0B-D943-ABBC-1EFFF76DB576}"/>
              </c:ext>
            </c:extLst>
          </c:dPt>
          <c:dPt>
            <c:idx val="8"/>
            <c:bubble3D val="0"/>
            <c:explosion val="34"/>
            <c:extLst>
              <c:ext xmlns:c16="http://schemas.microsoft.com/office/drawing/2014/chart" uri="{C3380CC4-5D6E-409C-BE32-E72D297353CC}">
                <c16:uniqueId val="{00000005-FD0B-D943-ABBC-1EFFF76DB576}"/>
              </c:ext>
            </c:extLst>
          </c:dPt>
          <c:dPt>
            <c:idx val="9"/>
            <c:bubble3D val="0"/>
            <c:explosion val="35"/>
            <c:extLst>
              <c:ext xmlns:c16="http://schemas.microsoft.com/office/drawing/2014/chart" uri="{C3380CC4-5D6E-409C-BE32-E72D297353CC}">
                <c16:uniqueId val="{00000007-FD0B-D943-ABBC-1EFFF76DB576}"/>
              </c:ext>
            </c:extLst>
          </c:dPt>
          <c:dPt>
            <c:idx val="10"/>
            <c:bubble3D val="0"/>
            <c:explosion val="28"/>
            <c:extLst>
              <c:ext xmlns:c16="http://schemas.microsoft.com/office/drawing/2014/chart" uri="{C3380CC4-5D6E-409C-BE32-E72D297353CC}">
                <c16:uniqueId val="{00000009-FD0B-D943-ABBC-1EFFF76DB576}"/>
              </c:ext>
            </c:extLst>
          </c:dPt>
          <c:dPt>
            <c:idx val="11"/>
            <c:bubble3D val="0"/>
            <c:explosion val="33"/>
            <c:extLst>
              <c:ext xmlns:c16="http://schemas.microsoft.com/office/drawing/2014/chart" uri="{C3380CC4-5D6E-409C-BE32-E72D297353CC}">
                <c16:uniqueId val="{0000000B-FD0B-D943-ABBC-1EFFF76DB576}"/>
              </c:ext>
            </c:extLst>
          </c:dPt>
          <c:cat>
            <c:strRef>
              <c:f>Sheet2!$B$17:$B$28</c:f>
              <c:strCache>
                <c:ptCount val="12"/>
                <c:pt idx="0">
                  <c:v>Italy</c:v>
                </c:pt>
                <c:pt idx="1">
                  <c:v>Belgium</c:v>
                </c:pt>
                <c:pt idx="2">
                  <c:v>Spain</c:v>
                </c:pt>
                <c:pt idx="3">
                  <c:v>France</c:v>
                </c:pt>
                <c:pt idx="4">
                  <c:v>Germany</c:v>
                </c:pt>
                <c:pt idx="5">
                  <c:v>Uk</c:v>
                </c:pt>
                <c:pt idx="6">
                  <c:v>Poland</c:v>
                </c:pt>
                <c:pt idx="7">
                  <c:v>Sweden</c:v>
                </c:pt>
                <c:pt idx="8">
                  <c:v>Switzerland</c:v>
                </c:pt>
                <c:pt idx="9">
                  <c:v>Portugal</c:v>
                </c:pt>
                <c:pt idx="10">
                  <c:v>Netherland</c:v>
                </c:pt>
                <c:pt idx="11">
                  <c:v>Romania</c:v>
                </c:pt>
              </c:strCache>
            </c:strRef>
          </c:cat>
          <c:val>
            <c:numRef>
              <c:f>Sheet2!$F$17:$F$28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D0B-D943-ABBC-1EFFF76DB576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FD0B-D943-ABBC-1EFFF76DB57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FD0B-D943-ABBC-1EFFF76DB57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2-FD0B-D943-ABBC-1EFFF76DB57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4-FD0B-D943-ABBC-1EFFF76DB57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6-FD0B-D943-ABBC-1EFFF76DB57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8-FD0B-D943-ABBC-1EFFF76DB576}"/>
              </c:ext>
            </c:extLst>
          </c:dPt>
          <c:cat>
            <c:strRef>
              <c:f>Sheet2!$B$17:$B$28</c:f>
              <c:strCache>
                <c:ptCount val="12"/>
                <c:pt idx="0">
                  <c:v>Italy</c:v>
                </c:pt>
                <c:pt idx="1">
                  <c:v>Belgium</c:v>
                </c:pt>
                <c:pt idx="2">
                  <c:v>Spain</c:v>
                </c:pt>
                <c:pt idx="3">
                  <c:v>France</c:v>
                </c:pt>
                <c:pt idx="4">
                  <c:v>Germany</c:v>
                </c:pt>
                <c:pt idx="5">
                  <c:v>Uk</c:v>
                </c:pt>
                <c:pt idx="6">
                  <c:v>Poland</c:v>
                </c:pt>
                <c:pt idx="7">
                  <c:v>Sweden</c:v>
                </c:pt>
                <c:pt idx="8">
                  <c:v>Switzerland</c:v>
                </c:pt>
                <c:pt idx="9">
                  <c:v>Portugal</c:v>
                </c:pt>
                <c:pt idx="10">
                  <c:v>Netherland</c:v>
                </c:pt>
                <c:pt idx="11">
                  <c:v>Romania</c:v>
                </c:pt>
              </c:strCache>
            </c:strRef>
          </c:cat>
          <c:val>
            <c:numRef>
              <c:f>Sheet2!$E$17:$E$22</c:f>
              <c:numCache>
                <c:formatCode>General</c:formatCode>
                <c:ptCount val="6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FD0B-D943-ABBC-1EFFF76DB5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ayout>
        <c:manualLayout>
          <c:xMode val="edge"/>
          <c:yMode val="edge"/>
          <c:x val="0.1097648885438616"/>
          <c:y val="0.53364962444210606"/>
          <c:w val="0.82272374403903736"/>
          <c:h val="0.452525490765267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CH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/>
              <a:t>Call5 - 15</a:t>
            </a:r>
            <a:r>
              <a:rPr lang="en-GB" b="1" baseline="0"/>
              <a:t> </a:t>
            </a:r>
            <a:r>
              <a:rPr lang="en-GB" b="1"/>
              <a:t>projects</a:t>
            </a:r>
          </a:p>
        </c:rich>
      </c:tx>
      <c:layout>
        <c:manualLayout>
          <c:xMode val="edge"/>
          <c:yMode val="edge"/>
          <c:x val="0.3169522793800631"/>
          <c:y val="2.0527547129411843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0325993519804272"/>
          <c:w val="0.89566112233089024"/>
          <c:h val="0.49878362506809243"/>
        </c:manualLayout>
      </c:layout>
      <c:pie3DChart>
        <c:varyColors val="1"/>
        <c:ser>
          <c:idx val="1"/>
          <c:order val="0"/>
          <c:dPt>
            <c:idx val="12"/>
            <c:bubble3D val="0"/>
            <c:explosion val="34"/>
            <c:extLst>
              <c:ext xmlns:c16="http://schemas.microsoft.com/office/drawing/2014/chart" uri="{C3380CC4-5D6E-409C-BE32-E72D297353CC}">
                <c16:uniqueId val="{0000000F-7220-374D-951A-30CCE404B942}"/>
              </c:ext>
            </c:extLst>
          </c:dPt>
          <c:dPt>
            <c:idx val="13"/>
            <c:bubble3D val="0"/>
            <c:explosion val="40"/>
            <c:extLst>
              <c:ext xmlns:c16="http://schemas.microsoft.com/office/drawing/2014/chart" uri="{C3380CC4-5D6E-409C-BE32-E72D297353CC}">
                <c16:uniqueId val="{0000000E-7220-374D-951A-30CCE404B942}"/>
              </c:ext>
            </c:extLst>
          </c:dPt>
          <c:cat>
            <c:strRef>
              <c:f>Sheet2!$B$17:$B$30</c:f>
              <c:strCache>
                <c:ptCount val="14"/>
                <c:pt idx="0">
                  <c:v>Italy</c:v>
                </c:pt>
                <c:pt idx="1">
                  <c:v>Belgium</c:v>
                </c:pt>
                <c:pt idx="2">
                  <c:v>Spain</c:v>
                </c:pt>
                <c:pt idx="3">
                  <c:v>France</c:v>
                </c:pt>
                <c:pt idx="4">
                  <c:v>Germany</c:v>
                </c:pt>
                <c:pt idx="5">
                  <c:v>Uk</c:v>
                </c:pt>
                <c:pt idx="6">
                  <c:v>Poland</c:v>
                </c:pt>
                <c:pt idx="7">
                  <c:v>Sweden</c:v>
                </c:pt>
                <c:pt idx="8">
                  <c:v>Switzerland</c:v>
                </c:pt>
                <c:pt idx="9">
                  <c:v>Portugal</c:v>
                </c:pt>
                <c:pt idx="10">
                  <c:v>Netherland</c:v>
                </c:pt>
                <c:pt idx="11">
                  <c:v>Romania</c:v>
                </c:pt>
                <c:pt idx="12">
                  <c:v>USA</c:v>
                </c:pt>
                <c:pt idx="13">
                  <c:v>Czech republic</c:v>
                </c:pt>
              </c:strCache>
            </c:strRef>
          </c:cat>
          <c:val>
            <c:numRef>
              <c:f>Sheet2!$G$17:$G$30</c:f>
              <c:numCache>
                <c:formatCode>General</c:formatCode>
                <c:ptCount val="14"/>
                <c:pt idx="0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  <c:pt idx="5">
                  <c:v>3</c:v>
                </c:pt>
                <c:pt idx="6">
                  <c:v>3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20-374D-951A-30CCE404B942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7220-374D-951A-30CCE404B94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7220-374D-951A-30CCE404B9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7220-374D-951A-30CCE404B94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7220-374D-951A-30CCE404B94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7220-374D-951A-30CCE404B94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7220-374D-951A-30CCE404B942}"/>
              </c:ext>
            </c:extLst>
          </c:dPt>
          <c:cat>
            <c:strRef>
              <c:f>Sheet2!$B$17:$B$30</c:f>
              <c:strCache>
                <c:ptCount val="14"/>
                <c:pt idx="0">
                  <c:v>Italy</c:v>
                </c:pt>
                <c:pt idx="1">
                  <c:v>Belgium</c:v>
                </c:pt>
                <c:pt idx="2">
                  <c:v>Spain</c:v>
                </c:pt>
                <c:pt idx="3">
                  <c:v>France</c:v>
                </c:pt>
                <c:pt idx="4">
                  <c:v>Germany</c:v>
                </c:pt>
                <c:pt idx="5">
                  <c:v>Uk</c:v>
                </c:pt>
                <c:pt idx="6">
                  <c:v>Poland</c:v>
                </c:pt>
                <c:pt idx="7">
                  <c:v>Sweden</c:v>
                </c:pt>
                <c:pt idx="8">
                  <c:v>Switzerland</c:v>
                </c:pt>
                <c:pt idx="9">
                  <c:v>Portugal</c:v>
                </c:pt>
                <c:pt idx="10">
                  <c:v>Netherland</c:v>
                </c:pt>
                <c:pt idx="11">
                  <c:v>Romania</c:v>
                </c:pt>
                <c:pt idx="12">
                  <c:v>USA</c:v>
                </c:pt>
                <c:pt idx="13">
                  <c:v>Czech republic</c:v>
                </c:pt>
              </c:strCache>
            </c:strRef>
          </c:cat>
          <c:val>
            <c:numRef>
              <c:f>Sheet2!$E$17:$E$22</c:f>
              <c:numCache>
                <c:formatCode>General</c:formatCode>
                <c:ptCount val="6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220-374D-951A-30CCE404B9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1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egendEntry>
        <c:idx val="13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ayout>
        <c:manualLayout>
          <c:xMode val="edge"/>
          <c:yMode val="edge"/>
          <c:x val="5.9897433570083279E-2"/>
          <c:y val="0.49967693484852788"/>
          <c:w val="0.72559713177063245"/>
          <c:h val="0.483717957195441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CH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b="1"/>
              <a:t>Call1-5 - 46</a:t>
            </a:r>
            <a:r>
              <a:rPr lang="en-GB" sz="1800" b="1" baseline="0"/>
              <a:t> </a:t>
            </a:r>
            <a:r>
              <a:rPr lang="en-GB" sz="1800" b="1"/>
              <a:t>projects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518731988472622E-2"/>
          <c:y val="0.14393519358467288"/>
          <c:w val="0.93888888888888888"/>
          <c:h val="0.52190179352580923"/>
        </c:manualLayout>
      </c:layout>
      <c:pie3DChart>
        <c:varyColors val="1"/>
        <c:ser>
          <c:idx val="1"/>
          <c:order val="0"/>
          <c:dPt>
            <c:idx val="7"/>
            <c:bubble3D val="0"/>
            <c:spPr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</a:gradFill>
            </c:spPr>
            <c:extLst>
              <c:ext xmlns:c16="http://schemas.microsoft.com/office/drawing/2014/chart" uri="{C3380CC4-5D6E-409C-BE32-E72D297353CC}">
                <c16:uniqueId val="{00000013-D134-BF4B-9982-D1BB53D50CCF}"/>
              </c:ext>
            </c:extLst>
          </c:dPt>
          <c:dPt>
            <c:idx val="12"/>
            <c:bubble3D val="0"/>
            <c:extLst>
              <c:ext xmlns:c16="http://schemas.microsoft.com/office/drawing/2014/chart" uri="{C3380CC4-5D6E-409C-BE32-E72D297353CC}">
                <c16:uniqueId val="{00000001-D134-BF4B-9982-D1BB53D50CCF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03-D134-BF4B-9982-D1BB53D50CCF}"/>
              </c:ext>
            </c:extLst>
          </c:dPt>
          <c:cat>
            <c:strRef>
              <c:f>Sheet2!$B$17:$B$30</c:f>
              <c:strCache>
                <c:ptCount val="14"/>
                <c:pt idx="0">
                  <c:v>Italy</c:v>
                </c:pt>
                <c:pt idx="1">
                  <c:v>Belgium</c:v>
                </c:pt>
                <c:pt idx="2">
                  <c:v>Spain</c:v>
                </c:pt>
                <c:pt idx="3">
                  <c:v>France</c:v>
                </c:pt>
                <c:pt idx="4">
                  <c:v>Germany</c:v>
                </c:pt>
                <c:pt idx="5">
                  <c:v>Uk</c:v>
                </c:pt>
                <c:pt idx="6">
                  <c:v>Poland</c:v>
                </c:pt>
                <c:pt idx="7">
                  <c:v>Sweden</c:v>
                </c:pt>
                <c:pt idx="8">
                  <c:v>Switzerland</c:v>
                </c:pt>
                <c:pt idx="9">
                  <c:v>Portugal</c:v>
                </c:pt>
                <c:pt idx="10">
                  <c:v>Netherland</c:v>
                </c:pt>
                <c:pt idx="11">
                  <c:v>Romania</c:v>
                </c:pt>
                <c:pt idx="12">
                  <c:v>USA</c:v>
                </c:pt>
                <c:pt idx="13">
                  <c:v>Czech republic</c:v>
                </c:pt>
              </c:strCache>
            </c:strRef>
          </c:cat>
          <c:val>
            <c:numRef>
              <c:f>Sheet2!$H$17:$H$30</c:f>
              <c:numCache>
                <c:formatCode>General</c:formatCode>
                <c:ptCount val="14"/>
                <c:pt idx="0">
                  <c:v>5</c:v>
                </c:pt>
                <c:pt idx="1">
                  <c:v>5</c:v>
                </c:pt>
                <c:pt idx="2">
                  <c:v>3</c:v>
                </c:pt>
                <c:pt idx="3">
                  <c:v>10</c:v>
                </c:pt>
                <c:pt idx="4">
                  <c:v>4</c:v>
                </c:pt>
                <c:pt idx="5">
                  <c:v>7</c:v>
                </c:pt>
                <c:pt idx="6">
                  <c:v>4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134-BF4B-9982-D1BB53D50CCF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D134-BF4B-9982-D1BB53D50C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D134-BF4B-9982-D1BB53D50C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D134-BF4B-9982-D1BB53D50CC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D134-BF4B-9982-D1BB53D50CC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D134-BF4B-9982-D1BB53D50CC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D134-BF4B-9982-D1BB53D50CCF}"/>
              </c:ext>
            </c:extLst>
          </c:dPt>
          <c:cat>
            <c:strRef>
              <c:f>Sheet2!$B$17:$B$30</c:f>
              <c:strCache>
                <c:ptCount val="14"/>
                <c:pt idx="0">
                  <c:v>Italy</c:v>
                </c:pt>
                <c:pt idx="1">
                  <c:v>Belgium</c:v>
                </c:pt>
                <c:pt idx="2">
                  <c:v>Spain</c:v>
                </c:pt>
                <c:pt idx="3">
                  <c:v>France</c:v>
                </c:pt>
                <c:pt idx="4">
                  <c:v>Germany</c:v>
                </c:pt>
                <c:pt idx="5">
                  <c:v>Uk</c:v>
                </c:pt>
                <c:pt idx="6">
                  <c:v>Poland</c:v>
                </c:pt>
                <c:pt idx="7">
                  <c:v>Sweden</c:v>
                </c:pt>
                <c:pt idx="8">
                  <c:v>Switzerland</c:v>
                </c:pt>
                <c:pt idx="9">
                  <c:v>Portugal</c:v>
                </c:pt>
                <c:pt idx="10">
                  <c:v>Netherland</c:v>
                </c:pt>
                <c:pt idx="11">
                  <c:v>Romania</c:v>
                </c:pt>
                <c:pt idx="12">
                  <c:v>USA</c:v>
                </c:pt>
                <c:pt idx="13">
                  <c:v>Czech republic</c:v>
                </c:pt>
              </c:strCache>
            </c:strRef>
          </c:cat>
          <c:val>
            <c:numRef>
              <c:f>Sheet2!$E$17:$E$22</c:f>
              <c:numCache>
                <c:formatCode>General</c:formatCode>
                <c:ptCount val="6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D134-BF4B-9982-D1BB53D50C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egendEntry>
        <c:idx val="1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egendEntry>
        <c:idx val="13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</c:legendEntry>
      <c:layout>
        <c:manualLayout>
          <c:xMode val="edge"/>
          <c:yMode val="edge"/>
          <c:x val="1.0906079103224489E-2"/>
          <c:y val="0.64424870278311996"/>
          <c:w val="0.98496312169839517"/>
          <c:h val="0.355751297216880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  <c:extLst/>
  </c:chart>
  <c:spPr>
    <a:ln>
      <a:solidFill>
        <a:schemeClr val="accent1"/>
      </a:solidFill>
    </a:ln>
  </c:spPr>
  <c:txPr>
    <a:bodyPr/>
    <a:lstStyle/>
    <a:p>
      <a:pPr>
        <a:defRPr/>
      </a:pPr>
      <a:endParaRPr lang="en-CH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45309-17B3-EB42-97E8-A016D2C4BF3D}" type="datetimeFigureOut">
              <a:rPr lang="en-CH" smtClean="0"/>
              <a:t>5/6/26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61B11-573D-A041-85C9-ECD226009DF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72452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61B11-573D-A041-85C9-ECD226009DFA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92323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61B11-573D-A041-85C9-ECD226009DFA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29238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61B11-573D-A041-85C9-ECD226009DFA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99099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61B11-573D-A041-85C9-ECD226009DFA}" type="slidenum">
              <a:rPr lang="en-CH" smtClean="0"/>
              <a:t>17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18524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Three in-beam tests were made. The last one was aborted since we lost the connection with the automatic </a:t>
            </a:r>
            <a:r>
              <a:rPr lang="en-GB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system+failure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a card =&gt; stop rotation of the target station wheel =&gt; stop the beam. Also the beam structure we had to have low energy was not good (in order to get 10 W from a beam which could reach 700 </a:t>
            </a:r>
            <a:r>
              <a:rPr lang="en-GB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microA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we use a system which deliver beam on short period. So in average we have 10W but with intense instantaneous beam; This was wrong). To cure the problems, we already have solutions which are easy to implement. </a:t>
            </a:r>
            <a:endParaRPr lang="en-GB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GB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task of GANIL within the WP10 is the design of high-power targets for the synthesis of innovative radioelements with a special focus on </a:t>
            </a:r>
            <a:r>
              <a:rPr lang="en-GB" b="1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211</a:t>
            </a:r>
            <a:r>
              <a:rPr lang="en-GB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(Astatine) to start with. Very high beam intensities are available at SPIRAL2 and the final goal is to efficiently use these intensities in a safe manner. We propose to investigate the production of </a:t>
            </a:r>
            <a:r>
              <a:rPr lang="en-GB" b="1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211</a:t>
            </a:r>
            <a:r>
              <a:rPr lang="en-GB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en-GB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alpha</a:t>
            </a: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GB" b="1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GB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reaction channel, very constraining since it requires a </a:t>
            </a:r>
            <a:r>
              <a:rPr lang="en-GB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bismuth target</a:t>
            </a: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which has a low melting point.</a:t>
            </a:r>
          </a:p>
          <a:p>
            <a:pPr algn="just"/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first design specification is a power dissipation of 10 kW corresponding to an intensity of more than 600 </a:t>
            </a:r>
            <a:r>
              <a:rPr lang="en-GB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dirty="0" err="1">
                <a:solidFill>
                  <a:srgbClr val="000000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 target, i.e., more than one order of magnitude to what is feasible today at ARRONAX. Standard rotating targets are not capable to dissipate such a high power. New ideas have been applied, combining </a:t>
            </a:r>
            <a:r>
              <a:rPr lang="en-GB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different cooling techniques</a:t>
            </a: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supported by </a:t>
            </a:r>
            <a:r>
              <a:rPr lang="en-GB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complex thermal calculations.</a:t>
            </a:r>
            <a:endParaRPr lang="en-GB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61B11-573D-A041-85C9-ECD226009DFA}" type="slidenum">
              <a:rPr lang="en-CH" smtClean="0"/>
              <a:t>25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95892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3721E3-0D8D-9249-B4B9-CC91F8DE34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37EB58-1105-9240-9E26-83129CBE7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477" y="1726649"/>
            <a:ext cx="11283041" cy="1719000"/>
          </a:xfrm>
        </p:spPr>
        <p:txBody>
          <a:bodyPr anchor="b">
            <a:normAutofit/>
          </a:bodyPr>
          <a:lstStyle>
            <a:lvl1pPr algn="ctr">
              <a:defRPr sz="3600" b="0" cap="all" spc="150" baseline="0">
                <a:solidFill>
                  <a:srgbClr val="00B9C5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1F39A8-004B-7D46-99D9-6EED9ED0C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477" y="3462299"/>
            <a:ext cx="11283041" cy="1685702"/>
          </a:xfrm>
        </p:spPr>
        <p:txBody>
          <a:bodyPr/>
          <a:lstStyle>
            <a:lvl1pPr marL="0" indent="0" algn="ctr">
              <a:buNone/>
              <a:defRPr sz="2400" b="0" i="0" spc="200" baseline="0">
                <a:solidFill>
                  <a:srgbClr val="0C939C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3E7C32-F9D4-B647-8F18-105E7D266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7757" y="340650"/>
            <a:ext cx="2514600" cy="10287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1D0C244-192E-2041-857F-D36FCC0638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4024" y="5172298"/>
            <a:ext cx="11283041" cy="16857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rgbClr val="E95355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here to add speaker name, conference date…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9290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6B93F2-3A8E-8D4D-A6D7-F67095BAC789}"/>
              </a:ext>
            </a:extLst>
          </p:cNvPr>
          <p:cNvSpPr/>
          <p:nvPr userDrawn="1"/>
        </p:nvSpPr>
        <p:spPr>
          <a:xfrm>
            <a:off x="27092" y="6543675"/>
            <a:ext cx="12164908" cy="31432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A105F-DB58-6447-88D4-01894B312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35" y="1504677"/>
            <a:ext cx="8326849" cy="4637568"/>
          </a:xfrm>
        </p:spPr>
        <p:txBody>
          <a:bodyPr/>
          <a:lstStyle>
            <a:lvl1pPr>
              <a:defRPr sz="2400">
                <a:solidFill>
                  <a:srgbClr val="364142"/>
                </a:solidFill>
              </a:defRPr>
            </a:lvl1pPr>
            <a:lvl2pPr>
              <a:defRPr sz="2000">
                <a:solidFill>
                  <a:srgbClr val="364142"/>
                </a:solidFill>
              </a:defRPr>
            </a:lvl2pPr>
            <a:lvl3pPr>
              <a:defRPr sz="2000">
                <a:solidFill>
                  <a:srgbClr val="364142"/>
                </a:solidFill>
              </a:defRPr>
            </a:lvl3pPr>
            <a:lvl4pPr>
              <a:defRPr sz="2000">
                <a:solidFill>
                  <a:srgbClr val="364142"/>
                </a:solidFill>
              </a:defRPr>
            </a:lvl4pPr>
            <a:lvl5pPr>
              <a:defRPr sz="2000">
                <a:solidFill>
                  <a:srgbClr val="36414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36F8DD2-28EC-004D-AAB1-CE789DA68A0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967426" y="252248"/>
            <a:ext cx="2818525" cy="5889625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835050"/>
                </a:solidFill>
              </a:defRPr>
            </a:lvl1pPr>
            <a:lvl2pPr marL="360000" indent="-156600">
              <a:defRPr sz="1400">
                <a:solidFill>
                  <a:srgbClr val="835050"/>
                </a:solidFill>
              </a:defRPr>
            </a:lvl2pPr>
            <a:lvl3pPr marL="720000" indent="-156600">
              <a:defRPr sz="1200">
                <a:solidFill>
                  <a:srgbClr val="835050"/>
                </a:solidFill>
              </a:defRPr>
            </a:lvl3pPr>
            <a:lvl4pPr marL="1080000" indent="-156600">
              <a:defRPr sz="1100">
                <a:solidFill>
                  <a:srgbClr val="835050"/>
                </a:solidFill>
              </a:defRPr>
            </a:lvl4pPr>
            <a:lvl5pPr>
              <a:defRPr sz="1400">
                <a:solidFill>
                  <a:srgbClr val="276C71"/>
                </a:solidFill>
              </a:defRPr>
            </a:lvl5pPr>
          </a:lstStyle>
          <a:p>
            <a:pPr lvl="0"/>
            <a:r>
              <a:rPr lang="en-GB" dirty="0"/>
              <a:t>Slide Sidebar</a:t>
            </a:r>
          </a:p>
          <a:p>
            <a:pPr lvl="1"/>
            <a:r>
              <a:rPr lang="en-GB" dirty="0"/>
              <a:t>List 1</a:t>
            </a:r>
          </a:p>
          <a:p>
            <a:pPr lvl="2"/>
            <a:r>
              <a:rPr lang="en-GB" dirty="0"/>
              <a:t>List 2</a:t>
            </a:r>
          </a:p>
          <a:p>
            <a:pPr lvl="3"/>
            <a:r>
              <a:rPr lang="en-GB" dirty="0"/>
              <a:t>List 3</a:t>
            </a:r>
          </a:p>
          <a:p>
            <a:pPr lvl="0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E34D712-9D6C-704F-9F7A-676EB89BD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636" y="207827"/>
            <a:ext cx="8320544" cy="103648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E95355"/>
                </a:solidFill>
                <a:latin typeface="+mn-lt"/>
              </a:defRPr>
            </a:lvl1pPr>
          </a:lstStyle>
          <a:p>
            <a:r>
              <a:rPr lang="en-GB" dirty="0"/>
              <a:t>Slide Title</a:t>
            </a:r>
            <a:endParaRPr lang="en-CH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C1F16FA-7F48-C446-ABC9-6476F6A1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0596" y="6346825"/>
            <a:ext cx="431100" cy="365125"/>
          </a:xfrm>
        </p:spPr>
        <p:txBody>
          <a:bodyPr/>
          <a:lstStyle>
            <a:lvl1pPr>
              <a:defRPr>
                <a:solidFill>
                  <a:srgbClr val="00B9C5"/>
                </a:solidFill>
              </a:defRPr>
            </a:lvl1pPr>
          </a:lstStyle>
          <a:p>
            <a:fld id="{F5C863F0-AEA2-0249-8983-B892276345E5}" type="slidenum">
              <a:rPr lang="en-CH" smtClean="0"/>
              <a:pPr/>
              <a:t>‹#›</a:t>
            </a:fld>
            <a:endParaRPr lang="en-CH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C570B70-6334-A84A-835A-396FBE83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143" y="6353175"/>
            <a:ext cx="10183529" cy="365125"/>
          </a:xfrm>
        </p:spPr>
        <p:txBody>
          <a:bodyPr/>
          <a:lstStyle>
            <a:lvl1pPr algn="r">
              <a:defRPr>
                <a:solidFill>
                  <a:srgbClr val="00B9C5"/>
                </a:solidFill>
              </a:defRPr>
            </a:lvl1pPr>
          </a:lstStyle>
          <a:p>
            <a:pPr algn="l"/>
            <a:r>
              <a:rPr lang="en-GB"/>
              <a:t>Click "View" &gt; "Header and Footer" to change this text</a:t>
            </a:r>
            <a:endParaRPr lang="en-CH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C6DC74-0E6A-4442-85A4-1F5DD6DF89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16" y="6274757"/>
            <a:ext cx="4572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47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6B93F2-3A8E-8D4D-A6D7-F67095BAC789}"/>
              </a:ext>
            </a:extLst>
          </p:cNvPr>
          <p:cNvSpPr/>
          <p:nvPr userDrawn="1"/>
        </p:nvSpPr>
        <p:spPr>
          <a:xfrm>
            <a:off x="27092" y="6543675"/>
            <a:ext cx="12164908" cy="31432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F2EA8-2A81-A84C-B565-588202B5A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635" y="794583"/>
            <a:ext cx="8326847" cy="449732"/>
          </a:xfrm>
        </p:spPr>
        <p:txBody>
          <a:bodyPr>
            <a:noAutofit/>
          </a:bodyPr>
          <a:lstStyle>
            <a:lvl1pPr>
              <a:defRPr sz="2800">
                <a:solidFill>
                  <a:srgbClr val="BD5D5C"/>
                </a:solidFill>
                <a:latin typeface="+mn-lt"/>
              </a:defRPr>
            </a:lvl1pPr>
          </a:lstStyle>
          <a:p>
            <a:r>
              <a:rPr lang="en-GB" dirty="0"/>
              <a:t>Slide Subtitle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A105F-DB58-6447-88D4-01894B312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35" y="1504677"/>
            <a:ext cx="8326849" cy="4637568"/>
          </a:xfrm>
        </p:spPr>
        <p:txBody>
          <a:bodyPr/>
          <a:lstStyle>
            <a:lvl1pPr>
              <a:defRPr sz="2400">
                <a:solidFill>
                  <a:srgbClr val="364142"/>
                </a:solidFill>
              </a:defRPr>
            </a:lvl1pPr>
            <a:lvl2pPr>
              <a:defRPr sz="2000">
                <a:solidFill>
                  <a:srgbClr val="364142"/>
                </a:solidFill>
              </a:defRPr>
            </a:lvl2pPr>
            <a:lvl3pPr>
              <a:defRPr sz="2000">
                <a:solidFill>
                  <a:srgbClr val="364142"/>
                </a:solidFill>
              </a:defRPr>
            </a:lvl3pPr>
            <a:lvl4pPr>
              <a:defRPr sz="2000">
                <a:solidFill>
                  <a:srgbClr val="364142"/>
                </a:solidFill>
              </a:defRPr>
            </a:lvl4pPr>
            <a:lvl5pPr>
              <a:defRPr sz="2000">
                <a:solidFill>
                  <a:srgbClr val="36414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CD63393-8D0D-5048-B74E-E2334AC4DA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633" y="252248"/>
            <a:ext cx="8326849" cy="542334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rgbClr val="E95355"/>
                </a:solidFill>
              </a:defRPr>
            </a:lvl1pPr>
          </a:lstStyle>
          <a:p>
            <a:pPr lvl="0"/>
            <a:r>
              <a:rPr lang="en-GB" dirty="0"/>
              <a:t>Slide Title</a:t>
            </a:r>
            <a:endParaRPr lang="en-CH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36F8DD2-28EC-004D-AAB1-CE789DA68A0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967426" y="252248"/>
            <a:ext cx="2818525" cy="5889625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835050"/>
                </a:solidFill>
              </a:defRPr>
            </a:lvl1pPr>
            <a:lvl2pPr marL="360000" indent="-156600">
              <a:defRPr sz="1400">
                <a:solidFill>
                  <a:srgbClr val="835050"/>
                </a:solidFill>
              </a:defRPr>
            </a:lvl2pPr>
            <a:lvl3pPr marL="720000" indent="-156600">
              <a:defRPr sz="1200">
                <a:solidFill>
                  <a:srgbClr val="835050"/>
                </a:solidFill>
              </a:defRPr>
            </a:lvl3pPr>
            <a:lvl4pPr marL="1080000" indent="-156600">
              <a:defRPr sz="1100">
                <a:solidFill>
                  <a:srgbClr val="835050"/>
                </a:solidFill>
              </a:defRPr>
            </a:lvl4pPr>
            <a:lvl5pPr>
              <a:defRPr sz="1400">
                <a:solidFill>
                  <a:srgbClr val="276C71"/>
                </a:solidFill>
              </a:defRPr>
            </a:lvl5pPr>
          </a:lstStyle>
          <a:p>
            <a:pPr lvl="0"/>
            <a:r>
              <a:rPr lang="en-GB" dirty="0"/>
              <a:t>Slide Sidebar</a:t>
            </a:r>
          </a:p>
          <a:p>
            <a:pPr lvl="1"/>
            <a:r>
              <a:rPr lang="en-GB" dirty="0"/>
              <a:t>List 1</a:t>
            </a:r>
          </a:p>
          <a:p>
            <a:pPr lvl="2"/>
            <a:r>
              <a:rPr lang="en-GB" dirty="0"/>
              <a:t>List 2</a:t>
            </a:r>
          </a:p>
          <a:p>
            <a:pPr lvl="3"/>
            <a:r>
              <a:rPr lang="en-GB" dirty="0"/>
              <a:t>List 3</a:t>
            </a:r>
          </a:p>
          <a:p>
            <a:pPr lvl="0"/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2A10F6E-B09B-2340-AC3B-A48F00FB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0596" y="6346825"/>
            <a:ext cx="431100" cy="365125"/>
          </a:xfrm>
        </p:spPr>
        <p:txBody>
          <a:bodyPr/>
          <a:lstStyle>
            <a:lvl1pPr>
              <a:defRPr>
                <a:solidFill>
                  <a:srgbClr val="00B9C5"/>
                </a:solidFill>
              </a:defRPr>
            </a:lvl1pPr>
          </a:lstStyle>
          <a:p>
            <a:fld id="{F5C863F0-AEA2-0249-8983-B892276345E5}" type="slidenum">
              <a:rPr lang="en-CH" smtClean="0"/>
              <a:pPr/>
              <a:t>‹#›</a:t>
            </a:fld>
            <a:endParaRPr lang="en-CH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924544A-08D0-EF4A-8E08-96C95D8F2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143" y="6353175"/>
            <a:ext cx="10183529" cy="365125"/>
          </a:xfrm>
        </p:spPr>
        <p:txBody>
          <a:bodyPr/>
          <a:lstStyle>
            <a:lvl1pPr algn="r">
              <a:defRPr>
                <a:solidFill>
                  <a:srgbClr val="00B9C5"/>
                </a:solidFill>
              </a:defRPr>
            </a:lvl1pPr>
          </a:lstStyle>
          <a:p>
            <a:pPr algn="l"/>
            <a:r>
              <a:rPr lang="en-GB"/>
              <a:t>Click "View" &gt; "Header and Footer" to change this text</a:t>
            </a:r>
            <a:endParaRPr lang="en-CH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9C2111-79AC-DD4F-BB21-400BDC2C6C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16" y="6274757"/>
            <a:ext cx="4572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95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3721E3-0D8D-9249-B4B9-CC91F8DE34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37EB58-1105-9240-9E26-83129CBE7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4478" y="2295000"/>
            <a:ext cx="11283041" cy="2268000"/>
          </a:xfrm>
        </p:spPr>
        <p:txBody>
          <a:bodyPr anchor="ctr">
            <a:normAutofit/>
          </a:bodyPr>
          <a:lstStyle>
            <a:lvl1pPr algn="ctr">
              <a:defRPr sz="3600" b="0" cap="all" spc="150" baseline="0">
                <a:solidFill>
                  <a:srgbClr val="00B9C5"/>
                </a:solidFill>
                <a:latin typeface="+mn-lt"/>
              </a:defRPr>
            </a:lvl1pPr>
          </a:lstStyle>
          <a:p>
            <a:r>
              <a:rPr lang="en-GB" dirty="0"/>
              <a:t>Final message to the audience here</a:t>
            </a:r>
            <a:endParaRPr lang="en-CH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8A00C6-96FA-6D45-AECF-8ECFE7C724C7}"/>
              </a:ext>
            </a:extLst>
          </p:cNvPr>
          <p:cNvGrpSpPr/>
          <p:nvPr userDrawn="1"/>
        </p:nvGrpSpPr>
        <p:grpSpPr>
          <a:xfrm>
            <a:off x="3145010" y="6145815"/>
            <a:ext cx="6055795" cy="429387"/>
            <a:chOff x="3189104" y="6076446"/>
            <a:chExt cx="6055795" cy="4293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644D3B-B946-3047-888D-FD9D0192C6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9104" y="6076446"/>
              <a:ext cx="644078" cy="4293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BF3B35-A04B-D043-9A79-3F169A85EE0B}"/>
                </a:ext>
              </a:extLst>
            </p:cNvPr>
            <p:cNvSpPr txBox="1"/>
            <p:nvPr userDrawn="1"/>
          </p:nvSpPr>
          <p:spPr>
            <a:xfrm>
              <a:off x="3936860" y="6080075"/>
              <a:ext cx="5308039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1340"/>
                </a:lnSpc>
              </a:pPr>
              <a:r>
                <a:rPr lang="en-US" sz="1200" dirty="0">
                  <a:solidFill>
                    <a:srgbClr val="276C71"/>
                  </a:solidFill>
                  <a:latin typeface="+mj-lt"/>
                </a:rPr>
                <a:t>This project has received funding from the European Union’s Horizon 2020 research and innovation </a:t>
              </a:r>
              <a:r>
                <a:rPr lang="en-US" sz="1200" dirty="0" err="1">
                  <a:solidFill>
                    <a:srgbClr val="276C71"/>
                  </a:solidFill>
                  <a:latin typeface="+mj-lt"/>
                </a:rPr>
                <a:t>programme</a:t>
              </a:r>
              <a:r>
                <a:rPr lang="en-US" sz="1200" dirty="0">
                  <a:solidFill>
                    <a:srgbClr val="276C71"/>
                  </a:solidFill>
                  <a:latin typeface="+mj-lt"/>
                </a:rPr>
                <a:t> under grant agreement No 101008571 (PRISMAP).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8CF1F8D-649C-F646-95EF-10F3C8070A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7757" y="619650"/>
            <a:ext cx="2514600" cy="10287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CCE001-1C1E-EA49-8AEE-5FDE3627DD70}"/>
              </a:ext>
            </a:extLst>
          </p:cNvPr>
          <p:cNvGrpSpPr/>
          <p:nvPr userDrawn="1"/>
        </p:nvGrpSpPr>
        <p:grpSpPr>
          <a:xfrm>
            <a:off x="3186574" y="5182392"/>
            <a:ext cx="6065791" cy="312486"/>
            <a:chOff x="3978825" y="5193995"/>
            <a:chExt cx="6065791" cy="3124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9D3C13-3093-8E41-9EA0-41A45F0C228F}"/>
                </a:ext>
              </a:extLst>
            </p:cNvPr>
            <p:cNvSpPr txBox="1"/>
            <p:nvPr userDrawn="1"/>
          </p:nvSpPr>
          <p:spPr>
            <a:xfrm>
              <a:off x="4169151" y="5198704"/>
              <a:ext cx="22316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i="0" cap="all" spc="150" baseline="0" dirty="0" err="1">
                  <a:solidFill>
                    <a:srgbClr val="E95355"/>
                  </a:solidFill>
                  <a:latin typeface="+mj-lt"/>
                </a:rPr>
                <a:t>www.prismap.eu</a:t>
              </a:r>
              <a:endParaRPr lang="en-US" sz="1400" b="1" i="0" cap="all" spc="150" baseline="0" dirty="0">
                <a:solidFill>
                  <a:srgbClr val="E95355"/>
                </a:solidFill>
                <a:latin typeface="+mj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D7393C-CD6E-6945-9918-8B50444D38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8825" y="5197299"/>
              <a:ext cx="301171" cy="30117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7B92C3-F953-E74B-B4B3-B698388026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0870" y="5193995"/>
              <a:ext cx="307778" cy="30777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5167C9-46A1-C442-911C-69CA9E32C721}"/>
                </a:ext>
              </a:extLst>
            </p:cNvPr>
            <p:cNvSpPr txBox="1"/>
            <p:nvPr userDrawn="1"/>
          </p:nvSpPr>
          <p:spPr>
            <a:xfrm>
              <a:off x="7938390" y="5198704"/>
              <a:ext cx="21062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i="0" cap="all" spc="150" baseline="0" dirty="0">
                  <a:solidFill>
                    <a:srgbClr val="E95355"/>
                  </a:solidFill>
                  <a:latin typeface="+mj-lt"/>
                </a:rPr>
                <a:t>PRISMAP Project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3251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6B93F2-3A8E-8D4D-A6D7-F67095BAC789}"/>
              </a:ext>
            </a:extLst>
          </p:cNvPr>
          <p:cNvSpPr/>
          <p:nvPr userDrawn="1"/>
        </p:nvSpPr>
        <p:spPr>
          <a:xfrm>
            <a:off x="27092" y="6543675"/>
            <a:ext cx="12164908" cy="31432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F2EA8-2A81-A84C-B565-588202B5A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635" y="207827"/>
            <a:ext cx="11377061" cy="103648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E95355"/>
                </a:solidFill>
                <a:latin typeface="+mn-lt"/>
              </a:defRPr>
            </a:lvl1pPr>
          </a:lstStyle>
          <a:p>
            <a:r>
              <a:rPr lang="en-GB" dirty="0"/>
              <a:t>Slide Title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A105F-DB58-6447-88D4-01894B312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35" y="1504676"/>
            <a:ext cx="11377061" cy="4632585"/>
          </a:xfrm>
        </p:spPr>
        <p:txBody>
          <a:bodyPr/>
          <a:lstStyle>
            <a:lvl1pPr>
              <a:defRPr sz="2400">
                <a:solidFill>
                  <a:srgbClr val="364142"/>
                </a:solidFill>
              </a:defRPr>
            </a:lvl1pPr>
            <a:lvl2pPr>
              <a:defRPr sz="2000">
                <a:solidFill>
                  <a:srgbClr val="364142"/>
                </a:solidFill>
              </a:defRPr>
            </a:lvl2pPr>
            <a:lvl3pPr>
              <a:defRPr sz="2000">
                <a:solidFill>
                  <a:srgbClr val="364142"/>
                </a:solidFill>
              </a:defRPr>
            </a:lvl3pPr>
            <a:lvl4pPr>
              <a:defRPr sz="2000">
                <a:solidFill>
                  <a:srgbClr val="364142"/>
                </a:solidFill>
              </a:defRPr>
            </a:lvl4pPr>
            <a:lvl5pPr>
              <a:defRPr sz="2000">
                <a:solidFill>
                  <a:srgbClr val="36414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3F89A-BCA1-7A4A-A572-202948D51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143" y="6353175"/>
            <a:ext cx="10183529" cy="365125"/>
          </a:xfrm>
        </p:spPr>
        <p:txBody>
          <a:bodyPr/>
          <a:lstStyle>
            <a:lvl1pPr algn="r">
              <a:defRPr>
                <a:solidFill>
                  <a:srgbClr val="00B9C5"/>
                </a:solidFill>
              </a:defRPr>
            </a:lvl1pPr>
          </a:lstStyle>
          <a:p>
            <a:pPr algn="l"/>
            <a:r>
              <a:rPr lang="en-GB"/>
              <a:t>Click "View" &gt; "Header and Footer" to change this text</a:t>
            </a:r>
            <a:endParaRPr lang="en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612F1-AF3E-5F4E-97FB-8D1EB7907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0596" y="6346825"/>
            <a:ext cx="431100" cy="365125"/>
          </a:xfrm>
        </p:spPr>
        <p:txBody>
          <a:bodyPr/>
          <a:lstStyle>
            <a:lvl1pPr>
              <a:defRPr>
                <a:solidFill>
                  <a:srgbClr val="00B9C5"/>
                </a:solidFill>
              </a:defRPr>
            </a:lvl1pPr>
          </a:lstStyle>
          <a:p>
            <a:fld id="{F5C863F0-AEA2-0249-8983-B892276345E5}" type="slidenum">
              <a:rPr lang="en-CH" smtClean="0"/>
              <a:pPr/>
              <a:t>‹#›</a:t>
            </a:fld>
            <a:endParaRPr lang="en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0F635E-5B02-C641-A688-624A638AF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16" y="6274757"/>
            <a:ext cx="4572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7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6B93F2-3A8E-8D4D-A6D7-F67095BAC789}"/>
              </a:ext>
            </a:extLst>
          </p:cNvPr>
          <p:cNvSpPr/>
          <p:nvPr userDrawn="1"/>
        </p:nvSpPr>
        <p:spPr>
          <a:xfrm>
            <a:off x="27092" y="6543675"/>
            <a:ext cx="12164908" cy="31432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F2EA8-2A81-A84C-B565-588202B5A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635" y="794583"/>
            <a:ext cx="11377061" cy="449732"/>
          </a:xfrm>
        </p:spPr>
        <p:txBody>
          <a:bodyPr>
            <a:noAutofit/>
          </a:bodyPr>
          <a:lstStyle>
            <a:lvl1pPr>
              <a:defRPr sz="2800">
                <a:solidFill>
                  <a:srgbClr val="BD5D5C"/>
                </a:solidFill>
                <a:latin typeface="+mn-lt"/>
              </a:defRPr>
            </a:lvl1pPr>
          </a:lstStyle>
          <a:p>
            <a:r>
              <a:rPr lang="en-GB" dirty="0"/>
              <a:t>Slide Subtitle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A105F-DB58-6447-88D4-01894B312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35" y="1504676"/>
            <a:ext cx="11377061" cy="4632585"/>
          </a:xfrm>
        </p:spPr>
        <p:txBody>
          <a:bodyPr/>
          <a:lstStyle>
            <a:lvl1pPr>
              <a:defRPr sz="2400">
                <a:solidFill>
                  <a:srgbClr val="364142"/>
                </a:solidFill>
              </a:defRPr>
            </a:lvl1pPr>
            <a:lvl2pPr>
              <a:defRPr sz="2000">
                <a:solidFill>
                  <a:srgbClr val="364142"/>
                </a:solidFill>
              </a:defRPr>
            </a:lvl2pPr>
            <a:lvl3pPr>
              <a:defRPr sz="2000">
                <a:solidFill>
                  <a:srgbClr val="364142"/>
                </a:solidFill>
              </a:defRPr>
            </a:lvl3pPr>
            <a:lvl4pPr>
              <a:defRPr sz="2000">
                <a:solidFill>
                  <a:srgbClr val="364142"/>
                </a:solidFill>
              </a:defRPr>
            </a:lvl4pPr>
            <a:lvl5pPr>
              <a:defRPr sz="2000">
                <a:solidFill>
                  <a:srgbClr val="36414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CD63393-8D0D-5048-B74E-E2334AC4DA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633" y="252248"/>
            <a:ext cx="11377060" cy="542334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rgbClr val="E95355"/>
                </a:solidFill>
              </a:defRPr>
            </a:lvl1pPr>
          </a:lstStyle>
          <a:p>
            <a:pPr lvl="0"/>
            <a:r>
              <a:rPr lang="en-GB" dirty="0"/>
              <a:t>Slide Title</a:t>
            </a:r>
            <a:endParaRPr lang="en-CH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514601-6E5C-5949-930A-53DF78C48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0596" y="6346825"/>
            <a:ext cx="431100" cy="365125"/>
          </a:xfrm>
        </p:spPr>
        <p:txBody>
          <a:bodyPr/>
          <a:lstStyle>
            <a:lvl1pPr>
              <a:defRPr>
                <a:solidFill>
                  <a:srgbClr val="00B9C5"/>
                </a:solidFill>
              </a:defRPr>
            </a:lvl1pPr>
          </a:lstStyle>
          <a:p>
            <a:fld id="{F5C863F0-AEA2-0249-8983-B892276345E5}" type="slidenum">
              <a:rPr lang="en-CH" smtClean="0"/>
              <a:pPr/>
              <a:t>‹#›</a:t>
            </a:fld>
            <a:endParaRPr lang="en-CH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6E0FB1D-D592-B24B-8E49-C227EF965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143" y="6353175"/>
            <a:ext cx="10183529" cy="365125"/>
          </a:xfrm>
        </p:spPr>
        <p:txBody>
          <a:bodyPr/>
          <a:lstStyle>
            <a:lvl1pPr algn="r">
              <a:defRPr>
                <a:solidFill>
                  <a:srgbClr val="00B9C5"/>
                </a:solidFill>
              </a:defRPr>
            </a:lvl1pPr>
          </a:lstStyle>
          <a:p>
            <a:pPr algn="l"/>
            <a:r>
              <a:rPr lang="en-GB"/>
              <a:t>Click "View" &gt; "Header and Footer" to change this text</a:t>
            </a:r>
            <a:endParaRPr lang="en-CH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AC91C3-9153-6442-94C2-2E28E78E46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16" y="6274757"/>
            <a:ext cx="4572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6B93F2-3A8E-8D4D-A6D7-F67095BAC789}"/>
              </a:ext>
            </a:extLst>
          </p:cNvPr>
          <p:cNvSpPr/>
          <p:nvPr userDrawn="1"/>
        </p:nvSpPr>
        <p:spPr>
          <a:xfrm>
            <a:off x="27092" y="6543675"/>
            <a:ext cx="12164908" cy="31432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A105F-DB58-6447-88D4-01894B312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35" y="1504677"/>
            <a:ext cx="8326849" cy="4637568"/>
          </a:xfrm>
        </p:spPr>
        <p:txBody>
          <a:bodyPr/>
          <a:lstStyle>
            <a:lvl1pPr>
              <a:defRPr sz="2400">
                <a:solidFill>
                  <a:srgbClr val="364142"/>
                </a:solidFill>
              </a:defRPr>
            </a:lvl1pPr>
            <a:lvl2pPr>
              <a:defRPr sz="2000">
                <a:solidFill>
                  <a:srgbClr val="364142"/>
                </a:solidFill>
              </a:defRPr>
            </a:lvl2pPr>
            <a:lvl3pPr>
              <a:defRPr sz="2000">
                <a:solidFill>
                  <a:srgbClr val="364142"/>
                </a:solidFill>
              </a:defRPr>
            </a:lvl3pPr>
            <a:lvl4pPr>
              <a:defRPr sz="2000">
                <a:solidFill>
                  <a:srgbClr val="364142"/>
                </a:solidFill>
              </a:defRPr>
            </a:lvl4pPr>
            <a:lvl5pPr>
              <a:defRPr sz="2000">
                <a:solidFill>
                  <a:srgbClr val="36414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36F8DD2-28EC-004D-AAB1-CE789DA68A0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967426" y="252248"/>
            <a:ext cx="2818525" cy="5889625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835050"/>
                </a:solidFill>
              </a:defRPr>
            </a:lvl1pPr>
            <a:lvl2pPr marL="360000" indent="-156600">
              <a:defRPr sz="1400">
                <a:solidFill>
                  <a:srgbClr val="835050"/>
                </a:solidFill>
              </a:defRPr>
            </a:lvl2pPr>
            <a:lvl3pPr marL="720000" indent="-156600">
              <a:defRPr sz="1200">
                <a:solidFill>
                  <a:srgbClr val="835050"/>
                </a:solidFill>
              </a:defRPr>
            </a:lvl3pPr>
            <a:lvl4pPr marL="1080000" indent="-156600">
              <a:defRPr sz="1100">
                <a:solidFill>
                  <a:srgbClr val="835050"/>
                </a:solidFill>
              </a:defRPr>
            </a:lvl4pPr>
            <a:lvl5pPr>
              <a:defRPr sz="1400">
                <a:solidFill>
                  <a:srgbClr val="276C71"/>
                </a:solidFill>
              </a:defRPr>
            </a:lvl5pPr>
          </a:lstStyle>
          <a:p>
            <a:pPr lvl="0"/>
            <a:r>
              <a:rPr lang="en-GB" dirty="0"/>
              <a:t>Slide Sidebar</a:t>
            </a:r>
          </a:p>
          <a:p>
            <a:pPr lvl="1"/>
            <a:r>
              <a:rPr lang="en-GB" dirty="0"/>
              <a:t>List 1</a:t>
            </a:r>
          </a:p>
          <a:p>
            <a:pPr lvl="2"/>
            <a:r>
              <a:rPr lang="en-GB" dirty="0"/>
              <a:t>List 2</a:t>
            </a:r>
          </a:p>
          <a:p>
            <a:pPr lvl="3"/>
            <a:r>
              <a:rPr lang="en-GB" dirty="0"/>
              <a:t>List 3</a:t>
            </a:r>
          </a:p>
          <a:p>
            <a:pPr lvl="0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E34D712-9D6C-704F-9F7A-676EB89BD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636" y="207827"/>
            <a:ext cx="8320544" cy="103648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E95355"/>
                </a:solidFill>
                <a:latin typeface="+mn-lt"/>
              </a:defRPr>
            </a:lvl1pPr>
          </a:lstStyle>
          <a:p>
            <a:r>
              <a:rPr lang="en-GB" dirty="0"/>
              <a:t>Slide Title</a:t>
            </a:r>
            <a:endParaRPr lang="en-CH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C1F16FA-7F48-C446-ABC9-6476F6A1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0596" y="6346825"/>
            <a:ext cx="431100" cy="365125"/>
          </a:xfrm>
        </p:spPr>
        <p:txBody>
          <a:bodyPr/>
          <a:lstStyle>
            <a:lvl1pPr>
              <a:defRPr>
                <a:solidFill>
                  <a:srgbClr val="00B9C5"/>
                </a:solidFill>
              </a:defRPr>
            </a:lvl1pPr>
          </a:lstStyle>
          <a:p>
            <a:fld id="{F5C863F0-AEA2-0249-8983-B892276345E5}" type="slidenum">
              <a:rPr lang="en-CH" smtClean="0"/>
              <a:pPr/>
              <a:t>‹#›</a:t>
            </a:fld>
            <a:endParaRPr lang="en-CH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C570B70-6334-A84A-835A-396FBE83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143" y="6353175"/>
            <a:ext cx="10183529" cy="365125"/>
          </a:xfrm>
        </p:spPr>
        <p:txBody>
          <a:bodyPr/>
          <a:lstStyle>
            <a:lvl1pPr algn="r">
              <a:defRPr>
                <a:solidFill>
                  <a:srgbClr val="00B9C5"/>
                </a:solidFill>
              </a:defRPr>
            </a:lvl1pPr>
          </a:lstStyle>
          <a:p>
            <a:pPr algn="l"/>
            <a:r>
              <a:rPr lang="en-GB"/>
              <a:t>Click "View" &gt; "Header and Footer" to change this text</a:t>
            </a:r>
            <a:endParaRPr lang="en-CH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C6DC74-0E6A-4442-85A4-1F5DD6DF89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16" y="6274757"/>
            <a:ext cx="4572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3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6B93F2-3A8E-8D4D-A6D7-F67095BAC789}"/>
              </a:ext>
            </a:extLst>
          </p:cNvPr>
          <p:cNvSpPr/>
          <p:nvPr userDrawn="1"/>
        </p:nvSpPr>
        <p:spPr>
          <a:xfrm>
            <a:off x="27092" y="6543675"/>
            <a:ext cx="12164908" cy="31432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F2EA8-2A81-A84C-B565-588202B5A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635" y="794583"/>
            <a:ext cx="8326847" cy="449732"/>
          </a:xfrm>
        </p:spPr>
        <p:txBody>
          <a:bodyPr>
            <a:noAutofit/>
          </a:bodyPr>
          <a:lstStyle>
            <a:lvl1pPr>
              <a:defRPr sz="2800">
                <a:solidFill>
                  <a:srgbClr val="BD5D5C"/>
                </a:solidFill>
                <a:latin typeface="+mn-lt"/>
              </a:defRPr>
            </a:lvl1pPr>
          </a:lstStyle>
          <a:p>
            <a:r>
              <a:rPr lang="en-GB" dirty="0"/>
              <a:t>Slide Subtitle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A105F-DB58-6447-88D4-01894B312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35" y="1504677"/>
            <a:ext cx="8326849" cy="4637568"/>
          </a:xfrm>
        </p:spPr>
        <p:txBody>
          <a:bodyPr/>
          <a:lstStyle>
            <a:lvl1pPr>
              <a:defRPr sz="2400">
                <a:solidFill>
                  <a:srgbClr val="364142"/>
                </a:solidFill>
              </a:defRPr>
            </a:lvl1pPr>
            <a:lvl2pPr>
              <a:defRPr sz="2000">
                <a:solidFill>
                  <a:srgbClr val="364142"/>
                </a:solidFill>
              </a:defRPr>
            </a:lvl2pPr>
            <a:lvl3pPr>
              <a:defRPr sz="2000">
                <a:solidFill>
                  <a:srgbClr val="364142"/>
                </a:solidFill>
              </a:defRPr>
            </a:lvl3pPr>
            <a:lvl4pPr>
              <a:defRPr sz="2000">
                <a:solidFill>
                  <a:srgbClr val="364142"/>
                </a:solidFill>
              </a:defRPr>
            </a:lvl4pPr>
            <a:lvl5pPr>
              <a:defRPr sz="2000">
                <a:solidFill>
                  <a:srgbClr val="36414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CD63393-8D0D-5048-B74E-E2334AC4DA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633" y="252248"/>
            <a:ext cx="8326849" cy="542334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rgbClr val="E95355"/>
                </a:solidFill>
              </a:defRPr>
            </a:lvl1pPr>
          </a:lstStyle>
          <a:p>
            <a:pPr lvl="0"/>
            <a:r>
              <a:rPr lang="en-GB" dirty="0"/>
              <a:t>Slide Title</a:t>
            </a:r>
            <a:endParaRPr lang="en-CH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36F8DD2-28EC-004D-AAB1-CE789DA68A0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967426" y="252248"/>
            <a:ext cx="2818525" cy="5889625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835050"/>
                </a:solidFill>
              </a:defRPr>
            </a:lvl1pPr>
            <a:lvl2pPr marL="360000" indent="-156600">
              <a:defRPr sz="1400">
                <a:solidFill>
                  <a:srgbClr val="835050"/>
                </a:solidFill>
              </a:defRPr>
            </a:lvl2pPr>
            <a:lvl3pPr marL="720000" indent="-156600">
              <a:defRPr sz="1200">
                <a:solidFill>
                  <a:srgbClr val="835050"/>
                </a:solidFill>
              </a:defRPr>
            </a:lvl3pPr>
            <a:lvl4pPr marL="1080000" indent="-156600">
              <a:defRPr sz="1100">
                <a:solidFill>
                  <a:srgbClr val="835050"/>
                </a:solidFill>
              </a:defRPr>
            </a:lvl4pPr>
            <a:lvl5pPr>
              <a:defRPr sz="1400">
                <a:solidFill>
                  <a:srgbClr val="276C71"/>
                </a:solidFill>
              </a:defRPr>
            </a:lvl5pPr>
          </a:lstStyle>
          <a:p>
            <a:pPr lvl="0"/>
            <a:r>
              <a:rPr lang="en-GB" dirty="0"/>
              <a:t>Slide Sidebar</a:t>
            </a:r>
          </a:p>
          <a:p>
            <a:pPr lvl="1"/>
            <a:r>
              <a:rPr lang="en-GB" dirty="0"/>
              <a:t>List 1</a:t>
            </a:r>
          </a:p>
          <a:p>
            <a:pPr lvl="2"/>
            <a:r>
              <a:rPr lang="en-GB" dirty="0"/>
              <a:t>List 2</a:t>
            </a:r>
          </a:p>
          <a:p>
            <a:pPr lvl="3"/>
            <a:r>
              <a:rPr lang="en-GB" dirty="0"/>
              <a:t>List 3</a:t>
            </a:r>
          </a:p>
          <a:p>
            <a:pPr lvl="0"/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2A10F6E-B09B-2340-AC3B-A48F00FB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0596" y="6346825"/>
            <a:ext cx="431100" cy="365125"/>
          </a:xfrm>
        </p:spPr>
        <p:txBody>
          <a:bodyPr/>
          <a:lstStyle>
            <a:lvl1pPr>
              <a:defRPr>
                <a:solidFill>
                  <a:srgbClr val="00B9C5"/>
                </a:solidFill>
              </a:defRPr>
            </a:lvl1pPr>
          </a:lstStyle>
          <a:p>
            <a:fld id="{F5C863F0-AEA2-0249-8983-B892276345E5}" type="slidenum">
              <a:rPr lang="en-CH" smtClean="0"/>
              <a:pPr/>
              <a:t>‹#›</a:t>
            </a:fld>
            <a:endParaRPr lang="en-CH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924544A-08D0-EF4A-8E08-96C95D8F2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143" y="6353175"/>
            <a:ext cx="10183529" cy="365125"/>
          </a:xfrm>
        </p:spPr>
        <p:txBody>
          <a:bodyPr/>
          <a:lstStyle>
            <a:lvl1pPr algn="r">
              <a:defRPr>
                <a:solidFill>
                  <a:srgbClr val="00B9C5"/>
                </a:solidFill>
              </a:defRPr>
            </a:lvl1pPr>
          </a:lstStyle>
          <a:p>
            <a:pPr algn="l"/>
            <a:r>
              <a:rPr lang="en-GB"/>
              <a:t>Click "View" &gt; "Header and Footer" to change this text</a:t>
            </a:r>
            <a:endParaRPr lang="en-CH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9C2111-79AC-DD4F-BB21-400BDC2C6C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16" y="6274757"/>
            <a:ext cx="4572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3721E3-0D8D-9249-B4B9-CC91F8DE34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37EB58-1105-9240-9E26-83129CBE7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4478" y="2295000"/>
            <a:ext cx="11283041" cy="2268000"/>
          </a:xfrm>
        </p:spPr>
        <p:txBody>
          <a:bodyPr anchor="ctr">
            <a:normAutofit/>
          </a:bodyPr>
          <a:lstStyle>
            <a:lvl1pPr algn="ctr">
              <a:defRPr sz="3600" b="0" cap="all" spc="150" baseline="0">
                <a:solidFill>
                  <a:srgbClr val="00B9C5"/>
                </a:solidFill>
                <a:latin typeface="+mn-lt"/>
              </a:defRPr>
            </a:lvl1pPr>
          </a:lstStyle>
          <a:p>
            <a:r>
              <a:rPr lang="en-GB" dirty="0"/>
              <a:t>Final message to the audience here</a:t>
            </a:r>
            <a:endParaRPr lang="en-CH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8A00C6-96FA-6D45-AECF-8ECFE7C724C7}"/>
              </a:ext>
            </a:extLst>
          </p:cNvPr>
          <p:cNvGrpSpPr/>
          <p:nvPr userDrawn="1"/>
        </p:nvGrpSpPr>
        <p:grpSpPr>
          <a:xfrm>
            <a:off x="3145010" y="6145815"/>
            <a:ext cx="6055795" cy="429387"/>
            <a:chOff x="3189104" y="6076446"/>
            <a:chExt cx="6055795" cy="4293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644D3B-B946-3047-888D-FD9D0192C6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9104" y="6076446"/>
              <a:ext cx="644078" cy="4293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BF3B35-A04B-D043-9A79-3F169A85EE0B}"/>
                </a:ext>
              </a:extLst>
            </p:cNvPr>
            <p:cNvSpPr txBox="1"/>
            <p:nvPr userDrawn="1"/>
          </p:nvSpPr>
          <p:spPr>
            <a:xfrm>
              <a:off x="3936860" y="6080075"/>
              <a:ext cx="5308039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1340"/>
                </a:lnSpc>
              </a:pPr>
              <a:r>
                <a:rPr lang="en-US" sz="1200" dirty="0">
                  <a:solidFill>
                    <a:srgbClr val="276C71"/>
                  </a:solidFill>
                  <a:latin typeface="+mj-lt"/>
                </a:rPr>
                <a:t>This project has received funding from the European Union’s Horizon 2020 research and innovation </a:t>
              </a:r>
              <a:r>
                <a:rPr lang="en-US" sz="1200" dirty="0" err="1">
                  <a:solidFill>
                    <a:srgbClr val="276C71"/>
                  </a:solidFill>
                  <a:latin typeface="+mj-lt"/>
                </a:rPr>
                <a:t>programme</a:t>
              </a:r>
              <a:r>
                <a:rPr lang="en-US" sz="1200" dirty="0">
                  <a:solidFill>
                    <a:srgbClr val="276C71"/>
                  </a:solidFill>
                  <a:latin typeface="+mj-lt"/>
                </a:rPr>
                <a:t> under grant agreement No 101008571 (PRISMAP).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8CF1F8D-649C-F646-95EF-10F3C8070A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7757" y="619650"/>
            <a:ext cx="2514600" cy="10287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CCE001-1C1E-EA49-8AEE-5FDE3627DD70}"/>
              </a:ext>
            </a:extLst>
          </p:cNvPr>
          <p:cNvGrpSpPr/>
          <p:nvPr userDrawn="1"/>
        </p:nvGrpSpPr>
        <p:grpSpPr>
          <a:xfrm>
            <a:off x="3186574" y="5182392"/>
            <a:ext cx="6065791" cy="312486"/>
            <a:chOff x="3978825" y="5193995"/>
            <a:chExt cx="6065791" cy="3124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9D3C13-3093-8E41-9EA0-41A45F0C228F}"/>
                </a:ext>
              </a:extLst>
            </p:cNvPr>
            <p:cNvSpPr txBox="1"/>
            <p:nvPr userDrawn="1"/>
          </p:nvSpPr>
          <p:spPr>
            <a:xfrm>
              <a:off x="4169151" y="5198704"/>
              <a:ext cx="22316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i="0" cap="all" spc="150" baseline="0" dirty="0" err="1">
                  <a:solidFill>
                    <a:srgbClr val="E95355"/>
                  </a:solidFill>
                  <a:latin typeface="+mj-lt"/>
                </a:rPr>
                <a:t>www.prismap.eu</a:t>
              </a:r>
              <a:endParaRPr lang="en-US" sz="1400" b="1" i="0" cap="all" spc="150" baseline="0" dirty="0">
                <a:solidFill>
                  <a:srgbClr val="E95355"/>
                </a:solidFill>
                <a:latin typeface="+mj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D7393C-CD6E-6945-9918-8B50444D38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8825" y="5197299"/>
              <a:ext cx="301171" cy="30117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7B92C3-F953-E74B-B4B3-B698388026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0870" y="5193995"/>
              <a:ext cx="307778" cy="30777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5167C9-46A1-C442-911C-69CA9E32C721}"/>
                </a:ext>
              </a:extLst>
            </p:cNvPr>
            <p:cNvSpPr txBox="1"/>
            <p:nvPr userDrawn="1"/>
          </p:nvSpPr>
          <p:spPr>
            <a:xfrm>
              <a:off x="7938390" y="5198704"/>
              <a:ext cx="21062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i="0" cap="all" spc="150" baseline="0" dirty="0">
                  <a:solidFill>
                    <a:srgbClr val="E95355"/>
                  </a:solidFill>
                  <a:latin typeface="+mj-lt"/>
                </a:rPr>
                <a:t>PRISMAP Project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0803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3721E3-0D8D-9249-B4B9-CC91F8DE34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37EB58-1105-9240-9E26-83129CBE7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477" y="1726649"/>
            <a:ext cx="11283041" cy="1719000"/>
          </a:xfrm>
        </p:spPr>
        <p:txBody>
          <a:bodyPr anchor="b">
            <a:normAutofit/>
          </a:bodyPr>
          <a:lstStyle>
            <a:lvl1pPr algn="ctr">
              <a:defRPr sz="3600" b="0" cap="all" spc="150" baseline="0">
                <a:solidFill>
                  <a:srgbClr val="00B9C5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1F39A8-004B-7D46-99D9-6EED9ED0C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477" y="3462299"/>
            <a:ext cx="11283041" cy="1685702"/>
          </a:xfrm>
        </p:spPr>
        <p:txBody>
          <a:bodyPr/>
          <a:lstStyle>
            <a:lvl1pPr marL="0" indent="0" algn="ctr">
              <a:buNone/>
              <a:defRPr sz="2400" b="0" i="0" spc="200" baseline="0">
                <a:solidFill>
                  <a:srgbClr val="0C939C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3E7C32-F9D4-B647-8F18-105E7D266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7757" y="340650"/>
            <a:ext cx="2514600" cy="10287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1D0C244-192E-2041-857F-D36FCC0638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4024" y="5172298"/>
            <a:ext cx="11283041" cy="16857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rgbClr val="E95355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here to add speaker name, conference date…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1383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6B93F2-3A8E-8D4D-A6D7-F67095BAC789}"/>
              </a:ext>
            </a:extLst>
          </p:cNvPr>
          <p:cNvSpPr/>
          <p:nvPr userDrawn="1"/>
        </p:nvSpPr>
        <p:spPr>
          <a:xfrm>
            <a:off x="27092" y="6543675"/>
            <a:ext cx="12164908" cy="31432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F2EA8-2A81-A84C-B565-588202B5A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635" y="207827"/>
            <a:ext cx="11377061" cy="103648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E95355"/>
                </a:solidFill>
                <a:latin typeface="+mn-lt"/>
              </a:defRPr>
            </a:lvl1pPr>
          </a:lstStyle>
          <a:p>
            <a:r>
              <a:rPr lang="en-GB" dirty="0"/>
              <a:t>Slide Title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A105F-DB58-6447-88D4-01894B312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35" y="1504676"/>
            <a:ext cx="11377061" cy="4632585"/>
          </a:xfrm>
        </p:spPr>
        <p:txBody>
          <a:bodyPr/>
          <a:lstStyle>
            <a:lvl1pPr>
              <a:defRPr sz="2400">
                <a:solidFill>
                  <a:srgbClr val="364142"/>
                </a:solidFill>
              </a:defRPr>
            </a:lvl1pPr>
            <a:lvl2pPr>
              <a:defRPr sz="2000">
                <a:solidFill>
                  <a:srgbClr val="364142"/>
                </a:solidFill>
              </a:defRPr>
            </a:lvl2pPr>
            <a:lvl3pPr>
              <a:defRPr sz="2000">
                <a:solidFill>
                  <a:srgbClr val="364142"/>
                </a:solidFill>
              </a:defRPr>
            </a:lvl3pPr>
            <a:lvl4pPr>
              <a:defRPr sz="2000">
                <a:solidFill>
                  <a:srgbClr val="364142"/>
                </a:solidFill>
              </a:defRPr>
            </a:lvl4pPr>
            <a:lvl5pPr>
              <a:defRPr sz="2000">
                <a:solidFill>
                  <a:srgbClr val="36414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3F89A-BCA1-7A4A-A572-202948D51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143" y="6353175"/>
            <a:ext cx="10183529" cy="365125"/>
          </a:xfrm>
        </p:spPr>
        <p:txBody>
          <a:bodyPr/>
          <a:lstStyle>
            <a:lvl1pPr algn="r">
              <a:defRPr>
                <a:solidFill>
                  <a:srgbClr val="00B9C5"/>
                </a:solidFill>
              </a:defRPr>
            </a:lvl1pPr>
          </a:lstStyle>
          <a:p>
            <a:pPr algn="l"/>
            <a:r>
              <a:rPr lang="en-GB"/>
              <a:t>Click "View" &gt; "Header and Footer" to change this text</a:t>
            </a:r>
            <a:endParaRPr lang="en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612F1-AF3E-5F4E-97FB-8D1EB7907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0596" y="6346825"/>
            <a:ext cx="431100" cy="365125"/>
          </a:xfrm>
        </p:spPr>
        <p:txBody>
          <a:bodyPr/>
          <a:lstStyle>
            <a:lvl1pPr>
              <a:defRPr>
                <a:solidFill>
                  <a:srgbClr val="00B9C5"/>
                </a:solidFill>
              </a:defRPr>
            </a:lvl1pPr>
          </a:lstStyle>
          <a:p>
            <a:fld id="{F5C863F0-AEA2-0249-8983-B892276345E5}" type="slidenum">
              <a:rPr lang="en-CH" smtClean="0"/>
              <a:pPr/>
              <a:t>‹#›</a:t>
            </a:fld>
            <a:endParaRPr lang="en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0F635E-5B02-C641-A688-624A638AF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16" y="6274757"/>
            <a:ext cx="457200" cy="495300"/>
          </a:xfrm>
          <a:prstGeom prst="rect">
            <a:avLst/>
          </a:prstGeom>
        </p:spPr>
      </p:pic>
      <p:pic>
        <p:nvPicPr>
          <p:cNvPr id="7" name="Picture 6" descr="2015-01-13_CERN_ENdept 36% h32mm 300dpi.png">
            <a:extLst>
              <a:ext uri="{FF2B5EF4-FFF2-40B4-BE49-F238E27FC236}">
                <a16:creationId xmlns:a16="http://schemas.microsoft.com/office/drawing/2014/main" id="{92BFFFF8-FE53-170C-6BF1-18061E8D4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72"/>
          <a:stretch/>
        </p:blipFill>
        <p:spPr>
          <a:xfrm>
            <a:off x="11807857" y="6361174"/>
            <a:ext cx="384143" cy="36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12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6B93F2-3A8E-8D4D-A6D7-F67095BAC789}"/>
              </a:ext>
            </a:extLst>
          </p:cNvPr>
          <p:cNvSpPr/>
          <p:nvPr userDrawn="1"/>
        </p:nvSpPr>
        <p:spPr>
          <a:xfrm>
            <a:off x="27092" y="6543675"/>
            <a:ext cx="12164908" cy="31432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F2EA8-2A81-A84C-B565-588202B5A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635" y="794583"/>
            <a:ext cx="11377061" cy="449732"/>
          </a:xfrm>
        </p:spPr>
        <p:txBody>
          <a:bodyPr>
            <a:noAutofit/>
          </a:bodyPr>
          <a:lstStyle>
            <a:lvl1pPr>
              <a:defRPr sz="2800">
                <a:solidFill>
                  <a:srgbClr val="BD5D5C"/>
                </a:solidFill>
                <a:latin typeface="+mn-lt"/>
              </a:defRPr>
            </a:lvl1pPr>
          </a:lstStyle>
          <a:p>
            <a:r>
              <a:rPr lang="en-GB" dirty="0"/>
              <a:t>Slide Subtitle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A105F-DB58-6447-88D4-01894B312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35" y="1504676"/>
            <a:ext cx="11377061" cy="4632585"/>
          </a:xfrm>
        </p:spPr>
        <p:txBody>
          <a:bodyPr/>
          <a:lstStyle>
            <a:lvl1pPr>
              <a:defRPr sz="2400">
                <a:solidFill>
                  <a:srgbClr val="364142"/>
                </a:solidFill>
              </a:defRPr>
            </a:lvl1pPr>
            <a:lvl2pPr>
              <a:defRPr sz="2000">
                <a:solidFill>
                  <a:srgbClr val="364142"/>
                </a:solidFill>
              </a:defRPr>
            </a:lvl2pPr>
            <a:lvl3pPr>
              <a:defRPr sz="2000">
                <a:solidFill>
                  <a:srgbClr val="364142"/>
                </a:solidFill>
              </a:defRPr>
            </a:lvl3pPr>
            <a:lvl4pPr>
              <a:defRPr sz="2000">
                <a:solidFill>
                  <a:srgbClr val="364142"/>
                </a:solidFill>
              </a:defRPr>
            </a:lvl4pPr>
            <a:lvl5pPr>
              <a:defRPr sz="2000">
                <a:solidFill>
                  <a:srgbClr val="36414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CD63393-8D0D-5048-B74E-E2334AC4DA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633" y="252248"/>
            <a:ext cx="11377060" cy="542334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rgbClr val="E95355"/>
                </a:solidFill>
              </a:defRPr>
            </a:lvl1pPr>
          </a:lstStyle>
          <a:p>
            <a:pPr lvl="0"/>
            <a:r>
              <a:rPr lang="en-GB" dirty="0"/>
              <a:t>Slide Title</a:t>
            </a:r>
            <a:endParaRPr lang="en-CH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514601-6E5C-5949-930A-53DF78C48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0596" y="6346825"/>
            <a:ext cx="431100" cy="365125"/>
          </a:xfrm>
        </p:spPr>
        <p:txBody>
          <a:bodyPr/>
          <a:lstStyle>
            <a:lvl1pPr>
              <a:defRPr>
                <a:solidFill>
                  <a:srgbClr val="00B9C5"/>
                </a:solidFill>
              </a:defRPr>
            </a:lvl1pPr>
          </a:lstStyle>
          <a:p>
            <a:fld id="{F5C863F0-AEA2-0249-8983-B892276345E5}" type="slidenum">
              <a:rPr lang="en-CH" smtClean="0"/>
              <a:pPr/>
              <a:t>‹#›</a:t>
            </a:fld>
            <a:endParaRPr lang="en-CH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6E0FB1D-D592-B24B-8E49-C227EF965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143" y="6353175"/>
            <a:ext cx="10183529" cy="365125"/>
          </a:xfrm>
        </p:spPr>
        <p:txBody>
          <a:bodyPr/>
          <a:lstStyle>
            <a:lvl1pPr algn="r">
              <a:defRPr>
                <a:solidFill>
                  <a:srgbClr val="00B9C5"/>
                </a:solidFill>
              </a:defRPr>
            </a:lvl1pPr>
          </a:lstStyle>
          <a:p>
            <a:pPr algn="l"/>
            <a:r>
              <a:rPr lang="en-GB"/>
              <a:t>Click "View" &gt; "Header and Footer" to change this text</a:t>
            </a:r>
            <a:endParaRPr lang="en-CH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AC91C3-9153-6442-94C2-2E28E78E46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16" y="6274757"/>
            <a:ext cx="4572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4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053D6-5894-D241-AEB7-BC07C70E3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01654-F10A-FA48-8633-CFCCAF573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E865C-3F8C-BD49-AB5F-78B78F5E5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B9C5"/>
                </a:solidFill>
              </a:defRPr>
            </a:lvl1pPr>
          </a:lstStyle>
          <a:p>
            <a:endParaRPr lang="en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49F69-9E1D-6D41-AAC9-E3E0BC229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9C5"/>
                </a:solidFill>
              </a:defRPr>
            </a:lvl1pPr>
          </a:lstStyle>
          <a:p>
            <a:pPr algn="l"/>
            <a:r>
              <a:rPr lang="en-GB"/>
              <a:t>Click "View" &gt; "Header and Footer" to change this text</a:t>
            </a:r>
            <a:endParaRPr lang="en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767AE-AF9C-A249-B310-3798CBEC4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9C5"/>
                </a:solidFill>
              </a:defRPr>
            </a:lvl1pPr>
          </a:lstStyle>
          <a:p>
            <a:fld id="{F5C863F0-AEA2-0249-8983-B892276345E5}" type="slidenum">
              <a:rPr lang="en-CH" smtClean="0"/>
              <a:pPr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931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5" r:id="rId4"/>
    <p:sldLayoutId id="2147483671" r:id="rId5"/>
    <p:sldLayoutId id="2147483663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E95355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95355"/>
        </a:buClr>
        <a:buFont typeface="Wingdings" pitchFamily="2" charset="2"/>
        <a:buChar char="§"/>
        <a:defRPr sz="2400" kern="1200">
          <a:solidFill>
            <a:srgbClr val="36414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6B67"/>
        </a:buClr>
        <a:buFont typeface="Wingdings" pitchFamily="2" charset="2"/>
        <a:buChar char="§"/>
        <a:defRPr sz="2000" kern="1200">
          <a:solidFill>
            <a:srgbClr val="36414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6B67"/>
        </a:buClr>
        <a:buFont typeface="Wingdings" pitchFamily="2" charset="2"/>
        <a:buChar char="§"/>
        <a:defRPr sz="2000" kern="1200">
          <a:solidFill>
            <a:srgbClr val="36414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6B67"/>
        </a:buClr>
        <a:buFont typeface="Wingdings" pitchFamily="2" charset="2"/>
        <a:buChar char="§"/>
        <a:defRPr sz="2000" kern="1200">
          <a:solidFill>
            <a:srgbClr val="36414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6B67"/>
        </a:buClr>
        <a:buFont typeface="Wingdings" pitchFamily="2" charset="2"/>
        <a:buChar char="§"/>
        <a:defRPr sz="2000" kern="1200">
          <a:solidFill>
            <a:srgbClr val="36414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053D6-5894-D241-AEB7-BC07C70E3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01654-F10A-FA48-8633-CFCCAF573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E865C-3F8C-BD49-AB5F-78B78F5E5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B9C5"/>
                </a:solidFill>
              </a:defRPr>
            </a:lvl1pPr>
          </a:lstStyle>
          <a:p>
            <a:endParaRPr lang="en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49F69-9E1D-6D41-AAC9-E3E0BC229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9C5"/>
                </a:solidFill>
              </a:defRPr>
            </a:lvl1pPr>
          </a:lstStyle>
          <a:p>
            <a:pPr algn="l"/>
            <a:r>
              <a:rPr lang="en-GB"/>
              <a:t>Click "View" &gt; "Header and Footer" to change this text</a:t>
            </a:r>
            <a:endParaRPr lang="en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767AE-AF9C-A249-B310-3798CBEC4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9C5"/>
                </a:solidFill>
              </a:defRPr>
            </a:lvl1pPr>
          </a:lstStyle>
          <a:p>
            <a:fld id="{F5C863F0-AEA2-0249-8983-B892276345E5}" type="slidenum">
              <a:rPr lang="en-CH" smtClean="0"/>
              <a:pPr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2427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E95355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95355"/>
        </a:buClr>
        <a:buFont typeface="Wingdings" pitchFamily="2" charset="2"/>
        <a:buChar char="§"/>
        <a:defRPr sz="2400" kern="1200">
          <a:solidFill>
            <a:srgbClr val="36414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6B67"/>
        </a:buClr>
        <a:buFont typeface="Wingdings" pitchFamily="2" charset="2"/>
        <a:buChar char="§"/>
        <a:defRPr sz="2000" kern="1200">
          <a:solidFill>
            <a:srgbClr val="36414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6B67"/>
        </a:buClr>
        <a:buFont typeface="Wingdings" pitchFamily="2" charset="2"/>
        <a:buChar char="§"/>
        <a:defRPr sz="2000" kern="1200">
          <a:solidFill>
            <a:srgbClr val="36414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6B67"/>
        </a:buClr>
        <a:buFont typeface="Wingdings" pitchFamily="2" charset="2"/>
        <a:buChar char="§"/>
        <a:defRPr sz="2000" kern="1200">
          <a:solidFill>
            <a:srgbClr val="36414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6B67"/>
        </a:buClr>
        <a:buFont typeface="Wingdings" pitchFamily="2" charset="2"/>
        <a:buChar char="§"/>
        <a:defRPr sz="2000" kern="1200">
          <a:solidFill>
            <a:srgbClr val="36414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389/fmed.2021.643175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10" Type="http://schemas.openxmlformats.org/officeDocument/2006/relationships/image" Target="../media/image6.png"/><Relationship Id="rId4" Type="http://schemas.openxmlformats.org/officeDocument/2006/relationships/image" Target="../media/image49.png"/><Relationship Id="rId9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png"/><Relationship Id="rId7" Type="http://schemas.openxmlformats.org/officeDocument/2006/relationships/image" Target="../media/image56.emf"/><Relationship Id="rId2" Type="http://schemas.openxmlformats.org/officeDocument/2006/relationships/hyperlink" Target="https://www.prismap.eu/radionuclides/medical-facilities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10" Type="http://schemas.openxmlformats.org/officeDocument/2006/relationships/image" Target="../media/image6.png"/><Relationship Id="rId4" Type="http://schemas.openxmlformats.org/officeDocument/2006/relationships/image" Target="../media/image53.emf"/><Relationship Id="rId9" Type="http://schemas.openxmlformats.org/officeDocument/2006/relationships/image" Target="../media/image5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hyperlink" Target="http://www.medical-radionuclides.eu/" TargetMode="Externa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consilium.europa.eu/en/press/press-releases/2024/06/17/radioisotopes-for-medical-use-council-approves-conclusions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www.prismap.eu/acces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emf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emf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11" Type="http://schemas.openxmlformats.org/officeDocument/2006/relationships/image" Target="../media/image43.jpg"/><Relationship Id="rId5" Type="http://schemas.openxmlformats.org/officeDocument/2006/relationships/image" Target="../media/image37.tiff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23.png"/><Relationship Id="rId7" Type="http://schemas.openxmlformats.org/officeDocument/2006/relationships/hyperlink" Target="https://www.nucleonica.com/Application/Datasheet.asp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6E9878-F603-7847-9BEE-65CC5F459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023" y="689419"/>
            <a:ext cx="11283041" cy="1719000"/>
          </a:xfrm>
        </p:spPr>
        <p:txBody>
          <a:bodyPr/>
          <a:lstStyle/>
          <a:p>
            <a:r>
              <a:rPr lang="en-GB" dirty="0"/>
              <a:t>From PRISMAP to PRISMAP +</a:t>
            </a:r>
            <a:endParaRPr lang="en-CH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3E6A09C-0D43-0348-A006-84780D48B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023" y="2631597"/>
            <a:ext cx="11283041" cy="1685702"/>
          </a:xfrm>
        </p:spPr>
        <p:txBody>
          <a:bodyPr>
            <a:normAutofit/>
          </a:bodyPr>
          <a:lstStyle/>
          <a:p>
            <a:r>
              <a:rPr lang="en-GB" i="1" dirty="0"/>
              <a:t>Furthering </a:t>
            </a:r>
            <a:r>
              <a:rPr lang="en-GB" dirty="0"/>
              <a:t>the European Medical Radionuclide Programme</a:t>
            </a:r>
            <a:endParaRPr lang="nl-B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CF2FDE-3C3B-5F47-B265-512453E9CD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024" y="5983110"/>
            <a:ext cx="11283041" cy="874889"/>
          </a:xfrm>
        </p:spPr>
        <p:txBody>
          <a:bodyPr/>
          <a:lstStyle/>
          <a:p>
            <a:r>
              <a:rPr lang="fr-FR" dirty="0" err="1"/>
              <a:t>T</a:t>
            </a:r>
            <a:r>
              <a:rPr lang="fr-FR" dirty="0"/>
              <a:t>. Stora – CERN -  on </a:t>
            </a:r>
            <a:r>
              <a:rPr lang="fr-FR" dirty="0" err="1"/>
              <a:t>behalf</a:t>
            </a:r>
            <a:r>
              <a:rPr lang="fr-FR" dirty="0"/>
              <a:t> of PRISMAP and PRISMAP +</a:t>
            </a:r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8785BB-C2B2-1466-C285-36BF1788C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207" y="3316848"/>
            <a:ext cx="2447257" cy="2447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587A8A-7AF6-F223-AF3F-227756AC0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394" y="3158122"/>
            <a:ext cx="4751917" cy="286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00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4C954-ECC8-C661-1770-4949AEF9C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753F1-35E0-BCBA-0F1E-0FC82DE6D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27208-2AD2-C7E2-ED6F-6D9BA1E643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H" dirty="0"/>
              <a:t>A few interesting cases : radiolanthanides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1A9B8-842E-8EBB-8D60-FC980D0D6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0596" y="5842328"/>
            <a:ext cx="431100" cy="365125"/>
          </a:xfrm>
        </p:spPr>
        <p:txBody>
          <a:bodyPr/>
          <a:lstStyle/>
          <a:p>
            <a:fld id="{F5C863F0-AEA2-0249-8983-B892276345E5}" type="slidenum">
              <a:rPr lang="en-CH" smtClean="0"/>
              <a:pPr/>
              <a:t>10</a:t>
            </a:fld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62E873-98CB-1522-37D8-767B1DB38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99" y="3546775"/>
            <a:ext cx="4149742" cy="1333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5A9D57-8495-4A69-99D2-603E0E800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243" y="1445856"/>
            <a:ext cx="1407644" cy="1333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770BFC-1953-0C06-B4E6-6779538B90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62355" t="-4745" r="24606" b="4745"/>
          <a:stretch/>
        </p:blipFill>
        <p:spPr>
          <a:xfrm>
            <a:off x="5237138" y="866951"/>
            <a:ext cx="2421204" cy="2257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47AF28-4842-6D73-E763-27146EA4A8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7562"/>
          <a:stretch/>
        </p:blipFill>
        <p:spPr>
          <a:xfrm>
            <a:off x="7658342" y="971733"/>
            <a:ext cx="2296388" cy="2257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E5FB33-DBC4-9FA6-6345-A1565E657A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757" r="75206" b="44839"/>
          <a:stretch/>
        </p:blipFill>
        <p:spPr>
          <a:xfrm>
            <a:off x="9844987" y="1000179"/>
            <a:ext cx="2105012" cy="11795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06139E-8FA9-71BE-049E-2AF9194527A1}"/>
              </a:ext>
            </a:extLst>
          </p:cNvPr>
          <p:cNvSpPr txBox="1"/>
          <p:nvPr/>
        </p:nvSpPr>
        <p:spPr>
          <a:xfrm>
            <a:off x="5375869" y="3680903"/>
            <a:ext cx="675441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Radionuclidic impurities suppressed from Er2O3-</a:t>
            </a:r>
            <a:br>
              <a:rPr lang="en-CH" dirty="0"/>
            </a:br>
            <a:r>
              <a:rPr lang="en-CH" dirty="0"/>
              <a:t>&gt;98%) by mass and chromatography (Yb 169, Er 171, Er 172)</a:t>
            </a:r>
          </a:p>
          <a:p>
            <a:r>
              <a:rPr lang="en-CH" dirty="0"/>
              <a:t>High molar activity (isotopic ratio 168-169 from reactor produced &lt;1%</a:t>
            </a:r>
          </a:p>
          <a:p>
            <a:r>
              <a:rPr lang="en-CH" dirty="0"/>
              <a:t>to 30-50% after mass separation)</a:t>
            </a:r>
          </a:p>
          <a:p>
            <a:endParaRPr lang="en-CH" dirty="0"/>
          </a:p>
          <a:p>
            <a:r>
              <a:rPr lang="en-CH" dirty="0"/>
              <a:t>Test batch production 2023 : 150MBq</a:t>
            </a:r>
          </a:p>
          <a:p>
            <a:endParaRPr lang="en-CH" dirty="0"/>
          </a:p>
          <a:p>
            <a:r>
              <a:rPr lang="en-CH" dirty="0"/>
              <a:t>Z. Talip et al., frontiers in medicine - 2022</a:t>
            </a:r>
          </a:p>
          <a:p>
            <a:r>
              <a:rPr lang="en-CH" dirty="0"/>
              <a:t> </a:t>
            </a:r>
            <a:r>
              <a:rPr lang="en-GB" b="0" i="0" u="none" strike="noStrike" dirty="0">
                <a:solidFill>
                  <a:srgbClr val="282828"/>
                </a:solidFill>
                <a:effectLst/>
                <a:latin typeface="MuseoSans"/>
                <a:hlinkClick r:id="rId8"/>
              </a:rPr>
              <a:t>https://doi.org/10.3389/fmed.2021.643175</a:t>
            </a:r>
            <a:endParaRPr lang="en-CH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1C788F-3CD9-DEA7-31B0-A13F54076C27}"/>
              </a:ext>
            </a:extLst>
          </p:cNvPr>
          <p:cNvSpPr txBox="1"/>
          <p:nvPr/>
        </p:nvSpPr>
        <p:spPr>
          <a:xfrm>
            <a:off x="216332" y="4947377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http://www.lnhb.fr/nuclides/Er-169_tables.pdf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D5AD77-F3F2-F52F-6F4B-F717392629EC}"/>
              </a:ext>
            </a:extLst>
          </p:cNvPr>
          <p:cNvSpPr txBox="1"/>
          <p:nvPr/>
        </p:nvSpPr>
        <p:spPr>
          <a:xfrm>
            <a:off x="312279" y="2848059"/>
            <a:ext cx="4638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</a:t>
            </a:r>
            <a:r>
              <a:rPr lang="en-CH" dirty="0"/>
              <a:t>ow energy beta emitter 2(+1weak) transitions</a:t>
            </a:r>
          </a:p>
          <a:p>
            <a:r>
              <a:rPr lang="en-GB" dirty="0"/>
              <a:t>(L</a:t>
            </a:r>
            <a:r>
              <a:rPr lang="en-CH" dirty="0"/>
              <a:t>ow energy Auger electron emitter)</a:t>
            </a:r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0EBB2CEB-5ED7-A2F8-BD6C-6E5273BBF92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000677" y="4710295"/>
            <a:ext cx="1142063" cy="14971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16" name="Picture 15" descr="2015-01-13_CERN_ENdept 36% h32mm 300dpi.png">
            <a:extLst>
              <a:ext uri="{FF2B5EF4-FFF2-40B4-BE49-F238E27FC236}">
                <a16:creationId xmlns:a16="http://schemas.microsoft.com/office/drawing/2014/main" id="{8747B96A-275D-FA43-382F-E26EFC022C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72"/>
          <a:stretch/>
        </p:blipFill>
        <p:spPr>
          <a:xfrm>
            <a:off x="11679810" y="6371332"/>
            <a:ext cx="512190" cy="48666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77D2410-107B-8EA9-FE29-AFA39024EF23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327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97DABA-4ABD-DCA1-CA21-52ED489369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H" sz="2800" b="1"/>
              <a:t>Access </a:t>
            </a:r>
            <a:r>
              <a:rPr lang="en-US" sz="2800" b="1" dirty="0"/>
              <a:t>t</a:t>
            </a:r>
            <a:r>
              <a:rPr lang="en-CH" sz="2800" b="1"/>
              <a:t>o </a:t>
            </a:r>
            <a:r>
              <a:rPr lang="en-CH" sz="2800" b="1" dirty="0"/>
              <a:t>our biomedical facilities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4AF74D-93E1-2072-A455-083A213DC84F}"/>
              </a:ext>
            </a:extLst>
          </p:cNvPr>
          <p:cNvSpPr txBox="1">
            <a:spLocks/>
          </p:cNvSpPr>
          <p:nvPr/>
        </p:nvSpPr>
        <p:spPr>
          <a:xfrm>
            <a:off x="394631" y="1124217"/>
            <a:ext cx="11377061" cy="4632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95355"/>
              </a:buClr>
              <a:buFont typeface="Wingdings" pitchFamily="2" charset="2"/>
              <a:buChar char="§"/>
              <a:defRPr sz="2400" kern="1200">
                <a:solidFill>
                  <a:srgbClr val="36414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5355"/>
              </a:buClr>
              <a:buFont typeface="Wingdings" pitchFamily="2" charset="2"/>
              <a:buChar char="§"/>
              <a:defRPr sz="2000" kern="1200">
                <a:solidFill>
                  <a:srgbClr val="36414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5355"/>
              </a:buClr>
              <a:buFont typeface="Wingdings" pitchFamily="2" charset="2"/>
              <a:buChar char="§"/>
              <a:defRPr sz="2000" kern="1200">
                <a:solidFill>
                  <a:srgbClr val="36414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5355"/>
              </a:buClr>
              <a:buFont typeface="Wingdings" pitchFamily="2" charset="2"/>
              <a:buChar char="§"/>
              <a:defRPr sz="2000" kern="1200">
                <a:solidFill>
                  <a:srgbClr val="36414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5355"/>
              </a:buClr>
              <a:buFont typeface="Wingdings" pitchFamily="2" charset="2"/>
              <a:buChar char="§"/>
              <a:defRPr sz="2000" kern="1200">
                <a:solidFill>
                  <a:srgbClr val="36414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H" sz="1600" dirty="0"/>
          </a:p>
          <a:p>
            <a:r>
              <a:rPr lang="en-CH" sz="1600" dirty="0"/>
              <a:t>Our medical facilities:</a:t>
            </a:r>
            <a:br>
              <a:rPr lang="en-CH" sz="1600" dirty="0"/>
            </a:br>
            <a:r>
              <a:rPr lang="en-GB" sz="1600" dirty="0">
                <a:hlinkClick r:id="rId2"/>
              </a:rPr>
              <a:t>https://www.prismap.eu/radionuclides/medical-facilities/</a:t>
            </a:r>
            <a:r>
              <a:rPr lang="en-GB" sz="1600" dirty="0"/>
              <a:t> 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pPr marL="0" indent="0">
              <a:buFont typeface="Wingdings" pitchFamily="2" charset="2"/>
              <a:buNone/>
            </a:pPr>
            <a:endParaRPr lang="en-GB" sz="1600" dirty="0">
              <a:hlinkClick r:id="" action="ppaction://noaction"/>
            </a:endParaRPr>
          </a:p>
          <a:p>
            <a:pPr marL="0" indent="0">
              <a:buFont typeface="Wingdings" pitchFamily="2" charset="2"/>
              <a:buNone/>
            </a:pPr>
            <a:endParaRPr lang="en-GB" sz="1600" dirty="0">
              <a:hlinkClick r:id="" action="ppaction://noaction"/>
            </a:endParaRPr>
          </a:p>
          <a:p>
            <a:pPr marL="0" indent="0">
              <a:buFont typeface="Wingdings" pitchFamily="2" charset="2"/>
              <a:buNone/>
            </a:pPr>
            <a:endParaRPr lang="en-GB" sz="1600" dirty="0">
              <a:hlinkClick r:id="" action="ppaction://noaction"/>
            </a:endParaRPr>
          </a:p>
          <a:p>
            <a:endParaRPr lang="en-GB" sz="1600" dirty="0"/>
          </a:p>
          <a:p>
            <a:pPr marL="0" indent="0">
              <a:buFont typeface="Wingdings" pitchFamily="2" charset="2"/>
              <a:buNone/>
            </a:pPr>
            <a:endParaRPr lang="en-GB" sz="1600" dirty="0"/>
          </a:p>
          <a:p>
            <a:pPr marL="0" indent="0">
              <a:buFont typeface="Wingdings" pitchFamily="2" charset="2"/>
              <a:buNone/>
            </a:pPr>
            <a:br>
              <a:rPr lang="en-CH" sz="1600" dirty="0"/>
            </a:br>
            <a:endParaRPr lang="en-CH" sz="1600" dirty="0"/>
          </a:p>
        </p:txBody>
      </p:sp>
      <p:pic>
        <p:nvPicPr>
          <p:cNvPr id="4" name="Image 27">
            <a:extLst>
              <a:ext uri="{FF2B5EF4-FFF2-40B4-BE49-F238E27FC236}">
                <a16:creationId xmlns:a16="http://schemas.microsoft.com/office/drawing/2014/main" id="{07C98548-8FDB-91F3-A2BA-EF6ACDE3F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70" y="2255856"/>
            <a:ext cx="5086063" cy="386881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DAFBFC4-9D7B-C9FD-3269-C40B0D960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10" name="Image 1">
            <a:extLst>
              <a:ext uri="{FF2B5EF4-FFF2-40B4-BE49-F238E27FC236}">
                <a16:creationId xmlns:a16="http://schemas.microsoft.com/office/drawing/2014/main" id="{26429FAF-3B95-72F9-6C35-228BF923E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211" y="1865591"/>
            <a:ext cx="6116320" cy="422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6">
            <a:extLst>
              <a:ext uri="{FF2B5EF4-FFF2-40B4-BE49-F238E27FC236}">
                <a16:creationId xmlns:a16="http://schemas.microsoft.com/office/drawing/2014/main" id="{AABCA678-916E-C8EB-5F25-408B216C05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374"/>
          <a:stretch/>
        </p:blipFill>
        <p:spPr>
          <a:xfrm rot="21334159">
            <a:off x="501551" y="3846877"/>
            <a:ext cx="1463758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 7">
            <a:extLst>
              <a:ext uri="{FF2B5EF4-FFF2-40B4-BE49-F238E27FC236}">
                <a16:creationId xmlns:a16="http://schemas.microsoft.com/office/drawing/2014/main" id="{ECD00EBA-D7E0-F04F-67FC-5540787F9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37158">
            <a:off x="2118584" y="3780579"/>
            <a:ext cx="203265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8">
            <a:extLst>
              <a:ext uri="{FF2B5EF4-FFF2-40B4-BE49-F238E27FC236}">
                <a16:creationId xmlns:a16="http://schemas.microsoft.com/office/drawing/2014/main" id="{1481FF1D-4D3D-37C8-C361-1C5E3477DF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5166" y="3944125"/>
            <a:ext cx="3141302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 9">
            <a:extLst>
              <a:ext uri="{FF2B5EF4-FFF2-40B4-BE49-F238E27FC236}">
                <a16:creationId xmlns:a16="http://schemas.microsoft.com/office/drawing/2014/main" id="{ADF44011-2599-6752-C0EE-41507BE6B2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55619">
            <a:off x="4212646" y="4145040"/>
            <a:ext cx="2029042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F59C2B9-4A9A-0253-1253-C35CD7D594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34159">
            <a:off x="9243626" y="3963079"/>
            <a:ext cx="2720915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2015-01-13_CERN_ENdept 36% h32mm 300dpi.png">
            <a:extLst>
              <a:ext uri="{FF2B5EF4-FFF2-40B4-BE49-F238E27FC236}">
                <a16:creationId xmlns:a16="http://schemas.microsoft.com/office/drawing/2014/main" id="{B5033D36-2024-D732-62C5-87B2526833F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72"/>
          <a:stretch/>
        </p:blipFill>
        <p:spPr>
          <a:xfrm>
            <a:off x="11807857" y="6361174"/>
            <a:ext cx="384143" cy="365001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D74B080A-DE11-080D-0FBB-1F7AFB622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0596" y="6346825"/>
            <a:ext cx="431100" cy="365125"/>
          </a:xfrm>
        </p:spPr>
        <p:txBody>
          <a:bodyPr/>
          <a:lstStyle/>
          <a:p>
            <a:fld id="{F5C863F0-AEA2-0249-8983-B892276345E5}" type="slidenum">
              <a:rPr lang="en-CH" smtClean="0"/>
              <a:pPr/>
              <a:t>11</a:t>
            </a:fld>
            <a:endParaRPr lang="en-CH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C4C176F-3D21-5A08-DDFD-A71FBCFB8D7C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57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359D4-49FB-4BEC-9094-3C57FE200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95" y="23937"/>
            <a:ext cx="11377061" cy="1036487"/>
          </a:xfrm>
        </p:spPr>
        <p:txBody>
          <a:bodyPr/>
          <a:lstStyle/>
          <a:p>
            <a:r>
              <a:rPr lang="en-CH" b="1" dirty="0"/>
              <a:t>Projects selected in 5 subsequent calls for projects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853215B8-34C9-EB05-EB33-3FDFFBF5D7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3392275"/>
              </p:ext>
            </p:extLst>
          </p:nvPr>
        </p:nvGraphicFramePr>
        <p:xfrm>
          <a:off x="230870" y="1139447"/>
          <a:ext cx="5767356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1045">
                  <a:extLst>
                    <a:ext uri="{9D8B030D-6E8A-4147-A177-3AD203B41FA5}">
                      <a16:colId xmlns:a16="http://schemas.microsoft.com/office/drawing/2014/main" val="1446854832"/>
                    </a:ext>
                  </a:extLst>
                </a:gridCol>
                <a:gridCol w="3646311">
                  <a:extLst>
                    <a:ext uri="{9D8B030D-6E8A-4147-A177-3AD203B41FA5}">
                      <a16:colId xmlns:a16="http://schemas.microsoft.com/office/drawing/2014/main" val="1975331630"/>
                    </a:ext>
                  </a:extLst>
                </a:gridCol>
              </a:tblGrid>
              <a:tr h="450489">
                <a:tc>
                  <a:txBody>
                    <a:bodyPr/>
                    <a:lstStyle/>
                    <a:p>
                      <a:r>
                        <a:rPr lang="en-CH" sz="1600" b="1" dirty="0"/>
                        <a:t>Thierry Stora </a:t>
                      </a:r>
                    </a:p>
                    <a:p>
                      <a:r>
                        <a:rPr lang="en-CH" sz="1200" dirty="0"/>
                        <a:t>CERN - coord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b="1" dirty="0"/>
                        <a:t>Francesco Cicone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Magna Graecia </a:t>
                      </a:r>
                      <a:r>
                        <a:rPr lang="en-GB" sz="1200" dirty="0" err="1"/>
                        <a:t>Univ</a:t>
                      </a:r>
                      <a:r>
                        <a:rPr lang="en-GB" sz="1200" dirty="0"/>
                        <a:t> Catanzaro - </a:t>
                      </a:r>
                      <a:r>
                        <a:rPr lang="en-GB" sz="1200" dirty="0" err="1"/>
                        <a:t>Nucl</a:t>
                      </a:r>
                      <a:r>
                        <a:rPr lang="en-GB" sz="1200" dirty="0"/>
                        <a:t> Medicine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495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H" sz="1600" b="1" dirty="0"/>
                        <a:t>Charlotte Duchemin</a:t>
                      </a:r>
                    </a:p>
                    <a:p>
                      <a:r>
                        <a:rPr lang="en-CH" sz="1200" dirty="0"/>
                        <a:t>CERN – techn 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600" b="1" dirty="0"/>
                        <a:t>Sandra Heskamp</a:t>
                      </a:r>
                    </a:p>
                    <a:p>
                      <a:r>
                        <a:rPr lang="en-CH" sz="1200" dirty="0"/>
                        <a:t>Razdboud Univ Med Centre – Nucl imaging and Therapy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666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H" sz="1600" b="1" dirty="0"/>
                        <a:t>Ferid Haddad </a:t>
                      </a:r>
                    </a:p>
                    <a:p>
                      <a:r>
                        <a:rPr lang="en-CH" sz="1200" dirty="0"/>
                        <a:t>ARRONAX -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600" b="1" dirty="0"/>
                        <a:t>Cornelia Hoehr</a:t>
                      </a:r>
                    </a:p>
                    <a:p>
                      <a:r>
                        <a:rPr lang="en-GB" sz="1200" b="0" dirty="0" err="1"/>
                        <a:t>Univ</a:t>
                      </a:r>
                      <a:r>
                        <a:rPr lang="en-GB" sz="1200" b="0" dirty="0"/>
                        <a:t> Victoria, TRIUMF – Life science dept head</a:t>
                      </a:r>
                      <a:endParaRPr lang="en-CH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417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H" sz="1600" b="1" dirty="0"/>
                        <a:t>Ulli Köster</a:t>
                      </a:r>
                    </a:p>
                    <a:p>
                      <a:r>
                        <a:rPr lang="en-CH" sz="1200" dirty="0"/>
                        <a:t>ILL -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600" b="1" dirty="0"/>
                        <a:t>Paul Lecoq</a:t>
                      </a:r>
                    </a:p>
                    <a:p>
                      <a:r>
                        <a:rPr lang="en-CH" sz="1200" dirty="0"/>
                        <a:t>Metacrystal SA – head physics div. EURASC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650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H" sz="1600" b="1" dirty="0"/>
                        <a:t>David Viertl</a:t>
                      </a:r>
                    </a:p>
                    <a:p>
                      <a:r>
                        <a:rPr lang="en-CH" sz="1200" dirty="0"/>
                        <a:t>CHUV – medical app</a:t>
                      </a:r>
                      <a:endParaRPr lang="en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600" b="1" dirty="0"/>
                        <a:t>Kristoff Muylle</a:t>
                      </a:r>
                    </a:p>
                    <a:p>
                      <a:r>
                        <a:rPr lang="en-CH" sz="1200" dirty="0"/>
                        <a:t>Vrije univ Brussels – former pres EANM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3273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H" sz="1600" b="1" dirty="0"/>
                        <a:t>Kirsten Leufgen</a:t>
                      </a:r>
                    </a:p>
                    <a:p>
                      <a:r>
                        <a:rPr lang="en-CH" sz="1200" dirty="0"/>
                        <a:t>Sciprom – coord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600" b="1" dirty="0"/>
                        <a:t>Katherine Vallis</a:t>
                      </a:r>
                    </a:p>
                    <a:p>
                      <a:r>
                        <a:rPr lang="en-CH" sz="1200" dirty="0"/>
                        <a:t>Univ. Oxford – prof Radiotherapeutics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403190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4DDE64-FA2B-FA5E-08B8-9738A6BFC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63F0-AEA2-0249-8983-B892276345E5}" type="slidenum">
              <a:rPr lang="en-CH" smtClean="0"/>
              <a:pPr/>
              <a:t>12</a:t>
            </a:fld>
            <a:endParaRPr lang="en-CH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7DCAB20-1DC0-6611-4E5D-89EB195E9D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42300"/>
              </p:ext>
            </p:extLst>
          </p:nvPr>
        </p:nvGraphicFramePr>
        <p:xfrm>
          <a:off x="-52109" y="4370731"/>
          <a:ext cx="2736659" cy="2169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33AE908-8C8E-D641-B01E-A5AFC15166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5832752"/>
              </p:ext>
            </p:extLst>
          </p:nvPr>
        </p:nvGraphicFramePr>
        <p:xfrm>
          <a:off x="2556282" y="4370731"/>
          <a:ext cx="2270675" cy="2112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3524D7F-5292-604C-9E15-40ED3BA8BC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6105515"/>
              </p:ext>
            </p:extLst>
          </p:nvPr>
        </p:nvGraphicFramePr>
        <p:xfrm>
          <a:off x="4900278" y="4208539"/>
          <a:ext cx="2195896" cy="2112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18E0DDF-D3F4-FA46-94B1-2618F0B864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8047939"/>
              </p:ext>
            </p:extLst>
          </p:nvPr>
        </p:nvGraphicFramePr>
        <p:xfrm>
          <a:off x="6247721" y="2207155"/>
          <a:ext cx="3606800" cy="275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B9926DD-34C2-EF4C-9E5B-73E438EC11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8723909"/>
              </p:ext>
            </p:extLst>
          </p:nvPr>
        </p:nvGraphicFramePr>
        <p:xfrm>
          <a:off x="8874528" y="751999"/>
          <a:ext cx="4406900" cy="3175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5BC9AD6-1A9D-3A8F-31F8-6DB4BA6A54CF}"/>
              </a:ext>
            </a:extLst>
          </p:cNvPr>
          <p:cNvSpPr txBox="1"/>
          <p:nvPr/>
        </p:nvSpPr>
        <p:spPr>
          <a:xfrm>
            <a:off x="1778695" y="751999"/>
            <a:ext cx="213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User Selection Panel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D23E19-12FE-0D1C-CADC-1401EBA2DE86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013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645D7-967D-183C-BFEB-C5A13B29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Users Feedback</a:t>
            </a:r>
            <a:endParaRPr lang="en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1891B-F4AF-16A7-440D-1B106A596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63F0-AEA2-0249-8983-B892276345E5}" type="slidenum">
              <a:rPr lang="en-CH" smtClean="0"/>
              <a:pPr/>
              <a:t>13</a:t>
            </a:fld>
            <a:endParaRPr lang="en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EA7BCF-087A-ACB8-BA79-FF2A6F0510C6}"/>
              </a:ext>
            </a:extLst>
          </p:cNvPr>
          <p:cNvSpPr txBox="1"/>
          <p:nvPr/>
        </p:nvSpPr>
        <p:spPr>
          <a:xfrm>
            <a:off x="45519" y="977500"/>
            <a:ext cx="5027044" cy="923330"/>
          </a:xfrm>
          <a:custGeom>
            <a:avLst/>
            <a:gdLst>
              <a:gd name="csX0" fmla="*/ 0 w 5027044"/>
              <a:gd name="csY0" fmla="*/ 0 h 923330"/>
              <a:gd name="csX1" fmla="*/ 458020 w 5027044"/>
              <a:gd name="csY1" fmla="*/ 0 h 923330"/>
              <a:gd name="csX2" fmla="*/ 865769 w 5027044"/>
              <a:gd name="csY2" fmla="*/ 0 h 923330"/>
              <a:gd name="csX3" fmla="*/ 1374059 w 5027044"/>
              <a:gd name="csY3" fmla="*/ 0 h 923330"/>
              <a:gd name="csX4" fmla="*/ 1832078 w 5027044"/>
              <a:gd name="csY4" fmla="*/ 0 h 923330"/>
              <a:gd name="csX5" fmla="*/ 2491180 w 5027044"/>
              <a:gd name="csY5" fmla="*/ 0 h 923330"/>
              <a:gd name="csX6" fmla="*/ 3100010 w 5027044"/>
              <a:gd name="csY6" fmla="*/ 0 h 923330"/>
              <a:gd name="csX7" fmla="*/ 3608300 w 5027044"/>
              <a:gd name="csY7" fmla="*/ 0 h 923330"/>
              <a:gd name="csX8" fmla="*/ 4166861 w 5027044"/>
              <a:gd name="csY8" fmla="*/ 0 h 923330"/>
              <a:gd name="csX9" fmla="*/ 5027044 w 5027044"/>
              <a:gd name="csY9" fmla="*/ 0 h 923330"/>
              <a:gd name="csX10" fmla="*/ 5027044 w 5027044"/>
              <a:gd name="csY10" fmla="*/ 470898 h 923330"/>
              <a:gd name="csX11" fmla="*/ 5027044 w 5027044"/>
              <a:gd name="csY11" fmla="*/ 923330 h 923330"/>
              <a:gd name="csX12" fmla="*/ 4418213 w 5027044"/>
              <a:gd name="csY12" fmla="*/ 923330 h 923330"/>
              <a:gd name="csX13" fmla="*/ 3960194 w 5027044"/>
              <a:gd name="csY13" fmla="*/ 923330 h 923330"/>
              <a:gd name="csX14" fmla="*/ 3351363 w 5027044"/>
              <a:gd name="csY14" fmla="*/ 923330 h 923330"/>
              <a:gd name="csX15" fmla="*/ 2742532 w 5027044"/>
              <a:gd name="csY15" fmla="*/ 923330 h 923330"/>
              <a:gd name="csX16" fmla="*/ 2183971 w 5027044"/>
              <a:gd name="csY16" fmla="*/ 923330 h 923330"/>
              <a:gd name="csX17" fmla="*/ 1675681 w 5027044"/>
              <a:gd name="csY17" fmla="*/ 923330 h 923330"/>
              <a:gd name="csX18" fmla="*/ 1167391 w 5027044"/>
              <a:gd name="csY18" fmla="*/ 923330 h 923330"/>
              <a:gd name="csX19" fmla="*/ 759642 w 5027044"/>
              <a:gd name="csY19" fmla="*/ 923330 h 923330"/>
              <a:gd name="csX20" fmla="*/ 0 w 5027044"/>
              <a:gd name="csY20" fmla="*/ 923330 h 923330"/>
              <a:gd name="csX21" fmla="*/ 0 w 5027044"/>
              <a:gd name="csY21" fmla="*/ 480132 h 923330"/>
              <a:gd name="csX22" fmla="*/ 0 w 5027044"/>
              <a:gd name="csY22" fmla="*/ 0 h 9233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5027044" h="923330" fill="none" extrusionOk="0">
                <a:moveTo>
                  <a:pt x="0" y="0"/>
                </a:moveTo>
                <a:cubicBezTo>
                  <a:pt x="111549" y="-3377"/>
                  <a:pt x="281114" y="18099"/>
                  <a:pt x="458020" y="0"/>
                </a:cubicBezTo>
                <a:cubicBezTo>
                  <a:pt x="634926" y="-18099"/>
                  <a:pt x="697932" y="28063"/>
                  <a:pt x="865769" y="0"/>
                </a:cubicBezTo>
                <a:cubicBezTo>
                  <a:pt x="1033606" y="-28063"/>
                  <a:pt x="1237192" y="2873"/>
                  <a:pt x="1374059" y="0"/>
                </a:cubicBezTo>
                <a:cubicBezTo>
                  <a:pt x="1510926" y="-2873"/>
                  <a:pt x="1605703" y="25877"/>
                  <a:pt x="1832078" y="0"/>
                </a:cubicBezTo>
                <a:cubicBezTo>
                  <a:pt x="2058453" y="-25877"/>
                  <a:pt x="2288324" y="71116"/>
                  <a:pt x="2491180" y="0"/>
                </a:cubicBezTo>
                <a:cubicBezTo>
                  <a:pt x="2694036" y="-71116"/>
                  <a:pt x="2915138" y="71117"/>
                  <a:pt x="3100010" y="0"/>
                </a:cubicBezTo>
                <a:cubicBezTo>
                  <a:pt x="3284882" y="-71117"/>
                  <a:pt x="3383802" y="41070"/>
                  <a:pt x="3608300" y="0"/>
                </a:cubicBezTo>
                <a:cubicBezTo>
                  <a:pt x="3832798" y="-41070"/>
                  <a:pt x="3986248" y="26167"/>
                  <a:pt x="4166861" y="0"/>
                </a:cubicBezTo>
                <a:cubicBezTo>
                  <a:pt x="4347474" y="-26167"/>
                  <a:pt x="4725642" y="26136"/>
                  <a:pt x="5027044" y="0"/>
                </a:cubicBezTo>
                <a:cubicBezTo>
                  <a:pt x="5035726" y="206892"/>
                  <a:pt x="5016701" y="330088"/>
                  <a:pt x="5027044" y="470898"/>
                </a:cubicBezTo>
                <a:cubicBezTo>
                  <a:pt x="5037387" y="611708"/>
                  <a:pt x="5019818" y="726162"/>
                  <a:pt x="5027044" y="923330"/>
                </a:cubicBezTo>
                <a:cubicBezTo>
                  <a:pt x="4737685" y="993560"/>
                  <a:pt x="4716565" y="920059"/>
                  <a:pt x="4418213" y="923330"/>
                </a:cubicBezTo>
                <a:cubicBezTo>
                  <a:pt x="4119861" y="926601"/>
                  <a:pt x="4107792" y="911713"/>
                  <a:pt x="3960194" y="923330"/>
                </a:cubicBezTo>
                <a:cubicBezTo>
                  <a:pt x="3812596" y="934947"/>
                  <a:pt x="3580237" y="891093"/>
                  <a:pt x="3351363" y="923330"/>
                </a:cubicBezTo>
                <a:cubicBezTo>
                  <a:pt x="3122489" y="955567"/>
                  <a:pt x="2917386" y="907507"/>
                  <a:pt x="2742532" y="923330"/>
                </a:cubicBezTo>
                <a:cubicBezTo>
                  <a:pt x="2567678" y="939153"/>
                  <a:pt x="2400854" y="896809"/>
                  <a:pt x="2183971" y="923330"/>
                </a:cubicBezTo>
                <a:cubicBezTo>
                  <a:pt x="1967088" y="949851"/>
                  <a:pt x="1896052" y="872902"/>
                  <a:pt x="1675681" y="923330"/>
                </a:cubicBezTo>
                <a:cubicBezTo>
                  <a:pt x="1455310" y="973758"/>
                  <a:pt x="1288219" y="890882"/>
                  <a:pt x="1167391" y="923330"/>
                </a:cubicBezTo>
                <a:cubicBezTo>
                  <a:pt x="1046563" y="955778"/>
                  <a:pt x="890424" y="902332"/>
                  <a:pt x="759642" y="923330"/>
                </a:cubicBezTo>
                <a:cubicBezTo>
                  <a:pt x="628860" y="944328"/>
                  <a:pt x="342817" y="855130"/>
                  <a:pt x="0" y="923330"/>
                </a:cubicBezTo>
                <a:cubicBezTo>
                  <a:pt x="-14787" y="761760"/>
                  <a:pt x="48674" y="684226"/>
                  <a:pt x="0" y="480132"/>
                </a:cubicBezTo>
                <a:cubicBezTo>
                  <a:pt x="-48674" y="276038"/>
                  <a:pt x="5868" y="144259"/>
                  <a:pt x="0" y="0"/>
                </a:cubicBezTo>
                <a:close/>
              </a:path>
              <a:path w="5027044" h="923330" stroke="0" extrusionOk="0">
                <a:moveTo>
                  <a:pt x="0" y="0"/>
                </a:moveTo>
                <a:cubicBezTo>
                  <a:pt x="231102" y="-60416"/>
                  <a:pt x="335534" y="37529"/>
                  <a:pt x="659101" y="0"/>
                </a:cubicBezTo>
                <a:cubicBezTo>
                  <a:pt x="982668" y="-37529"/>
                  <a:pt x="1034525" y="46653"/>
                  <a:pt x="1167391" y="0"/>
                </a:cubicBezTo>
                <a:cubicBezTo>
                  <a:pt x="1300257" y="-46653"/>
                  <a:pt x="1488562" y="36637"/>
                  <a:pt x="1725952" y="0"/>
                </a:cubicBezTo>
                <a:cubicBezTo>
                  <a:pt x="1963342" y="-36637"/>
                  <a:pt x="2021834" y="27817"/>
                  <a:pt x="2133701" y="0"/>
                </a:cubicBezTo>
                <a:cubicBezTo>
                  <a:pt x="2245568" y="-27817"/>
                  <a:pt x="2589685" y="19472"/>
                  <a:pt x="2742532" y="0"/>
                </a:cubicBezTo>
                <a:cubicBezTo>
                  <a:pt x="2895379" y="-19472"/>
                  <a:pt x="3006903" y="53132"/>
                  <a:pt x="3250822" y="0"/>
                </a:cubicBezTo>
                <a:cubicBezTo>
                  <a:pt x="3494741" y="-53132"/>
                  <a:pt x="3514683" y="33106"/>
                  <a:pt x="3658571" y="0"/>
                </a:cubicBezTo>
                <a:cubicBezTo>
                  <a:pt x="3802459" y="-33106"/>
                  <a:pt x="4046855" y="9356"/>
                  <a:pt x="4267402" y="0"/>
                </a:cubicBezTo>
                <a:cubicBezTo>
                  <a:pt x="4487949" y="-9356"/>
                  <a:pt x="4814723" y="25062"/>
                  <a:pt x="5027044" y="0"/>
                </a:cubicBezTo>
                <a:cubicBezTo>
                  <a:pt x="5032166" y="127986"/>
                  <a:pt x="5004738" y="339274"/>
                  <a:pt x="5027044" y="461665"/>
                </a:cubicBezTo>
                <a:cubicBezTo>
                  <a:pt x="5049350" y="584057"/>
                  <a:pt x="4976881" y="800031"/>
                  <a:pt x="5027044" y="923330"/>
                </a:cubicBezTo>
                <a:cubicBezTo>
                  <a:pt x="4860953" y="936634"/>
                  <a:pt x="4673372" y="903008"/>
                  <a:pt x="4569024" y="923330"/>
                </a:cubicBezTo>
                <a:cubicBezTo>
                  <a:pt x="4464676" y="943652"/>
                  <a:pt x="4223330" y="920347"/>
                  <a:pt x="4111005" y="923330"/>
                </a:cubicBezTo>
                <a:cubicBezTo>
                  <a:pt x="3998680" y="926313"/>
                  <a:pt x="3803652" y="897854"/>
                  <a:pt x="3502174" y="923330"/>
                </a:cubicBezTo>
                <a:cubicBezTo>
                  <a:pt x="3200696" y="948806"/>
                  <a:pt x="3270979" y="899963"/>
                  <a:pt x="3044154" y="923330"/>
                </a:cubicBezTo>
                <a:cubicBezTo>
                  <a:pt x="2817329" y="946697"/>
                  <a:pt x="2803065" y="918410"/>
                  <a:pt x="2636405" y="923330"/>
                </a:cubicBezTo>
                <a:cubicBezTo>
                  <a:pt x="2469745" y="928250"/>
                  <a:pt x="2377026" y="899778"/>
                  <a:pt x="2178386" y="923330"/>
                </a:cubicBezTo>
                <a:cubicBezTo>
                  <a:pt x="1979746" y="946882"/>
                  <a:pt x="1751869" y="853591"/>
                  <a:pt x="1569555" y="923330"/>
                </a:cubicBezTo>
                <a:cubicBezTo>
                  <a:pt x="1387241" y="993069"/>
                  <a:pt x="1261006" y="863333"/>
                  <a:pt x="960724" y="923330"/>
                </a:cubicBezTo>
                <a:cubicBezTo>
                  <a:pt x="660442" y="983327"/>
                  <a:pt x="477458" y="848264"/>
                  <a:pt x="0" y="923330"/>
                </a:cubicBezTo>
                <a:cubicBezTo>
                  <a:pt x="-31451" y="744029"/>
                  <a:pt x="8339" y="570233"/>
                  <a:pt x="0" y="480132"/>
                </a:cubicBezTo>
                <a:cubicBezTo>
                  <a:pt x="-8339" y="390031"/>
                  <a:pt x="33045" y="10140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776081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“PRISMAP provided us with the opportunity to use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innovative radioisotope with unique characteristics for </a:t>
            </a:r>
            <a:r>
              <a:rPr lang="en-GB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theranostic</a:t>
            </a:r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applications”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84A583-7975-E928-6ABE-8790F977E582}"/>
              </a:ext>
            </a:extLst>
          </p:cNvPr>
          <p:cNvSpPr txBox="1"/>
          <p:nvPr/>
        </p:nvSpPr>
        <p:spPr>
          <a:xfrm>
            <a:off x="3439735" y="228651"/>
            <a:ext cx="4389687" cy="369332"/>
          </a:xfrm>
          <a:custGeom>
            <a:avLst/>
            <a:gdLst>
              <a:gd name="csX0" fmla="*/ 0 w 4389687"/>
              <a:gd name="csY0" fmla="*/ 0 h 369332"/>
              <a:gd name="csX1" fmla="*/ 592608 w 4389687"/>
              <a:gd name="csY1" fmla="*/ 0 h 369332"/>
              <a:gd name="csX2" fmla="*/ 1053525 w 4389687"/>
              <a:gd name="csY2" fmla="*/ 0 h 369332"/>
              <a:gd name="csX3" fmla="*/ 1646133 w 4389687"/>
              <a:gd name="csY3" fmla="*/ 0 h 369332"/>
              <a:gd name="csX4" fmla="*/ 2194844 w 4389687"/>
              <a:gd name="csY4" fmla="*/ 0 h 369332"/>
              <a:gd name="csX5" fmla="*/ 2831348 w 4389687"/>
              <a:gd name="csY5" fmla="*/ 0 h 369332"/>
              <a:gd name="csX6" fmla="*/ 3248368 w 4389687"/>
              <a:gd name="csY6" fmla="*/ 0 h 369332"/>
              <a:gd name="csX7" fmla="*/ 3840976 w 4389687"/>
              <a:gd name="csY7" fmla="*/ 0 h 369332"/>
              <a:gd name="csX8" fmla="*/ 4389687 w 4389687"/>
              <a:gd name="csY8" fmla="*/ 0 h 369332"/>
              <a:gd name="csX9" fmla="*/ 4389687 w 4389687"/>
              <a:gd name="csY9" fmla="*/ 369332 h 369332"/>
              <a:gd name="csX10" fmla="*/ 3928770 w 4389687"/>
              <a:gd name="csY10" fmla="*/ 369332 h 369332"/>
              <a:gd name="csX11" fmla="*/ 3336162 w 4389687"/>
              <a:gd name="csY11" fmla="*/ 369332 h 369332"/>
              <a:gd name="csX12" fmla="*/ 2875245 w 4389687"/>
              <a:gd name="csY12" fmla="*/ 369332 h 369332"/>
              <a:gd name="csX13" fmla="*/ 2282637 w 4389687"/>
              <a:gd name="csY13" fmla="*/ 369332 h 369332"/>
              <a:gd name="csX14" fmla="*/ 1646133 w 4389687"/>
              <a:gd name="csY14" fmla="*/ 369332 h 369332"/>
              <a:gd name="csX15" fmla="*/ 1229112 w 4389687"/>
              <a:gd name="csY15" fmla="*/ 369332 h 369332"/>
              <a:gd name="csX16" fmla="*/ 768195 w 4389687"/>
              <a:gd name="csY16" fmla="*/ 369332 h 369332"/>
              <a:gd name="csX17" fmla="*/ 0 w 4389687"/>
              <a:gd name="csY17" fmla="*/ 369332 h 369332"/>
              <a:gd name="csX18" fmla="*/ 0 w 4389687"/>
              <a:gd name="csY18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389687" h="369332" fill="none" extrusionOk="0">
                <a:moveTo>
                  <a:pt x="0" y="0"/>
                </a:moveTo>
                <a:cubicBezTo>
                  <a:pt x="151542" y="-26838"/>
                  <a:pt x="427610" y="27435"/>
                  <a:pt x="592608" y="0"/>
                </a:cubicBezTo>
                <a:cubicBezTo>
                  <a:pt x="757606" y="-27435"/>
                  <a:pt x="892341" y="4123"/>
                  <a:pt x="1053525" y="0"/>
                </a:cubicBezTo>
                <a:cubicBezTo>
                  <a:pt x="1214709" y="-4123"/>
                  <a:pt x="1360715" y="55117"/>
                  <a:pt x="1646133" y="0"/>
                </a:cubicBezTo>
                <a:cubicBezTo>
                  <a:pt x="1931551" y="-55117"/>
                  <a:pt x="2015628" y="55759"/>
                  <a:pt x="2194844" y="0"/>
                </a:cubicBezTo>
                <a:cubicBezTo>
                  <a:pt x="2374060" y="-55759"/>
                  <a:pt x="2654303" y="44601"/>
                  <a:pt x="2831348" y="0"/>
                </a:cubicBezTo>
                <a:cubicBezTo>
                  <a:pt x="3008393" y="-44601"/>
                  <a:pt x="3067525" y="18947"/>
                  <a:pt x="3248368" y="0"/>
                </a:cubicBezTo>
                <a:cubicBezTo>
                  <a:pt x="3429211" y="-18947"/>
                  <a:pt x="3703131" y="35874"/>
                  <a:pt x="3840976" y="0"/>
                </a:cubicBezTo>
                <a:cubicBezTo>
                  <a:pt x="3978821" y="-35874"/>
                  <a:pt x="4221959" y="64339"/>
                  <a:pt x="4389687" y="0"/>
                </a:cubicBezTo>
                <a:cubicBezTo>
                  <a:pt x="4394769" y="179550"/>
                  <a:pt x="4386551" y="270955"/>
                  <a:pt x="4389687" y="369332"/>
                </a:cubicBezTo>
                <a:cubicBezTo>
                  <a:pt x="4190944" y="385092"/>
                  <a:pt x="4085405" y="314576"/>
                  <a:pt x="3928770" y="369332"/>
                </a:cubicBezTo>
                <a:cubicBezTo>
                  <a:pt x="3772135" y="424088"/>
                  <a:pt x="3619116" y="341776"/>
                  <a:pt x="3336162" y="369332"/>
                </a:cubicBezTo>
                <a:cubicBezTo>
                  <a:pt x="3053208" y="396888"/>
                  <a:pt x="3005744" y="358578"/>
                  <a:pt x="2875245" y="369332"/>
                </a:cubicBezTo>
                <a:cubicBezTo>
                  <a:pt x="2744746" y="380086"/>
                  <a:pt x="2485140" y="328042"/>
                  <a:pt x="2282637" y="369332"/>
                </a:cubicBezTo>
                <a:cubicBezTo>
                  <a:pt x="2080134" y="410622"/>
                  <a:pt x="1945158" y="334283"/>
                  <a:pt x="1646133" y="369332"/>
                </a:cubicBezTo>
                <a:cubicBezTo>
                  <a:pt x="1347108" y="404381"/>
                  <a:pt x="1371651" y="327112"/>
                  <a:pt x="1229112" y="369332"/>
                </a:cubicBezTo>
                <a:cubicBezTo>
                  <a:pt x="1086573" y="411552"/>
                  <a:pt x="953206" y="332275"/>
                  <a:pt x="768195" y="369332"/>
                </a:cubicBezTo>
                <a:cubicBezTo>
                  <a:pt x="583184" y="406389"/>
                  <a:pt x="324335" y="311129"/>
                  <a:pt x="0" y="369332"/>
                </a:cubicBezTo>
                <a:cubicBezTo>
                  <a:pt x="-20775" y="276239"/>
                  <a:pt x="43052" y="177286"/>
                  <a:pt x="0" y="0"/>
                </a:cubicBezTo>
                <a:close/>
              </a:path>
              <a:path w="4389687" h="369332" stroke="0" extrusionOk="0">
                <a:moveTo>
                  <a:pt x="0" y="0"/>
                </a:moveTo>
                <a:cubicBezTo>
                  <a:pt x="192296" y="-7032"/>
                  <a:pt x="300714" y="31236"/>
                  <a:pt x="460917" y="0"/>
                </a:cubicBezTo>
                <a:cubicBezTo>
                  <a:pt x="621120" y="-31236"/>
                  <a:pt x="772608" y="46665"/>
                  <a:pt x="1009628" y="0"/>
                </a:cubicBezTo>
                <a:cubicBezTo>
                  <a:pt x="1246648" y="-46665"/>
                  <a:pt x="1320013" y="44378"/>
                  <a:pt x="1470545" y="0"/>
                </a:cubicBezTo>
                <a:cubicBezTo>
                  <a:pt x="1621077" y="-44378"/>
                  <a:pt x="1895621" y="33108"/>
                  <a:pt x="2107050" y="0"/>
                </a:cubicBezTo>
                <a:cubicBezTo>
                  <a:pt x="2318480" y="-33108"/>
                  <a:pt x="2364600" y="55171"/>
                  <a:pt x="2611864" y="0"/>
                </a:cubicBezTo>
                <a:cubicBezTo>
                  <a:pt x="2859128" y="-55171"/>
                  <a:pt x="2928310" y="58280"/>
                  <a:pt x="3160575" y="0"/>
                </a:cubicBezTo>
                <a:cubicBezTo>
                  <a:pt x="3392840" y="-58280"/>
                  <a:pt x="3465010" y="34956"/>
                  <a:pt x="3709286" y="0"/>
                </a:cubicBezTo>
                <a:cubicBezTo>
                  <a:pt x="3953562" y="-34956"/>
                  <a:pt x="4102694" y="33758"/>
                  <a:pt x="4389687" y="0"/>
                </a:cubicBezTo>
                <a:cubicBezTo>
                  <a:pt x="4415534" y="146500"/>
                  <a:pt x="4376601" y="288669"/>
                  <a:pt x="4389687" y="369332"/>
                </a:cubicBezTo>
                <a:cubicBezTo>
                  <a:pt x="4283496" y="405131"/>
                  <a:pt x="4060891" y="325107"/>
                  <a:pt x="3972667" y="369332"/>
                </a:cubicBezTo>
                <a:cubicBezTo>
                  <a:pt x="3884443" y="413557"/>
                  <a:pt x="3639365" y="333433"/>
                  <a:pt x="3423956" y="369332"/>
                </a:cubicBezTo>
                <a:cubicBezTo>
                  <a:pt x="3208547" y="405231"/>
                  <a:pt x="3161327" y="315725"/>
                  <a:pt x="2919142" y="369332"/>
                </a:cubicBezTo>
                <a:cubicBezTo>
                  <a:pt x="2676957" y="422939"/>
                  <a:pt x="2537684" y="347777"/>
                  <a:pt x="2370431" y="369332"/>
                </a:cubicBezTo>
                <a:cubicBezTo>
                  <a:pt x="2203178" y="390887"/>
                  <a:pt x="1953781" y="319379"/>
                  <a:pt x="1777823" y="369332"/>
                </a:cubicBezTo>
                <a:cubicBezTo>
                  <a:pt x="1601865" y="419285"/>
                  <a:pt x="1336816" y="348002"/>
                  <a:pt x="1141319" y="369332"/>
                </a:cubicBezTo>
                <a:cubicBezTo>
                  <a:pt x="945822" y="390662"/>
                  <a:pt x="813944" y="321591"/>
                  <a:pt x="680401" y="369332"/>
                </a:cubicBezTo>
                <a:cubicBezTo>
                  <a:pt x="546858" y="417073"/>
                  <a:pt x="275085" y="336044"/>
                  <a:pt x="0" y="369332"/>
                </a:cubicBezTo>
                <a:cubicBezTo>
                  <a:pt x="-39444" y="220107"/>
                  <a:pt x="35424" y="138143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4240037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“Deliveries were always on schedule”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B7FEED-6927-215D-E695-7EFFC7D3EEBA}"/>
              </a:ext>
            </a:extLst>
          </p:cNvPr>
          <p:cNvSpPr txBox="1"/>
          <p:nvPr/>
        </p:nvSpPr>
        <p:spPr>
          <a:xfrm>
            <a:off x="8003980" y="207827"/>
            <a:ext cx="4052259" cy="646331"/>
          </a:xfrm>
          <a:custGeom>
            <a:avLst/>
            <a:gdLst>
              <a:gd name="csX0" fmla="*/ 0 w 4052259"/>
              <a:gd name="csY0" fmla="*/ 0 h 646331"/>
              <a:gd name="csX1" fmla="*/ 619417 w 4052259"/>
              <a:gd name="csY1" fmla="*/ 0 h 646331"/>
              <a:gd name="csX2" fmla="*/ 1117266 w 4052259"/>
              <a:gd name="csY2" fmla="*/ 0 h 646331"/>
              <a:gd name="csX3" fmla="*/ 1736682 w 4052259"/>
              <a:gd name="csY3" fmla="*/ 0 h 646331"/>
              <a:gd name="csX4" fmla="*/ 2234531 w 4052259"/>
              <a:gd name="csY4" fmla="*/ 0 h 646331"/>
              <a:gd name="csX5" fmla="*/ 2732380 w 4052259"/>
              <a:gd name="csY5" fmla="*/ 0 h 646331"/>
              <a:gd name="csX6" fmla="*/ 3392320 w 4052259"/>
              <a:gd name="csY6" fmla="*/ 0 h 646331"/>
              <a:gd name="csX7" fmla="*/ 4052259 w 4052259"/>
              <a:gd name="csY7" fmla="*/ 0 h 646331"/>
              <a:gd name="csX8" fmla="*/ 4052259 w 4052259"/>
              <a:gd name="csY8" fmla="*/ 323166 h 646331"/>
              <a:gd name="csX9" fmla="*/ 4052259 w 4052259"/>
              <a:gd name="csY9" fmla="*/ 646331 h 646331"/>
              <a:gd name="csX10" fmla="*/ 3473365 w 4052259"/>
              <a:gd name="csY10" fmla="*/ 646331 h 646331"/>
              <a:gd name="csX11" fmla="*/ 2934993 w 4052259"/>
              <a:gd name="csY11" fmla="*/ 646331 h 646331"/>
              <a:gd name="csX12" fmla="*/ 2477667 w 4052259"/>
              <a:gd name="csY12" fmla="*/ 646331 h 646331"/>
              <a:gd name="csX13" fmla="*/ 1979818 w 4052259"/>
              <a:gd name="csY13" fmla="*/ 646331 h 646331"/>
              <a:gd name="csX14" fmla="*/ 1319879 w 4052259"/>
              <a:gd name="csY14" fmla="*/ 646331 h 646331"/>
              <a:gd name="csX15" fmla="*/ 700462 w 4052259"/>
              <a:gd name="csY15" fmla="*/ 646331 h 646331"/>
              <a:gd name="csX16" fmla="*/ 0 w 4052259"/>
              <a:gd name="csY16" fmla="*/ 646331 h 646331"/>
              <a:gd name="csX17" fmla="*/ 0 w 4052259"/>
              <a:gd name="csY17" fmla="*/ 342555 h 646331"/>
              <a:gd name="csX18" fmla="*/ 0 w 4052259"/>
              <a:gd name="csY18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052259" h="646331" fill="none" extrusionOk="0">
                <a:moveTo>
                  <a:pt x="0" y="0"/>
                </a:moveTo>
                <a:cubicBezTo>
                  <a:pt x="308506" y="-7651"/>
                  <a:pt x="349013" y="49260"/>
                  <a:pt x="619417" y="0"/>
                </a:cubicBezTo>
                <a:cubicBezTo>
                  <a:pt x="889821" y="-49260"/>
                  <a:pt x="894284" y="14082"/>
                  <a:pt x="1117266" y="0"/>
                </a:cubicBezTo>
                <a:cubicBezTo>
                  <a:pt x="1340248" y="-14082"/>
                  <a:pt x="1560652" y="65574"/>
                  <a:pt x="1736682" y="0"/>
                </a:cubicBezTo>
                <a:cubicBezTo>
                  <a:pt x="1912712" y="-65574"/>
                  <a:pt x="2034147" y="2971"/>
                  <a:pt x="2234531" y="0"/>
                </a:cubicBezTo>
                <a:cubicBezTo>
                  <a:pt x="2434915" y="-2971"/>
                  <a:pt x="2570373" y="22972"/>
                  <a:pt x="2732380" y="0"/>
                </a:cubicBezTo>
                <a:cubicBezTo>
                  <a:pt x="2894387" y="-22972"/>
                  <a:pt x="3113890" y="44126"/>
                  <a:pt x="3392320" y="0"/>
                </a:cubicBezTo>
                <a:cubicBezTo>
                  <a:pt x="3670750" y="-44126"/>
                  <a:pt x="3914817" y="60277"/>
                  <a:pt x="4052259" y="0"/>
                </a:cubicBezTo>
                <a:cubicBezTo>
                  <a:pt x="4059706" y="119736"/>
                  <a:pt x="4044795" y="236388"/>
                  <a:pt x="4052259" y="323166"/>
                </a:cubicBezTo>
                <a:cubicBezTo>
                  <a:pt x="4059723" y="409944"/>
                  <a:pt x="4021016" y="518496"/>
                  <a:pt x="4052259" y="646331"/>
                </a:cubicBezTo>
                <a:cubicBezTo>
                  <a:pt x="3904736" y="677256"/>
                  <a:pt x="3650041" y="590687"/>
                  <a:pt x="3473365" y="646331"/>
                </a:cubicBezTo>
                <a:cubicBezTo>
                  <a:pt x="3296689" y="701975"/>
                  <a:pt x="3203956" y="635020"/>
                  <a:pt x="2934993" y="646331"/>
                </a:cubicBezTo>
                <a:cubicBezTo>
                  <a:pt x="2666030" y="657642"/>
                  <a:pt x="2625405" y="593490"/>
                  <a:pt x="2477667" y="646331"/>
                </a:cubicBezTo>
                <a:cubicBezTo>
                  <a:pt x="2329929" y="699172"/>
                  <a:pt x="2080719" y="629504"/>
                  <a:pt x="1979818" y="646331"/>
                </a:cubicBezTo>
                <a:cubicBezTo>
                  <a:pt x="1878917" y="663158"/>
                  <a:pt x="1607015" y="584094"/>
                  <a:pt x="1319879" y="646331"/>
                </a:cubicBezTo>
                <a:cubicBezTo>
                  <a:pt x="1032743" y="708568"/>
                  <a:pt x="960053" y="597126"/>
                  <a:pt x="700462" y="646331"/>
                </a:cubicBezTo>
                <a:cubicBezTo>
                  <a:pt x="440871" y="695536"/>
                  <a:pt x="317824" y="608762"/>
                  <a:pt x="0" y="646331"/>
                </a:cubicBezTo>
                <a:cubicBezTo>
                  <a:pt x="-6023" y="499181"/>
                  <a:pt x="32206" y="431733"/>
                  <a:pt x="0" y="342555"/>
                </a:cubicBezTo>
                <a:cubicBezTo>
                  <a:pt x="-32206" y="253377"/>
                  <a:pt x="38505" y="159995"/>
                  <a:pt x="0" y="0"/>
                </a:cubicBezTo>
                <a:close/>
              </a:path>
              <a:path w="4052259" h="646331" stroke="0" extrusionOk="0">
                <a:moveTo>
                  <a:pt x="0" y="0"/>
                </a:moveTo>
                <a:cubicBezTo>
                  <a:pt x="154413" y="-66062"/>
                  <a:pt x="382035" y="67685"/>
                  <a:pt x="578894" y="0"/>
                </a:cubicBezTo>
                <a:cubicBezTo>
                  <a:pt x="775753" y="-67685"/>
                  <a:pt x="936818" y="69240"/>
                  <a:pt x="1198311" y="0"/>
                </a:cubicBezTo>
                <a:cubicBezTo>
                  <a:pt x="1459804" y="-69240"/>
                  <a:pt x="1558986" y="57304"/>
                  <a:pt x="1817728" y="0"/>
                </a:cubicBezTo>
                <a:cubicBezTo>
                  <a:pt x="2076470" y="-57304"/>
                  <a:pt x="2123633" y="31439"/>
                  <a:pt x="2275054" y="0"/>
                </a:cubicBezTo>
                <a:cubicBezTo>
                  <a:pt x="2426475" y="-31439"/>
                  <a:pt x="2717935" y="1799"/>
                  <a:pt x="2934993" y="0"/>
                </a:cubicBezTo>
                <a:cubicBezTo>
                  <a:pt x="3152051" y="-1799"/>
                  <a:pt x="3217459" y="23005"/>
                  <a:pt x="3473365" y="0"/>
                </a:cubicBezTo>
                <a:cubicBezTo>
                  <a:pt x="3729271" y="-23005"/>
                  <a:pt x="3877005" y="2633"/>
                  <a:pt x="4052259" y="0"/>
                </a:cubicBezTo>
                <a:cubicBezTo>
                  <a:pt x="4073599" y="120082"/>
                  <a:pt x="4048519" y="185200"/>
                  <a:pt x="4052259" y="310239"/>
                </a:cubicBezTo>
                <a:cubicBezTo>
                  <a:pt x="4055999" y="435278"/>
                  <a:pt x="4028914" y="505553"/>
                  <a:pt x="4052259" y="646331"/>
                </a:cubicBezTo>
                <a:cubicBezTo>
                  <a:pt x="3776730" y="723502"/>
                  <a:pt x="3551460" y="607906"/>
                  <a:pt x="3392320" y="646331"/>
                </a:cubicBezTo>
                <a:cubicBezTo>
                  <a:pt x="3233180" y="684756"/>
                  <a:pt x="3096992" y="588235"/>
                  <a:pt x="2894471" y="646331"/>
                </a:cubicBezTo>
                <a:cubicBezTo>
                  <a:pt x="2691950" y="704427"/>
                  <a:pt x="2487604" y="645256"/>
                  <a:pt x="2315577" y="646331"/>
                </a:cubicBezTo>
                <a:cubicBezTo>
                  <a:pt x="2143550" y="647406"/>
                  <a:pt x="1919802" y="588546"/>
                  <a:pt x="1777205" y="646331"/>
                </a:cubicBezTo>
                <a:cubicBezTo>
                  <a:pt x="1634608" y="704116"/>
                  <a:pt x="1456063" y="617478"/>
                  <a:pt x="1238833" y="646331"/>
                </a:cubicBezTo>
                <a:cubicBezTo>
                  <a:pt x="1021603" y="675184"/>
                  <a:pt x="899784" y="597365"/>
                  <a:pt x="700462" y="646331"/>
                </a:cubicBezTo>
                <a:cubicBezTo>
                  <a:pt x="501140" y="695297"/>
                  <a:pt x="182184" y="613136"/>
                  <a:pt x="0" y="646331"/>
                </a:cubicBezTo>
                <a:cubicBezTo>
                  <a:pt x="-26830" y="544979"/>
                  <a:pt x="2303" y="433906"/>
                  <a:pt x="0" y="316702"/>
                </a:cubicBezTo>
                <a:cubicBezTo>
                  <a:pt x="-2303" y="199498"/>
                  <a:pt x="8609" y="103727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374583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GB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“O</a:t>
            </a:r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ptimal characteristics such as elevated purity and specific activity”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934B4A-93BF-794B-269B-0F8C56DF057A}"/>
              </a:ext>
            </a:extLst>
          </p:cNvPr>
          <p:cNvSpPr txBox="1"/>
          <p:nvPr/>
        </p:nvSpPr>
        <p:spPr>
          <a:xfrm>
            <a:off x="7231792" y="971320"/>
            <a:ext cx="4889020" cy="923330"/>
          </a:xfrm>
          <a:custGeom>
            <a:avLst/>
            <a:gdLst>
              <a:gd name="csX0" fmla="*/ 0 w 4889020"/>
              <a:gd name="csY0" fmla="*/ 0 h 923330"/>
              <a:gd name="csX1" fmla="*/ 396554 w 4889020"/>
              <a:gd name="csY1" fmla="*/ 0 h 923330"/>
              <a:gd name="csX2" fmla="*/ 841998 w 4889020"/>
              <a:gd name="csY2" fmla="*/ 0 h 923330"/>
              <a:gd name="csX3" fmla="*/ 1238552 w 4889020"/>
              <a:gd name="csY3" fmla="*/ 0 h 923330"/>
              <a:gd name="csX4" fmla="*/ 1635106 w 4889020"/>
              <a:gd name="csY4" fmla="*/ 0 h 923330"/>
              <a:gd name="csX5" fmla="*/ 2129440 w 4889020"/>
              <a:gd name="csY5" fmla="*/ 0 h 923330"/>
              <a:gd name="csX6" fmla="*/ 2721554 w 4889020"/>
              <a:gd name="csY6" fmla="*/ 0 h 923330"/>
              <a:gd name="csX7" fmla="*/ 3362559 w 4889020"/>
              <a:gd name="csY7" fmla="*/ 0 h 923330"/>
              <a:gd name="csX8" fmla="*/ 3759113 w 4889020"/>
              <a:gd name="csY8" fmla="*/ 0 h 923330"/>
              <a:gd name="csX9" fmla="*/ 4204557 w 4889020"/>
              <a:gd name="csY9" fmla="*/ 0 h 923330"/>
              <a:gd name="csX10" fmla="*/ 4889020 w 4889020"/>
              <a:gd name="csY10" fmla="*/ 0 h 923330"/>
              <a:gd name="csX11" fmla="*/ 4889020 w 4889020"/>
              <a:gd name="csY11" fmla="*/ 433965 h 923330"/>
              <a:gd name="csX12" fmla="*/ 4889020 w 4889020"/>
              <a:gd name="csY12" fmla="*/ 923330 h 923330"/>
              <a:gd name="csX13" fmla="*/ 4394686 w 4889020"/>
              <a:gd name="csY13" fmla="*/ 923330 h 923330"/>
              <a:gd name="csX14" fmla="*/ 3998132 w 4889020"/>
              <a:gd name="csY14" fmla="*/ 923330 h 923330"/>
              <a:gd name="csX15" fmla="*/ 3552688 w 4889020"/>
              <a:gd name="csY15" fmla="*/ 923330 h 923330"/>
              <a:gd name="csX16" fmla="*/ 3156134 w 4889020"/>
              <a:gd name="csY16" fmla="*/ 923330 h 923330"/>
              <a:gd name="csX17" fmla="*/ 2759580 w 4889020"/>
              <a:gd name="csY17" fmla="*/ 923330 h 923330"/>
              <a:gd name="csX18" fmla="*/ 2314136 w 4889020"/>
              <a:gd name="csY18" fmla="*/ 923330 h 923330"/>
              <a:gd name="csX19" fmla="*/ 1917582 w 4889020"/>
              <a:gd name="csY19" fmla="*/ 923330 h 923330"/>
              <a:gd name="csX20" fmla="*/ 1374358 w 4889020"/>
              <a:gd name="csY20" fmla="*/ 923330 h 923330"/>
              <a:gd name="csX21" fmla="*/ 782243 w 4889020"/>
              <a:gd name="csY21" fmla="*/ 923330 h 923330"/>
              <a:gd name="csX22" fmla="*/ 0 w 4889020"/>
              <a:gd name="csY22" fmla="*/ 923330 h 923330"/>
              <a:gd name="csX23" fmla="*/ 0 w 4889020"/>
              <a:gd name="csY23" fmla="*/ 489365 h 923330"/>
              <a:gd name="csX24" fmla="*/ 0 w 4889020"/>
              <a:gd name="csY24" fmla="*/ 0 h 9233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4889020" h="923330" fill="none" extrusionOk="0">
                <a:moveTo>
                  <a:pt x="0" y="0"/>
                </a:moveTo>
                <a:cubicBezTo>
                  <a:pt x="173600" y="-44702"/>
                  <a:pt x="234634" y="34135"/>
                  <a:pt x="396554" y="0"/>
                </a:cubicBezTo>
                <a:cubicBezTo>
                  <a:pt x="558474" y="-34135"/>
                  <a:pt x="720056" y="29434"/>
                  <a:pt x="841998" y="0"/>
                </a:cubicBezTo>
                <a:cubicBezTo>
                  <a:pt x="963940" y="-29434"/>
                  <a:pt x="1146286" y="20093"/>
                  <a:pt x="1238552" y="0"/>
                </a:cubicBezTo>
                <a:cubicBezTo>
                  <a:pt x="1330818" y="-20093"/>
                  <a:pt x="1498973" y="36211"/>
                  <a:pt x="1635106" y="0"/>
                </a:cubicBezTo>
                <a:cubicBezTo>
                  <a:pt x="1771239" y="-36211"/>
                  <a:pt x="2000429" y="24761"/>
                  <a:pt x="2129440" y="0"/>
                </a:cubicBezTo>
                <a:cubicBezTo>
                  <a:pt x="2258451" y="-24761"/>
                  <a:pt x="2475615" y="45927"/>
                  <a:pt x="2721554" y="0"/>
                </a:cubicBezTo>
                <a:cubicBezTo>
                  <a:pt x="2967493" y="-45927"/>
                  <a:pt x="3149471" y="19730"/>
                  <a:pt x="3362559" y="0"/>
                </a:cubicBezTo>
                <a:cubicBezTo>
                  <a:pt x="3575648" y="-19730"/>
                  <a:pt x="3598896" y="37910"/>
                  <a:pt x="3759113" y="0"/>
                </a:cubicBezTo>
                <a:cubicBezTo>
                  <a:pt x="3919330" y="-37910"/>
                  <a:pt x="3997949" y="52144"/>
                  <a:pt x="4204557" y="0"/>
                </a:cubicBezTo>
                <a:cubicBezTo>
                  <a:pt x="4411165" y="-52144"/>
                  <a:pt x="4681059" y="76573"/>
                  <a:pt x="4889020" y="0"/>
                </a:cubicBezTo>
                <a:cubicBezTo>
                  <a:pt x="4939930" y="175231"/>
                  <a:pt x="4871623" y="244558"/>
                  <a:pt x="4889020" y="433965"/>
                </a:cubicBezTo>
                <a:cubicBezTo>
                  <a:pt x="4906417" y="623373"/>
                  <a:pt x="4856830" y="697956"/>
                  <a:pt x="4889020" y="923330"/>
                </a:cubicBezTo>
                <a:cubicBezTo>
                  <a:pt x="4749055" y="937930"/>
                  <a:pt x="4627278" y="899490"/>
                  <a:pt x="4394686" y="923330"/>
                </a:cubicBezTo>
                <a:cubicBezTo>
                  <a:pt x="4162094" y="947170"/>
                  <a:pt x="4166741" y="876664"/>
                  <a:pt x="3998132" y="923330"/>
                </a:cubicBezTo>
                <a:cubicBezTo>
                  <a:pt x="3829523" y="969996"/>
                  <a:pt x="3685396" y="916252"/>
                  <a:pt x="3552688" y="923330"/>
                </a:cubicBezTo>
                <a:cubicBezTo>
                  <a:pt x="3419980" y="930408"/>
                  <a:pt x="3237872" y="895078"/>
                  <a:pt x="3156134" y="923330"/>
                </a:cubicBezTo>
                <a:cubicBezTo>
                  <a:pt x="3074396" y="951582"/>
                  <a:pt x="2920926" y="918885"/>
                  <a:pt x="2759580" y="923330"/>
                </a:cubicBezTo>
                <a:cubicBezTo>
                  <a:pt x="2598234" y="927775"/>
                  <a:pt x="2418892" y="871711"/>
                  <a:pt x="2314136" y="923330"/>
                </a:cubicBezTo>
                <a:cubicBezTo>
                  <a:pt x="2209380" y="974949"/>
                  <a:pt x="2024803" y="891692"/>
                  <a:pt x="1917582" y="923330"/>
                </a:cubicBezTo>
                <a:cubicBezTo>
                  <a:pt x="1810361" y="954968"/>
                  <a:pt x="1503505" y="904753"/>
                  <a:pt x="1374358" y="923330"/>
                </a:cubicBezTo>
                <a:cubicBezTo>
                  <a:pt x="1245211" y="941907"/>
                  <a:pt x="1073370" y="864365"/>
                  <a:pt x="782243" y="923330"/>
                </a:cubicBezTo>
                <a:cubicBezTo>
                  <a:pt x="491117" y="982295"/>
                  <a:pt x="328671" y="871474"/>
                  <a:pt x="0" y="923330"/>
                </a:cubicBezTo>
                <a:cubicBezTo>
                  <a:pt x="-37608" y="776388"/>
                  <a:pt x="46644" y="614132"/>
                  <a:pt x="0" y="489365"/>
                </a:cubicBezTo>
                <a:cubicBezTo>
                  <a:pt x="-46644" y="364598"/>
                  <a:pt x="5943" y="152335"/>
                  <a:pt x="0" y="0"/>
                </a:cubicBezTo>
                <a:close/>
              </a:path>
              <a:path w="4889020" h="923330" stroke="0" extrusionOk="0">
                <a:moveTo>
                  <a:pt x="0" y="0"/>
                </a:moveTo>
                <a:cubicBezTo>
                  <a:pt x="151192" y="-1997"/>
                  <a:pt x="264215" y="42238"/>
                  <a:pt x="396554" y="0"/>
                </a:cubicBezTo>
                <a:cubicBezTo>
                  <a:pt x="528893" y="-42238"/>
                  <a:pt x="868254" y="52706"/>
                  <a:pt x="1037559" y="0"/>
                </a:cubicBezTo>
                <a:cubicBezTo>
                  <a:pt x="1206865" y="-52706"/>
                  <a:pt x="1415259" y="29815"/>
                  <a:pt x="1678564" y="0"/>
                </a:cubicBezTo>
                <a:cubicBezTo>
                  <a:pt x="1941870" y="-29815"/>
                  <a:pt x="1941002" y="42420"/>
                  <a:pt x="2075117" y="0"/>
                </a:cubicBezTo>
                <a:cubicBezTo>
                  <a:pt x="2209232" y="-42420"/>
                  <a:pt x="2297818" y="7521"/>
                  <a:pt x="2471671" y="0"/>
                </a:cubicBezTo>
                <a:cubicBezTo>
                  <a:pt x="2645524" y="-7521"/>
                  <a:pt x="2723615" y="33891"/>
                  <a:pt x="2966005" y="0"/>
                </a:cubicBezTo>
                <a:cubicBezTo>
                  <a:pt x="3208395" y="-33891"/>
                  <a:pt x="3364083" y="1056"/>
                  <a:pt x="3607010" y="0"/>
                </a:cubicBezTo>
                <a:cubicBezTo>
                  <a:pt x="3849937" y="-1056"/>
                  <a:pt x="3875562" y="38372"/>
                  <a:pt x="4101345" y="0"/>
                </a:cubicBezTo>
                <a:cubicBezTo>
                  <a:pt x="4327129" y="-38372"/>
                  <a:pt x="4577586" y="2594"/>
                  <a:pt x="4889020" y="0"/>
                </a:cubicBezTo>
                <a:cubicBezTo>
                  <a:pt x="4928000" y="132879"/>
                  <a:pt x="4859502" y="302435"/>
                  <a:pt x="4889020" y="433965"/>
                </a:cubicBezTo>
                <a:cubicBezTo>
                  <a:pt x="4918538" y="565495"/>
                  <a:pt x="4838795" y="779003"/>
                  <a:pt x="4889020" y="923330"/>
                </a:cubicBezTo>
                <a:cubicBezTo>
                  <a:pt x="4597890" y="929049"/>
                  <a:pt x="4436152" y="886447"/>
                  <a:pt x="4248015" y="923330"/>
                </a:cubicBezTo>
                <a:cubicBezTo>
                  <a:pt x="4059878" y="960213"/>
                  <a:pt x="3886719" y="884540"/>
                  <a:pt x="3704791" y="923330"/>
                </a:cubicBezTo>
                <a:cubicBezTo>
                  <a:pt x="3522863" y="962120"/>
                  <a:pt x="3498284" y="878844"/>
                  <a:pt x="3308237" y="923330"/>
                </a:cubicBezTo>
                <a:cubicBezTo>
                  <a:pt x="3118190" y="967816"/>
                  <a:pt x="2927916" y="917345"/>
                  <a:pt x="2813903" y="923330"/>
                </a:cubicBezTo>
                <a:cubicBezTo>
                  <a:pt x="2699890" y="929315"/>
                  <a:pt x="2500707" y="875514"/>
                  <a:pt x="2319568" y="923330"/>
                </a:cubicBezTo>
                <a:cubicBezTo>
                  <a:pt x="2138429" y="971146"/>
                  <a:pt x="1925596" y="869701"/>
                  <a:pt x="1727454" y="923330"/>
                </a:cubicBezTo>
                <a:cubicBezTo>
                  <a:pt x="1529312" y="976959"/>
                  <a:pt x="1430928" y="920851"/>
                  <a:pt x="1233119" y="923330"/>
                </a:cubicBezTo>
                <a:cubicBezTo>
                  <a:pt x="1035310" y="925809"/>
                  <a:pt x="891800" y="917723"/>
                  <a:pt x="689895" y="923330"/>
                </a:cubicBezTo>
                <a:cubicBezTo>
                  <a:pt x="487990" y="928937"/>
                  <a:pt x="320901" y="903864"/>
                  <a:pt x="0" y="923330"/>
                </a:cubicBezTo>
                <a:cubicBezTo>
                  <a:pt x="-34128" y="732497"/>
                  <a:pt x="50402" y="626685"/>
                  <a:pt x="0" y="452432"/>
                </a:cubicBezTo>
                <a:cubicBezTo>
                  <a:pt x="-50402" y="278179"/>
                  <a:pt x="16362" y="16357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5593895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“G</a:t>
            </a:r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reat opportunity to establish scientific relationships with like-minded researchers and offers access to unique infrastructures”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C07298-B065-B0B5-0ED3-1C45E5728EBD}"/>
              </a:ext>
            </a:extLst>
          </p:cNvPr>
          <p:cNvSpPr txBox="1"/>
          <p:nvPr/>
        </p:nvSpPr>
        <p:spPr>
          <a:xfrm>
            <a:off x="5961677" y="1960250"/>
            <a:ext cx="6094562" cy="923330"/>
          </a:xfrm>
          <a:custGeom>
            <a:avLst/>
            <a:gdLst>
              <a:gd name="csX0" fmla="*/ 0 w 6094562"/>
              <a:gd name="csY0" fmla="*/ 0 h 923330"/>
              <a:gd name="csX1" fmla="*/ 675942 w 6094562"/>
              <a:gd name="csY1" fmla="*/ 0 h 923330"/>
              <a:gd name="csX2" fmla="*/ 1351885 w 6094562"/>
              <a:gd name="csY2" fmla="*/ 0 h 923330"/>
              <a:gd name="csX3" fmla="*/ 1966881 w 6094562"/>
              <a:gd name="csY3" fmla="*/ 0 h 923330"/>
              <a:gd name="csX4" fmla="*/ 2399041 w 6094562"/>
              <a:gd name="csY4" fmla="*/ 0 h 923330"/>
              <a:gd name="csX5" fmla="*/ 3074984 w 6094562"/>
              <a:gd name="csY5" fmla="*/ 0 h 923330"/>
              <a:gd name="csX6" fmla="*/ 3629035 w 6094562"/>
              <a:gd name="csY6" fmla="*/ 0 h 923330"/>
              <a:gd name="csX7" fmla="*/ 4304977 w 6094562"/>
              <a:gd name="csY7" fmla="*/ 0 h 923330"/>
              <a:gd name="csX8" fmla="*/ 4980919 w 6094562"/>
              <a:gd name="csY8" fmla="*/ 0 h 923330"/>
              <a:gd name="csX9" fmla="*/ 5352134 w 6094562"/>
              <a:gd name="csY9" fmla="*/ 0 h 923330"/>
              <a:gd name="csX10" fmla="*/ 6094562 w 6094562"/>
              <a:gd name="csY10" fmla="*/ 0 h 923330"/>
              <a:gd name="csX11" fmla="*/ 6094562 w 6094562"/>
              <a:gd name="csY11" fmla="*/ 470898 h 923330"/>
              <a:gd name="csX12" fmla="*/ 6094562 w 6094562"/>
              <a:gd name="csY12" fmla="*/ 923330 h 923330"/>
              <a:gd name="csX13" fmla="*/ 5662402 w 6094562"/>
              <a:gd name="csY13" fmla="*/ 923330 h 923330"/>
              <a:gd name="csX14" fmla="*/ 5169297 w 6094562"/>
              <a:gd name="csY14" fmla="*/ 923330 h 923330"/>
              <a:gd name="csX15" fmla="*/ 4615246 w 6094562"/>
              <a:gd name="csY15" fmla="*/ 923330 h 923330"/>
              <a:gd name="csX16" fmla="*/ 4061194 w 6094562"/>
              <a:gd name="csY16" fmla="*/ 923330 h 923330"/>
              <a:gd name="csX17" fmla="*/ 3568089 w 6094562"/>
              <a:gd name="csY17" fmla="*/ 923330 h 923330"/>
              <a:gd name="csX18" fmla="*/ 3014038 w 6094562"/>
              <a:gd name="csY18" fmla="*/ 923330 h 923330"/>
              <a:gd name="csX19" fmla="*/ 2338096 w 6094562"/>
              <a:gd name="csY19" fmla="*/ 923330 h 923330"/>
              <a:gd name="csX20" fmla="*/ 1905936 w 6094562"/>
              <a:gd name="csY20" fmla="*/ 923330 h 923330"/>
              <a:gd name="csX21" fmla="*/ 1534722 w 6094562"/>
              <a:gd name="csY21" fmla="*/ 923330 h 923330"/>
              <a:gd name="csX22" fmla="*/ 1041616 w 6094562"/>
              <a:gd name="csY22" fmla="*/ 923330 h 923330"/>
              <a:gd name="csX23" fmla="*/ 0 w 6094562"/>
              <a:gd name="csY23" fmla="*/ 923330 h 923330"/>
              <a:gd name="csX24" fmla="*/ 0 w 6094562"/>
              <a:gd name="csY24" fmla="*/ 470898 h 923330"/>
              <a:gd name="csX25" fmla="*/ 0 w 6094562"/>
              <a:gd name="csY25" fmla="*/ 0 h 9233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6094562" h="923330" fill="none" extrusionOk="0">
                <a:moveTo>
                  <a:pt x="0" y="0"/>
                </a:moveTo>
                <a:cubicBezTo>
                  <a:pt x="185606" y="-69768"/>
                  <a:pt x="414989" y="46248"/>
                  <a:pt x="675942" y="0"/>
                </a:cubicBezTo>
                <a:cubicBezTo>
                  <a:pt x="936895" y="-46248"/>
                  <a:pt x="1079339" y="38022"/>
                  <a:pt x="1351885" y="0"/>
                </a:cubicBezTo>
                <a:cubicBezTo>
                  <a:pt x="1624431" y="-38022"/>
                  <a:pt x="1814160" y="71402"/>
                  <a:pt x="1966881" y="0"/>
                </a:cubicBezTo>
                <a:cubicBezTo>
                  <a:pt x="2119602" y="-71402"/>
                  <a:pt x="2183924" y="24229"/>
                  <a:pt x="2399041" y="0"/>
                </a:cubicBezTo>
                <a:cubicBezTo>
                  <a:pt x="2614158" y="-24229"/>
                  <a:pt x="2840388" y="24842"/>
                  <a:pt x="3074984" y="0"/>
                </a:cubicBezTo>
                <a:cubicBezTo>
                  <a:pt x="3309580" y="-24842"/>
                  <a:pt x="3484830" y="48418"/>
                  <a:pt x="3629035" y="0"/>
                </a:cubicBezTo>
                <a:cubicBezTo>
                  <a:pt x="3773240" y="-48418"/>
                  <a:pt x="4101770" y="27346"/>
                  <a:pt x="4304977" y="0"/>
                </a:cubicBezTo>
                <a:cubicBezTo>
                  <a:pt x="4508184" y="-27346"/>
                  <a:pt x="4785413" y="19474"/>
                  <a:pt x="4980919" y="0"/>
                </a:cubicBezTo>
                <a:cubicBezTo>
                  <a:pt x="5176425" y="-19474"/>
                  <a:pt x="5198080" y="24296"/>
                  <a:pt x="5352134" y="0"/>
                </a:cubicBezTo>
                <a:cubicBezTo>
                  <a:pt x="5506189" y="-24296"/>
                  <a:pt x="5825429" y="30843"/>
                  <a:pt x="6094562" y="0"/>
                </a:cubicBezTo>
                <a:cubicBezTo>
                  <a:pt x="6126644" y="150498"/>
                  <a:pt x="6086485" y="270867"/>
                  <a:pt x="6094562" y="470898"/>
                </a:cubicBezTo>
                <a:cubicBezTo>
                  <a:pt x="6102639" y="670929"/>
                  <a:pt x="6057510" y="814239"/>
                  <a:pt x="6094562" y="923330"/>
                </a:cubicBezTo>
                <a:cubicBezTo>
                  <a:pt x="5917103" y="932412"/>
                  <a:pt x="5823798" y="883676"/>
                  <a:pt x="5662402" y="923330"/>
                </a:cubicBezTo>
                <a:cubicBezTo>
                  <a:pt x="5501006" y="962984"/>
                  <a:pt x="5299539" y="900378"/>
                  <a:pt x="5169297" y="923330"/>
                </a:cubicBezTo>
                <a:cubicBezTo>
                  <a:pt x="5039055" y="946282"/>
                  <a:pt x="4857910" y="877878"/>
                  <a:pt x="4615246" y="923330"/>
                </a:cubicBezTo>
                <a:cubicBezTo>
                  <a:pt x="4372582" y="968782"/>
                  <a:pt x="4284963" y="901252"/>
                  <a:pt x="4061194" y="923330"/>
                </a:cubicBezTo>
                <a:cubicBezTo>
                  <a:pt x="3837425" y="945408"/>
                  <a:pt x="3791108" y="884982"/>
                  <a:pt x="3568089" y="923330"/>
                </a:cubicBezTo>
                <a:cubicBezTo>
                  <a:pt x="3345070" y="961678"/>
                  <a:pt x="3223416" y="919192"/>
                  <a:pt x="3014038" y="923330"/>
                </a:cubicBezTo>
                <a:cubicBezTo>
                  <a:pt x="2804660" y="927468"/>
                  <a:pt x="2527371" y="849228"/>
                  <a:pt x="2338096" y="923330"/>
                </a:cubicBezTo>
                <a:cubicBezTo>
                  <a:pt x="2148821" y="997432"/>
                  <a:pt x="2052169" y="890709"/>
                  <a:pt x="1905936" y="923330"/>
                </a:cubicBezTo>
                <a:cubicBezTo>
                  <a:pt x="1759703" y="955951"/>
                  <a:pt x="1702102" y="891922"/>
                  <a:pt x="1534722" y="923330"/>
                </a:cubicBezTo>
                <a:cubicBezTo>
                  <a:pt x="1367342" y="954738"/>
                  <a:pt x="1243698" y="887288"/>
                  <a:pt x="1041616" y="923330"/>
                </a:cubicBezTo>
                <a:cubicBezTo>
                  <a:pt x="839534" y="959372"/>
                  <a:pt x="451399" y="917762"/>
                  <a:pt x="0" y="923330"/>
                </a:cubicBezTo>
                <a:cubicBezTo>
                  <a:pt x="-5124" y="720868"/>
                  <a:pt x="14666" y="648806"/>
                  <a:pt x="0" y="470898"/>
                </a:cubicBezTo>
                <a:cubicBezTo>
                  <a:pt x="-14666" y="292990"/>
                  <a:pt x="23675" y="99589"/>
                  <a:pt x="0" y="0"/>
                </a:cubicBezTo>
                <a:close/>
              </a:path>
              <a:path w="6094562" h="923330" stroke="0" extrusionOk="0">
                <a:moveTo>
                  <a:pt x="0" y="0"/>
                </a:moveTo>
                <a:cubicBezTo>
                  <a:pt x="307030" y="-52435"/>
                  <a:pt x="321785" y="14121"/>
                  <a:pt x="614997" y="0"/>
                </a:cubicBezTo>
                <a:cubicBezTo>
                  <a:pt x="908209" y="-14121"/>
                  <a:pt x="876844" y="15285"/>
                  <a:pt x="986211" y="0"/>
                </a:cubicBezTo>
                <a:cubicBezTo>
                  <a:pt x="1095578" y="-15285"/>
                  <a:pt x="1340748" y="10299"/>
                  <a:pt x="1540262" y="0"/>
                </a:cubicBezTo>
                <a:cubicBezTo>
                  <a:pt x="1739776" y="-10299"/>
                  <a:pt x="1774477" y="4921"/>
                  <a:pt x="1972422" y="0"/>
                </a:cubicBezTo>
                <a:cubicBezTo>
                  <a:pt x="2170367" y="-4921"/>
                  <a:pt x="2193164" y="5224"/>
                  <a:pt x="2404582" y="0"/>
                </a:cubicBezTo>
                <a:cubicBezTo>
                  <a:pt x="2616000" y="-5224"/>
                  <a:pt x="2658601" y="26940"/>
                  <a:pt x="2775796" y="0"/>
                </a:cubicBezTo>
                <a:cubicBezTo>
                  <a:pt x="2892991" y="-26940"/>
                  <a:pt x="3034521" y="4590"/>
                  <a:pt x="3207956" y="0"/>
                </a:cubicBezTo>
                <a:cubicBezTo>
                  <a:pt x="3381391" y="-4590"/>
                  <a:pt x="3524821" y="19548"/>
                  <a:pt x="3640116" y="0"/>
                </a:cubicBezTo>
                <a:cubicBezTo>
                  <a:pt x="3755411" y="-19548"/>
                  <a:pt x="4003498" y="1252"/>
                  <a:pt x="4133221" y="0"/>
                </a:cubicBezTo>
                <a:cubicBezTo>
                  <a:pt x="4262945" y="-1252"/>
                  <a:pt x="4672519" y="53717"/>
                  <a:pt x="4809163" y="0"/>
                </a:cubicBezTo>
                <a:cubicBezTo>
                  <a:pt x="4945807" y="-53717"/>
                  <a:pt x="5293250" y="26735"/>
                  <a:pt x="5424160" y="0"/>
                </a:cubicBezTo>
                <a:cubicBezTo>
                  <a:pt x="5555070" y="-26735"/>
                  <a:pt x="5927932" y="75632"/>
                  <a:pt x="6094562" y="0"/>
                </a:cubicBezTo>
                <a:cubicBezTo>
                  <a:pt x="6149621" y="213478"/>
                  <a:pt x="6067723" y="300238"/>
                  <a:pt x="6094562" y="480132"/>
                </a:cubicBezTo>
                <a:cubicBezTo>
                  <a:pt x="6121401" y="660026"/>
                  <a:pt x="6067032" y="814964"/>
                  <a:pt x="6094562" y="923330"/>
                </a:cubicBezTo>
                <a:cubicBezTo>
                  <a:pt x="5887031" y="994916"/>
                  <a:pt x="5625688" y="873716"/>
                  <a:pt x="5479565" y="923330"/>
                </a:cubicBezTo>
                <a:cubicBezTo>
                  <a:pt x="5333442" y="972944"/>
                  <a:pt x="5003870" y="866559"/>
                  <a:pt x="4864569" y="923330"/>
                </a:cubicBezTo>
                <a:cubicBezTo>
                  <a:pt x="4725268" y="980101"/>
                  <a:pt x="4494807" y="884734"/>
                  <a:pt x="4371463" y="923330"/>
                </a:cubicBezTo>
                <a:cubicBezTo>
                  <a:pt x="4248119" y="961926"/>
                  <a:pt x="4051027" y="872428"/>
                  <a:pt x="3817412" y="923330"/>
                </a:cubicBezTo>
                <a:cubicBezTo>
                  <a:pt x="3583797" y="974232"/>
                  <a:pt x="3444512" y="859258"/>
                  <a:pt x="3263361" y="923330"/>
                </a:cubicBezTo>
                <a:cubicBezTo>
                  <a:pt x="3082210" y="987402"/>
                  <a:pt x="2744847" y="915768"/>
                  <a:pt x="2587419" y="923330"/>
                </a:cubicBezTo>
                <a:cubicBezTo>
                  <a:pt x="2429991" y="930892"/>
                  <a:pt x="2200940" y="872256"/>
                  <a:pt x="2094313" y="923330"/>
                </a:cubicBezTo>
                <a:cubicBezTo>
                  <a:pt x="1987686" y="974404"/>
                  <a:pt x="1780701" y="858962"/>
                  <a:pt x="1540262" y="923330"/>
                </a:cubicBezTo>
                <a:cubicBezTo>
                  <a:pt x="1299823" y="987698"/>
                  <a:pt x="1107764" y="907801"/>
                  <a:pt x="925265" y="923330"/>
                </a:cubicBezTo>
                <a:cubicBezTo>
                  <a:pt x="742766" y="938859"/>
                  <a:pt x="657099" y="891601"/>
                  <a:pt x="493105" y="923330"/>
                </a:cubicBezTo>
                <a:cubicBezTo>
                  <a:pt x="329111" y="955059"/>
                  <a:pt x="128541" y="866157"/>
                  <a:pt x="0" y="923330"/>
                </a:cubicBezTo>
                <a:cubicBezTo>
                  <a:pt x="-48899" y="809583"/>
                  <a:pt x="27168" y="637620"/>
                  <a:pt x="0" y="452432"/>
                </a:cubicBezTo>
                <a:cubicBezTo>
                  <a:pt x="-27168" y="267244"/>
                  <a:pt x="47485" y="106672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578890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“Communication with PRISMAP was consistently clear and timely throughout the project, particularly regarding radionuclide delivery coordination</a:t>
            </a:r>
            <a:r>
              <a:rPr lang="en-GB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0CAB23-8185-B34F-CC79-E4541959D6C2}"/>
              </a:ext>
            </a:extLst>
          </p:cNvPr>
          <p:cNvSpPr txBox="1"/>
          <p:nvPr/>
        </p:nvSpPr>
        <p:spPr>
          <a:xfrm>
            <a:off x="216406" y="2037162"/>
            <a:ext cx="5468404" cy="646331"/>
          </a:xfrm>
          <a:custGeom>
            <a:avLst/>
            <a:gdLst>
              <a:gd name="csX0" fmla="*/ 0 w 5468404"/>
              <a:gd name="csY0" fmla="*/ 0 h 646331"/>
              <a:gd name="csX1" fmla="*/ 492156 w 5468404"/>
              <a:gd name="csY1" fmla="*/ 0 h 646331"/>
              <a:gd name="csX2" fmla="*/ 1038997 w 5468404"/>
              <a:gd name="csY2" fmla="*/ 0 h 646331"/>
              <a:gd name="csX3" fmla="*/ 1640521 w 5468404"/>
              <a:gd name="csY3" fmla="*/ 0 h 646331"/>
              <a:gd name="csX4" fmla="*/ 2242046 w 5468404"/>
              <a:gd name="csY4" fmla="*/ 0 h 646331"/>
              <a:gd name="csX5" fmla="*/ 2734202 w 5468404"/>
              <a:gd name="csY5" fmla="*/ 0 h 646331"/>
              <a:gd name="csX6" fmla="*/ 3116990 w 5468404"/>
              <a:gd name="csY6" fmla="*/ 0 h 646331"/>
              <a:gd name="csX7" fmla="*/ 3773199 w 5468404"/>
              <a:gd name="csY7" fmla="*/ 0 h 646331"/>
              <a:gd name="csX8" fmla="*/ 4155987 w 5468404"/>
              <a:gd name="csY8" fmla="*/ 0 h 646331"/>
              <a:gd name="csX9" fmla="*/ 4648143 w 5468404"/>
              <a:gd name="csY9" fmla="*/ 0 h 646331"/>
              <a:gd name="csX10" fmla="*/ 5468404 w 5468404"/>
              <a:gd name="csY10" fmla="*/ 0 h 646331"/>
              <a:gd name="csX11" fmla="*/ 5468404 w 5468404"/>
              <a:gd name="csY11" fmla="*/ 323166 h 646331"/>
              <a:gd name="csX12" fmla="*/ 5468404 w 5468404"/>
              <a:gd name="csY12" fmla="*/ 646331 h 646331"/>
              <a:gd name="csX13" fmla="*/ 5085616 w 5468404"/>
              <a:gd name="csY13" fmla="*/ 646331 h 646331"/>
              <a:gd name="csX14" fmla="*/ 4484091 w 5468404"/>
              <a:gd name="csY14" fmla="*/ 646331 h 646331"/>
              <a:gd name="csX15" fmla="*/ 4101303 w 5468404"/>
              <a:gd name="csY15" fmla="*/ 646331 h 646331"/>
              <a:gd name="csX16" fmla="*/ 3554463 w 5468404"/>
              <a:gd name="csY16" fmla="*/ 646331 h 646331"/>
              <a:gd name="csX17" fmla="*/ 3171674 w 5468404"/>
              <a:gd name="csY17" fmla="*/ 646331 h 646331"/>
              <a:gd name="csX18" fmla="*/ 2570150 w 5468404"/>
              <a:gd name="csY18" fmla="*/ 646331 h 646331"/>
              <a:gd name="csX19" fmla="*/ 1968625 w 5468404"/>
              <a:gd name="csY19" fmla="*/ 646331 h 646331"/>
              <a:gd name="csX20" fmla="*/ 1531153 w 5468404"/>
              <a:gd name="csY20" fmla="*/ 646331 h 646331"/>
              <a:gd name="csX21" fmla="*/ 1148365 w 5468404"/>
              <a:gd name="csY21" fmla="*/ 646331 h 646331"/>
              <a:gd name="csX22" fmla="*/ 492156 w 5468404"/>
              <a:gd name="csY22" fmla="*/ 646331 h 646331"/>
              <a:gd name="csX23" fmla="*/ 0 w 5468404"/>
              <a:gd name="csY23" fmla="*/ 646331 h 646331"/>
              <a:gd name="csX24" fmla="*/ 0 w 5468404"/>
              <a:gd name="csY24" fmla="*/ 342555 h 646331"/>
              <a:gd name="csX25" fmla="*/ 0 w 5468404"/>
              <a:gd name="csY25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5468404" h="646331" fill="none" extrusionOk="0">
                <a:moveTo>
                  <a:pt x="0" y="0"/>
                </a:moveTo>
                <a:cubicBezTo>
                  <a:pt x="213407" y="-1919"/>
                  <a:pt x="351731" y="47612"/>
                  <a:pt x="492156" y="0"/>
                </a:cubicBezTo>
                <a:cubicBezTo>
                  <a:pt x="632581" y="-47612"/>
                  <a:pt x="847198" y="16344"/>
                  <a:pt x="1038997" y="0"/>
                </a:cubicBezTo>
                <a:cubicBezTo>
                  <a:pt x="1230796" y="-16344"/>
                  <a:pt x="1345469" y="45132"/>
                  <a:pt x="1640521" y="0"/>
                </a:cubicBezTo>
                <a:cubicBezTo>
                  <a:pt x="1935573" y="-45132"/>
                  <a:pt x="1960308" y="46555"/>
                  <a:pt x="2242046" y="0"/>
                </a:cubicBezTo>
                <a:cubicBezTo>
                  <a:pt x="2523784" y="-46555"/>
                  <a:pt x="2570526" y="50568"/>
                  <a:pt x="2734202" y="0"/>
                </a:cubicBezTo>
                <a:cubicBezTo>
                  <a:pt x="2897878" y="-50568"/>
                  <a:pt x="2987481" y="38632"/>
                  <a:pt x="3116990" y="0"/>
                </a:cubicBezTo>
                <a:cubicBezTo>
                  <a:pt x="3246499" y="-38632"/>
                  <a:pt x="3486212" y="14037"/>
                  <a:pt x="3773199" y="0"/>
                </a:cubicBezTo>
                <a:cubicBezTo>
                  <a:pt x="4060186" y="-14037"/>
                  <a:pt x="4014077" y="9824"/>
                  <a:pt x="4155987" y="0"/>
                </a:cubicBezTo>
                <a:cubicBezTo>
                  <a:pt x="4297897" y="-9824"/>
                  <a:pt x="4457489" y="7019"/>
                  <a:pt x="4648143" y="0"/>
                </a:cubicBezTo>
                <a:cubicBezTo>
                  <a:pt x="4838797" y="-7019"/>
                  <a:pt x="5059376" y="87586"/>
                  <a:pt x="5468404" y="0"/>
                </a:cubicBezTo>
                <a:cubicBezTo>
                  <a:pt x="5506639" y="114128"/>
                  <a:pt x="5450436" y="219581"/>
                  <a:pt x="5468404" y="323166"/>
                </a:cubicBezTo>
                <a:cubicBezTo>
                  <a:pt x="5486372" y="426751"/>
                  <a:pt x="5468034" y="534228"/>
                  <a:pt x="5468404" y="646331"/>
                </a:cubicBezTo>
                <a:cubicBezTo>
                  <a:pt x="5289898" y="683148"/>
                  <a:pt x="5275377" y="630725"/>
                  <a:pt x="5085616" y="646331"/>
                </a:cubicBezTo>
                <a:cubicBezTo>
                  <a:pt x="4895855" y="661937"/>
                  <a:pt x="4676376" y="610572"/>
                  <a:pt x="4484091" y="646331"/>
                </a:cubicBezTo>
                <a:cubicBezTo>
                  <a:pt x="4291807" y="682090"/>
                  <a:pt x="4281401" y="624162"/>
                  <a:pt x="4101303" y="646331"/>
                </a:cubicBezTo>
                <a:cubicBezTo>
                  <a:pt x="3921205" y="668500"/>
                  <a:pt x="3790404" y="636424"/>
                  <a:pt x="3554463" y="646331"/>
                </a:cubicBezTo>
                <a:cubicBezTo>
                  <a:pt x="3318522" y="656238"/>
                  <a:pt x="3260202" y="624931"/>
                  <a:pt x="3171674" y="646331"/>
                </a:cubicBezTo>
                <a:cubicBezTo>
                  <a:pt x="3083146" y="667731"/>
                  <a:pt x="2798488" y="600479"/>
                  <a:pt x="2570150" y="646331"/>
                </a:cubicBezTo>
                <a:cubicBezTo>
                  <a:pt x="2341812" y="692183"/>
                  <a:pt x="2151107" y="642443"/>
                  <a:pt x="1968625" y="646331"/>
                </a:cubicBezTo>
                <a:cubicBezTo>
                  <a:pt x="1786144" y="650219"/>
                  <a:pt x="1748009" y="622897"/>
                  <a:pt x="1531153" y="646331"/>
                </a:cubicBezTo>
                <a:cubicBezTo>
                  <a:pt x="1314297" y="669765"/>
                  <a:pt x="1257181" y="633824"/>
                  <a:pt x="1148365" y="646331"/>
                </a:cubicBezTo>
                <a:cubicBezTo>
                  <a:pt x="1039549" y="658838"/>
                  <a:pt x="709245" y="588873"/>
                  <a:pt x="492156" y="646331"/>
                </a:cubicBezTo>
                <a:cubicBezTo>
                  <a:pt x="275067" y="703789"/>
                  <a:pt x="220467" y="635879"/>
                  <a:pt x="0" y="646331"/>
                </a:cubicBezTo>
                <a:cubicBezTo>
                  <a:pt x="-23075" y="558413"/>
                  <a:pt x="28637" y="465027"/>
                  <a:pt x="0" y="342555"/>
                </a:cubicBezTo>
                <a:cubicBezTo>
                  <a:pt x="-28637" y="220083"/>
                  <a:pt x="13799" y="147140"/>
                  <a:pt x="0" y="0"/>
                </a:cubicBezTo>
                <a:close/>
              </a:path>
              <a:path w="5468404" h="646331" stroke="0" extrusionOk="0">
                <a:moveTo>
                  <a:pt x="0" y="0"/>
                </a:moveTo>
                <a:cubicBezTo>
                  <a:pt x="274740" y="-45942"/>
                  <a:pt x="387159" y="61116"/>
                  <a:pt x="601524" y="0"/>
                </a:cubicBezTo>
                <a:cubicBezTo>
                  <a:pt x="815889" y="-61116"/>
                  <a:pt x="1020719" y="14002"/>
                  <a:pt x="1203049" y="0"/>
                </a:cubicBezTo>
                <a:cubicBezTo>
                  <a:pt x="1385379" y="-14002"/>
                  <a:pt x="1545098" y="31238"/>
                  <a:pt x="1640521" y="0"/>
                </a:cubicBezTo>
                <a:cubicBezTo>
                  <a:pt x="1735944" y="-31238"/>
                  <a:pt x="1963271" y="23616"/>
                  <a:pt x="2132678" y="0"/>
                </a:cubicBezTo>
                <a:cubicBezTo>
                  <a:pt x="2302085" y="-23616"/>
                  <a:pt x="2569744" y="12787"/>
                  <a:pt x="2788886" y="0"/>
                </a:cubicBezTo>
                <a:cubicBezTo>
                  <a:pt x="3008028" y="-12787"/>
                  <a:pt x="3059698" y="12077"/>
                  <a:pt x="3226358" y="0"/>
                </a:cubicBezTo>
                <a:cubicBezTo>
                  <a:pt x="3393018" y="-12077"/>
                  <a:pt x="3545678" y="35759"/>
                  <a:pt x="3773199" y="0"/>
                </a:cubicBezTo>
                <a:cubicBezTo>
                  <a:pt x="4000720" y="-35759"/>
                  <a:pt x="4056966" y="9397"/>
                  <a:pt x="4265355" y="0"/>
                </a:cubicBezTo>
                <a:cubicBezTo>
                  <a:pt x="4473744" y="-9397"/>
                  <a:pt x="4472587" y="28136"/>
                  <a:pt x="4648143" y="0"/>
                </a:cubicBezTo>
                <a:cubicBezTo>
                  <a:pt x="4823699" y="-28136"/>
                  <a:pt x="5163183" y="77650"/>
                  <a:pt x="5468404" y="0"/>
                </a:cubicBezTo>
                <a:cubicBezTo>
                  <a:pt x="5469634" y="66815"/>
                  <a:pt x="5431211" y="239992"/>
                  <a:pt x="5468404" y="310239"/>
                </a:cubicBezTo>
                <a:cubicBezTo>
                  <a:pt x="5505597" y="380486"/>
                  <a:pt x="5461810" y="551643"/>
                  <a:pt x="5468404" y="646331"/>
                </a:cubicBezTo>
                <a:cubicBezTo>
                  <a:pt x="5250247" y="683197"/>
                  <a:pt x="5096736" y="645630"/>
                  <a:pt x="4866880" y="646331"/>
                </a:cubicBezTo>
                <a:cubicBezTo>
                  <a:pt x="4637024" y="647032"/>
                  <a:pt x="4518942" y="570328"/>
                  <a:pt x="4210671" y="646331"/>
                </a:cubicBezTo>
                <a:cubicBezTo>
                  <a:pt x="3902400" y="722334"/>
                  <a:pt x="3901503" y="585747"/>
                  <a:pt x="3609147" y="646331"/>
                </a:cubicBezTo>
                <a:cubicBezTo>
                  <a:pt x="3316791" y="706915"/>
                  <a:pt x="3164383" y="612197"/>
                  <a:pt x="2952938" y="646331"/>
                </a:cubicBezTo>
                <a:cubicBezTo>
                  <a:pt x="2741493" y="680465"/>
                  <a:pt x="2527969" y="636150"/>
                  <a:pt x="2351414" y="646331"/>
                </a:cubicBezTo>
                <a:cubicBezTo>
                  <a:pt x="2174859" y="656512"/>
                  <a:pt x="1997882" y="622765"/>
                  <a:pt x="1859257" y="646331"/>
                </a:cubicBezTo>
                <a:cubicBezTo>
                  <a:pt x="1720632" y="669897"/>
                  <a:pt x="1577600" y="643627"/>
                  <a:pt x="1421785" y="646331"/>
                </a:cubicBezTo>
                <a:cubicBezTo>
                  <a:pt x="1265970" y="649035"/>
                  <a:pt x="1080723" y="586910"/>
                  <a:pt x="874945" y="646331"/>
                </a:cubicBezTo>
                <a:cubicBezTo>
                  <a:pt x="669167" y="705752"/>
                  <a:pt x="579143" y="607713"/>
                  <a:pt x="492156" y="646331"/>
                </a:cubicBezTo>
                <a:cubicBezTo>
                  <a:pt x="405169" y="684949"/>
                  <a:pt x="149429" y="626091"/>
                  <a:pt x="0" y="646331"/>
                </a:cubicBezTo>
                <a:cubicBezTo>
                  <a:pt x="-35766" y="486997"/>
                  <a:pt x="7666" y="460214"/>
                  <a:pt x="0" y="323166"/>
                </a:cubicBezTo>
                <a:cubicBezTo>
                  <a:pt x="-7666" y="186119"/>
                  <a:pt x="37071" y="107917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249954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application process was straightforward, and logistical aspects were handled professionally”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43F6D8-E6D9-62F6-0FEE-CF30665151A5}"/>
              </a:ext>
            </a:extLst>
          </p:cNvPr>
          <p:cNvSpPr txBox="1"/>
          <p:nvPr/>
        </p:nvSpPr>
        <p:spPr>
          <a:xfrm>
            <a:off x="65161" y="2794062"/>
            <a:ext cx="5012052" cy="923330"/>
          </a:xfrm>
          <a:custGeom>
            <a:avLst/>
            <a:gdLst>
              <a:gd name="csX0" fmla="*/ 0 w 5012052"/>
              <a:gd name="csY0" fmla="*/ 0 h 923330"/>
              <a:gd name="csX1" fmla="*/ 657136 w 5012052"/>
              <a:gd name="csY1" fmla="*/ 0 h 923330"/>
              <a:gd name="csX2" fmla="*/ 1063669 w 5012052"/>
              <a:gd name="csY2" fmla="*/ 0 h 923330"/>
              <a:gd name="csX3" fmla="*/ 1520322 w 5012052"/>
              <a:gd name="csY3" fmla="*/ 0 h 923330"/>
              <a:gd name="csX4" fmla="*/ 2027097 w 5012052"/>
              <a:gd name="csY4" fmla="*/ 0 h 923330"/>
              <a:gd name="csX5" fmla="*/ 2433630 w 5012052"/>
              <a:gd name="csY5" fmla="*/ 0 h 923330"/>
              <a:gd name="csX6" fmla="*/ 3090765 w 5012052"/>
              <a:gd name="csY6" fmla="*/ 0 h 923330"/>
              <a:gd name="csX7" fmla="*/ 3747901 w 5012052"/>
              <a:gd name="csY7" fmla="*/ 0 h 923330"/>
              <a:gd name="csX8" fmla="*/ 4304796 w 5012052"/>
              <a:gd name="csY8" fmla="*/ 0 h 923330"/>
              <a:gd name="csX9" fmla="*/ 5012052 w 5012052"/>
              <a:gd name="csY9" fmla="*/ 0 h 923330"/>
              <a:gd name="csX10" fmla="*/ 5012052 w 5012052"/>
              <a:gd name="csY10" fmla="*/ 480132 h 923330"/>
              <a:gd name="csX11" fmla="*/ 5012052 w 5012052"/>
              <a:gd name="csY11" fmla="*/ 923330 h 923330"/>
              <a:gd name="csX12" fmla="*/ 4605519 w 5012052"/>
              <a:gd name="csY12" fmla="*/ 923330 h 923330"/>
              <a:gd name="csX13" fmla="*/ 4098745 w 5012052"/>
              <a:gd name="csY13" fmla="*/ 923330 h 923330"/>
              <a:gd name="csX14" fmla="*/ 3491730 w 5012052"/>
              <a:gd name="csY14" fmla="*/ 923330 h 923330"/>
              <a:gd name="csX15" fmla="*/ 2884714 w 5012052"/>
              <a:gd name="csY15" fmla="*/ 923330 h 923330"/>
              <a:gd name="csX16" fmla="*/ 2327820 w 5012052"/>
              <a:gd name="csY16" fmla="*/ 923330 h 923330"/>
              <a:gd name="csX17" fmla="*/ 1720805 w 5012052"/>
              <a:gd name="csY17" fmla="*/ 923330 h 923330"/>
              <a:gd name="csX18" fmla="*/ 1214030 w 5012052"/>
              <a:gd name="csY18" fmla="*/ 923330 h 923330"/>
              <a:gd name="csX19" fmla="*/ 607015 w 5012052"/>
              <a:gd name="csY19" fmla="*/ 923330 h 923330"/>
              <a:gd name="csX20" fmla="*/ 0 w 5012052"/>
              <a:gd name="csY20" fmla="*/ 923330 h 923330"/>
              <a:gd name="csX21" fmla="*/ 0 w 5012052"/>
              <a:gd name="csY21" fmla="*/ 480132 h 923330"/>
              <a:gd name="csX22" fmla="*/ 0 w 5012052"/>
              <a:gd name="csY22" fmla="*/ 0 h 9233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5012052" h="923330" fill="none" extrusionOk="0">
                <a:moveTo>
                  <a:pt x="0" y="0"/>
                </a:moveTo>
                <a:cubicBezTo>
                  <a:pt x="154630" y="-36168"/>
                  <a:pt x="361131" y="4008"/>
                  <a:pt x="657136" y="0"/>
                </a:cubicBezTo>
                <a:cubicBezTo>
                  <a:pt x="953141" y="-4008"/>
                  <a:pt x="897520" y="12932"/>
                  <a:pt x="1063669" y="0"/>
                </a:cubicBezTo>
                <a:cubicBezTo>
                  <a:pt x="1229818" y="-12932"/>
                  <a:pt x="1372016" y="47026"/>
                  <a:pt x="1520322" y="0"/>
                </a:cubicBezTo>
                <a:cubicBezTo>
                  <a:pt x="1668628" y="-47026"/>
                  <a:pt x="1873905" y="34655"/>
                  <a:pt x="2027097" y="0"/>
                </a:cubicBezTo>
                <a:cubicBezTo>
                  <a:pt x="2180290" y="-34655"/>
                  <a:pt x="2316489" y="16902"/>
                  <a:pt x="2433630" y="0"/>
                </a:cubicBezTo>
                <a:cubicBezTo>
                  <a:pt x="2550771" y="-16902"/>
                  <a:pt x="2886002" y="73313"/>
                  <a:pt x="3090765" y="0"/>
                </a:cubicBezTo>
                <a:cubicBezTo>
                  <a:pt x="3295529" y="-73313"/>
                  <a:pt x="3482363" y="66474"/>
                  <a:pt x="3747901" y="0"/>
                </a:cubicBezTo>
                <a:cubicBezTo>
                  <a:pt x="4013439" y="-66474"/>
                  <a:pt x="4137621" y="57577"/>
                  <a:pt x="4304796" y="0"/>
                </a:cubicBezTo>
                <a:cubicBezTo>
                  <a:pt x="4471972" y="-57577"/>
                  <a:pt x="4787589" y="1516"/>
                  <a:pt x="5012052" y="0"/>
                </a:cubicBezTo>
                <a:cubicBezTo>
                  <a:pt x="5062219" y="106991"/>
                  <a:pt x="4972370" y="283028"/>
                  <a:pt x="5012052" y="480132"/>
                </a:cubicBezTo>
                <a:cubicBezTo>
                  <a:pt x="5051734" y="677236"/>
                  <a:pt x="4986703" y="827548"/>
                  <a:pt x="5012052" y="923330"/>
                </a:cubicBezTo>
                <a:cubicBezTo>
                  <a:pt x="4817324" y="949283"/>
                  <a:pt x="4753692" y="891763"/>
                  <a:pt x="4605519" y="923330"/>
                </a:cubicBezTo>
                <a:cubicBezTo>
                  <a:pt x="4457346" y="954897"/>
                  <a:pt x="4234966" y="883394"/>
                  <a:pt x="4098745" y="923330"/>
                </a:cubicBezTo>
                <a:cubicBezTo>
                  <a:pt x="3962524" y="963266"/>
                  <a:pt x="3771878" y="886284"/>
                  <a:pt x="3491730" y="923330"/>
                </a:cubicBezTo>
                <a:cubicBezTo>
                  <a:pt x="3211582" y="960376"/>
                  <a:pt x="3123906" y="870722"/>
                  <a:pt x="2884714" y="923330"/>
                </a:cubicBezTo>
                <a:cubicBezTo>
                  <a:pt x="2645522" y="975938"/>
                  <a:pt x="2605588" y="874355"/>
                  <a:pt x="2327820" y="923330"/>
                </a:cubicBezTo>
                <a:cubicBezTo>
                  <a:pt x="2050052" y="972305"/>
                  <a:pt x="1927740" y="905257"/>
                  <a:pt x="1720805" y="923330"/>
                </a:cubicBezTo>
                <a:cubicBezTo>
                  <a:pt x="1513870" y="941403"/>
                  <a:pt x="1320100" y="885166"/>
                  <a:pt x="1214030" y="923330"/>
                </a:cubicBezTo>
                <a:cubicBezTo>
                  <a:pt x="1107960" y="961494"/>
                  <a:pt x="797995" y="856917"/>
                  <a:pt x="607015" y="923330"/>
                </a:cubicBezTo>
                <a:cubicBezTo>
                  <a:pt x="416036" y="989743"/>
                  <a:pt x="243269" y="859745"/>
                  <a:pt x="0" y="923330"/>
                </a:cubicBezTo>
                <a:cubicBezTo>
                  <a:pt x="-12401" y="790291"/>
                  <a:pt x="16297" y="654171"/>
                  <a:pt x="0" y="480132"/>
                </a:cubicBezTo>
                <a:cubicBezTo>
                  <a:pt x="-16297" y="306093"/>
                  <a:pt x="4360" y="157752"/>
                  <a:pt x="0" y="0"/>
                </a:cubicBezTo>
                <a:close/>
              </a:path>
              <a:path w="5012052" h="923330" stroke="0" extrusionOk="0">
                <a:moveTo>
                  <a:pt x="0" y="0"/>
                </a:moveTo>
                <a:cubicBezTo>
                  <a:pt x="183600" y="-31424"/>
                  <a:pt x="375249" y="50846"/>
                  <a:pt x="506774" y="0"/>
                </a:cubicBezTo>
                <a:cubicBezTo>
                  <a:pt x="638299" y="-50846"/>
                  <a:pt x="1028403" y="69683"/>
                  <a:pt x="1163910" y="0"/>
                </a:cubicBezTo>
                <a:cubicBezTo>
                  <a:pt x="1299417" y="-69683"/>
                  <a:pt x="1526042" y="37523"/>
                  <a:pt x="1670684" y="0"/>
                </a:cubicBezTo>
                <a:cubicBezTo>
                  <a:pt x="1815326" y="-37523"/>
                  <a:pt x="2011449" y="33484"/>
                  <a:pt x="2327820" y="0"/>
                </a:cubicBezTo>
                <a:cubicBezTo>
                  <a:pt x="2644191" y="-33484"/>
                  <a:pt x="2798441" y="11582"/>
                  <a:pt x="2934835" y="0"/>
                </a:cubicBezTo>
                <a:cubicBezTo>
                  <a:pt x="3071230" y="-11582"/>
                  <a:pt x="3326700" y="44533"/>
                  <a:pt x="3591971" y="0"/>
                </a:cubicBezTo>
                <a:cubicBezTo>
                  <a:pt x="3857242" y="-44533"/>
                  <a:pt x="3869452" y="11160"/>
                  <a:pt x="4098745" y="0"/>
                </a:cubicBezTo>
                <a:cubicBezTo>
                  <a:pt x="4328038" y="-11160"/>
                  <a:pt x="4576862" y="39714"/>
                  <a:pt x="5012052" y="0"/>
                </a:cubicBezTo>
                <a:cubicBezTo>
                  <a:pt x="5041976" y="142992"/>
                  <a:pt x="4982998" y="295870"/>
                  <a:pt x="5012052" y="443198"/>
                </a:cubicBezTo>
                <a:cubicBezTo>
                  <a:pt x="5041106" y="590526"/>
                  <a:pt x="4979589" y="751054"/>
                  <a:pt x="5012052" y="923330"/>
                </a:cubicBezTo>
                <a:cubicBezTo>
                  <a:pt x="4869352" y="958575"/>
                  <a:pt x="4755111" y="897514"/>
                  <a:pt x="4605519" y="923330"/>
                </a:cubicBezTo>
                <a:cubicBezTo>
                  <a:pt x="4455927" y="949146"/>
                  <a:pt x="4374704" y="871790"/>
                  <a:pt x="4148865" y="923330"/>
                </a:cubicBezTo>
                <a:cubicBezTo>
                  <a:pt x="3923026" y="974870"/>
                  <a:pt x="3784817" y="865970"/>
                  <a:pt x="3642091" y="923330"/>
                </a:cubicBezTo>
                <a:cubicBezTo>
                  <a:pt x="3499365" y="980690"/>
                  <a:pt x="3400810" y="905785"/>
                  <a:pt x="3235558" y="923330"/>
                </a:cubicBezTo>
                <a:cubicBezTo>
                  <a:pt x="3070306" y="940875"/>
                  <a:pt x="2842460" y="897223"/>
                  <a:pt x="2728784" y="923330"/>
                </a:cubicBezTo>
                <a:cubicBezTo>
                  <a:pt x="2615108" y="949437"/>
                  <a:pt x="2206553" y="883521"/>
                  <a:pt x="2071648" y="923330"/>
                </a:cubicBezTo>
                <a:cubicBezTo>
                  <a:pt x="1936743" y="963139"/>
                  <a:pt x="1749569" y="904687"/>
                  <a:pt x="1665115" y="923330"/>
                </a:cubicBezTo>
                <a:cubicBezTo>
                  <a:pt x="1580661" y="941973"/>
                  <a:pt x="1239813" y="884179"/>
                  <a:pt x="1108220" y="923330"/>
                </a:cubicBezTo>
                <a:cubicBezTo>
                  <a:pt x="976627" y="962481"/>
                  <a:pt x="776056" y="911857"/>
                  <a:pt x="601446" y="923330"/>
                </a:cubicBezTo>
                <a:cubicBezTo>
                  <a:pt x="426836" y="934803"/>
                  <a:pt x="150792" y="890627"/>
                  <a:pt x="0" y="923330"/>
                </a:cubicBezTo>
                <a:cubicBezTo>
                  <a:pt x="-35239" y="723117"/>
                  <a:pt x="39637" y="569547"/>
                  <a:pt x="0" y="452432"/>
                </a:cubicBezTo>
                <a:cubicBezTo>
                  <a:pt x="-39637" y="335317"/>
                  <a:pt x="51929" y="93983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986106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team demonstrated excellent responsiveness and provided comprehensive support from initiation to completion”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09621B-1227-22AB-65C6-FF3D2834DDEE}"/>
              </a:ext>
            </a:extLst>
          </p:cNvPr>
          <p:cNvSpPr txBox="1"/>
          <p:nvPr/>
        </p:nvSpPr>
        <p:spPr>
          <a:xfrm>
            <a:off x="7781024" y="3027949"/>
            <a:ext cx="4335597" cy="674928"/>
          </a:xfrm>
          <a:custGeom>
            <a:avLst/>
            <a:gdLst>
              <a:gd name="csX0" fmla="*/ 0 w 4335597"/>
              <a:gd name="csY0" fmla="*/ 0 h 674928"/>
              <a:gd name="csX1" fmla="*/ 498594 w 4335597"/>
              <a:gd name="csY1" fmla="*/ 0 h 674928"/>
              <a:gd name="csX2" fmla="*/ 997187 w 4335597"/>
              <a:gd name="csY2" fmla="*/ 0 h 674928"/>
              <a:gd name="csX3" fmla="*/ 1409069 w 4335597"/>
              <a:gd name="csY3" fmla="*/ 0 h 674928"/>
              <a:gd name="csX4" fmla="*/ 1994375 w 4335597"/>
              <a:gd name="csY4" fmla="*/ 0 h 674928"/>
              <a:gd name="csX5" fmla="*/ 2449612 w 4335597"/>
              <a:gd name="csY5" fmla="*/ 0 h 674928"/>
              <a:gd name="csX6" fmla="*/ 3034918 w 4335597"/>
              <a:gd name="csY6" fmla="*/ 0 h 674928"/>
              <a:gd name="csX7" fmla="*/ 3663579 w 4335597"/>
              <a:gd name="csY7" fmla="*/ 0 h 674928"/>
              <a:gd name="csX8" fmla="*/ 4335597 w 4335597"/>
              <a:gd name="csY8" fmla="*/ 0 h 674928"/>
              <a:gd name="csX9" fmla="*/ 4335597 w 4335597"/>
              <a:gd name="csY9" fmla="*/ 350963 h 674928"/>
              <a:gd name="csX10" fmla="*/ 4335597 w 4335597"/>
              <a:gd name="csY10" fmla="*/ 674928 h 674928"/>
              <a:gd name="csX11" fmla="*/ 3923715 w 4335597"/>
              <a:gd name="csY11" fmla="*/ 674928 h 674928"/>
              <a:gd name="csX12" fmla="*/ 3381766 w 4335597"/>
              <a:gd name="csY12" fmla="*/ 674928 h 674928"/>
              <a:gd name="csX13" fmla="*/ 2753104 w 4335597"/>
              <a:gd name="csY13" fmla="*/ 674928 h 674928"/>
              <a:gd name="csX14" fmla="*/ 2211154 w 4335597"/>
              <a:gd name="csY14" fmla="*/ 674928 h 674928"/>
              <a:gd name="csX15" fmla="*/ 1755917 w 4335597"/>
              <a:gd name="csY15" fmla="*/ 674928 h 674928"/>
              <a:gd name="csX16" fmla="*/ 1213967 w 4335597"/>
              <a:gd name="csY16" fmla="*/ 674928 h 674928"/>
              <a:gd name="csX17" fmla="*/ 628662 w 4335597"/>
              <a:gd name="csY17" fmla="*/ 674928 h 674928"/>
              <a:gd name="csX18" fmla="*/ 0 w 4335597"/>
              <a:gd name="csY18" fmla="*/ 674928 h 674928"/>
              <a:gd name="csX19" fmla="*/ 0 w 4335597"/>
              <a:gd name="csY19" fmla="*/ 323965 h 674928"/>
              <a:gd name="csX20" fmla="*/ 0 w 4335597"/>
              <a:gd name="csY20" fmla="*/ 0 h 67492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4335597" h="674928" fill="none" extrusionOk="0">
                <a:moveTo>
                  <a:pt x="0" y="0"/>
                </a:moveTo>
                <a:cubicBezTo>
                  <a:pt x="235788" y="-38734"/>
                  <a:pt x="306285" y="50800"/>
                  <a:pt x="498594" y="0"/>
                </a:cubicBezTo>
                <a:cubicBezTo>
                  <a:pt x="690903" y="-50800"/>
                  <a:pt x="888310" y="22707"/>
                  <a:pt x="997187" y="0"/>
                </a:cubicBezTo>
                <a:cubicBezTo>
                  <a:pt x="1106064" y="-22707"/>
                  <a:pt x="1272104" y="38049"/>
                  <a:pt x="1409069" y="0"/>
                </a:cubicBezTo>
                <a:cubicBezTo>
                  <a:pt x="1546034" y="-38049"/>
                  <a:pt x="1845217" y="66100"/>
                  <a:pt x="1994375" y="0"/>
                </a:cubicBezTo>
                <a:cubicBezTo>
                  <a:pt x="2143533" y="-66100"/>
                  <a:pt x="2268188" y="13933"/>
                  <a:pt x="2449612" y="0"/>
                </a:cubicBezTo>
                <a:cubicBezTo>
                  <a:pt x="2631036" y="-13933"/>
                  <a:pt x="2855092" y="7499"/>
                  <a:pt x="3034918" y="0"/>
                </a:cubicBezTo>
                <a:cubicBezTo>
                  <a:pt x="3214744" y="-7499"/>
                  <a:pt x="3466083" y="62643"/>
                  <a:pt x="3663579" y="0"/>
                </a:cubicBezTo>
                <a:cubicBezTo>
                  <a:pt x="3861075" y="-62643"/>
                  <a:pt x="4147413" y="67731"/>
                  <a:pt x="4335597" y="0"/>
                </a:cubicBezTo>
                <a:cubicBezTo>
                  <a:pt x="4345569" y="109946"/>
                  <a:pt x="4319270" y="203681"/>
                  <a:pt x="4335597" y="350963"/>
                </a:cubicBezTo>
                <a:cubicBezTo>
                  <a:pt x="4351924" y="498245"/>
                  <a:pt x="4297399" y="598561"/>
                  <a:pt x="4335597" y="674928"/>
                </a:cubicBezTo>
                <a:cubicBezTo>
                  <a:pt x="4194801" y="698526"/>
                  <a:pt x="4017513" y="674679"/>
                  <a:pt x="3923715" y="674928"/>
                </a:cubicBezTo>
                <a:cubicBezTo>
                  <a:pt x="3829917" y="675177"/>
                  <a:pt x="3603613" y="642635"/>
                  <a:pt x="3381766" y="674928"/>
                </a:cubicBezTo>
                <a:cubicBezTo>
                  <a:pt x="3159919" y="707221"/>
                  <a:pt x="3035428" y="636911"/>
                  <a:pt x="2753104" y="674928"/>
                </a:cubicBezTo>
                <a:cubicBezTo>
                  <a:pt x="2470780" y="712945"/>
                  <a:pt x="2421977" y="663797"/>
                  <a:pt x="2211154" y="674928"/>
                </a:cubicBezTo>
                <a:cubicBezTo>
                  <a:pt x="2000331" y="686059"/>
                  <a:pt x="1882633" y="662419"/>
                  <a:pt x="1755917" y="674928"/>
                </a:cubicBezTo>
                <a:cubicBezTo>
                  <a:pt x="1629201" y="687437"/>
                  <a:pt x="1374088" y="629973"/>
                  <a:pt x="1213967" y="674928"/>
                </a:cubicBezTo>
                <a:cubicBezTo>
                  <a:pt x="1053846" y="719883"/>
                  <a:pt x="776561" y="631674"/>
                  <a:pt x="628662" y="674928"/>
                </a:cubicBezTo>
                <a:cubicBezTo>
                  <a:pt x="480763" y="718182"/>
                  <a:pt x="175665" y="613768"/>
                  <a:pt x="0" y="674928"/>
                </a:cubicBezTo>
                <a:cubicBezTo>
                  <a:pt x="-23296" y="539005"/>
                  <a:pt x="31316" y="467283"/>
                  <a:pt x="0" y="323965"/>
                </a:cubicBezTo>
                <a:cubicBezTo>
                  <a:pt x="-31316" y="180647"/>
                  <a:pt x="6580" y="76726"/>
                  <a:pt x="0" y="0"/>
                </a:cubicBezTo>
                <a:close/>
              </a:path>
              <a:path w="4335597" h="674928" stroke="0" extrusionOk="0">
                <a:moveTo>
                  <a:pt x="0" y="0"/>
                </a:moveTo>
                <a:cubicBezTo>
                  <a:pt x="127307" y="-37236"/>
                  <a:pt x="269920" y="30819"/>
                  <a:pt x="411882" y="0"/>
                </a:cubicBezTo>
                <a:cubicBezTo>
                  <a:pt x="553844" y="-30819"/>
                  <a:pt x="838560" y="52858"/>
                  <a:pt x="1040543" y="0"/>
                </a:cubicBezTo>
                <a:cubicBezTo>
                  <a:pt x="1242526" y="-52858"/>
                  <a:pt x="1490190" y="50887"/>
                  <a:pt x="1625849" y="0"/>
                </a:cubicBezTo>
                <a:cubicBezTo>
                  <a:pt x="1761508" y="-50887"/>
                  <a:pt x="2021169" y="54857"/>
                  <a:pt x="2124443" y="0"/>
                </a:cubicBezTo>
                <a:cubicBezTo>
                  <a:pt x="2227717" y="-54857"/>
                  <a:pt x="2551686" y="31351"/>
                  <a:pt x="2666392" y="0"/>
                </a:cubicBezTo>
                <a:cubicBezTo>
                  <a:pt x="2781098" y="-31351"/>
                  <a:pt x="2952364" y="37460"/>
                  <a:pt x="3208342" y="0"/>
                </a:cubicBezTo>
                <a:cubicBezTo>
                  <a:pt x="3464320" y="-37460"/>
                  <a:pt x="3561416" y="38807"/>
                  <a:pt x="3750291" y="0"/>
                </a:cubicBezTo>
                <a:cubicBezTo>
                  <a:pt x="3939166" y="-38807"/>
                  <a:pt x="4054269" y="27672"/>
                  <a:pt x="4335597" y="0"/>
                </a:cubicBezTo>
                <a:cubicBezTo>
                  <a:pt x="4351990" y="155811"/>
                  <a:pt x="4307572" y="206794"/>
                  <a:pt x="4335597" y="337464"/>
                </a:cubicBezTo>
                <a:cubicBezTo>
                  <a:pt x="4363622" y="468134"/>
                  <a:pt x="4316616" y="546572"/>
                  <a:pt x="4335597" y="674928"/>
                </a:cubicBezTo>
                <a:cubicBezTo>
                  <a:pt x="4207528" y="683602"/>
                  <a:pt x="3989011" y="645351"/>
                  <a:pt x="3837003" y="674928"/>
                </a:cubicBezTo>
                <a:cubicBezTo>
                  <a:pt x="3684995" y="704505"/>
                  <a:pt x="3377778" y="630579"/>
                  <a:pt x="3251698" y="674928"/>
                </a:cubicBezTo>
                <a:cubicBezTo>
                  <a:pt x="3125618" y="719277"/>
                  <a:pt x="2859467" y="600188"/>
                  <a:pt x="2623036" y="674928"/>
                </a:cubicBezTo>
                <a:cubicBezTo>
                  <a:pt x="2386605" y="749668"/>
                  <a:pt x="2258466" y="666447"/>
                  <a:pt x="1994375" y="674928"/>
                </a:cubicBezTo>
                <a:cubicBezTo>
                  <a:pt x="1730284" y="683409"/>
                  <a:pt x="1675321" y="671183"/>
                  <a:pt x="1409069" y="674928"/>
                </a:cubicBezTo>
                <a:cubicBezTo>
                  <a:pt x="1142817" y="678673"/>
                  <a:pt x="1104068" y="659563"/>
                  <a:pt x="910475" y="674928"/>
                </a:cubicBezTo>
                <a:cubicBezTo>
                  <a:pt x="716882" y="690293"/>
                  <a:pt x="430864" y="623510"/>
                  <a:pt x="0" y="674928"/>
                </a:cubicBezTo>
                <a:cubicBezTo>
                  <a:pt x="-33479" y="586790"/>
                  <a:pt x="38893" y="429798"/>
                  <a:pt x="0" y="344213"/>
                </a:cubicBezTo>
                <a:cubicBezTo>
                  <a:pt x="-38893" y="258628"/>
                  <a:pt x="12164" y="9765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207347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“Our experience with PRISMAP services has been exceptionally positive”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05FCD0-BCDA-21CF-0074-5A085F530410}"/>
              </a:ext>
            </a:extLst>
          </p:cNvPr>
          <p:cNvSpPr txBox="1"/>
          <p:nvPr/>
        </p:nvSpPr>
        <p:spPr>
          <a:xfrm>
            <a:off x="65161" y="3841394"/>
            <a:ext cx="4811384" cy="646331"/>
          </a:xfrm>
          <a:custGeom>
            <a:avLst/>
            <a:gdLst>
              <a:gd name="csX0" fmla="*/ 0 w 4811384"/>
              <a:gd name="csY0" fmla="*/ 0 h 646331"/>
              <a:gd name="csX1" fmla="*/ 486484 w 4811384"/>
              <a:gd name="csY1" fmla="*/ 0 h 646331"/>
              <a:gd name="csX2" fmla="*/ 876741 w 4811384"/>
              <a:gd name="csY2" fmla="*/ 0 h 646331"/>
              <a:gd name="csX3" fmla="*/ 1507567 w 4811384"/>
              <a:gd name="csY3" fmla="*/ 0 h 646331"/>
              <a:gd name="csX4" fmla="*/ 2042165 w 4811384"/>
              <a:gd name="csY4" fmla="*/ 0 h 646331"/>
              <a:gd name="csX5" fmla="*/ 2480536 w 4811384"/>
              <a:gd name="csY5" fmla="*/ 0 h 646331"/>
              <a:gd name="csX6" fmla="*/ 3015134 w 4811384"/>
              <a:gd name="csY6" fmla="*/ 0 h 646331"/>
              <a:gd name="csX7" fmla="*/ 3405391 w 4811384"/>
              <a:gd name="csY7" fmla="*/ 0 h 646331"/>
              <a:gd name="csX8" fmla="*/ 3939989 w 4811384"/>
              <a:gd name="csY8" fmla="*/ 0 h 646331"/>
              <a:gd name="csX9" fmla="*/ 4811384 w 4811384"/>
              <a:gd name="csY9" fmla="*/ 0 h 646331"/>
              <a:gd name="csX10" fmla="*/ 4811384 w 4811384"/>
              <a:gd name="csY10" fmla="*/ 323166 h 646331"/>
              <a:gd name="csX11" fmla="*/ 4811384 w 4811384"/>
              <a:gd name="csY11" fmla="*/ 646331 h 646331"/>
              <a:gd name="csX12" fmla="*/ 4276786 w 4811384"/>
              <a:gd name="csY12" fmla="*/ 646331 h 646331"/>
              <a:gd name="csX13" fmla="*/ 3838415 w 4811384"/>
              <a:gd name="csY13" fmla="*/ 646331 h 646331"/>
              <a:gd name="csX14" fmla="*/ 3448159 w 4811384"/>
              <a:gd name="csY14" fmla="*/ 646331 h 646331"/>
              <a:gd name="csX15" fmla="*/ 3009788 w 4811384"/>
              <a:gd name="csY15" fmla="*/ 646331 h 646331"/>
              <a:gd name="csX16" fmla="*/ 2619531 w 4811384"/>
              <a:gd name="csY16" fmla="*/ 646331 h 646331"/>
              <a:gd name="csX17" fmla="*/ 2036819 w 4811384"/>
              <a:gd name="csY17" fmla="*/ 646331 h 646331"/>
              <a:gd name="csX18" fmla="*/ 1646563 w 4811384"/>
              <a:gd name="csY18" fmla="*/ 646331 h 646331"/>
              <a:gd name="csX19" fmla="*/ 1208192 w 4811384"/>
              <a:gd name="csY19" fmla="*/ 646331 h 646331"/>
              <a:gd name="csX20" fmla="*/ 577366 w 4811384"/>
              <a:gd name="csY20" fmla="*/ 646331 h 646331"/>
              <a:gd name="csX21" fmla="*/ 0 w 4811384"/>
              <a:gd name="csY21" fmla="*/ 646331 h 646331"/>
              <a:gd name="csX22" fmla="*/ 0 w 4811384"/>
              <a:gd name="csY22" fmla="*/ 323166 h 646331"/>
              <a:gd name="csX23" fmla="*/ 0 w 4811384"/>
              <a:gd name="csY23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4811384" h="646331" fill="none" extrusionOk="0">
                <a:moveTo>
                  <a:pt x="0" y="0"/>
                </a:moveTo>
                <a:cubicBezTo>
                  <a:pt x="178777" y="-25511"/>
                  <a:pt x="354181" y="34888"/>
                  <a:pt x="486484" y="0"/>
                </a:cubicBezTo>
                <a:cubicBezTo>
                  <a:pt x="618787" y="-34888"/>
                  <a:pt x="795812" y="29282"/>
                  <a:pt x="876741" y="0"/>
                </a:cubicBezTo>
                <a:cubicBezTo>
                  <a:pt x="957670" y="-29282"/>
                  <a:pt x="1292670" y="19425"/>
                  <a:pt x="1507567" y="0"/>
                </a:cubicBezTo>
                <a:cubicBezTo>
                  <a:pt x="1722464" y="-19425"/>
                  <a:pt x="1905042" y="450"/>
                  <a:pt x="2042165" y="0"/>
                </a:cubicBezTo>
                <a:cubicBezTo>
                  <a:pt x="2179288" y="-450"/>
                  <a:pt x="2364165" y="30503"/>
                  <a:pt x="2480536" y="0"/>
                </a:cubicBezTo>
                <a:cubicBezTo>
                  <a:pt x="2596907" y="-30503"/>
                  <a:pt x="2772256" y="56118"/>
                  <a:pt x="3015134" y="0"/>
                </a:cubicBezTo>
                <a:cubicBezTo>
                  <a:pt x="3258012" y="-56118"/>
                  <a:pt x="3259934" y="10276"/>
                  <a:pt x="3405391" y="0"/>
                </a:cubicBezTo>
                <a:cubicBezTo>
                  <a:pt x="3550848" y="-10276"/>
                  <a:pt x="3810576" y="8995"/>
                  <a:pt x="3939989" y="0"/>
                </a:cubicBezTo>
                <a:cubicBezTo>
                  <a:pt x="4069402" y="-8995"/>
                  <a:pt x="4397211" y="88717"/>
                  <a:pt x="4811384" y="0"/>
                </a:cubicBezTo>
                <a:cubicBezTo>
                  <a:pt x="4814437" y="92863"/>
                  <a:pt x="4785730" y="213664"/>
                  <a:pt x="4811384" y="323166"/>
                </a:cubicBezTo>
                <a:cubicBezTo>
                  <a:pt x="4837038" y="432668"/>
                  <a:pt x="4787614" y="568210"/>
                  <a:pt x="4811384" y="646331"/>
                </a:cubicBezTo>
                <a:cubicBezTo>
                  <a:pt x="4550044" y="653445"/>
                  <a:pt x="4467395" y="616447"/>
                  <a:pt x="4276786" y="646331"/>
                </a:cubicBezTo>
                <a:cubicBezTo>
                  <a:pt x="4086177" y="676215"/>
                  <a:pt x="3968160" y="627954"/>
                  <a:pt x="3838415" y="646331"/>
                </a:cubicBezTo>
                <a:cubicBezTo>
                  <a:pt x="3708670" y="664708"/>
                  <a:pt x="3536413" y="642827"/>
                  <a:pt x="3448159" y="646331"/>
                </a:cubicBezTo>
                <a:cubicBezTo>
                  <a:pt x="3359905" y="649835"/>
                  <a:pt x="3112709" y="612192"/>
                  <a:pt x="3009788" y="646331"/>
                </a:cubicBezTo>
                <a:cubicBezTo>
                  <a:pt x="2906867" y="680470"/>
                  <a:pt x="2811051" y="632370"/>
                  <a:pt x="2619531" y="646331"/>
                </a:cubicBezTo>
                <a:cubicBezTo>
                  <a:pt x="2428011" y="660292"/>
                  <a:pt x="2218151" y="591319"/>
                  <a:pt x="2036819" y="646331"/>
                </a:cubicBezTo>
                <a:cubicBezTo>
                  <a:pt x="1855487" y="701343"/>
                  <a:pt x="1753394" y="628112"/>
                  <a:pt x="1646563" y="646331"/>
                </a:cubicBezTo>
                <a:cubicBezTo>
                  <a:pt x="1539732" y="664550"/>
                  <a:pt x="1354040" y="639408"/>
                  <a:pt x="1208192" y="646331"/>
                </a:cubicBezTo>
                <a:cubicBezTo>
                  <a:pt x="1062344" y="653254"/>
                  <a:pt x="811140" y="574963"/>
                  <a:pt x="577366" y="646331"/>
                </a:cubicBezTo>
                <a:cubicBezTo>
                  <a:pt x="343592" y="717699"/>
                  <a:pt x="247945" y="584164"/>
                  <a:pt x="0" y="646331"/>
                </a:cubicBezTo>
                <a:cubicBezTo>
                  <a:pt x="-13132" y="575979"/>
                  <a:pt x="22363" y="449849"/>
                  <a:pt x="0" y="323166"/>
                </a:cubicBezTo>
                <a:cubicBezTo>
                  <a:pt x="-22363" y="196484"/>
                  <a:pt x="18147" y="125722"/>
                  <a:pt x="0" y="0"/>
                </a:cubicBezTo>
                <a:close/>
              </a:path>
              <a:path w="4811384" h="646331" stroke="0" extrusionOk="0">
                <a:moveTo>
                  <a:pt x="0" y="0"/>
                </a:moveTo>
                <a:cubicBezTo>
                  <a:pt x="267834" y="-33494"/>
                  <a:pt x="315727" y="46109"/>
                  <a:pt x="582712" y="0"/>
                </a:cubicBezTo>
                <a:cubicBezTo>
                  <a:pt x="849697" y="-46109"/>
                  <a:pt x="967156" y="2100"/>
                  <a:pt x="1069196" y="0"/>
                </a:cubicBezTo>
                <a:cubicBezTo>
                  <a:pt x="1171236" y="-2100"/>
                  <a:pt x="1374862" y="48266"/>
                  <a:pt x="1507567" y="0"/>
                </a:cubicBezTo>
                <a:cubicBezTo>
                  <a:pt x="1640272" y="-48266"/>
                  <a:pt x="1848078" y="11353"/>
                  <a:pt x="1945938" y="0"/>
                </a:cubicBezTo>
                <a:cubicBezTo>
                  <a:pt x="2043798" y="-11353"/>
                  <a:pt x="2207133" y="45752"/>
                  <a:pt x="2432422" y="0"/>
                </a:cubicBezTo>
                <a:cubicBezTo>
                  <a:pt x="2657711" y="-45752"/>
                  <a:pt x="2800918" y="24521"/>
                  <a:pt x="2967020" y="0"/>
                </a:cubicBezTo>
                <a:cubicBezTo>
                  <a:pt x="3133122" y="-24521"/>
                  <a:pt x="3336390" y="52141"/>
                  <a:pt x="3501618" y="0"/>
                </a:cubicBezTo>
                <a:cubicBezTo>
                  <a:pt x="3666846" y="-52141"/>
                  <a:pt x="3864825" y="47748"/>
                  <a:pt x="4084330" y="0"/>
                </a:cubicBezTo>
                <a:cubicBezTo>
                  <a:pt x="4303835" y="-47748"/>
                  <a:pt x="4579221" y="20309"/>
                  <a:pt x="4811384" y="0"/>
                </a:cubicBezTo>
                <a:cubicBezTo>
                  <a:pt x="4823808" y="102301"/>
                  <a:pt x="4792954" y="209467"/>
                  <a:pt x="4811384" y="323166"/>
                </a:cubicBezTo>
                <a:cubicBezTo>
                  <a:pt x="4829814" y="436865"/>
                  <a:pt x="4803330" y="522520"/>
                  <a:pt x="4811384" y="646331"/>
                </a:cubicBezTo>
                <a:cubicBezTo>
                  <a:pt x="4611034" y="688695"/>
                  <a:pt x="4477682" y="638484"/>
                  <a:pt x="4324900" y="646331"/>
                </a:cubicBezTo>
                <a:cubicBezTo>
                  <a:pt x="4172118" y="654178"/>
                  <a:pt x="4012893" y="632229"/>
                  <a:pt x="3886529" y="646331"/>
                </a:cubicBezTo>
                <a:cubicBezTo>
                  <a:pt x="3760165" y="660433"/>
                  <a:pt x="3634288" y="605421"/>
                  <a:pt x="3448159" y="646331"/>
                </a:cubicBezTo>
                <a:cubicBezTo>
                  <a:pt x="3262030" y="687241"/>
                  <a:pt x="3184987" y="624091"/>
                  <a:pt x="3057902" y="646331"/>
                </a:cubicBezTo>
                <a:cubicBezTo>
                  <a:pt x="2930817" y="668571"/>
                  <a:pt x="2728223" y="642166"/>
                  <a:pt x="2427076" y="646331"/>
                </a:cubicBezTo>
                <a:cubicBezTo>
                  <a:pt x="2125929" y="650496"/>
                  <a:pt x="2201162" y="608997"/>
                  <a:pt x="2036819" y="646331"/>
                </a:cubicBezTo>
                <a:cubicBezTo>
                  <a:pt x="1872476" y="683665"/>
                  <a:pt x="1624449" y="586953"/>
                  <a:pt x="1502221" y="646331"/>
                </a:cubicBezTo>
                <a:cubicBezTo>
                  <a:pt x="1379993" y="705709"/>
                  <a:pt x="1215700" y="642983"/>
                  <a:pt x="1063850" y="646331"/>
                </a:cubicBezTo>
                <a:cubicBezTo>
                  <a:pt x="912000" y="649679"/>
                  <a:pt x="787811" y="624798"/>
                  <a:pt x="673594" y="646331"/>
                </a:cubicBezTo>
                <a:cubicBezTo>
                  <a:pt x="559377" y="667864"/>
                  <a:pt x="246659" y="608493"/>
                  <a:pt x="0" y="646331"/>
                </a:cubicBezTo>
                <a:cubicBezTo>
                  <a:pt x="-20226" y="576306"/>
                  <a:pt x="3222" y="460492"/>
                  <a:pt x="0" y="342555"/>
                </a:cubicBezTo>
                <a:cubicBezTo>
                  <a:pt x="-3222" y="224618"/>
                  <a:pt x="29536" y="8855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554971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</a:t>
            </a:r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interest of this kind of project is the collaboration opportunities this can lead”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272F80-0C6F-F4BA-565E-A513B9D177E1}"/>
              </a:ext>
            </a:extLst>
          </p:cNvPr>
          <p:cNvSpPr txBox="1"/>
          <p:nvPr/>
        </p:nvSpPr>
        <p:spPr>
          <a:xfrm>
            <a:off x="4991766" y="713983"/>
            <a:ext cx="2409409" cy="646331"/>
          </a:xfrm>
          <a:custGeom>
            <a:avLst/>
            <a:gdLst>
              <a:gd name="csX0" fmla="*/ 0 w 2409409"/>
              <a:gd name="csY0" fmla="*/ 0 h 646331"/>
              <a:gd name="csX1" fmla="*/ 457788 w 2409409"/>
              <a:gd name="csY1" fmla="*/ 0 h 646331"/>
              <a:gd name="csX2" fmla="*/ 963764 w 2409409"/>
              <a:gd name="csY2" fmla="*/ 0 h 646331"/>
              <a:gd name="csX3" fmla="*/ 1421551 w 2409409"/>
              <a:gd name="csY3" fmla="*/ 0 h 646331"/>
              <a:gd name="csX4" fmla="*/ 1903433 w 2409409"/>
              <a:gd name="csY4" fmla="*/ 0 h 646331"/>
              <a:gd name="csX5" fmla="*/ 2409409 w 2409409"/>
              <a:gd name="csY5" fmla="*/ 0 h 646331"/>
              <a:gd name="csX6" fmla="*/ 2409409 w 2409409"/>
              <a:gd name="csY6" fmla="*/ 329629 h 646331"/>
              <a:gd name="csX7" fmla="*/ 2409409 w 2409409"/>
              <a:gd name="csY7" fmla="*/ 646331 h 646331"/>
              <a:gd name="csX8" fmla="*/ 1951621 w 2409409"/>
              <a:gd name="csY8" fmla="*/ 646331 h 646331"/>
              <a:gd name="csX9" fmla="*/ 1469739 w 2409409"/>
              <a:gd name="csY9" fmla="*/ 646331 h 646331"/>
              <a:gd name="csX10" fmla="*/ 939670 w 2409409"/>
              <a:gd name="csY10" fmla="*/ 646331 h 646331"/>
              <a:gd name="csX11" fmla="*/ 409600 w 2409409"/>
              <a:gd name="csY11" fmla="*/ 646331 h 646331"/>
              <a:gd name="csX12" fmla="*/ 0 w 2409409"/>
              <a:gd name="csY12" fmla="*/ 646331 h 646331"/>
              <a:gd name="csX13" fmla="*/ 0 w 2409409"/>
              <a:gd name="csY13" fmla="*/ 323166 h 646331"/>
              <a:gd name="csX14" fmla="*/ 0 w 2409409"/>
              <a:gd name="csY14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2409409" h="646331" fill="none" extrusionOk="0">
                <a:moveTo>
                  <a:pt x="0" y="0"/>
                </a:moveTo>
                <a:cubicBezTo>
                  <a:pt x="139914" y="-11975"/>
                  <a:pt x="258669" y="1208"/>
                  <a:pt x="457788" y="0"/>
                </a:cubicBezTo>
                <a:cubicBezTo>
                  <a:pt x="656907" y="-1208"/>
                  <a:pt x="794147" y="27060"/>
                  <a:pt x="963764" y="0"/>
                </a:cubicBezTo>
                <a:cubicBezTo>
                  <a:pt x="1133381" y="-27060"/>
                  <a:pt x="1264647" y="36610"/>
                  <a:pt x="1421551" y="0"/>
                </a:cubicBezTo>
                <a:cubicBezTo>
                  <a:pt x="1578455" y="-36610"/>
                  <a:pt x="1723516" y="49266"/>
                  <a:pt x="1903433" y="0"/>
                </a:cubicBezTo>
                <a:cubicBezTo>
                  <a:pt x="2083350" y="-49266"/>
                  <a:pt x="2237328" y="53845"/>
                  <a:pt x="2409409" y="0"/>
                </a:cubicBezTo>
                <a:cubicBezTo>
                  <a:pt x="2430764" y="149290"/>
                  <a:pt x="2373895" y="177549"/>
                  <a:pt x="2409409" y="329629"/>
                </a:cubicBezTo>
                <a:cubicBezTo>
                  <a:pt x="2444923" y="481709"/>
                  <a:pt x="2397514" y="547497"/>
                  <a:pt x="2409409" y="646331"/>
                </a:cubicBezTo>
                <a:cubicBezTo>
                  <a:pt x="2183633" y="654461"/>
                  <a:pt x="2172515" y="646099"/>
                  <a:pt x="1951621" y="646331"/>
                </a:cubicBezTo>
                <a:cubicBezTo>
                  <a:pt x="1730727" y="646563"/>
                  <a:pt x="1602022" y="638421"/>
                  <a:pt x="1469739" y="646331"/>
                </a:cubicBezTo>
                <a:cubicBezTo>
                  <a:pt x="1337456" y="654241"/>
                  <a:pt x="1182717" y="592993"/>
                  <a:pt x="939670" y="646331"/>
                </a:cubicBezTo>
                <a:cubicBezTo>
                  <a:pt x="696623" y="699669"/>
                  <a:pt x="533936" y="636088"/>
                  <a:pt x="409600" y="646331"/>
                </a:cubicBezTo>
                <a:cubicBezTo>
                  <a:pt x="285264" y="656574"/>
                  <a:pt x="136720" y="612408"/>
                  <a:pt x="0" y="646331"/>
                </a:cubicBezTo>
                <a:cubicBezTo>
                  <a:pt x="-6511" y="567836"/>
                  <a:pt x="26318" y="435250"/>
                  <a:pt x="0" y="323166"/>
                </a:cubicBezTo>
                <a:cubicBezTo>
                  <a:pt x="-26318" y="211083"/>
                  <a:pt x="29084" y="135382"/>
                  <a:pt x="0" y="0"/>
                </a:cubicBezTo>
                <a:close/>
              </a:path>
              <a:path w="2409409" h="646331" stroke="0" extrusionOk="0">
                <a:moveTo>
                  <a:pt x="0" y="0"/>
                </a:moveTo>
                <a:cubicBezTo>
                  <a:pt x="111844" y="-46473"/>
                  <a:pt x="343841" y="40872"/>
                  <a:pt x="481882" y="0"/>
                </a:cubicBezTo>
                <a:cubicBezTo>
                  <a:pt x="619923" y="-40872"/>
                  <a:pt x="823224" y="26058"/>
                  <a:pt x="987858" y="0"/>
                </a:cubicBezTo>
                <a:cubicBezTo>
                  <a:pt x="1152492" y="-26058"/>
                  <a:pt x="1256016" y="13216"/>
                  <a:pt x="1421551" y="0"/>
                </a:cubicBezTo>
                <a:cubicBezTo>
                  <a:pt x="1587086" y="-13216"/>
                  <a:pt x="1684539" y="609"/>
                  <a:pt x="1831151" y="0"/>
                </a:cubicBezTo>
                <a:cubicBezTo>
                  <a:pt x="1977763" y="-609"/>
                  <a:pt x="2207820" y="38687"/>
                  <a:pt x="2409409" y="0"/>
                </a:cubicBezTo>
                <a:cubicBezTo>
                  <a:pt x="2416107" y="86820"/>
                  <a:pt x="2393025" y="230443"/>
                  <a:pt x="2409409" y="310239"/>
                </a:cubicBezTo>
                <a:cubicBezTo>
                  <a:pt x="2425793" y="390035"/>
                  <a:pt x="2392600" y="478627"/>
                  <a:pt x="2409409" y="646331"/>
                </a:cubicBezTo>
                <a:cubicBezTo>
                  <a:pt x="2288301" y="682667"/>
                  <a:pt x="2014097" y="639081"/>
                  <a:pt x="1903433" y="646331"/>
                </a:cubicBezTo>
                <a:cubicBezTo>
                  <a:pt x="1792769" y="653581"/>
                  <a:pt x="1572221" y="643839"/>
                  <a:pt x="1445645" y="646331"/>
                </a:cubicBezTo>
                <a:cubicBezTo>
                  <a:pt x="1319069" y="648823"/>
                  <a:pt x="1179169" y="601630"/>
                  <a:pt x="939670" y="646331"/>
                </a:cubicBezTo>
                <a:cubicBezTo>
                  <a:pt x="700172" y="691032"/>
                  <a:pt x="612179" y="620226"/>
                  <a:pt x="481882" y="646331"/>
                </a:cubicBezTo>
                <a:cubicBezTo>
                  <a:pt x="351585" y="672436"/>
                  <a:pt x="185275" y="638919"/>
                  <a:pt x="0" y="646331"/>
                </a:cubicBezTo>
                <a:cubicBezTo>
                  <a:pt x="-30135" y="480121"/>
                  <a:pt x="24005" y="407917"/>
                  <a:pt x="0" y="310239"/>
                </a:cubicBezTo>
                <a:cubicBezTo>
                  <a:pt x="-24005" y="212561"/>
                  <a:pt x="29896" y="8963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08170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communication was excellent”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A1BFFE-0A5F-8D0E-9F1A-9695A99B0B0D}"/>
              </a:ext>
            </a:extLst>
          </p:cNvPr>
          <p:cNvSpPr txBox="1"/>
          <p:nvPr/>
        </p:nvSpPr>
        <p:spPr>
          <a:xfrm>
            <a:off x="5093043" y="3824894"/>
            <a:ext cx="4699239" cy="646331"/>
          </a:xfrm>
          <a:custGeom>
            <a:avLst/>
            <a:gdLst>
              <a:gd name="csX0" fmla="*/ 0 w 4699239"/>
              <a:gd name="csY0" fmla="*/ 0 h 646331"/>
              <a:gd name="csX1" fmla="*/ 634397 w 4699239"/>
              <a:gd name="csY1" fmla="*/ 0 h 646331"/>
              <a:gd name="csX2" fmla="*/ 1174810 w 4699239"/>
              <a:gd name="csY2" fmla="*/ 0 h 646331"/>
              <a:gd name="csX3" fmla="*/ 1809207 w 4699239"/>
              <a:gd name="csY3" fmla="*/ 0 h 646331"/>
              <a:gd name="csX4" fmla="*/ 2443604 w 4699239"/>
              <a:gd name="csY4" fmla="*/ 0 h 646331"/>
              <a:gd name="csX5" fmla="*/ 3031009 w 4699239"/>
              <a:gd name="csY5" fmla="*/ 0 h 646331"/>
              <a:gd name="csX6" fmla="*/ 3571422 w 4699239"/>
              <a:gd name="csY6" fmla="*/ 0 h 646331"/>
              <a:gd name="csX7" fmla="*/ 4699239 w 4699239"/>
              <a:gd name="csY7" fmla="*/ 0 h 646331"/>
              <a:gd name="csX8" fmla="*/ 4699239 w 4699239"/>
              <a:gd name="csY8" fmla="*/ 316702 h 646331"/>
              <a:gd name="csX9" fmla="*/ 4699239 w 4699239"/>
              <a:gd name="csY9" fmla="*/ 646331 h 646331"/>
              <a:gd name="csX10" fmla="*/ 4064842 w 4699239"/>
              <a:gd name="csY10" fmla="*/ 646331 h 646331"/>
              <a:gd name="csX11" fmla="*/ 3383452 w 4699239"/>
              <a:gd name="csY11" fmla="*/ 646331 h 646331"/>
              <a:gd name="csX12" fmla="*/ 2702062 w 4699239"/>
              <a:gd name="csY12" fmla="*/ 646331 h 646331"/>
              <a:gd name="csX13" fmla="*/ 2255635 w 4699239"/>
              <a:gd name="csY13" fmla="*/ 646331 h 646331"/>
              <a:gd name="csX14" fmla="*/ 1715222 w 4699239"/>
              <a:gd name="csY14" fmla="*/ 646331 h 646331"/>
              <a:gd name="csX15" fmla="*/ 1033833 w 4699239"/>
              <a:gd name="csY15" fmla="*/ 646331 h 646331"/>
              <a:gd name="csX16" fmla="*/ 0 w 4699239"/>
              <a:gd name="csY16" fmla="*/ 646331 h 646331"/>
              <a:gd name="csX17" fmla="*/ 0 w 4699239"/>
              <a:gd name="csY17" fmla="*/ 342555 h 646331"/>
              <a:gd name="csX18" fmla="*/ 0 w 4699239"/>
              <a:gd name="csY18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699239" h="646331" fill="none" extrusionOk="0">
                <a:moveTo>
                  <a:pt x="0" y="0"/>
                </a:moveTo>
                <a:cubicBezTo>
                  <a:pt x="268587" y="-30507"/>
                  <a:pt x="348886" y="54338"/>
                  <a:pt x="634397" y="0"/>
                </a:cubicBezTo>
                <a:cubicBezTo>
                  <a:pt x="919908" y="-54338"/>
                  <a:pt x="946711" y="2717"/>
                  <a:pt x="1174810" y="0"/>
                </a:cubicBezTo>
                <a:cubicBezTo>
                  <a:pt x="1402909" y="-2717"/>
                  <a:pt x="1552958" y="29719"/>
                  <a:pt x="1809207" y="0"/>
                </a:cubicBezTo>
                <a:cubicBezTo>
                  <a:pt x="2065456" y="-29719"/>
                  <a:pt x="2194498" y="32145"/>
                  <a:pt x="2443604" y="0"/>
                </a:cubicBezTo>
                <a:cubicBezTo>
                  <a:pt x="2692710" y="-32145"/>
                  <a:pt x="2815907" y="27511"/>
                  <a:pt x="3031009" y="0"/>
                </a:cubicBezTo>
                <a:cubicBezTo>
                  <a:pt x="3246111" y="-27511"/>
                  <a:pt x="3427370" y="17362"/>
                  <a:pt x="3571422" y="0"/>
                </a:cubicBezTo>
                <a:cubicBezTo>
                  <a:pt x="3715474" y="-17362"/>
                  <a:pt x="4289593" y="12519"/>
                  <a:pt x="4699239" y="0"/>
                </a:cubicBezTo>
                <a:cubicBezTo>
                  <a:pt x="4733406" y="85813"/>
                  <a:pt x="4668936" y="205526"/>
                  <a:pt x="4699239" y="316702"/>
                </a:cubicBezTo>
                <a:cubicBezTo>
                  <a:pt x="4729542" y="427878"/>
                  <a:pt x="4684756" y="485993"/>
                  <a:pt x="4699239" y="646331"/>
                </a:cubicBezTo>
                <a:cubicBezTo>
                  <a:pt x="4389930" y="651101"/>
                  <a:pt x="4381320" y="612603"/>
                  <a:pt x="4064842" y="646331"/>
                </a:cubicBezTo>
                <a:cubicBezTo>
                  <a:pt x="3748364" y="680059"/>
                  <a:pt x="3687176" y="605095"/>
                  <a:pt x="3383452" y="646331"/>
                </a:cubicBezTo>
                <a:cubicBezTo>
                  <a:pt x="3079728" y="687567"/>
                  <a:pt x="2932521" y="584265"/>
                  <a:pt x="2702062" y="646331"/>
                </a:cubicBezTo>
                <a:cubicBezTo>
                  <a:pt x="2471603" y="708397"/>
                  <a:pt x="2409536" y="604027"/>
                  <a:pt x="2255635" y="646331"/>
                </a:cubicBezTo>
                <a:cubicBezTo>
                  <a:pt x="2101734" y="688635"/>
                  <a:pt x="1843139" y="627860"/>
                  <a:pt x="1715222" y="646331"/>
                </a:cubicBezTo>
                <a:cubicBezTo>
                  <a:pt x="1587305" y="664802"/>
                  <a:pt x="1190227" y="566429"/>
                  <a:pt x="1033833" y="646331"/>
                </a:cubicBezTo>
                <a:cubicBezTo>
                  <a:pt x="877439" y="726233"/>
                  <a:pt x="384472" y="540643"/>
                  <a:pt x="0" y="646331"/>
                </a:cubicBezTo>
                <a:cubicBezTo>
                  <a:pt x="-6373" y="555407"/>
                  <a:pt x="27683" y="449330"/>
                  <a:pt x="0" y="342555"/>
                </a:cubicBezTo>
                <a:cubicBezTo>
                  <a:pt x="-27683" y="235780"/>
                  <a:pt x="25197" y="156492"/>
                  <a:pt x="0" y="0"/>
                </a:cubicBezTo>
                <a:close/>
              </a:path>
              <a:path w="4699239" h="646331" stroke="0" extrusionOk="0">
                <a:moveTo>
                  <a:pt x="0" y="0"/>
                </a:moveTo>
                <a:cubicBezTo>
                  <a:pt x="221932" y="-48113"/>
                  <a:pt x="410858" y="61711"/>
                  <a:pt x="540412" y="0"/>
                </a:cubicBezTo>
                <a:cubicBezTo>
                  <a:pt x="669966" y="-61711"/>
                  <a:pt x="915777" y="28001"/>
                  <a:pt x="1221802" y="0"/>
                </a:cubicBezTo>
                <a:cubicBezTo>
                  <a:pt x="1527827" y="-28001"/>
                  <a:pt x="1625509" y="4085"/>
                  <a:pt x="1762215" y="0"/>
                </a:cubicBezTo>
                <a:cubicBezTo>
                  <a:pt x="1898921" y="-4085"/>
                  <a:pt x="2100337" y="16090"/>
                  <a:pt x="2208642" y="0"/>
                </a:cubicBezTo>
                <a:cubicBezTo>
                  <a:pt x="2316947" y="-16090"/>
                  <a:pt x="2559527" y="52941"/>
                  <a:pt x="2702062" y="0"/>
                </a:cubicBezTo>
                <a:cubicBezTo>
                  <a:pt x="2844597" y="-52941"/>
                  <a:pt x="2996877" y="35786"/>
                  <a:pt x="3242475" y="0"/>
                </a:cubicBezTo>
                <a:cubicBezTo>
                  <a:pt x="3488073" y="-35786"/>
                  <a:pt x="3527070" y="24902"/>
                  <a:pt x="3688903" y="0"/>
                </a:cubicBezTo>
                <a:cubicBezTo>
                  <a:pt x="3850736" y="-24902"/>
                  <a:pt x="4288838" y="60172"/>
                  <a:pt x="4699239" y="0"/>
                </a:cubicBezTo>
                <a:cubicBezTo>
                  <a:pt x="4709076" y="135316"/>
                  <a:pt x="4674421" y="169632"/>
                  <a:pt x="4699239" y="336092"/>
                </a:cubicBezTo>
                <a:cubicBezTo>
                  <a:pt x="4724057" y="502552"/>
                  <a:pt x="4687461" y="496309"/>
                  <a:pt x="4699239" y="646331"/>
                </a:cubicBezTo>
                <a:cubicBezTo>
                  <a:pt x="4520787" y="716463"/>
                  <a:pt x="4246658" y="577688"/>
                  <a:pt x="4064842" y="646331"/>
                </a:cubicBezTo>
                <a:cubicBezTo>
                  <a:pt x="3883026" y="714974"/>
                  <a:pt x="3694300" y="642266"/>
                  <a:pt x="3430444" y="646331"/>
                </a:cubicBezTo>
                <a:cubicBezTo>
                  <a:pt x="3166588" y="650396"/>
                  <a:pt x="2988205" y="635257"/>
                  <a:pt x="2843040" y="646331"/>
                </a:cubicBezTo>
                <a:cubicBezTo>
                  <a:pt x="2697875" y="657405"/>
                  <a:pt x="2320721" y="609071"/>
                  <a:pt x="2161650" y="646331"/>
                </a:cubicBezTo>
                <a:cubicBezTo>
                  <a:pt x="2002579" y="683591"/>
                  <a:pt x="1914153" y="597889"/>
                  <a:pt x="1715222" y="646331"/>
                </a:cubicBezTo>
                <a:cubicBezTo>
                  <a:pt x="1516291" y="694773"/>
                  <a:pt x="1298715" y="595796"/>
                  <a:pt x="1174810" y="646331"/>
                </a:cubicBezTo>
                <a:cubicBezTo>
                  <a:pt x="1050905" y="696866"/>
                  <a:pt x="876395" y="609361"/>
                  <a:pt x="634397" y="646331"/>
                </a:cubicBezTo>
                <a:cubicBezTo>
                  <a:pt x="392399" y="683301"/>
                  <a:pt x="249440" y="608908"/>
                  <a:pt x="0" y="646331"/>
                </a:cubicBezTo>
                <a:cubicBezTo>
                  <a:pt x="-13542" y="571196"/>
                  <a:pt x="2609" y="466437"/>
                  <a:pt x="0" y="310239"/>
                </a:cubicBezTo>
                <a:cubicBezTo>
                  <a:pt x="-2609" y="154041"/>
                  <a:pt x="516" y="138747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5802045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“Logistics for delivery were well-organized, and all shipments arrived on time</a:t>
            </a:r>
            <a:r>
              <a:rPr lang="en-GB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5DE259-9132-2902-7D99-E2B5379E08B7}"/>
              </a:ext>
            </a:extLst>
          </p:cNvPr>
          <p:cNvSpPr txBox="1"/>
          <p:nvPr/>
        </p:nvSpPr>
        <p:spPr>
          <a:xfrm>
            <a:off x="1555737" y="4638785"/>
            <a:ext cx="4405940" cy="369332"/>
          </a:xfrm>
          <a:custGeom>
            <a:avLst/>
            <a:gdLst>
              <a:gd name="csX0" fmla="*/ 0 w 4405940"/>
              <a:gd name="csY0" fmla="*/ 0 h 369332"/>
              <a:gd name="csX1" fmla="*/ 506683 w 4405940"/>
              <a:gd name="csY1" fmla="*/ 0 h 369332"/>
              <a:gd name="csX2" fmla="*/ 969307 w 4405940"/>
              <a:gd name="csY2" fmla="*/ 0 h 369332"/>
              <a:gd name="csX3" fmla="*/ 1387871 w 4405940"/>
              <a:gd name="csY3" fmla="*/ 0 h 369332"/>
              <a:gd name="csX4" fmla="*/ 1806435 w 4405940"/>
              <a:gd name="csY4" fmla="*/ 0 h 369332"/>
              <a:gd name="csX5" fmla="*/ 2357178 w 4405940"/>
              <a:gd name="csY5" fmla="*/ 0 h 369332"/>
              <a:gd name="csX6" fmla="*/ 2907920 w 4405940"/>
              <a:gd name="csY6" fmla="*/ 0 h 369332"/>
              <a:gd name="csX7" fmla="*/ 3502722 w 4405940"/>
              <a:gd name="csY7" fmla="*/ 0 h 369332"/>
              <a:gd name="csX8" fmla="*/ 4405940 w 4405940"/>
              <a:gd name="csY8" fmla="*/ 0 h 369332"/>
              <a:gd name="csX9" fmla="*/ 4405940 w 4405940"/>
              <a:gd name="csY9" fmla="*/ 369332 h 369332"/>
              <a:gd name="csX10" fmla="*/ 3811138 w 4405940"/>
              <a:gd name="csY10" fmla="*/ 369332 h 369332"/>
              <a:gd name="csX11" fmla="*/ 3348514 w 4405940"/>
              <a:gd name="csY11" fmla="*/ 369332 h 369332"/>
              <a:gd name="csX12" fmla="*/ 2929950 w 4405940"/>
              <a:gd name="csY12" fmla="*/ 369332 h 369332"/>
              <a:gd name="csX13" fmla="*/ 2467326 w 4405940"/>
              <a:gd name="csY13" fmla="*/ 369332 h 369332"/>
              <a:gd name="csX14" fmla="*/ 1828465 w 4405940"/>
              <a:gd name="csY14" fmla="*/ 369332 h 369332"/>
              <a:gd name="csX15" fmla="*/ 1365841 w 4405940"/>
              <a:gd name="csY15" fmla="*/ 369332 h 369332"/>
              <a:gd name="csX16" fmla="*/ 726980 w 4405940"/>
              <a:gd name="csY16" fmla="*/ 369332 h 369332"/>
              <a:gd name="csX17" fmla="*/ 0 w 4405940"/>
              <a:gd name="csY17" fmla="*/ 369332 h 369332"/>
              <a:gd name="csX18" fmla="*/ 0 w 4405940"/>
              <a:gd name="csY18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405940" h="369332" fill="none" extrusionOk="0">
                <a:moveTo>
                  <a:pt x="0" y="0"/>
                </a:moveTo>
                <a:cubicBezTo>
                  <a:pt x="182284" y="-20"/>
                  <a:pt x="377082" y="33521"/>
                  <a:pt x="506683" y="0"/>
                </a:cubicBezTo>
                <a:cubicBezTo>
                  <a:pt x="636284" y="-33521"/>
                  <a:pt x="781480" y="46246"/>
                  <a:pt x="969307" y="0"/>
                </a:cubicBezTo>
                <a:cubicBezTo>
                  <a:pt x="1157134" y="-46246"/>
                  <a:pt x="1256729" y="39256"/>
                  <a:pt x="1387871" y="0"/>
                </a:cubicBezTo>
                <a:cubicBezTo>
                  <a:pt x="1519013" y="-39256"/>
                  <a:pt x="1688786" y="43464"/>
                  <a:pt x="1806435" y="0"/>
                </a:cubicBezTo>
                <a:cubicBezTo>
                  <a:pt x="1924084" y="-43464"/>
                  <a:pt x="2125072" y="21217"/>
                  <a:pt x="2357178" y="0"/>
                </a:cubicBezTo>
                <a:cubicBezTo>
                  <a:pt x="2589284" y="-21217"/>
                  <a:pt x="2653964" y="14758"/>
                  <a:pt x="2907920" y="0"/>
                </a:cubicBezTo>
                <a:cubicBezTo>
                  <a:pt x="3161876" y="-14758"/>
                  <a:pt x="3264561" y="18464"/>
                  <a:pt x="3502722" y="0"/>
                </a:cubicBezTo>
                <a:cubicBezTo>
                  <a:pt x="3740883" y="-18464"/>
                  <a:pt x="4004735" y="96799"/>
                  <a:pt x="4405940" y="0"/>
                </a:cubicBezTo>
                <a:cubicBezTo>
                  <a:pt x="4412479" y="158095"/>
                  <a:pt x="4402839" y="291582"/>
                  <a:pt x="4405940" y="369332"/>
                </a:cubicBezTo>
                <a:cubicBezTo>
                  <a:pt x="4149382" y="418756"/>
                  <a:pt x="3943049" y="307907"/>
                  <a:pt x="3811138" y="369332"/>
                </a:cubicBezTo>
                <a:cubicBezTo>
                  <a:pt x="3679227" y="430757"/>
                  <a:pt x="3535670" y="339416"/>
                  <a:pt x="3348514" y="369332"/>
                </a:cubicBezTo>
                <a:cubicBezTo>
                  <a:pt x="3161358" y="399248"/>
                  <a:pt x="3099991" y="357259"/>
                  <a:pt x="2929950" y="369332"/>
                </a:cubicBezTo>
                <a:cubicBezTo>
                  <a:pt x="2759909" y="381405"/>
                  <a:pt x="2645632" y="356886"/>
                  <a:pt x="2467326" y="369332"/>
                </a:cubicBezTo>
                <a:cubicBezTo>
                  <a:pt x="2289020" y="381778"/>
                  <a:pt x="2102511" y="338189"/>
                  <a:pt x="1828465" y="369332"/>
                </a:cubicBezTo>
                <a:cubicBezTo>
                  <a:pt x="1554419" y="400475"/>
                  <a:pt x="1576437" y="359757"/>
                  <a:pt x="1365841" y="369332"/>
                </a:cubicBezTo>
                <a:cubicBezTo>
                  <a:pt x="1155245" y="378907"/>
                  <a:pt x="1019666" y="327387"/>
                  <a:pt x="726980" y="369332"/>
                </a:cubicBezTo>
                <a:cubicBezTo>
                  <a:pt x="434294" y="411277"/>
                  <a:pt x="210462" y="312174"/>
                  <a:pt x="0" y="369332"/>
                </a:cubicBezTo>
                <a:cubicBezTo>
                  <a:pt x="-19245" y="285183"/>
                  <a:pt x="24943" y="171508"/>
                  <a:pt x="0" y="0"/>
                </a:cubicBezTo>
                <a:close/>
              </a:path>
              <a:path w="4405940" h="369332" stroke="0" extrusionOk="0">
                <a:moveTo>
                  <a:pt x="0" y="0"/>
                </a:moveTo>
                <a:cubicBezTo>
                  <a:pt x="178006" y="-32022"/>
                  <a:pt x="384490" y="16610"/>
                  <a:pt x="638861" y="0"/>
                </a:cubicBezTo>
                <a:cubicBezTo>
                  <a:pt x="893232" y="-16610"/>
                  <a:pt x="932509" y="30718"/>
                  <a:pt x="1145544" y="0"/>
                </a:cubicBezTo>
                <a:cubicBezTo>
                  <a:pt x="1358579" y="-30718"/>
                  <a:pt x="1408409" y="15726"/>
                  <a:pt x="1652228" y="0"/>
                </a:cubicBezTo>
                <a:cubicBezTo>
                  <a:pt x="1896047" y="-15726"/>
                  <a:pt x="1931421" y="63185"/>
                  <a:pt x="2202970" y="0"/>
                </a:cubicBezTo>
                <a:cubicBezTo>
                  <a:pt x="2474519" y="-63185"/>
                  <a:pt x="2472698" y="30313"/>
                  <a:pt x="2621534" y="0"/>
                </a:cubicBezTo>
                <a:cubicBezTo>
                  <a:pt x="2770370" y="-30313"/>
                  <a:pt x="3096136" y="37796"/>
                  <a:pt x="3260396" y="0"/>
                </a:cubicBezTo>
                <a:cubicBezTo>
                  <a:pt x="3424656" y="-37796"/>
                  <a:pt x="3617158" y="8260"/>
                  <a:pt x="3811138" y="0"/>
                </a:cubicBezTo>
                <a:cubicBezTo>
                  <a:pt x="4005118" y="-8260"/>
                  <a:pt x="4168423" y="61562"/>
                  <a:pt x="4405940" y="0"/>
                </a:cubicBezTo>
                <a:cubicBezTo>
                  <a:pt x="4433352" y="125426"/>
                  <a:pt x="4383167" y="282223"/>
                  <a:pt x="4405940" y="369332"/>
                </a:cubicBezTo>
                <a:cubicBezTo>
                  <a:pt x="4270181" y="401096"/>
                  <a:pt x="4066191" y="367718"/>
                  <a:pt x="3855198" y="369332"/>
                </a:cubicBezTo>
                <a:cubicBezTo>
                  <a:pt x="3644205" y="370946"/>
                  <a:pt x="3460615" y="327768"/>
                  <a:pt x="3216336" y="369332"/>
                </a:cubicBezTo>
                <a:cubicBezTo>
                  <a:pt x="2972057" y="410896"/>
                  <a:pt x="2794574" y="347193"/>
                  <a:pt x="2665594" y="369332"/>
                </a:cubicBezTo>
                <a:cubicBezTo>
                  <a:pt x="2536614" y="391471"/>
                  <a:pt x="2264448" y="367792"/>
                  <a:pt x="2158911" y="369332"/>
                </a:cubicBezTo>
                <a:cubicBezTo>
                  <a:pt x="2053374" y="370872"/>
                  <a:pt x="1787189" y="309580"/>
                  <a:pt x="1608168" y="369332"/>
                </a:cubicBezTo>
                <a:cubicBezTo>
                  <a:pt x="1429147" y="429084"/>
                  <a:pt x="1305748" y="351418"/>
                  <a:pt x="1145544" y="369332"/>
                </a:cubicBezTo>
                <a:cubicBezTo>
                  <a:pt x="985340" y="387246"/>
                  <a:pt x="852785" y="328142"/>
                  <a:pt x="594802" y="369332"/>
                </a:cubicBezTo>
                <a:cubicBezTo>
                  <a:pt x="336819" y="410522"/>
                  <a:pt x="213371" y="350336"/>
                  <a:pt x="0" y="369332"/>
                </a:cubicBezTo>
                <a:cubicBezTo>
                  <a:pt x="-38858" y="190825"/>
                  <a:pt x="13931" y="129644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220758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“Thank you for the outstanding service” 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9FC810-DF2B-872B-8BC4-0E277782BB41}"/>
              </a:ext>
            </a:extLst>
          </p:cNvPr>
          <p:cNvSpPr txBox="1"/>
          <p:nvPr/>
        </p:nvSpPr>
        <p:spPr>
          <a:xfrm>
            <a:off x="6498930" y="4567398"/>
            <a:ext cx="5423242" cy="646331"/>
          </a:xfrm>
          <a:custGeom>
            <a:avLst/>
            <a:gdLst>
              <a:gd name="csX0" fmla="*/ 0 w 5423242"/>
              <a:gd name="csY0" fmla="*/ 0 h 646331"/>
              <a:gd name="csX1" fmla="*/ 379627 w 5423242"/>
              <a:gd name="csY1" fmla="*/ 0 h 646331"/>
              <a:gd name="csX2" fmla="*/ 976184 w 5423242"/>
              <a:gd name="csY2" fmla="*/ 0 h 646331"/>
              <a:gd name="csX3" fmla="*/ 1572740 w 5423242"/>
              <a:gd name="csY3" fmla="*/ 0 h 646331"/>
              <a:gd name="csX4" fmla="*/ 1952367 w 5423242"/>
              <a:gd name="csY4" fmla="*/ 0 h 646331"/>
              <a:gd name="csX5" fmla="*/ 2548924 w 5423242"/>
              <a:gd name="csY5" fmla="*/ 0 h 646331"/>
              <a:gd name="csX6" fmla="*/ 2928551 w 5423242"/>
              <a:gd name="csY6" fmla="*/ 0 h 646331"/>
              <a:gd name="csX7" fmla="*/ 3362410 w 5423242"/>
              <a:gd name="csY7" fmla="*/ 0 h 646331"/>
              <a:gd name="csX8" fmla="*/ 3904734 w 5423242"/>
              <a:gd name="csY8" fmla="*/ 0 h 646331"/>
              <a:gd name="csX9" fmla="*/ 4555523 w 5423242"/>
              <a:gd name="csY9" fmla="*/ 0 h 646331"/>
              <a:gd name="csX10" fmla="*/ 4935150 w 5423242"/>
              <a:gd name="csY10" fmla="*/ 0 h 646331"/>
              <a:gd name="csX11" fmla="*/ 5423242 w 5423242"/>
              <a:gd name="csY11" fmla="*/ 0 h 646331"/>
              <a:gd name="csX12" fmla="*/ 5423242 w 5423242"/>
              <a:gd name="csY12" fmla="*/ 336092 h 646331"/>
              <a:gd name="csX13" fmla="*/ 5423242 w 5423242"/>
              <a:gd name="csY13" fmla="*/ 646331 h 646331"/>
              <a:gd name="csX14" fmla="*/ 4989383 w 5423242"/>
              <a:gd name="csY14" fmla="*/ 646331 h 646331"/>
              <a:gd name="csX15" fmla="*/ 4447058 w 5423242"/>
              <a:gd name="csY15" fmla="*/ 646331 h 646331"/>
              <a:gd name="csX16" fmla="*/ 3958967 w 5423242"/>
              <a:gd name="csY16" fmla="*/ 646331 h 646331"/>
              <a:gd name="csX17" fmla="*/ 3362410 w 5423242"/>
              <a:gd name="csY17" fmla="*/ 646331 h 646331"/>
              <a:gd name="csX18" fmla="*/ 2765853 w 5423242"/>
              <a:gd name="csY18" fmla="*/ 646331 h 646331"/>
              <a:gd name="csX19" fmla="*/ 2169297 w 5423242"/>
              <a:gd name="csY19" fmla="*/ 646331 h 646331"/>
              <a:gd name="csX20" fmla="*/ 1518508 w 5423242"/>
              <a:gd name="csY20" fmla="*/ 646331 h 646331"/>
              <a:gd name="csX21" fmla="*/ 1084648 w 5423242"/>
              <a:gd name="csY21" fmla="*/ 646331 h 646331"/>
              <a:gd name="csX22" fmla="*/ 542324 w 5423242"/>
              <a:gd name="csY22" fmla="*/ 646331 h 646331"/>
              <a:gd name="csX23" fmla="*/ 0 w 5423242"/>
              <a:gd name="csY23" fmla="*/ 646331 h 646331"/>
              <a:gd name="csX24" fmla="*/ 0 w 5423242"/>
              <a:gd name="csY24" fmla="*/ 336092 h 646331"/>
              <a:gd name="csX25" fmla="*/ 0 w 5423242"/>
              <a:gd name="csY25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5423242" h="646331" fill="none" extrusionOk="0">
                <a:moveTo>
                  <a:pt x="0" y="0"/>
                </a:moveTo>
                <a:cubicBezTo>
                  <a:pt x="148451" y="-13670"/>
                  <a:pt x="211183" y="15690"/>
                  <a:pt x="379627" y="0"/>
                </a:cubicBezTo>
                <a:cubicBezTo>
                  <a:pt x="548071" y="-15690"/>
                  <a:pt x="739585" y="38769"/>
                  <a:pt x="976184" y="0"/>
                </a:cubicBezTo>
                <a:cubicBezTo>
                  <a:pt x="1212783" y="-38769"/>
                  <a:pt x="1421506" y="3827"/>
                  <a:pt x="1572740" y="0"/>
                </a:cubicBezTo>
                <a:cubicBezTo>
                  <a:pt x="1723974" y="-3827"/>
                  <a:pt x="1803839" y="31427"/>
                  <a:pt x="1952367" y="0"/>
                </a:cubicBezTo>
                <a:cubicBezTo>
                  <a:pt x="2100895" y="-31427"/>
                  <a:pt x="2277855" y="7693"/>
                  <a:pt x="2548924" y="0"/>
                </a:cubicBezTo>
                <a:cubicBezTo>
                  <a:pt x="2819993" y="-7693"/>
                  <a:pt x="2832562" y="16027"/>
                  <a:pt x="2928551" y="0"/>
                </a:cubicBezTo>
                <a:cubicBezTo>
                  <a:pt x="3024540" y="-16027"/>
                  <a:pt x="3158890" y="21965"/>
                  <a:pt x="3362410" y="0"/>
                </a:cubicBezTo>
                <a:cubicBezTo>
                  <a:pt x="3565930" y="-21965"/>
                  <a:pt x="3712350" y="48798"/>
                  <a:pt x="3904734" y="0"/>
                </a:cubicBezTo>
                <a:cubicBezTo>
                  <a:pt x="4097118" y="-48798"/>
                  <a:pt x="4425220" y="59692"/>
                  <a:pt x="4555523" y="0"/>
                </a:cubicBezTo>
                <a:cubicBezTo>
                  <a:pt x="4685826" y="-59692"/>
                  <a:pt x="4828665" y="34228"/>
                  <a:pt x="4935150" y="0"/>
                </a:cubicBezTo>
                <a:cubicBezTo>
                  <a:pt x="5041635" y="-34228"/>
                  <a:pt x="5232346" y="33353"/>
                  <a:pt x="5423242" y="0"/>
                </a:cubicBezTo>
                <a:cubicBezTo>
                  <a:pt x="5454706" y="151036"/>
                  <a:pt x="5417436" y="251686"/>
                  <a:pt x="5423242" y="336092"/>
                </a:cubicBezTo>
                <a:cubicBezTo>
                  <a:pt x="5429048" y="420498"/>
                  <a:pt x="5388394" y="552547"/>
                  <a:pt x="5423242" y="646331"/>
                </a:cubicBezTo>
                <a:cubicBezTo>
                  <a:pt x="5308289" y="691004"/>
                  <a:pt x="5158201" y="646016"/>
                  <a:pt x="4989383" y="646331"/>
                </a:cubicBezTo>
                <a:cubicBezTo>
                  <a:pt x="4820565" y="646646"/>
                  <a:pt x="4671346" y="634193"/>
                  <a:pt x="4447058" y="646331"/>
                </a:cubicBezTo>
                <a:cubicBezTo>
                  <a:pt x="4222770" y="658469"/>
                  <a:pt x="4117881" y="634367"/>
                  <a:pt x="3958967" y="646331"/>
                </a:cubicBezTo>
                <a:cubicBezTo>
                  <a:pt x="3800053" y="658295"/>
                  <a:pt x="3525007" y="580176"/>
                  <a:pt x="3362410" y="646331"/>
                </a:cubicBezTo>
                <a:cubicBezTo>
                  <a:pt x="3199813" y="712486"/>
                  <a:pt x="2960652" y="593179"/>
                  <a:pt x="2765853" y="646331"/>
                </a:cubicBezTo>
                <a:cubicBezTo>
                  <a:pt x="2571054" y="699483"/>
                  <a:pt x="2329249" y="589139"/>
                  <a:pt x="2169297" y="646331"/>
                </a:cubicBezTo>
                <a:cubicBezTo>
                  <a:pt x="2009345" y="703523"/>
                  <a:pt x="1796021" y="630132"/>
                  <a:pt x="1518508" y="646331"/>
                </a:cubicBezTo>
                <a:cubicBezTo>
                  <a:pt x="1240995" y="662530"/>
                  <a:pt x="1292900" y="607825"/>
                  <a:pt x="1084648" y="646331"/>
                </a:cubicBezTo>
                <a:cubicBezTo>
                  <a:pt x="876396" y="684837"/>
                  <a:pt x="752395" y="601503"/>
                  <a:pt x="542324" y="646331"/>
                </a:cubicBezTo>
                <a:cubicBezTo>
                  <a:pt x="332253" y="691159"/>
                  <a:pt x="228212" y="632310"/>
                  <a:pt x="0" y="646331"/>
                </a:cubicBezTo>
                <a:cubicBezTo>
                  <a:pt x="-27703" y="572298"/>
                  <a:pt x="1598" y="449549"/>
                  <a:pt x="0" y="336092"/>
                </a:cubicBezTo>
                <a:cubicBezTo>
                  <a:pt x="-1598" y="222635"/>
                  <a:pt x="26055" y="147608"/>
                  <a:pt x="0" y="0"/>
                </a:cubicBezTo>
                <a:close/>
              </a:path>
              <a:path w="5423242" h="646331" stroke="0" extrusionOk="0">
                <a:moveTo>
                  <a:pt x="0" y="0"/>
                </a:moveTo>
                <a:cubicBezTo>
                  <a:pt x="115212" y="-52720"/>
                  <a:pt x="259379" y="30770"/>
                  <a:pt x="488092" y="0"/>
                </a:cubicBezTo>
                <a:cubicBezTo>
                  <a:pt x="716805" y="-30770"/>
                  <a:pt x="880045" y="1414"/>
                  <a:pt x="1084648" y="0"/>
                </a:cubicBezTo>
                <a:cubicBezTo>
                  <a:pt x="1289251" y="-1414"/>
                  <a:pt x="1355003" y="48397"/>
                  <a:pt x="1518508" y="0"/>
                </a:cubicBezTo>
                <a:cubicBezTo>
                  <a:pt x="1682013" y="-48397"/>
                  <a:pt x="1985151" y="55528"/>
                  <a:pt x="2115064" y="0"/>
                </a:cubicBezTo>
                <a:cubicBezTo>
                  <a:pt x="2244977" y="-55528"/>
                  <a:pt x="2367982" y="1215"/>
                  <a:pt x="2548924" y="0"/>
                </a:cubicBezTo>
                <a:cubicBezTo>
                  <a:pt x="2729866" y="-1215"/>
                  <a:pt x="2865821" y="17388"/>
                  <a:pt x="3145480" y="0"/>
                </a:cubicBezTo>
                <a:cubicBezTo>
                  <a:pt x="3425139" y="-17388"/>
                  <a:pt x="3420492" y="45909"/>
                  <a:pt x="3633572" y="0"/>
                </a:cubicBezTo>
                <a:cubicBezTo>
                  <a:pt x="3846652" y="-45909"/>
                  <a:pt x="4050135" y="22450"/>
                  <a:pt x="4284361" y="0"/>
                </a:cubicBezTo>
                <a:cubicBezTo>
                  <a:pt x="4518587" y="-22450"/>
                  <a:pt x="4651870" y="26613"/>
                  <a:pt x="4826685" y="0"/>
                </a:cubicBezTo>
                <a:cubicBezTo>
                  <a:pt x="5001500" y="-26613"/>
                  <a:pt x="5292194" y="70885"/>
                  <a:pt x="5423242" y="0"/>
                </a:cubicBezTo>
                <a:cubicBezTo>
                  <a:pt x="5447725" y="95632"/>
                  <a:pt x="5411147" y="253483"/>
                  <a:pt x="5423242" y="323166"/>
                </a:cubicBezTo>
                <a:cubicBezTo>
                  <a:pt x="5435337" y="392849"/>
                  <a:pt x="5392278" y="566917"/>
                  <a:pt x="5423242" y="646331"/>
                </a:cubicBezTo>
                <a:cubicBezTo>
                  <a:pt x="5177687" y="701119"/>
                  <a:pt x="5108150" y="597451"/>
                  <a:pt x="4826685" y="646331"/>
                </a:cubicBezTo>
                <a:cubicBezTo>
                  <a:pt x="4545220" y="695211"/>
                  <a:pt x="4496762" y="639495"/>
                  <a:pt x="4392826" y="646331"/>
                </a:cubicBezTo>
                <a:cubicBezTo>
                  <a:pt x="4288890" y="653167"/>
                  <a:pt x="4093294" y="594477"/>
                  <a:pt x="3958967" y="646331"/>
                </a:cubicBezTo>
                <a:cubicBezTo>
                  <a:pt x="3824640" y="698185"/>
                  <a:pt x="3640886" y="630297"/>
                  <a:pt x="3416642" y="646331"/>
                </a:cubicBezTo>
                <a:cubicBezTo>
                  <a:pt x="3192399" y="662365"/>
                  <a:pt x="3079673" y="609787"/>
                  <a:pt x="2928551" y="646331"/>
                </a:cubicBezTo>
                <a:cubicBezTo>
                  <a:pt x="2777429" y="682875"/>
                  <a:pt x="2612884" y="628049"/>
                  <a:pt x="2494691" y="646331"/>
                </a:cubicBezTo>
                <a:cubicBezTo>
                  <a:pt x="2376498" y="664613"/>
                  <a:pt x="2063555" y="621013"/>
                  <a:pt x="1898135" y="646331"/>
                </a:cubicBezTo>
                <a:cubicBezTo>
                  <a:pt x="1732715" y="671649"/>
                  <a:pt x="1613415" y="630358"/>
                  <a:pt x="1410043" y="646331"/>
                </a:cubicBezTo>
                <a:cubicBezTo>
                  <a:pt x="1206671" y="662304"/>
                  <a:pt x="1182389" y="603866"/>
                  <a:pt x="1030416" y="646331"/>
                </a:cubicBezTo>
                <a:cubicBezTo>
                  <a:pt x="878443" y="688796"/>
                  <a:pt x="750895" y="602142"/>
                  <a:pt x="542324" y="646331"/>
                </a:cubicBezTo>
                <a:cubicBezTo>
                  <a:pt x="333753" y="690520"/>
                  <a:pt x="181100" y="639914"/>
                  <a:pt x="0" y="646331"/>
                </a:cubicBezTo>
                <a:cubicBezTo>
                  <a:pt x="-36224" y="514188"/>
                  <a:pt x="29179" y="400510"/>
                  <a:pt x="0" y="316702"/>
                </a:cubicBezTo>
                <a:cubicBezTo>
                  <a:pt x="-29179" y="232894"/>
                  <a:pt x="4263" y="131991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1935673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“We appreciate the professionalism and efficiency demonstrated throughout the process</a:t>
            </a:r>
            <a:r>
              <a:rPr lang="en-GB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9557C5-DA2A-992E-69FD-973DD4A7BB1E}"/>
              </a:ext>
            </a:extLst>
          </p:cNvPr>
          <p:cNvSpPr txBox="1"/>
          <p:nvPr/>
        </p:nvSpPr>
        <p:spPr>
          <a:xfrm>
            <a:off x="5124319" y="3002387"/>
            <a:ext cx="2544013" cy="646331"/>
          </a:xfrm>
          <a:custGeom>
            <a:avLst/>
            <a:gdLst>
              <a:gd name="csX0" fmla="*/ 0 w 2544013"/>
              <a:gd name="csY0" fmla="*/ 0 h 646331"/>
              <a:gd name="csX1" fmla="*/ 483362 w 2544013"/>
              <a:gd name="csY1" fmla="*/ 0 h 646331"/>
              <a:gd name="csX2" fmla="*/ 941285 w 2544013"/>
              <a:gd name="csY2" fmla="*/ 0 h 646331"/>
              <a:gd name="csX3" fmla="*/ 1475528 w 2544013"/>
              <a:gd name="csY3" fmla="*/ 0 h 646331"/>
              <a:gd name="csX4" fmla="*/ 1958890 w 2544013"/>
              <a:gd name="csY4" fmla="*/ 0 h 646331"/>
              <a:gd name="csX5" fmla="*/ 2544013 w 2544013"/>
              <a:gd name="csY5" fmla="*/ 0 h 646331"/>
              <a:gd name="csX6" fmla="*/ 2544013 w 2544013"/>
              <a:gd name="csY6" fmla="*/ 323166 h 646331"/>
              <a:gd name="csX7" fmla="*/ 2544013 w 2544013"/>
              <a:gd name="csY7" fmla="*/ 646331 h 646331"/>
              <a:gd name="csX8" fmla="*/ 2009770 w 2544013"/>
              <a:gd name="csY8" fmla="*/ 646331 h 646331"/>
              <a:gd name="csX9" fmla="*/ 1526408 w 2544013"/>
              <a:gd name="csY9" fmla="*/ 646331 h 646331"/>
              <a:gd name="csX10" fmla="*/ 1068485 w 2544013"/>
              <a:gd name="csY10" fmla="*/ 646331 h 646331"/>
              <a:gd name="csX11" fmla="*/ 508803 w 2544013"/>
              <a:gd name="csY11" fmla="*/ 646331 h 646331"/>
              <a:gd name="csX12" fmla="*/ 0 w 2544013"/>
              <a:gd name="csY12" fmla="*/ 646331 h 646331"/>
              <a:gd name="csX13" fmla="*/ 0 w 2544013"/>
              <a:gd name="csY13" fmla="*/ 329629 h 646331"/>
              <a:gd name="csX14" fmla="*/ 0 w 2544013"/>
              <a:gd name="csY14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2544013" h="646331" fill="none" extrusionOk="0">
                <a:moveTo>
                  <a:pt x="0" y="0"/>
                </a:moveTo>
                <a:cubicBezTo>
                  <a:pt x="188315" y="-37503"/>
                  <a:pt x="286990" y="269"/>
                  <a:pt x="483362" y="0"/>
                </a:cubicBezTo>
                <a:cubicBezTo>
                  <a:pt x="679734" y="-269"/>
                  <a:pt x="811225" y="36184"/>
                  <a:pt x="941285" y="0"/>
                </a:cubicBezTo>
                <a:cubicBezTo>
                  <a:pt x="1071345" y="-36184"/>
                  <a:pt x="1251626" y="50498"/>
                  <a:pt x="1475528" y="0"/>
                </a:cubicBezTo>
                <a:cubicBezTo>
                  <a:pt x="1699430" y="-50498"/>
                  <a:pt x="1783978" y="9543"/>
                  <a:pt x="1958890" y="0"/>
                </a:cubicBezTo>
                <a:cubicBezTo>
                  <a:pt x="2133802" y="-9543"/>
                  <a:pt x="2273857" y="38434"/>
                  <a:pt x="2544013" y="0"/>
                </a:cubicBezTo>
                <a:cubicBezTo>
                  <a:pt x="2568892" y="158153"/>
                  <a:pt x="2532714" y="162483"/>
                  <a:pt x="2544013" y="323166"/>
                </a:cubicBezTo>
                <a:cubicBezTo>
                  <a:pt x="2555312" y="483849"/>
                  <a:pt x="2509529" y="553776"/>
                  <a:pt x="2544013" y="646331"/>
                </a:cubicBezTo>
                <a:cubicBezTo>
                  <a:pt x="2351736" y="667685"/>
                  <a:pt x="2154967" y="638832"/>
                  <a:pt x="2009770" y="646331"/>
                </a:cubicBezTo>
                <a:cubicBezTo>
                  <a:pt x="1864573" y="653830"/>
                  <a:pt x="1661518" y="618526"/>
                  <a:pt x="1526408" y="646331"/>
                </a:cubicBezTo>
                <a:cubicBezTo>
                  <a:pt x="1391298" y="674136"/>
                  <a:pt x="1278447" y="641024"/>
                  <a:pt x="1068485" y="646331"/>
                </a:cubicBezTo>
                <a:cubicBezTo>
                  <a:pt x="858523" y="651638"/>
                  <a:pt x="753191" y="595293"/>
                  <a:pt x="508803" y="646331"/>
                </a:cubicBezTo>
                <a:cubicBezTo>
                  <a:pt x="264415" y="697369"/>
                  <a:pt x="104057" y="636375"/>
                  <a:pt x="0" y="646331"/>
                </a:cubicBezTo>
                <a:cubicBezTo>
                  <a:pt x="-33341" y="492064"/>
                  <a:pt x="11355" y="407207"/>
                  <a:pt x="0" y="329629"/>
                </a:cubicBezTo>
                <a:cubicBezTo>
                  <a:pt x="-11355" y="252051"/>
                  <a:pt x="7282" y="110690"/>
                  <a:pt x="0" y="0"/>
                </a:cubicBezTo>
                <a:close/>
              </a:path>
              <a:path w="2544013" h="646331" stroke="0" extrusionOk="0">
                <a:moveTo>
                  <a:pt x="0" y="0"/>
                </a:moveTo>
                <a:cubicBezTo>
                  <a:pt x="189442" y="-17334"/>
                  <a:pt x="389861" y="63001"/>
                  <a:pt x="559683" y="0"/>
                </a:cubicBezTo>
                <a:cubicBezTo>
                  <a:pt x="729505" y="-63001"/>
                  <a:pt x="800749" y="17779"/>
                  <a:pt x="992165" y="0"/>
                </a:cubicBezTo>
                <a:cubicBezTo>
                  <a:pt x="1183581" y="-17779"/>
                  <a:pt x="1314802" y="51306"/>
                  <a:pt x="1500968" y="0"/>
                </a:cubicBezTo>
                <a:cubicBezTo>
                  <a:pt x="1687134" y="-51306"/>
                  <a:pt x="1810871" y="7450"/>
                  <a:pt x="1984330" y="0"/>
                </a:cubicBezTo>
                <a:cubicBezTo>
                  <a:pt x="2157789" y="-7450"/>
                  <a:pt x="2379487" y="60235"/>
                  <a:pt x="2544013" y="0"/>
                </a:cubicBezTo>
                <a:cubicBezTo>
                  <a:pt x="2578223" y="69364"/>
                  <a:pt x="2531655" y="172235"/>
                  <a:pt x="2544013" y="316702"/>
                </a:cubicBezTo>
                <a:cubicBezTo>
                  <a:pt x="2556371" y="461169"/>
                  <a:pt x="2519813" y="532083"/>
                  <a:pt x="2544013" y="646331"/>
                </a:cubicBezTo>
                <a:cubicBezTo>
                  <a:pt x="2408757" y="648036"/>
                  <a:pt x="2205153" y="617187"/>
                  <a:pt x="2111531" y="646331"/>
                </a:cubicBezTo>
                <a:cubicBezTo>
                  <a:pt x="2017909" y="675475"/>
                  <a:pt x="1815117" y="604912"/>
                  <a:pt x="1653608" y="646331"/>
                </a:cubicBezTo>
                <a:cubicBezTo>
                  <a:pt x="1492099" y="687750"/>
                  <a:pt x="1237571" y="631050"/>
                  <a:pt x="1119366" y="646331"/>
                </a:cubicBezTo>
                <a:cubicBezTo>
                  <a:pt x="1001161" y="661612"/>
                  <a:pt x="682151" y="631972"/>
                  <a:pt x="559683" y="646331"/>
                </a:cubicBezTo>
                <a:cubicBezTo>
                  <a:pt x="437215" y="660690"/>
                  <a:pt x="264993" y="629572"/>
                  <a:pt x="0" y="646331"/>
                </a:cubicBezTo>
                <a:cubicBezTo>
                  <a:pt x="-3168" y="498578"/>
                  <a:pt x="36833" y="475311"/>
                  <a:pt x="0" y="310239"/>
                </a:cubicBezTo>
                <a:cubicBezTo>
                  <a:pt x="-36833" y="145167"/>
                  <a:pt x="15445" y="15237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579821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application process was smooth”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DA0C48-D5BA-796F-9CCC-2D7514297C38}"/>
              </a:ext>
            </a:extLst>
          </p:cNvPr>
          <p:cNvSpPr txBox="1"/>
          <p:nvPr/>
        </p:nvSpPr>
        <p:spPr>
          <a:xfrm>
            <a:off x="105938" y="5139371"/>
            <a:ext cx="5423242" cy="923330"/>
          </a:xfrm>
          <a:custGeom>
            <a:avLst/>
            <a:gdLst>
              <a:gd name="csX0" fmla="*/ 0 w 5423242"/>
              <a:gd name="csY0" fmla="*/ 0 h 923330"/>
              <a:gd name="csX1" fmla="*/ 379627 w 5423242"/>
              <a:gd name="csY1" fmla="*/ 0 h 923330"/>
              <a:gd name="csX2" fmla="*/ 867719 w 5423242"/>
              <a:gd name="csY2" fmla="*/ 0 h 923330"/>
              <a:gd name="csX3" fmla="*/ 1301578 w 5423242"/>
              <a:gd name="csY3" fmla="*/ 0 h 923330"/>
              <a:gd name="csX4" fmla="*/ 1952367 w 5423242"/>
              <a:gd name="csY4" fmla="*/ 0 h 923330"/>
              <a:gd name="csX5" fmla="*/ 2548924 w 5423242"/>
              <a:gd name="csY5" fmla="*/ 0 h 923330"/>
              <a:gd name="csX6" fmla="*/ 3091248 w 5423242"/>
              <a:gd name="csY6" fmla="*/ 0 h 923330"/>
              <a:gd name="csX7" fmla="*/ 3525107 w 5423242"/>
              <a:gd name="csY7" fmla="*/ 0 h 923330"/>
              <a:gd name="csX8" fmla="*/ 3958967 w 5423242"/>
              <a:gd name="csY8" fmla="*/ 0 h 923330"/>
              <a:gd name="csX9" fmla="*/ 4447058 w 5423242"/>
              <a:gd name="csY9" fmla="*/ 0 h 923330"/>
              <a:gd name="csX10" fmla="*/ 4880918 w 5423242"/>
              <a:gd name="csY10" fmla="*/ 0 h 923330"/>
              <a:gd name="csX11" fmla="*/ 5423242 w 5423242"/>
              <a:gd name="csY11" fmla="*/ 0 h 923330"/>
              <a:gd name="csX12" fmla="*/ 5423242 w 5423242"/>
              <a:gd name="csY12" fmla="*/ 433965 h 923330"/>
              <a:gd name="csX13" fmla="*/ 5423242 w 5423242"/>
              <a:gd name="csY13" fmla="*/ 923330 h 923330"/>
              <a:gd name="csX14" fmla="*/ 4935150 w 5423242"/>
              <a:gd name="csY14" fmla="*/ 923330 h 923330"/>
              <a:gd name="csX15" fmla="*/ 4284361 w 5423242"/>
              <a:gd name="csY15" fmla="*/ 923330 h 923330"/>
              <a:gd name="csX16" fmla="*/ 3796269 w 5423242"/>
              <a:gd name="csY16" fmla="*/ 923330 h 923330"/>
              <a:gd name="csX17" fmla="*/ 3199713 w 5423242"/>
              <a:gd name="csY17" fmla="*/ 923330 h 923330"/>
              <a:gd name="csX18" fmla="*/ 2548924 w 5423242"/>
              <a:gd name="csY18" fmla="*/ 923330 h 923330"/>
              <a:gd name="csX19" fmla="*/ 1952367 w 5423242"/>
              <a:gd name="csY19" fmla="*/ 923330 h 923330"/>
              <a:gd name="csX20" fmla="*/ 1572740 w 5423242"/>
              <a:gd name="csY20" fmla="*/ 923330 h 923330"/>
              <a:gd name="csX21" fmla="*/ 1193113 w 5423242"/>
              <a:gd name="csY21" fmla="*/ 923330 h 923330"/>
              <a:gd name="csX22" fmla="*/ 542324 w 5423242"/>
              <a:gd name="csY22" fmla="*/ 923330 h 923330"/>
              <a:gd name="csX23" fmla="*/ 0 w 5423242"/>
              <a:gd name="csY23" fmla="*/ 923330 h 923330"/>
              <a:gd name="csX24" fmla="*/ 0 w 5423242"/>
              <a:gd name="csY24" fmla="*/ 443198 h 923330"/>
              <a:gd name="csX25" fmla="*/ 0 w 5423242"/>
              <a:gd name="csY25" fmla="*/ 0 h 9233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5423242" h="923330" fill="none" extrusionOk="0">
                <a:moveTo>
                  <a:pt x="0" y="0"/>
                </a:moveTo>
                <a:cubicBezTo>
                  <a:pt x="96051" y="-28143"/>
                  <a:pt x="250676" y="321"/>
                  <a:pt x="379627" y="0"/>
                </a:cubicBezTo>
                <a:cubicBezTo>
                  <a:pt x="508578" y="-321"/>
                  <a:pt x="671677" y="19936"/>
                  <a:pt x="867719" y="0"/>
                </a:cubicBezTo>
                <a:cubicBezTo>
                  <a:pt x="1063761" y="-19936"/>
                  <a:pt x="1189215" y="15553"/>
                  <a:pt x="1301578" y="0"/>
                </a:cubicBezTo>
                <a:cubicBezTo>
                  <a:pt x="1413941" y="-15553"/>
                  <a:pt x="1704440" y="4937"/>
                  <a:pt x="1952367" y="0"/>
                </a:cubicBezTo>
                <a:cubicBezTo>
                  <a:pt x="2200294" y="-4937"/>
                  <a:pt x="2351805" y="41649"/>
                  <a:pt x="2548924" y="0"/>
                </a:cubicBezTo>
                <a:cubicBezTo>
                  <a:pt x="2746043" y="-41649"/>
                  <a:pt x="2908090" y="11468"/>
                  <a:pt x="3091248" y="0"/>
                </a:cubicBezTo>
                <a:cubicBezTo>
                  <a:pt x="3274406" y="-11468"/>
                  <a:pt x="3352663" y="8778"/>
                  <a:pt x="3525107" y="0"/>
                </a:cubicBezTo>
                <a:cubicBezTo>
                  <a:pt x="3697551" y="-8778"/>
                  <a:pt x="3776402" y="20570"/>
                  <a:pt x="3958967" y="0"/>
                </a:cubicBezTo>
                <a:cubicBezTo>
                  <a:pt x="4141532" y="-20570"/>
                  <a:pt x="4304315" y="54156"/>
                  <a:pt x="4447058" y="0"/>
                </a:cubicBezTo>
                <a:cubicBezTo>
                  <a:pt x="4589801" y="-54156"/>
                  <a:pt x="4767068" y="17105"/>
                  <a:pt x="4880918" y="0"/>
                </a:cubicBezTo>
                <a:cubicBezTo>
                  <a:pt x="4994768" y="-17105"/>
                  <a:pt x="5185847" y="54284"/>
                  <a:pt x="5423242" y="0"/>
                </a:cubicBezTo>
                <a:cubicBezTo>
                  <a:pt x="5470150" y="110581"/>
                  <a:pt x="5384345" y="286491"/>
                  <a:pt x="5423242" y="433965"/>
                </a:cubicBezTo>
                <a:cubicBezTo>
                  <a:pt x="5462139" y="581440"/>
                  <a:pt x="5412553" y="695017"/>
                  <a:pt x="5423242" y="923330"/>
                </a:cubicBezTo>
                <a:cubicBezTo>
                  <a:pt x="5269221" y="964871"/>
                  <a:pt x="5074509" y="901265"/>
                  <a:pt x="4935150" y="923330"/>
                </a:cubicBezTo>
                <a:cubicBezTo>
                  <a:pt x="4795791" y="945395"/>
                  <a:pt x="4573195" y="888031"/>
                  <a:pt x="4284361" y="923330"/>
                </a:cubicBezTo>
                <a:cubicBezTo>
                  <a:pt x="3995527" y="958629"/>
                  <a:pt x="4016724" y="875136"/>
                  <a:pt x="3796269" y="923330"/>
                </a:cubicBezTo>
                <a:cubicBezTo>
                  <a:pt x="3575814" y="971524"/>
                  <a:pt x="3482765" y="905455"/>
                  <a:pt x="3199713" y="923330"/>
                </a:cubicBezTo>
                <a:cubicBezTo>
                  <a:pt x="2916661" y="941205"/>
                  <a:pt x="2681813" y="875820"/>
                  <a:pt x="2548924" y="923330"/>
                </a:cubicBezTo>
                <a:cubicBezTo>
                  <a:pt x="2416035" y="970840"/>
                  <a:pt x="2194714" y="858239"/>
                  <a:pt x="1952367" y="923330"/>
                </a:cubicBezTo>
                <a:cubicBezTo>
                  <a:pt x="1710020" y="988421"/>
                  <a:pt x="1666769" y="882613"/>
                  <a:pt x="1572740" y="923330"/>
                </a:cubicBezTo>
                <a:cubicBezTo>
                  <a:pt x="1478711" y="964047"/>
                  <a:pt x="1321609" y="891273"/>
                  <a:pt x="1193113" y="923330"/>
                </a:cubicBezTo>
                <a:cubicBezTo>
                  <a:pt x="1064617" y="955387"/>
                  <a:pt x="689179" y="894297"/>
                  <a:pt x="542324" y="923330"/>
                </a:cubicBezTo>
                <a:cubicBezTo>
                  <a:pt x="395469" y="952363"/>
                  <a:pt x="191557" y="918236"/>
                  <a:pt x="0" y="923330"/>
                </a:cubicBezTo>
                <a:cubicBezTo>
                  <a:pt x="-9417" y="758130"/>
                  <a:pt x="32329" y="602177"/>
                  <a:pt x="0" y="443198"/>
                </a:cubicBezTo>
                <a:cubicBezTo>
                  <a:pt x="-32329" y="284219"/>
                  <a:pt x="34915" y="215790"/>
                  <a:pt x="0" y="0"/>
                </a:cubicBezTo>
                <a:close/>
              </a:path>
              <a:path w="5423242" h="923330" stroke="0" extrusionOk="0">
                <a:moveTo>
                  <a:pt x="0" y="0"/>
                </a:moveTo>
                <a:cubicBezTo>
                  <a:pt x="220680" y="-11727"/>
                  <a:pt x="339561" y="43421"/>
                  <a:pt x="488092" y="0"/>
                </a:cubicBezTo>
                <a:cubicBezTo>
                  <a:pt x="636623" y="-43421"/>
                  <a:pt x="943853" y="35826"/>
                  <a:pt x="1084648" y="0"/>
                </a:cubicBezTo>
                <a:cubicBezTo>
                  <a:pt x="1225443" y="-35826"/>
                  <a:pt x="1530816" y="30888"/>
                  <a:pt x="1735437" y="0"/>
                </a:cubicBezTo>
                <a:cubicBezTo>
                  <a:pt x="1940058" y="-30888"/>
                  <a:pt x="2032338" y="28071"/>
                  <a:pt x="2115064" y="0"/>
                </a:cubicBezTo>
                <a:cubicBezTo>
                  <a:pt x="2197790" y="-28071"/>
                  <a:pt x="2416210" y="54782"/>
                  <a:pt x="2603156" y="0"/>
                </a:cubicBezTo>
                <a:cubicBezTo>
                  <a:pt x="2790102" y="-54782"/>
                  <a:pt x="2899175" y="40085"/>
                  <a:pt x="3091248" y="0"/>
                </a:cubicBezTo>
                <a:cubicBezTo>
                  <a:pt x="3283321" y="-40085"/>
                  <a:pt x="3471549" y="17994"/>
                  <a:pt x="3742037" y="0"/>
                </a:cubicBezTo>
                <a:cubicBezTo>
                  <a:pt x="4012525" y="-17994"/>
                  <a:pt x="4060029" y="61943"/>
                  <a:pt x="4284361" y="0"/>
                </a:cubicBezTo>
                <a:cubicBezTo>
                  <a:pt x="4508693" y="-61943"/>
                  <a:pt x="4591939" y="59360"/>
                  <a:pt x="4826685" y="0"/>
                </a:cubicBezTo>
                <a:cubicBezTo>
                  <a:pt x="5061431" y="-59360"/>
                  <a:pt x="5298138" y="53169"/>
                  <a:pt x="5423242" y="0"/>
                </a:cubicBezTo>
                <a:cubicBezTo>
                  <a:pt x="5476039" y="147551"/>
                  <a:pt x="5376299" y="351373"/>
                  <a:pt x="5423242" y="443198"/>
                </a:cubicBezTo>
                <a:cubicBezTo>
                  <a:pt x="5470185" y="535023"/>
                  <a:pt x="5422988" y="816213"/>
                  <a:pt x="5423242" y="923330"/>
                </a:cubicBezTo>
                <a:cubicBezTo>
                  <a:pt x="5269453" y="944526"/>
                  <a:pt x="5189819" y="901174"/>
                  <a:pt x="4989383" y="923330"/>
                </a:cubicBezTo>
                <a:cubicBezTo>
                  <a:pt x="4788947" y="945486"/>
                  <a:pt x="4768908" y="899192"/>
                  <a:pt x="4609756" y="923330"/>
                </a:cubicBezTo>
                <a:cubicBezTo>
                  <a:pt x="4450604" y="947468"/>
                  <a:pt x="4220400" y="900661"/>
                  <a:pt x="4013199" y="923330"/>
                </a:cubicBezTo>
                <a:cubicBezTo>
                  <a:pt x="3805998" y="945999"/>
                  <a:pt x="3661847" y="873503"/>
                  <a:pt x="3525107" y="923330"/>
                </a:cubicBezTo>
                <a:cubicBezTo>
                  <a:pt x="3388367" y="973157"/>
                  <a:pt x="3296134" y="892443"/>
                  <a:pt x="3091248" y="923330"/>
                </a:cubicBezTo>
                <a:cubicBezTo>
                  <a:pt x="2886362" y="954217"/>
                  <a:pt x="2669219" y="922458"/>
                  <a:pt x="2494691" y="923330"/>
                </a:cubicBezTo>
                <a:cubicBezTo>
                  <a:pt x="2320163" y="924202"/>
                  <a:pt x="2121357" y="886881"/>
                  <a:pt x="2006600" y="923330"/>
                </a:cubicBezTo>
                <a:cubicBezTo>
                  <a:pt x="1891843" y="959779"/>
                  <a:pt x="1672254" y="907596"/>
                  <a:pt x="1572740" y="923330"/>
                </a:cubicBezTo>
                <a:cubicBezTo>
                  <a:pt x="1473226" y="939064"/>
                  <a:pt x="1301337" y="888341"/>
                  <a:pt x="1084648" y="923330"/>
                </a:cubicBezTo>
                <a:cubicBezTo>
                  <a:pt x="867959" y="958319"/>
                  <a:pt x="816412" y="889290"/>
                  <a:pt x="596557" y="923330"/>
                </a:cubicBezTo>
                <a:cubicBezTo>
                  <a:pt x="376702" y="957370"/>
                  <a:pt x="283895" y="870135"/>
                  <a:pt x="0" y="923330"/>
                </a:cubicBezTo>
                <a:cubicBezTo>
                  <a:pt x="-52651" y="777119"/>
                  <a:pt x="47149" y="630332"/>
                  <a:pt x="0" y="461665"/>
                </a:cubicBezTo>
                <a:cubicBezTo>
                  <a:pt x="-47149" y="292998"/>
                  <a:pt x="39649" y="19570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2692061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“Thanks to the excellent communication and flexibility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demonstrated by all involved partners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minor issues were effectively addressed</a:t>
            </a:r>
            <a:r>
              <a:rPr lang="en-GB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DC788E-2841-47CC-255E-9D8ADA11FA7C}"/>
              </a:ext>
            </a:extLst>
          </p:cNvPr>
          <p:cNvSpPr txBox="1"/>
          <p:nvPr/>
        </p:nvSpPr>
        <p:spPr>
          <a:xfrm>
            <a:off x="2624590" y="6155918"/>
            <a:ext cx="6120440" cy="646331"/>
          </a:xfrm>
          <a:custGeom>
            <a:avLst/>
            <a:gdLst>
              <a:gd name="csX0" fmla="*/ 0 w 6120440"/>
              <a:gd name="csY0" fmla="*/ 0 h 646331"/>
              <a:gd name="csX1" fmla="*/ 372790 w 6120440"/>
              <a:gd name="csY1" fmla="*/ 0 h 646331"/>
              <a:gd name="csX2" fmla="*/ 990398 w 6120440"/>
              <a:gd name="csY2" fmla="*/ 0 h 646331"/>
              <a:gd name="csX3" fmla="*/ 1669211 w 6120440"/>
              <a:gd name="csY3" fmla="*/ 0 h 646331"/>
              <a:gd name="csX4" fmla="*/ 2286819 w 6120440"/>
              <a:gd name="csY4" fmla="*/ 0 h 646331"/>
              <a:gd name="csX5" fmla="*/ 2720814 w 6120440"/>
              <a:gd name="csY5" fmla="*/ 0 h 646331"/>
              <a:gd name="csX6" fmla="*/ 3154809 w 6120440"/>
              <a:gd name="csY6" fmla="*/ 0 h 646331"/>
              <a:gd name="csX7" fmla="*/ 3772417 w 6120440"/>
              <a:gd name="csY7" fmla="*/ 0 h 646331"/>
              <a:gd name="csX8" fmla="*/ 4206411 w 6120440"/>
              <a:gd name="csY8" fmla="*/ 0 h 646331"/>
              <a:gd name="csX9" fmla="*/ 4640406 w 6120440"/>
              <a:gd name="csY9" fmla="*/ 0 h 646331"/>
              <a:gd name="csX10" fmla="*/ 5013197 w 6120440"/>
              <a:gd name="csY10" fmla="*/ 0 h 646331"/>
              <a:gd name="csX11" fmla="*/ 6120440 w 6120440"/>
              <a:gd name="csY11" fmla="*/ 0 h 646331"/>
              <a:gd name="csX12" fmla="*/ 6120440 w 6120440"/>
              <a:gd name="csY12" fmla="*/ 336092 h 646331"/>
              <a:gd name="csX13" fmla="*/ 6120440 w 6120440"/>
              <a:gd name="csY13" fmla="*/ 646331 h 646331"/>
              <a:gd name="csX14" fmla="*/ 5747650 w 6120440"/>
              <a:gd name="csY14" fmla="*/ 646331 h 646331"/>
              <a:gd name="csX15" fmla="*/ 5374859 w 6120440"/>
              <a:gd name="csY15" fmla="*/ 646331 h 646331"/>
              <a:gd name="csX16" fmla="*/ 4696047 w 6120440"/>
              <a:gd name="csY16" fmla="*/ 646331 h 646331"/>
              <a:gd name="csX17" fmla="*/ 4139643 w 6120440"/>
              <a:gd name="csY17" fmla="*/ 646331 h 646331"/>
              <a:gd name="csX18" fmla="*/ 3644444 w 6120440"/>
              <a:gd name="csY18" fmla="*/ 646331 h 646331"/>
              <a:gd name="csX19" fmla="*/ 3149245 w 6120440"/>
              <a:gd name="csY19" fmla="*/ 646331 h 646331"/>
              <a:gd name="csX20" fmla="*/ 2470432 w 6120440"/>
              <a:gd name="csY20" fmla="*/ 646331 h 646331"/>
              <a:gd name="csX21" fmla="*/ 1791620 w 6120440"/>
              <a:gd name="csY21" fmla="*/ 646331 h 646331"/>
              <a:gd name="csX22" fmla="*/ 1174012 w 6120440"/>
              <a:gd name="csY22" fmla="*/ 646331 h 646331"/>
              <a:gd name="csX23" fmla="*/ 617608 w 6120440"/>
              <a:gd name="csY23" fmla="*/ 646331 h 646331"/>
              <a:gd name="csX24" fmla="*/ 0 w 6120440"/>
              <a:gd name="csY24" fmla="*/ 646331 h 646331"/>
              <a:gd name="csX25" fmla="*/ 0 w 6120440"/>
              <a:gd name="csY25" fmla="*/ 323166 h 646331"/>
              <a:gd name="csX26" fmla="*/ 0 w 6120440"/>
              <a:gd name="csY26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6120440" h="646331" fill="none" extrusionOk="0">
                <a:moveTo>
                  <a:pt x="0" y="0"/>
                </a:moveTo>
                <a:cubicBezTo>
                  <a:pt x="106848" y="-36593"/>
                  <a:pt x="270557" y="1693"/>
                  <a:pt x="372790" y="0"/>
                </a:cubicBezTo>
                <a:cubicBezTo>
                  <a:pt x="475023" y="-1693"/>
                  <a:pt x="860998" y="62893"/>
                  <a:pt x="990398" y="0"/>
                </a:cubicBezTo>
                <a:cubicBezTo>
                  <a:pt x="1119798" y="-62893"/>
                  <a:pt x="1409990" y="174"/>
                  <a:pt x="1669211" y="0"/>
                </a:cubicBezTo>
                <a:cubicBezTo>
                  <a:pt x="1928432" y="-174"/>
                  <a:pt x="2027940" y="27301"/>
                  <a:pt x="2286819" y="0"/>
                </a:cubicBezTo>
                <a:cubicBezTo>
                  <a:pt x="2545698" y="-27301"/>
                  <a:pt x="2618549" y="7500"/>
                  <a:pt x="2720814" y="0"/>
                </a:cubicBezTo>
                <a:cubicBezTo>
                  <a:pt x="2823080" y="-7500"/>
                  <a:pt x="3010177" y="8183"/>
                  <a:pt x="3154809" y="0"/>
                </a:cubicBezTo>
                <a:cubicBezTo>
                  <a:pt x="3299441" y="-8183"/>
                  <a:pt x="3577113" y="59625"/>
                  <a:pt x="3772417" y="0"/>
                </a:cubicBezTo>
                <a:cubicBezTo>
                  <a:pt x="3967721" y="-59625"/>
                  <a:pt x="4116896" y="9217"/>
                  <a:pt x="4206411" y="0"/>
                </a:cubicBezTo>
                <a:cubicBezTo>
                  <a:pt x="4295926" y="-9217"/>
                  <a:pt x="4425779" y="1312"/>
                  <a:pt x="4640406" y="0"/>
                </a:cubicBezTo>
                <a:cubicBezTo>
                  <a:pt x="4855033" y="-1312"/>
                  <a:pt x="4846229" y="5340"/>
                  <a:pt x="5013197" y="0"/>
                </a:cubicBezTo>
                <a:cubicBezTo>
                  <a:pt x="5180165" y="-5340"/>
                  <a:pt x="5597097" y="35164"/>
                  <a:pt x="6120440" y="0"/>
                </a:cubicBezTo>
                <a:cubicBezTo>
                  <a:pt x="6133972" y="105899"/>
                  <a:pt x="6108428" y="201917"/>
                  <a:pt x="6120440" y="336092"/>
                </a:cubicBezTo>
                <a:cubicBezTo>
                  <a:pt x="6132452" y="470267"/>
                  <a:pt x="6109498" y="526233"/>
                  <a:pt x="6120440" y="646331"/>
                </a:cubicBezTo>
                <a:cubicBezTo>
                  <a:pt x="6038506" y="653267"/>
                  <a:pt x="5855525" y="629783"/>
                  <a:pt x="5747650" y="646331"/>
                </a:cubicBezTo>
                <a:cubicBezTo>
                  <a:pt x="5639775" y="662879"/>
                  <a:pt x="5543576" y="614775"/>
                  <a:pt x="5374859" y="646331"/>
                </a:cubicBezTo>
                <a:cubicBezTo>
                  <a:pt x="5206142" y="677887"/>
                  <a:pt x="4947255" y="567296"/>
                  <a:pt x="4696047" y="646331"/>
                </a:cubicBezTo>
                <a:cubicBezTo>
                  <a:pt x="4444839" y="725366"/>
                  <a:pt x="4388917" y="644583"/>
                  <a:pt x="4139643" y="646331"/>
                </a:cubicBezTo>
                <a:cubicBezTo>
                  <a:pt x="3890369" y="648079"/>
                  <a:pt x="3873859" y="621736"/>
                  <a:pt x="3644444" y="646331"/>
                </a:cubicBezTo>
                <a:cubicBezTo>
                  <a:pt x="3415029" y="670926"/>
                  <a:pt x="3315071" y="613758"/>
                  <a:pt x="3149245" y="646331"/>
                </a:cubicBezTo>
                <a:cubicBezTo>
                  <a:pt x="2983419" y="678904"/>
                  <a:pt x="2647576" y="591815"/>
                  <a:pt x="2470432" y="646331"/>
                </a:cubicBezTo>
                <a:cubicBezTo>
                  <a:pt x="2293288" y="700847"/>
                  <a:pt x="2030023" y="604022"/>
                  <a:pt x="1791620" y="646331"/>
                </a:cubicBezTo>
                <a:cubicBezTo>
                  <a:pt x="1553217" y="688640"/>
                  <a:pt x="1327906" y="601688"/>
                  <a:pt x="1174012" y="646331"/>
                </a:cubicBezTo>
                <a:cubicBezTo>
                  <a:pt x="1020118" y="690974"/>
                  <a:pt x="733002" y="604572"/>
                  <a:pt x="617608" y="646331"/>
                </a:cubicBezTo>
                <a:cubicBezTo>
                  <a:pt x="502214" y="688090"/>
                  <a:pt x="170415" y="633317"/>
                  <a:pt x="0" y="646331"/>
                </a:cubicBezTo>
                <a:cubicBezTo>
                  <a:pt x="-23060" y="563181"/>
                  <a:pt x="2883" y="410975"/>
                  <a:pt x="0" y="323166"/>
                </a:cubicBezTo>
                <a:cubicBezTo>
                  <a:pt x="-2883" y="235358"/>
                  <a:pt x="21117" y="109433"/>
                  <a:pt x="0" y="0"/>
                </a:cubicBezTo>
                <a:close/>
              </a:path>
              <a:path w="6120440" h="646331" stroke="0" extrusionOk="0">
                <a:moveTo>
                  <a:pt x="0" y="0"/>
                </a:moveTo>
                <a:cubicBezTo>
                  <a:pt x="263863" y="-15796"/>
                  <a:pt x="451161" y="46961"/>
                  <a:pt x="617608" y="0"/>
                </a:cubicBezTo>
                <a:cubicBezTo>
                  <a:pt x="784055" y="-46961"/>
                  <a:pt x="835528" y="4347"/>
                  <a:pt x="1051603" y="0"/>
                </a:cubicBezTo>
                <a:cubicBezTo>
                  <a:pt x="1267679" y="-4347"/>
                  <a:pt x="1521978" y="53440"/>
                  <a:pt x="1669211" y="0"/>
                </a:cubicBezTo>
                <a:cubicBezTo>
                  <a:pt x="1816444" y="-53440"/>
                  <a:pt x="1877338" y="35808"/>
                  <a:pt x="2042001" y="0"/>
                </a:cubicBezTo>
                <a:cubicBezTo>
                  <a:pt x="2206664" y="-35808"/>
                  <a:pt x="2379603" y="6377"/>
                  <a:pt x="2598405" y="0"/>
                </a:cubicBezTo>
                <a:cubicBezTo>
                  <a:pt x="2817207" y="-6377"/>
                  <a:pt x="2939827" y="39251"/>
                  <a:pt x="3093604" y="0"/>
                </a:cubicBezTo>
                <a:cubicBezTo>
                  <a:pt x="3247381" y="-39251"/>
                  <a:pt x="3439397" y="15969"/>
                  <a:pt x="3527599" y="0"/>
                </a:cubicBezTo>
                <a:cubicBezTo>
                  <a:pt x="3615802" y="-15969"/>
                  <a:pt x="3804444" y="19933"/>
                  <a:pt x="4022798" y="0"/>
                </a:cubicBezTo>
                <a:cubicBezTo>
                  <a:pt x="4241152" y="-19933"/>
                  <a:pt x="4527189" y="202"/>
                  <a:pt x="4701611" y="0"/>
                </a:cubicBezTo>
                <a:cubicBezTo>
                  <a:pt x="4876033" y="-202"/>
                  <a:pt x="4996823" y="50453"/>
                  <a:pt x="5135606" y="0"/>
                </a:cubicBezTo>
                <a:cubicBezTo>
                  <a:pt x="5274390" y="-50453"/>
                  <a:pt x="5802799" y="114252"/>
                  <a:pt x="6120440" y="0"/>
                </a:cubicBezTo>
                <a:cubicBezTo>
                  <a:pt x="6122381" y="112505"/>
                  <a:pt x="6118671" y="172046"/>
                  <a:pt x="6120440" y="303776"/>
                </a:cubicBezTo>
                <a:cubicBezTo>
                  <a:pt x="6122209" y="435506"/>
                  <a:pt x="6104896" y="513924"/>
                  <a:pt x="6120440" y="646331"/>
                </a:cubicBezTo>
                <a:cubicBezTo>
                  <a:pt x="5898695" y="721530"/>
                  <a:pt x="5695865" y="612213"/>
                  <a:pt x="5441628" y="646331"/>
                </a:cubicBezTo>
                <a:cubicBezTo>
                  <a:pt x="5187391" y="680449"/>
                  <a:pt x="5123565" y="643173"/>
                  <a:pt x="4824020" y="646331"/>
                </a:cubicBezTo>
                <a:cubicBezTo>
                  <a:pt x="4524475" y="649489"/>
                  <a:pt x="4450348" y="582393"/>
                  <a:pt x="4206411" y="646331"/>
                </a:cubicBezTo>
                <a:cubicBezTo>
                  <a:pt x="3962474" y="710269"/>
                  <a:pt x="3918927" y="585113"/>
                  <a:pt x="3650008" y="646331"/>
                </a:cubicBezTo>
                <a:cubicBezTo>
                  <a:pt x="3381089" y="707549"/>
                  <a:pt x="3317338" y="630050"/>
                  <a:pt x="3093604" y="646331"/>
                </a:cubicBezTo>
                <a:cubicBezTo>
                  <a:pt x="2869870" y="662612"/>
                  <a:pt x="2735021" y="646155"/>
                  <a:pt x="2475996" y="646331"/>
                </a:cubicBezTo>
                <a:cubicBezTo>
                  <a:pt x="2216971" y="646507"/>
                  <a:pt x="2020595" y="634176"/>
                  <a:pt x="1858388" y="646331"/>
                </a:cubicBezTo>
                <a:cubicBezTo>
                  <a:pt x="1696181" y="658486"/>
                  <a:pt x="1459406" y="622815"/>
                  <a:pt x="1301985" y="646331"/>
                </a:cubicBezTo>
                <a:cubicBezTo>
                  <a:pt x="1144564" y="669847"/>
                  <a:pt x="1049194" y="620168"/>
                  <a:pt x="867990" y="646331"/>
                </a:cubicBezTo>
                <a:cubicBezTo>
                  <a:pt x="686786" y="672494"/>
                  <a:pt x="349786" y="604384"/>
                  <a:pt x="0" y="646331"/>
                </a:cubicBezTo>
                <a:cubicBezTo>
                  <a:pt x="-22458" y="552944"/>
                  <a:pt x="753" y="431615"/>
                  <a:pt x="0" y="310239"/>
                </a:cubicBezTo>
                <a:cubicBezTo>
                  <a:pt x="-753" y="188863"/>
                  <a:pt x="12843" y="142708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126064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materials provided were of excellent quality, which underlines the uniqueness of the PRISMAP initiative</a:t>
            </a:r>
            <a:r>
              <a:rPr lang="en-GB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BFB332C-BC5A-14C8-507F-24139A7CD4C9}"/>
              </a:ext>
            </a:extLst>
          </p:cNvPr>
          <p:cNvSpPr txBox="1"/>
          <p:nvPr/>
        </p:nvSpPr>
        <p:spPr>
          <a:xfrm>
            <a:off x="5801732" y="5366452"/>
            <a:ext cx="6120440" cy="674928"/>
          </a:xfrm>
          <a:custGeom>
            <a:avLst/>
            <a:gdLst>
              <a:gd name="csX0" fmla="*/ 0 w 6120440"/>
              <a:gd name="csY0" fmla="*/ 0 h 674928"/>
              <a:gd name="csX1" fmla="*/ 495199 w 6120440"/>
              <a:gd name="csY1" fmla="*/ 0 h 674928"/>
              <a:gd name="csX2" fmla="*/ 1051603 w 6120440"/>
              <a:gd name="csY2" fmla="*/ 0 h 674928"/>
              <a:gd name="csX3" fmla="*/ 1546802 w 6120440"/>
              <a:gd name="csY3" fmla="*/ 0 h 674928"/>
              <a:gd name="csX4" fmla="*/ 2164410 w 6120440"/>
              <a:gd name="csY4" fmla="*/ 0 h 674928"/>
              <a:gd name="csX5" fmla="*/ 2659609 w 6120440"/>
              <a:gd name="csY5" fmla="*/ 0 h 674928"/>
              <a:gd name="csX6" fmla="*/ 3032400 w 6120440"/>
              <a:gd name="csY6" fmla="*/ 0 h 674928"/>
              <a:gd name="csX7" fmla="*/ 3405190 w 6120440"/>
              <a:gd name="csY7" fmla="*/ 0 h 674928"/>
              <a:gd name="csX8" fmla="*/ 4022798 w 6120440"/>
              <a:gd name="csY8" fmla="*/ 0 h 674928"/>
              <a:gd name="csX9" fmla="*/ 4456793 w 6120440"/>
              <a:gd name="csY9" fmla="*/ 0 h 674928"/>
              <a:gd name="csX10" fmla="*/ 4829584 w 6120440"/>
              <a:gd name="csY10" fmla="*/ 0 h 674928"/>
              <a:gd name="csX11" fmla="*/ 5385987 w 6120440"/>
              <a:gd name="csY11" fmla="*/ 0 h 674928"/>
              <a:gd name="csX12" fmla="*/ 6120440 w 6120440"/>
              <a:gd name="csY12" fmla="*/ 0 h 674928"/>
              <a:gd name="csX13" fmla="*/ 6120440 w 6120440"/>
              <a:gd name="csY13" fmla="*/ 317216 h 674928"/>
              <a:gd name="csX14" fmla="*/ 6120440 w 6120440"/>
              <a:gd name="csY14" fmla="*/ 674928 h 674928"/>
              <a:gd name="csX15" fmla="*/ 5625241 w 6120440"/>
              <a:gd name="csY15" fmla="*/ 674928 h 674928"/>
              <a:gd name="csX16" fmla="*/ 4946428 w 6120440"/>
              <a:gd name="csY16" fmla="*/ 674928 h 674928"/>
              <a:gd name="csX17" fmla="*/ 4512433 w 6120440"/>
              <a:gd name="csY17" fmla="*/ 674928 h 674928"/>
              <a:gd name="csX18" fmla="*/ 4078439 w 6120440"/>
              <a:gd name="csY18" fmla="*/ 674928 h 674928"/>
              <a:gd name="csX19" fmla="*/ 3705648 w 6120440"/>
              <a:gd name="csY19" fmla="*/ 674928 h 674928"/>
              <a:gd name="csX20" fmla="*/ 3210449 w 6120440"/>
              <a:gd name="csY20" fmla="*/ 674928 h 674928"/>
              <a:gd name="csX21" fmla="*/ 2531637 w 6120440"/>
              <a:gd name="csY21" fmla="*/ 674928 h 674928"/>
              <a:gd name="csX22" fmla="*/ 2158846 w 6120440"/>
              <a:gd name="csY22" fmla="*/ 674928 h 674928"/>
              <a:gd name="csX23" fmla="*/ 1724851 w 6120440"/>
              <a:gd name="csY23" fmla="*/ 674928 h 674928"/>
              <a:gd name="csX24" fmla="*/ 1107243 w 6120440"/>
              <a:gd name="csY24" fmla="*/ 674928 h 674928"/>
              <a:gd name="csX25" fmla="*/ 0 w 6120440"/>
              <a:gd name="csY25" fmla="*/ 674928 h 674928"/>
              <a:gd name="csX26" fmla="*/ 0 w 6120440"/>
              <a:gd name="csY26" fmla="*/ 323965 h 674928"/>
              <a:gd name="csX27" fmla="*/ 0 w 6120440"/>
              <a:gd name="csY27" fmla="*/ 0 h 67492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6120440" h="674928" fill="none" extrusionOk="0">
                <a:moveTo>
                  <a:pt x="0" y="0"/>
                </a:moveTo>
                <a:cubicBezTo>
                  <a:pt x="223682" y="-33226"/>
                  <a:pt x="278328" y="37352"/>
                  <a:pt x="495199" y="0"/>
                </a:cubicBezTo>
                <a:cubicBezTo>
                  <a:pt x="712070" y="-37352"/>
                  <a:pt x="882451" y="34023"/>
                  <a:pt x="1051603" y="0"/>
                </a:cubicBezTo>
                <a:cubicBezTo>
                  <a:pt x="1220755" y="-34023"/>
                  <a:pt x="1386525" y="29267"/>
                  <a:pt x="1546802" y="0"/>
                </a:cubicBezTo>
                <a:cubicBezTo>
                  <a:pt x="1707079" y="-29267"/>
                  <a:pt x="2008388" y="158"/>
                  <a:pt x="2164410" y="0"/>
                </a:cubicBezTo>
                <a:cubicBezTo>
                  <a:pt x="2320432" y="-158"/>
                  <a:pt x="2524426" y="58838"/>
                  <a:pt x="2659609" y="0"/>
                </a:cubicBezTo>
                <a:cubicBezTo>
                  <a:pt x="2794792" y="-58838"/>
                  <a:pt x="2914941" y="6449"/>
                  <a:pt x="3032400" y="0"/>
                </a:cubicBezTo>
                <a:cubicBezTo>
                  <a:pt x="3149859" y="-6449"/>
                  <a:pt x="3249570" y="31532"/>
                  <a:pt x="3405190" y="0"/>
                </a:cubicBezTo>
                <a:cubicBezTo>
                  <a:pt x="3560810" y="-31532"/>
                  <a:pt x="3828891" y="56062"/>
                  <a:pt x="4022798" y="0"/>
                </a:cubicBezTo>
                <a:cubicBezTo>
                  <a:pt x="4216705" y="-56062"/>
                  <a:pt x="4319857" y="3832"/>
                  <a:pt x="4456793" y="0"/>
                </a:cubicBezTo>
                <a:cubicBezTo>
                  <a:pt x="4593730" y="-3832"/>
                  <a:pt x="4707945" y="11637"/>
                  <a:pt x="4829584" y="0"/>
                </a:cubicBezTo>
                <a:cubicBezTo>
                  <a:pt x="4951223" y="-11637"/>
                  <a:pt x="5266818" y="53128"/>
                  <a:pt x="5385987" y="0"/>
                </a:cubicBezTo>
                <a:cubicBezTo>
                  <a:pt x="5505156" y="-53128"/>
                  <a:pt x="5802109" y="32391"/>
                  <a:pt x="6120440" y="0"/>
                </a:cubicBezTo>
                <a:cubicBezTo>
                  <a:pt x="6126944" y="91500"/>
                  <a:pt x="6096596" y="229199"/>
                  <a:pt x="6120440" y="317216"/>
                </a:cubicBezTo>
                <a:cubicBezTo>
                  <a:pt x="6144284" y="405233"/>
                  <a:pt x="6093000" y="510804"/>
                  <a:pt x="6120440" y="674928"/>
                </a:cubicBezTo>
                <a:cubicBezTo>
                  <a:pt x="6013954" y="696858"/>
                  <a:pt x="5855433" y="637191"/>
                  <a:pt x="5625241" y="674928"/>
                </a:cubicBezTo>
                <a:cubicBezTo>
                  <a:pt x="5395049" y="712665"/>
                  <a:pt x="5139714" y="596524"/>
                  <a:pt x="4946428" y="674928"/>
                </a:cubicBezTo>
                <a:cubicBezTo>
                  <a:pt x="4753142" y="753332"/>
                  <a:pt x="4644611" y="657498"/>
                  <a:pt x="4512433" y="674928"/>
                </a:cubicBezTo>
                <a:cubicBezTo>
                  <a:pt x="4380256" y="692358"/>
                  <a:pt x="4195222" y="627234"/>
                  <a:pt x="4078439" y="674928"/>
                </a:cubicBezTo>
                <a:cubicBezTo>
                  <a:pt x="3961656" y="722622"/>
                  <a:pt x="3820545" y="631503"/>
                  <a:pt x="3705648" y="674928"/>
                </a:cubicBezTo>
                <a:cubicBezTo>
                  <a:pt x="3590751" y="718353"/>
                  <a:pt x="3352428" y="637965"/>
                  <a:pt x="3210449" y="674928"/>
                </a:cubicBezTo>
                <a:cubicBezTo>
                  <a:pt x="3068470" y="711891"/>
                  <a:pt x="2703991" y="661164"/>
                  <a:pt x="2531637" y="674928"/>
                </a:cubicBezTo>
                <a:cubicBezTo>
                  <a:pt x="2359283" y="688692"/>
                  <a:pt x="2284380" y="656088"/>
                  <a:pt x="2158846" y="674928"/>
                </a:cubicBezTo>
                <a:cubicBezTo>
                  <a:pt x="2033312" y="693768"/>
                  <a:pt x="1894282" y="665967"/>
                  <a:pt x="1724851" y="674928"/>
                </a:cubicBezTo>
                <a:cubicBezTo>
                  <a:pt x="1555420" y="683889"/>
                  <a:pt x="1238570" y="639209"/>
                  <a:pt x="1107243" y="674928"/>
                </a:cubicBezTo>
                <a:cubicBezTo>
                  <a:pt x="975916" y="710647"/>
                  <a:pt x="281838" y="601463"/>
                  <a:pt x="0" y="674928"/>
                </a:cubicBezTo>
                <a:cubicBezTo>
                  <a:pt x="-39939" y="511699"/>
                  <a:pt x="10747" y="443288"/>
                  <a:pt x="0" y="323965"/>
                </a:cubicBezTo>
                <a:cubicBezTo>
                  <a:pt x="-10747" y="204642"/>
                  <a:pt x="32985" y="100725"/>
                  <a:pt x="0" y="0"/>
                </a:cubicBezTo>
                <a:close/>
              </a:path>
              <a:path w="6120440" h="674928" stroke="0" extrusionOk="0">
                <a:moveTo>
                  <a:pt x="0" y="0"/>
                </a:moveTo>
                <a:cubicBezTo>
                  <a:pt x="197753" y="-10684"/>
                  <a:pt x="329390" y="41621"/>
                  <a:pt x="433995" y="0"/>
                </a:cubicBezTo>
                <a:cubicBezTo>
                  <a:pt x="538601" y="-41621"/>
                  <a:pt x="875528" y="21236"/>
                  <a:pt x="990398" y="0"/>
                </a:cubicBezTo>
                <a:cubicBezTo>
                  <a:pt x="1105268" y="-21236"/>
                  <a:pt x="1342493" y="15250"/>
                  <a:pt x="1485598" y="0"/>
                </a:cubicBezTo>
                <a:cubicBezTo>
                  <a:pt x="1628703" y="-15250"/>
                  <a:pt x="1928798" y="17205"/>
                  <a:pt x="2042001" y="0"/>
                </a:cubicBezTo>
                <a:cubicBezTo>
                  <a:pt x="2155204" y="-17205"/>
                  <a:pt x="2423373" y="17533"/>
                  <a:pt x="2598405" y="0"/>
                </a:cubicBezTo>
                <a:cubicBezTo>
                  <a:pt x="2773437" y="-17533"/>
                  <a:pt x="2943015" y="18788"/>
                  <a:pt x="3093604" y="0"/>
                </a:cubicBezTo>
                <a:cubicBezTo>
                  <a:pt x="3244193" y="-18788"/>
                  <a:pt x="3555498" y="49532"/>
                  <a:pt x="3711212" y="0"/>
                </a:cubicBezTo>
                <a:cubicBezTo>
                  <a:pt x="3866926" y="-49532"/>
                  <a:pt x="4175160" y="48669"/>
                  <a:pt x="4328820" y="0"/>
                </a:cubicBezTo>
                <a:cubicBezTo>
                  <a:pt x="4482480" y="-48669"/>
                  <a:pt x="4623188" y="5576"/>
                  <a:pt x="4824020" y="0"/>
                </a:cubicBezTo>
                <a:cubicBezTo>
                  <a:pt x="5024852" y="-5576"/>
                  <a:pt x="5232644" y="44333"/>
                  <a:pt x="5380423" y="0"/>
                </a:cubicBezTo>
                <a:cubicBezTo>
                  <a:pt x="5528202" y="-44333"/>
                  <a:pt x="5869388" y="17548"/>
                  <a:pt x="6120440" y="0"/>
                </a:cubicBezTo>
                <a:cubicBezTo>
                  <a:pt x="6157338" y="145589"/>
                  <a:pt x="6082533" y="252810"/>
                  <a:pt x="6120440" y="344213"/>
                </a:cubicBezTo>
                <a:cubicBezTo>
                  <a:pt x="6158347" y="435616"/>
                  <a:pt x="6113290" y="554471"/>
                  <a:pt x="6120440" y="674928"/>
                </a:cubicBezTo>
                <a:cubicBezTo>
                  <a:pt x="5956106" y="684672"/>
                  <a:pt x="5851840" y="633995"/>
                  <a:pt x="5747650" y="674928"/>
                </a:cubicBezTo>
                <a:cubicBezTo>
                  <a:pt x="5643460" y="715861"/>
                  <a:pt x="5516942" y="673235"/>
                  <a:pt x="5374859" y="674928"/>
                </a:cubicBezTo>
                <a:cubicBezTo>
                  <a:pt x="5232776" y="676621"/>
                  <a:pt x="5091121" y="641338"/>
                  <a:pt x="5002069" y="674928"/>
                </a:cubicBezTo>
                <a:cubicBezTo>
                  <a:pt x="4913017" y="708518"/>
                  <a:pt x="4633292" y="625238"/>
                  <a:pt x="4323256" y="674928"/>
                </a:cubicBezTo>
                <a:cubicBezTo>
                  <a:pt x="4013220" y="724618"/>
                  <a:pt x="3957154" y="650205"/>
                  <a:pt x="3766853" y="674928"/>
                </a:cubicBezTo>
                <a:cubicBezTo>
                  <a:pt x="3576552" y="699651"/>
                  <a:pt x="3461849" y="659440"/>
                  <a:pt x="3332858" y="674928"/>
                </a:cubicBezTo>
                <a:cubicBezTo>
                  <a:pt x="3203868" y="690416"/>
                  <a:pt x="3029865" y="642459"/>
                  <a:pt x="2898863" y="674928"/>
                </a:cubicBezTo>
                <a:cubicBezTo>
                  <a:pt x="2767861" y="707397"/>
                  <a:pt x="2405712" y="648007"/>
                  <a:pt x="2220051" y="674928"/>
                </a:cubicBezTo>
                <a:cubicBezTo>
                  <a:pt x="2034390" y="701849"/>
                  <a:pt x="1875892" y="641550"/>
                  <a:pt x="1786056" y="674928"/>
                </a:cubicBezTo>
                <a:cubicBezTo>
                  <a:pt x="1696221" y="708306"/>
                  <a:pt x="1379909" y="594338"/>
                  <a:pt x="1107243" y="674928"/>
                </a:cubicBezTo>
                <a:cubicBezTo>
                  <a:pt x="834577" y="755518"/>
                  <a:pt x="850198" y="636734"/>
                  <a:pt x="734453" y="674928"/>
                </a:cubicBezTo>
                <a:cubicBezTo>
                  <a:pt x="618708" y="713122"/>
                  <a:pt x="288053" y="654405"/>
                  <a:pt x="0" y="674928"/>
                </a:cubicBezTo>
                <a:cubicBezTo>
                  <a:pt x="-36797" y="555525"/>
                  <a:pt x="15579" y="464222"/>
                  <a:pt x="0" y="350963"/>
                </a:cubicBezTo>
                <a:cubicBezTo>
                  <a:pt x="-15579" y="237705"/>
                  <a:pt x="30905" y="141227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208456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“We are grateful to PRISMAP and to all our interlocutors for their kindness and dedication</a:t>
            </a:r>
            <a:r>
              <a:rPr lang="en-GB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D9098F-EE85-B8F1-05EF-A6D17ABFB1B2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758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4098A-C26B-006B-31A6-FA35B622C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1057-460E-B26C-08BE-2804C035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129"/>
            <a:ext cx="11377061" cy="1036487"/>
          </a:xfrm>
        </p:spPr>
        <p:txBody>
          <a:bodyPr/>
          <a:lstStyle/>
          <a:p>
            <a:r>
              <a:rPr lang="en-CH" b="1" dirty="0"/>
              <a:t>Feedback of Projects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9B6F3B-9AF7-10C4-AD34-ECC5C7F96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63F0-AEA2-0249-8983-B892276345E5}" type="slidenum">
              <a:rPr lang="en-CH" smtClean="0"/>
              <a:pPr/>
              <a:t>14</a:t>
            </a:fld>
            <a:endParaRPr lang="en-CH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E914E3F-0E8D-7E00-6F95-D5F9AE50FA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9169703"/>
              </p:ext>
            </p:extLst>
          </p:nvPr>
        </p:nvGraphicFramePr>
        <p:xfrm>
          <a:off x="6444356" y="737479"/>
          <a:ext cx="5476993" cy="3672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A2F56FB-A3A9-4F36-1DB8-FA5292B81A9B}"/>
              </a:ext>
            </a:extLst>
          </p:cNvPr>
          <p:cNvSpPr txBox="1"/>
          <p:nvPr/>
        </p:nvSpPr>
        <p:spPr>
          <a:xfrm>
            <a:off x="143162" y="3174896"/>
            <a:ext cx="4811384" cy="646331"/>
          </a:xfrm>
          <a:custGeom>
            <a:avLst/>
            <a:gdLst>
              <a:gd name="csX0" fmla="*/ 0 w 4811384"/>
              <a:gd name="csY0" fmla="*/ 0 h 646331"/>
              <a:gd name="csX1" fmla="*/ 486484 w 4811384"/>
              <a:gd name="csY1" fmla="*/ 0 h 646331"/>
              <a:gd name="csX2" fmla="*/ 876741 w 4811384"/>
              <a:gd name="csY2" fmla="*/ 0 h 646331"/>
              <a:gd name="csX3" fmla="*/ 1507567 w 4811384"/>
              <a:gd name="csY3" fmla="*/ 0 h 646331"/>
              <a:gd name="csX4" fmla="*/ 2042165 w 4811384"/>
              <a:gd name="csY4" fmla="*/ 0 h 646331"/>
              <a:gd name="csX5" fmla="*/ 2480536 w 4811384"/>
              <a:gd name="csY5" fmla="*/ 0 h 646331"/>
              <a:gd name="csX6" fmla="*/ 3015134 w 4811384"/>
              <a:gd name="csY6" fmla="*/ 0 h 646331"/>
              <a:gd name="csX7" fmla="*/ 3405391 w 4811384"/>
              <a:gd name="csY7" fmla="*/ 0 h 646331"/>
              <a:gd name="csX8" fmla="*/ 3939989 w 4811384"/>
              <a:gd name="csY8" fmla="*/ 0 h 646331"/>
              <a:gd name="csX9" fmla="*/ 4811384 w 4811384"/>
              <a:gd name="csY9" fmla="*/ 0 h 646331"/>
              <a:gd name="csX10" fmla="*/ 4811384 w 4811384"/>
              <a:gd name="csY10" fmla="*/ 323166 h 646331"/>
              <a:gd name="csX11" fmla="*/ 4811384 w 4811384"/>
              <a:gd name="csY11" fmla="*/ 646331 h 646331"/>
              <a:gd name="csX12" fmla="*/ 4276786 w 4811384"/>
              <a:gd name="csY12" fmla="*/ 646331 h 646331"/>
              <a:gd name="csX13" fmla="*/ 3838415 w 4811384"/>
              <a:gd name="csY13" fmla="*/ 646331 h 646331"/>
              <a:gd name="csX14" fmla="*/ 3448159 w 4811384"/>
              <a:gd name="csY14" fmla="*/ 646331 h 646331"/>
              <a:gd name="csX15" fmla="*/ 3009788 w 4811384"/>
              <a:gd name="csY15" fmla="*/ 646331 h 646331"/>
              <a:gd name="csX16" fmla="*/ 2619531 w 4811384"/>
              <a:gd name="csY16" fmla="*/ 646331 h 646331"/>
              <a:gd name="csX17" fmla="*/ 2036819 w 4811384"/>
              <a:gd name="csY17" fmla="*/ 646331 h 646331"/>
              <a:gd name="csX18" fmla="*/ 1646563 w 4811384"/>
              <a:gd name="csY18" fmla="*/ 646331 h 646331"/>
              <a:gd name="csX19" fmla="*/ 1208192 w 4811384"/>
              <a:gd name="csY19" fmla="*/ 646331 h 646331"/>
              <a:gd name="csX20" fmla="*/ 577366 w 4811384"/>
              <a:gd name="csY20" fmla="*/ 646331 h 646331"/>
              <a:gd name="csX21" fmla="*/ 0 w 4811384"/>
              <a:gd name="csY21" fmla="*/ 646331 h 646331"/>
              <a:gd name="csX22" fmla="*/ 0 w 4811384"/>
              <a:gd name="csY22" fmla="*/ 323166 h 646331"/>
              <a:gd name="csX23" fmla="*/ 0 w 4811384"/>
              <a:gd name="csY23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4811384" h="646331" fill="none" extrusionOk="0">
                <a:moveTo>
                  <a:pt x="0" y="0"/>
                </a:moveTo>
                <a:cubicBezTo>
                  <a:pt x="178777" y="-25511"/>
                  <a:pt x="354181" y="34888"/>
                  <a:pt x="486484" y="0"/>
                </a:cubicBezTo>
                <a:cubicBezTo>
                  <a:pt x="618787" y="-34888"/>
                  <a:pt x="795812" y="29282"/>
                  <a:pt x="876741" y="0"/>
                </a:cubicBezTo>
                <a:cubicBezTo>
                  <a:pt x="957670" y="-29282"/>
                  <a:pt x="1292670" y="19425"/>
                  <a:pt x="1507567" y="0"/>
                </a:cubicBezTo>
                <a:cubicBezTo>
                  <a:pt x="1722464" y="-19425"/>
                  <a:pt x="1905042" y="450"/>
                  <a:pt x="2042165" y="0"/>
                </a:cubicBezTo>
                <a:cubicBezTo>
                  <a:pt x="2179288" y="-450"/>
                  <a:pt x="2364165" y="30503"/>
                  <a:pt x="2480536" y="0"/>
                </a:cubicBezTo>
                <a:cubicBezTo>
                  <a:pt x="2596907" y="-30503"/>
                  <a:pt x="2772256" y="56118"/>
                  <a:pt x="3015134" y="0"/>
                </a:cubicBezTo>
                <a:cubicBezTo>
                  <a:pt x="3258012" y="-56118"/>
                  <a:pt x="3259934" y="10276"/>
                  <a:pt x="3405391" y="0"/>
                </a:cubicBezTo>
                <a:cubicBezTo>
                  <a:pt x="3550848" y="-10276"/>
                  <a:pt x="3810576" y="8995"/>
                  <a:pt x="3939989" y="0"/>
                </a:cubicBezTo>
                <a:cubicBezTo>
                  <a:pt x="4069402" y="-8995"/>
                  <a:pt x="4397211" y="88717"/>
                  <a:pt x="4811384" y="0"/>
                </a:cubicBezTo>
                <a:cubicBezTo>
                  <a:pt x="4814437" y="92863"/>
                  <a:pt x="4785730" y="213664"/>
                  <a:pt x="4811384" y="323166"/>
                </a:cubicBezTo>
                <a:cubicBezTo>
                  <a:pt x="4837038" y="432668"/>
                  <a:pt x="4787614" y="568210"/>
                  <a:pt x="4811384" y="646331"/>
                </a:cubicBezTo>
                <a:cubicBezTo>
                  <a:pt x="4550044" y="653445"/>
                  <a:pt x="4467395" y="616447"/>
                  <a:pt x="4276786" y="646331"/>
                </a:cubicBezTo>
                <a:cubicBezTo>
                  <a:pt x="4086177" y="676215"/>
                  <a:pt x="3968160" y="627954"/>
                  <a:pt x="3838415" y="646331"/>
                </a:cubicBezTo>
                <a:cubicBezTo>
                  <a:pt x="3708670" y="664708"/>
                  <a:pt x="3536413" y="642827"/>
                  <a:pt x="3448159" y="646331"/>
                </a:cubicBezTo>
                <a:cubicBezTo>
                  <a:pt x="3359905" y="649835"/>
                  <a:pt x="3112709" y="612192"/>
                  <a:pt x="3009788" y="646331"/>
                </a:cubicBezTo>
                <a:cubicBezTo>
                  <a:pt x="2906867" y="680470"/>
                  <a:pt x="2811051" y="632370"/>
                  <a:pt x="2619531" y="646331"/>
                </a:cubicBezTo>
                <a:cubicBezTo>
                  <a:pt x="2428011" y="660292"/>
                  <a:pt x="2218151" y="591319"/>
                  <a:pt x="2036819" y="646331"/>
                </a:cubicBezTo>
                <a:cubicBezTo>
                  <a:pt x="1855487" y="701343"/>
                  <a:pt x="1753394" y="628112"/>
                  <a:pt x="1646563" y="646331"/>
                </a:cubicBezTo>
                <a:cubicBezTo>
                  <a:pt x="1539732" y="664550"/>
                  <a:pt x="1354040" y="639408"/>
                  <a:pt x="1208192" y="646331"/>
                </a:cubicBezTo>
                <a:cubicBezTo>
                  <a:pt x="1062344" y="653254"/>
                  <a:pt x="811140" y="574963"/>
                  <a:pt x="577366" y="646331"/>
                </a:cubicBezTo>
                <a:cubicBezTo>
                  <a:pt x="343592" y="717699"/>
                  <a:pt x="247945" y="584164"/>
                  <a:pt x="0" y="646331"/>
                </a:cubicBezTo>
                <a:cubicBezTo>
                  <a:pt x="-13132" y="575979"/>
                  <a:pt x="22363" y="449849"/>
                  <a:pt x="0" y="323166"/>
                </a:cubicBezTo>
                <a:cubicBezTo>
                  <a:pt x="-22363" y="196484"/>
                  <a:pt x="18147" y="125722"/>
                  <a:pt x="0" y="0"/>
                </a:cubicBezTo>
                <a:close/>
              </a:path>
              <a:path w="4811384" h="646331" stroke="0" extrusionOk="0">
                <a:moveTo>
                  <a:pt x="0" y="0"/>
                </a:moveTo>
                <a:cubicBezTo>
                  <a:pt x="267834" y="-33494"/>
                  <a:pt x="315727" y="46109"/>
                  <a:pt x="582712" y="0"/>
                </a:cubicBezTo>
                <a:cubicBezTo>
                  <a:pt x="849697" y="-46109"/>
                  <a:pt x="967156" y="2100"/>
                  <a:pt x="1069196" y="0"/>
                </a:cubicBezTo>
                <a:cubicBezTo>
                  <a:pt x="1171236" y="-2100"/>
                  <a:pt x="1374862" y="48266"/>
                  <a:pt x="1507567" y="0"/>
                </a:cubicBezTo>
                <a:cubicBezTo>
                  <a:pt x="1640272" y="-48266"/>
                  <a:pt x="1848078" y="11353"/>
                  <a:pt x="1945938" y="0"/>
                </a:cubicBezTo>
                <a:cubicBezTo>
                  <a:pt x="2043798" y="-11353"/>
                  <a:pt x="2207133" y="45752"/>
                  <a:pt x="2432422" y="0"/>
                </a:cubicBezTo>
                <a:cubicBezTo>
                  <a:pt x="2657711" y="-45752"/>
                  <a:pt x="2800918" y="24521"/>
                  <a:pt x="2967020" y="0"/>
                </a:cubicBezTo>
                <a:cubicBezTo>
                  <a:pt x="3133122" y="-24521"/>
                  <a:pt x="3336390" y="52141"/>
                  <a:pt x="3501618" y="0"/>
                </a:cubicBezTo>
                <a:cubicBezTo>
                  <a:pt x="3666846" y="-52141"/>
                  <a:pt x="3864825" y="47748"/>
                  <a:pt x="4084330" y="0"/>
                </a:cubicBezTo>
                <a:cubicBezTo>
                  <a:pt x="4303835" y="-47748"/>
                  <a:pt x="4579221" y="20309"/>
                  <a:pt x="4811384" y="0"/>
                </a:cubicBezTo>
                <a:cubicBezTo>
                  <a:pt x="4823808" y="102301"/>
                  <a:pt x="4792954" y="209467"/>
                  <a:pt x="4811384" y="323166"/>
                </a:cubicBezTo>
                <a:cubicBezTo>
                  <a:pt x="4829814" y="436865"/>
                  <a:pt x="4803330" y="522520"/>
                  <a:pt x="4811384" y="646331"/>
                </a:cubicBezTo>
                <a:cubicBezTo>
                  <a:pt x="4611034" y="688695"/>
                  <a:pt x="4477682" y="638484"/>
                  <a:pt x="4324900" y="646331"/>
                </a:cubicBezTo>
                <a:cubicBezTo>
                  <a:pt x="4172118" y="654178"/>
                  <a:pt x="4012893" y="632229"/>
                  <a:pt x="3886529" y="646331"/>
                </a:cubicBezTo>
                <a:cubicBezTo>
                  <a:pt x="3760165" y="660433"/>
                  <a:pt x="3634288" y="605421"/>
                  <a:pt x="3448159" y="646331"/>
                </a:cubicBezTo>
                <a:cubicBezTo>
                  <a:pt x="3262030" y="687241"/>
                  <a:pt x="3184987" y="624091"/>
                  <a:pt x="3057902" y="646331"/>
                </a:cubicBezTo>
                <a:cubicBezTo>
                  <a:pt x="2930817" y="668571"/>
                  <a:pt x="2728223" y="642166"/>
                  <a:pt x="2427076" y="646331"/>
                </a:cubicBezTo>
                <a:cubicBezTo>
                  <a:pt x="2125929" y="650496"/>
                  <a:pt x="2201162" y="608997"/>
                  <a:pt x="2036819" y="646331"/>
                </a:cubicBezTo>
                <a:cubicBezTo>
                  <a:pt x="1872476" y="683665"/>
                  <a:pt x="1624449" y="586953"/>
                  <a:pt x="1502221" y="646331"/>
                </a:cubicBezTo>
                <a:cubicBezTo>
                  <a:pt x="1379993" y="705709"/>
                  <a:pt x="1215700" y="642983"/>
                  <a:pt x="1063850" y="646331"/>
                </a:cubicBezTo>
                <a:cubicBezTo>
                  <a:pt x="912000" y="649679"/>
                  <a:pt x="787811" y="624798"/>
                  <a:pt x="673594" y="646331"/>
                </a:cubicBezTo>
                <a:cubicBezTo>
                  <a:pt x="559377" y="667864"/>
                  <a:pt x="246659" y="608493"/>
                  <a:pt x="0" y="646331"/>
                </a:cubicBezTo>
                <a:cubicBezTo>
                  <a:pt x="-20226" y="576306"/>
                  <a:pt x="3222" y="460492"/>
                  <a:pt x="0" y="342555"/>
                </a:cubicBezTo>
                <a:cubicBezTo>
                  <a:pt x="-3222" y="224618"/>
                  <a:pt x="29536" y="8855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5549715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</a:t>
            </a:r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interest of this kind of project is the collaboration opportunities this can lead”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A74C03-A7EB-2C2F-44A3-96F85B06A8EB}"/>
              </a:ext>
            </a:extLst>
          </p:cNvPr>
          <p:cNvSpPr txBox="1"/>
          <p:nvPr/>
        </p:nvSpPr>
        <p:spPr>
          <a:xfrm>
            <a:off x="2188974" y="911514"/>
            <a:ext cx="2544013" cy="646331"/>
          </a:xfrm>
          <a:custGeom>
            <a:avLst/>
            <a:gdLst>
              <a:gd name="csX0" fmla="*/ 0 w 2544013"/>
              <a:gd name="csY0" fmla="*/ 0 h 646331"/>
              <a:gd name="csX1" fmla="*/ 483362 w 2544013"/>
              <a:gd name="csY1" fmla="*/ 0 h 646331"/>
              <a:gd name="csX2" fmla="*/ 941285 w 2544013"/>
              <a:gd name="csY2" fmla="*/ 0 h 646331"/>
              <a:gd name="csX3" fmla="*/ 1475528 w 2544013"/>
              <a:gd name="csY3" fmla="*/ 0 h 646331"/>
              <a:gd name="csX4" fmla="*/ 1958890 w 2544013"/>
              <a:gd name="csY4" fmla="*/ 0 h 646331"/>
              <a:gd name="csX5" fmla="*/ 2544013 w 2544013"/>
              <a:gd name="csY5" fmla="*/ 0 h 646331"/>
              <a:gd name="csX6" fmla="*/ 2544013 w 2544013"/>
              <a:gd name="csY6" fmla="*/ 323166 h 646331"/>
              <a:gd name="csX7" fmla="*/ 2544013 w 2544013"/>
              <a:gd name="csY7" fmla="*/ 646331 h 646331"/>
              <a:gd name="csX8" fmla="*/ 2009770 w 2544013"/>
              <a:gd name="csY8" fmla="*/ 646331 h 646331"/>
              <a:gd name="csX9" fmla="*/ 1526408 w 2544013"/>
              <a:gd name="csY9" fmla="*/ 646331 h 646331"/>
              <a:gd name="csX10" fmla="*/ 1068485 w 2544013"/>
              <a:gd name="csY10" fmla="*/ 646331 h 646331"/>
              <a:gd name="csX11" fmla="*/ 508803 w 2544013"/>
              <a:gd name="csY11" fmla="*/ 646331 h 646331"/>
              <a:gd name="csX12" fmla="*/ 0 w 2544013"/>
              <a:gd name="csY12" fmla="*/ 646331 h 646331"/>
              <a:gd name="csX13" fmla="*/ 0 w 2544013"/>
              <a:gd name="csY13" fmla="*/ 329629 h 646331"/>
              <a:gd name="csX14" fmla="*/ 0 w 2544013"/>
              <a:gd name="csY14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2544013" h="646331" fill="none" extrusionOk="0">
                <a:moveTo>
                  <a:pt x="0" y="0"/>
                </a:moveTo>
                <a:cubicBezTo>
                  <a:pt x="188315" y="-37503"/>
                  <a:pt x="286990" y="269"/>
                  <a:pt x="483362" y="0"/>
                </a:cubicBezTo>
                <a:cubicBezTo>
                  <a:pt x="679734" y="-269"/>
                  <a:pt x="811225" y="36184"/>
                  <a:pt x="941285" y="0"/>
                </a:cubicBezTo>
                <a:cubicBezTo>
                  <a:pt x="1071345" y="-36184"/>
                  <a:pt x="1251626" y="50498"/>
                  <a:pt x="1475528" y="0"/>
                </a:cubicBezTo>
                <a:cubicBezTo>
                  <a:pt x="1699430" y="-50498"/>
                  <a:pt x="1783978" y="9543"/>
                  <a:pt x="1958890" y="0"/>
                </a:cubicBezTo>
                <a:cubicBezTo>
                  <a:pt x="2133802" y="-9543"/>
                  <a:pt x="2273857" y="38434"/>
                  <a:pt x="2544013" y="0"/>
                </a:cubicBezTo>
                <a:cubicBezTo>
                  <a:pt x="2568892" y="158153"/>
                  <a:pt x="2532714" y="162483"/>
                  <a:pt x="2544013" y="323166"/>
                </a:cubicBezTo>
                <a:cubicBezTo>
                  <a:pt x="2555312" y="483849"/>
                  <a:pt x="2509529" y="553776"/>
                  <a:pt x="2544013" y="646331"/>
                </a:cubicBezTo>
                <a:cubicBezTo>
                  <a:pt x="2351736" y="667685"/>
                  <a:pt x="2154967" y="638832"/>
                  <a:pt x="2009770" y="646331"/>
                </a:cubicBezTo>
                <a:cubicBezTo>
                  <a:pt x="1864573" y="653830"/>
                  <a:pt x="1661518" y="618526"/>
                  <a:pt x="1526408" y="646331"/>
                </a:cubicBezTo>
                <a:cubicBezTo>
                  <a:pt x="1391298" y="674136"/>
                  <a:pt x="1278447" y="641024"/>
                  <a:pt x="1068485" y="646331"/>
                </a:cubicBezTo>
                <a:cubicBezTo>
                  <a:pt x="858523" y="651638"/>
                  <a:pt x="753191" y="595293"/>
                  <a:pt x="508803" y="646331"/>
                </a:cubicBezTo>
                <a:cubicBezTo>
                  <a:pt x="264415" y="697369"/>
                  <a:pt x="104057" y="636375"/>
                  <a:pt x="0" y="646331"/>
                </a:cubicBezTo>
                <a:cubicBezTo>
                  <a:pt x="-33341" y="492064"/>
                  <a:pt x="11355" y="407207"/>
                  <a:pt x="0" y="329629"/>
                </a:cubicBezTo>
                <a:cubicBezTo>
                  <a:pt x="-11355" y="252051"/>
                  <a:pt x="7282" y="110690"/>
                  <a:pt x="0" y="0"/>
                </a:cubicBezTo>
                <a:close/>
              </a:path>
              <a:path w="2544013" h="646331" stroke="0" extrusionOk="0">
                <a:moveTo>
                  <a:pt x="0" y="0"/>
                </a:moveTo>
                <a:cubicBezTo>
                  <a:pt x="189442" y="-17334"/>
                  <a:pt x="389861" y="63001"/>
                  <a:pt x="559683" y="0"/>
                </a:cubicBezTo>
                <a:cubicBezTo>
                  <a:pt x="729505" y="-63001"/>
                  <a:pt x="800749" y="17779"/>
                  <a:pt x="992165" y="0"/>
                </a:cubicBezTo>
                <a:cubicBezTo>
                  <a:pt x="1183581" y="-17779"/>
                  <a:pt x="1314802" y="51306"/>
                  <a:pt x="1500968" y="0"/>
                </a:cubicBezTo>
                <a:cubicBezTo>
                  <a:pt x="1687134" y="-51306"/>
                  <a:pt x="1810871" y="7450"/>
                  <a:pt x="1984330" y="0"/>
                </a:cubicBezTo>
                <a:cubicBezTo>
                  <a:pt x="2157789" y="-7450"/>
                  <a:pt x="2379487" y="60235"/>
                  <a:pt x="2544013" y="0"/>
                </a:cubicBezTo>
                <a:cubicBezTo>
                  <a:pt x="2578223" y="69364"/>
                  <a:pt x="2531655" y="172235"/>
                  <a:pt x="2544013" y="316702"/>
                </a:cubicBezTo>
                <a:cubicBezTo>
                  <a:pt x="2556371" y="461169"/>
                  <a:pt x="2519813" y="532083"/>
                  <a:pt x="2544013" y="646331"/>
                </a:cubicBezTo>
                <a:cubicBezTo>
                  <a:pt x="2408757" y="648036"/>
                  <a:pt x="2205153" y="617187"/>
                  <a:pt x="2111531" y="646331"/>
                </a:cubicBezTo>
                <a:cubicBezTo>
                  <a:pt x="2017909" y="675475"/>
                  <a:pt x="1815117" y="604912"/>
                  <a:pt x="1653608" y="646331"/>
                </a:cubicBezTo>
                <a:cubicBezTo>
                  <a:pt x="1492099" y="687750"/>
                  <a:pt x="1237571" y="631050"/>
                  <a:pt x="1119366" y="646331"/>
                </a:cubicBezTo>
                <a:cubicBezTo>
                  <a:pt x="1001161" y="661612"/>
                  <a:pt x="682151" y="631972"/>
                  <a:pt x="559683" y="646331"/>
                </a:cubicBezTo>
                <a:cubicBezTo>
                  <a:pt x="437215" y="660690"/>
                  <a:pt x="264993" y="629572"/>
                  <a:pt x="0" y="646331"/>
                </a:cubicBezTo>
                <a:cubicBezTo>
                  <a:pt x="-3168" y="498578"/>
                  <a:pt x="36833" y="475311"/>
                  <a:pt x="0" y="310239"/>
                </a:cubicBezTo>
                <a:cubicBezTo>
                  <a:pt x="-36833" y="145167"/>
                  <a:pt x="15445" y="15237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579821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application process was smooth”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5E6B53-20FD-1E49-1C58-0D3EEAD6D34E}"/>
              </a:ext>
            </a:extLst>
          </p:cNvPr>
          <p:cNvSpPr txBox="1"/>
          <p:nvPr/>
        </p:nvSpPr>
        <p:spPr>
          <a:xfrm>
            <a:off x="123044" y="5575752"/>
            <a:ext cx="6120440" cy="646331"/>
          </a:xfrm>
          <a:custGeom>
            <a:avLst/>
            <a:gdLst>
              <a:gd name="csX0" fmla="*/ 0 w 6120440"/>
              <a:gd name="csY0" fmla="*/ 0 h 646331"/>
              <a:gd name="csX1" fmla="*/ 372790 w 6120440"/>
              <a:gd name="csY1" fmla="*/ 0 h 646331"/>
              <a:gd name="csX2" fmla="*/ 990398 w 6120440"/>
              <a:gd name="csY2" fmla="*/ 0 h 646331"/>
              <a:gd name="csX3" fmla="*/ 1669211 w 6120440"/>
              <a:gd name="csY3" fmla="*/ 0 h 646331"/>
              <a:gd name="csX4" fmla="*/ 2286819 w 6120440"/>
              <a:gd name="csY4" fmla="*/ 0 h 646331"/>
              <a:gd name="csX5" fmla="*/ 2720814 w 6120440"/>
              <a:gd name="csY5" fmla="*/ 0 h 646331"/>
              <a:gd name="csX6" fmla="*/ 3154809 w 6120440"/>
              <a:gd name="csY6" fmla="*/ 0 h 646331"/>
              <a:gd name="csX7" fmla="*/ 3772417 w 6120440"/>
              <a:gd name="csY7" fmla="*/ 0 h 646331"/>
              <a:gd name="csX8" fmla="*/ 4206411 w 6120440"/>
              <a:gd name="csY8" fmla="*/ 0 h 646331"/>
              <a:gd name="csX9" fmla="*/ 4640406 w 6120440"/>
              <a:gd name="csY9" fmla="*/ 0 h 646331"/>
              <a:gd name="csX10" fmla="*/ 5013197 w 6120440"/>
              <a:gd name="csY10" fmla="*/ 0 h 646331"/>
              <a:gd name="csX11" fmla="*/ 6120440 w 6120440"/>
              <a:gd name="csY11" fmla="*/ 0 h 646331"/>
              <a:gd name="csX12" fmla="*/ 6120440 w 6120440"/>
              <a:gd name="csY12" fmla="*/ 336092 h 646331"/>
              <a:gd name="csX13" fmla="*/ 6120440 w 6120440"/>
              <a:gd name="csY13" fmla="*/ 646331 h 646331"/>
              <a:gd name="csX14" fmla="*/ 5747650 w 6120440"/>
              <a:gd name="csY14" fmla="*/ 646331 h 646331"/>
              <a:gd name="csX15" fmla="*/ 5374859 w 6120440"/>
              <a:gd name="csY15" fmla="*/ 646331 h 646331"/>
              <a:gd name="csX16" fmla="*/ 4696047 w 6120440"/>
              <a:gd name="csY16" fmla="*/ 646331 h 646331"/>
              <a:gd name="csX17" fmla="*/ 4139643 w 6120440"/>
              <a:gd name="csY17" fmla="*/ 646331 h 646331"/>
              <a:gd name="csX18" fmla="*/ 3644444 w 6120440"/>
              <a:gd name="csY18" fmla="*/ 646331 h 646331"/>
              <a:gd name="csX19" fmla="*/ 3149245 w 6120440"/>
              <a:gd name="csY19" fmla="*/ 646331 h 646331"/>
              <a:gd name="csX20" fmla="*/ 2470432 w 6120440"/>
              <a:gd name="csY20" fmla="*/ 646331 h 646331"/>
              <a:gd name="csX21" fmla="*/ 1791620 w 6120440"/>
              <a:gd name="csY21" fmla="*/ 646331 h 646331"/>
              <a:gd name="csX22" fmla="*/ 1174012 w 6120440"/>
              <a:gd name="csY22" fmla="*/ 646331 h 646331"/>
              <a:gd name="csX23" fmla="*/ 617608 w 6120440"/>
              <a:gd name="csY23" fmla="*/ 646331 h 646331"/>
              <a:gd name="csX24" fmla="*/ 0 w 6120440"/>
              <a:gd name="csY24" fmla="*/ 646331 h 646331"/>
              <a:gd name="csX25" fmla="*/ 0 w 6120440"/>
              <a:gd name="csY25" fmla="*/ 323166 h 646331"/>
              <a:gd name="csX26" fmla="*/ 0 w 6120440"/>
              <a:gd name="csY26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6120440" h="646331" fill="none" extrusionOk="0">
                <a:moveTo>
                  <a:pt x="0" y="0"/>
                </a:moveTo>
                <a:cubicBezTo>
                  <a:pt x="106848" y="-36593"/>
                  <a:pt x="270557" y="1693"/>
                  <a:pt x="372790" y="0"/>
                </a:cubicBezTo>
                <a:cubicBezTo>
                  <a:pt x="475023" y="-1693"/>
                  <a:pt x="860998" y="62893"/>
                  <a:pt x="990398" y="0"/>
                </a:cubicBezTo>
                <a:cubicBezTo>
                  <a:pt x="1119798" y="-62893"/>
                  <a:pt x="1409990" y="174"/>
                  <a:pt x="1669211" y="0"/>
                </a:cubicBezTo>
                <a:cubicBezTo>
                  <a:pt x="1928432" y="-174"/>
                  <a:pt x="2027940" y="27301"/>
                  <a:pt x="2286819" y="0"/>
                </a:cubicBezTo>
                <a:cubicBezTo>
                  <a:pt x="2545698" y="-27301"/>
                  <a:pt x="2618549" y="7500"/>
                  <a:pt x="2720814" y="0"/>
                </a:cubicBezTo>
                <a:cubicBezTo>
                  <a:pt x="2823080" y="-7500"/>
                  <a:pt x="3010177" y="8183"/>
                  <a:pt x="3154809" y="0"/>
                </a:cubicBezTo>
                <a:cubicBezTo>
                  <a:pt x="3299441" y="-8183"/>
                  <a:pt x="3577113" y="59625"/>
                  <a:pt x="3772417" y="0"/>
                </a:cubicBezTo>
                <a:cubicBezTo>
                  <a:pt x="3967721" y="-59625"/>
                  <a:pt x="4116896" y="9217"/>
                  <a:pt x="4206411" y="0"/>
                </a:cubicBezTo>
                <a:cubicBezTo>
                  <a:pt x="4295926" y="-9217"/>
                  <a:pt x="4425779" y="1312"/>
                  <a:pt x="4640406" y="0"/>
                </a:cubicBezTo>
                <a:cubicBezTo>
                  <a:pt x="4855033" y="-1312"/>
                  <a:pt x="4846229" y="5340"/>
                  <a:pt x="5013197" y="0"/>
                </a:cubicBezTo>
                <a:cubicBezTo>
                  <a:pt x="5180165" y="-5340"/>
                  <a:pt x="5597097" y="35164"/>
                  <a:pt x="6120440" y="0"/>
                </a:cubicBezTo>
                <a:cubicBezTo>
                  <a:pt x="6133972" y="105899"/>
                  <a:pt x="6108428" y="201917"/>
                  <a:pt x="6120440" y="336092"/>
                </a:cubicBezTo>
                <a:cubicBezTo>
                  <a:pt x="6132452" y="470267"/>
                  <a:pt x="6109498" y="526233"/>
                  <a:pt x="6120440" y="646331"/>
                </a:cubicBezTo>
                <a:cubicBezTo>
                  <a:pt x="6038506" y="653267"/>
                  <a:pt x="5855525" y="629783"/>
                  <a:pt x="5747650" y="646331"/>
                </a:cubicBezTo>
                <a:cubicBezTo>
                  <a:pt x="5639775" y="662879"/>
                  <a:pt x="5543576" y="614775"/>
                  <a:pt x="5374859" y="646331"/>
                </a:cubicBezTo>
                <a:cubicBezTo>
                  <a:pt x="5206142" y="677887"/>
                  <a:pt x="4947255" y="567296"/>
                  <a:pt x="4696047" y="646331"/>
                </a:cubicBezTo>
                <a:cubicBezTo>
                  <a:pt x="4444839" y="725366"/>
                  <a:pt x="4388917" y="644583"/>
                  <a:pt x="4139643" y="646331"/>
                </a:cubicBezTo>
                <a:cubicBezTo>
                  <a:pt x="3890369" y="648079"/>
                  <a:pt x="3873859" y="621736"/>
                  <a:pt x="3644444" y="646331"/>
                </a:cubicBezTo>
                <a:cubicBezTo>
                  <a:pt x="3415029" y="670926"/>
                  <a:pt x="3315071" y="613758"/>
                  <a:pt x="3149245" y="646331"/>
                </a:cubicBezTo>
                <a:cubicBezTo>
                  <a:pt x="2983419" y="678904"/>
                  <a:pt x="2647576" y="591815"/>
                  <a:pt x="2470432" y="646331"/>
                </a:cubicBezTo>
                <a:cubicBezTo>
                  <a:pt x="2293288" y="700847"/>
                  <a:pt x="2030023" y="604022"/>
                  <a:pt x="1791620" y="646331"/>
                </a:cubicBezTo>
                <a:cubicBezTo>
                  <a:pt x="1553217" y="688640"/>
                  <a:pt x="1327906" y="601688"/>
                  <a:pt x="1174012" y="646331"/>
                </a:cubicBezTo>
                <a:cubicBezTo>
                  <a:pt x="1020118" y="690974"/>
                  <a:pt x="733002" y="604572"/>
                  <a:pt x="617608" y="646331"/>
                </a:cubicBezTo>
                <a:cubicBezTo>
                  <a:pt x="502214" y="688090"/>
                  <a:pt x="170415" y="633317"/>
                  <a:pt x="0" y="646331"/>
                </a:cubicBezTo>
                <a:cubicBezTo>
                  <a:pt x="-23060" y="563181"/>
                  <a:pt x="2883" y="410975"/>
                  <a:pt x="0" y="323166"/>
                </a:cubicBezTo>
                <a:cubicBezTo>
                  <a:pt x="-2883" y="235358"/>
                  <a:pt x="21117" y="109433"/>
                  <a:pt x="0" y="0"/>
                </a:cubicBezTo>
                <a:close/>
              </a:path>
              <a:path w="6120440" h="646331" stroke="0" extrusionOk="0">
                <a:moveTo>
                  <a:pt x="0" y="0"/>
                </a:moveTo>
                <a:cubicBezTo>
                  <a:pt x="263863" y="-15796"/>
                  <a:pt x="451161" y="46961"/>
                  <a:pt x="617608" y="0"/>
                </a:cubicBezTo>
                <a:cubicBezTo>
                  <a:pt x="784055" y="-46961"/>
                  <a:pt x="835528" y="4347"/>
                  <a:pt x="1051603" y="0"/>
                </a:cubicBezTo>
                <a:cubicBezTo>
                  <a:pt x="1267679" y="-4347"/>
                  <a:pt x="1521978" y="53440"/>
                  <a:pt x="1669211" y="0"/>
                </a:cubicBezTo>
                <a:cubicBezTo>
                  <a:pt x="1816444" y="-53440"/>
                  <a:pt x="1877338" y="35808"/>
                  <a:pt x="2042001" y="0"/>
                </a:cubicBezTo>
                <a:cubicBezTo>
                  <a:pt x="2206664" y="-35808"/>
                  <a:pt x="2379603" y="6377"/>
                  <a:pt x="2598405" y="0"/>
                </a:cubicBezTo>
                <a:cubicBezTo>
                  <a:pt x="2817207" y="-6377"/>
                  <a:pt x="2939827" y="39251"/>
                  <a:pt x="3093604" y="0"/>
                </a:cubicBezTo>
                <a:cubicBezTo>
                  <a:pt x="3247381" y="-39251"/>
                  <a:pt x="3439397" y="15969"/>
                  <a:pt x="3527599" y="0"/>
                </a:cubicBezTo>
                <a:cubicBezTo>
                  <a:pt x="3615802" y="-15969"/>
                  <a:pt x="3804444" y="19933"/>
                  <a:pt x="4022798" y="0"/>
                </a:cubicBezTo>
                <a:cubicBezTo>
                  <a:pt x="4241152" y="-19933"/>
                  <a:pt x="4527189" y="202"/>
                  <a:pt x="4701611" y="0"/>
                </a:cubicBezTo>
                <a:cubicBezTo>
                  <a:pt x="4876033" y="-202"/>
                  <a:pt x="4996823" y="50453"/>
                  <a:pt x="5135606" y="0"/>
                </a:cubicBezTo>
                <a:cubicBezTo>
                  <a:pt x="5274390" y="-50453"/>
                  <a:pt x="5802799" y="114252"/>
                  <a:pt x="6120440" y="0"/>
                </a:cubicBezTo>
                <a:cubicBezTo>
                  <a:pt x="6122381" y="112505"/>
                  <a:pt x="6118671" y="172046"/>
                  <a:pt x="6120440" y="303776"/>
                </a:cubicBezTo>
                <a:cubicBezTo>
                  <a:pt x="6122209" y="435506"/>
                  <a:pt x="6104896" y="513924"/>
                  <a:pt x="6120440" y="646331"/>
                </a:cubicBezTo>
                <a:cubicBezTo>
                  <a:pt x="5898695" y="721530"/>
                  <a:pt x="5695865" y="612213"/>
                  <a:pt x="5441628" y="646331"/>
                </a:cubicBezTo>
                <a:cubicBezTo>
                  <a:pt x="5187391" y="680449"/>
                  <a:pt x="5123565" y="643173"/>
                  <a:pt x="4824020" y="646331"/>
                </a:cubicBezTo>
                <a:cubicBezTo>
                  <a:pt x="4524475" y="649489"/>
                  <a:pt x="4450348" y="582393"/>
                  <a:pt x="4206411" y="646331"/>
                </a:cubicBezTo>
                <a:cubicBezTo>
                  <a:pt x="3962474" y="710269"/>
                  <a:pt x="3918927" y="585113"/>
                  <a:pt x="3650008" y="646331"/>
                </a:cubicBezTo>
                <a:cubicBezTo>
                  <a:pt x="3381089" y="707549"/>
                  <a:pt x="3317338" y="630050"/>
                  <a:pt x="3093604" y="646331"/>
                </a:cubicBezTo>
                <a:cubicBezTo>
                  <a:pt x="2869870" y="662612"/>
                  <a:pt x="2735021" y="646155"/>
                  <a:pt x="2475996" y="646331"/>
                </a:cubicBezTo>
                <a:cubicBezTo>
                  <a:pt x="2216971" y="646507"/>
                  <a:pt x="2020595" y="634176"/>
                  <a:pt x="1858388" y="646331"/>
                </a:cubicBezTo>
                <a:cubicBezTo>
                  <a:pt x="1696181" y="658486"/>
                  <a:pt x="1459406" y="622815"/>
                  <a:pt x="1301985" y="646331"/>
                </a:cubicBezTo>
                <a:cubicBezTo>
                  <a:pt x="1144564" y="669847"/>
                  <a:pt x="1049194" y="620168"/>
                  <a:pt x="867990" y="646331"/>
                </a:cubicBezTo>
                <a:cubicBezTo>
                  <a:pt x="686786" y="672494"/>
                  <a:pt x="349786" y="604384"/>
                  <a:pt x="0" y="646331"/>
                </a:cubicBezTo>
                <a:cubicBezTo>
                  <a:pt x="-22458" y="552944"/>
                  <a:pt x="753" y="431615"/>
                  <a:pt x="0" y="310239"/>
                </a:cubicBezTo>
                <a:cubicBezTo>
                  <a:pt x="-753" y="188863"/>
                  <a:pt x="12843" y="142708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126064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materials provided were of excellent quality, which underlines the uniqueness of the PRISMAP initiative</a:t>
            </a:r>
            <a:r>
              <a:rPr lang="en-GB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AD5B39-13FE-8F79-7D39-8FC8A2AECFC9}"/>
              </a:ext>
            </a:extLst>
          </p:cNvPr>
          <p:cNvSpPr txBox="1"/>
          <p:nvPr/>
        </p:nvSpPr>
        <p:spPr>
          <a:xfrm>
            <a:off x="732540" y="4136545"/>
            <a:ext cx="5423242" cy="923330"/>
          </a:xfrm>
          <a:custGeom>
            <a:avLst/>
            <a:gdLst>
              <a:gd name="csX0" fmla="*/ 0 w 5423242"/>
              <a:gd name="csY0" fmla="*/ 0 h 923330"/>
              <a:gd name="csX1" fmla="*/ 379627 w 5423242"/>
              <a:gd name="csY1" fmla="*/ 0 h 923330"/>
              <a:gd name="csX2" fmla="*/ 867719 w 5423242"/>
              <a:gd name="csY2" fmla="*/ 0 h 923330"/>
              <a:gd name="csX3" fmla="*/ 1301578 w 5423242"/>
              <a:gd name="csY3" fmla="*/ 0 h 923330"/>
              <a:gd name="csX4" fmla="*/ 1952367 w 5423242"/>
              <a:gd name="csY4" fmla="*/ 0 h 923330"/>
              <a:gd name="csX5" fmla="*/ 2548924 w 5423242"/>
              <a:gd name="csY5" fmla="*/ 0 h 923330"/>
              <a:gd name="csX6" fmla="*/ 3091248 w 5423242"/>
              <a:gd name="csY6" fmla="*/ 0 h 923330"/>
              <a:gd name="csX7" fmla="*/ 3525107 w 5423242"/>
              <a:gd name="csY7" fmla="*/ 0 h 923330"/>
              <a:gd name="csX8" fmla="*/ 3958967 w 5423242"/>
              <a:gd name="csY8" fmla="*/ 0 h 923330"/>
              <a:gd name="csX9" fmla="*/ 4447058 w 5423242"/>
              <a:gd name="csY9" fmla="*/ 0 h 923330"/>
              <a:gd name="csX10" fmla="*/ 4880918 w 5423242"/>
              <a:gd name="csY10" fmla="*/ 0 h 923330"/>
              <a:gd name="csX11" fmla="*/ 5423242 w 5423242"/>
              <a:gd name="csY11" fmla="*/ 0 h 923330"/>
              <a:gd name="csX12" fmla="*/ 5423242 w 5423242"/>
              <a:gd name="csY12" fmla="*/ 433965 h 923330"/>
              <a:gd name="csX13" fmla="*/ 5423242 w 5423242"/>
              <a:gd name="csY13" fmla="*/ 923330 h 923330"/>
              <a:gd name="csX14" fmla="*/ 4935150 w 5423242"/>
              <a:gd name="csY14" fmla="*/ 923330 h 923330"/>
              <a:gd name="csX15" fmla="*/ 4284361 w 5423242"/>
              <a:gd name="csY15" fmla="*/ 923330 h 923330"/>
              <a:gd name="csX16" fmla="*/ 3796269 w 5423242"/>
              <a:gd name="csY16" fmla="*/ 923330 h 923330"/>
              <a:gd name="csX17" fmla="*/ 3199713 w 5423242"/>
              <a:gd name="csY17" fmla="*/ 923330 h 923330"/>
              <a:gd name="csX18" fmla="*/ 2548924 w 5423242"/>
              <a:gd name="csY18" fmla="*/ 923330 h 923330"/>
              <a:gd name="csX19" fmla="*/ 1952367 w 5423242"/>
              <a:gd name="csY19" fmla="*/ 923330 h 923330"/>
              <a:gd name="csX20" fmla="*/ 1572740 w 5423242"/>
              <a:gd name="csY20" fmla="*/ 923330 h 923330"/>
              <a:gd name="csX21" fmla="*/ 1193113 w 5423242"/>
              <a:gd name="csY21" fmla="*/ 923330 h 923330"/>
              <a:gd name="csX22" fmla="*/ 542324 w 5423242"/>
              <a:gd name="csY22" fmla="*/ 923330 h 923330"/>
              <a:gd name="csX23" fmla="*/ 0 w 5423242"/>
              <a:gd name="csY23" fmla="*/ 923330 h 923330"/>
              <a:gd name="csX24" fmla="*/ 0 w 5423242"/>
              <a:gd name="csY24" fmla="*/ 443198 h 923330"/>
              <a:gd name="csX25" fmla="*/ 0 w 5423242"/>
              <a:gd name="csY25" fmla="*/ 0 h 9233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5423242" h="923330" fill="none" extrusionOk="0">
                <a:moveTo>
                  <a:pt x="0" y="0"/>
                </a:moveTo>
                <a:cubicBezTo>
                  <a:pt x="96051" y="-28143"/>
                  <a:pt x="250676" y="321"/>
                  <a:pt x="379627" y="0"/>
                </a:cubicBezTo>
                <a:cubicBezTo>
                  <a:pt x="508578" y="-321"/>
                  <a:pt x="671677" y="19936"/>
                  <a:pt x="867719" y="0"/>
                </a:cubicBezTo>
                <a:cubicBezTo>
                  <a:pt x="1063761" y="-19936"/>
                  <a:pt x="1189215" y="15553"/>
                  <a:pt x="1301578" y="0"/>
                </a:cubicBezTo>
                <a:cubicBezTo>
                  <a:pt x="1413941" y="-15553"/>
                  <a:pt x="1704440" y="4937"/>
                  <a:pt x="1952367" y="0"/>
                </a:cubicBezTo>
                <a:cubicBezTo>
                  <a:pt x="2200294" y="-4937"/>
                  <a:pt x="2351805" y="41649"/>
                  <a:pt x="2548924" y="0"/>
                </a:cubicBezTo>
                <a:cubicBezTo>
                  <a:pt x="2746043" y="-41649"/>
                  <a:pt x="2908090" y="11468"/>
                  <a:pt x="3091248" y="0"/>
                </a:cubicBezTo>
                <a:cubicBezTo>
                  <a:pt x="3274406" y="-11468"/>
                  <a:pt x="3352663" y="8778"/>
                  <a:pt x="3525107" y="0"/>
                </a:cubicBezTo>
                <a:cubicBezTo>
                  <a:pt x="3697551" y="-8778"/>
                  <a:pt x="3776402" y="20570"/>
                  <a:pt x="3958967" y="0"/>
                </a:cubicBezTo>
                <a:cubicBezTo>
                  <a:pt x="4141532" y="-20570"/>
                  <a:pt x="4304315" y="54156"/>
                  <a:pt x="4447058" y="0"/>
                </a:cubicBezTo>
                <a:cubicBezTo>
                  <a:pt x="4589801" y="-54156"/>
                  <a:pt x="4767068" y="17105"/>
                  <a:pt x="4880918" y="0"/>
                </a:cubicBezTo>
                <a:cubicBezTo>
                  <a:pt x="4994768" y="-17105"/>
                  <a:pt x="5185847" y="54284"/>
                  <a:pt x="5423242" y="0"/>
                </a:cubicBezTo>
                <a:cubicBezTo>
                  <a:pt x="5470150" y="110581"/>
                  <a:pt x="5384345" y="286491"/>
                  <a:pt x="5423242" y="433965"/>
                </a:cubicBezTo>
                <a:cubicBezTo>
                  <a:pt x="5462139" y="581440"/>
                  <a:pt x="5412553" y="695017"/>
                  <a:pt x="5423242" y="923330"/>
                </a:cubicBezTo>
                <a:cubicBezTo>
                  <a:pt x="5269221" y="964871"/>
                  <a:pt x="5074509" y="901265"/>
                  <a:pt x="4935150" y="923330"/>
                </a:cubicBezTo>
                <a:cubicBezTo>
                  <a:pt x="4795791" y="945395"/>
                  <a:pt x="4573195" y="888031"/>
                  <a:pt x="4284361" y="923330"/>
                </a:cubicBezTo>
                <a:cubicBezTo>
                  <a:pt x="3995527" y="958629"/>
                  <a:pt x="4016724" y="875136"/>
                  <a:pt x="3796269" y="923330"/>
                </a:cubicBezTo>
                <a:cubicBezTo>
                  <a:pt x="3575814" y="971524"/>
                  <a:pt x="3482765" y="905455"/>
                  <a:pt x="3199713" y="923330"/>
                </a:cubicBezTo>
                <a:cubicBezTo>
                  <a:pt x="2916661" y="941205"/>
                  <a:pt x="2681813" y="875820"/>
                  <a:pt x="2548924" y="923330"/>
                </a:cubicBezTo>
                <a:cubicBezTo>
                  <a:pt x="2416035" y="970840"/>
                  <a:pt x="2194714" y="858239"/>
                  <a:pt x="1952367" y="923330"/>
                </a:cubicBezTo>
                <a:cubicBezTo>
                  <a:pt x="1710020" y="988421"/>
                  <a:pt x="1666769" y="882613"/>
                  <a:pt x="1572740" y="923330"/>
                </a:cubicBezTo>
                <a:cubicBezTo>
                  <a:pt x="1478711" y="964047"/>
                  <a:pt x="1321609" y="891273"/>
                  <a:pt x="1193113" y="923330"/>
                </a:cubicBezTo>
                <a:cubicBezTo>
                  <a:pt x="1064617" y="955387"/>
                  <a:pt x="689179" y="894297"/>
                  <a:pt x="542324" y="923330"/>
                </a:cubicBezTo>
                <a:cubicBezTo>
                  <a:pt x="395469" y="952363"/>
                  <a:pt x="191557" y="918236"/>
                  <a:pt x="0" y="923330"/>
                </a:cubicBezTo>
                <a:cubicBezTo>
                  <a:pt x="-9417" y="758130"/>
                  <a:pt x="32329" y="602177"/>
                  <a:pt x="0" y="443198"/>
                </a:cubicBezTo>
                <a:cubicBezTo>
                  <a:pt x="-32329" y="284219"/>
                  <a:pt x="34915" y="215790"/>
                  <a:pt x="0" y="0"/>
                </a:cubicBezTo>
                <a:close/>
              </a:path>
              <a:path w="5423242" h="923330" stroke="0" extrusionOk="0">
                <a:moveTo>
                  <a:pt x="0" y="0"/>
                </a:moveTo>
                <a:cubicBezTo>
                  <a:pt x="220680" y="-11727"/>
                  <a:pt x="339561" y="43421"/>
                  <a:pt x="488092" y="0"/>
                </a:cubicBezTo>
                <a:cubicBezTo>
                  <a:pt x="636623" y="-43421"/>
                  <a:pt x="943853" y="35826"/>
                  <a:pt x="1084648" y="0"/>
                </a:cubicBezTo>
                <a:cubicBezTo>
                  <a:pt x="1225443" y="-35826"/>
                  <a:pt x="1530816" y="30888"/>
                  <a:pt x="1735437" y="0"/>
                </a:cubicBezTo>
                <a:cubicBezTo>
                  <a:pt x="1940058" y="-30888"/>
                  <a:pt x="2032338" y="28071"/>
                  <a:pt x="2115064" y="0"/>
                </a:cubicBezTo>
                <a:cubicBezTo>
                  <a:pt x="2197790" y="-28071"/>
                  <a:pt x="2416210" y="54782"/>
                  <a:pt x="2603156" y="0"/>
                </a:cubicBezTo>
                <a:cubicBezTo>
                  <a:pt x="2790102" y="-54782"/>
                  <a:pt x="2899175" y="40085"/>
                  <a:pt x="3091248" y="0"/>
                </a:cubicBezTo>
                <a:cubicBezTo>
                  <a:pt x="3283321" y="-40085"/>
                  <a:pt x="3471549" y="17994"/>
                  <a:pt x="3742037" y="0"/>
                </a:cubicBezTo>
                <a:cubicBezTo>
                  <a:pt x="4012525" y="-17994"/>
                  <a:pt x="4060029" y="61943"/>
                  <a:pt x="4284361" y="0"/>
                </a:cubicBezTo>
                <a:cubicBezTo>
                  <a:pt x="4508693" y="-61943"/>
                  <a:pt x="4591939" y="59360"/>
                  <a:pt x="4826685" y="0"/>
                </a:cubicBezTo>
                <a:cubicBezTo>
                  <a:pt x="5061431" y="-59360"/>
                  <a:pt x="5298138" y="53169"/>
                  <a:pt x="5423242" y="0"/>
                </a:cubicBezTo>
                <a:cubicBezTo>
                  <a:pt x="5476039" y="147551"/>
                  <a:pt x="5376299" y="351373"/>
                  <a:pt x="5423242" y="443198"/>
                </a:cubicBezTo>
                <a:cubicBezTo>
                  <a:pt x="5470185" y="535023"/>
                  <a:pt x="5422988" y="816213"/>
                  <a:pt x="5423242" y="923330"/>
                </a:cubicBezTo>
                <a:cubicBezTo>
                  <a:pt x="5269453" y="944526"/>
                  <a:pt x="5189819" y="901174"/>
                  <a:pt x="4989383" y="923330"/>
                </a:cubicBezTo>
                <a:cubicBezTo>
                  <a:pt x="4788947" y="945486"/>
                  <a:pt x="4768908" y="899192"/>
                  <a:pt x="4609756" y="923330"/>
                </a:cubicBezTo>
                <a:cubicBezTo>
                  <a:pt x="4450604" y="947468"/>
                  <a:pt x="4220400" y="900661"/>
                  <a:pt x="4013199" y="923330"/>
                </a:cubicBezTo>
                <a:cubicBezTo>
                  <a:pt x="3805998" y="945999"/>
                  <a:pt x="3661847" y="873503"/>
                  <a:pt x="3525107" y="923330"/>
                </a:cubicBezTo>
                <a:cubicBezTo>
                  <a:pt x="3388367" y="973157"/>
                  <a:pt x="3296134" y="892443"/>
                  <a:pt x="3091248" y="923330"/>
                </a:cubicBezTo>
                <a:cubicBezTo>
                  <a:pt x="2886362" y="954217"/>
                  <a:pt x="2669219" y="922458"/>
                  <a:pt x="2494691" y="923330"/>
                </a:cubicBezTo>
                <a:cubicBezTo>
                  <a:pt x="2320163" y="924202"/>
                  <a:pt x="2121357" y="886881"/>
                  <a:pt x="2006600" y="923330"/>
                </a:cubicBezTo>
                <a:cubicBezTo>
                  <a:pt x="1891843" y="959779"/>
                  <a:pt x="1672254" y="907596"/>
                  <a:pt x="1572740" y="923330"/>
                </a:cubicBezTo>
                <a:cubicBezTo>
                  <a:pt x="1473226" y="939064"/>
                  <a:pt x="1301337" y="888341"/>
                  <a:pt x="1084648" y="923330"/>
                </a:cubicBezTo>
                <a:cubicBezTo>
                  <a:pt x="867959" y="958319"/>
                  <a:pt x="816412" y="889290"/>
                  <a:pt x="596557" y="923330"/>
                </a:cubicBezTo>
                <a:cubicBezTo>
                  <a:pt x="376702" y="957370"/>
                  <a:pt x="283895" y="870135"/>
                  <a:pt x="0" y="923330"/>
                </a:cubicBezTo>
                <a:cubicBezTo>
                  <a:pt x="-52651" y="777119"/>
                  <a:pt x="47149" y="630332"/>
                  <a:pt x="0" y="461665"/>
                </a:cubicBezTo>
                <a:cubicBezTo>
                  <a:pt x="-47149" y="292998"/>
                  <a:pt x="39649" y="19570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2692061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“Thanks to the excellent communication and flexibility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demonstrated by all involved partners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minor issues were effectively addressed</a:t>
            </a:r>
            <a:r>
              <a:rPr lang="en-GB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58766A-6AC8-C05F-3F2A-7E95CEEB0AA1}"/>
              </a:ext>
            </a:extLst>
          </p:cNvPr>
          <p:cNvSpPr txBox="1"/>
          <p:nvPr/>
        </p:nvSpPr>
        <p:spPr>
          <a:xfrm>
            <a:off x="1525219" y="1984091"/>
            <a:ext cx="4335597" cy="674928"/>
          </a:xfrm>
          <a:custGeom>
            <a:avLst/>
            <a:gdLst>
              <a:gd name="csX0" fmla="*/ 0 w 4335597"/>
              <a:gd name="csY0" fmla="*/ 0 h 674928"/>
              <a:gd name="csX1" fmla="*/ 498594 w 4335597"/>
              <a:gd name="csY1" fmla="*/ 0 h 674928"/>
              <a:gd name="csX2" fmla="*/ 997187 w 4335597"/>
              <a:gd name="csY2" fmla="*/ 0 h 674928"/>
              <a:gd name="csX3" fmla="*/ 1409069 w 4335597"/>
              <a:gd name="csY3" fmla="*/ 0 h 674928"/>
              <a:gd name="csX4" fmla="*/ 1994375 w 4335597"/>
              <a:gd name="csY4" fmla="*/ 0 h 674928"/>
              <a:gd name="csX5" fmla="*/ 2449612 w 4335597"/>
              <a:gd name="csY5" fmla="*/ 0 h 674928"/>
              <a:gd name="csX6" fmla="*/ 3034918 w 4335597"/>
              <a:gd name="csY6" fmla="*/ 0 h 674928"/>
              <a:gd name="csX7" fmla="*/ 3663579 w 4335597"/>
              <a:gd name="csY7" fmla="*/ 0 h 674928"/>
              <a:gd name="csX8" fmla="*/ 4335597 w 4335597"/>
              <a:gd name="csY8" fmla="*/ 0 h 674928"/>
              <a:gd name="csX9" fmla="*/ 4335597 w 4335597"/>
              <a:gd name="csY9" fmla="*/ 350963 h 674928"/>
              <a:gd name="csX10" fmla="*/ 4335597 w 4335597"/>
              <a:gd name="csY10" fmla="*/ 674928 h 674928"/>
              <a:gd name="csX11" fmla="*/ 3923715 w 4335597"/>
              <a:gd name="csY11" fmla="*/ 674928 h 674928"/>
              <a:gd name="csX12" fmla="*/ 3381766 w 4335597"/>
              <a:gd name="csY12" fmla="*/ 674928 h 674928"/>
              <a:gd name="csX13" fmla="*/ 2753104 w 4335597"/>
              <a:gd name="csY13" fmla="*/ 674928 h 674928"/>
              <a:gd name="csX14" fmla="*/ 2211154 w 4335597"/>
              <a:gd name="csY14" fmla="*/ 674928 h 674928"/>
              <a:gd name="csX15" fmla="*/ 1755917 w 4335597"/>
              <a:gd name="csY15" fmla="*/ 674928 h 674928"/>
              <a:gd name="csX16" fmla="*/ 1213967 w 4335597"/>
              <a:gd name="csY16" fmla="*/ 674928 h 674928"/>
              <a:gd name="csX17" fmla="*/ 628662 w 4335597"/>
              <a:gd name="csY17" fmla="*/ 674928 h 674928"/>
              <a:gd name="csX18" fmla="*/ 0 w 4335597"/>
              <a:gd name="csY18" fmla="*/ 674928 h 674928"/>
              <a:gd name="csX19" fmla="*/ 0 w 4335597"/>
              <a:gd name="csY19" fmla="*/ 323965 h 674928"/>
              <a:gd name="csX20" fmla="*/ 0 w 4335597"/>
              <a:gd name="csY20" fmla="*/ 0 h 67492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4335597" h="674928" fill="none" extrusionOk="0">
                <a:moveTo>
                  <a:pt x="0" y="0"/>
                </a:moveTo>
                <a:cubicBezTo>
                  <a:pt x="235788" y="-38734"/>
                  <a:pt x="306285" y="50800"/>
                  <a:pt x="498594" y="0"/>
                </a:cubicBezTo>
                <a:cubicBezTo>
                  <a:pt x="690903" y="-50800"/>
                  <a:pt x="888310" y="22707"/>
                  <a:pt x="997187" y="0"/>
                </a:cubicBezTo>
                <a:cubicBezTo>
                  <a:pt x="1106064" y="-22707"/>
                  <a:pt x="1272104" y="38049"/>
                  <a:pt x="1409069" y="0"/>
                </a:cubicBezTo>
                <a:cubicBezTo>
                  <a:pt x="1546034" y="-38049"/>
                  <a:pt x="1845217" y="66100"/>
                  <a:pt x="1994375" y="0"/>
                </a:cubicBezTo>
                <a:cubicBezTo>
                  <a:pt x="2143533" y="-66100"/>
                  <a:pt x="2268188" y="13933"/>
                  <a:pt x="2449612" y="0"/>
                </a:cubicBezTo>
                <a:cubicBezTo>
                  <a:pt x="2631036" y="-13933"/>
                  <a:pt x="2855092" y="7499"/>
                  <a:pt x="3034918" y="0"/>
                </a:cubicBezTo>
                <a:cubicBezTo>
                  <a:pt x="3214744" y="-7499"/>
                  <a:pt x="3466083" y="62643"/>
                  <a:pt x="3663579" y="0"/>
                </a:cubicBezTo>
                <a:cubicBezTo>
                  <a:pt x="3861075" y="-62643"/>
                  <a:pt x="4147413" y="67731"/>
                  <a:pt x="4335597" y="0"/>
                </a:cubicBezTo>
                <a:cubicBezTo>
                  <a:pt x="4345569" y="109946"/>
                  <a:pt x="4319270" y="203681"/>
                  <a:pt x="4335597" y="350963"/>
                </a:cubicBezTo>
                <a:cubicBezTo>
                  <a:pt x="4351924" y="498245"/>
                  <a:pt x="4297399" y="598561"/>
                  <a:pt x="4335597" y="674928"/>
                </a:cubicBezTo>
                <a:cubicBezTo>
                  <a:pt x="4194801" y="698526"/>
                  <a:pt x="4017513" y="674679"/>
                  <a:pt x="3923715" y="674928"/>
                </a:cubicBezTo>
                <a:cubicBezTo>
                  <a:pt x="3829917" y="675177"/>
                  <a:pt x="3603613" y="642635"/>
                  <a:pt x="3381766" y="674928"/>
                </a:cubicBezTo>
                <a:cubicBezTo>
                  <a:pt x="3159919" y="707221"/>
                  <a:pt x="3035428" y="636911"/>
                  <a:pt x="2753104" y="674928"/>
                </a:cubicBezTo>
                <a:cubicBezTo>
                  <a:pt x="2470780" y="712945"/>
                  <a:pt x="2421977" y="663797"/>
                  <a:pt x="2211154" y="674928"/>
                </a:cubicBezTo>
                <a:cubicBezTo>
                  <a:pt x="2000331" y="686059"/>
                  <a:pt x="1882633" y="662419"/>
                  <a:pt x="1755917" y="674928"/>
                </a:cubicBezTo>
                <a:cubicBezTo>
                  <a:pt x="1629201" y="687437"/>
                  <a:pt x="1374088" y="629973"/>
                  <a:pt x="1213967" y="674928"/>
                </a:cubicBezTo>
                <a:cubicBezTo>
                  <a:pt x="1053846" y="719883"/>
                  <a:pt x="776561" y="631674"/>
                  <a:pt x="628662" y="674928"/>
                </a:cubicBezTo>
                <a:cubicBezTo>
                  <a:pt x="480763" y="718182"/>
                  <a:pt x="175665" y="613768"/>
                  <a:pt x="0" y="674928"/>
                </a:cubicBezTo>
                <a:cubicBezTo>
                  <a:pt x="-23296" y="539005"/>
                  <a:pt x="31316" y="467283"/>
                  <a:pt x="0" y="323965"/>
                </a:cubicBezTo>
                <a:cubicBezTo>
                  <a:pt x="-31316" y="180647"/>
                  <a:pt x="6580" y="76726"/>
                  <a:pt x="0" y="0"/>
                </a:cubicBezTo>
                <a:close/>
              </a:path>
              <a:path w="4335597" h="674928" stroke="0" extrusionOk="0">
                <a:moveTo>
                  <a:pt x="0" y="0"/>
                </a:moveTo>
                <a:cubicBezTo>
                  <a:pt x="127307" y="-37236"/>
                  <a:pt x="269920" y="30819"/>
                  <a:pt x="411882" y="0"/>
                </a:cubicBezTo>
                <a:cubicBezTo>
                  <a:pt x="553844" y="-30819"/>
                  <a:pt x="838560" y="52858"/>
                  <a:pt x="1040543" y="0"/>
                </a:cubicBezTo>
                <a:cubicBezTo>
                  <a:pt x="1242526" y="-52858"/>
                  <a:pt x="1490190" y="50887"/>
                  <a:pt x="1625849" y="0"/>
                </a:cubicBezTo>
                <a:cubicBezTo>
                  <a:pt x="1761508" y="-50887"/>
                  <a:pt x="2021169" y="54857"/>
                  <a:pt x="2124443" y="0"/>
                </a:cubicBezTo>
                <a:cubicBezTo>
                  <a:pt x="2227717" y="-54857"/>
                  <a:pt x="2551686" y="31351"/>
                  <a:pt x="2666392" y="0"/>
                </a:cubicBezTo>
                <a:cubicBezTo>
                  <a:pt x="2781098" y="-31351"/>
                  <a:pt x="2952364" y="37460"/>
                  <a:pt x="3208342" y="0"/>
                </a:cubicBezTo>
                <a:cubicBezTo>
                  <a:pt x="3464320" y="-37460"/>
                  <a:pt x="3561416" y="38807"/>
                  <a:pt x="3750291" y="0"/>
                </a:cubicBezTo>
                <a:cubicBezTo>
                  <a:pt x="3939166" y="-38807"/>
                  <a:pt x="4054269" y="27672"/>
                  <a:pt x="4335597" y="0"/>
                </a:cubicBezTo>
                <a:cubicBezTo>
                  <a:pt x="4351990" y="155811"/>
                  <a:pt x="4307572" y="206794"/>
                  <a:pt x="4335597" y="337464"/>
                </a:cubicBezTo>
                <a:cubicBezTo>
                  <a:pt x="4363622" y="468134"/>
                  <a:pt x="4316616" y="546572"/>
                  <a:pt x="4335597" y="674928"/>
                </a:cubicBezTo>
                <a:cubicBezTo>
                  <a:pt x="4207528" y="683602"/>
                  <a:pt x="3989011" y="645351"/>
                  <a:pt x="3837003" y="674928"/>
                </a:cubicBezTo>
                <a:cubicBezTo>
                  <a:pt x="3684995" y="704505"/>
                  <a:pt x="3377778" y="630579"/>
                  <a:pt x="3251698" y="674928"/>
                </a:cubicBezTo>
                <a:cubicBezTo>
                  <a:pt x="3125618" y="719277"/>
                  <a:pt x="2859467" y="600188"/>
                  <a:pt x="2623036" y="674928"/>
                </a:cubicBezTo>
                <a:cubicBezTo>
                  <a:pt x="2386605" y="749668"/>
                  <a:pt x="2258466" y="666447"/>
                  <a:pt x="1994375" y="674928"/>
                </a:cubicBezTo>
                <a:cubicBezTo>
                  <a:pt x="1730284" y="683409"/>
                  <a:pt x="1675321" y="671183"/>
                  <a:pt x="1409069" y="674928"/>
                </a:cubicBezTo>
                <a:cubicBezTo>
                  <a:pt x="1142817" y="678673"/>
                  <a:pt x="1104068" y="659563"/>
                  <a:pt x="910475" y="674928"/>
                </a:cubicBezTo>
                <a:cubicBezTo>
                  <a:pt x="716882" y="690293"/>
                  <a:pt x="430864" y="623510"/>
                  <a:pt x="0" y="674928"/>
                </a:cubicBezTo>
                <a:cubicBezTo>
                  <a:pt x="-33479" y="586790"/>
                  <a:pt x="38893" y="429798"/>
                  <a:pt x="0" y="344213"/>
                </a:cubicBezTo>
                <a:cubicBezTo>
                  <a:pt x="-38893" y="258628"/>
                  <a:pt x="12164" y="9765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207347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“Our experience with PRISMAP services has been exceptionally positive”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F8C644-9D3C-3AA5-5330-C62EDAC0910B}"/>
              </a:ext>
            </a:extLst>
          </p:cNvPr>
          <p:cNvSpPr txBox="1"/>
          <p:nvPr/>
        </p:nvSpPr>
        <p:spPr>
          <a:xfrm>
            <a:off x="6391674" y="4494583"/>
            <a:ext cx="580032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Top Rated Oral Presentations @ EANM’25 congress in:</a:t>
            </a:r>
          </a:p>
          <a:p>
            <a:r>
              <a:rPr lang="en-CH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Combination Therapy - Shaping the Future of TRT</a:t>
            </a:r>
            <a:r>
              <a:rPr lang="en-CH" dirty="0">
                <a:effectLst/>
              </a:rPr>
              <a:t> </a:t>
            </a:r>
          </a:p>
          <a:p>
            <a:r>
              <a:rPr lang="en-CH" dirty="0"/>
              <a:t>Innovations in Translational Oncology</a:t>
            </a:r>
          </a:p>
          <a:p>
            <a:r>
              <a:rPr lang="en-CH" dirty="0"/>
              <a:t>Improving Radionuclide Production for Tracer Development </a:t>
            </a:r>
          </a:p>
          <a:p>
            <a:endParaRPr lang="en-CH" dirty="0"/>
          </a:p>
          <a:p>
            <a:r>
              <a:rPr lang="en-CH" b="1" i="1" dirty="0"/>
              <a:t>Congrat’s to our users !</a:t>
            </a:r>
          </a:p>
          <a:p>
            <a:r>
              <a:rPr lang="en-CH" i="1" dirty="0"/>
              <a:t>and our PRISMAP R&amp;</a:t>
            </a:r>
            <a:r>
              <a:rPr lang="en-CH" i="1"/>
              <a:t>D institutes !</a:t>
            </a:r>
            <a:endParaRPr lang="en-CH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8701A-BC91-A327-C589-DF000409EBE2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243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D8609-462D-D3F3-573F-55ABDD05A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28F46D-C9FB-746A-A6FA-F0916D0CB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63F0-AEA2-0249-8983-B892276345E5}" type="slidenum">
              <a:rPr lang="en-CH" smtClean="0"/>
              <a:pPr/>
              <a:t>15</a:t>
            </a:fld>
            <a:endParaRPr lang="en-CH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1EF9DEB-939B-B4B3-770F-D3FE0A943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975" y="26153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H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8320013-ECEA-00A6-3C2E-B93FA6919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sz="2800" b="1" dirty="0"/>
              <a:t>Dispatch </a:t>
            </a:r>
            <a:r>
              <a:rPr lang="en-CH" sz="2800" b="1"/>
              <a:t>of radionuclides across projects and Europ</a:t>
            </a:r>
            <a:r>
              <a:rPr lang="en-US" sz="2800" b="1" dirty="0"/>
              <a:t>e, </a:t>
            </a:r>
            <a:r>
              <a:rPr lang="en-CH" sz="2800" b="1"/>
              <a:t>and beyond</a:t>
            </a:r>
            <a:endParaRPr lang="en-CH" sz="2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4F60F9-5407-4B61-3551-78540FFD0C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856"/>
          <a:stretch>
            <a:fillRect/>
          </a:stretch>
        </p:blipFill>
        <p:spPr>
          <a:xfrm>
            <a:off x="1350051" y="1606283"/>
            <a:ext cx="10206095" cy="4632585"/>
          </a:xfrm>
          <a:prstGeom prst="rect">
            <a:avLst/>
          </a:prstGeom>
        </p:spPr>
      </p:pic>
      <p:pic>
        <p:nvPicPr>
          <p:cNvPr id="4" name="Picture 3" descr="2015-01-13_CERN_ENdept 36% h32mm 300dpi.png">
            <a:extLst>
              <a:ext uri="{FF2B5EF4-FFF2-40B4-BE49-F238E27FC236}">
                <a16:creationId xmlns:a16="http://schemas.microsoft.com/office/drawing/2014/main" id="{4BA7C538-E292-183F-E0C3-802033E024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72"/>
          <a:stretch/>
        </p:blipFill>
        <p:spPr>
          <a:xfrm>
            <a:off x="11807857" y="6361174"/>
            <a:ext cx="384143" cy="365001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7E564845-A3FE-F067-0736-713EFCB84098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381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EACD5-5F3C-6541-8780-423501FCD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863F0-AEA2-0249-8983-B892276345E5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E834AF-AD94-40F5-B609-2871FD44C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45" y="231579"/>
            <a:ext cx="9648249" cy="1036487"/>
          </a:xfrm>
        </p:spPr>
        <p:txBody>
          <a:bodyPr>
            <a:normAutofit/>
          </a:bodyPr>
          <a:lstStyle/>
          <a:p>
            <a:r>
              <a:rPr lang="en-GB" sz="2800" b="1" dirty="0">
                <a:ea typeface="ヒラギノ丸ゴ Pro W4" panose="020F0400000000000000" pitchFamily="34" charset="-128"/>
                <a:cs typeface="Times New Roman" panose="02020603050405020304" pitchFamily="18" charset="0"/>
              </a:rPr>
              <a:t>Biomedical translation in PRISMAP</a:t>
            </a:r>
            <a:br>
              <a:rPr lang="en-GB" sz="2800" b="1" dirty="0">
                <a:ea typeface="ヒラギノ丸ゴ Pro W4" panose="020F0400000000000000" pitchFamily="34" charset="-128"/>
                <a:cs typeface="Times New Roman" panose="02020603050405020304" pitchFamily="18" charset="0"/>
              </a:rPr>
            </a:br>
            <a:r>
              <a:rPr lang="en-CH" sz="2800" b="1" dirty="0"/>
              <a:t> </a:t>
            </a:r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03877489-DB1B-4F31-0D2E-E995564215F4}"/>
              </a:ext>
            </a:extLst>
          </p:cNvPr>
          <p:cNvGraphicFramePr>
            <a:graphicFrameLocks/>
          </p:cNvGraphicFramePr>
          <p:nvPr/>
        </p:nvGraphicFramePr>
        <p:xfrm>
          <a:off x="949100" y="1589606"/>
          <a:ext cx="7540272" cy="2410099"/>
        </p:xfrm>
        <a:graphic>
          <a:graphicData uri="http://schemas.openxmlformats.org/drawingml/2006/table">
            <a:tbl>
              <a:tblPr/>
              <a:tblGrid>
                <a:gridCol w="3826701">
                  <a:extLst>
                    <a:ext uri="{9D8B030D-6E8A-4147-A177-3AD203B41FA5}">
                      <a16:colId xmlns:a16="http://schemas.microsoft.com/office/drawing/2014/main" val="258952981"/>
                    </a:ext>
                  </a:extLst>
                </a:gridCol>
                <a:gridCol w="1409881">
                  <a:extLst>
                    <a:ext uri="{9D8B030D-6E8A-4147-A177-3AD203B41FA5}">
                      <a16:colId xmlns:a16="http://schemas.microsoft.com/office/drawing/2014/main" val="941591155"/>
                    </a:ext>
                  </a:extLst>
                </a:gridCol>
                <a:gridCol w="2303690">
                  <a:extLst>
                    <a:ext uri="{9D8B030D-6E8A-4147-A177-3AD203B41FA5}">
                      <a16:colId xmlns:a16="http://schemas.microsoft.com/office/drawing/2014/main" val="1598544230"/>
                    </a:ext>
                  </a:extLst>
                </a:gridCol>
              </a:tblGrid>
              <a:tr h="2410099"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solidFill>
                            <a:schemeClr val="tx1"/>
                          </a:solidFill>
                          <a:effectLst/>
                          <a:latin typeface="XJYFGU+Calibri-Bold"/>
                        </a:rPr>
                        <a:t>P4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Towards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161Tb-PSMA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cell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targeting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treatment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of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prostate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cancer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biochemical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recurrence: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Comparison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with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177Lu-PSMA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52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Tb-161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52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dirty="0" err="1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Dr.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M.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 err="1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Kirienko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 (IT)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52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990629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95214F3-0CEB-BD3C-70B3-F30208E88611}"/>
              </a:ext>
            </a:extLst>
          </p:cNvPr>
          <p:cNvGraphicFramePr>
            <a:graphicFrameLocks noGrp="1"/>
          </p:cNvGraphicFramePr>
          <p:nvPr/>
        </p:nvGraphicFramePr>
        <p:xfrm>
          <a:off x="1007545" y="3562724"/>
          <a:ext cx="7387381" cy="1463040"/>
        </p:xfrm>
        <a:graphic>
          <a:graphicData uri="http://schemas.openxmlformats.org/drawingml/2006/table">
            <a:tbl>
              <a:tblPr/>
              <a:tblGrid>
                <a:gridCol w="3751608">
                  <a:extLst>
                    <a:ext uri="{9D8B030D-6E8A-4147-A177-3AD203B41FA5}">
                      <a16:colId xmlns:a16="http://schemas.microsoft.com/office/drawing/2014/main" val="3383734906"/>
                    </a:ext>
                  </a:extLst>
                </a:gridCol>
                <a:gridCol w="1652038">
                  <a:extLst>
                    <a:ext uri="{9D8B030D-6E8A-4147-A177-3AD203B41FA5}">
                      <a16:colId xmlns:a16="http://schemas.microsoft.com/office/drawing/2014/main" val="483127563"/>
                    </a:ext>
                  </a:extLst>
                </a:gridCol>
                <a:gridCol w="1983735">
                  <a:extLst>
                    <a:ext uri="{9D8B030D-6E8A-4147-A177-3AD203B41FA5}">
                      <a16:colId xmlns:a16="http://schemas.microsoft.com/office/drawing/2014/main" val="761421276"/>
                    </a:ext>
                  </a:extLst>
                </a:gridCol>
              </a:tblGrid>
              <a:tr h="1323439"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solidFill>
                            <a:schemeClr val="tx1"/>
                          </a:solidFill>
                          <a:effectLst/>
                          <a:latin typeface="XJYFGU+Calibri-Bold"/>
                        </a:rPr>
                        <a:t>P31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203/212Pb-mcp-D-PSMA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for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an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improved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 err="1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tumor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therapy: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Preclinical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evaluation,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 err="1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automatisation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and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translation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to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clinical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application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52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Pb-203/Pb-212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52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dirty="0" err="1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Dr.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M.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</a:t>
                      </a:r>
                      <a:r>
                        <a:rPr lang="en-GB" sz="1800" b="0" i="0" dirty="0" err="1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Pretze</a:t>
                      </a:r>
                      <a:r>
                        <a:rPr lang="en-GB" sz="1800" b="0" i="0" dirty="0">
                          <a:solidFill>
                            <a:schemeClr val="tx1"/>
                          </a:solidFill>
                          <a:effectLst/>
                          <a:latin typeface="SJPGOE+Calibri"/>
                        </a:rPr>
                        <a:t> (DE)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A52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43739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3BD0353-EA3E-5ACE-7FF1-856CF4D7E8BB}"/>
              </a:ext>
            </a:extLst>
          </p:cNvPr>
          <p:cNvSpPr txBox="1"/>
          <p:nvPr/>
        </p:nvSpPr>
        <p:spPr>
          <a:xfrm>
            <a:off x="1018834" y="655432"/>
            <a:ext cx="547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aim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</a:t>
            </a:r>
            <a:r>
              <a: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performing </a:t>
            </a:r>
            <a:r>
              <a: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translation :</a:t>
            </a:r>
            <a:br>
              <a: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first-in-human </a:t>
            </a: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phase-1</a:t>
            </a:r>
            <a:r>
              <a: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/pilot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trials</a:t>
            </a:r>
            <a:endParaRPr kumimoji="0" lang="en-C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FF36BB-46A6-AC3F-62FE-C6B9C6F1AECF}"/>
              </a:ext>
            </a:extLst>
          </p:cNvPr>
          <p:cNvSpPr txBox="1"/>
          <p:nvPr/>
        </p:nvSpPr>
        <p:spPr>
          <a:xfrm>
            <a:off x="1018834" y="5081099"/>
            <a:ext cx="82811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Zebrafish embryo as a novel </a:t>
            </a: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to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 the efficacy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 </a:t>
            </a: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 emitters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 </a:t>
            </a: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targeted radionuclide therapy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89BE45-DF10-B25E-FA76-476C59F9FB5D}"/>
              </a:ext>
            </a:extLst>
          </p:cNvPr>
          <p:cNvSpPr txBox="1"/>
          <p:nvPr/>
        </p:nvSpPr>
        <p:spPr>
          <a:xfrm>
            <a:off x="6291588" y="5278158"/>
            <a:ext cx="2082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Prof. C</a:t>
            </a:r>
            <a:r>
              <a: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Morgat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(FR)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887108-1316-B704-45CC-BF8E6405DEA0}"/>
              </a:ext>
            </a:extLst>
          </p:cNvPr>
          <p:cNvSpPr txBox="1"/>
          <p:nvPr/>
        </p:nvSpPr>
        <p:spPr>
          <a:xfrm>
            <a:off x="9247501" y="5585148"/>
            <a:ext cx="22803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CH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ranslation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support letter from </a:t>
            </a:r>
            <a:r>
              <a:rPr kumimoji="0" lang="en-CH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PRISMAP</a:t>
            </a:r>
            <a:endParaRPr kumimoji="0" lang="en-CH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9C0805-AC75-3C69-1E3C-FB229FB48D3E}"/>
              </a:ext>
            </a:extLst>
          </p:cNvPr>
          <p:cNvSpPr txBox="1"/>
          <p:nvPr/>
        </p:nvSpPr>
        <p:spPr>
          <a:xfrm>
            <a:off x="9199191" y="3334407"/>
            <a:ext cx="25725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Compassionnate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care</a:t>
            </a:r>
            <a:b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presented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public session and in the final report</a:t>
            </a:r>
            <a:endParaRPr kumimoji="0" lang="en-CH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2015-01-13_CERN_ENdept 36% h32mm 300dpi.png">
            <a:extLst>
              <a:ext uri="{FF2B5EF4-FFF2-40B4-BE49-F238E27FC236}">
                <a16:creationId xmlns:a16="http://schemas.microsoft.com/office/drawing/2014/main" id="{D28D1A04-89F7-2FB8-29B3-2E5F5B19CA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72"/>
          <a:stretch/>
        </p:blipFill>
        <p:spPr>
          <a:xfrm>
            <a:off x="11807857" y="6361174"/>
            <a:ext cx="384143" cy="365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AC0834-D0B9-49BD-EA37-4353113BAB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451" t="26161" r="16432" b="33473"/>
          <a:stretch>
            <a:fillRect/>
          </a:stretch>
        </p:blipFill>
        <p:spPr>
          <a:xfrm>
            <a:off x="6291588" y="3151502"/>
            <a:ext cx="2830585" cy="1007939"/>
          </a:xfrm>
          <a:prstGeom prst="rect">
            <a:avLst/>
          </a:prstGeom>
        </p:spPr>
      </p:pic>
      <p:pic>
        <p:nvPicPr>
          <p:cNvPr id="7" name="Image 4">
            <a:extLst>
              <a:ext uri="{FF2B5EF4-FFF2-40B4-BE49-F238E27FC236}">
                <a16:creationId xmlns:a16="http://schemas.microsoft.com/office/drawing/2014/main" id="{9E7243D7-E8BD-C6A2-844D-1D4F3ABBDE2E}"/>
              </a:ext>
            </a:extLst>
          </p:cNvPr>
          <p:cNvPicPr/>
          <p:nvPr/>
        </p:nvPicPr>
        <p:blipFill>
          <a:blip r:embed="rId4"/>
          <a:srcRect r="51653" b="16084"/>
          <a:stretch/>
        </p:blipFill>
        <p:spPr bwMode="auto">
          <a:xfrm>
            <a:off x="7033466" y="5647490"/>
            <a:ext cx="2002009" cy="105906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473CDD6-4ED5-2113-A3EC-9F57E1F5FDFB}"/>
              </a:ext>
            </a:extLst>
          </p:cNvPr>
          <p:cNvSpPr txBox="1"/>
          <p:nvPr/>
        </p:nvSpPr>
        <p:spPr>
          <a:xfrm>
            <a:off x="9005347" y="1650988"/>
            <a:ext cx="33008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 Single-Center Prospective Phase I Study to Evaluate Dosimetry and Safety Of [161Tb]Tb-PSMA I&amp;T In Patients With Metastatic Prostate Cancer</a:t>
            </a:r>
            <a:endParaRPr kumimoji="0" lang="en-US" altLang="en-US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P.I. - Dr. Margarita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Kirienko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</a:t>
            </a:r>
            <a:endParaRPr kumimoji="0" lang="en-US" altLang="en-US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EU #2026-5252-44-14.</a:t>
            </a:r>
            <a:endParaRPr kumimoji="0" lang="en-US" altLang="en-US" sz="2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6F62AB3-835A-8CC5-7312-E764F5C47C20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500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BE25F5-11FD-721D-341D-1BACE506B2F2}"/>
              </a:ext>
            </a:extLst>
          </p:cNvPr>
          <p:cNvSpPr/>
          <p:nvPr/>
        </p:nvSpPr>
        <p:spPr>
          <a:xfrm>
            <a:off x="184915" y="5232130"/>
            <a:ext cx="11579665" cy="93586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FF0176-2DF0-AE33-3821-DEAD7ACA09BA}"/>
              </a:ext>
            </a:extLst>
          </p:cNvPr>
          <p:cNvSpPr/>
          <p:nvPr/>
        </p:nvSpPr>
        <p:spPr>
          <a:xfrm>
            <a:off x="184916" y="4105730"/>
            <a:ext cx="11579665" cy="93586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A93E89-CE00-6992-546C-E1DFC292046E}"/>
              </a:ext>
            </a:extLst>
          </p:cNvPr>
          <p:cNvSpPr/>
          <p:nvPr/>
        </p:nvSpPr>
        <p:spPr>
          <a:xfrm>
            <a:off x="198186" y="2064143"/>
            <a:ext cx="11579665" cy="189290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F08BB7-C2F1-AE97-6BA3-284E4072DBAA}"/>
              </a:ext>
            </a:extLst>
          </p:cNvPr>
          <p:cNvSpPr/>
          <p:nvPr/>
        </p:nvSpPr>
        <p:spPr>
          <a:xfrm>
            <a:off x="184916" y="943615"/>
            <a:ext cx="11612449" cy="93586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2C04E6-AF3E-1AFD-F56C-BE8F48348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Trials with Tb-161 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3D3630-33CB-D984-CE68-CC3999358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63F0-AEA2-0249-8983-B892276345E5}" type="slidenum">
              <a:rPr lang="en-CH" smtClean="0"/>
              <a:pPr/>
              <a:t>17</a:t>
            </a:fld>
            <a:endParaRPr lang="en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6D9262-20EA-10AF-A2EC-7426D0D1B51F}"/>
              </a:ext>
            </a:extLst>
          </p:cNvPr>
          <p:cNvSpPr txBox="1"/>
          <p:nvPr/>
        </p:nvSpPr>
        <p:spPr>
          <a:xfrm>
            <a:off x="184916" y="4203272"/>
            <a:ext cx="11094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i="0" dirty="0">
                <a:solidFill>
                  <a:srgbClr val="333333"/>
                </a:solidFill>
                <a:effectLst/>
              </a:rPr>
              <a:t>Tb-PSMA-I&amp;T Radionuclide Before Radical Prostatectomy in Patients With Locally Advanced Prostate Cancer - </a:t>
            </a:r>
            <a:r>
              <a:rPr lang="en-US" sz="1600" b="1" i="0" dirty="0" err="1">
                <a:solidFill>
                  <a:srgbClr val="333333"/>
                </a:solidFill>
                <a:effectLst/>
              </a:rPr>
              <a:t>TbeforePROST</a:t>
            </a:r>
            <a:r>
              <a:rPr lang="en-US" sz="1600" b="1" i="0" dirty="0">
                <a:solidFill>
                  <a:srgbClr val="333333"/>
                </a:solidFill>
                <a:effectLst/>
              </a:rPr>
              <a:t> Trial </a:t>
            </a:r>
            <a:r>
              <a:rPr lang="en-US" sz="1600" b="1" i="0" dirty="0">
                <a:solidFill>
                  <a:srgbClr val="F16B67"/>
                </a:solidFill>
                <a:effectLst/>
              </a:rPr>
              <a:t>(2025-2028, Phase I and Phase 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D14B48-8CB9-0A74-77C5-F5848D12CA41}"/>
              </a:ext>
            </a:extLst>
          </p:cNvPr>
          <p:cNvSpPr txBox="1"/>
          <p:nvPr/>
        </p:nvSpPr>
        <p:spPr>
          <a:xfrm>
            <a:off x="198186" y="4697965"/>
            <a:ext cx="2585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9C5"/>
                </a:solidFill>
              </a:rPr>
              <a:t>Rabin Medical Center (Israel)</a:t>
            </a:r>
            <a:endParaRPr lang="de-CH" sz="1600" dirty="0">
              <a:solidFill>
                <a:srgbClr val="00B9C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8D60CB-96DA-C9CE-F193-C7A592F00925}"/>
              </a:ext>
            </a:extLst>
          </p:cNvPr>
          <p:cNvSpPr txBox="1"/>
          <p:nvPr/>
        </p:nvSpPr>
        <p:spPr>
          <a:xfrm>
            <a:off x="217699" y="2040394"/>
            <a:ext cx="109459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1600" b="1" i="0" dirty="0" err="1">
                <a:solidFill>
                  <a:srgbClr val="333333"/>
                </a:solidFill>
                <a:effectLst/>
              </a:rPr>
              <a:t>Combined</a:t>
            </a:r>
            <a:r>
              <a:rPr lang="de-CH" sz="1600" b="1" i="0" dirty="0">
                <a:solidFill>
                  <a:srgbClr val="333333"/>
                </a:solidFill>
                <a:effectLst/>
              </a:rPr>
              <a:t> Beta- Plus Auger </a:t>
            </a:r>
            <a:r>
              <a:rPr lang="de-CH" sz="1600" b="1" i="0" dirty="0" err="1">
                <a:solidFill>
                  <a:srgbClr val="333333"/>
                </a:solidFill>
                <a:effectLst/>
              </a:rPr>
              <a:t>Electron</a:t>
            </a:r>
            <a:r>
              <a:rPr lang="de-CH" sz="1600" b="1" i="0" dirty="0">
                <a:solidFill>
                  <a:srgbClr val="333333"/>
                </a:solidFill>
                <a:effectLst/>
              </a:rPr>
              <a:t> Therapy </a:t>
            </a:r>
            <a:r>
              <a:rPr lang="de-CH" sz="1600" b="1" i="0" dirty="0" err="1">
                <a:solidFill>
                  <a:srgbClr val="333333"/>
                </a:solidFill>
                <a:effectLst/>
              </a:rPr>
              <a:t>Using</a:t>
            </a:r>
            <a:r>
              <a:rPr lang="de-CH" sz="1600" b="1" i="0" dirty="0">
                <a:solidFill>
                  <a:srgbClr val="333333"/>
                </a:solidFill>
                <a:effectLst/>
              </a:rPr>
              <a:t> a </a:t>
            </a:r>
            <a:r>
              <a:rPr lang="de-CH" sz="1600" b="1" i="0" dirty="0" err="1">
                <a:solidFill>
                  <a:srgbClr val="333333"/>
                </a:solidFill>
                <a:effectLst/>
              </a:rPr>
              <a:t>Novel</a:t>
            </a:r>
            <a:r>
              <a:rPr lang="de-CH" sz="1600" b="1" i="0" dirty="0">
                <a:solidFill>
                  <a:srgbClr val="333333"/>
                </a:solidFill>
                <a:effectLst/>
              </a:rPr>
              <a:t> Somatostatin </a:t>
            </a:r>
            <a:r>
              <a:rPr lang="de-CH" sz="1600" b="1" i="0" dirty="0" err="1">
                <a:solidFill>
                  <a:srgbClr val="333333"/>
                </a:solidFill>
                <a:effectLst/>
              </a:rPr>
              <a:t>Receptor</a:t>
            </a:r>
            <a:r>
              <a:rPr lang="de-CH" sz="1600" b="1" i="0" dirty="0">
                <a:solidFill>
                  <a:srgbClr val="333333"/>
                </a:solidFill>
                <a:effectLst/>
              </a:rPr>
              <a:t> </a:t>
            </a:r>
            <a:r>
              <a:rPr lang="de-CH" sz="1600" b="1" i="0" dirty="0" err="1">
                <a:solidFill>
                  <a:srgbClr val="333333"/>
                </a:solidFill>
                <a:effectLst/>
              </a:rPr>
              <a:t>Subtype</a:t>
            </a:r>
            <a:r>
              <a:rPr lang="de-CH" sz="1600" b="1" i="0" dirty="0">
                <a:solidFill>
                  <a:srgbClr val="333333"/>
                </a:solidFill>
                <a:effectLst/>
              </a:rPr>
              <a:t> 2 Antagonist </a:t>
            </a:r>
            <a:r>
              <a:rPr lang="de-CH" sz="1600" b="1" i="0" dirty="0" err="1">
                <a:solidFill>
                  <a:srgbClr val="333333"/>
                </a:solidFill>
                <a:effectLst/>
              </a:rPr>
              <a:t>Labelled</a:t>
            </a:r>
            <a:r>
              <a:rPr lang="de-CH" sz="1600" b="1" i="0" dirty="0">
                <a:solidFill>
                  <a:srgbClr val="333333"/>
                </a:solidFill>
                <a:effectLst/>
              </a:rPr>
              <a:t> With Terbium-161 (</a:t>
            </a:r>
            <a:r>
              <a:rPr lang="de-CH" sz="1600" b="1" i="0" baseline="30000" dirty="0">
                <a:solidFill>
                  <a:srgbClr val="333333"/>
                </a:solidFill>
                <a:effectLst/>
              </a:rPr>
              <a:t>161</a:t>
            </a:r>
            <a:r>
              <a:rPr lang="de-CH" sz="1600" b="1" i="0" dirty="0">
                <a:solidFill>
                  <a:srgbClr val="333333"/>
                </a:solidFill>
                <a:effectLst/>
              </a:rPr>
              <a:t>Tb-DOTA-LM3) </a:t>
            </a:r>
            <a:r>
              <a:rPr lang="de-CH" sz="1600" b="1" i="0" dirty="0">
                <a:solidFill>
                  <a:srgbClr val="F16B67"/>
                </a:solidFill>
                <a:effectLst/>
              </a:rPr>
              <a:t>(Beta plus) (2023-2025-Early </a:t>
            </a:r>
            <a:r>
              <a:rPr lang="de-CH" sz="1600" b="1" dirty="0">
                <a:solidFill>
                  <a:srgbClr val="F16B67"/>
                </a:solidFill>
              </a:rPr>
              <a:t>P</a:t>
            </a:r>
            <a:r>
              <a:rPr lang="de-CH" sz="1600" b="1" i="0" dirty="0">
                <a:solidFill>
                  <a:srgbClr val="F16B67"/>
                </a:solidFill>
                <a:effectLst/>
              </a:rPr>
              <a:t>hase 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17AE7E-DDA6-AF65-C145-DC9F87A3F613}"/>
              </a:ext>
            </a:extLst>
          </p:cNvPr>
          <p:cNvSpPr txBox="1"/>
          <p:nvPr/>
        </p:nvSpPr>
        <p:spPr>
          <a:xfrm>
            <a:off x="217700" y="2535387"/>
            <a:ext cx="3373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9C5"/>
                </a:solidFill>
              </a:rPr>
              <a:t>University Hospital Basel (Switzerland)</a:t>
            </a:r>
            <a:endParaRPr lang="de-CH" sz="1600" dirty="0">
              <a:solidFill>
                <a:srgbClr val="00B9C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47DA20-5A54-9E5A-4F93-775DAEF754B0}"/>
              </a:ext>
            </a:extLst>
          </p:cNvPr>
          <p:cNvSpPr txBox="1"/>
          <p:nvPr/>
        </p:nvSpPr>
        <p:spPr>
          <a:xfrm>
            <a:off x="184916" y="3073062"/>
            <a:ext cx="111556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CH" sz="1600" b="1" i="0" dirty="0" err="1">
                <a:solidFill>
                  <a:srgbClr val="333333"/>
                </a:solidFill>
                <a:effectLst/>
              </a:rPr>
              <a:t>Targeted</a:t>
            </a:r>
            <a:r>
              <a:rPr lang="de-CH" sz="1600" b="1" i="0" dirty="0">
                <a:solidFill>
                  <a:srgbClr val="333333"/>
                </a:solidFill>
                <a:effectLst/>
              </a:rPr>
              <a:t> </a:t>
            </a:r>
            <a:r>
              <a:rPr lang="de-CH" sz="1600" b="1" i="0" dirty="0" err="1">
                <a:solidFill>
                  <a:srgbClr val="333333"/>
                </a:solidFill>
                <a:effectLst/>
              </a:rPr>
              <a:t>Radionuclide</a:t>
            </a:r>
            <a:r>
              <a:rPr lang="de-CH" sz="1600" b="1" i="0" dirty="0">
                <a:solidFill>
                  <a:srgbClr val="333333"/>
                </a:solidFill>
                <a:effectLst/>
              </a:rPr>
              <a:t> Therapy in </a:t>
            </a:r>
            <a:r>
              <a:rPr lang="de-CH" sz="1600" b="1" i="0" dirty="0" err="1">
                <a:solidFill>
                  <a:srgbClr val="333333"/>
                </a:solidFill>
                <a:effectLst/>
              </a:rPr>
              <a:t>Metastatic</a:t>
            </a:r>
            <a:r>
              <a:rPr lang="de-CH" sz="1600" b="1" i="0" dirty="0">
                <a:solidFill>
                  <a:srgbClr val="333333"/>
                </a:solidFill>
                <a:effectLst/>
              </a:rPr>
              <a:t> </a:t>
            </a:r>
            <a:r>
              <a:rPr lang="de-CH" sz="1600" b="1" i="0" dirty="0" err="1">
                <a:solidFill>
                  <a:srgbClr val="333333"/>
                </a:solidFill>
                <a:effectLst/>
              </a:rPr>
              <a:t>Prostate</a:t>
            </a:r>
            <a:r>
              <a:rPr lang="de-CH" sz="1600" b="1" i="0" dirty="0">
                <a:solidFill>
                  <a:srgbClr val="333333"/>
                </a:solidFill>
                <a:effectLst/>
              </a:rPr>
              <a:t> Cancer </a:t>
            </a:r>
            <a:r>
              <a:rPr lang="de-CH" sz="1600" b="1" i="0" dirty="0" err="1">
                <a:solidFill>
                  <a:srgbClr val="333333"/>
                </a:solidFill>
                <a:effectLst/>
              </a:rPr>
              <a:t>Using</a:t>
            </a:r>
            <a:r>
              <a:rPr lang="de-CH" sz="1600" b="1" i="0" dirty="0">
                <a:solidFill>
                  <a:srgbClr val="333333"/>
                </a:solidFill>
                <a:effectLst/>
              </a:rPr>
              <a:t> a New PSMA Ligand </a:t>
            </a:r>
            <a:r>
              <a:rPr lang="de-CH" sz="1600" b="1" i="0" dirty="0" err="1">
                <a:solidFill>
                  <a:srgbClr val="333333"/>
                </a:solidFill>
                <a:effectLst/>
              </a:rPr>
              <a:t>Radiolabelled</a:t>
            </a:r>
            <a:r>
              <a:rPr lang="de-CH" sz="1600" b="1" i="0" dirty="0">
                <a:solidFill>
                  <a:srgbClr val="333333"/>
                </a:solidFill>
                <a:effectLst/>
              </a:rPr>
              <a:t> With Terbium-161 (</a:t>
            </a:r>
            <a:r>
              <a:rPr lang="de-CH" sz="1600" b="1" i="0" baseline="30000" dirty="0">
                <a:solidFill>
                  <a:srgbClr val="333333"/>
                </a:solidFill>
                <a:effectLst/>
              </a:rPr>
              <a:t>161</a:t>
            </a:r>
            <a:r>
              <a:rPr lang="de-CH" sz="1600" b="1" i="0" dirty="0">
                <a:solidFill>
                  <a:srgbClr val="333333"/>
                </a:solidFill>
                <a:effectLst/>
              </a:rPr>
              <a:t>Tb-SibuDAB) - Dose </a:t>
            </a:r>
            <a:r>
              <a:rPr lang="de-CH" sz="1600" b="1" i="0" dirty="0" err="1">
                <a:solidFill>
                  <a:srgbClr val="333333"/>
                </a:solidFill>
                <a:effectLst/>
              </a:rPr>
              <a:t>Identification</a:t>
            </a:r>
            <a:r>
              <a:rPr lang="de-CH" sz="1600" b="1" i="0" dirty="0">
                <a:solidFill>
                  <a:srgbClr val="333333"/>
                </a:solidFill>
                <a:effectLst/>
              </a:rPr>
              <a:t>/​</a:t>
            </a:r>
            <a:r>
              <a:rPr lang="de-CH" sz="1600" b="1" i="0" dirty="0" err="1">
                <a:solidFill>
                  <a:srgbClr val="333333"/>
                </a:solidFill>
                <a:effectLst/>
              </a:rPr>
              <a:t>Escalation</a:t>
            </a:r>
            <a:r>
              <a:rPr lang="de-CH" sz="1600" b="1" i="0" dirty="0">
                <a:solidFill>
                  <a:srgbClr val="333333"/>
                </a:solidFill>
                <a:effectLst/>
              </a:rPr>
              <a:t> Phase Ia/​b Study (PROGNOSTICS) </a:t>
            </a:r>
            <a:r>
              <a:rPr lang="de-CH" sz="1600" b="1" i="0" dirty="0">
                <a:solidFill>
                  <a:srgbClr val="F16B67"/>
                </a:solidFill>
                <a:effectLst/>
              </a:rPr>
              <a:t>(2024-2028 – Phase 1)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F497F6-D2B0-5E97-4CD8-70D8EB1F1F1A}"/>
              </a:ext>
            </a:extLst>
          </p:cNvPr>
          <p:cNvSpPr txBox="1"/>
          <p:nvPr/>
        </p:nvSpPr>
        <p:spPr>
          <a:xfrm>
            <a:off x="184916" y="3618497"/>
            <a:ext cx="3505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9C5"/>
                </a:solidFill>
              </a:rPr>
              <a:t>University Hospital Basel (Switzerland)</a:t>
            </a:r>
            <a:endParaRPr lang="de-CH" sz="1600" dirty="0">
              <a:solidFill>
                <a:srgbClr val="00B9C5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F51E08-5981-BDE6-2DF5-6460DC7EF8BA}"/>
              </a:ext>
            </a:extLst>
          </p:cNvPr>
          <p:cNvSpPr txBox="1"/>
          <p:nvPr/>
        </p:nvSpPr>
        <p:spPr>
          <a:xfrm>
            <a:off x="184916" y="5221185"/>
            <a:ext cx="111556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i="0" dirty="0">
                <a:solidFill>
                  <a:srgbClr val="333333"/>
                </a:solidFill>
                <a:effectLst/>
              </a:rPr>
              <a:t>Study on the Safety, Tolerability, and Preliminary Efficacy of </a:t>
            </a:r>
            <a:r>
              <a:rPr lang="en-US" sz="1600" b="1" i="0" baseline="30000" dirty="0">
                <a:solidFill>
                  <a:srgbClr val="333333"/>
                </a:solidFill>
                <a:effectLst/>
              </a:rPr>
              <a:t>161</a:t>
            </a:r>
            <a:r>
              <a:rPr lang="en-US" sz="1600" b="1" i="0" dirty="0">
                <a:solidFill>
                  <a:srgbClr val="333333"/>
                </a:solidFill>
                <a:effectLst/>
              </a:rPr>
              <a:t>Tb-NYM032 in Patients with Metastatic Castration-Resistant Prostate Cancer </a:t>
            </a:r>
            <a:r>
              <a:rPr lang="en-US" sz="1600" b="1" i="0" dirty="0">
                <a:solidFill>
                  <a:srgbClr val="F16B67"/>
                </a:solidFill>
                <a:effectLst/>
              </a:rPr>
              <a:t>(2025-2026, Phase 1 and Phase 2)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F235F4-1727-9208-406B-2A790AC5A53B}"/>
              </a:ext>
            </a:extLst>
          </p:cNvPr>
          <p:cNvSpPr txBox="1"/>
          <p:nvPr/>
        </p:nvSpPr>
        <p:spPr>
          <a:xfrm>
            <a:off x="184916" y="5700062"/>
            <a:ext cx="60970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600" b="0" i="0" dirty="0" err="1">
                <a:solidFill>
                  <a:srgbClr val="00B9C5"/>
                </a:solidFill>
                <a:effectLst/>
              </a:rPr>
              <a:t>Mianyang</a:t>
            </a:r>
            <a:r>
              <a:rPr lang="de-CH" sz="1600" b="0" i="0" dirty="0">
                <a:solidFill>
                  <a:srgbClr val="00B9C5"/>
                </a:solidFill>
                <a:effectLst/>
              </a:rPr>
              <a:t> Central Hospital (China) </a:t>
            </a:r>
            <a:endParaRPr lang="de-CH" sz="1600" dirty="0">
              <a:solidFill>
                <a:srgbClr val="00B9C5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6EADA7-C34A-1555-7B7A-D76B4234349E}"/>
              </a:ext>
            </a:extLst>
          </p:cNvPr>
          <p:cNvSpPr txBox="1"/>
          <p:nvPr/>
        </p:nvSpPr>
        <p:spPr>
          <a:xfrm>
            <a:off x="230970" y="1018623"/>
            <a:ext cx="108849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i="0" dirty="0" err="1">
                <a:solidFill>
                  <a:srgbClr val="333333"/>
                </a:solidFill>
                <a:effectLst/>
              </a:rPr>
              <a:t>EValuation</a:t>
            </a:r>
            <a:r>
              <a:rPr lang="en-US" sz="1600" b="1" i="0" dirty="0">
                <a:solidFill>
                  <a:srgbClr val="333333"/>
                </a:solidFill>
                <a:effectLst/>
              </a:rPr>
              <a:t> of </a:t>
            </a:r>
            <a:r>
              <a:rPr lang="en-US" sz="1600" b="1" i="0" dirty="0" err="1">
                <a:solidFill>
                  <a:srgbClr val="333333"/>
                </a:solidFill>
                <a:effectLst/>
              </a:rPr>
              <a:t>radIOLigand</a:t>
            </a:r>
            <a:r>
              <a:rPr lang="en-US" sz="1600" b="1" i="0" dirty="0">
                <a:solidFill>
                  <a:srgbClr val="333333"/>
                </a:solidFill>
                <a:effectLst/>
              </a:rPr>
              <a:t> Treatment in </a:t>
            </a:r>
            <a:r>
              <a:rPr lang="en-US" sz="1600" b="1" i="0" dirty="0" err="1">
                <a:solidFill>
                  <a:srgbClr val="333333"/>
                </a:solidFill>
                <a:effectLst/>
              </a:rPr>
              <a:t>mEn</a:t>
            </a:r>
            <a:r>
              <a:rPr lang="en-US" sz="1600" b="1" i="0" dirty="0">
                <a:solidFill>
                  <a:srgbClr val="333333"/>
                </a:solidFill>
                <a:effectLst/>
              </a:rPr>
              <a:t> With Metastatic Castration-resistant Prostate Cancer With [</a:t>
            </a:r>
            <a:r>
              <a:rPr lang="en-US" sz="1600" b="1" i="0" baseline="30000" dirty="0">
                <a:solidFill>
                  <a:srgbClr val="333333"/>
                </a:solidFill>
                <a:effectLst/>
              </a:rPr>
              <a:t>161</a:t>
            </a:r>
            <a:r>
              <a:rPr lang="en-US" sz="1600" b="1" i="0" dirty="0">
                <a:solidFill>
                  <a:srgbClr val="333333"/>
                </a:solidFill>
                <a:effectLst/>
              </a:rPr>
              <a:t>Tb]Tb-PSMA-I&amp;T (VIOLET) </a:t>
            </a:r>
            <a:r>
              <a:rPr lang="en-US" sz="1600" b="1" i="0" dirty="0">
                <a:solidFill>
                  <a:srgbClr val="F16B67"/>
                </a:solidFill>
                <a:effectLst/>
              </a:rPr>
              <a:t>(2022-2026, Phase 1 and Phase 2)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73B754-F53C-2090-7656-3207EF2C3A0B}"/>
              </a:ext>
            </a:extLst>
          </p:cNvPr>
          <p:cNvSpPr txBox="1"/>
          <p:nvPr/>
        </p:nvSpPr>
        <p:spPr>
          <a:xfrm>
            <a:off x="217699" y="1540924"/>
            <a:ext cx="60970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600" b="0" i="0" dirty="0">
                <a:solidFill>
                  <a:srgbClr val="00B9C5"/>
                </a:solidFill>
                <a:effectLst/>
              </a:rPr>
              <a:t>Peter </a:t>
            </a:r>
            <a:r>
              <a:rPr lang="de-CH" sz="1600" b="0" i="0" dirty="0" err="1">
                <a:solidFill>
                  <a:srgbClr val="00B9C5"/>
                </a:solidFill>
                <a:effectLst/>
              </a:rPr>
              <a:t>MacCallum</a:t>
            </a:r>
            <a:r>
              <a:rPr lang="de-CH" sz="1600" b="0" i="0" dirty="0">
                <a:solidFill>
                  <a:srgbClr val="00B9C5"/>
                </a:solidFill>
                <a:effectLst/>
              </a:rPr>
              <a:t> Cancer </a:t>
            </a:r>
            <a:r>
              <a:rPr lang="de-CH" sz="1600" b="0" i="0" dirty="0" err="1">
                <a:solidFill>
                  <a:srgbClr val="00B9C5"/>
                </a:solidFill>
                <a:effectLst/>
              </a:rPr>
              <a:t>Centre</a:t>
            </a:r>
            <a:r>
              <a:rPr lang="de-CH" sz="1600" dirty="0">
                <a:solidFill>
                  <a:srgbClr val="00B9C5"/>
                </a:solidFill>
              </a:rPr>
              <a:t> (</a:t>
            </a:r>
            <a:r>
              <a:rPr lang="de-CH" sz="1600" b="0" i="0" dirty="0">
                <a:solidFill>
                  <a:srgbClr val="00B9C5"/>
                </a:solidFill>
                <a:effectLst/>
              </a:rPr>
              <a:t>Australia</a:t>
            </a:r>
            <a:r>
              <a:rPr lang="de-CH" sz="1600" dirty="0">
                <a:solidFill>
                  <a:srgbClr val="00B9C5"/>
                </a:solidFill>
              </a:rPr>
              <a:t>)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75C70794-FC67-BE39-ECB4-1A8784CB7A3F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44000D-1C5E-6564-9EAC-AAB0F6DBA7D7}"/>
              </a:ext>
            </a:extLst>
          </p:cNvPr>
          <p:cNvSpPr txBox="1"/>
          <p:nvPr/>
        </p:nvSpPr>
        <p:spPr>
          <a:xfrm>
            <a:off x="7693572" y="609327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(courtesy WP12 </a:t>
            </a:r>
            <a:r>
              <a:rPr lang="en-US" dirty="0" err="1"/>
              <a:t>radiolanthanides</a:t>
            </a:r>
            <a:r>
              <a:rPr lang="en-US" dirty="0"/>
              <a:t> – Z. Talip)</a:t>
            </a:r>
          </a:p>
        </p:txBody>
      </p:sp>
    </p:spTree>
    <p:extLst>
      <p:ext uri="{BB962C8B-B14F-4D97-AF65-F5344CB8AC3E}">
        <p14:creationId xmlns:p14="http://schemas.microsoft.com/office/powerpoint/2010/main" val="125246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6" grpId="0" animBg="1"/>
      <p:bldP spid="10" grpId="0"/>
      <p:bldP spid="11" grpId="0"/>
      <p:bldP spid="13" grpId="0"/>
      <p:bldP spid="14" grpId="0"/>
      <p:bldP spid="16" grpId="0"/>
      <p:bldP spid="17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0378F-6C2B-1D67-955D-1542C7EA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trials landscape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9E515-29C5-0C70-65E4-5CCED5C97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EB783E-13EF-11BD-671D-32A3A438D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Click "View" &gt; "Header and Footer" to change this text</a:t>
            </a:r>
            <a:endParaRPr lang="en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DC46B8-3827-1B24-5028-44A424E5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63F0-AEA2-0249-8983-B892276345E5}" type="slidenum">
              <a:rPr lang="en-CH" smtClean="0"/>
              <a:pPr/>
              <a:t>18</a:t>
            </a:fld>
            <a:endParaRPr lang="en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51A13D-FBFB-23A3-5F90-0B5BE940F9E1}"/>
              </a:ext>
            </a:extLst>
          </p:cNvPr>
          <p:cNvSpPr txBox="1"/>
          <p:nvPr/>
        </p:nvSpPr>
        <p:spPr>
          <a:xfrm>
            <a:off x="7834467" y="6123463"/>
            <a:ext cx="43575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Courtesy Uwe Horwarth JRC , 03/2026 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F3F1483B-BAFD-19D8-68C6-27D2D49E82E7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4BA6EE-2617-49F7-DE2A-D1661A1DA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204" y="1360698"/>
            <a:ext cx="8521406" cy="463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64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3B3AA-6FF1-68F7-F0CA-7BFD36F08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044941-4D80-C7AA-2CD8-1E225F947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5525" y="8470900"/>
            <a:ext cx="13578039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CH"/>
            </a:defPPr>
            <a:lvl1pPr marL="0" algn="r" defTabSz="1219170" rtl="0" eaLnBrk="1" latinLnBrk="0" hangingPunct="1">
              <a:defRPr sz="16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PRISMAP - 18th Congress of PTMN, Poznan, Poland - C. DUCHEMIN</a:t>
            </a:r>
            <a:endParaRPr lang="en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CB65B-E4A3-508A-3224-05514AC6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63F0-AEA2-0249-8983-B892276345E5}" type="slidenum">
              <a:rPr lang="en-CH" smtClean="0"/>
              <a:pPr/>
              <a:t>19</a:t>
            </a:fld>
            <a:endParaRPr lang="en-CH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DB6CBD-0814-C18A-33A9-E6F595CE1E0B}"/>
              </a:ext>
            </a:extLst>
          </p:cNvPr>
          <p:cNvSpPr/>
          <p:nvPr/>
        </p:nvSpPr>
        <p:spPr>
          <a:xfrm>
            <a:off x="3976778" y="6346826"/>
            <a:ext cx="2247559" cy="105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9A1B96-F920-6171-448E-47BA3DD601E4}"/>
              </a:ext>
            </a:extLst>
          </p:cNvPr>
          <p:cNvSpPr/>
          <p:nvPr/>
        </p:nvSpPr>
        <p:spPr>
          <a:xfrm>
            <a:off x="5405534" y="6248910"/>
            <a:ext cx="907589" cy="105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9D00BC1-BED9-44C7-C69E-6DC102D1FBF6}"/>
              </a:ext>
            </a:extLst>
          </p:cNvPr>
          <p:cNvGraphicFramePr>
            <a:graphicFrameLocks noGrp="1"/>
          </p:cNvGraphicFramePr>
          <p:nvPr/>
        </p:nvGraphicFramePr>
        <p:xfrm>
          <a:off x="91632" y="560998"/>
          <a:ext cx="11973465" cy="6511633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690113">
                  <a:extLst>
                    <a:ext uri="{9D8B030D-6E8A-4147-A177-3AD203B41FA5}">
                      <a16:colId xmlns:a16="http://schemas.microsoft.com/office/drawing/2014/main" val="3696405893"/>
                    </a:ext>
                  </a:extLst>
                </a:gridCol>
                <a:gridCol w="7254815">
                  <a:extLst>
                    <a:ext uri="{9D8B030D-6E8A-4147-A177-3AD203B41FA5}">
                      <a16:colId xmlns:a16="http://schemas.microsoft.com/office/drawing/2014/main" val="1033429870"/>
                    </a:ext>
                  </a:extLst>
                </a:gridCol>
                <a:gridCol w="1759789">
                  <a:extLst>
                    <a:ext uri="{9D8B030D-6E8A-4147-A177-3AD203B41FA5}">
                      <a16:colId xmlns:a16="http://schemas.microsoft.com/office/drawing/2014/main" val="2475556903"/>
                    </a:ext>
                  </a:extLst>
                </a:gridCol>
                <a:gridCol w="1406105">
                  <a:extLst>
                    <a:ext uri="{9D8B030D-6E8A-4147-A177-3AD203B41FA5}">
                      <a16:colId xmlns:a16="http://schemas.microsoft.com/office/drawing/2014/main" val="3352072202"/>
                    </a:ext>
                  </a:extLst>
                </a:gridCol>
                <a:gridCol w="862643">
                  <a:extLst>
                    <a:ext uri="{9D8B030D-6E8A-4147-A177-3AD203B41FA5}">
                      <a16:colId xmlns:a16="http://schemas.microsoft.com/office/drawing/2014/main" val="442832558"/>
                    </a:ext>
                  </a:extLst>
                </a:gridCol>
              </a:tblGrid>
              <a:tr h="22704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u="none" strike="noStrike" dirty="0">
                          <a:effectLst/>
                        </a:rPr>
                        <a:t>CALL 1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u="none" strike="noStrike" dirty="0">
                          <a:effectLst/>
                        </a:rPr>
                        <a:t>Project Title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u="none" strike="noStrike" dirty="0">
                          <a:effectLst/>
                        </a:rPr>
                        <a:t>Involved radionuclides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>
                          <a:effectLst/>
                        </a:rPr>
                        <a:t>Leading Scientist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>
                          <a:effectLst/>
                        </a:rPr>
                        <a:t>Country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388862"/>
                  </a:ext>
                </a:extLst>
              </a:tr>
              <a:tr h="45056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u="none" strike="noStrike" dirty="0">
                          <a:effectLst/>
                        </a:rPr>
                        <a:t>P4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 dirty="0">
                          <a:effectLst/>
                        </a:rPr>
                        <a:t>Towards 161Tb-PSMA cell targeting treatment of prostate cancer biochemical recurrence: Comparison with 177Lu-PSMA</a:t>
                      </a:r>
                      <a:endParaRPr lang="en-GB" sz="1500" b="0" i="0" u="none" strike="noStrike" dirty="0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 dirty="0">
                          <a:effectLst/>
                        </a:rPr>
                        <a:t>Tb-161</a:t>
                      </a:r>
                      <a:endParaRPr lang="en-GB" sz="1500" b="0" i="0" u="none" strike="noStrike" dirty="0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Dr. M. Kirienko</a:t>
                      </a:r>
                      <a:endParaRPr lang="en-GB" sz="1500" b="0" i="0" u="none" strike="noStrike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Italy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extLst>
                  <a:ext uri="{0D108BD9-81ED-4DB2-BD59-A6C34878D82A}">
                    <a16:rowId xmlns:a16="http://schemas.microsoft.com/office/drawing/2014/main" val="2151399072"/>
                  </a:ext>
                </a:extLst>
              </a:tr>
              <a:tr h="45056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u="none" strike="noStrike" dirty="0">
                          <a:effectLst/>
                        </a:rPr>
                        <a:t>P5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 dirty="0">
                          <a:effectLst/>
                        </a:rPr>
                        <a:t>Dedicated phantom measurements to develop and validate quantitative 225Ac-(micro)SPECT imaging</a:t>
                      </a:r>
                      <a:endParaRPr lang="en-GB" sz="1500" b="0" i="0" u="none" strike="noStrike" dirty="0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Ac-225 and decay products</a:t>
                      </a:r>
                      <a:endParaRPr lang="en-GB" sz="1500" b="0" i="0" u="none" strike="noStrike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Dr. M. Koole</a:t>
                      </a:r>
                      <a:endParaRPr lang="en-GB" sz="1500" b="0" i="0" u="none" strike="noStrike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Belgium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extLst>
                  <a:ext uri="{0D108BD9-81ED-4DB2-BD59-A6C34878D82A}">
                    <a16:rowId xmlns:a16="http://schemas.microsoft.com/office/drawing/2014/main" val="3824626041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u="none" strike="noStrike" dirty="0">
                          <a:effectLst/>
                        </a:rPr>
                        <a:t>P6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The FIAPo project: Feasibility of increased 211At production by 210Po assessment</a:t>
                      </a:r>
                      <a:endParaRPr lang="en-GB" sz="1500" b="0" i="0" u="none" strike="noStrike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At-211</a:t>
                      </a:r>
                      <a:endParaRPr lang="en-GB" sz="1500" b="0" i="0" u="none" strike="noStrike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Dr. M. Sevenois</a:t>
                      </a:r>
                      <a:endParaRPr lang="en-GB" sz="1500" b="0" i="0" u="none" strike="noStrike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Belgium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extLst>
                  <a:ext uri="{0D108BD9-81ED-4DB2-BD59-A6C34878D82A}">
                    <a16:rowId xmlns:a16="http://schemas.microsoft.com/office/drawing/2014/main" val="3134147922"/>
                  </a:ext>
                </a:extLst>
              </a:tr>
              <a:tr h="45056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u="none" strike="noStrike" dirty="0">
                          <a:effectLst/>
                        </a:rPr>
                        <a:t>P7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 dirty="0">
                          <a:effectLst/>
                        </a:rPr>
                        <a:t>Selective oncological theragnostic based on radioactively </a:t>
                      </a:r>
                      <a:r>
                        <a:rPr lang="en-GB" sz="1500" u="none" strike="noStrike" dirty="0" err="1">
                          <a:effectLst/>
                        </a:rPr>
                        <a:t>labeled</a:t>
                      </a:r>
                      <a:r>
                        <a:rPr lang="en-GB" sz="1500" u="none" strike="noStrike" dirty="0">
                          <a:effectLst/>
                        </a:rPr>
                        <a:t> exosomes (</a:t>
                      </a:r>
                      <a:r>
                        <a:rPr lang="en-GB" sz="1500" u="none" strike="noStrike" dirty="0" err="1">
                          <a:effectLst/>
                        </a:rPr>
                        <a:t>TheragnEso</a:t>
                      </a:r>
                      <a:r>
                        <a:rPr lang="en-GB" sz="1500" u="none" strike="noStrike" dirty="0">
                          <a:effectLst/>
                        </a:rPr>
                        <a:t>)</a:t>
                      </a:r>
                      <a:endParaRPr lang="en-GB" sz="1500" b="0" i="0" u="none" strike="noStrike" dirty="0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Tb-161</a:t>
                      </a:r>
                      <a:endParaRPr lang="en-GB" sz="1500" b="0" i="0" u="none" strike="noStrike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Dr. B. Salinas Rodríguez</a:t>
                      </a:r>
                      <a:endParaRPr lang="en-GB" sz="1500" b="0" i="0" u="none" strike="noStrike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Spain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extLst>
                  <a:ext uri="{0D108BD9-81ED-4DB2-BD59-A6C34878D82A}">
                    <a16:rowId xmlns:a16="http://schemas.microsoft.com/office/drawing/2014/main" val="2716106366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u="none" strike="noStrike" dirty="0">
                          <a:effectLst/>
                        </a:rPr>
                        <a:t>P8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 dirty="0">
                          <a:effectLst/>
                        </a:rPr>
                        <a:t>Improved FAP-</a:t>
                      </a:r>
                      <a:r>
                        <a:rPr lang="en-GB" sz="1500" u="none" strike="noStrike" dirty="0" err="1">
                          <a:effectLst/>
                        </a:rPr>
                        <a:t>radiotheranostics</a:t>
                      </a:r>
                      <a:r>
                        <a:rPr lang="en-GB" sz="1500" u="none" strike="noStrike" dirty="0">
                          <a:effectLst/>
                        </a:rPr>
                        <a:t> for personalized cancer treatment.</a:t>
                      </a:r>
                      <a:endParaRPr lang="en-GB" sz="1500" b="0" i="0" u="none" strike="noStrike" dirty="0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At-211/F-18</a:t>
                      </a:r>
                      <a:endParaRPr lang="en-GB" sz="1500" b="0" i="0" u="none" strike="noStrike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Prof. F. Elvas</a:t>
                      </a:r>
                      <a:endParaRPr lang="en-GB" sz="1500" b="0" i="0" u="none" strike="noStrike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Belgium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extLst>
                  <a:ext uri="{0D108BD9-81ED-4DB2-BD59-A6C34878D82A}">
                    <a16:rowId xmlns:a16="http://schemas.microsoft.com/office/drawing/2014/main" val="950752188"/>
                  </a:ext>
                </a:extLst>
              </a:tr>
              <a:tr h="45056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u="none" strike="noStrike" dirty="0">
                          <a:effectLst/>
                        </a:rPr>
                        <a:t>P9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</a:rPr>
                        <a:t>Dual 152Tb/149Tb </a:t>
                      </a:r>
                      <a:r>
                        <a:rPr lang="en-GB" sz="1500" u="none" strike="noStrike" dirty="0" err="1">
                          <a:effectLst/>
                        </a:rPr>
                        <a:t>radiolabeling</a:t>
                      </a:r>
                      <a:r>
                        <a:rPr lang="en-GB" sz="1500" u="none" strike="noStrike" dirty="0">
                          <a:effectLst/>
                        </a:rPr>
                        <a:t> and preclinical validation of an AAZTA-</a:t>
                      </a:r>
                      <a:r>
                        <a:rPr lang="en-GB" sz="1500" u="none" strike="noStrike" dirty="0" err="1">
                          <a:effectLst/>
                        </a:rPr>
                        <a:t>FAPi</a:t>
                      </a:r>
                      <a:r>
                        <a:rPr lang="en-GB" sz="1500" u="none" strike="noStrike" dirty="0">
                          <a:effectLst/>
                        </a:rPr>
                        <a:t> ligand for diagnostic and </a:t>
                      </a:r>
                      <a:r>
                        <a:rPr lang="en-GB" sz="1500" u="none" strike="noStrike" dirty="0" err="1">
                          <a:effectLst/>
                        </a:rPr>
                        <a:t>theranostic</a:t>
                      </a:r>
                      <a:r>
                        <a:rPr lang="en-GB" sz="1500" u="none" strike="noStrike" dirty="0">
                          <a:effectLst/>
                        </a:rPr>
                        <a:t> applications</a:t>
                      </a:r>
                      <a:endParaRPr lang="en-GB" sz="1500" b="0" i="0" u="none" strike="noStrike" dirty="0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</a:rPr>
                        <a:t>Tb-149/152/161</a:t>
                      </a:r>
                      <a:endParaRPr lang="en-GB" sz="1500" b="0" i="0" u="none" strike="noStrike" dirty="0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>
                          <a:effectLst/>
                        </a:rPr>
                        <a:t>Prof. E. Terreno</a:t>
                      </a:r>
                      <a:endParaRPr lang="en-GB" sz="1500" b="0" i="0" u="none" strike="noStrike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Italy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extLst>
                  <a:ext uri="{0D108BD9-81ED-4DB2-BD59-A6C34878D82A}">
                    <a16:rowId xmlns:a16="http://schemas.microsoft.com/office/drawing/2014/main" val="3830698934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u="none" strike="noStrike" dirty="0">
                          <a:effectLst/>
                        </a:rPr>
                        <a:t>P10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</a:rPr>
                        <a:t>Imaging applications of 165Er</a:t>
                      </a:r>
                      <a:endParaRPr lang="en-GB" sz="1500" b="0" i="0" u="none" strike="noStrike" dirty="0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>
                          <a:effectLst/>
                        </a:rPr>
                        <a:t>Er-165/Tb-155</a:t>
                      </a:r>
                      <a:endParaRPr lang="en-GB" sz="1500" b="0" i="0" u="none" strike="noStrike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>
                          <a:effectLst/>
                        </a:rPr>
                        <a:t>I.Da Silva</a:t>
                      </a:r>
                      <a:endParaRPr lang="en-GB" sz="1500" b="0" i="0" u="none" strike="noStrike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France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extLst>
                  <a:ext uri="{0D108BD9-81ED-4DB2-BD59-A6C34878D82A}">
                    <a16:rowId xmlns:a16="http://schemas.microsoft.com/office/drawing/2014/main" val="1899614885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u="none" strike="noStrike" dirty="0">
                          <a:effectLst/>
                        </a:rPr>
                        <a:t>P11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>
                          <a:effectLst/>
                        </a:rPr>
                        <a:t>Development and preclinical evaluation of a mesothelin-targeting theranostic agent</a:t>
                      </a:r>
                      <a:endParaRPr lang="en-GB" sz="1500" b="0" i="0" u="none" strike="noStrike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</a:rPr>
                        <a:t>Tb-161</a:t>
                      </a:r>
                      <a:endParaRPr lang="en-GB" sz="1500" b="0" i="0" u="none" strike="noStrike" dirty="0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>
                          <a:effectLst/>
                        </a:rPr>
                        <a:t>Dr. A. Broisat</a:t>
                      </a:r>
                      <a:endParaRPr lang="en-GB" sz="1500" b="0" i="0" u="none" strike="noStrike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France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extLst>
                  <a:ext uri="{0D108BD9-81ED-4DB2-BD59-A6C34878D82A}">
                    <a16:rowId xmlns:a16="http://schemas.microsoft.com/office/drawing/2014/main" val="71934553"/>
                  </a:ext>
                </a:extLst>
              </a:tr>
              <a:tr h="67408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u="none" strike="noStrike" dirty="0">
                          <a:effectLst/>
                        </a:rPr>
                        <a:t>P12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>
                          <a:effectLst/>
                        </a:rPr>
                        <a:t>Added Value using Terbium-161 over Lutetium-177 in Combination with the metabolically more stable GRPR Ligand AMTG for Targeted Radiotherapy of GRPR-expressing Malignancies? – A Preclinical Evaluation</a:t>
                      </a:r>
                      <a:endParaRPr lang="en-GB" sz="1500" b="0" i="0" u="none" strike="noStrike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>
                          <a:effectLst/>
                        </a:rPr>
                        <a:t>Tb-161</a:t>
                      </a:r>
                      <a:endParaRPr lang="en-GB" sz="1500" b="0" i="0" u="none" strike="noStrike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>
                          <a:effectLst/>
                        </a:rPr>
                        <a:t>Dr. T. Günther</a:t>
                      </a:r>
                      <a:endParaRPr lang="en-GB" sz="1500" b="0" i="0" u="none" strike="noStrike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Germany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extLst>
                  <a:ext uri="{0D108BD9-81ED-4DB2-BD59-A6C34878D82A}">
                    <a16:rowId xmlns:a16="http://schemas.microsoft.com/office/drawing/2014/main" val="1393764801"/>
                  </a:ext>
                </a:extLst>
              </a:tr>
              <a:tr h="45056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u="none" strike="noStrike" dirty="0">
                          <a:effectLst/>
                        </a:rPr>
                        <a:t>CALL 2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u="none" strike="noStrike" dirty="0">
                          <a:effectLst/>
                        </a:rPr>
                        <a:t>Project Title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u="none" strike="noStrike" dirty="0">
                          <a:effectLst/>
                        </a:rPr>
                        <a:t>Involved radionuclides 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>
                          <a:effectLst/>
                        </a:rPr>
                        <a:t>Leading Scientist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>
                          <a:effectLst/>
                        </a:rPr>
                        <a:t>Country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249591"/>
                  </a:ext>
                </a:extLst>
              </a:tr>
              <a:tr h="45056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u="none" strike="noStrike" dirty="0">
                          <a:effectLst/>
                        </a:rPr>
                        <a:t>P14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 dirty="0">
                          <a:effectLst/>
                        </a:rPr>
                        <a:t>Zebrafish embryo as a novel model to evaluate the efficacy of short-range emitters used</a:t>
                      </a:r>
                      <a:br>
                        <a:rPr lang="en-GB" sz="1500" u="none" strike="noStrike" dirty="0">
                          <a:effectLst/>
                        </a:rPr>
                      </a:br>
                      <a:r>
                        <a:rPr lang="en-GB" sz="1500" u="none" strike="noStrike" dirty="0">
                          <a:effectLst/>
                        </a:rPr>
                        <a:t>for targeted radionuclide therapy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 dirty="0">
                          <a:effectLst/>
                        </a:rPr>
                        <a:t>Tb-155/161 &amp; Lu-177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Dr. C. Morgat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France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extLst>
                  <a:ext uri="{0D108BD9-81ED-4DB2-BD59-A6C34878D82A}">
                    <a16:rowId xmlns:a16="http://schemas.microsoft.com/office/drawing/2014/main" val="3379435660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u="none" strike="noStrike" dirty="0">
                          <a:effectLst/>
                        </a:rPr>
                        <a:t>P16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ScandAL: Scandium-43 Antibody-fragment Labelling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Sc-43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Dr. B. Kuhnast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France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extLst>
                  <a:ext uri="{0D108BD9-81ED-4DB2-BD59-A6C34878D82A}">
                    <a16:rowId xmlns:a16="http://schemas.microsoft.com/office/drawing/2014/main" val="1561749477"/>
                  </a:ext>
                </a:extLst>
              </a:tr>
              <a:tr h="45056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u="none" strike="noStrike" dirty="0">
                          <a:effectLst/>
                        </a:rPr>
                        <a:t>P17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Targeted radiotherapy of radioresistant cancers – a radiobiological study with advanced</a:t>
                      </a:r>
                      <a:br>
                        <a:rPr lang="en-GB" sz="1500" u="none" strike="noStrike">
                          <a:effectLst/>
                        </a:rPr>
                      </a:br>
                      <a:r>
                        <a:rPr lang="en-GB" sz="1500" u="none" strike="noStrike">
                          <a:effectLst/>
                        </a:rPr>
                        <a:t>cell models</a:t>
                      </a:r>
                      <a:endParaRPr lang="en-GB" sz="1500" b="0" i="0" u="none" strike="noStrike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Cu-64/67</a:t>
                      </a:r>
                      <a:endParaRPr lang="en-GB" sz="1500" b="0" i="0" u="none" strike="noStrike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 dirty="0" err="1">
                          <a:effectLst/>
                        </a:rPr>
                        <a:t>Dr.</a:t>
                      </a:r>
                      <a:r>
                        <a:rPr lang="en-GB" sz="1500" u="none" strike="noStrike" dirty="0">
                          <a:effectLst/>
                        </a:rPr>
                        <a:t> J-P. Pouget</a:t>
                      </a:r>
                      <a:endParaRPr lang="en-GB" sz="1500" b="0" i="0" u="none" strike="noStrike" dirty="0">
                        <a:solidFill>
                          <a:srgbClr val="2932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France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extLst>
                  <a:ext uri="{0D108BD9-81ED-4DB2-BD59-A6C34878D82A}">
                    <a16:rowId xmlns:a16="http://schemas.microsoft.com/office/drawing/2014/main" val="2482667572"/>
                  </a:ext>
                </a:extLst>
              </a:tr>
              <a:tr h="28298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u="none" strike="noStrike" dirty="0">
                          <a:effectLst/>
                        </a:rPr>
                        <a:t>P18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Theranostic targeting of fibroblast activation protein (FAP) with gold nanoparticles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Cu-67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 dirty="0">
                          <a:effectLst/>
                        </a:rPr>
                        <a:t>Prof. F. Elvas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 dirty="0">
                          <a:effectLst/>
                        </a:rPr>
                        <a:t>Belgium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extLst>
                  <a:ext uri="{0D108BD9-81ED-4DB2-BD59-A6C34878D82A}">
                    <a16:rowId xmlns:a16="http://schemas.microsoft.com/office/drawing/2014/main" val="2898607664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u="none" strike="noStrike" dirty="0">
                          <a:effectLst/>
                        </a:rPr>
                        <a:t>P19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PSMA-targeted alpha therapy using novel 225Ac-labeled radioconjugates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Ac-225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Dr. K. Zarschler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 dirty="0">
                          <a:effectLst/>
                        </a:rPr>
                        <a:t>Germany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extLst>
                  <a:ext uri="{0D108BD9-81ED-4DB2-BD59-A6C34878D82A}">
                    <a16:rowId xmlns:a16="http://schemas.microsoft.com/office/drawing/2014/main" val="1698377608"/>
                  </a:ext>
                </a:extLst>
              </a:tr>
              <a:tr h="45056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500" b="1" u="none" strike="noStrike" dirty="0">
                          <a:effectLst/>
                        </a:rPr>
                        <a:t>P20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New chelators for complexation of medically useful lanthanide and actinide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Tb-161, Ac-225, Th-227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>
                          <a:effectLst/>
                        </a:rPr>
                        <a:t>Dr. M. Ma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u="none" strike="noStrike" dirty="0">
                          <a:effectLst/>
                        </a:rPr>
                        <a:t>UK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28" marR="3528" marT="3528" marB="0" anchor="ctr"/>
                </a:tc>
                <a:extLst>
                  <a:ext uri="{0D108BD9-81ED-4DB2-BD59-A6C34878D82A}">
                    <a16:rowId xmlns:a16="http://schemas.microsoft.com/office/drawing/2014/main" val="2650340725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6DDD646-283F-1E87-B381-0B7EFD96D12A}"/>
              </a:ext>
            </a:extLst>
          </p:cNvPr>
          <p:cNvSpPr txBox="1">
            <a:spLocks/>
          </p:cNvSpPr>
          <p:nvPr/>
        </p:nvSpPr>
        <p:spPr>
          <a:xfrm>
            <a:off x="126904" y="-71751"/>
            <a:ext cx="11938193" cy="940443"/>
          </a:xfrm>
          <a:prstGeom prst="rect">
            <a:avLst/>
          </a:prstGeom>
        </p:spPr>
        <p:txBody>
          <a:bodyPr vert="horz" lIns="60960" rIns="6096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67" b="1" dirty="0">
                <a:solidFill>
                  <a:srgbClr val="E95355"/>
                </a:solidFill>
                <a:latin typeface="+mn-lt"/>
              </a:rPr>
              <a:t>PRISMAP funded projects</a:t>
            </a:r>
          </a:p>
        </p:txBody>
      </p:sp>
    </p:spTree>
    <p:extLst>
      <p:ext uri="{BB962C8B-B14F-4D97-AF65-F5344CB8AC3E}">
        <p14:creationId xmlns:p14="http://schemas.microsoft.com/office/powerpoint/2010/main" val="125072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A5C85-179C-80E3-D47A-CA35156A8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579A0-109C-14DA-1AD3-E308AF055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From its preparation…				… to its start during COVID times				</a:t>
            </a:r>
          </a:p>
          <a:p>
            <a:endParaRPr lang="en-CH" dirty="0"/>
          </a:p>
          <a:p>
            <a:endParaRPr lang="en-CH" dirty="0"/>
          </a:p>
          <a:p>
            <a:endParaRPr lang="en-CH" dirty="0"/>
          </a:p>
          <a:p>
            <a:endParaRPr lang="en-CH" dirty="0"/>
          </a:p>
          <a:p>
            <a:endParaRPr lang="en-CH" dirty="0"/>
          </a:p>
          <a:p>
            <a:endParaRPr lang="en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C5CE5A-5036-056E-3311-E6BAE9E8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63F0-AEA2-0249-8983-B892276345E5}" type="slidenum">
              <a:rPr lang="en-CH" smtClean="0"/>
              <a:pPr/>
              <a:t>2</a:t>
            </a:fld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5E686D-B587-FD97-B3F2-3A197C90184F}"/>
              </a:ext>
            </a:extLst>
          </p:cNvPr>
          <p:cNvSpPr txBox="1"/>
          <p:nvPr/>
        </p:nvSpPr>
        <p:spPr>
          <a:xfrm>
            <a:off x="885525" y="560900"/>
            <a:ext cx="10455071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6B6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all started there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98E018-3882-E204-92C2-2801A5D49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" y="1964776"/>
            <a:ext cx="6149353" cy="2266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251DE-CC3E-D57D-E45B-FE9A5023F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035" y="3500461"/>
            <a:ext cx="2549472" cy="2860122"/>
          </a:xfrm>
          <a:prstGeom prst="rect">
            <a:avLst/>
          </a:prstGeom>
        </p:spPr>
      </p:pic>
      <p:pic>
        <p:nvPicPr>
          <p:cNvPr id="8" name="Picture 7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D920BB3F-5DAD-E310-1271-5A4E3CD4B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612" y="4705135"/>
            <a:ext cx="2463782" cy="1674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277B10-0190-0E62-7E80-D7BB385D3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04" y="4324866"/>
            <a:ext cx="5047896" cy="15864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C2593F-5967-5EFD-A484-F5C5DEF63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026" y="1881345"/>
            <a:ext cx="3409740" cy="2790614"/>
          </a:xfrm>
          <a:prstGeom prst="rect">
            <a:avLst/>
          </a:prstGeom>
        </p:spPr>
      </p:pic>
      <p:pic>
        <p:nvPicPr>
          <p:cNvPr id="4" name="Picture 3" descr="2015-01-13_CERN_ENdept 36% h32mm 300dpi.png">
            <a:extLst>
              <a:ext uri="{FF2B5EF4-FFF2-40B4-BE49-F238E27FC236}">
                <a16:creationId xmlns:a16="http://schemas.microsoft.com/office/drawing/2014/main" id="{CE735F23-094A-3943-3419-F2103983E6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72"/>
          <a:stretch/>
        </p:blipFill>
        <p:spPr>
          <a:xfrm>
            <a:off x="11807857" y="6361174"/>
            <a:ext cx="384143" cy="365001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C3B95B4-F2E7-7DEB-6B16-8C7D9FA7FFF8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771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3B3AA-6FF1-68F7-F0CA-7BFD36F08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044941-4D80-C7AA-2CD8-1E225F947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5525" y="8470900"/>
            <a:ext cx="13578039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CH"/>
            </a:defPPr>
            <a:lvl1pPr marL="0" algn="r" defTabSz="1219170" rtl="0" eaLnBrk="1" latinLnBrk="0" hangingPunct="1">
              <a:defRPr sz="16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PRISMAP - 18th Congress of PTMN, Poznan, Poland - C. DUCHEMIN</a:t>
            </a:r>
            <a:endParaRPr lang="en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CB65B-E4A3-508A-3224-05514AC6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63F0-AEA2-0249-8983-B892276345E5}" type="slidenum">
              <a:rPr lang="en-CH" smtClean="0"/>
              <a:pPr/>
              <a:t>20</a:t>
            </a:fld>
            <a:endParaRPr lang="en-CH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DB6CBD-0814-C18A-33A9-E6F595CE1E0B}"/>
              </a:ext>
            </a:extLst>
          </p:cNvPr>
          <p:cNvSpPr/>
          <p:nvPr/>
        </p:nvSpPr>
        <p:spPr>
          <a:xfrm>
            <a:off x="3976778" y="6346826"/>
            <a:ext cx="2247559" cy="105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9A1B96-F920-6171-448E-47BA3DD601E4}"/>
              </a:ext>
            </a:extLst>
          </p:cNvPr>
          <p:cNvSpPr/>
          <p:nvPr/>
        </p:nvSpPr>
        <p:spPr>
          <a:xfrm>
            <a:off x="5405534" y="6248910"/>
            <a:ext cx="907589" cy="105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9E43F07-7DC0-0590-39C7-CAC551C4AACA}"/>
              </a:ext>
            </a:extLst>
          </p:cNvPr>
          <p:cNvGraphicFramePr>
            <a:graphicFrameLocks noGrp="1"/>
          </p:cNvGraphicFramePr>
          <p:nvPr/>
        </p:nvGraphicFramePr>
        <p:xfrm>
          <a:off x="140897" y="726071"/>
          <a:ext cx="12051102" cy="5919969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826013">
                  <a:extLst>
                    <a:ext uri="{9D8B030D-6E8A-4147-A177-3AD203B41FA5}">
                      <a16:colId xmlns:a16="http://schemas.microsoft.com/office/drawing/2014/main" val="2094281202"/>
                    </a:ext>
                  </a:extLst>
                </a:gridCol>
                <a:gridCol w="7231060">
                  <a:extLst>
                    <a:ext uri="{9D8B030D-6E8A-4147-A177-3AD203B41FA5}">
                      <a16:colId xmlns:a16="http://schemas.microsoft.com/office/drawing/2014/main" val="3814449389"/>
                    </a:ext>
                  </a:extLst>
                </a:gridCol>
                <a:gridCol w="1673525">
                  <a:extLst>
                    <a:ext uri="{9D8B030D-6E8A-4147-A177-3AD203B41FA5}">
                      <a16:colId xmlns:a16="http://schemas.microsoft.com/office/drawing/2014/main" val="310526333"/>
                    </a:ext>
                  </a:extLst>
                </a:gridCol>
                <a:gridCol w="1388852">
                  <a:extLst>
                    <a:ext uri="{9D8B030D-6E8A-4147-A177-3AD203B41FA5}">
                      <a16:colId xmlns:a16="http://schemas.microsoft.com/office/drawing/2014/main" val="2677644713"/>
                    </a:ext>
                  </a:extLst>
                </a:gridCol>
                <a:gridCol w="931652">
                  <a:extLst>
                    <a:ext uri="{9D8B030D-6E8A-4147-A177-3AD203B41FA5}">
                      <a16:colId xmlns:a16="http://schemas.microsoft.com/office/drawing/2014/main" val="1629582204"/>
                    </a:ext>
                  </a:extLst>
                </a:gridCol>
              </a:tblGrid>
              <a:tr h="20615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CALL 3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Project Title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Involved radionuclides 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Leading Scientist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Country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030742"/>
                  </a:ext>
                </a:extLst>
              </a:tr>
              <a:tr h="23694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21</a:t>
                      </a:r>
                      <a:endParaRPr lang="en-GB" sz="13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In vitro and in vivo validation of new chelators for Ac-225 targeted alpha-therapy</a:t>
                      </a:r>
                      <a:endParaRPr lang="en-GB" sz="13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Ac-225</a:t>
                      </a:r>
                      <a:endParaRPr lang="en-GB" sz="13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Prof. L. Tei</a:t>
                      </a:r>
                      <a:endParaRPr lang="en-GB" sz="13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Italy</a:t>
                      </a:r>
                      <a:endParaRPr lang="en-GB" sz="13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1889645076"/>
                  </a:ext>
                </a:extLst>
              </a:tr>
              <a:tr h="20615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CALL 4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Project Title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Involved radionuclides 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u="none" strike="noStrike">
                          <a:effectLst/>
                          <a:latin typeface="+mn-lt"/>
                        </a:rPr>
                        <a:t>Leading Scientist</a:t>
                      </a:r>
                      <a:endParaRPr lang="en-GB" sz="13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Country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842891"/>
                  </a:ext>
                </a:extLst>
              </a:tr>
              <a:tr h="40935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P27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 err="1">
                          <a:effectLst/>
                          <a:latin typeface="+mn-lt"/>
                        </a:rPr>
                        <a:t>Radioconjugates</a:t>
                      </a:r>
                      <a:r>
                        <a:rPr lang="en-GB" sz="1300" u="none" strike="noStrike" dirty="0">
                          <a:effectLst/>
                          <a:latin typeface="+mn-lt"/>
                        </a:rPr>
                        <a:t> of 103Pd for Auger electron therapy of HER2+ breast and ovarian cancer and neuroendocrine </a:t>
                      </a:r>
                      <a:r>
                        <a:rPr lang="en-GB" sz="1300" u="none" strike="noStrike" dirty="0" err="1">
                          <a:effectLst/>
                          <a:latin typeface="+mn-lt"/>
                        </a:rPr>
                        <a:t>tumors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  <a:latin typeface="+mn-lt"/>
                        </a:rPr>
                        <a:t>Pd-103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  <a:latin typeface="+mn-lt"/>
                        </a:rPr>
                        <a:t>Prof. A. Bilewicz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  <a:latin typeface="+mn-lt"/>
                        </a:rPr>
                        <a:t>Poland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1912300854"/>
                  </a:ext>
                </a:extLst>
              </a:tr>
              <a:tr h="20615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>
                          <a:effectLst/>
                          <a:latin typeface="+mn-lt"/>
                        </a:rPr>
                        <a:t>P28</a:t>
                      </a:r>
                      <a:endParaRPr lang="en-GB" sz="13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  <a:latin typeface="+mn-lt"/>
                        </a:rPr>
                        <a:t>UTOPY: Unleashing the </a:t>
                      </a:r>
                      <a:r>
                        <a:rPr lang="en-GB" sz="1300" u="none" strike="noStrike" dirty="0" err="1">
                          <a:effectLst/>
                          <a:latin typeface="+mn-lt"/>
                        </a:rPr>
                        <a:t>Theranostic</a:t>
                      </a:r>
                      <a:r>
                        <a:rPr lang="en-GB" sz="1300" u="none" strike="noStrike" dirty="0">
                          <a:effectLst/>
                          <a:latin typeface="+mn-lt"/>
                        </a:rPr>
                        <a:t> Potentiality of Silver-111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Ag-111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Dr. M. Asti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Italy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3231436078"/>
                  </a:ext>
                </a:extLst>
              </a:tr>
              <a:tr h="40935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P29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  <a:latin typeface="+mn-lt"/>
                        </a:rPr>
                        <a:t>Antibody-based molecular radiotherapy: assessment of 161Tb-AKIR001 for potential treatment of CD44v6-positive cancer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  <a:latin typeface="+mn-lt"/>
                        </a:rPr>
                        <a:t>Tb-161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Pr M. Nestor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Sweden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296148288"/>
                  </a:ext>
                </a:extLst>
              </a:tr>
              <a:tr h="40935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>
                          <a:effectLst/>
                          <a:latin typeface="+mn-lt"/>
                        </a:rPr>
                        <a:t>P31</a:t>
                      </a:r>
                      <a:endParaRPr lang="en-GB" sz="13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203/212Pb-mcp-D-PSMA for an improved tumor therapy: Preclinical evaluation, automatization and translation to clinical application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  <a:latin typeface="+mn-lt"/>
                        </a:rPr>
                        <a:t>Pb-212/Pb-203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Dr. M. Pretze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Germany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2846726933"/>
                  </a:ext>
                </a:extLst>
              </a:tr>
              <a:tr h="23694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>
                          <a:effectLst/>
                          <a:latin typeface="+mn-lt"/>
                        </a:rPr>
                        <a:t>P33</a:t>
                      </a:r>
                      <a:endParaRPr lang="en-GB" sz="13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Targeted alpha-radioimmunotherapy with Ac-225 for Neuroblastoma using Dinutuximab beta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Ac-225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Dr. P. Gawne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UK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2115339066"/>
                  </a:ext>
                </a:extLst>
              </a:tr>
              <a:tr h="236948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P34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The absorbed dose – response relationship of Auger electrons from La-135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La-135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Dr. M. Crabbe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Belgium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4057775749"/>
                  </a:ext>
                </a:extLst>
              </a:tr>
              <a:tr h="40935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P35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Radioligand Development for the Gastrin Releasing Peptide Receptor Targeting using the Theranostic Pair 44/47Sc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  <a:latin typeface="+mn-lt"/>
                        </a:rPr>
                        <a:t>Sc-44/47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Dr. E. Gourni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</a:t>
                      </a:r>
                      <a:r>
                        <a:rPr lang="en-GB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uisse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4030810869"/>
                  </a:ext>
                </a:extLst>
              </a:tr>
              <a:tr h="40935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>
                          <a:effectLst/>
                          <a:latin typeface="+mn-lt"/>
                        </a:rPr>
                        <a:t>P36</a:t>
                      </a:r>
                      <a:endParaRPr lang="en-GB" sz="13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Dual-Tracer PET Imaging – Proof-of-Concept Study with 44Sc and 18F on a MILabs VECTor4 Scanner System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Sc-44/47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Dr. V. Felber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Germany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3283927701"/>
                  </a:ext>
                </a:extLst>
              </a:tr>
              <a:tr h="20615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P38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[64Cu/67Cu]Radiolabeled exosomes as a theranostic tool for lung metastasis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Cu-64/67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Dr. A. Abrunhosa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Portugal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1709815352"/>
                  </a:ext>
                </a:extLst>
              </a:tr>
              <a:tr h="40935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>
                          <a:effectLst/>
                          <a:latin typeface="+mn-lt"/>
                        </a:rPr>
                        <a:t>P39</a:t>
                      </a:r>
                      <a:endParaRPr lang="en-GB" sz="13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Delivering molecularly targeted radionuclide therapy to alleviate immune suppression in glioblastoma.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Tb-161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Dr. G. Kramer-Marek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UK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1078942946"/>
                  </a:ext>
                </a:extLst>
              </a:tr>
              <a:tr h="20615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>
                          <a:effectLst/>
                          <a:latin typeface="+mn-lt"/>
                        </a:rPr>
                        <a:t>P41</a:t>
                      </a:r>
                      <a:endParaRPr lang="en-GB" sz="13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Comparing radiolabelled PARP inhibitors: α, β, and Auger electron emissions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Ac-225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Dr. B. Cornelissen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Netherlands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1706558655"/>
                  </a:ext>
                </a:extLst>
              </a:tr>
              <a:tr h="40935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P42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Impact of Tb-156 pollution on image quality and quantitative accuracy of gamma camera imaging with Tb-155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Tb-155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Dr. O. Bacri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France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2415937767"/>
                  </a:ext>
                </a:extLst>
              </a:tr>
              <a:tr h="20615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>
                          <a:effectLst/>
                          <a:latin typeface="+mn-lt"/>
                        </a:rPr>
                        <a:t>P44</a:t>
                      </a:r>
                      <a:endParaRPr lang="en-GB" sz="13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Terbium Chelation for Nuclear Medicine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Tb-161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Dr. M. Meyer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France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3161822161"/>
                  </a:ext>
                </a:extLst>
              </a:tr>
              <a:tr h="40935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>
                          <a:effectLst/>
                          <a:latin typeface="+mn-lt"/>
                        </a:rPr>
                        <a:t>P45</a:t>
                      </a:r>
                      <a:endParaRPr lang="en-GB" sz="13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Exploratory investigations on DNA damage and stress responses inflicted in cancer cells by therapeutic radionuclides - monotherapy and combinatorial therapies approach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Cu-67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Dr. D. Niculae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Romania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447766245"/>
                  </a:ext>
                </a:extLst>
              </a:tr>
              <a:tr h="40935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P46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Identification and assessment of A20FMDV2-derived compounds for a theranostic approach to αVβ6-targeted alpha therapy with lead-203 and lead-212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Pb-212/Pb-203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Dr. M. Palmer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UK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412452996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P48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  <a:latin typeface="+mn-lt"/>
                        </a:rPr>
                        <a:t>Efficacy and Safety of [211At]At-Substance P as Adjuvant Therapy in Recurrent Glioblastoma Multiforme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At-211</a:t>
                      </a:r>
                      <a:endParaRPr lang="en-GB" sz="1300" b="0" i="0" u="none" strike="noStrike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>
                          <a:effectLst/>
                          <a:latin typeface="+mn-lt"/>
                        </a:rPr>
                        <a:t>Dr C. Domingos</a:t>
                      </a:r>
                      <a:endParaRPr lang="en-GB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u="none" strike="noStrike" dirty="0">
                          <a:effectLst/>
                          <a:latin typeface="+mn-lt"/>
                        </a:rPr>
                        <a:t>Portugal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744866826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549D454B-2064-E9AB-097F-976293938D98}"/>
              </a:ext>
            </a:extLst>
          </p:cNvPr>
          <p:cNvSpPr txBox="1">
            <a:spLocks/>
          </p:cNvSpPr>
          <p:nvPr/>
        </p:nvSpPr>
        <p:spPr>
          <a:xfrm>
            <a:off x="253806" y="-83564"/>
            <a:ext cx="11938193" cy="940443"/>
          </a:xfrm>
          <a:prstGeom prst="rect">
            <a:avLst/>
          </a:prstGeom>
        </p:spPr>
        <p:txBody>
          <a:bodyPr vert="horz" lIns="60960" rIns="6096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67" b="1" dirty="0">
                <a:solidFill>
                  <a:srgbClr val="E95355"/>
                </a:solidFill>
                <a:latin typeface="+mn-lt"/>
              </a:rPr>
              <a:t>PRISMAP funded projects</a:t>
            </a:r>
          </a:p>
        </p:txBody>
      </p:sp>
    </p:spTree>
    <p:extLst>
      <p:ext uri="{BB962C8B-B14F-4D97-AF65-F5344CB8AC3E}">
        <p14:creationId xmlns:p14="http://schemas.microsoft.com/office/powerpoint/2010/main" val="58072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8631F-3402-4B17-A4CE-F4F0BF1E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63F0-AEA2-0249-8983-B892276345E5}" type="slidenum">
              <a:rPr lang="en-CH" smtClean="0"/>
              <a:pPr/>
              <a:t>21</a:t>
            </a:fld>
            <a:endParaRPr lang="en-CH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2BD466-8260-4062-D7A5-51039E9F391E}"/>
              </a:ext>
            </a:extLst>
          </p:cNvPr>
          <p:cNvSpPr txBox="1">
            <a:spLocks/>
          </p:cNvSpPr>
          <p:nvPr/>
        </p:nvSpPr>
        <p:spPr>
          <a:xfrm>
            <a:off x="253806" y="-83564"/>
            <a:ext cx="11938193" cy="940443"/>
          </a:xfrm>
          <a:prstGeom prst="rect">
            <a:avLst/>
          </a:prstGeom>
        </p:spPr>
        <p:txBody>
          <a:bodyPr vert="horz" lIns="60960" rIns="6096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67" b="1" dirty="0">
                <a:solidFill>
                  <a:srgbClr val="E95355"/>
                </a:solidFill>
                <a:latin typeface="+mn-lt"/>
              </a:rPr>
              <a:t>PRISMAP funded projects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D64F9CF-BDF3-AF16-11A9-E4B7F6005C6E}"/>
              </a:ext>
            </a:extLst>
          </p:cNvPr>
          <p:cNvGraphicFramePr>
            <a:graphicFrameLocks noGrp="1"/>
          </p:cNvGraphicFramePr>
          <p:nvPr/>
        </p:nvGraphicFramePr>
        <p:xfrm>
          <a:off x="79112" y="726071"/>
          <a:ext cx="12051102" cy="5514527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826013">
                  <a:extLst>
                    <a:ext uri="{9D8B030D-6E8A-4147-A177-3AD203B41FA5}">
                      <a16:colId xmlns:a16="http://schemas.microsoft.com/office/drawing/2014/main" val="2094281202"/>
                    </a:ext>
                  </a:extLst>
                </a:gridCol>
                <a:gridCol w="7231060">
                  <a:extLst>
                    <a:ext uri="{9D8B030D-6E8A-4147-A177-3AD203B41FA5}">
                      <a16:colId xmlns:a16="http://schemas.microsoft.com/office/drawing/2014/main" val="3814449389"/>
                    </a:ext>
                  </a:extLst>
                </a:gridCol>
                <a:gridCol w="1673525">
                  <a:extLst>
                    <a:ext uri="{9D8B030D-6E8A-4147-A177-3AD203B41FA5}">
                      <a16:colId xmlns:a16="http://schemas.microsoft.com/office/drawing/2014/main" val="310526333"/>
                    </a:ext>
                  </a:extLst>
                </a:gridCol>
                <a:gridCol w="1388852">
                  <a:extLst>
                    <a:ext uri="{9D8B030D-6E8A-4147-A177-3AD203B41FA5}">
                      <a16:colId xmlns:a16="http://schemas.microsoft.com/office/drawing/2014/main" val="2677644713"/>
                    </a:ext>
                  </a:extLst>
                </a:gridCol>
                <a:gridCol w="931652">
                  <a:extLst>
                    <a:ext uri="{9D8B030D-6E8A-4147-A177-3AD203B41FA5}">
                      <a16:colId xmlns:a16="http://schemas.microsoft.com/office/drawing/2014/main" val="1629582204"/>
                    </a:ext>
                  </a:extLst>
                </a:gridCol>
              </a:tblGrid>
              <a:tr h="20615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CALL 5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Project Title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Involved radionuclides 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u="none" strike="noStrike">
                          <a:effectLst/>
                          <a:latin typeface="+mn-lt"/>
                        </a:rPr>
                        <a:t>Leading Scientist</a:t>
                      </a:r>
                      <a:endParaRPr lang="en-GB" sz="13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Country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842891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P50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Accurate determination of the activity and nuclear decay data of 175Yb</a:t>
                      </a: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Yb-175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 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Kossert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Germany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724662954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P51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 err="1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Theranostic</a:t>
                      </a:r>
                      <a:r>
                        <a:rPr lang="en-GB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 terbium-</a:t>
                      </a:r>
                      <a:r>
                        <a:rPr lang="en-GB" sz="1300" b="0" i="0" u="none" strike="noStrike" dirty="0" err="1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labeled</a:t>
                      </a:r>
                      <a:r>
                        <a:rPr lang="en-GB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 immunoconjugates targeting prostate cancer (</a:t>
                      </a:r>
                      <a:r>
                        <a:rPr lang="en-GB" sz="1300" b="0" i="0" u="none" strike="noStrike" dirty="0" err="1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TheraTerb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Tb-161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 Meyer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France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4011264220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P52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Palladium/rhodium chemistry for next generation radiopharmaceutical therapy (PATH)</a:t>
                      </a: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Pd-103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 Morgat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France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2746764895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P54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Novel Macrocycles for Stabilizing Radium-223: Advancing Targeted Alpha Therapy</a:t>
                      </a: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Ra-223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 Battistin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France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1997132002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P55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In vitro and in vivo characterization of novel FAP-targeting small molecule based </a:t>
                      </a:r>
                      <a:r>
                        <a:rPr lang="en-GB" sz="1300" b="0" i="0" u="none" strike="noStrike" dirty="0" err="1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radioconjugates</a:t>
                      </a:r>
                      <a:r>
                        <a:rPr lang="en-GB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 designed to selectively bind to FAP with either covalent irreversible manner or reversible manner and prolonged residence time</a:t>
                      </a: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Tb-161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 Goutopoulos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USA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1912300854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P57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Development and assessment of 161Tb-targeted therapeutics in novel models of neuroendocrine cancer</a:t>
                      </a: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Tb-161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 Grayson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UK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3231436078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P58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Terbium-161 radiolabelling of an engineered PARP1 inhibitor bearing AAZTA chelator</a:t>
                      </a: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Tb-161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 Destro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Italy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296148288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P61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Druglike FAPIs with extended </a:t>
                      </a:r>
                      <a:r>
                        <a:rPr lang="en-GB" sz="1300" b="0" i="0" u="none" strike="noStrike" dirty="0" err="1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tumor</a:t>
                      </a:r>
                      <a:r>
                        <a:rPr lang="en-GB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 residence time</a:t>
                      </a: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At-211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 Elvas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Spain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2846726933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P62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Novel chelators for scandium radionuclides for </a:t>
                      </a:r>
                      <a:r>
                        <a:rPr lang="en-GB" sz="1300" b="0" i="0" u="none" strike="noStrike" dirty="0" err="1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theranostic</a:t>
                      </a:r>
                      <a:r>
                        <a:rPr lang="en-GB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 applications in a prostate cancer model</a:t>
                      </a: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Sc-47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R. Kornmann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UK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2115339066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P63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Actinium for </a:t>
                      </a:r>
                      <a:r>
                        <a:rPr lang="en-US" sz="1300" b="0" i="0" u="none" strike="noStrike" dirty="0" err="1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AlphaMet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Ra-225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 Rusnak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Tcheque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Republic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4057775749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P66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Novel prosthetic groups for the 211At-astatination of biomolecules via disulphide </a:t>
                      </a:r>
                      <a:r>
                        <a:rPr lang="en-GB" sz="1300" b="0" i="0" u="none" strike="noStrike" dirty="0" err="1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rebridging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At-211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 Krzyczmonik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Poland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4030810869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P68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The Marvel of Advanced </a:t>
                      </a:r>
                      <a:r>
                        <a:rPr lang="en-GB" sz="1300" b="0" i="0" u="none" strike="noStrike" dirty="0" err="1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Radiolanthanides</a:t>
                      </a:r>
                      <a:r>
                        <a:rPr lang="en-GB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: Next-Generation Radio-Optical Nanoparticles in Modern Nuclear Medicine</a:t>
                      </a: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Er-169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 Zajdel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Poland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3283927701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P71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Manganese-52 for applications on multiple coincidence detection in Positron Emission Tomography</a:t>
                      </a: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Mn-52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 Moskal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Poland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1709815352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pPr algn="ctr" fontAlgn="t"/>
                      <a:r>
                        <a:rPr lang="en-GB" sz="1300" b="1" u="none" strike="noStrike" dirty="0">
                          <a:effectLst/>
                          <a:latin typeface="+mn-lt"/>
                        </a:rPr>
                        <a:t>P72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Terbium radiolabelling of new multimodal PET/MRI cyclodextrin inclusion complexes</a:t>
                      </a: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293233"/>
                          </a:solidFill>
                          <a:effectLst/>
                          <a:latin typeface="+mn-lt"/>
                        </a:rPr>
                        <a:t>Tb-161</a:t>
                      </a:r>
                      <a:endParaRPr lang="en-GB" sz="1300" b="0" i="0" u="none" strike="noStrike" dirty="0">
                        <a:solidFill>
                          <a:srgbClr val="293233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 Sneddon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UK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55" marR="2955" marT="2955" marB="0" anchor="ctr"/>
                </a:tc>
                <a:extLst>
                  <a:ext uri="{0D108BD9-81ED-4DB2-BD59-A6C34878D82A}">
                    <a16:rowId xmlns:a16="http://schemas.microsoft.com/office/drawing/2014/main" val="1078942946"/>
                  </a:ext>
                </a:extLst>
              </a:tr>
            </a:tbl>
          </a:graphicData>
        </a:graphic>
      </p:graphicFrame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C4F2861F-67AB-98D5-4E57-F576045DB664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844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987EE-7636-BDAF-6194-C84222F9A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9FE28-1C90-F10F-4419-33692D383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4C9AD-BA32-6604-7F35-FEB87555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63F0-AEA2-0249-8983-B892276345E5}" type="slidenum">
              <a:rPr lang="en-CH" smtClean="0"/>
              <a:pPr/>
              <a:t>22</a:t>
            </a:fld>
            <a:endParaRPr lang="en-CH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02C8090-179D-7902-EACD-360DE3FD9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975" y="26153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H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FD4D045-8B14-098C-D472-0B9F82784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Radionuclides supplied and User access</a:t>
            </a:r>
            <a:endParaRPr lang="en-CH" sz="2800" b="1" dirty="0"/>
          </a:p>
        </p:txBody>
      </p:sp>
      <p:pic>
        <p:nvPicPr>
          <p:cNvPr id="2" name="Picture 1" descr="A colorful pie chart with numbers and letters&#10;&#10;AI-generated content may be incorrect.">
            <a:extLst>
              <a:ext uri="{FF2B5EF4-FFF2-40B4-BE49-F238E27FC236}">
                <a16:creationId xmlns:a16="http://schemas.microsoft.com/office/drawing/2014/main" id="{14FF2BDB-926C-9F00-5D73-AF2610317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6" t="2939" r="23118"/>
          <a:stretch>
            <a:fillRect/>
          </a:stretch>
        </p:blipFill>
        <p:spPr bwMode="auto">
          <a:xfrm>
            <a:off x="431296" y="2384238"/>
            <a:ext cx="4636564" cy="36552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map of a network&#10;&#10;AI-generated content may be incorrect.">
            <a:extLst>
              <a:ext uri="{FF2B5EF4-FFF2-40B4-BE49-F238E27FC236}">
                <a16:creationId xmlns:a16="http://schemas.microsoft.com/office/drawing/2014/main" id="{7210A318-B4EC-D7CF-8BF5-E459BA3CA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727" y="1275522"/>
            <a:ext cx="6717718" cy="5071303"/>
          </a:xfrm>
          <a:prstGeom prst="rect">
            <a:avLst/>
          </a:prstGeom>
        </p:spPr>
      </p:pic>
      <p:pic>
        <p:nvPicPr>
          <p:cNvPr id="8" name="Picture 7" descr="2015-01-13_CERN_ENdept 36% h32mm 300dpi.png">
            <a:extLst>
              <a:ext uri="{FF2B5EF4-FFF2-40B4-BE49-F238E27FC236}">
                <a16:creationId xmlns:a16="http://schemas.microsoft.com/office/drawing/2014/main" id="{9458DB7E-26CF-2579-F26D-2885D01ECD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72"/>
          <a:stretch/>
        </p:blipFill>
        <p:spPr>
          <a:xfrm>
            <a:off x="11807857" y="6361174"/>
            <a:ext cx="384143" cy="36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3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AE177-1012-F229-695F-DDFFC8402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15" y="12269"/>
            <a:ext cx="11377061" cy="1036487"/>
          </a:xfrm>
        </p:spPr>
        <p:txBody>
          <a:bodyPr/>
          <a:lstStyle/>
          <a:p>
            <a:r>
              <a:rPr lang="en-US" b="1" dirty="0"/>
              <a:t>Key emerging infrastructures in PRISMAP+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838F6-F16E-574E-F5D0-1B7D8CAB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63F0-AEA2-0249-8983-B892276345E5}" type="slidenum">
              <a:rPr lang="en-CH" smtClean="0"/>
              <a:pPr/>
              <a:t>23</a:t>
            </a:fld>
            <a:endParaRPr lang="en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B5E4AF-9A62-0DF0-72A4-4A0B5F3F6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20" y="1950649"/>
            <a:ext cx="11324760" cy="451070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D71AD26-F28E-7CA2-411E-E1C12C3FF098}"/>
              </a:ext>
            </a:extLst>
          </p:cNvPr>
          <p:cNvGrpSpPr/>
          <p:nvPr/>
        </p:nvGrpSpPr>
        <p:grpSpPr>
          <a:xfrm>
            <a:off x="478734" y="934209"/>
            <a:ext cx="5695091" cy="977295"/>
            <a:chOff x="347696" y="5502721"/>
            <a:chExt cx="5695091" cy="97729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E8D37A-E714-9A17-481A-8231710D7D61}"/>
                </a:ext>
              </a:extLst>
            </p:cNvPr>
            <p:cNvSpPr txBox="1"/>
            <p:nvPr/>
          </p:nvSpPr>
          <p:spPr>
            <a:xfrm>
              <a:off x="2818828" y="5577820"/>
              <a:ext cx="32239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SPES – INFN-LNL (Italy)</a:t>
              </a:r>
            </a:p>
            <a:p>
              <a:r>
                <a:rPr lang="en-US" sz="1600" dirty="0"/>
                <a:t>ISOL@MYRRHA – SCK CEN (Belgium)</a:t>
              </a:r>
            </a:p>
            <a:p>
              <a:r>
                <a:rPr lang="en-US" sz="1600" dirty="0"/>
                <a:t>TATTOOS – PSI (Switzerland)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6236A9-547F-B6EA-B1D0-FE64AF1D0871}"/>
                </a:ext>
              </a:extLst>
            </p:cNvPr>
            <p:cNvSpPr/>
            <p:nvPr/>
          </p:nvSpPr>
          <p:spPr>
            <a:xfrm>
              <a:off x="347696" y="5502721"/>
              <a:ext cx="2471132" cy="977295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/>
                <a:t>Charged-particle irradiation</a:t>
              </a:r>
              <a:br>
                <a:rPr lang="en-US" sz="1600" dirty="0"/>
              </a:br>
              <a:r>
                <a:rPr lang="en-US" sz="1600" dirty="0"/>
                <a:t>mass separation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B0F29A4-7EAA-D786-97F2-D396D84F704B}"/>
                </a:ext>
              </a:extLst>
            </p:cNvPr>
            <p:cNvSpPr/>
            <p:nvPr/>
          </p:nvSpPr>
          <p:spPr>
            <a:xfrm>
              <a:off x="354892" y="5502721"/>
              <a:ext cx="5564324" cy="97729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F36EA3-F8B0-6326-BA7B-942D36EC5DD0}"/>
              </a:ext>
            </a:extLst>
          </p:cNvPr>
          <p:cNvGrpSpPr/>
          <p:nvPr/>
        </p:nvGrpSpPr>
        <p:grpSpPr>
          <a:xfrm>
            <a:off x="6146162" y="893967"/>
            <a:ext cx="5564645" cy="1107996"/>
            <a:chOff x="6884386" y="5460250"/>
            <a:chExt cx="5564645" cy="110799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BD465A-BEA0-E465-5DB9-9B818D115F0A}"/>
                </a:ext>
              </a:extLst>
            </p:cNvPr>
            <p:cNvSpPr txBox="1"/>
            <p:nvPr/>
          </p:nvSpPr>
          <p:spPr>
            <a:xfrm>
              <a:off x="9355518" y="5460250"/>
              <a:ext cx="266188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IFMIF-DONES (Spain)</a:t>
              </a:r>
            </a:p>
            <a:p>
              <a:r>
                <a:rPr lang="en-US" sz="1600" dirty="0"/>
                <a:t>ESS (Sweden)</a:t>
              </a:r>
            </a:p>
            <a:p>
              <a:r>
                <a:rPr lang="en-US" sz="1600" dirty="0"/>
                <a:t>JHR – CEA </a:t>
              </a:r>
              <a:r>
                <a:rPr lang="en-US" sz="1600" dirty="0" err="1"/>
                <a:t>Cadarache</a:t>
              </a:r>
              <a:r>
                <a:rPr lang="en-US" sz="1600" dirty="0"/>
                <a:t> (France)</a:t>
              </a:r>
            </a:p>
            <a:p>
              <a:r>
                <a:rPr lang="en-US" sz="1600" dirty="0"/>
                <a:t>SPIRAL2 – GANIL (France)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782F19-5775-63D2-6083-09076E434047}"/>
                </a:ext>
              </a:extLst>
            </p:cNvPr>
            <p:cNvSpPr/>
            <p:nvPr/>
          </p:nvSpPr>
          <p:spPr>
            <a:xfrm>
              <a:off x="6884386" y="5502721"/>
              <a:ext cx="2471132" cy="977295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/>
                <a:t>(Fast) neutron-irradiation</a:t>
              </a:r>
              <a:br>
                <a:rPr lang="en-US" sz="1600" dirty="0"/>
              </a:br>
              <a:endParaRPr lang="en-US" sz="16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AE22696-8F59-12F6-0832-597F1A09AB7E}"/>
                </a:ext>
              </a:extLst>
            </p:cNvPr>
            <p:cNvSpPr/>
            <p:nvPr/>
          </p:nvSpPr>
          <p:spPr>
            <a:xfrm>
              <a:off x="6884707" y="5502721"/>
              <a:ext cx="5564324" cy="97729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394DE16-AF6B-8FEB-816C-B9F56AC3D210}"/>
              </a:ext>
            </a:extLst>
          </p:cNvPr>
          <p:cNvSpPr/>
          <p:nvPr/>
        </p:nvSpPr>
        <p:spPr>
          <a:xfrm>
            <a:off x="3883378" y="1950650"/>
            <a:ext cx="4436533" cy="4538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561E66-6556-049C-1215-7CDE0609CFBB}"/>
              </a:ext>
            </a:extLst>
          </p:cNvPr>
          <p:cNvSpPr/>
          <p:nvPr/>
        </p:nvSpPr>
        <p:spPr>
          <a:xfrm>
            <a:off x="3883378" y="5971983"/>
            <a:ext cx="4436533" cy="4538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63F986-EE36-FEC9-FCBF-AB34B86E486D}"/>
              </a:ext>
            </a:extLst>
          </p:cNvPr>
          <p:cNvSpPr/>
          <p:nvPr/>
        </p:nvSpPr>
        <p:spPr>
          <a:xfrm rot="16200000">
            <a:off x="2326597" y="3961316"/>
            <a:ext cx="3567449" cy="4538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B3F34D-160C-82AC-595A-BA9BA7BB38A1}"/>
              </a:ext>
            </a:extLst>
          </p:cNvPr>
          <p:cNvSpPr/>
          <p:nvPr/>
        </p:nvSpPr>
        <p:spPr>
          <a:xfrm rot="16200000">
            <a:off x="6309245" y="3961315"/>
            <a:ext cx="3567449" cy="4538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DC775-1C0F-E182-8084-606DD2FD3A32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077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93128-6C79-C175-E43F-BFF34FAAC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E8190-8217-6122-2A6E-6B77DF1D3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5" y="207827"/>
            <a:ext cx="11704600" cy="1036487"/>
          </a:xfrm>
        </p:spPr>
        <p:txBody>
          <a:bodyPr>
            <a:normAutofit/>
          </a:bodyPr>
          <a:lstStyle/>
          <a:p>
            <a:r>
              <a:rPr lang="en-CH" sz="2800" b="1" dirty="0"/>
              <a:t>PRISMAP+, Furthering the European medical radionuclide programme</a:t>
            </a:r>
            <a:br>
              <a:rPr lang="en-CH" sz="2800" b="1"/>
            </a:br>
            <a:endParaRPr lang="en-CH" sz="2800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C00014-BDED-BE4E-D5D1-445298E8E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29FA5B-6143-83D2-CDE7-B196A07CE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57" y="1616337"/>
            <a:ext cx="11911086" cy="47442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991EF7-5BA0-DDE5-770B-35F56E21F761}"/>
              </a:ext>
            </a:extLst>
          </p:cNvPr>
          <p:cNvSpPr txBox="1"/>
          <p:nvPr/>
        </p:nvSpPr>
        <p:spPr>
          <a:xfrm>
            <a:off x="420304" y="1032809"/>
            <a:ext cx="10916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White Paper on Emerging Facilities for Production of Novel Radionuclides for Use in Nuclear Medicine</a:t>
            </a:r>
          </a:p>
          <a:p>
            <a:r>
              <a:rPr lang="en-CH" dirty="0"/>
              <a:t>L. Zanini, ESS, editor, 2025 https://doi.org/10.5281/zenodo.17257280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41439F-3981-6843-67AF-954B6DD93A02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019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41B80-3B7A-9553-9552-F87CA59CF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1DA8C5-5A71-C3E1-1D04-3C38F9830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63F0-AEA2-0249-8983-B892276345E5}" type="slidenum">
              <a:rPr lang="en-CH" smtClean="0"/>
              <a:pPr/>
              <a:t>25</a:t>
            </a:fld>
            <a:endParaRPr lang="en-CH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B083FD-25BE-39EF-0D7D-9125952C0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5" y="207827"/>
            <a:ext cx="11377061" cy="1036487"/>
          </a:xfrm>
        </p:spPr>
        <p:txBody>
          <a:bodyPr>
            <a:normAutofit/>
          </a:bodyPr>
          <a:lstStyle/>
          <a:p>
            <a:pPr lvl="0"/>
            <a:r>
              <a:rPr lang="en-GB" sz="2800" b="1" dirty="0"/>
              <a:t>Task 1</a:t>
            </a:r>
            <a:r>
              <a:rPr lang="en-GB" sz="2800" dirty="0"/>
              <a:t>- Target design and characterisation: </a:t>
            </a:r>
            <a:r>
              <a:rPr lang="en-GB" sz="2800" u="sng" dirty="0"/>
              <a:t>Targets for Direct Production </a:t>
            </a:r>
            <a:endParaRPr lang="en-CH" sz="2800" u="sng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8BA464B-E1ED-0847-4CA9-94131659416D}"/>
              </a:ext>
            </a:extLst>
          </p:cNvPr>
          <p:cNvSpPr txBox="1"/>
          <p:nvPr/>
        </p:nvSpPr>
        <p:spPr>
          <a:xfrm>
            <a:off x="576227" y="926024"/>
            <a:ext cx="10335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</a:rPr>
              <a:t>High power targetry at GANIL </a:t>
            </a:r>
            <a:r>
              <a:rPr lang="en-GB" sz="2000" dirty="0">
                <a:solidFill>
                  <a:schemeClr val="accent1"/>
                </a:solidFill>
              </a:rPr>
              <a:t>(Gilles Defrance, GANIL)</a:t>
            </a:r>
            <a:endParaRPr lang="it-IT" sz="20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509FE5F-CA9D-A915-1E76-D6C0ED795EA6}"/>
              </a:ext>
            </a:extLst>
          </p:cNvPr>
          <p:cNvSpPr txBox="1">
            <a:spLocks/>
          </p:cNvSpPr>
          <p:nvPr/>
        </p:nvSpPr>
        <p:spPr>
          <a:xfrm>
            <a:off x="3418971" y="3070616"/>
            <a:ext cx="8510270" cy="3261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kumimoji="0" lang="en-GB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High Power (10 kW) Bismuth Target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</a:t>
            </a:r>
            <a:r>
              <a:rPr lang="en-GB" sz="2400" baseline="300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211</a:t>
            </a:r>
            <a:r>
              <a:rPr lang="en-GB" sz="24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prod. via alpha+</a:t>
            </a:r>
            <a:r>
              <a:rPr lang="en-GB" sz="2400" baseline="300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GB" sz="24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 reaction channel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</a:p>
          <a:p>
            <a:pPr>
              <a:spcAft>
                <a:spcPts val="1200"/>
              </a:spcAf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2023: preliminary tests</a:t>
            </a:r>
          </a:p>
          <a:p>
            <a:pPr>
              <a:spcAft>
                <a:spcPts val="1200"/>
              </a:spcAft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September 2024: main test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anose="05050102010706020507" pitchFamily="18" charset="2"/>
              </a:rPr>
              <a:t>a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</a:rPr>
              <a:t>, 7MeV/A, 2 kW beam power</a:t>
            </a:r>
            <a:r>
              <a:rPr lang="en-GB" sz="2000" dirty="0">
                <a:solidFill>
                  <a:sysClr val="windowText" lastClr="000000"/>
                </a:solidFill>
                <a:latin typeface="Calibri Light" panose="020F0302020204030204"/>
              </a:rPr>
              <a:t>: 3 targets irradiated during 12 h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000" dirty="0">
                <a:solidFill>
                  <a:sysClr val="windowText" lastClr="000000"/>
                </a:solidFill>
                <a:latin typeface="Calibri Light" panose="020F0302020204030204"/>
              </a:rPr>
              <a:t>100 rpm (target rotational speed)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000" dirty="0">
                <a:solidFill>
                  <a:sysClr val="windowText" lastClr="000000"/>
                </a:solidFill>
                <a:latin typeface="Calibri Light" panose="020F0302020204030204"/>
              </a:rPr>
              <a:t>~1 GBq each target</a:t>
            </a:r>
          </a:p>
        </p:txBody>
      </p:sp>
      <p:pic>
        <p:nvPicPr>
          <p:cNvPr id="12" name="Image 23" descr="O:\DOD\7.Mecanique\01-BE\Fichiers CATIA Michel\REPARE\PHOTOS\manip 2024\IMG20240917111511.jpg">
            <a:extLst>
              <a:ext uri="{FF2B5EF4-FFF2-40B4-BE49-F238E27FC236}">
                <a16:creationId xmlns:a16="http://schemas.microsoft.com/office/drawing/2014/main" id="{C3EE7404-66BB-C18D-85BE-01B657638A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0"/>
          <a:stretch>
            <a:fillRect/>
          </a:stretch>
        </p:blipFill>
        <p:spPr bwMode="auto">
          <a:xfrm>
            <a:off x="344603" y="4456389"/>
            <a:ext cx="2693729" cy="175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6">
            <a:extLst>
              <a:ext uri="{FF2B5EF4-FFF2-40B4-BE49-F238E27FC236}">
                <a16:creationId xmlns:a16="http://schemas.microsoft.com/office/drawing/2014/main" id="{4F5B91BC-A768-17B3-9936-FC03397FCB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2" b="8935"/>
          <a:stretch>
            <a:fillRect/>
          </a:stretch>
        </p:blipFill>
        <p:spPr>
          <a:xfrm>
            <a:off x="360685" y="1482515"/>
            <a:ext cx="2677647" cy="2817695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3F3EF8D4-5C1A-4032-A486-2D01EF99E3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6976"/>
          <a:stretch>
            <a:fillRect/>
          </a:stretch>
        </p:blipFill>
        <p:spPr>
          <a:xfrm>
            <a:off x="3604706" y="1471014"/>
            <a:ext cx="6033280" cy="1397819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A8598F62-A9C7-020A-C9F2-0CEC56F1EC0E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34B595-0A43-C88A-6CCD-7BA44B894227}"/>
              </a:ext>
            </a:extLst>
          </p:cNvPr>
          <p:cNvSpPr txBox="1"/>
          <p:nvPr/>
        </p:nvSpPr>
        <p:spPr>
          <a:xfrm>
            <a:off x="7440896" y="5838112"/>
            <a:ext cx="4488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WP10 targets ion sources separation</a:t>
            </a:r>
          </a:p>
          <a:p>
            <a:r>
              <a:rPr lang="en-US" dirty="0"/>
              <a:t>M. </a:t>
            </a:r>
            <a:r>
              <a:rPr lang="en-US" dirty="0" err="1"/>
              <a:t>Manzolaro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508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1EFE5-1E0A-F1FA-EC57-3066C417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32" y="276451"/>
            <a:ext cx="11377061" cy="1036487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M</a:t>
            </a:r>
            <a:r>
              <a:rPr lang="en-CH" b="1" dirty="0"/>
              <a:t>edical-radionuclides.eu and beyond : </a:t>
            </a:r>
            <a:br>
              <a:rPr lang="en-CH" b="1" dirty="0"/>
            </a:br>
            <a:r>
              <a:rPr lang="en-CH" b="1" dirty="0"/>
              <a:t>The way to cross t</a:t>
            </a:r>
            <a:r>
              <a:rPr lang="en-GB" b="1" dirty="0"/>
              <a:t>he</a:t>
            </a:r>
            <a:r>
              <a:rPr lang="en-CH" b="1" dirty="0"/>
              <a:t> valley of death on the long term for european biomedical research in Europe on </a:t>
            </a:r>
            <a:r>
              <a:rPr lang="en-GB" b="1" dirty="0" err="1"/>
              <a:t>th</a:t>
            </a:r>
            <a:r>
              <a:rPr lang="en-CH" b="1" dirty="0"/>
              <a:t>e long(er) term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1E3AE-0F2C-2EB7-A090-753167729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7FC5F-ECD5-61FF-1FFF-7BA5FF8DB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63F0-AEA2-0249-8983-B892276345E5}" type="slidenum">
              <a:rPr lang="en-CH" smtClean="0"/>
              <a:pPr/>
              <a:t>26</a:t>
            </a:fld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307BD9-EF00-F0BE-B4B4-8882DD574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9093" y="3452515"/>
            <a:ext cx="906104" cy="7070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Picture 6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EC10AEBF-BCE6-0E11-98DA-C9354CD8B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91" y="3064310"/>
            <a:ext cx="3438347" cy="2336357"/>
          </a:xfrm>
          <a:prstGeom prst="rect">
            <a:avLst/>
          </a:prstGeom>
        </p:spPr>
      </p:pic>
      <p:pic>
        <p:nvPicPr>
          <p:cNvPr id="8" name="Picture 7" descr="A person climbing a stone wall&#10;&#10;AI-generated content may be incorrect.">
            <a:extLst>
              <a:ext uri="{FF2B5EF4-FFF2-40B4-BE49-F238E27FC236}">
                <a16:creationId xmlns:a16="http://schemas.microsoft.com/office/drawing/2014/main" id="{F9E0F7D3-6B3D-C3B9-BF7E-95DE069CFE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107" b="14875"/>
          <a:stretch>
            <a:fillRect/>
          </a:stretch>
        </p:blipFill>
        <p:spPr>
          <a:xfrm>
            <a:off x="4570228" y="3185991"/>
            <a:ext cx="4138144" cy="19868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9A234C-29DD-73E1-D319-2FCAD5824659}"/>
              </a:ext>
            </a:extLst>
          </p:cNvPr>
          <p:cNvSpPr txBox="1"/>
          <p:nvPr/>
        </p:nvSpPr>
        <p:spPr>
          <a:xfrm>
            <a:off x="9510308" y="4170260"/>
            <a:ext cx="2261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Prof Dave Townsend –</a:t>
            </a:r>
          </a:p>
          <a:p>
            <a:r>
              <a:rPr lang="en-CH" dirty="0"/>
              <a:t>co-inventor of PET-CT</a:t>
            </a:r>
          </a:p>
          <a:p>
            <a:r>
              <a:rPr lang="en-GB" dirty="0"/>
              <a:t>v</a:t>
            </a:r>
            <a:r>
              <a:rPr lang="en-CH" dirty="0"/>
              <a:t>isiting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CD1C64-A028-FD5A-C123-8256E751D8C7}"/>
              </a:ext>
            </a:extLst>
          </p:cNvPr>
          <p:cNvSpPr txBox="1"/>
          <p:nvPr/>
        </p:nvSpPr>
        <p:spPr>
          <a:xfrm>
            <a:off x="3526063" y="1457333"/>
            <a:ext cx="6100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www.medical-radionuclides.eu</a:t>
            </a:r>
            <a:r>
              <a:rPr lang="en-CH" sz="2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CH" sz="2400" b="1" dirty="0"/>
          </a:p>
        </p:txBody>
      </p:sp>
      <p:pic>
        <p:nvPicPr>
          <p:cNvPr id="10" name="Content Placeholder 1">
            <a:extLst>
              <a:ext uri="{FF2B5EF4-FFF2-40B4-BE49-F238E27FC236}">
                <a16:creationId xmlns:a16="http://schemas.microsoft.com/office/drawing/2014/main" id="{C4A7030E-B553-8FDC-3DAA-329DE6C75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33637" t="60364" r="20105" b="18636"/>
          <a:stretch>
            <a:fillRect/>
          </a:stretch>
        </p:blipFill>
        <p:spPr bwMode="auto">
          <a:xfrm>
            <a:off x="10446962" y="4813406"/>
            <a:ext cx="598590" cy="20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554E36-2569-ACFA-E8EE-5E2CEB47C243}"/>
              </a:ext>
            </a:extLst>
          </p:cNvPr>
          <p:cNvSpPr txBox="1"/>
          <p:nvPr/>
        </p:nvSpPr>
        <p:spPr>
          <a:xfrm>
            <a:off x="8096790" y="1688165"/>
            <a:ext cx="4330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/>
              <a:t>DO NOT MISS </a:t>
            </a:r>
            <a:r>
              <a:rPr lang="en-GB" sz="2400" b="1" dirty="0" err="1"/>
              <a:t>www.prismap.eu</a:t>
            </a:r>
            <a:r>
              <a:rPr lang="en-GB" sz="2400" b="1" dirty="0"/>
              <a:t>/news/</a:t>
            </a:r>
            <a:endParaRPr lang="en-CH" sz="2400" b="1" dirty="0"/>
          </a:p>
          <a:p>
            <a:endParaRPr lang="en-CH" sz="2400" b="1" dirty="0"/>
          </a:p>
          <a:p>
            <a:endParaRPr lang="en-CH" sz="2400" b="1" dirty="0"/>
          </a:p>
          <a:p>
            <a:endParaRPr lang="en-CH" sz="2400" b="1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C7A677D-FC67-B259-A2B9-6B8CEDD3AE06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724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654596-F65C-4C4A-AA84-0ACD7F986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H" dirty="0"/>
              <a:t>Onboard for the european medical radionuclide programme !</a:t>
            </a:r>
            <a:br>
              <a:rPr lang="en-CH" dirty="0"/>
            </a:br>
            <a:br>
              <a:rPr lang="en-CH" dirty="0"/>
            </a:br>
            <a:r>
              <a:rPr lang="en-GB" b="1" dirty="0"/>
              <a:t>https://</a:t>
            </a:r>
            <a:r>
              <a:rPr lang="en-GB" b="1" dirty="0" err="1"/>
              <a:t>www.prismap.eu</a:t>
            </a:r>
            <a:r>
              <a:rPr lang="en-GB" b="1" dirty="0"/>
              <a:t>/news/</a:t>
            </a:r>
            <a:br>
              <a:rPr lang="en-CH" b="1" dirty="0"/>
            </a:b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059647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0C27D-5B3D-0367-2B88-BCB3E3749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8B4F2-45A4-8161-A582-95B99E7B8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03B7BB7-426A-7ED8-DE1A-454134A7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5525" y="8470900"/>
            <a:ext cx="13578039" cy="486833"/>
          </a:xfrm>
          <a:prstGeom prst="rect">
            <a:avLst/>
          </a:prstGeom>
        </p:spPr>
        <p:txBody>
          <a:bodyPr/>
          <a:lstStyle>
            <a:defPPr>
              <a:defRPr lang="en-CH"/>
            </a:defPPr>
            <a:lvl1pPr marL="0" algn="r" defTabSz="1219170" rtl="0" eaLnBrk="1" latinLnBrk="0" hangingPunct="1">
              <a:defRPr sz="2400" kern="1200">
                <a:ln>
                  <a:solidFill>
                    <a:schemeClr val="accent1"/>
                  </a:solidFill>
                </a:ln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400" b="0" i="0" u="none" strike="noStrike" kern="1200" cap="none" spc="0" normalizeH="0" baseline="0" noProof="0" dirty="0">
              <a:ln>
                <a:solidFill>
                  <a:srgbClr val="4472C4"/>
                </a:solidFill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2F7BBC-67D1-D4B3-8013-67E0E038E053}"/>
              </a:ext>
            </a:extLst>
          </p:cNvPr>
          <p:cNvSpPr txBox="1"/>
          <p:nvPr/>
        </p:nvSpPr>
        <p:spPr>
          <a:xfrm>
            <a:off x="885525" y="560900"/>
            <a:ext cx="10455071" cy="33547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6B6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provide innovative radionuclides as active ingredients to promote research in the field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ERVI </a:t>
            </a:r>
            <a: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Radioisotope Valley Initiative and </a:t>
            </a:r>
            <a:r>
              <a:rPr kumimoji="0" lang="en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PRISMAP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identified as strategic in Europe</a:t>
            </a:r>
            <a:br>
              <a:rPr kumimoji="0" lang="en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https://www.consilium.europa.eu/en/press/press-releases/2024/06/17/radioisotopes-for-medical-use-council-approves-conclusions/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title="EESCLogo_EN">
            <a:extLst>
              <a:ext uri="{FF2B5EF4-FFF2-40B4-BE49-F238E27FC236}">
                <a16:creationId xmlns:a16="http://schemas.microsoft.com/office/drawing/2014/main" id="{CA8259C8-05FD-D42B-AFD1-9C0A638A079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25927" y="3530097"/>
            <a:ext cx="2455957" cy="1957890"/>
          </a:xfrm>
          <a:prstGeom prst="rect">
            <a:avLst/>
          </a:prstGeom>
        </p:spPr>
      </p:pic>
      <p:pic>
        <p:nvPicPr>
          <p:cNvPr id="18" name="Picture 4" descr="Council-of-the-European-Union - RIS.WORLD">
            <a:extLst>
              <a:ext uri="{FF2B5EF4-FFF2-40B4-BE49-F238E27FC236}">
                <a16:creationId xmlns:a16="http://schemas.microsoft.com/office/drawing/2014/main" id="{85D3B78C-AF4B-BC9C-82DC-58AC6AE13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/>
          <a:stretch>
            <a:fillRect/>
          </a:stretch>
        </p:blipFill>
        <p:spPr bwMode="auto">
          <a:xfrm>
            <a:off x="4332023" y="3348809"/>
            <a:ext cx="3157325" cy="253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9BB3DD-8BD7-0749-47DC-4BD348555D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38" t="13665" r="35086" b="10992"/>
          <a:stretch/>
        </p:blipFill>
        <p:spPr>
          <a:xfrm>
            <a:off x="138194" y="3442758"/>
            <a:ext cx="1426420" cy="195789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3E9866A-CEF4-5DE1-C518-9364E47FE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0596" y="6346825"/>
            <a:ext cx="4311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863F0-AEA2-0249-8983-B892276345E5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7432F0A-D19D-A709-7EE5-A268676D149D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0BFE38-03EB-0FD7-B8C2-0830EBBB7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5684" y="3159312"/>
            <a:ext cx="4252453" cy="25670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B64B7A-84AD-797E-1D4E-71FC867517D2}"/>
              </a:ext>
            </a:extLst>
          </p:cNvPr>
          <p:cNvSpPr txBox="1"/>
          <p:nvPr/>
        </p:nvSpPr>
        <p:spPr>
          <a:xfrm>
            <a:off x="8036723" y="5758886"/>
            <a:ext cx="399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USA is strongly supporting their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15621B-2F0D-9D0A-32CB-51D86DC1DE8A}"/>
              </a:ext>
            </a:extLst>
          </p:cNvPr>
          <p:cNvSpPr txBox="1"/>
          <p:nvPr/>
        </p:nvSpPr>
        <p:spPr>
          <a:xfrm>
            <a:off x="358151" y="5707373"/>
            <a:ext cx="7247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HORIZON-INFRA-2025-01-SERV-02: Research infrastructure services to enable R&amp;I addressing main challenges and EU priorities</a:t>
            </a:r>
          </a:p>
        </p:txBody>
      </p:sp>
    </p:spTree>
    <p:extLst>
      <p:ext uri="{BB962C8B-B14F-4D97-AF65-F5344CB8AC3E}">
        <p14:creationId xmlns:p14="http://schemas.microsoft.com/office/powerpoint/2010/main" val="327097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9B9A42-BE5E-396F-1A04-70F9EF2BF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5525" y="8470900"/>
            <a:ext cx="13578039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CH"/>
            </a:defPPr>
            <a:lvl1pPr marL="0" algn="r" defTabSz="1219170" rtl="0" eaLnBrk="1" latinLnBrk="0" hangingPunct="1">
              <a:defRPr sz="16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PRISMAP - 18th Congress of PTMN, Poznan, Poland - C. DUCHEMIN</a:t>
            </a:r>
            <a:endParaRPr kumimoji="0" lang="en-CH" sz="16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C80D3B0-2C6A-46F1-7C64-40F3766D9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016169" y="2776774"/>
            <a:ext cx="4444019" cy="25453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FF6419-D49F-C053-B0DF-F56DFB52FE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75" t="72604" r="9163" b="-1600"/>
          <a:stretch>
            <a:fillRect/>
          </a:stretch>
        </p:blipFill>
        <p:spPr>
          <a:xfrm>
            <a:off x="7948177" y="4598500"/>
            <a:ext cx="1373021" cy="7630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58162F-6ECD-1590-E8C1-0C29A1D880B1}"/>
              </a:ext>
            </a:extLst>
          </p:cNvPr>
          <p:cNvSpPr txBox="1"/>
          <p:nvPr/>
        </p:nvSpPr>
        <p:spPr>
          <a:xfrm>
            <a:off x="3729633" y="1887528"/>
            <a:ext cx="6098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https://www.prismap.eu/access</a:t>
            </a:r>
            <a:r>
              <a:rPr kumimoji="0" lang="en-BE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B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F8EB50-8617-F3F0-6440-8A8D580B4E62}"/>
              </a:ext>
            </a:extLst>
          </p:cNvPr>
          <p:cNvSpPr txBox="1"/>
          <p:nvPr/>
        </p:nvSpPr>
        <p:spPr>
          <a:xfrm>
            <a:off x="241310" y="5628137"/>
            <a:ext cx="114473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953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access platform with leading institutes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953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supply chain for European biomedical researchers from 2025…</a:t>
            </a:r>
            <a:endParaRPr kumimoji="0" lang="en-C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B0129F-76C9-D792-C695-80AC71E30877}"/>
              </a:ext>
            </a:extLst>
          </p:cNvPr>
          <p:cNvSpPr txBox="1"/>
          <p:nvPr/>
        </p:nvSpPr>
        <p:spPr>
          <a:xfrm>
            <a:off x="0" y="962720"/>
            <a:ext cx="1012868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“Quote : We wish we would have a similar programme in the USA”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3BE037-B129-4F3F-5BE8-443935B9F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5034" y="171716"/>
            <a:ext cx="6521931" cy="747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8912BD-5B71-FFBA-6357-38EC92234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8684" y="132292"/>
            <a:ext cx="1980487" cy="1484364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5BB2C69-DF9F-7046-3830-A3279E1B65A2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46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3E8C4-1319-0B74-40AE-D11B17BD5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9B9A42-BE5E-396F-1A04-70F9EF2BF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5525" y="8470900"/>
            <a:ext cx="13578039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CH"/>
            </a:defPPr>
            <a:lvl1pPr marL="0" algn="r" defTabSz="1219170" rtl="0" eaLnBrk="1" latinLnBrk="0" hangingPunct="1">
              <a:defRPr sz="16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PRISMAP - 18th Congress of PTMN, Poznan, Poland - C. DUCHEMIN</a:t>
            </a:r>
            <a:endParaRPr lang="en-CH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1CCD116-5BB3-DB67-54C9-4C3A56232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85" y="1165437"/>
            <a:ext cx="10183529" cy="507978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FFB5C89-F9B4-BBB7-38DC-F5BEABB2DF9E}"/>
              </a:ext>
            </a:extLst>
          </p:cNvPr>
          <p:cNvSpPr txBox="1">
            <a:spLocks/>
          </p:cNvSpPr>
          <p:nvPr/>
        </p:nvSpPr>
        <p:spPr>
          <a:xfrm>
            <a:off x="253806" y="119765"/>
            <a:ext cx="11938193" cy="940443"/>
          </a:xfrm>
          <a:prstGeom prst="rect">
            <a:avLst/>
          </a:prstGeom>
        </p:spPr>
        <p:txBody>
          <a:bodyPr vert="horz" lIns="60960" rIns="6096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E95355"/>
                </a:solidFill>
                <a:latin typeface="+mn-lt"/>
              </a:rPr>
              <a:t>PRISMAP Supply chain (2020-2025)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C2F5C-BE6E-A523-FFB7-8CBBB5487B52}"/>
              </a:ext>
            </a:extLst>
          </p:cNvPr>
          <p:cNvSpPr txBox="1"/>
          <p:nvPr/>
        </p:nvSpPr>
        <p:spPr>
          <a:xfrm>
            <a:off x="7496458" y="3028891"/>
            <a:ext cx="1826334" cy="995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67" b="1" dirty="0"/>
              <a:t>4 </a:t>
            </a:r>
            <a:r>
              <a:rPr lang="fr-FR" sz="1467" b="1" dirty="0" err="1"/>
              <a:t>hours</a:t>
            </a:r>
            <a:r>
              <a:rPr lang="fr-FR" sz="1467" b="1" dirty="0"/>
              <a:t> </a:t>
            </a:r>
            <a:r>
              <a:rPr lang="fr-FR" sz="1467" b="1" dirty="0" err="1"/>
              <a:t>door</a:t>
            </a:r>
            <a:r>
              <a:rPr lang="fr-FR" sz="1467" b="1" dirty="0"/>
              <a:t>-to-</a:t>
            </a:r>
            <a:r>
              <a:rPr lang="fr-FR" sz="1467" b="1" dirty="0" err="1"/>
              <a:t>door</a:t>
            </a:r>
            <a:endParaRPr lang="fr-FR" sz="1467" b="1" dirty="0"/>
          </a:p>
          <a:p>
            <a:pPr algn="ctr"/>
            <a:r>
              <a:rPr lang="fr-FR" sz="1467" b="1" dirty="0" err="1"/>
              <a:t>delivery</a:t>
            </a:r>
            <a:endParaRPr lang="fr-FR" sz="1467" b="1" dirty="0"/>
          </a:p>
          <a:p>
            <a:r>
              <a:rPr lang="fr-FR" sz="1467" b="1" dirty="0"/>
              <a:t>by </a:t>
            </a:r>
            <a:r>
              <a:rPr lang="fr-FR" sz="1467" b="1" dirty="0" err="1"/>
              <a:t>small</a:t>
            </a:r>
            <a:r>
              <a:rPr lang="fr-FR" sz="1467" b="1" dirty="0"/>
              <a:t> </a:t>
            </a:r>
            <a:r>
              <a:rPr lang="fr-FR" sz="1467" b="1" dirty="0" err="1"/>
              <a:t>aeroplane</a:t>
            </a:r>
            <a:endParaRPr lang="fr-FR" sz="1467" b="1" dirty="0"/>
          </a:p>
          <a:p>
            <a:r>
              <a:rPr lang="fr-FR" sz="1467" b="1" dirty="0"/>
              <a:t>MEDICIS-&gt;DTU</a:t>
            </a:r>
            <a:endParaRPr lang="en-CH" sz="1467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CF8653-AC3E-B3FB-F16E-2E33A48279FF}"/>
              </a:ext>
            </a:extLst>
          </p:cNvPr>
          <p:cNvSpPr/>
          <p:nvPr/>
        </p:nvSpPr>
        <p:spPr>
          <a:xfrm>
            <a:off x="1422401" y="4762500"/>
            <a:ext cx="723900" cy="203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7A0E0B-9785-99E5-E1D7-23025B2ACF86}"/>
              </a:ext>
            </a:extLst>
          </p:cNvPr>
          <p:cNvSpPr/>
          <p:nvPr/>
        </p:nvSpPr>
        <p:spPr>
          <a:xfrm>
            <a:off x="3187701" y="4965700"/>
            <a:ext cx="723900" cy="203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0CC884-4FD3-B0AB-3C7F-F0249C8A31AB}"/>
              </a:ext>
            </a:extLst>
          </p:cNvPr>
          <p:cNvSpPr/>
          <p:nvPr/>
        </p:nvSpPr>
        <p:spPr>
          <a:xfrm>
            <a:off x="4724401" y="3327400"/>
            <a:ext cx="723900" cy="203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FB4FEB-8654-9FE2-CA6B-5F9C00770545}"/>
              </a:ext>
            </a:extLst>
          </p:cNvPr>
          <p:cNvSpPr/>
          <p:nvPr/>
        </p:nvSpPr>
        <p:spPr>
          <a:xfrm>
            <a:off x="7134507" y="5150124"/>
            <a:ext cx="723900" cy="203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C0CFEF-CA13-8B00-42E1-BCD49C4ABD87}"/>
              </a:ext>
            </a:extLst>
          </p:cNvPr>
          <p:cNvSpPr txBox="1"/>
          <p:nvPr/>
        </p:nvSpPr>
        <p:spPr>
          <a:xfrm>
            <a:off x="6493589" y="6028725"/>
            <a:ext cx="1558760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67" b="1" dirty="0"/>
              <a:t>New </a:t>
            </a:r>
            <a:r>
              <a:rPr lang="fr-FR" sz="1467" b="1" dirty="0" err="1"/>
              <a:t>nuclear</a:t>
            </a:r>
            <a:r>
              <a:rPr lang="fr-FR" sz="1467" b="1" dirty="0"/>
              <a:t> data</a:t>
            </a:r>
            <a:endParaRPr lang="en-CH" sz="1467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2CFC48-2853-D059-D42D-8E08D737490B}"/>
              </a:ext>
            </a:extLst>
          </p:cNvPr>
          <p:cNvSpPr txBox="1"/>
          <p:nvPr/>
        </p:nvSpPr>
        <p:spPr>
          <a:xfrm>
            <a:off x="1799970" y="2349438"/>
            <a:ext cx="2291781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67" b="1" dirty="0"/>
              <a:t>New  </a:t>
            </a:r>
            <a:r>
              <a:rPr lang="fr-FR" sz="1467" b="1" dirty="0" err="1"/>
              <a:t>radionuclides</a:t>
            </a:r>
            <a:r>
              <a:rPr lang="fr-FR" sz="1467" b="1" dirty="0"/>
              <a:t> </a:t>
            </a:r>
            <a:r>
              <a:rPr lang="fr-FR" sz="1467" b="1" dirty="0" err="1"/>
              <a:t>offered</a:t>
            </a:r>
            <a:endParaRPr lang="fr-FR" sz="1467" b="1" dirty="0"/>
          </a:p>
          <a:p>
            <a:r>
              <a:rPr lang="fr-FR" sz="1467" b="1" dirty="0"/>
              <a:t>(Pb203/Pb212, Pd103, …)</a:t>
            </a:r>
            <a:endParaRPr lang="en-CH" sz="1467" b="1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312B62B-5E8D-F52A-D7C0-0C3394059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0596" y="6346825"/>
            <a:ext cx="431100" cy="365125"/>
          </a:xfrm>
        </p:spPr>
        <p:txBody>
          <a:bodyPr/>
          <a:lstStyle/>
          <a:p>
            <a:fld id="{F5C863F0-AEA2-0249-8983-B892276345E5}" type="slidenum">
              <a:rPr lang="en-CH" smtClean="0"/>
              <a:pPr/>
              <a:t>5</a:t>
            </a:fld>
            <a:endParaRPr lang="en-CH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7409025-0759-EA24-58D8-DACA46D95D0B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58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EACD5-5F3C-6541-8780-423501FCD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63F0-AEA2-0249-8983-B892276345E5}" type="slidenum">
              <a:rPr lang="en-CH" smtClean="0"/>
              <a:pPr/>
              <a:t>6</a:t>
            </a:fld>
            <a:endParaRPr lang="en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7FDAEC-2BD8-C1A4-1329-9E0DC4C0B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-46227"/>
          <a:stretch/>
        </p:blipFill>
        <p:spPr>
          <a:xfrm>
            <a:off x="832074" y="782413"/>
            <a:ext cx="10724072" cy="19175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D75B94-DCE2-E430-829A-9A036F44F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374" y="2058803"/>
            <a:ext cx="7363251" cy="160037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8E6AEA-EE02-36F8-9B9C-0E6568E6D1FB}"/>
              </a:ext>
            </a:extLst>
          </p:cNvPr>
          <p:cNvSpPr txBox="1">
            <a:spLocks/>
          </p:cNvSpPr>
          <p:nvPr/>
        </p:nvSpPr>
        <p:spPr>
          <a:xfrm>
            <a:off x="378538" y="40050"/>
            <a:ext cx="11377061" cy="1036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E95355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b="1" dirty="0"/>
              <a:t>What is in the back of this success ?! </a:t>
            </a:r>
            <a:endParaRPr lang="en-CH" b="1" dirty="0"/>
          </a:p>
        </p:txBody>
      </p:sp>
      <p:pic>
        <p:nvPicPr>
          <p:cNvPr id="4" name="Picture 3" descr="2015-01-13_CERN_ENdept 36% h32mm 300dpi.png">
            <a:extLst>
              <a:ext uri="{FF2B5EF4-FFF2-40B4-BE49-F238E27FC236}">
                <a16:creationId xmlns:a16="http://schemas.microsoft.com/office/drawing/2014/main" id="{F77C1475-A34E-E4E7-97EA-9B97BAC304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72"/>
          <a:stretch/>
        </p:blipFill>
        <p:spPr>
          <a:xfrm>
            <a:off x="9016038" y="6492999"/>
            <a:ext cx="384143" cy="36500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73AD256-701F-2E43-C51C-E96AF84983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840" y="3604442"/>
            <a:ext cx="6108341" cy="2895382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C016F59-B392-7380-8FC1-249B4BCB3334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593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5E2A7-82DC-9E89-AAD2-D5F654B0B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C3BAF-5633-E646-831F-4A65E5567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2000" dirty="0"/>
              <a:t>Underlying principle : irradiation, transfer, mass separation, purification for source dispatch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AC821-82D6-DC99-F210-CA46894814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H" dirty="0"/>
              <a:t>Characteristics of the irradiation facilities in PRISMAP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8AC437-3A3E-201C-0B4C-9594651D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63F0-AEA2-0249-8983-B892276345E5}" type="slidenum">
              <a:rPr lang="en-CH" smtClean="0"/>
              <a:pPr/>
              <a:t>7</a:t>
            </a:fld>
            <a:endParaRPr lang="en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6FD6A4-CA70-7F42-4D2E-CD8C271A102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6"/>
          <a:stretch/>
        </p:blipFill>
        <p:spPr bwMode="auto">
          <a:xfrm>
            <a:off x="8577586" y="2561625"/>
            <a:ext cx="2446504" cy="15874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No photo description available.">
            <a:extLst>
              <a:ext uri="{FF2B5EF4-FFF2-40B4-BE49-F238E27FC236}">
                <a16:creationId xmlns:a16="http://schemas.microsoft.com/office/drawing/2014/main" id="{12CDD858-154B-ECBC-C196-3CA72155596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645" y="2646284"/>
            <a:ext cx="2452765" cy="1433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8C540E-463E-4010-1296-E860AC2FB9B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3" t="-144" r="-67"/>
          <a:stretch/>
        </p:blipFill>
        <p:spPr bwMode="auto">
          <a:xfrm>
            <a:off x="1377667" y="2515260"/>
            <a:ext cx="2198176" cy="15083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AFB24A-94B7-B34B-EA0F-8DB7AF653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3194" y="4122799"/>
            <a:ext cx="2198176" cy="1499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8A3DD0-719A-2772-495A-11E2C66AD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182" y="5588584"/>
            <a:ext cx="3452200" cy="511645"/>
          </a:xfrm>
          <a:prstGeom prst="rect">
            <a:avLst/>
          </a:prstGeom>
        </p:spPr>
      </p:pic>
      <p:grpSp>
        <p:nvGrpSpPr>
          <p:cNvPr id="13" name="Group 7">
            <a:extLst>
              <a:ext uri="{FF2B5EF4-FFF2-40B4-BE49-F238E27FC236}">
                <a16:creationId xmlns:a16="http://schemas.microsoft.com/office/drawing/2014/main" id="{A05DD9EE-D19E-2C5E-E354-C94CFA461346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5409959" y="4188739"/>
            <a:ext cx="2127257" cy="1193279"/>
            <a:chOff x="385" y="1298"/>
            <a:chExt cx="1927" cy="1187"/>
          </a:xfrm>
        </p:grpSpPr>
        <p:sp>
          <p:nvSpPr>
            <p:cNvPr id="14" name="AutoShape 8">
              <a:extLst>
                <a:ext uri="{FF2B5EF4-FFF2-40B4-BE49-F238E27FC236}">
                  <a16:creationId xmlns:a16="http://schemas.microsoft.com/office/drawing/2014/main" id="{08502BFB-7D93-03BD-C24A-FB9D3F427D0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85" y="1298"/>
              <a:ext cx="1927" cy="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0FF541F-7871-5B49-A891-28D2B67341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37" y="1575"/>
              <a:ext cx="393" cy="235"/>
            </a:xfrm>
            <a:custGeom>
              <a:avLst/>
              <a:gdLst>
                <a:gd name="T0" fmla="*/ 320 w 1963"/>
                <a:gd name="T1" fmla="*/ 0 h 1178"/>
                <a:gd name="T2" fmla="*/ 309 w 1963"/>
                <a:gd name="T3" fmla="*/ 0 h 1178"/>
                <a:gd name="T4" fmla="*/ 295 w 1963"/>
                <a:gd name="T5" fmla="*/ 1 h 1178"/>
                <a:gd name="T6" fmla="*/ 279 w 1963"/>
                <a:gd name="T7" fmla="*/ 3 h 1178"/>
                <a:gd name="T8" fmla="*/ 261 w 1963"/>
                <a:gd name="T9" fmla="*/ 7 h 1178"/>
                <a:gd name="T10" fmla="*/ 241 w 1963"/>
                <a:gd name="T11" fmla="*/ 11 h 1178"/>
                <a:gd name="T12" fmla="*/ 220 w 1963"/>
                <a:gd name="T13" fmla="*/ 17 h 1178"/>
                <a:gd name="T14" fmla="*/ 198 w 1963"/>
                <a:gd name="T15" fmla="*/ 24 h 1178"/>
                <a:gd name="T16" fmla="*/ 174 w 1963"/>
                <a:gd name="T17" fmla="*/ 32 h 1178"/>
                <a:gd name="T18" fmla="*/ 150 w 1963"/>
                <a:gd name="T19" fmla="*/ 41 h 1178"/>
                <a:gd name="T20" fmla="*/ 126 w 1963"/>
                <a:gd name="T21" fmla="*/ 52 h 1178"/>
                <a:gd name="T22" fmla="*/ 102 w 1963"/>
                <a:gd name="T23" fmla="*/ 64 h 1178"/>
                <a:gd name="T24" fmla="*/ 78 w 1963"/>
                <a:gd name="T25" fmla="*/ 78 h 1178"/>
                <a:gd name="T26" fmla="*/ 54 w 1963"/>
                <a:gd name="T27" fmla="*/ 92 h 1178"/>
                <a:gd name="T28" fmla="*/ 32 w 1963"/>
                <a:gd name="T29" fmla="*/ 109 h 1178"/>
                <a:gd name="T30" fmla="*/ 10 w 1963"/>
                <a:gd name="T31" fmla="*/ 126 h 1178"/>
                <a:gd name="T32" fmla="*/ 0 w 1963"/>
                <a:gd name="T33" fmla="*/ 185 h 1178"/>
                <a:gd name="T34" fmla="*/ 134 w 1963"/>
                <a:gd name="T35" fmla="*/ 228 h 1178"/>
                <a:gd name="T36" fmla="*/ 146 w 1963"/>
                <a:gd name="T37" fmla="*/ 214 h 1178"/>
                <a:gd name="T38" fmla="*/ 159 w 1963"/>
                <a:gd name="T39" fmla="*/ 200 h 1178"/>
                <a:gd name="T40" fmla="*/ 174 w 1963"/>
                <a:gd name="T41" fmla="*/ 188 h 1178"/>
                <a:gd name="T42" fmla="*/ 191 w 1963"/>
                <a:gd name="T43" fmla="*/ 176 h 1178"/>
                <a:gd name="T44" fmla="*/ 208 w 1963"/>
                <a:gd name="T45" fmla="*/ 165 h 1178"/>
                <a:gd name="T46" fmla="*/ 225 w 1963"/>
                <a:gd name="T47" fmla="*/ 154 h 1178"/>
                <a:gd name="T48" fmla="*/ 244 w 1963"/>
                <a:gd name="T49" fmla="*/ 144 h 1178"/>
                <a:gd name="T50" fmla="*/ 262 w 1963"/>
                <a:gd name="T51" fmla="*/ 135 h 1178"/>
                <a:gd name="T52" fmla="*/ 281 w 1963"/>
                <a:gd name="T53" fmla="*/ 128 h 1178"/>
                <a:gd name="T54" fmla="*/ 300 w 1963"/>
                <a:gd name="T55" fmla="*/ 121 h 1178"/>
                <a:gd name="T56" fmla="*/ 319 w 1963"/>
                <a:gd name="T57" fmla="*/ 115 h 1178"/>
                <a:gd name="T58" fmla="*/ 337 w 1963"/>
                <a:gd name="T59" fmla="*/ 110 h 1178"/>
                <a:gd name="T60" fmla="*/ 354 w 1963"/>
                <a:gd name="T61" fmla="*/ 107 h 1178"/>
                <a:gd name="T62" fmla="*/ 371 w 1963"/>
                <a:gd name="T63" fmla="*/ 104 h 1178"/>
                <a:gd name="T64" fmla="*/ 386 w 1963"/>
                <a:gd name="T65" fmla="*/ 103 h 1178"/>
                <a:gd name="T66" fmla="*/ 393 w 1963"/>
                <a:gd name="T67" fmla="*/ 61 h 117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63" h="1178">
                  <a:moveTo>
                    <a:pt x="1623" y="4"/>
                  </a:moveTo>
                  <a:lnTo>
                    <a:pt x="1600" y="1"/>
                  </a:lnTo>
                  <a:lnTo>
                    <a:pt x="1574" y="0"/>
                  </a:lnTo>
                  <a:lnTo>
                    <a:pt x="1543" y="1"/>
                  </a:lnTo>
                  <a:lnTo>
                    <a:pt x="1511" y="2"/>
                  </a:lnTo>
                  <a:lnTo>
                    <a:pt x="1475" y="6"/>
                  </a:lnTo>
                  <a:lnTo>
                    <a:pt x="1435" y="11"/>
                  </a:lnTo>
                  <a:lnTo>
                    <a:pt x="1394" y="17"/>
                  </a:lnTo>
                  <a:lnTo>
                    <a:pt x="1350" y="24"/>
                  </a:lnTo>
                  <a:lnTo>
                    <a:pt x="1303" y="33"/>
                  </a:lnTo>
                  <a:lnTo>
                    <a:pt x="1255" y="44"/>
                  </a:lnTo>
                  <a:lnTo>
                    <a:pt x="1204" y="56"/>
                  </a:lnTo>
                  <a:lnTo>
                    <a:pt x="1153" y="69"/>
                  </a:lnTo>
                  <a:lnTo>
                    <a:pt x="1098" y="85"/>
                  </a:lnTo>
                  <a:lnTo>
                    <a:pt x="1043" y="101"/>
                  </a:lnTo>
                  <a:lnTo>
                    <a:pt x="987" y="119"/>
                  </a:lnTo>
                  <a:lnTo>
                    <a:pt x="929" y="138"/>
                  </a:lnTo>
                  <a:lnTo>
                    <a:pt x="870" y="160"/>
                  </a:lnTo>
                  <a:lnTo>
                    <a:pt x="811" y="183"/>
                  </a:lnTo>
                  <a:lnTo>
                    <a:pt x="751" y="208"/>
                  </a:lnTo>
                  <a:lnTo>
                    <a:pt x="691" y="234"/>
                  </a:lnTo>
                  <a:lnTo>
                    <a:pt x="629" y="262"/>
                  </a:lnTo>
                  <a:lnTo>
                    <a:pt x="569" y="291"/>
                  </a:lnTo>
                  <a:lnTo>
                    <a:pt x="509" y="322"/>
                  </a:lnTo>
                  <a:lnTo>
                    <a:pt x="449" y="354"/>
                  </a:lnTo>
                  <a:lnTo>
                    <a:pt x="389" y="389"/>
                  </a:lnTo>
                  <a:lnTo>
                    <a:pt x="330" y="426"/>
                  </a:lnTo>
                  <a:lnTo>
                    <a:pt x="272" y="463"/>
                  </a:lnTo>
                  <a:lnTo>
                    <a:pt x="214" y="502"/>
                  </a:lnTo>
                  <a:lnTo>
                    <a:pt x="159" y="544"/>
                  </a:lnTo>
                  <a:lnTo>
                    <a:pt x="105" y="587"/>
                  </a:lnTo>
                  <a:lnTo>
                    <a:pt x="52" y="632"/>
                  </a:lnTo>
                  <a:lnTo>
                    <a:pt x="0" y="678"/>
                  </a:lnTo>
                  <a:lnTo>
                    <a:pt x="0" y="926"/>
                  </a:lnTo>
                  <a:lnTo>
                    <a:pt x="641" y="1178"/>
                  </a:lnTo>
                  <a:lnTo>
                    <a:pt x="668" y="1142"/>
                  </a:lnTo>
                  <a:lnTo>
                    <a:pt x="697" y="1106"/>
                  </a:lnTo>
                  <a:lnTo>
                    <a:pt x="728" y="1073"/>
                  </a:lnTo>
                  <a:lnTo>
                    <a:pt x="760" y="1039"/>
                  </a:lnTo>
                  <a:lnTo>
                    <a:pt x="795" y="1005"/>
                  </a:lnTo>
                  <a:lnTo>
                    <a:pt x="833" y="973"/>
                  </a:lnTo>
                  <a:lnTo>
                    <a:pt x="871" y="942"/>
                  </a:lnTo>
                  <a:lnTo>
                    <a:pt x="911" y="911"/>
                  </a:lnTo>
                  <a:lnTo>
                    <a:pt x="952" y="881"/>
                  </a:lnTo>
                  <a:lnTo>
                    <a:pt x="994" y="853"/>
                  </a:lnTo>
                  <a:lnTo>
                    <a:pt x="1037" y="825"/>
                  </a:lnTo>
                  <a:lnTo>
                    <a:pt x="1082" y="798"/>
                  </a:lnTo>
                  <a:lnTo>
                    <a:pt x="1126" y="772"/>
                  </a:lnTo>
                  <a:lnTo>
                    <a:pt x="1172" y="747"/>
                  </a:lnTo>
                  <a:lnTo>
                    <a:pt x="1219" y="724"/>
                  </a:lnTo>
                  <a:lnTo>
                    <a:pt x="1264" y="701"/>
                  </a:lnTo>
                  <a:lnTo>
                    <a:pt x="1311" y="679"/>
                  </a:lnTo>
                  <a:lnTo>
                    <a:pt x="1359" y="660"/>
                  </a:lnTo>
                  <a:lnTo>
                    <a:pt x="1406" y="641"/>
                  </a:lnTo>
                  <a:lnTo>
                    <a:pt x="1453" y="622"/>
                  </a:lnTo>
                  <a:lnTo>
                    <a:pt x="1500" y="607"/>
                  </a:lnTo>
                  <a:lnTo>
                    <a:pt x="1547" y="591"/>
                  </a:lnTo>
                  <a:lnTo>
                    <a:pt x="1593" y="578"/>
                  </a:lnTo>
                  <a:lnTo>
                    <a:pt x="1638" y="564"/>
                  </a:lnTo>
                  <a:lnTo>
                    <a:pt x="1683" y="553"/>
                  </a:lnTo>
                  <a:lnTo>
                    <a:pt x="1726" y="544"/>
                  </a:lnTo>
                  <a:lnTo>
                    <a:pt x="1770" y="535"/>
                  </a:lnTo>
                  <a:lnTo>
                    <a:pt x="1810" y="528"/>
                  </a:lnTo>
                  <a:lnTo>
                    <a:pt x="1851" y="523"/>
                  </a:lnTo>
                  <a:lnTo>
                    <a:pt x="1890" y="519"/>
                  </a:lnTo>
                  <a:lnTo>
                    <a:pt x="1927" y="517"/>
                  </a:lnTo>
                  <a:lnTo>
                    <a:pt x="1963" y="516"/>
                  </a:lnTo>
                  <a:lnTo>
                    <a:pt x="1963" y="307"/>
                  </a:lnTo>
                  <a:lnTo>
                    <a:pt x="1623" y="4"/>
                  </a:lnTo>
                  <a:close/>
                </a:path>
              </a:pathLst>
            </a:custGeom>
            <a:solidFill>
              <a:srgbClr val="0055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7009656A-E22A-2BB0-EE22-3BCFAFFF56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37" y="1575"/>
              <a:ext cx="393" cy="235"/>
            </a:xfrm>
            <a:custGeom>
              <a:avLst/>
              <a:gdLst>
                <a:gd name="T0" fmla="*/ 325 w 1963"/>
                <a:gd name="T1" fmla="*/ 1 h 1178"/>
                <a:gd name="T2" fmla="*/ 315 w 1963"/>
                <a:gd name="T3" fmla="*/ 0 h 1178"/>
                <a:gd name="T4" fmla="*/ 303 w 1963"/>
                <a:gd name="T5" fmla="*/ 0 h 1178"/>
                <a:gd name="T6" fmla="*/ 287 w 1963"/>
                <a:gd name="T7" fmla="*/ 2 h 1178"/>
                <a:gd name="T8" fmla="*/ 270 w 1963"/>
                <a:gd name="T9" fmla="*/ 5 h 1178"/>
                <a:gd name="T10" fmla="*/ 251 w 1963"/>
                <a:gd name="T11" fmla="*/ 9 h 1178"/>
                <a:gd name="T12" fmla="*/ 231 w 1963"/>
                <a:gd name="T13" fmla="*/ 14 h 1178"/>
                <a:gd name="T14" fmla="*/ 209 w 1963"/>
                <a:gd name="T15" fmla="*/ 20 h 1178"/>
                <a:gd name="T16" fmla="*/ 186 w 1963"/>
                <a:gd name="T17" fmla="*/ 28 h 1178"/>
                <a:gd name="T18" fmla="*/ 162 w 1963"/>
                <a:gd name="T19" fmla="*/ 37 h 1178"/>
                <a:gd name="T20" fmla="*/ 138 w 1963"/>
                <a:gd name="T21" fmla="*/ 47 h 1178"/>
                <a:gd name="T22" fmla="*/ 114 w 1963"/>
                <a:gd name="T23" fmla="*/ 58 h 1178"/>
                <a:gd name="T24" fmla="*/ 90 w 1963"/>
                <a:gd name="T25" fmla="*/ 71 h 1178"/>
                <a:gd name="T26" fmla="*/ 66 w 1963"/>
                <a:gd name="T27" fmla="*/ 85 h 1178"/>
                <a:gd name="T28" fmla="*/ 43 w 1963"/>
                <a:gd name="T29" fmla="*/ 100 h 1178"/>
                <a:gd name="T30" fmla="*/ 21 w 1963"/>
                <a:gd name="T31" fmla="*/ 117 h 1178"/>
                <a:gd name="T32" fmla="*/ 0 w 1963"/>
                <a:gd name="T33" fmla="*/ 135 h 1178"/>
                <a:gd name="T34" fmla="*/ 128 w 1963"/>
                <a:gd name="T35" fmla="*/ 235 h 1178"/>
                <a:gd name="T36" fmla="*/ 134 w 1963"/>
                <a:gd name="T37" fmla="*/ 228 h 1178"/>
                <a:gd name="T38" fmla="*/ 146 w 1963"/>
                <a:gd name="T39" fmla="*/ 214 h 1178"/>
                <a:gd name="T40" fmla="*/ 159 w 1963"/>
                <a:gd name="T41" fmla="*/ 200 h 1178"/>
                <a:gd name="T42" fmla="*/ 174 w 1963"/>
                <a:gd name="T43" fmla="*/ 188 h 1178"/>
                <a:gd name="T44" fmla="*/ 191 w 1963"/>
                <a:gd name="T45" fmla="*/ 176 h 1178"/>
                <a:gd name="T46" fmla="*/ 208 w 1963"/>
                <a:gd name="T47" fmla="*/ 165 h 1178"/>
                <a:gd name="T48" fmla="*/ 225 w 1963"/>
                <a:gd name="T49" fmla="*/ 154 h 1178"/>
                <a:gd name="T50" fmla="*/ 244 w 1963"/>
                <a:gd name="T51" fmla="*/ 144 h 1178"/>
                <a:gd name="T52" fmla="*/ 262 w 1963"/>
                <a:gd name="T53" fmla="*/ 135 h 1178"/>
                <a:gd name="T54" fmla="*/ 281 w 1963"/>
                <a:gd name="T55" fmla="*/ 128 h 1178"/>
                <a:gd name="T56" fmla="*/ 300 w 1963"/>
                <a:gd name="T57" fmla="*/ 121 h 1178"/>
                <a:gd name="T58" fmla="*/ 319 w 1963"/>
                <a:gd name="T59" fmla="*/ 115 h 1178"/>
                <a:gd name="T60" fmla="*/ 337 w 1963"/>
                <a:gd name="T61" fmla="*/ 110 h 1178"/>
                <a:gd name="T62" fmla="*/ 354 w 1963"/>
                <a:gd name="T63" fmla="*/ 107 h 1178"/>
                <a:gd name="T64" fmla="*/ 371 w 1963"/>
                <a:gd name="T65" fmla="*/ 104 h 1178"/>
                <a:gd name="T66" fmla="*/ 386 w 1963"/>
                <a:gd name="T67" fmla="*/ 103 h 1178"/>
                <a:gd name="T68" fmla="*/ 393 w 1963"/>
                <a:gd name="T69" fmla="*/ 61 h 117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63" h="1178">
                  <a:moveTo>
                    <a:pt x="1623" y="4"/>
                  </a:moveTo>
                  <a:lnTo>
                    <a:pt x="1623" y="4"/>
                  </a:lnTo>
                  <a:lnTo>
                    <a:pt x="1600" y="1"/>
                  </a:lnTo>
                  <a:lnTo>
                    <a:pt x="1574" y="0"/>
                  </a:lnTo>
                  <a:lnTo>
                    <a:pt x="1543" y="1"/>
                  </a:lnTo>
                  <a:lnTo>
                    <a:pt x="1511" y="2"/>
                  </a:lnTo>
                  <a:lnTo>
                    <a:pt x="1475" y="6"/>
                  </a:lnTo>
                  <a:lnTo>
                    <a:pt x="1435" y="11"/>
                  </a:lnTo>
                  <a:lnTo>
                    <a:pt x="1394" y="17"/>
                  </a:lnTo>
                  <a:lnTo>
                    <a:pt x="1350" y="24"/>
                  </a:lnTo>
                  <a:lnTo>
                    <a:pt x="1303" y="33"/>
                  </a:lnTo>
                  <a:lnTo>
                    <a:pt x="1255" y="44"/>
                  </a:lnTo>
                  <a:lnTo>
                    <a:pt x="1204" y="56"/>
                  </a:lnTo>
                  <a:lnTo>
                    <a:pt x="1153" y="69"/>
                  </a:lnTo>
                  <a:lnTo>
                    <a:pt x="1098" y="85"/>
                  </a:lnTo>
                  <a:lnTo>
                    <a:pt x="1043" y="101"/>
                  </a:lnTo>
                  <a:lnTo>
                    <a:pt x="987" y="119"/>
                  </a:lnTo>
                  <a:lnTo>
                    <a:pt x="929" y="138"/>
                  </a:lnTo>
                  <a:lnTo>
                    <a:pt x="870" y="160"/>
                  </a:lnTo>
                  <a:lnTo>
                    <a:pt x="811" y="183"/>
                  </a:lnTo>
                  <a:lnTo>
                    <a:pt x="751" y="208"/>
                  </a:lnTo>
                  <a:lnTo>
                    <a:pt x="691" y="234"/>
                  </a:lnTo>
                  <a:lnTo>
                    <a:pt x="629" y="262"/>
                  </a:lnTo>
                  <a:lnTo>
                    <a:pt x="569" y="291"/>
                  </a:lnTo>
                  <a:lnTo>
                    <a:pt x="509" y="322"/>
                  </a:lnTo>
                  <a:lnTo>
                    <a:pt x="449" y="354"/>
                  </a:lnTo>
                  <a:lnTo>
                    <a:pt x="389" y="389"/>
                  </a:lnTo>
                  <a:lnTo>
                    <a:pt x="330" y="426"/>
                  </a:lnTo>
                  <a:lnTo>
                    <a:pt x="272" y="463"/>
                  </a:lnTo>
                  <a:lnTo>
                    <a:pt x="214" y="502"/>
                  </a:lnTo>
                  <a:lnTo>
                    <a:pt x="159" y="544"/>
                  </a:lnTo>
                  <a:lnTo>
                    <a:pt x="105" y="587"/>
                  </a:lnTo>
                  <a:lnTo>
                    <a:pt x="52" y="632"/>
                  </a:lnTo>
                  <a:lnTo>
                    <a:pt x="0" y="678"/>
                  </a:lnTo>
                  <a:lnTo>
                    <a:pt x="0" y="926"/>
                  </a:lnTo>
                  <a:lnTo>
                    <a:pt x="641" y="1178"/>
                  </a:lnTo>
                  <a:lnTo>
                    <a:pt x="668" y="1142"/>
                  </a:lnTo>
                  <a:lnTo>
                    <a:pt x="697" y="1106"/>
                  </a:lnTo>
                  <a:lnTo>
                    <a:pt x="728" y="1073"/>
                  </a:lnTo>
                  <a:lnTo>
                    <a:pt x="760" y="1039"/>
                  </a:lnTo>
                  <a:lnTo>
                    <a:pt x="795" y="1005"/>
                  </a:lnTo>
                  <a:lnTo>
                    <a:pt x="833" y="973"/>
                  </a:lnTo>
                  <a:lnTo>
                    <a:pt x="871" y="942"/>
                  </a:lnTo>
                  <a:lnTo>
                    <a:pt x="911" y="911"/>
                  </a:lnTo>
                  <a:lnTo>
                    <a:pt x="952" y="881"/>
                  </a:lnTo>
                  <a:lnTo>
                    <a:pt x="994" y="853"/>
                  </a:lnTo>
                  <a:lnTo>
                    <a:pt x="1037" y="825"/>
                  </a:lnTo>
                  <a:lnTo>
                    <a:pt x="1082" y="798"/>
                  </a:lnTo>
                  <a:lnTo>
                    <a:pt x="1126" y="772"/>
                  </a:lnTo>
                  <a:lnTo>
                    <a:pt x="1172" y="747"/>
                  </a:lnTo>
                  <a:lnTo>
                    <a:pt x="1219" y="724"/>
                  </a:lnTo>
                  <a:lnTo>
                    <a:pt x="1264" y="701"/>
                  </a:lnTo>
                  <a:lnTo>
                    <a:pt x="1311" y="679"/>
                  </a:lnTo>
                  <a:lnTo>
                    <a:pt x="1359" y="660"/>
                  </a:lnTo>
                  <a:lnTo>
                    <a:pt x="1406" y="641"/>
                  </a:lnTo>
                  <a:lnTo>
                    <a:pt x="1453" y="622"/>
                  </a:lnTo>
                  <a:lnTo>
                    <a:pt x="1500" y="607"/>
                  </a:lnTo>
                  <a:lnTo>
                    <a:pt x="1547" y="591"/>
                  </a:lnTo>
                  <a:lnTo>
                    <a:pt x="1593" y="578"/>
                  </a:lnTo>
                  <a:lnTo>
                    <a:pt x="1638" y="564"/>
                  </a:lnTo>
                  <a:lnTo>
                    <a:pt x="1683" y="553"/>
                  </a:lnTo>
                  <a:lnTo>
                    <a:pt x="1726" y="544"/>
                  </a:lnTo>
                  <a:lnTo>
                    <a:pt x="1770" y="535"/>
                  </a:lnTo>
                  <a:lnTo>
                    <a:pt x="1810" y="528"/>
                  </a:lnTo>
                  <a:lnTo>
                    <a:pt x="1851" y="523"/>
                  </a:lnTo>
                  <a:lnTo>
                    <a:pt x="1890" y="519"/>
                  </a:lnTo>
                  <a:lnTo>
                    <a:pt x="1927" y="517"/>
                  </a:lnTo>
                  <a:lnTo>
                    <a:pt x="1963" y="516"/>
                  </a:lnTo>
                  <a:lnTo>
                    <a:pt x="1963" y="307"/>
                  </a:lnTo>
                  <a:lnTo>
                    <a:pt x="1623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275B61B-9C64-CC81-8C76-1CFACF5FCBF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64" y="1635"/>
              <a:ext cx="263" cy="175"/>
            </a:xfrm>
            <a:custGeom>
              <a:avLst/>
              <a:gdLst>
                <a:gd name="T0" fmla="*/ 263 w 1316"/>
                <a:gd name="T1" fmla="*/ 0 h 876"/>
                <a:gd name="T2" fmla="*/ 263 w 1316"/>
                <a:gd name="T3" fmla="*/ 0 h 876"/>
                <a:gd name="T4" fmla="*/ 256 w 1316"/>
                <a:gd name="T5" fmla="*/ 0 h 876"/>
                <a:gd name="T6" fmla="*/ 248 w 1316"/>
                <a:gd name="T7" fmla="*/ 1 h 876"/>
                <a:gd name="T8" fmla="*/ 240 w 1316"/>
                <a:gd name="T9" fmla="*/ 1 h 876"/>
                <a:gd name="T10" fmla="*/ 232 w 1316"/>
                <a:gd name="T11" fmla="*/ 2 h 876"/>
                <a:gd name="T12" fmla="*/ 224 w 1316"/>
                <a:gd name="T13" fmla="*/ 4 h 876"/>
                <a:gd name="T14" fmla="*/ 215 w 1316"/>
                <a:gd name="T15" fmla="*/ 5 h 876"/>
                <a:gd name="T16" fmla="*/ 206 w 1316"/>
                <a:gd name="T17" fmla="*/ 7 h 876"/>
                <a:gd name="T18" fmla="*/ 197 w 1316"/>
                <a:gd name="T19" fmla="*/ 9 h 876"/>
                <a:gd name="T20" fmla="*/ 188 w 1316"/>
                <a:gd name="T21" fmla="*/ 11 h 876"/>
                <a:gd name="T22" fmla="*/ 178 w 1316"/>
                <a:gd name="T23" fmla="*/ 14 h 876"/>
                <a:gd name="T24" fmla="*/ 169 w 1316"/>
                <a:gd name="T25" fmla="*/ 17 h 876"/>
                <a:gd name="T26" fmla="*/ 159 w 1316"/>
                <a:gd name="T27" fmla="*/ 20 h 876"/>
                <a:gd name="T28" fmla="*/ 150 w 1316"/>
                <a:gd name="T29" fmla="*/ 23 h 876"/>
                <a:gd name="T30" fmla="*/ 140 w 1316"/>
                <a:gd name="T31" fmla="*/ 27 h 876"/>
                <a:gd name="T32" fmla="*/ 131 w 1316"/>
                <a:gd name="T33" fmla="*/ 31 h 876"/>
                <a:gd name="T34" fmla="*/ 121 w 1316"/>
                <a:gd name="T35" fmla="*/ 35 h 876"/>
                <a:gd name="T36" fmla="*/ 112 w 1316"/>
                <a:gd name="T37" fmla="*/ 39 h 876"/>
                <a:gd name="T38" fmla="*/ 103 w 1316"/>
                <a:gd name="T39" fmla="*/ 44 h 876"/>
                <a:gd name="T40" fmla="*/ 93 w 1316"/>
                <a:gd name="T41" fmla="*/ 49 h 876"/>
                <a:gd name="T42" fmla="*/ 85 w 1316"/>
                <a:gd name="T43" fmla="*/ 53 h 876"/>
                <a:gd name="T44" fmla="*/ 76 w 1316"/>
                <a:gd name="T45" fmla="*/ 59 h 876"/>
                <a:gd name="T46" fmla="*/ 67 w 1316"/>
                <a:gd name="T47" fmla="*/ 64 h 876"/>
                <a:gd name="T48" fmla="*/ 59 w 1316"/>
                <a:gd name="T49" fmla="*/ 70 h 876"/>
                <a:gd name="T50" fmla="*/ 51 w 1316"/>
                <a:gd name="T51" fmla="*/ 76 h 876"/>
                <a:gd name="T52" fmla="*/ 43 w 1316"/>
                <a:gd name="T53" fmla="*/ 82 h 876"/>
                <a:gd name="T54" fmla="*/ 35 w 1316"/>
                <a:gd name="T55" fmla="*/ 88 h 876"/>
                <a:gd name="T56" fmla="*/ 28 w 1316"/>
                <a:gd name="T57" fmla="*/ 94 h 876"/>
                <a:gd name="T58" fmla="*/ 22 w 1316"/>
                <a:gd name="T59" fmla="*/ 101 h 876"/>
                <a:gd name="T60" fmla="*/ 16 w 1316"/>
                <a:gd name="T61" fmla="*/ 108 h 876"/>
                <a:gd name="T62" fmla="*/ 10 w 1316"/>
                <a:gd name="T63" fmla="*/ 115 h 876"/>
                <a:gd name="T64" fmla="*/ 5 w 1316"/>
                <a:gd name="T65" fmla="*/ 123 h 876"/>
                <a:gd name="T66" fmla="*/ 0 w 1316"/>
                <a:gd name="T67" fmla="*/ 130 h 876"/>
                <a:gd name="T68" fmla="*/ 0 w 1316"/>
                <a:gd name="T69" fmla="*/ 175 h 87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316" h="876">
                  <a:moveTo>
                    <a:pt x="1316" y="0"/>
                  </a:moveTo>
                  <a:lnTo>
                    <a:pt x="1316" y="0"/>
                  </a:lnTo>
                  <a:lnTo>
                    <a:pt x="1280" y="1"/>
                  </a:lnTo>
                  <a:lnTo>
                    <a:pt x="1243" y="3"/>
                  </a:lnTo>
                  <a:lnTo>
                    <a:pt x="1203" y="6"/>
                  </a:lnTo>
                  <a:lnTo>
                    <a:pt x="1162" y="11"/>
                  </a:lnTo>
                  <a:lnTo>
                    <a:pt x="1120" y="18"/>
                  </a:lnTo>
                  <a:lnTo>
                    <a:pt x="1077" y="26"/>
                  </a:lnTo>
                  <a:lnTo>
                    <a:pt x="1032" y="34"/>
                  </a:lnTo>
                  <a:lnTo>
                    <a:pt x="987" y="45"/>
                  </a:lnTo>
                  <a:lnTo>
                    <a:pt x="940" y="57"/>
                  </a:lnTo>
                  <a:lnTo>
                    <a:pt x="893" y="69"/>
                  </a:lnTo>
                  <a:lnTo>
                    <a:pt x="846" y="84"/>
                  </a:lnTo>
                  <a:lnTo>
                    <a:pt x="798" y="100"/>
                  </a:lnTo>
                  <a:lnTo>
                    <a:pt x="750" y="117"/>
                  </a:lnTo>
                  <a:lnTo>
                    <a:pt x="703" y="135"/>
                  </a:lnTo>
                  <a:lnTo>
                    <a:pt x="655" y="153"/>
                  </a:lnTo>
                  <a:lnTo>
                    <a:pt x="607" y="174"/>
                  </a:lnTo>
                  <a:lnTo>
                    <a:pt x="560" y="195"/>
                  </a:lnTo>
                  <a:lnTo>
                    <a:pt x="513" y="219"/>
                  </a:lnTo>
                  <a:lnTo>
                    <a:pt x="467" y="243"/>
                  </a:lnTo>
                  <a:lnTo>
                    <a:pt x="423" y="267"/>
                  </a:lnTo>
                  <a:lnTo>
                    <a:pt x="378" y="294"/>
                  </a:lnTo>
                  <a:lnTo>
                    <a:pt x="335" y="320"/>
                  </a:lnTo>
                  <a:lnTo>
                    <a:pt x="293" y="350"/>
                  </a:lnTo>
                  <a:lnTo>
                    <a:pt x="253" y="379"/>
                  </a:lnTo>
                  <a:lnTo>
                    <a:pt x="214" y="409"/>
                  </a:lnTo>
                  <a:lnTo>
                    <a:pt x="177" y="441"/>
                  </a:lnTo>
                  <a:lnTo>
                    <a:pt x="142" y="473"/>
                  </a:lnTo>
                  <a:lnTo>
                    <a:pt x="110" y="507"/>
                  </a:lnTo>
                  <a:lnTo>
                    <a:pt x="78" y="542"/>
                  </a:lnTo>
                  <a:lnTo>
                    <a:pt x="50" y="578"/>
                  </a:lnTo>
                  <a:lnTo>
                    <a:pt x="24" y="614"/>
                  </a:lnTo>
                  <a:lnTo>
                    <a:pt x="0" y="652"/>
                  </a:lnTo>
                  <a:lnTo>
                    <a:pt x="0" y="87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12">
              <a:extLst>
                <a:ext uri="{FF2B5EF4-FFF2-40B4-BE49-F238E27FC236}">
                  <a16:creationId xmlns:a16="http://schemas.microsoft.com/office/drawing/2014/main" id="{53D51727-89FB-C851-FDDA-8D25C18A536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1140" y="1714"/>
              <a:ext cx="124" cy="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E5C8077-CBD5-B33D-8431-40A573C33FF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9" y="2090"/>
              <a:ext cx="21" cy="173"/>
            </a:xfrm>
            <a:custGeom>
              <a:avLst/>
              <a:gdLst>
                <a:gd name="T0" fmla="*/ 8 w 105"/>
                <a:gd name="T1" fmla="*/ 173 h 865"/>
                <a:gd name="T2" fmla="*/ 0 w 105"/>
                <a:gd name="T3" fmla="*/ 127 h 865"/>
                <a:gd name="T4" fmla="*/ 0 w 105"/>
                <a:gd name="T5" fmla="*/ 0 h 865"/>
                <a:gd name="T6" fmla="*/ 21 w 105"/>
                <a:gd name="T7" fmla="*/ 91 h 865"/>
                <a:gd name="T8" fmla="*/ 8 w 105"/>
                <a:gd name="T9" fmla="*/ 173 h 8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865">
                  <a:moveTo>
                    <a:pt x="38" y="865"/>
                  </a:moveTo>
                  <a:lnTo>
                    <a:pt x="0" y="634"/>
                  </a:lnTo>
                  <a:lnTo>
                    <a:pt x="0" y="0"/>
                  </a:lnTo>
                  <a:lnTo>
                    <a:pt x="105" y="455"/>
                  </a:lnTo>
                  <a:lnTo>
                    <a:pt x="38" y="865"/>
                  </a:lnTo>
                  <a:close/>
                </a:path>
              </a:pathLst>
            </a:custGeom>
            <a:solidFill>
              <a:srgbClr val="40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58302623-93CB-3D5B-73EF-BD411791B6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9" y="2090"/>
              <a:ext cx="21" cy="173"/>
            </a:xfrm>
            <a:custGeom>
              <a:avLst/>
              <a:gdLst>
                <a:gd name="T0" fmla="*/ 8 w 105"/>
                <a:gd name="T1" fmla="*/ 173 h 865"/>
                <a:gd name="T2" fmla="*/ 0 w 105"/>
                <a:gd name="T3" fmla="*/ 127 h 865"/>
                <a:gd name="T4" fmla="*/ 0 w 105"/>
                <a:gd name="T5" fmla="*/ 0 h 865"/>
                <a:gd name="T6" fmla="*/ 21 w 105"/>
                <a:gd name="T7" fmla="*/ 91 h 865"/>
                <a:gd name="T8" fmla="*/ 8 w 105"/>
                <a:gd name="T9" fmla="*/ 173 h 8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865">
                  <a:moveTo>
                    <a:pt x="38" y="865"/>
                  </a:moveTo>
                  <a:lnTo>
                    <a:pt x="0" y="634"/>
                  </a:lnTo>
                  <a:lnTo>
                    <a:pt x="0" y="0"/>
                  </a:lnTo>
                  <a:lnTo>
                    <a:pt x="105" y="455"/>
                  </a:lnTo>
                  <a:lnTo>
                    <a:pt x="38" y="86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62C66B7-6B51-4F8E-1DFA-747390E16F5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66" y="1431"/>
              <a:ext cx="161" cy="167"/>
            </a:xfrm>
            <a:custGeom>
              <a:avLst/>
              <a:gdLst>
                <a:gd name="T0" fmla="*/ 0 w 803"/>
                <a:gd name="T1" fmla="*/ 9 h 836"/>
                <a:gd name="T2" fmla="*/ 86 w 803"/>
                <a:gd name="T3" fmla="*/ 1 h 836"/>
                <a:gd name="T4" fmla="*/ 91 w 803"/>
                <a:gd name="T5" fmla="*/ 0 h 836"/>
                <a:gd name="T6" fmla="*/ 97 w 803"/>
                <a:gd name="T7" fmla="*/ 0 h 836"/>
                <a:gd name="T8" fmla="*/ 102 w 803"/>
                <a:gd name="T9" fmla="*/ 1 h 836"/>
                <a:gd name="T10" fmla="*/ 107 w 803"/>
                <a:gd name="T11" fmla="*/ 2 h 836"/>
                <a:gd name="T12" fmla="*/ 113 w 803"/>
                <a:gd name="T13" fmla="*/ 4 h 836"/>
                <a:gd name="T14" fmla="*/ 118 w 803"/>
                <a:gd name="T15" fmla="*/ 7 h 836"/>
                <a:gd name="T16" fmla="*/ 123 w 803"/>
                <a:gd name="T17" fmla="*/ 10 h 836"/>
                <a:gd name="T18" fmla="*/ 127 w 803"/>
                <a:gd name="T19" fmla="*/ 14 h 836"/>
                <a:gd name="T20" fmla="*/ 132 w 803"/>
                <a:gd name="T21" fmla="*/ 18 h 836"/>
                <a:gd name="T22" fmla="*/ 136 w 803"/>
                <a:gd name="T23" fmla="*/ 23 h 836"/>
                <a:gd name="T24" fmla="*/ 140 w 803"/>
                <a:gd name="T25" fmla="*/ 29 h 836"/>
                <a:gd name="T26" fmla="*/ 144 w 803"/>
                <a:gd name="T27" fmla="*/ 35 h 836"/>
                <a:gd name="T28" fmla="*/ 148 w 803"/>
                <a:gd name="T29" fmla="*/ 41 h 836"/>
                <a:gd name="T30" fmla="*/ 151 w 803"/>
                <a:gd name="T31" fmla="*/ 48 h 836"/>
                <a:gd name="T32" fmla="*/ 154 w 803"/>
                <a:gd name="T33" fmla="*/ 55 h 836"/>
                <a:gd name="T34" fmla="*/ 156 w 803"/>
                <a:gd name="T35" fmla="*/ 62 h 836"/>
                <a:gd name="T36" fmla="*/ 158 w 803"/>
                <a:gd name="T37" fmla="*/ 70 h 836"/>
                <a:gd name="T38" fmla="*/ 160 w 803"/>
                <a:gd name="T39" fmla="*/ 77 h 836"/>
                <a:gd name="T40" fmla="*/ 161 w 803"/>
                <a:gd name="T41" fmla="*/ 85 h 836"/>
                <a:gd name="T42" fmla="*/ 161 w 803"/>
                <a:gd name="T43" fmla="*/ 92 h 836"/>
                <a:gd name="T44" fmla="*/ 161 w 803"/>
                <a:gd name="T45" fmla="*/ 99 h 836"/>
                <a:gd name="T46" fmla="*/ 161 w 803"/>
                <a:gd name="T47" fmla="*/ 105 h 836"/>
                <a:gd name="T48" fmla="*/ 160 w 803"/>
                <a:gd name="T49" fmla="*/ 112 h 836"/>
                <a:gd name="T50" fmla="*/ 158 w 803"/>
                <a:gd name="T51" fmla="*/ 118 h 836"/>
                <a:gd name="T52" fmla="*/ 156 w 803"/>
                <a:gd name="T53" fmla="*/ 124 h 836"/>
                <a:gd name="T54" fmla="*/ 154 w 803"/>
                <a:gd name="T55" fmla="*/ 129 h 836"/>
                <a:gd name="T56" fmla="*/ 151 w 803"/>
                <a:gd name="T57" fmla="*/ 133 h 836"/>
                <a:gd name="T58" fmla="*/ 148 w 803"/>
                <a:gd name="T59" fmla="*/ 137 h 836"/>
                <a:gd name="T60" fmla="*/ 144 w 803"/>
                <a:gd name="T61" fmla="*/ 141 h 836"/>
                <a:gd name="T62" fmla="*/ 140 w 803"/>
                <a:gd name="T63" fmla="*/ 144 h 836"/>
                <a:gd name="T64" fmla="*/ 135 w 803"/>
                <a:gd name="T65" fmla="*/ 146 h 836"/>
                <a:gd name="T66" fmla="*/ 130 w 803"/>
                <a:gd name="T67" fmla="*/ 148 h 836"/>
                <a:gd name="T68" fmla="*/ 33 w 803"/>
                <a:gd name="T69" fmla="*/ 167 h 836"/>
                <a:gd name="T70" fmla="*/ 0 w 803"/>
                <a:gd name="T71" fmla="*/ 9 h 8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03" h="836">
                  <a:moveTo>
                    <a:pt x="0" y="44"/>
                  </a:moveTo>
                  <a:lnTo>
                    <a:pt x="429" y="5"/>
                  </a:lnTo>
                  <a:lnTo>
                    <a:pt x="456" y="0"/>
                  </a:lnTo>
                  <a:lnTo>
                    <a:pt x="482" y="0"/>
                  </a:lnTo>
                  <a:lnTo>
                    <a:pt x="509" y="3"/>
                  </a:lnTo>
                  <a:lnTo>
                    <a:pt x="535" y="10"/>
                  </a:lnTo>
                  <a:lnTo>
                    <a:pt x="562" y="19"/>
                  </a:lnTo>
                  <a:lnTo>
                    <a:pt x="587" y="33"/>
                  </a:lnTo>
                  <a:lnTo>
                    <a:pt x="611" y="50"/>
                  </a:lnTo>
                  <a:lnTo>
                    <a:pt x="635" y="69"/>
                  </a:lnTo>
                  <a:lnTo>
                    <a:pt x="658" y="91"/>
                  </a:lnTo>
                  <a:lnTo>
                    <a:pt x="679" y="116"/>
                  </a:lnTo>
                  <a:lnTo>
                    <a:pt x="700" y="143"/>
                  </a:lnTo>
                  <a:lnTo>
                    <a:pt x="719" y="173"/>
                  </a:lnTo>
                  <a:lnTo>
                    <a:pt x="736" y="205"/>
                  </a:lnTo>
                  <a:lnTo>
                    <a:pt x="752" y="239"/>
                  </a:lnTo>
                  <a:lnTo>
                    <a:pt x="766" y="274"/>
                  </a:lnTo>
                  <a:lnTo>
                    <a:pt x="778" y="312"/>
                  </a:lnTo>
                  <a:lnTo>
                    <a:pt x="788" y="349"/>
                  </a:lnTo>
                  <a:lnTo>
                    <a:pt x="796" y="387"/>
                  </a:lnTo>
                  <a:lnTo>
                    <a:pt x="801" y="424"/>
                  </a:lnTo>
                  <a:lnTo>
                    <a:pt x="803" y="460"/>
                  </a:lnTo>
                  <a:lnTo>
                    <a:pt x="803" y="495"/>
                  </a:lnTo>
                  <a:lnTo>
                    <a:pt x="801" y="528"/>
                  </a:lnTo>
                  <a:lnTo>
                    <a:pt x="796" y="560"/>
                  </a:lnTo>
                  <a:lnTo>
                    <a:pt x="789" y="589"/>
                  </a:lnTo>
                  <a:lnTo>
                    <a:pt x="779" y="619"/>
                  </a:lnTo>
                  <a:lnTo>
                    <a:pt x="767" y="644"/>
                  </a:lnTo>
                  <a:lnTo>
                    <a:pt x="753" y="667"/>
                  </a:lnTo>
                  <a:lnTo>
                    <a:pt x="737" y="688"/>
                  </a:lnTo>
                  <a:lnTo>
                    <a:pt x="718" y="706"/>
                  </a:lnTo>
                  <a:lnTo>
                    <a:pt x="698" y="722"/>
                  </a:lnTo>
                  <a:lnTo>
                    <a:pt x="673" y="733"/>
                  </a:lnTo>
                  <a:lnTo>
                    <a:pt x="648" y="741"/>
                  </a:lnTo>
                  <a:lnTo>
                    <a:pt x="166" y="836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9713E229-8AC5-E1E2-2970-86C79589BC6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66" y="1431"/>
              <a:ext cx="161" cy="167"/>
            </a:xfrm>
            <a:custGeom>
              <a:avLst/>
              <a:gdLst>
                <a:gd name="T0" fmla="*/ 0 w 803"/>
                <a:gd name="T1" fmla="*/ 9 h 836"/>
                <a:gd name="T2" fmla="*/ 86 w 803"/>
                <a:gd name="T3" fmla="*/ 1 h 836"/>
                <a:gd name="T4" fmla="*/ 86 w 803"/>
                <a:gd name="T5" fmla="*/ 1 h 836"/>
                <a:gd name="T6" fmla="*/ 91 w 803"/>
                <a:gd name="T7" fmla="*/ 0 h 836"/>
                <a:gd name="T8" fmla="*/ 97 w 803"/>
                <a:gd name="T9" fmla="*/ 0 h 836"/>
                <a:gd name="T10" fmla="*/ 102 w 803"/>
                <a:gd name="T11" fmla="*/ 1 h 836"/>
                <a:gd name="T12" fmla="*/ 107 w 803"/>
                <a:gd name="T13" fmla="*/ 2 h 836"/>
                <a:gd name="T14" fmla="*/ 113 w 803"/>
                <a:gd name="T15" fmla="*/ 4 h 836"/>
                <a:gd name="T16" fmla="*/ 118 w 803"/>
                <a:gd name="T17" fmla="*/ 7 h 836"/>
                <a:gd name="T18" fmla="*/ 123 w 803"/>
                <a:gd name="T19" fmla="*/ 10 h 836"/>
                <a:gd name="T20" fmla="*/ 127 w 803"/>
                <a:gd name="T21" fmla="*/ 14 h 836"/>
                <a:gd name="T22" fmla="*/ 132 w 803"/>
                <a:gd name="T23" fmla="*/ 18 h 836"/>
                <a:gd name="T24" fmla="*/ 136 w 803"/>
                <a:gd name="T25" fmla="*/ 23 h 836"/>
                <a:gd name="T26" fmla="*/ 140 w 803"/>
                <a:gd name="T27" fmla="*/ 29 h 836"/>
                <a:gd name="T28" fmla="*/ 144 w 803"/>
                <a:gd name="T29" fmla="*/ 35 h 836"/>
                <a:gd name="T30" fmla="*/ 148 w 803"/>
                <a:gd name="T31" fmla="*/ 41 h 836"/>
                <a:gd name="T32" fmla="*/ 151 w 803"/>
                <a:gd name="T33" fmla="*/ 48 h 836"/>
                <a:gd name="T34" fmla="*/ 154 w 803"/>
                <a:gd name="T35" fmla="*/ 55 h 836"/>
                <a:gd name="T36" fmla="*/ 156 w 803"/>
                <a:gd name="T37" fmla="*/ 62 h 836"/>
                <a:gd name="T38" fmla="*/ 156 w 803"/>
                <a:gd name="T39" fmla="*/ 62 h 836"/>
                <a:gd name="T40" fmla="*/ 158 w 803"/>
                <a:gd name="T41" fmla="*/ 70 h 836"/>
                <a:gd name="T42" fmla="*/ 160 w 803"/>
                <a:gd name="T43" fmla="*/ 77 h 836"/>
                <a:gd name="T44" fmla="*/ 161 w 803"/>
                <a:gd name="T45" fmla="*/ 85 h 836"/>
                <a:gd name="T46" fmla="*/ 161 w 803"/>
                <a:gd name="T47" fmla="*/ 92 h 836"/>
                <a:gd name="T48" fmla="*/ 161 w 803"/>
                <a:gd name="T49" fmla="*/ 99 h 836"/>
                <a:gd name="T50" fmla="*/ 161 w 803"/>
                <a:gd name="T51" fmla="*/ 105 h 836"/>
                <a:gd name="T52" fmla="*/ 160 w 803"/>
                <a:gd name="T53" fmla="*/ 112 h 836"/>
                <a:gd name="T54" fmla="*/ 158 w 803"/>
                <a:gd name="T55" fmla="*/ 118 h 836"/>
                <a:gd name="T56" fmla="*/ 156 w 803"/>
                <a:gd name="T57" fmla="*/ 124 h 836"/>
                <a:gd name="T58" fmla="*/ 154 w 803"/>
                <a:gd name="T59" fmla="*/ 129 h 836"/>
                <a:gd name="T60" fmla="*/ 151 w 803"/>
                <a:gd name="T61" fmla="*/ 133 h 836"/>
                <a:gd name="T62" fmla="*/ 148 w 803"/>
                <a:gd name="T63" fmla="*/ 137 h 836"/>
                <a:gd name="T64" fmla="*/ 144 w 803"/>
                <a:gd name="T65" fmla="*/ 141 h 836"/>
                <a:gd name="T66" fmla="*/ 140 w 803"/>
                <a:gd name="T67" fmla="*/ 144 h 836"/>
                <a:gd name="T68" fmla="*/ 135 w 803"/>
                <a:gd name="T69" fmla="*/ 146 h 836"/>
                <a:gd name="T70" fmla="*/ 130 w 803"/>
                <a:gd name="T71" fmla="*/ 148 h 836"/>
                <a:gd name="T72" fmla="*/ 33 w 803"/>
                <a:gd name="T73" fmla="*/ 167 h 8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03" h="836">
                  <a:moveTo>
                    <a:pt x="0" y="44"/>
                  </a:moveTo>
                  <a:lnTo>
                    <a:pt x="429" y="5"/>
                  </a:lnTo>
                  <a:lnTo>
                    <a:pt x="456" y="0"/>
                  </a:lnTo>
                  <a:lnTo>
                    <a:pt x="482" y="0"/>
                  </a:lnTo>
                  <a:lnTo>
                    <a:pt x="509" y="3"/>
                  </a:lnTo>
                  <a:lnTo>
                    <a:pt x="535" y="10"/>
                  </a:lnTo>
                  <a:lnTo>
                    <a:pt x="562" y="19"/>
                  </a:lnTo>
                  <a:lnTo>
                    <a:pt x="587" y="33"/>
                  </a:lnTo>
                  <a:lnTo>
                    <a:pt x="611" y="50"/>
                  </a:lnTo>
                  <a:lnTo>
                    <a:pt x="635" y="69"/>
                  </a:lnTo>
                  <a:lnTo>
                    <a:pt x="658" y="91"/>
                  </a:lnTo>
                  <a:lnTo>
                    <a:pt x="679" y="116"/>
                  </a:lnTo>
                  <a:lnTo>
                    <a:pt x="700" y="143"/>
                  </a:lnTo>
                  <a:lnTo>
                    <a:pt x="719" y="173"/>
                  </a:lnTo>
                  <a:lnTo>
                    <a:pt x="736" y="205"/>
                  </a:lnTo>
                  <a:lnTo>
                    <a:pt x="752" y="239"/>
                  </a:lnTo>
                  <a:lnTo>
                    <a:pt x="766" y="274"/>
                  </a:lnTo>
                  <a:lnTo>
                    <a:pt x="778" y="312"/>
                  </a:lnTo>
                  <a:lnTo>
                    <a:pt x="788" y="349"/>
                  </a:lnTo>
                  <a:lnTo>
                    <a:pt x="796" y="387"/>
                  </a:lnTo>
                  <a:lnTo>
                    <a:pt x="801" y="424"/>
                  </a:lnTo>
                  <a:lnTo>
                    <a:pt x="803" y="460"/>
                  </a:lnTo>
                  <a:lnTo>
                    <a:pt x="803" y="495"/>
                  </a:lnTo>
                  <a:lnTo>
                    <a:pt x="801" y="528"/>
                  </a:lnTo>
                  <a:lnTo>
                    <a:pt x="796" y="560"/>
                  </a:lnTo>
                  <a:lnTo>
                    <a:pt x="789" y="589"/>
                  </a:lnTo>
                  <a:lnTo>
                    <a:pt x="779" y="619"/>
                  </a:lnTo>
                  <a:lnTo>
                    <a:pt x="767" y="644"/>
                  </a:lnTo>
                  <a:lnTo>
                    <a:pt x="753" y="667"/>
                  </a:lnTo>
                  <a:lnTo>
                    <a:pt x="737" y="688"/>
                  </a:lnTo>
                  <a:lnTo>
                    <a:pt x="718" y="706"/>
                  </a:lnTo>
                  <a:lnTo>
                    <a:pt x="698" y="722"/>
                  </a:lnTo>
                  <a:lnTo>
                    <a:pt x="673" y="733"/>
                  </a:lnTo>
                  <a:lnTo>
                    <a:pt x="648" y="741"/>
                  </a:lnTo>
                  <a:lnTo>
                    <a:pt x="166" y="83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E1273835-F1C4-916F-9777-CF17FBCA933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29" y="1440"/>
              <a:ext cx="111" cy="157"/>
            </a:xfrm>
            <a:custGeom>
              <a:avLst/>
              <a:gdLst>
                <a:gd name="T0" fmla="*/ 84 w 555"/>
                <a:gd name="T1" fmla="*/ 154 h 785"/>
                <a:gd name="T2" fmla="*/ 93 w 555"/>
                <a:gd name="T3" fmla="*/ 149 h 785"/>
                <a:gd name="T4" fmla="*/ 100 w 555"/>
                <a:gd name="T5" fmla="*/ 141 h 785"/>
                <a:gd name="T6" fmla="*/ 106 w 555"/>
                <a:gd name="T7" fmla="*/ 130 h 785"/>
                <a:gd name="T8" fmla="*/ 109 w 555"/>
                <a:gd name="T9" fmla="*/ 118 h 785"/>
                <a:gd name="T10" fmla="*/ 111 w 555"/>
                <a:gd name="T11" fmla="*/ 104 h 785"/>
                <a:gd name="T12" fmla="*/ 111 w 555"/>
                <a:gd name="T13" fmla="*/ 89 h 785"/>
                <a:gd name="T14" fmla="*/ 108 w 555"/>
                <a:gd name="T15" fmla="*/ 74 h 785"/>
                <a:gd name="T16" fmla="*/ 103 w 555"/>
                <a:gd name="T17" fmla="*/ 58 h 785"/>
                <a:gd name="T18" fmla="*/ 97 w 555"/>
                <a:gd name="T19" fmla="*/ 43 h 785"/>
                <a:gd name="T20" fmla="*/ 89 w 555"/>
                <a:gd name="T21" fmla="*/ 30 h 785"/>
                <a:gd name="T22" fmla="*/ 80 w 555"/>
                <a:gd name="T23" fmla="*/ 19 h 785"/>
                <a:gd name="T24" fmla="*/ 70 w 555"/>
                <a:gd name="T25" fmla="*/ 10 h 785"/>
                <a:gd name="T26" fmla="*/ 60 w 555"/>
                <a:gd name="T27" fmla="*/ 4 h 785"/>
                <a:gd name="T28" fmla="*/ 49 w 555"/>
                <a:gd name="T29" fmla="*/ 1 h 785"/>
                <a:gd name="T30" fmla="*/ 38 w 555"/>
                <a:gd name="T31" fmla="*/ 0 h 785"/>
                <a:gd name="T32" fmla="*/ 27 w 555"/>
                <a:gd name="T33" fmla="*/ 3 h 785"/>
                <a:gd name="T34" fmla="*/ 18 w 555"/>
                <a:gd name="T35" fmla="*/ 8 h 785"/>
                <a:gd name="T36" fmla="*/ 11 w 555"/>
                <a:gd name="T37" fmla="*/ 17 h 785"/>
                <a:gd name="T38" fmla="*/ 5 w 555"/>
                <a:gd name="T39" fmla="*/ 27 h 785"/>
                <a:gd name="T40" fmla="*/ 1 w 555"/>
                <a:gd name="T41" fmla="*/ 39 h 785"/>
                <a:gd name="T42" fmla="*/ 0 w 555"/>
                <a:gd name="T43" fmla="*/ 53 h 785"/>
                <a:gd name="T44" fmla="*/ 0 w 555"/>
                <a:gd name="T45" fmla="*/ 68 h 785"/>
                <a:gd name="T46" fmla="*/ 3 w 555"/>
                <a:gd name="T47" fmla="*/ 83 h 785"/>
                <a:gd name="T48" fmla="*/ 8 w 555"/>
                <a:gd name="T49" fmla="*/ 99 h 785"/>
                <a:gd name="T50" fmla="*/ 14 w 555"/>
                <a:gd name="T51" fmla="*/ 114 h 785"/>
                <a:gd name="T52" fmla="*/ 22 w 555"/>
                <a:gd name="T53" fmla="*/ 127 h 785"/>
                <a:gd name="T54" fmla="*/ 31 w 555"/>
                <a:gd name="T55" fmla="*/ 138 h 785"/>
                <a:gd name="T56" fmla="*/ 40 w 555"/>
                <a:gd name="T57" fmla="*/ 147 h 785"/>
                <a:gd name="T58" fmla="*/ 51 w 555"/>
                <a:gd name="T59" fmla="*/ 153 h 785"/>
                <a:gd name="T60" fmla="*/ 62 w 555"/>
                <a:gd name="T61" fmla="*/ 157 h 785"/>
                <a:gd name="T62" fmla="*/ 73 w 555"/>
                <a:gd name="T63" fmla="*/ 157 h 7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55" h="785">
                  <a:moveTo>
                    <a:pt x="392" y="780"/>
                  </a:moveTo>
                  <a:lnTo>
                    <a:pt x="418" y="772"/>
                  </a:lnTo>
                  <a:lnTo>
                    <a:pt x="442" y="760"/>
                  </a:lnTo>
                  <a:lnTo>
                    <a:pt x="465" y="744"/>
                  </a:lnTo>
                  <a:lnTo>
                    <a:pt x="484" y="724"/>
                  </a:lnTo>
                  <a:lnTo>
                    <a:pt x="502" y="703"/>
                  </a:lnTo>
                  <a:lnTo>
                    <a:pt x="517" y="678"/>
                  </a:lnTo>
                  <a:lnTo>
                    <a:pt x="530" y="650"/>
                  </a:lnTo>
                  <a:lnTo>
                    <a:pt x="540" y="621"/>
                  </a:lnTo>
                  <a:lnTo>
                    <a:pt x="547" y="590"/>
                  </a:lnTo>
                  <a:lnTo>
                    <a:pt x="553" y="556"/>
                  </a:lnTo>
                  <a:lnTo>
                    <a:pt x="555" y="521"/>
                  </a:lnTo>
                  <a:lnTo>
                    <a:pt x="555" y="484"/>
                  </a:lnTo>
                  <a:lnTo>
                    <a:pt x="553" y="447"/>
                  </a:lnTo>
                  <a:lnTo>
                    <a:pt x="547" y="408"/>
                  </a:lnTo>
                  <a:lnTo>
                    <a:pt x="540" y="368"/>
                  </a:lnTo>
                  <a:lnTo>
                    <a:pt x="529" y="328"/>
                  </a:lnTo>
                  <a:lnTo>
                    <a:pt x="516" y="289"/>
                  </a:lnTo>
                  <a:lnTo>
                    <a:pt x="500" y="251"/>
                  </a:lnTo>
                  <a:lnTo>
                    <a:pt x="483" y="216"/>
                  </a:lnTo>
                  <a:lnTo>
                    <a:pt x="465" y="182"/>
                  </a:lnTo>
                  <a:lnTo>
                    <a:pt x="445" y="151"/>
                  </a:lnTo>
                  <a:lnTo>
                    <a:pt x="423" y="123"/>
                  </a:lnTo>
                  <a:lnTo>
                    <a:pt x="400" y="96"/>
                  </a:lnTo>
                  <a:lnTo>
                    <a:pt x="376" y="73"/>
                  </a:lnTo>
                  <a:lnTo>
                    <a:pt x="352" y="52"/>
                  </a:lnTo>
                  <a:lnTo>
                    <a:pt x="326" y="35"/>
                  </a:lnTo>
                  <a:lnTo>
                    <a:pt x="299" y="21"/>
                  </a:lnTo>
                  <a:lnTo>
                    <a:pt x="273" y="10"/>
                  </a:lnTo>
                  <a:lnTo>
                    <a:pt x="245" y="3"/>
                  </a:lnTo>
                  <a:lnTo>
                    <a:pt x="217" y="0"/>
                  </a:lnTo>
                  <a:lnTo>
                    <a:pt x="190" y="0"/>
                  </a:lnTo>
                  <a:lnTo>
                    <a:pt x="162" y="5"/>
                  </a:lnTo>
                  <a:lnTo>
                    <a:pt x="136" y="13"/>
                  </a:lnTo>
                  <a:lnTo>
                    <a:pt x="112" y="26"/>
                  </a:lnTo>
                  <a:lnTo>
                    <a:pt x="89" y="41"/>
                  </a:lnTo>
                  <a:lnTo>
                    <a:pt x="69" y="61"/>
                  </a:lnTo>
                  <a:lnTo>
                    <a:pt x="53" y="83"/>
                  </a:lnTo>
                  <a:lnTo>
                    <a:pt x="37" y="108"/>
                  </a:lnTo>
                  <a:lnTo>
                    <a:pt x="25" y="135"/>
                  </a:lnTo>
                  <a:lnTo>
                    <a:pt x="14" y="165"/>
                  </a:lnTo>
                  <a:lnTo>
                    <a:pt x="7" y="197"/>
                  </a:lnTo>
                  <a:lnTo>
                    <a:pt x="2" y="231"/>
                  </a:lnTo>
                  <a:lnTo>
                    <a:pt x="0" y="266"/>
                  </a:lnTo>
                  <a:lnTo>
                    <a:pt x="0" y="302"/>
                  </a:lnTo>
                  <a:lnTo>
                    <a:pt x="2" y="340"/>
                  </a:lnTo>
                  <a:lnTo>
                    <a:pt x="7" y="379"/>
                  </a:lnTo>
                  <a:lnTo>
                    <a:pt x="14" y="417"/>
                  </a:lnTo>
                  <a:lnTo>
                    <a:pt x="25" y="458"/>
                  </a:lnTo>
                  <a:lnTo>
                    <a:pt x="38" y="496"/>
                  </a:lnTo>
                  <a:lnTo>
                    <a:pt x="54" y="534"/>
                  </a:lnTo>
                  <a:lnTo>
                    <a:pt x="71" y="570"/>
                  </a:lnTo>
                  <a:lnTo>
                    <a:pt x="89" y="603"/>
                  </a:lnTo>
                  <a:lnTo>
                    <a:pt x="109" y="635"/>
                  </a:lnTo>
                  <a:lnTo>
                    <a:pt x="131" y="664"/>
                  </a:lnTo>
                  <a:lnTo>
                    <a:pt x="154" y="689"/>
                  </a:lnTo>
                  <a:lnTo>
                    <a:pt x="178" y="714"/>
                  </a:lnTo>
                  <a:lnTo>
                    <a:pt x="202" y="733"/>
                  </a:lnTo>
                  <a:lnTo>
                    <a:pt x="228" y="751"/>
                  </a:lnTo>
                  <a:lnTo>
                    <a:pt x="255" y="764"/>
                  </a:lnTo>
                  <a:lnTo>
                    <a:pt x="281" y="775"/>
                  </a:lnTo>
                  <a:lnTo>
                    <a:pt x="309" y="783"/>
                  </a:lnTo>
                  <a:lnTo>
                    <a:pt x="336" y="785"/>
                  </a:lnTo>
                  <a:lnTo>
                    <a:pt x="364" y="785"/>
                  </a:lnTo>
                  <a:lnTo>
                    <a:pt x="392" y="78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D3E6BFEE-42DF-F99C-1862-9641A891C6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29" y="1440"/>
              <a:ext cx="111" cy="157"/>
            </a:xfrm>
            <a:custGeom>
              <a:avLst/>
              <a:gdLst>
                <a:gd name="T0" fmla="*/ 78 w 555"/>
                <a:gd name="T1" fmla="*/ 156 h 785"/>
                <a:gd name="T2" fmla="*/ 88 w 555"/>
                <a:gd name="T3" fmla="*/ 152 h 785"/>
                <a:gd name="T4" fmla="*/ 97 w 555"/>
                <a:gd name="T5" fmla="*/ 145 h 785"/>
                <a:gd name="T6" fmla="*/ 103 w 555"/>
                <a:gd name="T7" fmla="*/ 136 h 785"/>
                <a:gd name="T8" fmla="*/ 108 w 555"/>
                <a:gd name="T9" fmla="*/ 124 h 785"/>
                <a:gd name="T10" fmla="*/ 111 w 555"/>
                <a:gd name="T11" fmla="*/ 111 h 785"/>
                <a:gd name="T12" fmla="*/ 111 w 555"/>
                <a:gd name="T13" fmla="*/ 97 h 785"/>
                <a:gd name="T14" fmla="*/ 109 w 555"/>
                <a:gd name="T15" fmla="*/ 82 h 785"/>
                <a:gd name="T16" fmla="*/ 106 w 555"/>
                <a:gd name="T17" fmla="*/ 66 h 785"/>
                <a:gd name="T18" fmla="*/ 103 w 555"/>
                <a:gd name="T19" fmla="*/ 58 h 785"/>
                <a:gd name="T20" fmla="*/ 97 w 555"/>
                <a:gd name="T21" fmla="*/ 43 h 785"/>
                <a:gd name="T22" fmla="*/ 89 w 555"/>
                <a:gd name="T23" fmla="*/ 30 h 785"/>
                <a:gd name="T24" fmla="*/ 80 w 555"/>
                <a:gd name="T25" fmla="*/ 19 h 785"/>
                <a:gd name="T26" fmla="*/ 70 w 555"/>
                <a:gd name="T27" fmla="*/ 10 h 785"/>
                <a:gd name="T28" fmla="*/ 60 w 555"/>
                <a:gd name="T29" fmla="*/ 4 h 785"/>
                <a:gd name="T30" fmla="*/ 49 w 555"/>
                <a:gd name="T31" fmla="*/ 1 h 785"/>
                <a:gd name="T32" fmla="*/ 38 w 555"/>
                <a:gd name="T33" fmla="*/ 0 h 785"/>
                <a:gd name="T34" fmla="*/ 32 w 555"/>
                <a:gd name="T35" fmla="*/ 1 h 785"/>
                <a:gd name="T36" fmla="*/ 22 w 555"/>
                <a:gd name="T37" fmla="*/ 5 h 785"/>
                <a:gd name="T38" fmla="*/ 14 w 555"/>
                <a:gd name="T39" fmla="*/ 12 h 785"/>
                <a:gd name="T40" fmla="*/ 7 w 555"/>
                <a:gd name="T41" fmla="*/ 22 h 785"/>
                <a:gd name="T42" fmla="*/ 3 w 555"/>
                <a:gd name="T43" fmla="*/ 33 h 785"/>
                <a:gd name="T44" fmla="*/ 0 w 555"/>
                <a:gd name="T45" fmla="*/ 46 h 785"/>
                <a:gd name="T46" fmla="*/ 0 w 555"/>
                <a:gd name="T47" fmla="*/ 60 h 785"/>
                <a:gd name="T48" fmla="*/ 1 w 555"/>
                <a:gd name="T49" fmla="*/ 76 h 785"/>
                <a:gd name="T50" fmla="*/ 5 w 555"/>
                <a:gd name="T51" fmla="*/ 92 h 785"/>
                <a:gd name="T52" fmla="*/ 8 w 555"/>
                <a:gd name="T53" fmla="*/ 99 h 785"/>
                <a:gd name="T54" fmla="*/ 14 w 555"/>
                <a:gd name="T55" fmla="*/ 114 h 785"/>
                <a:gd name="T56" fmla="*/ 22 w 555"/>
                <a:gd name="T57" fmla="*/ 127 h 785"/>
                <a:gd name="T58" fmla="*/ 31 w 555"/>
                <a:gd name="T59" fmla="*/ 138 h 785"/>
                <a:gd name="T60" fmla="*/ 40 w 555"/>
                <a:gd name="T61" fmla="*/ 147 h 785"/>
                <a:gd name="T62" fmla="*/ 51 w 555"/>
                <a:gd name="T63" fmla="*/ 153 h 785"/>
                <a:gd name="T64" fmla="*/ 62 w 555"/>
                <a:gd name="T65" fmla="*/ 157 h 785"/>
                <a:gd name="T66" fmla="*/ 73 w 555"/>
                <a:gd name="T67" fmla="*/ 157 h 7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55" h="785">
                  <a:moveTo>
                    <a:pt x="392" y="780"/>
                  </a:moveTo>
                  <a:lnTo>
                    <a:pt x="392" y="780"/>
                  </a:lnTo>
                  <a:lnTo>
                    <a:pt x="418" y="772"/>
                  </a:lnTo>
                  <a:lnTo>
                    <a:pt x="442" y="760"/>
                  </a:lnTo>
                  <a:lnTo>
                    <a:pt x="465" y="744"/>
                  </a:lnTo>
                  <a:lnTo>
                    <a:pt x="484" y="724"/>
                  </a:lnTo>
                  <a:lnTo>
                    <a:pt x="502" y="703"/>
                  </a:lnTo>
                  <a:lnTo>
                    <a:pt x="517" y="678"/>
                  </a:lnTo>
                  <a:lnTo>
                    <a:pt x="530" y="650"/>
                  </a:lnTo>
                  <a:lnTo>
                    <a:pt x="540" y="621"/>
                  </a:lnTo>
                  <a:lnTo>
                    <a:pt x="547" y="590"/>
                  </a:lnTo>
                  <a:lnTo>
                    <a:pt x="553" y="556"/>
                  </a:lnTo>
                  <a:lnTo>
                    <a:pt x="555" y="521"/>
                  </a:lnTo>
                  <a:lnTo>
                    <a:pt x="555" y="484"/>
                  </a:lnTo>
                  <a:lnTo>
                    <a:pt x="553" y="447"/>
                  </a:lnTo>
                  <a:lnTo>
                    <a:pt x="547" y="408"/>
                  </a:lnTo>
                  <a:lnTo>
                    <a:pt x="540" y="368"/>
                  </a:lnTo>
                  <a:lnTo>
                    <a:pt x="529" y="328"/>
                  </a:lnTo>
                  <a:lnTo>
                    <a:pt x="516" y="289"/>
                  </a:lnTo>
                  <a:lnTo>
                    <a:pt x="500" y="251"/>
                  </a:lnTo>
                  <a:lnTo>
                    <a:pt x="483" y="216"/>
                  </a:lnTo>
                  <a:lnTo>
                    <a:pt x="465" y="182"/>
                  </a:lnTo>
                  <a:lnTo>
                    <a:pt x="445" y="151"/>
                  </a:lnTo>
                  <a:lnTo>
                    <a:pt x="423" y="123"/>
                  </a:lnTo>
                  <a:lnTo>
                    <a:pt x="400" y="96"/>
                  </a:lnTo>
                  <a:lnTo>
                    <a:pt x="376" y="73"/>
                  </a:lnTo>
                  <a:lnTo>
                    <a:pt x="352" y="52"/>
                  </a:lnTo>
                  <a:lnTo>
                    <a:pt x="326" y="35"/>
                  </a:lnTo>
                  <a:lnTo>
                    <a:pt x="299" y="21"/>
                  </a:lnTo>
                  <a:lnTo>
                    <a:pt x="273" y="10"/>
                  </a:lnTo>
                  <a:lnTo>
                    <a:pt x="245" y="3"/>
                  </a:lnTo>
                  <a:lnTo>
                    <a:pt x="217" y="0"/>
                  </a:lnTo>
                  <a:lnTo>
                    <a:pt x="190" y="0"/>
                  </a:lnTo>
                  <a:lnTo>
                    <a:pt x="162" y="5"/>
                  </a:lnTo>
                  <a:lnTo>
                    <a:pt x="136" y="13"/>
                  </a:lnTo>
                  <a:lnTo>
                    <a:pt x="112" y="26"/>
                  </a:lnTo>
                  <a:lnTo>
                    <a:pt x="89" y="41"/>
                  </a:lnTo>
                  <a:lnTo>
                    <a:pt x="69" y="61"/>
                  </a:lnTo>
                  <a:lnTo>
                    <a:pt x="53" y="83"/>
                  </a:lnTo>
                  <a:lnTo>
                    <a:pt x="37" y="108"/>
                  </a:lnTo>
                  <a:lnTo>
                    <a:pt x="25" y="135"/>
                  </a:lnTo>
                  <a:lnTo>
                    <a:pt x="14" y="165"/>
                  </a:lnTo>
                  <a:lnTo>
                    <a:pt x="7" y="197"/>
                  </a:lnTo>
                  <a:lnTo>
                    <a:pt x="2" y="231"/>
                  </a:lnTo>
                  <a:lnTo>
                    <a:pt x="0" y="266"/>
                  </a:lnTo>
                  <a:lnTo>
                    <a:pt x="0" y="302"/>
                  </a:lnTo>
                  <a:lnTo>
                    <a:pt x="2" y="340"/>
                  </a:lnTo>
                  <a:lnTo>
                    <a:pt x="7" y="379"/>
                  </a:lnTo>
                  <a:lnTo>
                    <a:pt x="14" y="417"/>
                  </a:lnTo>
                  <a:lnTo>
                    <a:pt x="25" y="458"/>
                  </a:lnTo>
                  <a:lnTo>
                    <a:pt x="38" y="496"/>
                  </a:lnTo>
                  <a:lnTo>
                    <a:pt x="54" y="534"/>
                  </a:lnTo>
                  <a:lnTo>
                    <a:pt x="71" y="570"/>
                  </a:lnTo>
                  <a:lnTo>
                    <a:pt x="89" y="603"/>
                  </a:lnTo>
                  <a:lnTo>
                    <a:pt x="109" y="635"/>
                  </a:lnTo>
                  <a:lnTo>
                    <a:pt x="131" y="664"/>
                  </a:lnTo>
                  <a:lnTo>
                    <a:pt x="154" y="689"/>
                  </a:lnTo>
                  <a:lnTo>
                    <a:pt x="178" y="714"/>
                  </a:lnTo>
                  <a:lnTo>
                    <a:pt x="202" y="733"/>
                  </a:lnTo>
                  <a:lnTo>
                    <a:pt x="228" y="751"/>
                  </a:lnTo>
                  <a:lnTo>
                    <a:pt x="255" y="764"/>
                  </a:lnTo>
                  <a:lnTo>
                    <a:pt x="281" y="775"/>
                  </a:lnTo>
                  <a:lnTo>
                    <a:pt x="309" y="783"/>
                  </a:lnTo>
                  <a:lnTo>
                    <a:pt x="336" y="785"/>
                  </a:lnTo>
                  <a:lnTo>
                    <a:pt x="364" y="785"/>
                  </a:lnTo>
                  <a:lnTo>
                    <a:pt x="392" y="7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79B691BA-1030-4FBA-27DB-459031AF7A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96" y="1482"/>
              <a:ext cx="102" cy="77"/>
            </a:xfrm>
            <a:custGeom>
              <a:avLst/>
              <a:gdLst>
                <a:gd name="T0" fmla="*/ 20 w 507"/>
                <a:gd name="T1" fmla="*/ 77 h 381"/>
                <a:gd name="T2" fmla="*/ 87 w 507"/>
                <a:gd name="T3" fmla="*/ 70 h 381"/>
                <a:gd name="T4" fmla="*/ 88 w 507"/>
                <a:gd name="T5" fmla="*/ 70 h 381"/>
                <a:gd name="T6" fmla="*/ 90 w 507"/>
                <a:gd name="T7" fmla="*/ 69 h 381"/>
                <a:gd name="T8" fmla="*/ 92 w 507"/>
                <a:gd name="T9" fmla="*/ 68 h 381"/>
                <a:gd name="T10" fmla="*/ 94 w 507"/>
                <a:gd name="T11" fmla="*/ 66 h 381"/>
                <a:gd name="T12" fmla="*/ 96 w 507"/>
                <a:gd name="T13" fmla="*/ 65 h 381"/>
                <a:gd name="T14" fmla="*/ 97 w 507"/>
                <a:gd name="T15" fmla="*/ 63 h 381"/>
                <a:gd name="T16" fmla="*/ 99 w 507"/>
                <a:gd name="T17" fmla="*/ 61 h 381"/>
                <a:gd name="T18" fmla="*/ 100 w 507"/>
                <a:gd name="T19" fmla="*/ 58 h 381"/>
                <a:gd name="T20" fmla="*/ 101 w 507"/>
                <a:gd name="T21" fmla="*/ 55 h 381"/>
                <a:gd name="T22" fmla="*/ 101 w 507"/>
                <a:gd name="T23" fmla="*/ 53 h 381"/>
                <a:gd name="T24" fmla="*/ 102 w 507"/>
                <a:gd name="T25" fmla="*/ 50 h 381"/>
                <a:gd name="T26" fmla="*/ 102 w 507"/>
                <a:gd name="T27" fmla="*/ 46 h 381"/>
                <a:gd name="T28" fmla="*/ 102 w 507"/>
                <a:gd name="T29" fmla="*/ 43 h 381"/>
                <a:gd name="T30" fmla="*/ 102 w 507"/>
                <a:gd name="T31" fmla="*/ 40 h 381"/>
                <a:gd name="T32" fmla="*/ 101 w 507"/>
                <a:gd name="T33" fmla="*/ 36 h 381"/>
                <a:gd name="T34" fmla="*/ 101 w 507"/>
                <a:gd name="T35" fmla="*/ 33 h 381"/>
                <a:gd name="T36" fmla="*/ 100 w 507"/>
                <a:gd name="T37" fmla="*/ 29 h 381"/>
                <a:gd name="T38" fmla="*/ 97 w 507"/>
                <a:gd name="T39" fmla="*/ 22 h 381"/>
                <a:gd name="T40" fmla="*/ 94 w 507"/>
                <a:gd name="T41" fmla="*/ 16 h 381"/>
                <a:gd name="T42" fmla="*/ 91 w 507"/>
                <a:gd name="T43" fmla="*/ 11 h 381"/>
                <a:gd name="T44" fmla="*/ 87 w 507"/>
                <a:gd name="T45" fmla="*/ 6 h 381"/>
                <a:gd name="T46" fmla="*/ 82 w 507"/>
                <a:gd name="T47" fmla="*/ 3 h 381"/>
                <a:gd name="T48" fmla="*/ 77 w 507"/>
                <a:gd name="T49" fmla="*/ 1 h 381"/>
                <a:gd name="T50" fmla="*/ 72 w 507"/>
                <a:gd name="T51" fmla="*/ 0 h 381"/>
                <a:gd name="T52" fmla="*/ 67 w 507"/>
                <a:gd name="T53" fmla="*/ 0 h 381"/>
                <a:gd name="T54" fmla="*/ 0 w 507"/>
                <a:gd name="T55" fmla="*/ 8 h 381"/>
                <a:gd name="T56" fmla="*/ 20 w 507"/>
                <a:gd name="T57" fmla="*/ 77 h 3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07" h="381">
                  <a:moveTo>
                    <a:pt x="101" y="381"/>
                  </a:moveTo>
                  <a:lnTo>
                    <a:pt x="434" y="345"/>
                  </a:lnTo>
                  <a:lnTo>
                    <a:pt x="436" y="345"/>
                  </a:lnTo>
                  <a:lnTo>
                    <a:pt x="448" y="341"/>
                  </a:lnTo>
                  <a:lnTo>
                    <a:pt x="459" y="335"/>
                  </a:lnTo>
                  <a:lnTo>
                    <a:pt x="468" y="329"/>
                  </a:lnTo>
                  <a:lnTo>
                    <a:pt x="477" y="320"/>
                  </a:lnTo>
                  <a:lnTo>
                    <a:pt x="484" y="311"/>
                  </a:lnTo>
                  <a:lnTo>
                    <a:pt x="491" y="300"/>
                  </a:lnTo>
                  <a:lnTo>
                    <a:pt x="496" y="288"/>
                  </a:lnTo>
                  <a:lnTo>
                    <a:pt x="501" y="274"/>
                  </a:lnTo>
                  <a:lnTo>
                    <a:pt x="504" y="260"/>
                  </a:lnTo>
                  <a:lnTo>
                    <a:pt x="507" y="245"/>
                  </a:lnTo>
                  <a:lnTo>
                    <a:pt x="507" y="229"/>
                  </a:lnTo>
                  <a:lnTo>
                    <a:pt x="507" y="214"/>
                  </a:lnTo>
                  <a:lnTo>
                    <a:pt x="507" y="197"/>
                  </a:lnTo>
                  <a:lnTo>
                    <a:pt x="504" y="180"/>
                  </a:lnTo>
                  <a:lnTo>
                    <a:pt x="501" y="163"/>
                  </a:lnTo>
                  <a:lnTo>
                    <a:pt x="496" y="144"/>
                  </a:lnTo>
                  <a:lnTo>
                    <a:pt x="484" y="110"/>
                  </a:lnTo>
                  <a:lnTo>
                    <a:pt x="468" y="80"/>
                  </a:lnTo>
                  <a:lnTo>
                    <a:pt x="450" y="53"/>
                  </a:lnTo>
                  <a:lnTo>
                    <a:pt x="430" y="32"/>
                  </a:lnTo>
                  <a:lnTo>
                    <a:pt x="407" y="16"/>
                  </a:lnTo>
                  <a:lnTo>
                    <a:pt x="383" y="5"/>
                  </a:lnTo>
                  <a:lnTo>
                    <a:pt x="359" y="0"/>
                  </a:lnTo>
                  <a:lnTo>
                    <a:pt x="335" y="2"/>
                  </a:lnTo>
                  <a:lnTo>
                    <a:pt x="0" y="38"/>
                  </a:lnTo>
                  <a:lnTo>
                    <a:pt x="101" y="381"/>
                  </a:lnTo>
                  <a:close/>
                </a:path>
              </a:pathLst>
            </a:custGeom>
            <a:solidFill>
              <a:srgbClr val="73BD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177E560D-7796-1080-67EE-09C384534CB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96" y="1482"/>
              <a:ext cx="102" cy="77"/>
            </a:xfrm>
            <a:custGeom>
              <a:avLst/>
              <a:gdLst>
                <a:gd name="T0" fmla="*/ 20 w 507"/>
                <a:gd name="T1" fmla="*/ 77 h 381"/>
                <a:gd name="T2" fmla="*/ 87 w 507"/>
                <a:gd name="T3" fmla="*/ 70 h 381"/>
                <a:gd name="T4" fmla="*/ 88 w 507"/>
                <a:gd name="T5" fmla="*/ 70 h 381"/>
                <a:gd name="T6" fmla="*/ 88 w 507"/>
                <a:gd name="T7" fmla="*/ 70 h 381"/>
                <a:gd name="T8" fmla="*/ 90 w 507"/>
                <a:gd name="T9" fmla="*/ 69 h 381"/>
                <a:gd name="T10" fmla="*/ 92 w 507"/>
                <a:gd name="T11" fmla="*/ 68 h 381"/>
                <a:gd name="T12" fmla="*/ 94 w 507"/>
                <a:gd name="T13" fmla="*/ 66 h 381"/>
                <a:gd name="T14" fmla="*/ 96 w 507"/>
                <a:gd name="T15" fmla="*/ 65 h 381"/>
                <a:gd name="T16" fmla="*/ 97 w 507"/>
                <a:gd name="T17" fmla="*/ 63 h 381"/>
                <a:gd name="T18" fmla="*/ 99 w 507"/>
                <a:gd name="T19" fmla="*/ 61 h 381"/>
                <a:gd name="T20" fmla="*/ 100 w 507"/>
                <a:gd name="T21" fmla="*/ 58 h 381"/>
                <a:gd name="T22" fmla="*/ 101 w 507"/>
                <a:gd name="T23" fmla="*/ 55 h 381"/>
                <a:gd name="T24" fmla="*/ 101 w 507"/>
                <a:gd name="T25" fmla="*/ 53 h 381"/>
                <a:gd name="T26" fmla="*/ 102 w 507"/>
                <a:gd name="T27" fmla="*/ 50 h 381"/>
                <a:gd name="T28" fmla="*/ 102 w 507"/>
                <a:gd name="T29" fmla="*/ 46 h 381"/>
                <a:gd name="T30" fmla="*/ 102 w 507"/>
                <a:gd name="T31" fmla="*/ 43 h 381"/>
                <a:gd name="T32" fmla="*/ 102 w 507"/>
                <a:gd name="T33" fmla="*/ 40 h 381"/>
                <a:gd name="T34" fmla="*/ 101 w 507"/>
                <a:gd name="T35" fmla="*/ 36 h 381"/>
                <a:gd name="T36" fmla="*/ 101 w 507"/>
                <a:gd name="T37" fmla="*/ 33 h 381"/>
                <a:gd name="T38" fmla="*/ 100 w 507"/>
                <a:gd name="T39" fmla="*/ 29 h 381"/>
                <a:gd name="T40" fmla="*/ 100 w 507"/>
                <a:gd name="T41" fmla="*/ 29 h 381"/>
                <a:gd name="T42" fmla="*/ 97 w 507"/>
                <a:gd name="T43" fmla="*/ 22 h 381"/>
                <a:gd name="T44" fmla="*/ 94 w 507"/>
                <a:gd name="T45" fmla="*/ 16 h 381"/>
                <a:gd name="T46" fmla="*/ 91 w 507"/>
                <a:gd name="T47" fmla="*/ 11 h 381"/>
                <a:gd name="T48" fmla="*/ 87 w 507"/>
                <a:gd name="T49" fmla="*/ 6 h 381"/>
                <a:gd name="T50" fmla="*/ 82 w 507"/>
                <a:gd name="T51" fmla="*/ 3 h 381"/>
                <a:gd name="T52" fmla="*/ 77 w 507"/>
                <a:gd name="T53" fmla="*/ 1 h 381"/>
                <a:gd name="T54" fmla="*/ 72 w 507"/>
                <a:gd name="T55" fmla="*/ 0 h 381"/>
                <a:gd name="T56" fmla="*/ 67 w 507"/>
                <a:gd name="T57" fmla="*/ 0 h 381"/>
                <a:gd name="T58" fmla="*/ 0 w 507"/>
                <a:gd name="T59" fmla="*/ 8 h 3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07" h="381">
                  <a:moveTo>
                    <a:pt x="101" y="381"/>
                  </a:moveTo>
                  <a:lnTo>
                    <a:pt x="434" y="345"/>
                  </a:lnTo>
                  <a:lnTo>
                    <a:pt x="436" y="345"/>
                  </a:lnTo>
                  <a:lnTo>
                    <a:pt x="448" y="341"/>
                  </a:lnTo>
                  <a:lnTo>
                    <a:pt x="459" y="335"/>
                  </a:lnTo>
                  <a:lnTo>
                    <a:pt x="468" y="329"/>
                  </a:lnTo>
                  <a:lnTo>
                    <a:pt x="477" y="320"/>
                  </a:lnTo>
                  <a:lnTo>
                    <a:pt x="484" y="311"/>
                  </a:lnTo>
                  <a:lnTo>
                    <a:pt x="491" y="300"/>
                  </a:lnTo>
                  <a:lnTo>
                    <a:pt x="496" y="288"/>
                  </a:lnTo>
                  <a:lnTo>
                    <a:pt x="501" y="274"/>
                  </a:lnTo>
                  <a:lnTo>
                    <a:pt x="504" y="260"/>
                  </a:lnTo>
                  <a:lnTo>
                    <a:pt x="507" y="245"/>
                  </a:lnTo>
                  <a:lnTo>
                    <a:pt x="507" y="229"/>
                  </a:lnTo>
                  <a:lnTo>
                    <a:pt x="507" y="214"/>
                  </a:lnTo>
                  <a:lnTo>
                    <a:pt x="507" y="197"/>
                  </a:lnTo>
                  <a:lnTo>
                    <a:pt x="504" y="180"/>
                  </a:lnTo>
                  <a:lnTo>
                    <a:pt x="501" y="163"/>
                  </a:lnTo>
                  <a:lnTo>
                    <a:pt x="496" y="144"/>
                  </a:lnTo>
                  <a:lnTo>
                    <a:pt x="484" y="110"/>
                  </a:lnTo>
                  <a:lnTo>
                    <a:pt x="468" y="80"/>
                  </a:lnTo>
                  <a:lnTo>
                    <a:pt x="450" y="53"/>
                  </a:lnTo>
                  <a:lnTo>
                    <a:pt x="430" y="32"/>
                  </a:lnTo>
                  <a:lnTo>
                    <a:pt x="407" y="16"/>
                  </a:lnTo>
                  <a:lnTo>
                    <a:pt x="383" y="5"/>
                  </a:lnTo>
                  <a:lnTo>
                    <a:pt x="359" y="0"/>
                  </a:lnTo>
                  <a:lnTo>
                    <a:pt x="335" y="2"/>
                  </a:lnTo>
                  <a:lnTo>
                    <a:pt x="0" y="3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9F5432D-9CA5-40E1-3C24-20ABF61A59D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77" y="1451"/>
              <a:ext cx="262" cy="194"/>
            </a:xfrm>
            <a:custGeom>
              <a:avLst/>
              <a:gdLst>
                <a:gd name="T0" fmla="*/ 0 w 1308"/>
                <a:gd name="T1" fmla="*/ 21 h 973"/>
                <a:gd name="T2" fmla="*/ 179 w 1308"/>
                <a:gd name="T3" fmla="*/ 1 h 973"/>
                <a:gd name="T4" fmla="*/ 185 w 1308"/>
                <a:gd name="T5" fmla="*/ 0 h 973"/>
                <a:gd name="T6" fmla="*/ 191 w 1308"/>
                <a:gd name="T7" fmla="*/ 0 h 973"/>
                <a:gd name="T8" fmla="*/ 197 w 1308"/>
                <a:gd name="T9" fmla="*/ 1 h 973"/>
                <a:gd name="T10" fmla="*/ 202 w 1308"/>
                <a:gd name="T11" fmla="*/ 2 h 973"/>
                <a:gd name="T12" fmla="*/ 208 w 1308"/>
                <a:gd name="T13" fmla="*/ 4 h 973"/>
                <a:gd name="T14" fmla="*/ 214 w 1308"/>
                <a:gd name="T15" fmla="*/ 7 h 973"/>
                <a:gd name="T16" fmla="*/ 219 w 1308"/>
                <a:gd name="T17" fmla="*/ 11 h 973"/>
                <a:gd name="T18" fmla="*/ 224 w 1308"/>
                <a:gd name="T19" fmla="*/ 15 h 973"/>
                <a:gd name="T20" fmla="*/ 229 w 1308"/>
                <a:gd name="T21" fmla="*/ 20 h 973"/>
                <a:gd name="T22" fmla="*/ 234 w 1308"/>
                <a:gd name="T23" fmla="*/ 26 h 973"/>
                <a:gd name="T24" fmla="*/ 239 w 1308"/>
                <a:gd name="T25" fmla="*/ 32 h 973"/>
                <a:gd name="T26" fmla="*/ 243 w 1308"/>
                <a:gd name="T27" fmla="*/ 38 h 973"/>
                <a:gd name="T28" fmla="*/ 247 w 1308"/>
                <a:gd name="T29" fmla="*/ 45 h 973"/>
                <a:gd name="T30" fmla="*/ 250 w 1308"/>
                <a:gd name="T31" fmla="*/ 53 h 973"/>
                <a:gd name="T32" fmla="*/ 254 w 1308"/>
                <a:gd name="T33" fmla="*/ 61 h 973"/>
                <a:gd name="T34" fmla="*/ 256 w 1308"/>
                <a:gd name="T35" fmla="*/ 69 h 973"/>
                <a:gd name="T36" fmla="*/ 259 w 1308"/>
                <a:gd name="T37" fmla="*/ 77 h 973"/>
                <a:gd name="T38" fmla="*/ 260 w 1308"/>
                <a:gd name="T39" fmla="*/ 86 h 973"/>
                <a:gd name="T40" fmla="*/ 261 w 1308"/>
                <a:gd name="T41" fmla="*/ 94 h 973"/>
                <a:gd name="T42" fmla="*/ 262 w 1308"/>
                <a:gd name="T43" fmla="*/ 102 h 973"/>
                <a:gd name="T44" fmla="*/ 262 w 1308"/>
                <a:gd name="T45" fmla="*/ 109 h 973"/>
                <a:gd name="T46" fmla="*/ 261 w 1308"/>
                <a:gd name="T47" fmla="*/ 117 h 973"/>
                <a:gd name="T48" fmla="*/ 260 w 1308"/>
                <a:gd name="T49" fmla="*/ 124 h 973"/>
                <a:gd name="T50" fmla="*/ 259 w 1308"/>
                <a:gd name="T51" fmla="*/ 130 h 973"/>
                <a:gd name="T52" fmla="*/ 257 w 1308"/>
                <a:gd name="T53" fmla="*/ 137 h 973"/>
                <a:gd name="T54" fmla="*/ 254 w 1308"/>
                <a:gd name="T55" fmla="*/ 142 h 973"/>
                <a:gd name="T56" fmla="*/ 251 w 1308"/>
                <a:gd name="T57" fmla="*/ 148 h 973"/>
                <a:gd name="T58" fmla="*/ 247 w 1308"/>
                <a:gd name="T59" fmla="*/ 152 h 973"/>
                <a:gd name="T60" fmla="*/ 243 w 1308"/>
                <a:gd name="T61" fmla="*/ 156 h 973"/>
                <a:gd name="T62" fmla="*/ 238 w 1308"/>
                <a:gd name="T63" fmla="*/ 160 h 973"/>
                <a:gd name="T64" fmla="*/ 233 w 1308"/>
                <a:gd name="T65" fmla="*/ 162 h 973"/>
                <a:gd name="T66" fmla="*/ 228 w 1308"/>
                <a:gd name="T67" fmla="*/ 164 h 973"/>
                <a:gd name="T68" fmla="*/ 40 w 1308"/>
                <a:gd name="T69" fmla="*/ 194 h 973"/>
                <a:gd name="T70" fmla="*/ 0 w 1308"/>
                <a:gd name="T71" fmla="*/ 21 h 97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308" h="973">
                  <a:moveTo>
                    <a:pt x="0" y="107"/>
                  </a:moveTo>
                  <a:lnTo>
                    <a:pt x="893" y="5"/>
                  </a:lnTo>
                  <a:lnTo>
                    <a:pt x="922" y="0"/>
                  </a:lnTo>
                  <a:lnTo>
                    <a:pt x="952" y="0"/>
                  </a:lnTo>
                  <a:lnTo>
                    <a:pt x="981" y="3"/>
                  </a:lnTo>
                  <a:lnTo>
                    <a:pt x="1009" y="11"/>
                  </a:lnTo>
                  <a:lnTo>
                    <a:pt x="1038" y="22"/>
                  </a:lnTo>
                  <a:lnTo>
                    <a:pt x="1066" y="37"/>
                  </a:lnTo>
                  <a:lnTo>
                    <a:pt x="1094" y="55"/>
                  </a:lnTo>
                  <a:lnTo>
                    <a:pt x="1120" y="77"/>
                  </a:lnTo>
                  <a:lnTo>
                    <a:pt x="1145" y="101"/>
                  </a:lnTo>
                  <a:lnTo>
                    <a:pt x="1169" y="129"/>
                  </a:lnTo>
                  <a:lnTo>
                    <a:pt x="1192" y="159"/>
                  </a:lnTo>
                  <a:lnTo>
                    <a:pt x="1213" y="192"/>
                  </a:lnTo>
                  <a:lnTo>
                    <a:pt x="1233" y="227"/>
                  </a:lnTo>
                  <a:lnTo>
                    <a:pt x="1250" y="265"/>
                  </a:lnTo>
                  <a:lnTo>
                    <a:pt x="1267" y="304"/>
                  </a:lnTo>
                  <a:lnTo>
                    <a:pt x="1280" y="345"/>
                  </a:lnTo>
                  <a:lnTo>
                    <a:pt x="1291" y="387"/>
                  </a:lnTo>
                  <a:lnTo>
                    <a:pt x="1299" y="429"/>
                  </a:lnTo>
                  <a:lnTo>
                    <a:pt x="1304" y="470"/>
                  </a:lnTo>
                  <a:lnTo>
                    <a:pt x="1308" y="510"/>
                  </a:lnTo>
                  <a:lnTo>
                    <a:pt x="1308" y="547"/>
                  </a:lnTo>
                  <a:lnTo>
                    <a:pt x="1304" y="585"/>
                  </a:lnTo>
                  <a:lnTo>
                    <a:pt x="1299" y="620"/>
                  </a:lnTo>
                  <a:lnTo>
                    <a:pt x="1291" y="654"/>
                  </a:lnTo>
                  <a:lnTo>
                    <a:pt x="1281" y="685"/>
                  </a:lnTo>
                  <a:lnTo>
                    <a:pt x="1268" y="714"/>
                  </a:lnTo>
                  <a:lnTo>
                    <a:pt x="1252" y="740"/>
                  </a:lnTo>
                  <a:lnTo>
                    <a:pt x="1233" y="763"/>
                  </a:lnTo>
                  <a:lnTo>
                    <a:pt x="1213" y="783"/>
                  </a:lnTo>
                  <a:lnTo>
                    <a:pt x="1190" y="800"/>
                  </a:lnTo>
                  <a:lnTo>
                    <a:pt x="1163" y="813"/>
                  </a:lnTo>
                  <a:lnTo>
                    <a:pt x="1136" y="822"/>
                  </a:lnTo>
                  <a:lnTo>
                    <a:pt x="199" y="973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73BD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D0942BD9-44D1-5F34-9471-2F60B32C30C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77" y="1451"/>
              <a:ext cx="262" cy="194"/>
            </a:xfrm>
            <a:custGeom>
              <a:avLst/>
              <a:gdLst>
                <a:gd name="T0" fmla="*/ 0 w 1308"/>
                <a:gd name="T1" fmla="*/ 21 h 973"/>
                <a:gd name="T2" fmla="*/ 179 w 1308"/>
                <a:gd name="T3" fmla="*/ 1 h 973"/>
                <a:gd name="T4" fmla="*/ 179 w 1308"/>
                <a:gd name="T5" fmla="*/ 1 h 973"/>
                <a:gd name="T6" fmla="*/ 185 w 1308"/>
                <a:gd name="T7" fmla="*/ 0 h 973"/>
                <a:gd name="T8" fmla="*/ 191 w 1308"/>
                <a:gd name="T9" fmla="*/ 0 h 973"/>
                <a:gd name="T10" fmla="*/ 197 w 1308"/>
                <a:gd name="T11" fmla="*/ 1 h 973"/>
                <a:gd name="T12" fmla="*/ 202 w 1308"/>
                <a:gd name="T13" fmla="*/ 2 h 973"/>
                <a:gd name="T14" fmla="*/ 208 w 1308"/>
                <a:gd name="T15" fmla="*/ 4 h 973"/>
                <a:gd name="T16" fmla="*/ 214 w 1308"/>
                <a:gd name="T17" fmla="*/ 7 h 973"/>
                <a:gd name="T18" fmla="*/ 219 w 1308"/>
                <a:gd name="T19" fmla="*/ 11 h 973"/>
                <a:gd name="T20" fmla="*/ 224 w 1308"/>
                <a:gd name="T21" fmla="*/ 15 h 973"/>
                <a:gd name="T22" fmla="*/ 229 w 1308"/>
                <a:gd name="T23" fmla="*/ 20 h 973"/>
                <a:gd name="T24" fmla="*/ 234 w 1308"/>
                <a:gd name="T25" fmla="*/ 26 h 973"/>
                <a:gd name="T26" fmla="*/ 239 w 1308"/>
                <a:gd name="T27" fmla="*/ 32 h 973"/>
                <a:gd name="T28" fmla="*/ 243 w 1308"/>
                <a:gd name="T29" fmla="*/ 38 h 973"/>
                <a:gd name="T30" fmla="*/ 247 w 1308"/>
                <a:gd name="T31" fmla="*/ 45 h 973"/>
                <a:gd name="T32" fmla="*/ 250 w 1308"/>
                <a:gd name="T33" fmla="*/ 53 h 973"/>
                <a:gd name="T34" fmla="*/ 254 w 1308"/>
                <a:gd name="T35" fmla="*/ 61 h 973"/>
                <a:gd name="T36" fmla="*/ 256 w 1308"/>
                <a:gd name="T37" fmla="*/ 69 h 973"/>
                <a:gd name="T38" fmla="*/ 256 w 1308"/>
                <a:gd name="T39" fmla="*/ 69 h 973"/>
                <a:gd name="T40" fmla="*/ 259 w 1308"/>
                <a:gd name="T41" fmla="*/ 77 h 973"/>
                <a:gd name="T42" fmla="*/ 260 w 1308"/>
                <a:gd name="T43" fmla="*/ 86 h 973"/>
                <a:gd name="T44" fmla="*/ 261 w 1308"/>
                <a:gd name="T45" fmla="*/ 94 h 973"/>
                <a:gd name="T46" fmla="*/ 262 w 1308"/>
                <a:gd name="T47" fmla="*/ 102 h 973"/>
                <a:gd name="T48" fmla="*/ 262 w 1308"/>
                <a:gd name="T49" fmla="*/ 109 h 973"/>
                <a:gd name="T50" fmla="*/ 261 w 1308"/>
                <a:gd name="T51" fmla="*/ 117 h 973"/>
                <a:gd name="T52" fmla="*/ 260 w 1308"/>
                <a:gd name="T53" fmla="*/ 124 h 973"/>
                <a:gd name="T54" fmla="*/ 259 w 1308"/>
                <a:gd name="T55" fmla="*/ 130 h 973"/>
                <a:gd name="T56" fmla="*/ 257 w 1308"/>
                <a:gd name="T57" fmla="*/ 137 h 973"/>
                <a:gd name="T58" fmla="*/ 254 w 1308"/>
                <a:gd name="T59" fmla="*/ 142 h 973"/>
                <a:gd name="T60" fmla="*/ 251 w 1308"/>
                <a:gd name="T61" fmla="*/ 148 h 973"/>
                <a:gd name="T62" fmla="*/ 247 w 1308"/>
                <a:gd name="T63" fmla="*/ 152 h 973"/>
                <a:gd name="T64" fmla="*/ 243 w 1308"/>
                <a:gd name="T65" fmla="*/ 156 h 973"/>
                <a:gd name="T66" fmla="*/ 238 w 1308"/>
                <a:gd name="T67" fmla="*/ 160 h 973"/>
                <a:gd name="T68" fmla="*/ 233 w 1308"/>
                <a:gd name="T69" fmla="*/ 162 h 973"/>
                <a:gd name="T70" fmla="*/ 228 w 1308"/>
                <a:gd name="T71" fmla="*/ 164 h 973"/>
                <a:gd name="T72" fmla="*/ 40 w 1308"/>
                <a:gd name="T73" fmla="*/ 194 h 97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308" h="973">
                  <a:moveTo>
                    <a:pt x="0" y="107"/>
                  </a:moveTo>
                  <a:lnTo>
                    <a:pt x="893" y="5"/>
                  </a:lnTo>
                  <a:lnTo>
                    <a:pt x="922" y="0"/>
                  </a:lnTo>
                  <a:lnTo>
                    <a:pt x="952" y="0"/>
                  </a:lnTo>
                  <a:lnTo>
                    <a:pt x="981" y="3"/>
                  </a:lnTo>
                  <a:lnTo>
                    <a:pt x="1009" y="11"/>
                  </a:lnTo>
                  <a:lnTo>
                    <a:pt x="1038" y="22"/>
                  </a:lnTo>
                  <a:lnTo>
                    <a:pt x="1066" y="37"/>
                  </a:lnTo>
                  <a:lnTo>
                    <a:pt x="1094" y="55"/>
                  </a:lnTo>
                  <a:lnTo>
                    <a:pt x="1120" y="77"/>
                  </a:lnTo>
                  <a:lnTo>
                    <a:pt x="1145" y="101"/>
                  </a:lnTo>
                  <a:lnTo>
                    <a:pt x="1169" y="129"/>
                  </a:lnTo>
                  <a:lnTo>
                    <a:pt x="1192" y="159"/>
                  </a:lnTo>
                  <a:lnTo>
                    <a:pt x="1213" y="192"/>
                  </a:lnTo>
                  <a:lnTo>
                    <a:pt x="1233" y="227"/>
                  </a:lnTo>
                  <a:lnTo>
                    <a:pt x="1250" y="265"/>
                  </a:lnTo>
                  <a:lnTo>
                    <a:pt x="1267" y="304"/>
                  </a:lnTo>
                  <a:lnTo>
                    <a:pt x="1280" y="345"/>
                  </a:lnTo>
                  <a:lnTo>
                    <a:pt x="1291" y="387"/>
                  </a:lnTo>
                  <a:lnTo>
                    <a:pt x="1299" y="429"/>
                  </a:lnTo>
                  <a:lnTo>
                    <a:pt x="1304" y="470"/>
                  </a:lnTo>
                  <a:lnTo>
                    <a:pt x="1308" y="510"/>
                  </a:lnTo>
                  <a:lnTo>
                    <a:pt x="1308" y="547"/>
                  </a:lnTo>
                  <a:lnTo>
                    <a:pt x="1304" y="585"/>
                  </a:lnTo>
                  <a:lnTo>
                    <a:pt x="1299" y="620"/>
                  </a:lnTo>
                  <a:lnTo>
                    <a:pt x="1291" y="654"/>
                  </a:lnTo>
                  <a:lnTo>
                    <a:pt x="1281" y="685"/>
                  </a:lnTo>
                  <a:lnTo>
                    <a:pt x="1268" y="714"/>
                  </a:lnTo>
                  <a:lnTo>
                    <a:pt x="1252" y="740"/>
                  </a:lnTo>
                  <a:lnTo>
                    <a:pt x="1233" y="763"/>
                  </a:lnTo>
                  <a:lnTo>
                    <a:pt x="1213" y="783"/>
                  </a:lnTo>
                  <a:lnTo>
                    <a:pt x="1190" y="800"/>
                  </a:lnTo>
                  <a:lnTo>
                    <a:pt x="1163" y="813"/>
                  </a:lnTo>
                  <a:lnTo>
                    <a:pt x="1136" y="822"/>
                  </a:lnTo>
                  <a:lnTo>
                    <a:pt x="199" y="97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51CD4B2B-3382-E250-D225-8B6C5F49DF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36" y="1471"/>
              <a:ext cx="123" cy="174"/>
            </a:xfrm>
            <a:custGeom>
              <a:avLst/>
              <a:gdLst>
                <a:gd name="T0" fmla="*/ 93 w 616"/>
                <a:gd name="T1" fmla="*/ 171 h 871"/>
                <a:gd name="T2" fmla="*/ 103 w 616"/>
                <a:gd name="T3" fmla="*/ 165 h 871"/>
                <a:gd name="T4" fmla="*/ 111 w 616"/>
                <a:gd name="T5" fmla="*/ 156 h 871"/>
                <a:gd name="T6" fmla="*/ 117 w 616"/>
                <a:gd name="T7" fmla="*/ 144 h 871"/>
                <a:gd name="T8" fmla="*/ 121 w 616"/>
                <a:gd name="T9" fmla="*/ 130 h 871"/>
                <a:gd name="T10" fmla="*/ 123 w 616"/>
                <a:gd name="T11" fmla="*/ 115 h 871"/>
                <a:gd name="T12" fmla="*/ 123 w 616"/>
                <a:gd name="T13" fmla="*/ 99 h 871"/>
                <a:gd name="T14" fmla="*/ 120 w 616"/>
                <a:gd name="T15" fmla="*/ 82 h 871"/>
                <a:gd name="T16" fmla="*/ 114 w 616"/>
                <a:gd name="T17" fmla="*/ 64 h 871"/>
                <a:gd name="T18" fmla="*/ 107 w 616"/>
                <a:gd name="T19" fmla="*/ 48 h 871"/>
                <a:gd name="T20" fmla="*/ 99 w 616"/>
                <a:gd name="T21" fmla="*/ 34 h 871"/>
                <a:gd name="T22" fmla="*/ 89 w 616"/>
                <a:gd name="T23" fmla="*/ 21 h 871"/>
                <a:gd name="T24" fmla="*/ 78 w 616"/>
                <a:gd name="T25" fmla="*/ 12 h 871"/>
                <a:gd name="T26" fmla="*/ 67 w 616"/>
                <a:gd name="T27" fmla="*/ 5 h 871"/>
                <a:gd name="T28" fmla="*/ 55 w 616"/>
                <a:gd name="T29" fmla="*/ 1 h 871"/>
                <a:gd name="T30" fmla="*/ 42 w 616"/>
                <a:gd name="T31" fmla="*/ 0 h 871"/>
                <a:gd name="T32" fmla="*/ 30 w 616"/>
                <a:gd name="T33" fmla="*/ 3 h 871"/>
                <a:gd name="T34" fmla="*/ 20 w 616"/>
                <a:gd name="T35" fmla="*/ 9 h 871"/>
                <a:gd name="T36" fmla="*/ 12 w 616"/>
                <a:gd name="T37" fmla="*/ 18 h 871"/>
                <a:gd name="T38" fmla="*/ 6 w 616"/>
                <a:gd name="T39" fmla="*/ 30 h 871"/>
                <a:gd name="T40" fmla="*/ 2 w 616"/>
                <a:gd name="T41" fmla="*/ 43 h 871"/>
                <a:gd name="T42" fmla="*/ 0 w 616"/>
                <a:gd name="T43" fmla="*/ 59 h 871"/>
                <a:gd name="T44" fmla="*/ 1 w 616"/>
                <a:gd name="T45" fmla="*/ 75 h 871"/>
                <a:gd name="T46" fmla="*/ 4 w 616"/>
                <a:gd name="T47" fmla="*/ 92 h 871"/>
                <a:gd name="T48" fmla="*/ 9 w 616"/>
                <a:gd name="T49" fmla="*/ 110 h 871"/>
                <a:gd name="T50" fmla="*/ 16 w 616"/>
                <a:gd name="T51" fmla="*/ 126 h 871"/>
                <a:gd name="T52" fmla="*/ 24 w 616"/>
                <a:gd name="T53" fmla="*/ 141 h 871"/>
                <a:gd name="T54" fmla="*/ 34 w 616"/>
                <a:gd name="T55" fmla="*/ 153 h 871"/>
                <a:gd name="T56" fmla="*/ 45 w 616"/>
                <a:gd name="T57" fmla="*/ 162 h 871"/>
                <a:gd name="T58" fmla="*/ 57 w 616"/>
                <a:gd name="T59" fmla="*/ 169 h 871"/>
                <a:gd name="T60" fmla="*/ 68 w 616"/>
                <a:gd name="T61" fmla="*/ 173 h 871"/>
                <a:gd name="T62" fmla="*/ 81 w 616"/>
                <a:gd name="T63" fmla="*/ 174 h 87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16" h="871">
                  <a:moveTo>
                    <a:pt x="436" y="865"/>
                  </a:moveTo>
                  <a:lnTo>
                    <a:pt x="465" y="856"/>
                  </a:lnTo>
                  <a:lnTo>
                    <a:pt x="492" y="842"/>
                  </a:lnTo>
                  <a:lnTo>
                    <a:pt x="516" y="824"/>
                  </a:lnTo>
                  <a:lnTo>
                    <a:pt x="538" y="803"/>
                  </a:lnTo>
                  <a:lnTo>
                    <a:pt x="557" y="779"/>
                  </a:lnTo>
                  <a:lnTo>
                    <a:pt x="574" y="751"/>
                  </a:lnTo>
                  <a:lnTo>
                    <a:pt x="587" y="721"/>
                  </a:lnTo>
                  <a:lnTo>
                    <a:pt x="599" y="688"/>
                  </a:lnTo>
                  <a:lnTo>
                    <a:pt x="608" y="653"/>
                  </a:lnTo>
                  <a:lnTo>
                    <a:pt x="613" y="615"/>
                  </a:lnTo>
                  <a:lnTo>
                    <a:pt x="616" y="577"/>
                  </a:lnTo>
                  <a:lnTo>
                    <a:pt x="616" y="536"/>
                  </a:lnTo>
                  <a:lnTo>
                    <a:pt x="614" y="494"/>
                  </a:lnTo>
                  <a:lnTo>
                    <a:pt x="608" y="452"/>
                  </a:lnTo>
                  <a:lnTo>
                    <a:pt x="599" y="408"/>
                  </a:lnTo>
                  <a:lnTo>
                    <a:pt x="587" y="363"/>
                  </a:lnTo>
                  <a:lnTo>
                    <a:pt x="573" y="319"/>
                  </a:lnTo>
                  <a:lnTo>
                    <a:pt x="556" y="278"/>
                  </a:lnTo>
                  <a:lnTo>
                    <a:pt x="538" y="239"/>
                  </a:lnTo>
                  <a:lnTo>
                    <a:pt x="516" y="202"/>
                  </a:lnTo>
                  <a:lnTo>
                    <a:pt x="495" y="168"/>
                  </a:lnTo>
                  <a:lnTo>
                    <a:pt x="471" y="136"/>
                  </a:lnTo>
                  <a:lnTo>
                    <a:pt x="445" y="107"/>
                  </a:lnTo>
                  <a:lnTo>
                    <a:pt x="419" y="80"/>
                  </a:lnTo>
                  <a:lnTo>
                    <a:pt x="391" y="58"/>
                  </a:lnTo>
                  <a:lnTo>
                    <a:pt x="362" y="39"/>
                  </a:lnTo>
                  <a:lnTo>
                    <a:pt x="334" y="23"/>
                  </a:lnTo>
                  <a:lnTo>
                    <a:pt x="303" y="12"/>
                  </a:lnTo>
                  <a:lnTo>
                    <a:pt x="273" y="4"/>
                  </a:lnTo>
                  <a:lnTo>
                    <a:pt x="242" y="0"/>
                  </a:lnTo>
                  <a:lnTo>
                    <a:pt x="212" y="1"/>
                  </a:lnTo>
                  <a:lnTo>
                    <a:pt x="181" y="6"/>
                  </a:lnTo>
                  <a:lnTo>
                    <a:pt x="151" y="16"/>
                  </a:lnTo>
                  <a:lnTo>
                    <a:pt x="124" y="29"/>
                  </a:lnTo>
                  <a:lnTo>
                    <a:pt x="99" y="46"/>
                  </a:lnTo>
                  <a:lnTo>
                    <a:pt x="77" y="67"/>
                  </a:lnTo>
                  <a:lnTo>
                    <a:pt x="58" y="91"/>
                  </a:lnTo>
                  <a:lnTo>
                    <a:pt x="41" y="119"/>
                  </a:lnTo>
                  <a:lnTo>
                    <a:pt x="28" y="149"/>
                  </a:lnTo>
                  <a:lnTo>
                    <a:pt x="17" y="182"/>
                  </a:lnTo>
                  <a:lnTo>
                    <a:pt x="9" y="217"/>
                  </a:lnTo>
                  <a:lnTo>
                    <a:pt x="3" y="255"/>
                  </a:lnTo>
                  <a:lnTo>
                    <a:pt x="0" y="294"/>
                  </a:lnTo>
                  <a:lnTo>
                    <a:pt x="0" y="334"/>
                  </a:lnTo>
                  <a:lnTo>
                    <a:pt x="4" y="376"/>
                  </a:lnTo>
                  <a:lnTo>
                    <a:pt x="10" y="419"/>
                  </a:lnTo>
                  <a:lnTo>
                    <a:pt x="18" y="462"/>
                  </a:lnTo>
                  <a:lnTo>
                    <a:pt x="30" y="507"/>
                  </a:lnTo>
                  <a:lnTo>
                    <a:pt x="45" y="551"/>
                  </a:lnTo>
                  <a:lnTo>
                    <a:pt x="62" y="592"/>
                  </a:lnTo>
                  <a:lnTo>
                    <a:pt x="80" y="632"/>
                  </a:lnTo>
                  <a:lnTo>
                    <a:pt x="100" y="669"/>
                  </a:lnTo>
                  <a:lnTo>
                    <a:pt x="122" y="704"/>
                  </a:lnTo>
                  <a:lnTo>
                    <a:pt x="146" y="735"/>
                  </a:lnTo>
                  <a:lnTo>
                    <a:pt x="171" y="765"/>
                  </a:lnTo>
                  <a:lnTo>
                    <a:pt x="198" y="790"/>
                  </a:lnTo>
                  <a:lnTo>
                    <a:pt x="225" y="813"/>
                  </a:lnTo>
                  <a:lnTo>
                    <a:pt x="254" y="832"/>
                  </a:lnTo>
                  <a:lnTo>
                    <a:pt x="283" y="848"/>
                  </a:lnTo>
                  <a:lnTo>
                    <a:pt x="313" y="859"/>
                  </a:lnTo>
                  <a:lnTo>
                    <a:pt x="343" y="868"/>
                  </a:lnTo>
                  <a:lnTo>
                    <a:pt x="374" y="871"/>
                  </a:lnTo>
                  <a:lnTo>
                    <a:pt x="404" y="870"/>
                  </a:lnTo>
                  <a:lnTo>
                    <a:pt x="436" y="865"/>
                  </a:lnTo>
                  <a:close/>
                </a:path>
              </a:pathLst>
            </a:custGeom>
            <a:solidFill>
              <a:srgbClr val="73BD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813A933C-38FA-4F0B-73AA-4ACBF6DB646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36" y="1471"/>
              <a:ext cx="123" cy="174"/>
            </a:xfrm>
            <a:custGeom>
              <a:avLst/>
              <a:gdLst>
                <a:gd name="T0" fmla="*/ 87 w 616"/>
                <a:gd name="T1" fmla="*/ 173 h 871"/>
                <a:gd name="T2" fmla="*/ 98 w 616"/>
                <a:gd name="T3" fmla="*/ 168 h 871"/>
                <a:gd name="T4" fmla="*/ 107 w 616"/>
                <a:gd name="T5" fmla="*/ 160 h 871"/>
                <a:gd name="T6" fmla="*/ 115 w 616"/>
                <a:gd name="T7" fmla="*/ 150 h 871"/>
                <a:gd name="T8" fmla="*/ 120 w 616"/>
                <a:gd name="T9" fmla="*/ 137 h 871"/>
                <a:gd name="T10" fmla="*/ 122 w 616"/>
                <a:gd name="T11" fmla="*/ 123 h 871"/>
                <a:gd name="T12" fmla="*/ 123 w 616"/>
                <a:gd name="T13" fmla="*/ 107 h 871"/>
                <a:gd name="T14" fmla="*/ 121 w 616"/>
                <a:gd name="T15" fmla="*/ 90 h 871"/>
                <a:gd name="T16" fmla="*/ 117 w 616"/>
                <a:gd name="T17" fmla="*/ 73 h 871"/>
                <a:gd name="T18" fmla="*/ 114 w 616"/>
                <a:gd name="T19" fmla="*/ 64 h 871"/>
                <a:gd name="T20" fmla="*/ 107 w 616"/>
                <a:gd name="T21" fmla="*/ 48 h 871"/>
                <a:gd name="T22" fmla="*/ 99 w 616"/>
                <a:gd name="T23" fmla="*/ 34 h 871"/>
                <a:gd name="T24" fmla="*/ 89 w 616"/>
                <a:gd name="T25" fmla="*/ 21 h 871"/>
                <a:gd name="T26" fmla="*/ 78 w 616"/>
                <a:gd name="T27" fmla="*/ 12 h 871"/>
                <a:gd name="T28" fmla="*/ 67 w 616"/>
                <a:gd name="T29" fmla="*/ 5 h 871"/>
                <a:gd name="T30" fmla="*/ 55 w 616"/>
                <a:gd name="T31" fmla="*/ 1 h 871"/>
                <a:gd name="T32" fmla="*/ 42 w 616"/>
                <a:gd name="T33" fmla="*/ 0 h 871"/>
                <a:gd name="T34" fmla="*/ 36 w 616"/>
                <a:gd name="T35" fmla="*/ 1 h 871"/>
                <a:gd name="T36" fmla="*/ 25 w 616"/>
                <a:gd name="T37" fmla="*/ 6 h 871"/>
                <a:gd name="T38" fmla="*/ 15 w 616"/>
                <a:gd name="T39" fmla="*/ 13 h 871"/>
                <a:gd name="T40" fmla="*/ 8 w 616"/>
                <a:gd name="T41" fmla="*/ 24 h 871"/>
                <a:gd name="T42" fmla="*/ 3 w 616"/>
                <a:gd name="T43" fmla="*/ 36 h 871"/>
                <a:gd name="T44" fmla="*/ 1 w 616"/>
                <a:gd name="T45" fmla="*/ 51 h 871"/>
                <a:gd name="T46" fmla="*/ 0 w 616"/>
                <a:gd name="T47" fmla="*/ 67 h 871"/>
                <a:gd name="T48" fmla="*/ 2 w 616"/>
                <a:gd name="T49" fmla="*/ 84 h 871"/>
                <a:gd name="T50" fmla="*/ 6 w 616"/>
                <a:gd name="T51" fmla="*/ 101 h 871"/>
                <a:gd name="T52" fmla="*/ 9 w 616"/>
                <a:gd name="T53" fmla="*/ 110 h 871"/>
                <a:gd name="T54" fmla="*/ 16 w 616"/>
                <a:gd name="T55" fmla="*/ 126 h 871"/>
                <a:gd name="T56" fmla="*/ 24 w 616"/>
                <a:gd name="T57" fmla="*/ 141 h 871"/>
                <a:gd name="T58" fmla="*/ 34 w 616"/>
                <a:gd name="T59" fmla="*/ 153 h 871"/>
                <a:gd name="T60" fmla="*/ 45 w 616"/>
                <a:gd name="T61" fmla="*/ 162 h 871"/>
                <a:gd name="T62" fmla="*/ 57 w 616"/>
                <a:gd name="T63" fmla="*/ 169 h 871"/>
                <a:gd name="T64" fmla="*/ 68 w 616"/>
                <a:gd name="T65" fmla="*/ 173 h 871"/>
                <a:gd name="T66" fmla="*/ 81 w 616"/>
                <a:gd name="T67" fmla="*/ 174 h 8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16" h="871">
                  <a:moveTo>
                    <a:pt x="436" y="865"/>
                  </a:moveTo>
                  <a:lnTo>
                    <a:pt x="436" y="865"/>
                  </a:lnTo>
                  <a:lnTo>
                    <a:pt x="465" y="856"/>
                  </a:lnTo>
                  <a:lnTo>
                    <a:pt x="492" y="842"/>
                  </a:lnTo>
                  <a:lnTo>
                    <a:pt x="516" y="824"/>
                  </a:lnTo>
                  <a:lnTo>
                    <a:pt x="538" y="803"/>
                  </a:lnTo>
                  <a:lnTo>
                    <a:pt x="557" y="779"/>
                  </a:lnTo>
                  <a:lnTo>
                    <a:pt x="574" y="751"/>
                  </a:lnTo>
                  <a:lnTo>
                    <a:pt x="587" y="721"/>
                  </a:lnTo>
                  <a:lnTo>
                    <a:pt x="599" y="688"/>
                  </a:lnTo>
                  <a:lnTo>
                    <a:pt x="608" y="653"/>
                  </a:lnTo>
                  <a:lnTo>
                    <a:pt x="613" y="615"/>
                  </a:lnTo>
                  <a:lnTo>
                    <a:pt x="616" y="577"/>
                  </a:lnTo>
                  <a:lnTo>
                    <a:pt x="616" y="536"/>
                  </a:lnTo>
                  <a:lnTo>
                    <a:pt x="614" y="494"/>
                  </a:lnTo>
                  <a:lnTo>
                    <a:pt x="608" y="452"/>
                  </a:lnTo>
                  <a:lnTo>
                    <a:pt x="599" y="408"/>
                  </a:lnTo>
                  <a:lnTo>
                    <a:pt x="587" y="363"/>
                  </a:lnTo>
                  <a:lnTo>
                    <a:pt x="573" y="319"/>
                  </a:lnTo>
                  <a:lnTo>
                    <a:pt x="556" y="278"/>
                  </a:lnTo>
                  <a:lnTo>
                    <a:pt x="538" y="239"/>
                  </a:lnTo>
                  <a:lnTo>
                    <a:pt x="516" y="202"/>
                  </a:lnTo>
                  <a:lnTo>
                    <a:pt x="495" y="168"/>
                  </a:lnTo>
                  <a:lnTo>
                    <a:pt x="471" y="136"/>
                  </a:lnTo>
                  <a:lnTo>
                    <a:pt x="445" y="107"/>
                  </a:lnTo>
                  <a:lnTo>
                    <a:pt x="419" y="80"/>
                  </a:lnTo>
                  <a:lnTo>
                    <a:pt x="391" y="58"/>
                  </a:lnTo>
                  <a:lnTo>
                    <a:pt x="362" y="39"/>
                  </a:lnTo>
                  <a:lnTo>
                    <a:pt x="334" y="23"/>
                  </a:lnTo>
                  <a:lnTo>
                    <a:pt x="303" y="12"/>
                  </a:lnTo>
                  <a:lnTo>
                    <a:pt x="273" y="4"/>
                  </a:lnTo>
                  <a:lnTo>
                    <a:pt x="242" y="0"/>
                  </a:lnTo>
                  <a:lnTo>
                    <a:pt x="212" y="1"/>
                  </a:lnTo>
                  <a:lnTo>
                    <a:pt x="181" y="6"/>
                  </a:lnTo>
                  <a:lnTo>
                    <a:pt x="151" y="16"/>
                  </a:lnTo>
                  <a:lnTo>
                    <a:pt x="124" y="29"/>
                  </a:lnTo>
                  <a:lnTo>
                    <a:pt x="99" y="46"/>
                  </a:lnTo>
                  <a:lnTo>
                    <a:pt x="77" y="67"/>
                  </a:lnTo>
                  <a:lnTo>
                    <a:pt x="58" y="91"/>
                  </a:lnTo>
                  <a:lnTo>
                    <a:pt x="41" y="119"/>
                  </a:lnTo>
                  <a:lnTo>
                    <a:pt x="28" y="149"/>
                  </a:lnTo>
                  <a:lnTo>
                    <a:pt x="17" y="182"/>
                  </a:lnTo>
                  <a:lnTo>
                    <a:pt x="9" y="217"/>
                  </a:lnTo>
                  <a:lnTo>
                    <a:pt x="3" y="255"/>
                  </a:lnTo>
                  <a:lnTo>
                    <a:pt x="0" y="294"/>
                  </a:lnTo>
                  <a:lnTo>
                    <a:pt x="0" y="334"/>
                  </a:lnTo>
                  <a:lnTo>
                    <a:pt x="4" y="376"/>
                  </a:lnTo>
                  <a:lnTo>
                    <a:pt x="10" y="419"/>
                  </a:lnTo>
                  <a:lnTo>
                    <a:pt x="18" y="462"/>
                  </a:lnTo>
                  <a:lnTo>
                    <a:pt x="30" y="507"/>
                  </a:lnTo>
                  <a:lnTo>
                    <a:pt x="45" y="551"/>
                  </a:lnTo>
                  <a:lnTo>
                    <a:pt x="62" y="592"/>
                  </a:lnTo>
                  <a:lnTo>
                    <a:pt x="80" y="632"/>
                  </a:lnTo>
                  <a:lnTo>
                    <a:pt x="100" y="669"/>
                  </a:lnTo>
                  <a:lnTo>
                    <a:pt x="122" y="704"/>
                  </a:lnTo>
                  <a:lnTo>
                    <a:pt x="146" y="735"/>
                  </a:lnTo>
                  <a:lnTo>
                    <a:pt x="171" y="765"/>
                  </a:lnTo>
                  <a:lnTo>
                    <a:pt x="198" y="790"/>
                  </a:lnTo>
                  <a:lnTo>
                    <a:pt x="225" y="813"/>
                  </a:lnTo>
                  <a:lnTo>
                    <a:pt x="254" y="832"/>
                  </a:lnTo>
                  <a:lnTo>
                    <a:pt x="283" y="848"/>
                  </a:lnTo>
                  <a:lnTo>
                    <a:pt x="313" y="859"/>
                  </a:lnTo>
                  <a:lnTo>
                    <a:pt x="343" y="868"/>
                  </a:lnTo>
                  <a:lnTo>
                    <a:pt x="374" y="871"/>
                  </a:lnTo>
                  <a:lnTo>
                    <a:pt x="404" y="870"/>
                  </a:lnTo>
                  <a:lnTo>
                    <a:pt x="436" y="86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071F6CD9-81A3-B090-4374-AA8895EE755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76" y="1532"/>
              <a:ext cx="135" cy="61"/>
            </a:xfrm>
            <a:custGeom>
              <a:avLst/>
              <a:gdLst>
                <a:gd name="T0" fmla="*/ 0 w 675"/>
                <a:gd name="T1" fmla="*/ 13 h 305"/>
                <a:gd name="T2" fmla="*/ 117 w 675"/>
                <a:gd name="T3" fmla="*/ 0 h 305"/>
                <a:gd name="T4" fmla="*/ 111 w 675"/>
                <a:gd name="T5" fmla="*/ 0 h 305"/>
                <a:gd name="T6" fmla="*/ 114 w 675"/>
                <a:gd name="T7" fmla="*/ 0 h 305"/>
                <a:gd name="T8" fmla="*/ 117 w 675"/>
                <a:gd name="T9" fmla="*/ 0 h 305"/>
                <a:gd name="T10" fmla="*/ 121 w 675"/>
                <a:gd name="T11" fmla="*/ 2 h 305"/>
                <a:gd name="T12" fmla="*/ 124 w 675"/>
                <a:gd name="T13" fmla="*/ 4 h 305"/>
                <a:gd name="T14" fmla="*/ 127 w 675"/>
                <a:gd name="T15" fmla="*/ 7 h 305"/>
                <a:gd name="T16" fmla="*/ 129 w 675"/>
                <a:gd name="T17" fmla="*/ 11 h 305"/>
                <a:gd name="T18" fmla="*/ 132 w 675"/>
                <a:gd name="T19" fmla="*/ 15 h 305"/>
                <a:gd name="T20" fmla="*/ 133 w 675"/>
                <a:gd name="T21" fmla="*/ 20 h 305"/>
                <a:gd name="T22" fmla="*/ 135 w 675"/>
                <a:gd name="T23" fmla="*/ 25 h 305"/>
                <a:gd name="T24" fmla="*/ 135 w 675"/>
                <a:gd name="T25" fmla="*/ 30 h 305"/>
                <a:gd name="T26" fmla="*/ 135 w 675"/>
                <a:gd name="T27" fmla="*/ 34 h 305"/>
                <a:gd name="T28" fmla="*/ 134 w 675"/>
                <a:gd name="T29" fmla="*/ 38 h 305"/>
                <a:gd name="T30" fmla="*/ 133 w 675"/>
                <a:gd name="T31" fmla="*/ 42 h 305"/>
                <a:gd name="T32" fmla="*/ 131 w 675"/>
                <a:gd name="T33" fmla="*/ 45 h 305"/>
                <a:gd name="T34" fmla="*/ 128 w 675"/>
                <a:gd name="T35" fmla="*/ 47 h 305"/>
                <a:gd name="T36" fmla="*/ 125 w 675"/>
                <a:gd name="T37" fmla="*/ 48 h 305"/>
                <a:gd name="T38" fmla="*/ 8 w 675"/>
                <a:gd name="T39" fmla="*/ 61 h 305"/>
                <a:gd name="T40" fmla="*/ 0 w 675"/>
                <a:gd name="T41" fmla="*/ 13 h 30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75" h="305">
                  <a:moveTo>
                    <a:pt x="0" y="64"/>
                  </a:moveTo>
                  <a:lnTo>
                    <a:pt x="587" y="0"/>
                  </a:lnTo>
                  <a:lnTo>
                    <a:pt x="554" y="1"/>
                  </a:lnTo>
                  <a:lnTo>
                    <a:pt x="570" y="0"/>
                  </a:lnTo>
                  <a:lnTo>
                    <a:pt x="587" y="2"/>
                  </a:lnTo>
                  <a:lnTo>
                    <a:pt x="604" y="11"/>
                  </a:lnTo>
                  <a:lnTo>
                    <a:pt x="620" y="22"/>
                  </a:lnTo>
                  <a:lnTo>
                    <a:pt x="634" y="37"/>
                  </a:lnTo>
                  <a:lnTo>
                    <a:pt x="646" y="56"/>
                  </a:lnTo>
                  <a:lnTo>
                    <a:pt x="658" y="77"/>
                  </a:lnTo>
                  <a:lnTo>
                    <a:pt x="667" y="100"/>
                  </a:lnTo>
                  <a:lnTo>
                    <a:pt x="673" y="125"/>
                  </a:lnTo>
                  <a:lnTo>
                    <a:pt x="675" y="149"/>
                  </a:lnTo>
                  <a:lnTo>
                    <a:pt x="674" y="171"/>
                  </a:lnTo>
                  <a:lnTo>
                    <a:pt x="670" y="191"/>
                  </a:lnTo>
                  <a:lnTo>
                    <a:pt x="663" y="210"/>
                  </a:lnTo>
                  <a:lnTo>
                    <a:pt x="653" y="224"/>
                  </a:lnTo>
                  <a:lnTo>
                    <a:pt x="640" y="235"/>
                  </a:lnTo>
                  <a:lnTo>
                    <a:pt x="625" y="241"/>
                  </a:lnTo>
                  <a:lnTo>
                    <a:pt x="39" y="305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40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2D7D8B13-9113-9477-5609-48485343476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76" y="1532"/>
              <a:ext cx="135" cy="61"/>
            </a:xfrm>
            <a:custGeom>
              <a:avLst/>
              <a:gdLst>
                <a:gd name="T0" fmla="*/ 0 w 675"/>
                <a:gd name="T1" fmla="*/ 13 h 305"/>
                <a:gd name="T2" fmla="*/ 117 w 675"/>
                <a:gd name="T3" fmla="*/ 0 h 305"/>
                <a:gd name="T4" fmla="*/ 111 w 675"/>
                <a:gd name="T5" fmla="*/ 0 h 305"/>
                <a:gd name="T6" fmla="*/ 111 w 675"/>
                <a:gd name="T7" fmla="*/ 0 h 305"/>
                <a:gd name="T8" fmla="*/ 114 w 675"/>
                <a:gd name="T9" fmla="*/ 0 h 305"/>
                <a:gd name="T10" fmla="*/ 117 w 675"/>
                <a:gd name="T11" fmla="*/ 0 h 305"/>
                <a:gd name="T12" fmla="*/ 121 w 675"/>
                <a:gd name="T13" fmla="*/ 2 h 305"/>
                <a:gd name="T14" fmla="*/ 124 w 675"/>
                <a:gd name="T15" fmla="*/ 4 h 305"/>
                <a:gd name="T16" fmla="*/ 127 w 675"/>
                <a:gd name="T17" fmla="*/ 7 h 305"/>
                <a:gd name="T18" fmla="*/ 129 w 675"/>
                <a:gd name="T19" fmla="*/ 11 h 305"/>
                <a:gd name="T20" fmla="*/ 132 w 675"/>
                <a:gd name="T21" fmla="*/ 15 h 305"/>
                <a:gd name="T22" fmla="*/ 133 w 675"/>
                <a:gd name="T23" fmla="*/ 20 h 305"/>
                <a:gd name="T24" fmla="*/ 133 w 675"/>
                <a:gd name="T25" fmla="*/ 20 h 305"/>
                <a:gd name="T26" fmla="*/ 135 w 675"/>
                <a:gd name="T27" fmla="*/ 25 h 305"/>
                <a:gd name="T28" fmla="*/ 135 w 675"/>
                <a:gd name="T29" fmla="*/ 30 h 305"/>
                <a:gd name="T30" fmla="*/ 135 w 675"/>
                <a:gd name="T31" fmla="*/ 34 h 305"/>
                <a:gd name="T32" fmla="*/ 134 w 675"/>
                <a:gd name="T33" fmla="*/ 38 h 305"/>
                <a:gd name="T34" fmla="*/ 133 w 675"/>
                <a:gd name="T35" fmla="*/ 42 h 305"/>
                <a:gd name="T36" fmla="*/ 131 w 675"/>
                <a:gd name="T37" fmla="*/ 45 h 305"/>
                <a:gd name="T38" fmla="*/ 128 w 675"/>
                <a:gd name="T39" fmla="*/ 47 h 305"/>
                <a:gd name="T40" fmla="*/ 125 w 675"/>
                <a:gd name="T41" fmla="*/ 48 h 305"/>
                <a:gd name="T42" fmla="*/ 8 w 675"/>
                <a:gd name="T43" fmla="*/ 61 h 30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75" h="305">
                  <a:moveTo>
                    <a:pt x="0" y="64"/>
                  </a:moveTo>
                  <a:lnTo>
                    <a:pt x="587" y="0"/>
                  </a:lnTo>
                  <a:lnTo>
                    <a:pt x="554" y="1"/>
                  </a:lnTo>
                  <a:lnTo>
                    <a:pt x="570" y="0"/>
                  </a:lnTo>
                  <a:lnTo>
                    <a:pt x="587" y="2"/>
                  </a:lnTo>
                  <a:lnTo>
                    <a:pt x="604" y="11"/>
                  </a:lnTo>
                  <a:lnTo>
                    <a:pt x="620" y="22"/>
                  </a:lnTo>
                  <a:lnTo>
                    <a:pt x="634" y="37"/>
                  </a:lnTo>
                  <a:lnTo>
                    <a:pt x="646" y="56"/>
                  </a:lnTo>
                  <a:lnTo>
                    <a:pt x="658" y="77"/>
                  </a:lnTo>
                  <a:lnTo>
                    <a:pt x="667" y="100"/>
                  </a:lnTo>
                  <a:lnTo>
                    <a:pt x="673" y="125"/>
                  </a:lnTo>
                  <a:lnTo>
                    <a:pt x="675" y="149"/>
                  </a:lnTo>
                  <a:lnTo>
                    <a:pt x="674" y="171"/>
                  </a:lnTo>
                  <a:lnTo>
                    <a:pt x="670" y="191"/>
                  </a:lnTo>
                  <a:lnTo>
                    <a:pt x="663" y="210"/>
                  </a:lnTo>
                  <a:lnTo>
                    <a:pt x="653" y="224"/>
                  </a:lnTo>
                  <a:lnTo>
                    <a:pt x="640" y="235"/>
                  </a:lnTo>
                  <a:lnTo>
                    <a:pt x="625" y="241"/>
                  </a:lnTo>
                  <a:lnTo>
                    <a:pt x="39" y="305"/>
                  </a:lnTo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BD34D8E1-232E-5B52-3F7F-5B62FADD049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8" y="1533"/>
              <a:ext cx="969" cy="869"/>
            </a:xfrm>
            <a:custGeom>
              <a:avLst/>
              <a:gdLst>
                <a:gd name="T0" fmla="*/ 11 w 4846"/>
                <a:gd name="T1" fmla="*/ 645 h 4343"/>
                <a:gd name="T2" fmla="*/ 189 w 4846"/>
                <a:gd name="T3" fmla="*/ 555 h 4343"/>
                <a:gd name="T4" fmla="*/ 624 w 4846"/>
                <a:gd name="T5" fmla="*/ 100 h 4343"/>
                <a:gd name="T6" fmla="*/ 966 w 4846"/>
                <a:gd name="T7" fmla="*/ 3 h 4343"/>
                <a:gd name="T8" fmla="*/ 967 w 4846"/>
                <a:gd name="T9" fmla="*/ 67 h 4343"/>
                <a:gd name="T10" fmla="*/ 953 w 4846"/>
                <a:gd name="T11" fmla="*/ 69 h 4343"/>
                <a:gd name="T12" fmla="*/ 937 w 4846"/>
                <a:gd name="T13" fmla="*/ 71 h 4343"/>
                <a:gd name="T14" fmla="*/ 919 w 4846"/>
                <a:gd name="T15" fmla="*/ 74 h 4343"/>
                <a:gd name="T16" fmla="*/ 899 w 4846"/>
                <a:gd name="T17" fmla="*/ 78 h 4343"/>
                <a:gd name="T18" fmla="*/ 878 w 4846"/>
                <a:gd name="T19" fmla="*/ 83 h 4343"/>
                <a:gd name="T20" fmla="*/ 855 w 4846"/>
                <a:gd name="T21" fmla="*/ 90 h 4343"/>
                <a:gd name="T22" fmla="*/ 832 w 4846"/>
                <a:gd name="T23" fmla="*/ 98 h 4343"/>
                <a:gd name="T24" fmla="*/ 808 w 4846"/>
                <a:gd name="T25" fmla="*/ 108 h 4343"/>
                <a:gd name="T26" fmla="*/ 783 w 4846"/>
                <a:gd name="T27" fmla="*/ 121 h 4343"/>
                <a:gd name="T28" fmla="*/ 759 w 4846"/>
                <a:gd name="T29" fmla="*/ 136 h 4343"/>
                <a:gd name="T30" fmla="*/ 736 w 4846"/>
                <a:gd name="T31" fmla="*/ 154 h 4343"/>
                <a:gd name="T32" fmla="*/ 712 w 4846"/>
                <a:gd name="T33" fmla="*/ 175 h 4343"/>
                <a:gd name="T34" fmla="*/ 690 w 4846"/>
                <a:gd name="T35" fmla="*/ 200 h 4343"/>
                <a:gd name="T36" fmla="*/ 669 w 4846"/>
                <a:gd name="T37" fmla="*/ 228 h 4343"/>
                <a:gd name="T38" fmla="*/ 650 w 4846"/>
                <a:gd name="T39" fmla="*/ 260 h 4343"/>
                <a:gd name="T40" fmla="*/ 633 w 4846"/>
                <a:gd name="T41" fmla="*/ 296 h 4343"/>
                <a:gd name="T42" fmla="*/ 623 w 4846"/>
                <a:gd name="T43" fmla="*/ 315 h 4343"/>
                <a:gd name="T44" fmla="*/ 613 w 4846"/>
                <a:gd name="T45" fmla="*/ 334 h 4343"/>
                <a:gd name="T46" fmla="*/ 603 w 4846"/>
                <a:gd name="T47" fmla="*/ 353 h 4343"/>
                <a:gd name="T48" fmla="*/ 592 w 4846"/>
                <a:gd name="T49" fmla="*/ 373 h 4343"/>
                <a:gd name="T50" fmla="*/ 581 w 4846"/>
                <a:gd name="T51" fmla="*/ 392 h 4343"/>
                <a:gd name="T52" fmla="*/ 571 w 4846"/>
                <a:gd name="T53" fmla="*/ 411 h 4343"/>
                <a:gd name="T54" fmla="*/ 560 w 4846"/>
                <a:gd name="T55" fmla="*/ 429 h 4343"/>
                <a:gd name="T56" fmla="*/ 550 w 4846"/>
                <a:gd name="T57" fmla="*/ 446 h 4343"/>
                <a:gd name="T58" fmla="*/ 540 w 4846"/>
                <a:gd name="T59" fmla="*/ 462 h 4343"/>
                <a:gd name="T60" fmla="*/ 532 w 4846"/>
                <a:gd name="T61" fmla="*/ 477 h 4343"/>
                <a:gd name="T62" fmla="*/ 524 w 4846"/>
                <a:gd name="T63" fmla="*/ 490 h 4343"/>
                <a:gd name="T64" fmla="*/ 517 w 4846"/>
                <a:gd name="T65" fmla="*/ 501 h 4343"/>
                <a:gd name="T66" fmla="*/ 511 w 4846"/>
                <a:gd name="T67" fmla="*/ 510 h 4343"/>
                <a:gd name="T68" fmla="*/ 507 w 4846"/>
                <a:gd name="T69" fmla="*/ 517 h 4343"/>
                <a:gd name="T70" fmla="*/ 504 w 4846"/>
                <a:gd name="T71" fmla="*/ 521 h 4343"/>
                <a:gd name="T72" fmla="*/ 503 w 4846"/>
                <a:gd name="T73" fmla="*/ 523 h 4343"/>
                <a:gd name="T74" fmla="*/ 310 w 4846"/>
                <a:gd name="T75" fmla="*/ 869 h 4343"/>
                <a:gd name="T76" fmla="*/ 72 w 4846"/>
                <a:gd name="T77" fmla="*/ 787 h 4343"/>
                <a:gd name="T78" fmla="*/ 10 w 4846"/>
                <a:gd name="T79" fmla="*/ 648 h 434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846" h="4343">
                  <a:moveTo>
                    <a:pt x="64" y="3233"/>
                  </a:moveTo>
                  <a:lnTo>
                    <a:pt x="57" y="3225"/>
                  </a:lnTo>
                  <a:lnTo>
                    <a:pt x="0" y="2776"/>
                  </a:lnTo>
                  <a:lnTo>
                    <a:pt x="946" y="2776"/>
                  </a:lnTo>
                  <a:lnTo>
                    <a:pt x="1617" y="1940"/>
                  </a:lnTo>
                  <a:lnTo>
                    <a:pt x="3121" y="502"/>
                  </a:lnTo>
                  <a:lnTo>
                    <a:pt x="4846" y="0"/>
                  </a:lnTo>
                  <a:lnTo>
                    <a:pt x="4829" y="13"/>
                  </a:lnTo>
                  <a:lnTo>
                    <a:pt x="4836" y="30"/>
                  </a:lnTo>
                  <a:lnTo>
                    <a:pt x="4836" y="333"/>
                  </a:lnTo>
                  <a:lnTo>
                    <a:pt x="4803" y="338"/>
                  </a:lnTo>
                  <a:lnTo>
                    <a:pt x="4767" y="343"/>
                  </a:lnTo>
                  <a:lnTo>
                    <a:pt x="4729" y="349"/>
                  </a:lnTo>
                  <a:lnTo>
                    <a:pt x="4687" y="355"/>
                  </a:lnTo>
                  <a:lnTo>
                    <a:pt x="4642" y="363"/>
                  </a:lnTo>
                  <a:lnTo>
                    <a:pt x="4597" y="371"/>
                  </a:lnTo>
                  <a:lnTo>
                    <a:pt x="4547" y="380"/>
                  </a:lnTo>
                  <a:lnTo>
                    <a:pt x="4497" y="390"/>
                  </a:lnTo>
                  <a:lnTo>
                    <a:pt x="4444" y="403"/>
                  </a:lnTo>
                  <a:lnTo>
                    <a:pt x="4390" y="416"/>
                  </a:lnTo>
                  <a:lnTo>
                    <a:pt x="4333" y="432"/>
                  </a:lnTo>
                  <a:lnTo>
                    <a:pt x="4277" y="449"/>
                  </a:lnTo>
                  <a:lnTo>
                    <a:pt x="4219" y="468"/>
                  </a:lnTo>
                  <a:lnTo>
                    <a:pt x="4160" y="491"/>
                  </a:lnTo>
                  <a:lnTo>
                    <a:pt x="4100" y="515"/>
                  </a:lnTo>
                  <a:lnTo>
                    <a:pt x="4040" y="542"/>
                  </a:lnTo>
                  <a:lnTo>
                    <a:pt x="3979" y="572"/>
                  </a:lnTo>
                  <a:lnTo>
                    <a:pt x="3918" y="605"/>
                  </a:lnTo>
                  <a:lnTo>
                    <a:pt x="3858" y="642"/>
                  </a:lnTo>
                  <a:lnTo>
                    <a:pt x="3798" y="682"/>
                  </a:lnTo>
                  <a:lnTo>
                    <a:pt x="3738" y="724"/>
                  </a:lnTo>
                  <a:lnTo>
                    <a:pt x="3679" y="771"/>
                  </a:lnTo>
                  <a:lnTo>
                    <a:pt x="3620" y="822"/>
                  </a:lnTo>
                  <a:lnTo>
                    <a:pt x="3563" y="877"/>
                  </a:lnTo>
                  <a:lnTo>
                    <a:pt x="3507" y="935"/>
                  </a:lnTo>
                  <a:lnTo>
                    <a:pt x="3453" y="998"/>
                  </a:lnTo>
                  <a:lnTo>
                    <a:pt x="3398" y="1066"/>
                  </a:lnTo>
                  <a:lnTo>
                    <a:pt x="3348" y="1139"/>
                  </a:lnTo>
                  <a:lnTo>
                    <a:pt x="3299" y="1217"/>
                  </a:lnTo>
                  <a:lnTo>
                    <a:pt x="3251" y="1299"/>
                  </a:lnTo>
                  <a:lnTo>
                    <a:pt x="3206" y="1387"/>
                  </a:lnTo>
                  <a:lnTo>
                    <a:pt x="3164" y="1480"/>
                  </a:lnTo>
                  <a:lnTo>
                    <a:pt x="3141" y="1526"/>
                  </a:lnTo>
                  <a:lnTo>
                    <a:pt x="3117" y="1573"/>
                  </a:lnTo>
                  <a:lnTo>
                    <a:pt x="3092" y="1621"/>
                  </a:lnTo>
                  <a:lnTo>
                    <a:pt x="3066" y="1669"/>
                  </a:lnTo>
                  <a:lnTo>
                    <a:pt x="3041" y="1716"/>
                  </a:lnTo>
                  <a:lnTo>
                    <a:pt x="3015" y="1765"/>
                  </a:lnTo>
                  <a:lnTo>
                    <a:pt x="2988" y="1815"/>
                  </a:lnTo>
                  <a:lnTo>
                    <a:pt x="2961" y="1863"/>
                  </a:lnTo>
                  <a:lnTo>
                    <a:pt x="2934" y="1911"/>
                  </a:lnTo>
                  <a:lnTo>
                    <a:pt x="2906" y="1959"/>
                  </a:lnTo>
                  <a:lnTo>
                    <a:pt x="2880" y="2006"/>
                  </a:lnTo>
                  <a:lnTo>
                    <a:pt x="2854" y="2053"/>
                  </a:lnTo>
                  <a:lnTo>
                    <a:pt x="2827" y="2099"/>
                  </a:lnTo>
                  <a:lnTo>
                    <a:pt x="2801" y="2144"/>
                  </a:lnTo>
                  <a:lnTo>
                    <a:pt x="2775" y="2187"/>
                  </a:lnTo>
                  <a:lnTo>
                    <a:pt x="2750" y="2230"/>
                  </a:lnTo>
                  <a:lnTo>
                    <a:pt x="2726" y="2271"/>
                  </a:lnTo>
                  <a:lnTo>
                    <a:pt x="2702" y="2310"/>
                  </a:lnTo>
                  <a:lnTo>
                    <a:pt x="2680" y="2347"/>
                  </a:lnTo>
                  <a:lnTo>
                    <a:pt x="2659" y="2383"/>
                  </a:lnTo>
                  <a:lnTo>
                    <a:pt x="2638" y="2417"/>
                  </a:lnTo>
                  <a:lnTo>
                    <a:pt x="2619" y="2448"/>
                  </a:lnTo>
                  <a:lnTo>
                    <a:pt x="2601" y="2477"/>
                  </a:lnTo>
                  <a:lnTo>
                    <a:pt x="2585" y="2505"/>
                  </a:lnTo>
                  <a:lnTo>
                    <a:pt x="2570" y="2529"/>
                  </a:lnTo>
                  <a:lnTo>
                    <a:pt x="2556" y="2550"/>
                  </a:lnTo>
                  <a:lnTo>
                    <a:pt x="2546" y="2569"/>
                  </a:lnTo>
                  <a:lnTo>
                    <a:pt x="2536" y="2584"/>
                  </a:lnTo>
                  <a:lnTo>
                    <a:pt x="2528" y="2597"/>
                  </a:lnTo>
                  <a:lnTo>
                    <a:pt x="2523" y="2606"/>
                  </a:lnTo>
                  <a:lnTo>
                    <a:pt x="2519" y="2611"/>
                  </a:lnTo>
                  <a:lnTo>
                    <a:pt x="2518" y="2613"/>
                  </a:lnTo>
                  <a:lnTo>
                    <a:pt x="1815" y="3528"/>
                  </a:lnTo>
                  <a:lnTo>
                    <a:pt x="1548" y="4343"/>
                  </a:lnTo>
                  <a:lnTo>
                    <a:pt x="833" y="4185"/>
                  </a:lnTo>
                  <a:lnTo>
                    <a:pt x="361" y="3933"/>
                  </a:lnTo>
                  <a:lnTo>
                    <a:pt x="50" y="3641"/>
                  </a:lnTo>
                  <a:lnTo>
                    <a:pt x="50" y="3241"/>
                  </a:lnTo>
                  <a:lnTo>
                    <a:pt x="64" y="3233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7B28F74F-909A-2B3D-B531-D3FE0C7A7F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8" y="1533"/>
              <a:ext cx="969" cy="869"/>
            </a:xfrm>
            <a:custGeom>
              <a:avLst/>
              <a:gdLst>
                <a:gd name="T0" fmla="*/ 11 w 4846"/>
                <a:gd name="T1" fmla="*/ 645 h 4343"/>
                <a:gd name="T2" fmla="*/ 189 w 4846"/>
                <a:gd name="T3" fmla="*/ 555 h 4343"/>
                <a:gd name="T4" fmla="*/ 624 w 4846"/>
                <a:gd name="T5" fmla="*/ 100 h 4343"/>
                <a:gd name="T6" fmla="*/ 966 w 4846"/>
                <a:gd name="T7" fmla="*/ 3 h 4343"/>
                <a:gd name="T8" fmla="*/ 967 w 4846"/>
                <a:gd name="T9" fmla="*/ 67 h 4343"/>
                <a:gd name="T10" fmla="*/ 960 w 4846"/>
                <a:gd name="T11" fmla="*/ 68 h 4343"/>
                <a:gd name="T12" fmla="*/ 946 w 4846"/>
                <a:gd name="T13" fmla="*/ 70 h 4343"/>
                <a:gd name="T14" fmla="*/ 928 w 4846"/>
                <a:gd name="T15" fmla="*/ 73 h 4343"/>
                <a:gd name="T16" fmla="*/ 909 w 4846"/>
                <a:gd name="T17" fmla="*/ 76 h 4343"/>
                <a:gd name="T18" fmla="*/ 889 w 4846"/>
                <a:gd name="T19" fmla="*/ 81 h 4343"/>
                <a:gd name="T20" fmla="*/ 866 w 4846"/>
                <a:gd name="T21" fmla="*/ 86 h 4343"/>
                <a:gd name="T22" fmla="*/ 844 w 4846"/>
                <a:gd name="T23" fmla="*/ 94 h 4343"/>
                <a:gd name="T24" fmla="*/ 820 w 4846"/>
                <a:gd name="T25" fmla="*/ 103 h 4343"/>
                <a:gd name="T26" fmla="*/ 796 w 4846"/>
                <a:gd name="T27" fmla="*/ 114 h 4343"/>
                <a:gd name="T28" fmla="*/ 771 w 4846"/>
                <a:gd name="T29" fmla="*/ 128 h 4343"/>
                <a:gd name="T30" fmla="*/ 747 w 4846"/>
                <a:gd name="T31" fmla="*/ 145 h 4343"/>
                <a:gd name="T32" fmla="*/ 724 w 4846"/>
                <a:gd name="T33" fmla="*/ 164 h 4343"/>
                <a:gd name="T34" fmla="*/ 701 w 4846"/>
                <a:gd name="T35" fmla="*/ 187 h 4343"/>
                <a:gd name="T36" fmla="*/ 679 w 4846"/>
                <a:gd name="T37" fmla="*/ 213 h 4343"/>
                <a:gd name="T38" fmla="*/ 660 w 4846"/>
                <a:gd name="T39" fmla="*/ 244 h 4343"/>
                <a:gd name="T40" fmla="*/ 641 w 4846"/>
                <a:gd name="T41" fmla="*/ 278 h 4343"/>
                <a:gd name="T42" fmla="*/ 633 w 4846"/>
                <a:gd name="T43" fmla="*/ 296 h 4343"/>
                <a:gd name="T44" fmla="*/ 623 w 4846"/>
                <a:gd name="T45" fmla="*/ 315 h 4343"/>
                <a:gd name="T46" fmla="*/ 613 w 4846"/>
                <a:gd name="T47" fmla="*/ 334 h 4343"/>
                <a:gd name="T48" fmla="*/ 603 w 4846"/>
                <a:gd name="T49" fmla="*/ 353 h 4343"/>
                <a:gd name="T50" fmla="*/ 592 w 4846"/>
                <a:gd name="T51" fmla="*/ 373 h 4343"/>
                <a:gd name="T52" fmla="*/ 581 w 4846"/>
                <a:gd name="T53" fmla="*/ 392 h 4343"/>
                <a:gd name="T54" fmla="*/ 571 w 4846"/>
                <a:gd name="T55" fmla="*/ 411 h 4343"/>
                <a:gd name="T56" fmla="*/ 560 w 4846"/>
                <a:gd name="T57" fmla="*/ 429 h 4343"/>
                <a:gd name="T58" fmla="*/ 550 w 4846"/>
                <a:gd name="T59" fmla="*/ 446 h 4343"/>
                <a:gd name="T60" fmla="*/ 540 w 4846"/>
                <a:gd name="T61" fmla="*/ 462 h 4343"/>
                <a:gd name="T62" fmla="*/ 532 w 4846"/>
                <a:gd name="T63" fmla="*/ 477 h 4343"/>
                <a:gd name="T64" fmla="*/ 524 w 4846"/>
                <a:gd name="T65" fmla="*/ 490 h 4343"/>
                <a:gd name="T66" fmla="*/ 517 w 4846"/>
                <a:gd name="T67" fmla="*/ 501 h 4343"/>
                <a:gd name="T68" fmla="*/ 511 w 4846"/>
                <a:gd name="T69" fmla="*/ 510 h 4343"/>
                <a:gd name="T70" fmla="*/ 507 w 4846"/>
                <a:gd name="T71" fmla="*/ 517 h 4343"/>
                <a:gd name="T72" fmla="*/ 504 w 4846"/>
                <a:gd name="T73" fmla="*/ 521 h 4343"/>
                <a:gd name="T74" fmla="*/ 503 w 4846"/>
                <a:gd name="T75" fmla="*/ 523 h 4343"/>
                <a:gd name="T76" fmla="*/ 310 w 4846"/>
                <a:gd name="T77" fmla="*/ 869 h 4343"/>
                <a:gd name="T78" fmla="*/ 72 w 4846"/>
                <a:gd name="T79" fmla="*/ 787 h 4343"/>
                <a:gd name="T80" fmla="*/ 10 w 4846"/>
                <a:gd name="T81" fmla="*/ 648 h 434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846" h="4343">
                  <a:moveTo>
                    <a:pt x="64" y="3233"/>
                  </a:moveTo>
                  <a:lnTo>
                    <a:pt x="57" y="3225"/>
                  </a:lnTo>
                  <a:lnTo>
                    <a:pt x="0" y="2776"/>
                  </a:lnTo>
                  <a:lnTo>
                    <a:pt x="946" y="2776"/>
                  </a:lnTo>
                  <a:lnTo>
                    <a:pt x="1617" y="1940"/>
                  </a:lnTo>
                  <a:lnTo>
                    <a:pt x="3121" y="502"/>
                  </a:lnTo>
                  <a:lnTo>
                    <a:pt x="4846" y="0"/>
                  </a:lnTo>
                  <a:lnTo>
                    <a:pt x="4829" y="13"/>
                  </a:lnTo>
                  <a:lnTo>
                    <a:pt x="4836" y="30"/>
                  </a:lnTo>
                  <a:lnTo>
                    <a:pt x="4836" y="333"/>
                  </a:lnTo>
                  <a:lnTo>
                    <a:pt x="4803" y="338"/>
                  </a:lnTo>
                  <a:lnTo>
                    <a:pt x="4767" y="343"/>
                  </a:lnTo>
                  <a:lnTo>
                    <a:pt x="4729" y="349"/>
                  </a:lnTo>
                  <a:lnTo>
                    <a:pt x="4687" y="355"/>
                  </a:lnTo>
                  <a:lnTo>
                    <a:pt x="4642" y="363"/>
                  </a:lnTo>
                  <a:lnTo>
                    <a:pt x="4597" y="371"/>
                  </a:lnTo>
                  <a:lnTo>
                    <a:pt x="4547" y="380"/>
                  </a:lnTo>
                  <a:lnTo>
                    <a:pt x="4497" y="390"/>
                  </a:lnTo>
                  <a:lnTo>
                    <a:pt x="4444" y="403"/>
                  </a:lnTo>
                  <a:lnTo>
                    <a:pt x="4390" y="416"/>
                  </a:lnTo>
                  <a:lnTo>
                    <a:pt x="4333" y="432"/>
                  </a:lnTo>
                  <a:lnTo>
                    <a:pt x="4277" y="449"/>
                  </a:lnTo>
                  <a:lnTo>
                    <a:pt x="4219" y="468"/>
                  </a:lnTo>
                  <a:lnTo>
                    <a:pt x="4160" y="491"/>
                  </a:lnTo>
                  <a:lnTo>
                    <a:pt x="4100" y="515"/>
                  </a:lnTo>
                  <a:lnTo>
                    <a:pt x="4040" y="542"/>
                  </a:lnTo>
                  <a:lnTo>
                    <a:pt x="3979" y="572"/>
                  </a:lnTo>
                  <a:lnTo>
                    <a:pt x="3918" y="605"/>
                  </a:lnTo>
                  <a:lnTo>
                    <a:pt x="3858" y="642"/>
                  </a:lnTo>
                  <a:lnTo>
                    <a:pt x="3798" y="682"/>
                  </a:lnTo>
                  <a:lnTo>
                    <a:pt x="3738" y="724"/>
                  </a:lnTo>
                  <a:lnTo>
                    <a:pt x="3679" y="771"/>
                  </a:lnTo>
                  <a:lnTo>
                    <a:pt x="3620" y="822"/>
                  </a:lnTo>
                  <a:lnTo>
                    <a:pt x="3563" y="877"/>
                  </a:lnTo>
                  <a:lnTo>
                    <a:pt x="3507" y="935"/>
                  </a:lnTo>
                  <a:lnTo>
                    <a:pt x="3453" y="998"/>
                  </a:lnTo>
                  <a:lnTo>
                    <a:pt x="3398" y="1066"/>
                  </a:lnTo>
                  <a:lnTo>
                    <a:pt x="3348" y="1139"/>
                  </a:lnTo>
                  <a:lnTo>
                    <a:pt x="3299" y="1217"/>
                  </a:lnTo>
                  <a:lnTo>
                    <a:pt x="3251" y="1299"/>
                  </a:lnTo>
                  <a:lnTo>
                    <a:pt x="3206" y="1387"/>
                  </a:lnTo>
                  <a:lnTo>
                    <a:pt x="3164" y="1480"/>
                  </a:lnTo>
                  <a:lnTo>
                    <a:pt x="3141" y="1526"/>
                  </a:lnTo>
                  <a:lnTo>
                    <a:pt x="3117" y="1573"/>
                  </a:lnTo>
                  <a:lnTo>
                    <a:pt x="3092" y="1621"/>
                  </a:lnTo>
                  <a:lnTo>
                    <a:pt x="3066" y="1669"/>
                  </a:lnTo>
                  <a:lnTo>
                    <a:pt x="3041" y="1716"/>
                  </a:lnTo>
                  <a:lnTo>
                    <a:pt x="3015" y="1765"/>
                  </a:lnTo>
                  <a:lnTo>
                    <a:pt x="2988" y="1815"/>
                  </a:lnTo>
                  <a:lnTo>
                    <a:pt x="2961" y="1863"/>
                  </a:lnTo>
                  <a:lnTo>
                    <a:pt x="2934" y="1911"/>
                  </a:lnTo>
                  <a:lnTo>
                    <a:pt x="2906" y="1959"/>
                  </a:lnTo>
                  <a:lnTo>
                    <a:pt x="2880" y="2006"/>
                  </a:lnTo>
                  <a:lnTo>
                    <a:pt x="2854" y="2053"/>
                  </a:lnTo>
                  <a:lnTo>
                    <a:pt x="2827" y="2099"/>
                  </a:lnTo>
                  <a:lnTo>
                    <a:pt x="2801" y="2144"/>
                  </a:lnTo>
                  <a:lnTo>
                    <a:pt x="2775" y="2187"/>
                  </a:lnTo>
                  <a:lnTo>
                    <a:pt x="2750" y="2230"/>
                  </a:lnTo>
                  <a:lnTo>
                    <a:pt x="2726" y="2271"/>
                  </a:lnTo>
                  <a:lnTo>
                    <a:pt x="2702" y="2310"/>
                  </a:lnTo>
                  <a:lnTo>
                    <a:pt x="2680" y="2347"/>
                  </a:lnTo>
                  <a:lnTo>
                    <a:pt x="2659" y="2383"/>
                  </a:lnTo>
                  <a:lnTo>
                    <a:pt x="2638" y="2417"/>
                  </a:lnTo>
                  <a:lnTo>
                    <a:pt x="2619" y="2448"/>
                  </a:lnTo>
                  <a:lnTo>
                    <a:pt x="2601" y="2477"/>
                  </a:lnTo>
                  <a:lnTo>
                    <a:pt x="2585" y="2505"/>
                  </a:lnTo>
                  <a:lnTo>
                    <a:pt x="2570" y="2529"/>
                  </a:lnTo>
                  <a:lnTo>
                    <a:pt x="2556" y="2550"/>
                  </a:lnTo>
                  <a:lnTo>
                    <a:pt x="2546" y="2569"/>
                  </a:lnTo>
                  <a:lnTo>
                    <a:pt x="2536" y="2584"/>
                  </a:lnTo>
                  <a:lnTo>
                    <a:pt x="2528" y="2597"/>
                  </a:lnTo>
                  <a:lnTo>
                    <a:pt x="2523" y="2606"/>
                  </a:lnTo>
                  <a:lnTo>
                    <a:pt x="2519" y="2611"/>
                  </a:lnTo>
                  <a:lnTo>
                    <a:pt x="2518" y="2613"/>
                  </a:lnTo>
                  <a:lnTo>
                    <a:pt x="1815" y="3528"/>
                  </a:lnTo>
                  <a:lnTo>
                    <a:pt x="1548" y="4343"/>
                  </a:lnTo>
                  <a:lnTo>
                    <a:pt x="833" y="4185"/>
                  </a:lnTo>
                  <a:lnTo>
                    <a:pt x="361" y="3933"/>
                  </a:lnTo>
                  <a:lnTo>
                    <a:pt x="50" y="3641"/>
                  </a:lnTo>
                  <a:lnTo>
                    <a:pt x="50" y="3241"/>
                  </a:lnTo>
                  <a:lnTo>
                    <a:pt x="64" y="323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A43FE284-F23D-0F61-1030-6D3513DF906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9" y="1510"/>
              <a:ext cx="1505" cy="938"/>
            </a:xfrm>
            <a:custGeom>
              <a:avLst/>
              <a:gdLst>
                <a:gd name="T0" fmla="*/ 980 w 7527"/>
                <a:gd name="T1" fmla="*/ 66 h 4689"/>
                <a:gd name="T2" fmla="*/ 797 w 7527"/>
                <a:gd name="T3" fmla="*/ 146 h 4689"/>
                <a:gd name="T4" fmla="*/ 626 w 7527"/>
                <a:gd name="T5" fmla="*/ 302 h 4689"/>
                <a:gd name="T6" fmla="*/ 483 w 7527"/>
                <a:gd name="T7" fmla="*/ 455 h 4689"/>
                <a:gd name="T8" fmla="*/ 363 w 7527"/>
                <a:gd name="T9" fmla="*/ 577 h 4689"/>
                <a:gd name="T10" fmla="*/ 290 w 7527"/>
                <a:gd name="T11" fmla="*/ 640 h 4689"/>
                <a:gd name="T12" fmla="*/ 202 w 7527"/>
                <a:gd name="T13" fmla="*/ 654 h 4689"/>
                <a:gd name="T14" fmla="*/ 90 w 7527"/>
                <a:gd name="T15" fmla="*/ 655 h 4689"/>
                <a:gd name="T16" fmla="*/ 36 w 7527"/>
                <a:gd name="T17" fmla="*/ 654 h 4689"/>
                <a:gd name="T18" fmla="*/ 94 w 7527"/>
                <a:gd name="T19" fmla="*/ 682 h 4689"/>
                <a:gd name="T20" fmla="*/ 211 w 7527"/>
                <a:gd name="T21" fmla="*/ 677 h 4689"/>
                <a:gd name="T22" fmla="*/ 295 w 7527"/>
                <a:gd name="T23" fmla="*/ 656 h 4689"/>
                <a:gd name="T24" fmla="*/ 389 w 7527"/>
                <a:gd name="T25" fmla="*/ 560 h 4689"/>
                <a:gd name="T26" fmla="*/ 450 w 7527"/>
                <a:gd name="T27" fmla="*/ 496 h 4689"/>
                <a:gd name="T28" fmla="*/ 540 w 7527"/>
                <a:gd name="T29" fmla="*/ 408 h 4689"/>
                <a:gd name="T30" fmla="*/ 609 w 7527"/>
                <a:gd name="T31" fmla="*/ 340 h 4689"/>
                <a:gd name="T32" fmla="*/ 578 w 7527"/>
                <a:gd name="T33" fmla="*/ 384 h 4689"/>
                <a:gd name="T34" fmla="*/ 510 w 7527"/>
                <a:gd name="T35" fmla="*/ 467 h 4689"/>
                <a:gd name="T36" fmla="*/ 460 w 7527"/>
                <a:gd name="T37" fmla="*/ 526 h 4689"/>
                <a:gd name="T38" fmla="*/ 379 w 7527"/>
                <a:gd name="T39" fmla="*/ 610 h 4689"/>
                <a:gd name="T40" fmla="*/ 276 w 7527"/>
                <a:gd name="T41" fmla="*/ 680 h 4689"/>
                <a:gd name="T42" fmla="*/ 145 w 7527"/>
                <a:gd name="T43" fmla="*/ 722 h 4689"/>
                <a:gd name="T44" fmla="*/ 28 w 7527"/>
                <a:gd name="T45" fmla="*/ 759 h 4689"/>
                <a:gd name="T46" fmla="*/ 43 w 7527"/>
                <a:gd name="T47" fmla="*/ 789 h 4689"/>
                <a:gd name="T48" fmla="*/ 179 w 7527"/>
                <a:gd name="T49" fmla="*/ 740 h 4689"/>
                <a:gd name="T50" fmla="*/ 320 w 7527"/>
                <a:gd name="T51" fmla="*/ 677 h 4689"/>
                <a:gd name="T52" fmla="*/ 395 w 7527"/>
                <a:gd name="T53" fmla="*/ 607 h 4689"/>
                <a:gd name="T54" fmla="*/ 455 w 7527"/>
                <a:gd name="T55" fmla="*/ 536 h 4689"/>
                <a:gd name="T56" fmla="*/ 525 w 7527"/>
                <a:gd name="T57" fmla="*/ 461 h 4689"/>
                <a:gd name="T58" fmla="*/ 608 w 7527"/>
                <a:gd name="T59" fmla="*/ 369 h 4689"/>
                <a:gd name="T60" fmla="*/ 647 w 7527"/>
                <a:gd name="T61" fmla="*/ 325 h 4689"/>
                <a:gd name="T62" fmla="*/ 588 w 7527"/>
                <a:gd name="T63" fmla="*/ 403 h 4689"/>
                <a:gd name="T64" fmla="*/ 523 w 7527"/>
                <a:gd name="T65" fmla="*/ 492 h 4689"/>
                <a:gd name="T66" fmla="*/ 472 w 7527"/>
                <a:gd name="T67" fmla="*/ 558 h 4689"/>
                <a:gd name="T68" fmla="*/ 336 w 7527"/>
                <a:gd name="T69" fmla="*/ 694 h 4689"/>
                <a:gd name="T70" fmla="*/ 202 w 7527"/>
                <a:gd name="T71" fmla="*/ 787 h 4689"/>
                <a:gd name="T72" fmla="*/ 148 w 7527"/>
                <a:gd name="T73" fmla="*/ 863 h 4689"/>
                <a:gd name="T74" fmla="*/ 265 w 7527"/>
                <a:gd name="T75" fmla="*/ 770 h 4689"/>
                <a:gd name="T76" fmla="*/ 398 w 7527"/>
                <a:gd name="T77" fmla="*/ 648 h 4689"/>
                <a:gd name="T78" fmla="*/ 500 w 7527"/>
                <a:gd name="T79" fmla="*/ 528 h 4689"/>
                <a:gd name="T80" fmla="*/ 576 w 7527"/>
                <a:gd name="T81" fmla="*/ 442 h 4689"/>
                <a:gd name="T82" fmla="*/ 646 w 7527"/>
                <a:gd name="T83" fmla="*/ 361 h 4689"/>
                <a:gd name="T84" fmla="*/ 648 w 7527"/>
                <a:gd name="T85" fmla="*/ 364 h 4689"/>
                <a:gd name="T86" fmla="*/ 577 w 7527"/>
                <a:gd name="T87" fmla="*/ 463 h 4689"/>
                <a:gd name="T88" fmla="*/ 521 w 7527"/>
                <a:gd name="T89" fmla="*/ 540 h 4689"/>
                <a:gd name="T90" fmla="*/ 487 w 7527"/>
                <a:gd name="T91" fmla="*/ 580 h 4689"/>
                <a:gd name="T92" fmla="*/ 433 w 7527"/>
                <a:gd name="T93" fmla="*/ 642 h 4689"/>
                <a:gd name="T94" fmla="*/ 393 w 7527"/>
                <a:gd name="T95" fmla="*/ 700 h 4689"/>
                <a:gd name="T96" fmla="*/ 362 w 7527"/>
                <a:gd name="T97" fmla="*/ 924 h 4689"/>
                <a:gd name="T98" fmla="*/ 376 w 7527"/>
                <a:gd name="T99" fmla="*/ 833 h 4689"/>
                <a:gd name="T100" fmla="*/ 405 w 7527"/>
                <a:gd name="T101" fmla="*/ 721 h 4689"/>
                <a:gd name="T102" fmla="*/ 458 w 7527"/>
                <a:gd name="T103" fmla="*/ 634 h 4689"/>
                <a:gd name="T104" fmla="*/ 510 w 7527"/>
                <a:gd name="T105" fmla="*/ 561 h 4689"/>
                <a:gd name="T106" fmla="*/ 567 w 7527"/>
                <a:gd name="T107" fmla="*/ 496 h 4689"/>
                <a:gd name="T108" fmla="*/ 625 w 7527"/>
                <a:gd name="T109" fmla="*/ 429 h 4689"/>
                <a:gd name="T110" fmla="*/ 671 w 7527"/>
                <a:gd name="T111" fmla="*/ 372 h 4689"/>
                <a:gd name="T112" fmla="*/ 788 w 7527"/>
                <a:gd name="T113" fmla="*/ 227 h 4689"/>
                <a:gd name="T114" fmla="*/ 941 w 7527"/>
                <a:gd name="T115" fmla="*/ 109 h 4689"/>
                <a:gd name="T116" fmla="*/ 1140 w 7527"/>
                <a:gd name="T117" fmla="*/ 55 h 4689"/>
                <a:gd name="T118" fmla="*/ 1220 w 7527"/>
                <a:gd name="T119" fmla="*/ 45 h 4689"/>
                <a:gd name="T120" fmla="*/ 1277 w 7527"/>
                <a:gd name="T121" fmla="*/ 43 h 468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527" h="4689">
                  <a:moveTo>
                    <a:pt x="7527" y="0"/>
                  </a:moveTo>
                  <a:lnTo>
                    <a:pt x="6401" y="49"/>
                  </a:lnTo>
                  <a:lnTo>
                    <a:pt x="5662" y="235"/>
                  </a:lnTo>
                  <a:lnTo>
                    <a:pt x="5561" y="239"/>
                  </a:lnTo>
                  <a:lnTo>
                    <a:pt x="5462" y="245"/>
                  </a:lnTo>
                  <a:lnTo>
                    <a:pt x="5365" y="253"/>
                  </a:lnTo>
                  <a:lnTo>
                    <a:pt x="5268" y="263"/>
                  </a:lnTo>
                  <a:lnTo>
                    <a:pt x="5174" y="276"/>
                  </a:lnTo>
                  <a:lnTo>
                    <a:pt x="5082" y="292"/>
                  </a:lnTo>
                  <a:lnTo>
                    <a:pt x="4990" y="309"/>
                  </a:lnTo>
                  <a:lnTo>
                    <a:pt x="4901" y="330"/>
                  </a:lnTo>
                  <a:lnTo>
                    <a:pt x="4814" y="353"/>
                  </a:lnTo>
                  <a:lnTo>
                    <a:pt x="4726" y="378"/>
                  </a:lnTo>
                  <a:lnTo>
                    <a:pt x="4640" y="406"/>
                  </a:lnTo>
                  <a:lnTo>
                    <a:pt x="4555" y="436"/>
                  </a:lnTo>
                  <a:lnTo>
                    <a:pt x="4472" y="470"/>
                  </a:lnTo>
                  <a:lnTo>
                    <a:pt x="4389" y="507"/>
                  </a:lnTo>
                  <a:lnTo>
                    <a:pt x="4307" y="545"/>
                  </a:lnTo>
                  <a:lnTo>
                    <a:pt x="4225" y="588"/>
                  </a:lnTo>
                  <a:lnTo>
                    <a:pt x="4145" y="633"/>
                  </a:lnTo>
                  <a:lnTo>
                    <a:pt x="4065" y="681"/>
                  </a:lnTo>
                  <a:lnTo>
                    <a:pt x="3986" y="732"/>
                  </a:lnTo>
                  <a:lnTo>
                    <a:pt x="3908" y="787"/>
                  </a:lnTo>
                  <a:lnTo>
                    <a:pt x="3828" y="844"/>
                  </a:lnTo>
                  <a:lnTo>
                    <a:pt x="3751" y="905"/>
                  </a:lnTo>
                  <a:lnTo>
                    <a:pt x="3673" y="968"/>
                  </a:lnTo>
                  <a:lnTo>
                    <a:pt x="3595" y="1036"/>
                  </a:lnTo>
                  <a:lnTo>
                    <a:pt x="3518" y="1106"/>
                  </a:lnTo>
                  <a:lnTo>
                    <a:pt x="3441" y="1179"/>
                  </a:lnTo>
                  <a:lnTo>
                    <a:pt x="3363" y="1256"/>
                  </a:lnTo>
                  <a:lnTo>
                    <a:pt x="3286" y="1338"/>
                  </a:lnTo>
                  <a:lnTo>
                    <a:pt x="3208" y="1421"/>
                  </a:lnTo>
                  <a:lnTo>
                    <a:pt x="3130" y="1509"/>
                  </a:lnTo>
                  <a:lnTo>
                    <a:pt x="3051" y="1601"/>
                  </a:lnTo>
                  <a:lnTo>
                    <a:pt x="2972" y="1696"/>
                  </a:lnTo>
                  <a:lnTo>
                    <a:pt x="2911" y="1760"/>
                  </a:lnTo>
                  <a:lnTo>
                    <a:pt x="2848" y="1825"/>
                  </a:lnTo>
                  <a:lnTo>
                    <a:pt x="2786" y="1891"/>
                  </a:lnTo>
                  <a:lnTo>
                    <a:pt x="2723" y="1955"/>
                  </a:lnTo>
                  <a:lnTo>
                    <a:pt x="2660" y="2021"/>
                  </a:lnTo>
                  <a:lnTo>
                    <a:pt x="2599" y="2085"/>
                  </a:lnTo>
                  <a:lnTo>
                    <a:pt x="2537" y="2149"/>
                  </a:lnTo>
                  <a:lnTo>
                    <a:pt x="2475" y="2214"/>
                  </a:lnTo>
                  <a:lnTo>
                    <a:pt x="2415" y="2276"/>
                  </a:lnTo>
                  <a:lnTo>
                    <a:pt x="2355" y="2339"/>
                  </a:lnTo>
                  <a:lnTo>
                    <a:pt x="2295" y="2399"/>
                  </a:lnTo>
                  <a:lnTo>
                    <a:pt x="2237" y="2460"/>
                  </a:lnTo>
                  <a:lnTo>
                    <a:pt x="2179" y="2518"/>
                  </a:lnTo>
                  <a:lnTo>
                    <a:pt x="2123" y="2575"/>
                  </a:lnTo>
                  <a:lnTo>
                    <a:pt x="2067" y="2631"/>
                  </a:lnTo>
                  <a:lnTo>
                    <a:pt x="2015" y="2686"/>
                  </a:lnTo>
                  <a:lnTo>
                    <a:pt x="1962" y="2738"/>
                  </a:lnTo>
                  <a:lnTo>
                    <a:pt x="1911" y="2788"/>
                  </a:lnTo>
                  <a:lnTo>
                    <a:pt x="1862" y="2836"/>
                  </a:lnTo>
                  <a:lnTo>
                    <a:pt x="1815" y="2882"/>
                  </a:lnTo>
                  <a:lnTo>
                    <a:pt x="1770" y="2926"/>
                  </a:lnTo>
                  <a:lnTo>
                    <a:pt x="1727" y="2967"/>
                  </a:lnTo>
                  <a:lnTo>
                    <a:pt x="1686" y="3005"/>
                  </a:lnTo>
                  <a:lnTo>
                    <a:pt x="1648" y="3040"/>
                  </a:lnTo>
                  <a:lnTo>
                    <a:pt x="1612" y="3073"/>
                  </a:lnTo>
                  <a:lnTo>
                    <a:pt x="1578" y="3102"/>
                  </a:lnTo>
                  <a:lnTo>
                    <a:pt x="1547" y="3128"/>
                  </a:lnTo>
                  <a:lnTo>
                    <a:pt x="1519" y="3150"/>
                  </a:lnTo>
                  <a:lnTo>
                    <a:pt x="1494" y="3170"/>
                  </a:lnTo>
                  <a:lnTo>
                    <a:pt x="1471" y="3185"/>
                  </a:lnTo>
                  <a:lnTo>
                    <a:pt x="1452" y="3198"/>
                  </a:lnTo>
                  <a:lnTo>
                    <a:pt x="1436" y="3205"/>
                  </a:lnTo>
                  <a:lnTo>
                    <a:pt x="1405" y="3215"/>
                  </a:lnTo>
                  <a:lnTo>
                    <a:pt x="1371" y="3224"/>
                  </a:lnTo>
                  <a:lnTo>
                    <a:pt x="1334" y="3233"/>
                  </a:lnTo>
                  <a:lnTo>
                    <a:pt x="1293" y="3240"/>
                  </a:lnTo>
                  <a:lnTo>
                    <a:pt x="1251" y="3246"/>
                  </a:lnTo>
                  <a:lnTo>
                    <a:pt x="1205" y="3252"/>
                  </a:lnTo>
                  <a:lnTo>
                    <a:pt x="1158" y="3258"/>
                  </a:lnTo>
                  <a:lnTo>
                    <a:pt x="1109" y="3262"/>
                  </a:lnTo>
                  <a:lnTo>
                    <a:pt x="1059" y="3266"/>
                  </a:lnTo>
                  <a:lnTo>
                    <a:pt x="1008" y="3269"/>
                  </a:lnTo>
                  <a:lnTo>
                    <a:pt x="956" y="3272"/>
                  </a:lnTo>
                  <a:lnTo>
                    <a:pt x="903" y="3274"/>
                  </a:lnTo>
                  <a:lnTo>
                    <a:pt x="850" y="3275"/>
                  </a:lnTo>
                  <a:lnTo>
                    <a:pt x="797" y="3276"/>
                  </a:lnTo>
                  <a:lnTo>
                    <a:pt x="744" y="3278"/>
                  </a:lnTo>
                  <a:lnTo>
                    <a:pt x="693" y="3278"/>
                  </a:lnTo>
                  <a:lnTo>
                    <a:pt x="641" y="3278"/>
                  </a:lnTo>
                  <a:lnTo>
                    <a:pt x="592" y="3278"/>
                  </a:lnTo>
                  <a:lnTo>
                    <a:pt x="542" y="3278"/>
                  </a:lnTo>
                  <a:lnTo>
                    <a:pt x="497" y="3276"/>
                  </a:lnTo>
                  <a:lnTo>
                    <a:pt x="451" y="3276"/>
                  </a:lnTo>
                  <a:lnTo>
                    <a:pt x="409" y="3275"/>
                  </a:lnTo>
                  <a:lnTo>
                    <a:pt x="369" y="3274"/>
                  </a:lnTo>
                  <a:lnTo>
                    <a:pt x="333" y="3273"/>
                  </a:lnTo>
                  <a:lnTo>
                    <a:pt x="299" y="3272"/>
                  </a:lnTo>
                  <a:lnTo>
                    <a:pt x="269" y="3270"/>
                  </a:lnTo>
                  <a:lnTo>
                    <a:pt x="244" y="3269"/>
                  </a:lnTo>
                  <a:lnTo>
                    <a:pt x="221" y="3269"/>
                  </a:lnTo>
                  <a:lnTo>
                    <a:pt x="204" y="3268"/>
                  </a:lnTo>
                  <a:lnTo>
                    <a:pt x="191" y="3267"/>
                  </a:lnTo>
                  <a:lnTo>
                    <a:pt x="183" y="3267"/>
                  </a:lnTo>
                  <a:lnTo>
                    <a:pt x="180" y="3267"/>
                  </a:lnTo>
                  <a:lnTo>
                    <a:pt x="21" y="3410"/>
                  </a:lnTo>
                  <a:lnTo>
                    <a:pt x="57" y="3410"/>
                  </a:lnTo>
                  <a:lnTo>
                    <a:pt x="96" y="3410"/>
                  </a:lnTo>
                  <a:lnTo>
                    <a:pt x="136" y="3410"/>
                  </a:lnTo>
                  <a:lnTo>
                    <a:pt x="179" y="3410"/>
                  </a:lnTo>
                  <a:lnTo>
                    <a:pt x="223" y="3411"/>
                  </a:lnTo>
                  <a:lnTo>
                    <a:pt x="270" y="3411"/>
                  </a:lnTo>
                  <a:lnTo>
                    <a:pt x="320" y="3411"/>
                  </a:lnTo>
                  <a:lnTo>
                    <a:pt x="369" y="3411"/>
                  </a:lnTo>
                  <a:lnTo>
                    <a:pt x="420" y="3410"/>
                  </a:lnTo>
                  <a:lnTo>
                    <a:pt x="471" y="3410"/>
                  </a:lnTo>
                  <a:lnTo>
                    <a:pt x="524" y="3410"/>
                  </a:lnTo>
                  <a:lnTo>
                    <a:pt x="578" y="3409"/>
                  </a:lnTo>
                  <a:lnTo>
                    <a:pt x="631" y="3407"/>
                  </a:lnTo>
                  <a:lnTo>
                    <a:pt x="685" y="3405"/>
                  </a:lnTo>
                  <a:lnTo>
                    <a:pt x="739" y="3404"/>
                  </a:lnTo>
                  <a:lnTo>
                    <a:pt x="794" y="3401"/>
                  </a:lnTo>
                  <a:lnTo>
                    <a:pt x="848" y="3399"/>
                  </a:lnTo>
                  <a:lnTo>
                    <a:pt x="901" y="3395"/>
                  </a:lnTo>
                  <a:lnTo>
                    <a:pt x="952" y="3392"/>
                  </a:lnTo>
                  <a:lnTo>
                    <a:pt x="1004" y="3387"/>
                  </a:lnTo>
                  <a:lnTo>
                    <a:pt x="1053" y="3382"/>
                  </a:lnTo>
                  <a:lnTo>
                    <a:pt x="1103" y="3376"/>
                  </a:lnTo>
                  <a:lnTo>
                    <a:pt x="1150" y="3370"/>
                  </a:lnTo>
                  <a:lnTo>
                    <a:pt x="1195" y="3364"/>
                  </a:lnTo>
                  <a:lnTo>
                    <a:pt x="1239" y="3355"/>
                  </a:lnTo>
                  <a:lnTo>
                    <a:pt x="1281" y="3347"/>
                  </a:lnTo>
                  <a:lnTo>
                    <a:pt x="1319" y="3338"/>
                  </a:lnTo>
                  <a:lnTo>
                    <a:pt x="1357" y="3329"/>
                  </a:lnTo>
                  <a:lnTo>
                    <a:pt x="1390" y="3318"/>
                  </a:lnTo>
                  <a:lnTo>
                    <a:pt x="1422" y="3306"/>
                  </a:lnTo>
                  <a:lnTo>
                    <a:pt x="1449" y="3292"/>
                  </a:lnTo>
                  <a:lnTo>
                    <a:pt x="1473" y="3279"/>
                  </a:lnTo>
                  <a:lnTo>
                    <a:pt x="1521" y="3238"/>
                  </a:lnTo>
                  <a:lnTo>
                    <a:pt x="1569" y="3195"/>
                  </a:lnTo>
                  <a:lnTo>
                    <a:pt x="1616" y="3151"/>
                  </a:lnTo>
                  <a:lnTo>
                    <a:pt x="1662" y="3107"/>
                  </a:lnTo>
                  <a:lnTo>
                    <a:pt x="1707" y="3062"/>
                  </a:lnTo>
                  <a:lnTo>
                    <a:pt x="1751" y="3016"/>
                  </a:lnTo>
                  <a:lnTo>
                    <a:pt x="1793" y="2971"/>
                  </a:lnTo>
                  <a:lnTo>
                    <a:pt x="1834" y="2926"/>
                  </a:lnTo>
                  <a:lnTo>
                    <a:pt x="1873" y="2882"/>
                  </a:lnTo>
                  <a:lnTo>
                    <a:pt x="1910" y="2840"/>
                  </a:lnTo>
                  <a:lnTo>
                    <a:pt x="1946" y="2798"/>
                  </a:lnTo>
                  <a:lnTo>
                    <a:pt x="1978" y="2760"/>
                  </a:lnTo>
                  <a:lnTo>
                    <a:pt x="2010" y="2723"/>
                  </a:lnTo>
                  <a:lnTo>
                    <a:pt x="2039" y="2690"/>
                  </a:lnTo>
                  <a:lnTo>
                    <a:pt x="2064" y="2659"/>
                  </a:lnTo>
                  <a:lnTo>
                    <a:pt x="2088" y="2632"/>
                  </a:lnTo>
                  <a:lnTo>
                    <a:pt x="2108" y="2614"/>
                  </a:lnTo>
                  <a:lnTo>
                    <a:pt x="2131" y="2592"/>
                  </a:lnTo>
                  <a:lnTo>
                    <a:pt x="2158" y="2567"/>
                  </a:lnTo>
                  <a:lnTo>
                    <a:pt x="2187" y="2540"/>
                  </a:lnTo>
                  <a:lnTo>
                    <a:pt x="2218" y="2510"/>
                  </a:lnTo>
                  <a:lnTo>
                    <a:pt x="2251" y="2477"/>
                  </a:lnTo>
                  <a:lnTo>
                    <a:pt x="2288" y="2442"/>
                  </a:lnTo>
                  <a:lnTo>
                    <a:pt x="2325" y="2405"/>
                  </a:lnTo>
                  <a:lnTo>
                    <a:pt x="2365" y="2368"/>
                  </a:lnTo>
                  <a:lnTo>
                    <a:pt x="2404" y="2329"/>
                  </a:lnTo>
                  <a:lnTo>
                    <a:pt x="2445" y="2289"/>
                  </a:lnTo>
                  <a:lnTo>
                    <a:pt x="2487" y="2248"/>
                  </a:lnTo>
                  <a:lnTo>
                    <a:pt x="2531" y="2206"/>
                  </a:lnTo>
                  <a:lnTo>
                    <a:pt x="2573" y="2164"/>
                  </a:lnTo>
                  <a:lnTo>
                    <a:pt x="2616" y="2123"/>
                  </a:lnTo>
                  <a:lnTo>
                    <a:pt x="2658" y="2081"/>
                  </a:lnTo>
                  <a:lnTo>
                    <a:pt x="2700" y="2040"/>
                  </a:lnTo>
                  <a:lnTo>
                    <a:pt x="2741" y="2000"/>
                  </a:lnTo>
                  <a:lnTo>
                    <a:pt x="2781" y="1961"/>
                  </a:lnTo>
                  <a:lnTo>
                    <a:pt x="2819" y="1924"/>
                  </a:lnTo>
                  <a:lnTo>
                    <a:pt x="2855" y="1887"/>
                  </a:lnTo>
                  <a:lnTo>
                    <a:pt x="2891" y="1852"/>
                  </a:lnTo>
                  <a:lnTo>
                    <a:pt x="2924" y="1821"/>
                  </a:lnTo>
                  <a:lnTo>
                    <a:pt x="2954" y="1790"/>
                  </a:lnTo>
                  <a:lnTo>
                    <a:pt x="2983" y="1762"/>
                  </a:lnTo>
                  <a:lnTo>
                    <a:pt x="3007" y="1738"/>
                  </a:lnTo>
                  <a:lnTo>
                    <a:pt x="3030" y="1716"/>
                  </a:lnTo>
                  <a:lnTo>
                    <a:pt x="3048" y="1698"/>
                  </a:lnTo>
                  <a:lnTo>
                    <a:pt x="3062" y="1683"/>
                  </a:lnTo>
                  <a:lnTo>
                    <a:pt x="3073" y="1673"/>
                  </a:lnTo>
                  <a:lnTo>
                    <a:pt x="3080" y="1666"/>
                  </a:lnTo>
                  <a:lnTo>
                    <a:pt x="3083" y="1664"/>
                  </a:lnTo>
                  <a:lnTo>
                    <a:pt x="3059" y="1698"/>
                  </a:lnTo>
                  <a:lnTo>
                    <a:pt x="3032" y="1733"/>
                  </a:lnTo>
                  <a:lnTo>
                    <a:pt x="3006" y="1768"/>
                  </a:lnTo>
                  <a:lnTo>
                    <a:pt x="2978" y="1805"/>
                  </a:lnTo>
                  <a:lnTo>
                    <a:pt x="2949" y="1842"/>
                  </a:lnTo>
                  <a:lnTo>
                    <a:pt x="2920" y="1880"/>
                  </a:lnTo>
                  <a:lnTo>
                    <a:pt x="2890" y="1918"/>
                  </a:lnTo>
                  <a:lnTo>
                    <a:pt x="2860" y="1956"/>
                  </a:lnTo>
                  <a:lnTo>
                    <a:pt x="2829" y="1995"/>
                  </a:lnTo>
                  <a:lnTo>
                    <a:pt x="2799" y="2034"/>
                  </a:lnTo>
                  <a:lnTo>
                    <a:pt x="2768" y="2073"/>
                  </a:lnTo>
                  <a:lnTo>
                    <a:pt x="2736" y="2112"/>
                  </a:lnTo>
                  <a:lnTo>
                    <a:pt x="2705" y="2149"/>
                  </a:lnTo>
                  <a:lnTo>
                    <a:pt x="2674" y="2188"/>
                  </a:lnTo>
                  <a:lnTo>
                    <a:pt x="2642" y="2226"/>
                  </a:lnTo>
                  <a:lnTo>
                    <a:pt x="2612" y="2262"/>
                  </a:lnTo>
                  <a:lnTo>
                    <a:pt x="2582" y="2299"/>
                  </a:lnTo>
                  <a:lnTo>
                    <a:pt x="2553" y="2334"/>
                  </a:lnTo>
                  <a:lnTo>
                    <a:pt x="2525" y="2368"/>
                  </a:lnTo>
                  <a:lnTo>
                    <a:pt x="2497" y="2400"/>
                  </a:lnTo>
                  <a:lnTo>
                    <a:pt x="2470" y="2432"/>
                  </a:lnTo>
                  <a:lnTo>
                    <a:pt x="2444" y="2462"/>
                  </a:lnTo>
                  <a:lnTo>
                    <a:pt x="2420" y="2491"/>
                  </a:lnTo>
                  <a:lnTo>
                    <a:pt x="2396" y="2519"/>
                  </a:lnTo>
                  <a:lnTo>
                    <a:pt x="2374" y="2545"/>
                  </a:lnTo>
                  <a:lnTo>
                    <a:pt x="2354" y="2568"/>
                  </a:lnTo>
                  <a:lnTo>
                    <a:pt x="2334" y="2590"/>
                  </a:lnTo>
                  <a:lnTo>
                    <a:pt x="2318" y="2610"/>
                  </a:lnTo>
                  <a:lnTo>
                    <a:pt x="2302" y="2627"/>
                  </a:lnTo>
                  <a:lnTo>
                    <a:pt x="2289" y="2643"/>
                  </a:lnTo>
                  <a:lnTo>
                    <a:pt x="2278" y="2656"/>
                  </a:lnTo>
                  <a:lnTo>
                    <a:pt x="2268" y="2666"/>
                  </a:lnTo>
                  <a:lnTo>
                    <a:pt x="2230" y="2704"/>
                  </a:lnTo>
                  <a:lnTo>
                    <a:pt x="2188" y="2746"/>
                  </a:lnTo>
                  <a:lnTo>
                    <a:pt x="2143" y="2791"/>
                  </a:lnTo>
                  <a:lnTo>
                    <a:pt x="2096" y="2841"/>
                  </a:lnTo>
                  <a:lnTo>
                    <a:pt x="2047" y="2892"/>
                  </a:lnTo>
                  <a:lnTo>
                    <a:pt x="1998" y="2944"/>
                  </a:lnTo>
                  <a:lnTo>
                    <a:pt x="1946" y="2996"/>
                  </a:lnTo>
                  <a:lnTo>
                    <a:pt x="1894" y="3048"/>
                  </a:lnTo>
                  <a:lnTo>
                    <a:pt x="1844" y="3101"/>
                  </a:lnTo>
                  <a:lnTo>
                    <a:pt x="1792" y="3149"/>
                  </a:lnTo>
                  <a:lnTo>
                    <a:pt x="1741" y="3195"/>
                  </a:lnTo>
                  <a:lnTo>
                    <a:pt x="1692" y="3238"/>
                  </a:lnTo>
                  <a:lnTo>
                    <a:pt x="1645" y="3275"/>
                  </a:lnTo>
                  <a:lnTo>
                    <a:pt x="1600" y="3307"/>
                  </a:lnTo>
                  <a:lnTo>
                    <a:pt x="1556" y="3333"/>
                  </a:lnTo>
                  <a:lnTo>
                    <a:pt x="1517" y="3352"/>
                  </a:lnTo>
                  <a:lnTo>
                    <a:pt x="1474" y="3365"/>
                  </a:lnTo>
                  <a:lnTo>
                    <a:pt x="1430" y="3380"/>
                  </a:lnTo>
                  <a:lnTo>
                    <a:pt x="1382" y="3397"/>
                  </a:lnTo>
                  <a:lnTo>
                    <a:pt x="1330" y="3412"/>
                  </a:lnTo>
                  <a:lnTo>
                    <a:pt x="1276" y="3430"/>
                  </a:lnTo>
                  <a:lnTo>
                    <a:pt x="1219" y="3449"/>
                  </a:lnTo>
                  <a:lnTo>
                    <a:pt x="1160" y="3467"/>
                  </a:lnTo>
                  <a:lnTo>
                    <a:pt x="1100" y="3486"/>
                  </a:lnTo>
                  <a:lnTo>
                    <a:pt x="1039" y="3507"/>
                  </a:lnTo>
                  <a:lnTo>
                    <a:pt x="978" y="3526"/>
                  </a:lnTo>
                  <a:lnTo>
                    <a:pt x="914" y="3547"/>
                  </a:lnTo>
                  <a:lnTo>
                    <a:pt x="850" y="3568"/>
                  </a:lnTo>
                  <a:lnTo>
                    <a:pt x="788" y="3588"/>
                  </a:lnTo>
                  <a:lnTo>
                    <a:pt x="724" y="3608"/>
                  </a:lnTo>
                  <a:lnTo>
                    <a:pt x="661" y="3628"/>
                  </a:lnTo>
                  <a:lnTo>
                    <a:pt x="600" y="3648"/>
                  </a:lnTo>
                  <a:lnTo>
                    <a:pt x="539" y="3667"/>
                  </a:lnTo>
                  <a:lnTo>
                    <a:pt x="480" y="3686"/>
                  </a:lnTo>
                  <a:lnTo>
                    <a:pt x="423" y="3705"/>
                  </a:lnTo>
                  <a:lnTo>
                    <a:pt x="368" y="3722"/>
                  </a:lnTo>
                  <a:lnTo>
                    <a:pt x="316" y="3739"/>
                  </a:lnTo>
                  <a:lnTo>
                    <a:pt x="267" y="3754"/>
                  </a:lnTo>
                  <a:lnTo>
                    <a:pt x="220" y="3769"/>
                  </a:lnTo>
                  <a:lnTo>
                    <a:pt x="178" y="3782"/>
                  </a:lnTo>
                  <a:lnTo>
                    <a:pt x="138" y="3796"/>
                  </a:lnTo>
                  <a:lnTo>
                    <a:pt x="103" y="3807"/>
                  </a:lnTo>
                  <a:lnTo>
                    <a:pt x="73" y="3816"/>
                  </a:lnTo>
                  <a:lnTo>
                    <a:pt x="48" y="3824"/>
                  </a:lnTo>
                  <a:lnTo>
                    <a:pt x="27" y="3831"/>
                  </a:lnTo>
                  <a:lnTo>
                    <a:pt x="12" y="3836"/>
                  </a:lnTo>
                  <a:lnTo>
                    <a:pt x="3" y="3838"/>
                  </a:lnTo>
                  <a:lnTo>
                    <a:pt x="0" y="3839"/>
                  </a:lnTo>
                  <a:lnTo>
                    <a:pt x="92" y="3986"/>
                  </a:lnTo>
                  <a:lnTo>
                    <a:pt x="128" y="3973"/>
                  </a:lnTo>
                  <a:lnTo>
                    <a:pt x="169" y="3958"/>
                  </a:lnTo>
                  <a:lnTo>
                    <a:pt x="214" y="3942"/>
                  </a:lnTo>
                  <a:lnTo>
                    <a:pt x="263" y="3925"/>
                  </a:lnTo>
                  <a:lnTo>
                    <a:pt x="316" y="3907"/>
                  </a:lnTo>
                  <a:lnTo>
                    <a:pt x="371" y="3888"/>
                  </a:lnTo>
                  <a:lnTo>
                    <a:pt x="430" y="3867"/>
                  </a:lnTo>
                  <a:lnTo>
                    <a:pt x="492" y="3845"/>
                  </a:lnTo>
                  <a:lnTo>
                    <a:pt x="555" y="3824"/>
                  </a:lnTo>
                  <a:lnTo>
                    <a:pt x="620" y="3799"/>
                  </a:lnTo>
                  <a:lnTo>
                    <a:pt x="688" y="3776"/>
                  </a:lnTo>
                  <a:lnTo>
                    <a:pt x="755" y="3751"/>
                  </a:lnTo>
                  <a:lnTo>
                    <a:pt x="825" y="3725"/>
                  </a:lnTo>
                  <a:lnTo>
                    <a:pt x="893" y="3699"/>
                  </a:lnTo>
                  <a:lnTo>
                    <a:pt x="963" y="3672"/>
                  </a:lnTo>
                  <a:lnTo>
                    <a:pt x="1033" y="3645"/>
                  </a:lnTo>
                  <a:lnTo>
                    <a:pt x="1103" y="3617"/>
                  </a:lnTo>
                  <a:lnTo>
                    <a:pt x="1171" y="3588"/>
                  </a:lnTo>
                  <a:lnTo>
                    <a:pt x="1239" y="3560"/>
                  </a:lnTo>
                  <a:lnTo>
                    <a:pt x="1304" y="3531"/>
                  </a:lnTo>
                  <a:lnTo>
                    <a:pt x="1369" y="3501"/>
                  </a:lnTo>
                  <a:lnTo>
                    <a:pt x="1430" y="3472"/>
                  </a:lnTo>
                  <a:lnTo>
                    <a:pt x="1490" y="3443"/>
                  </a:lnTo>
                  <a:lnTo>
                    <a:pt x="1547" y="3412"/>
                  </a:lnTo>
                  <a:lnTo>
                    <a:pt x="1600" y="3382"/>
                  </a:lnTo>
                  <a:lnTo>
                    <a:pt x="1650" y="3353"/>
                  </a:lnTo>
                  <a:lnTo>
                    <a:pt x="1696" y="3323"/>
                  </a:lnTo>
                  <a:lnTo>
                    <a:pt x="1738" y="3293"/>
                  </a:lnTo>
                  <a:lnTo>
                    <a:pt x="1775" y="3264"/>
                  </a:lnTo>
                  <a:lnTo>
                    <a:pt x="1809" y="3234"/>
                  </a:lnTo>
                  <a:lnTo>
                    <a:pt x="1837" y="3206"/>
                  </a:lnTo>
                  <a:lnTo>
                    <a:pt x="1858" y="3177"/>
                  </a:lnTo>
                  <a:lnTo>
                    <a:pt x="1882" y="3147"/>
                  </a:lnTo>
                  <a:lnTo>
                    <a:pt x="1910" y="3111"/>
                  </a:lnTo>
                  <a:lnTo>
                    <a:pt x="1941" y="3075"/>
                  </a:lnTo>
                  <a:lnTo>
                    <a:pt x="1974" y="3035"/>
                  </a:lnTo>
                  <a:lnTo>
                    <a:pt x="2009" y="2994"/>
                  </a:lnTo>
                  <a:lnTo>
                    <a:pt x="2043" y="2952"/>
                  </a:lnTo>
                  <a:lnTo>
                    <a:pt x="2079" y="2911"/>
                  </a:lnTo>
                  <a:lnTo>
                    <a:pt x="2114" y="2870"/>
                  </a:lnTo>
                  <a:lnTo>
                    <a:pt x="2147" y="2831"/>
                  </a:lnTo>
                  <a:lnTo>
                    <a:pt x="2178" y="2795"/>
                  </a:lnTo>
                  <a:lnTo>
                    <a:pt x="2207" y="2762"/>
                  </a:lnTo>
                  <a:lnTo>
                    <a:pt x="2232" y="2734"/>
                  </a:lnTo>
                  <a:lnTo>
                    <a:pt x="2253" y="2710"/>
                  </a:lnTo>
                  <a:lnTo>
                    <a:pt x="2268" y="2693"/>
                  </a:lnTo>
                  <a:lnTo>
                    <a:pt x="2278" y="2681"/>
                  </a:lnTo>
                  <a:lnTo>
                    <a:pt x="2282" y="2677"/>
                  </a:lnTo>
                  <a:lnTo>
                    <a:pt x="2309" y="2648"/>
                  </a:lnTo>
                  <a:lnTo>
                    <a:pt x="2338" y="2618"/>
                  </a:lnTo>
                  <a:lnTo>
                    <a:pt x="2369" y="2584"/>
                  </a:lnTo>
                  <a:lnTo>
                    <a:pt x="2403" y="2548"/>
                  </a:lnTo>
                  <a:lnTo>
                    <a:pt x="2437" y="2511"/>
                  </a:lnTo>
                  <a:lnTo>
                    <a:pt x="2473" y="2472"/>
                  </a:lnTo>
                  <a:lnTo>
                    <a:pt x="2510" y="2431"/>
                  </a:lnTo>
                  <a:lnTo>
                    <a:pt x="2549" y="2390"/>
                  </a:lnTo>
                  <a:lnTo>
                    <a:pt x="2587" y="2347"/>
                  </a:lnTo>
                  <a:lnTo>
                    <a:pt x="2627" y="2303"/>
                  </a:lnTo>
                  <a:lnTo>
                    <a:pt x="2666" y="2260"/>
                  </a:lnTo>
                  <a:lnTo>
                    <a:pt x="2706" y="2216"/>
                  </a:lnTo>
                  <a:lnTo>
                    <a:pt x="2746" y="2171"/>
                  </a:lnTo>
                  <a:lnTo>
                    <a:pt x="2786" y="2128"/>
                  </a:lnTo>
                  <a:lnTo>
                    <a:pt x="2824" y="2084"/>
                  </a:lnTo>
                  <a:lnTo>
                    <a:pt x="2864" y="2040"/>
                  </a:lnTo>
                  <a:lnTo>
                    <a:pt x="2901" y="1999"/>
                  </a:lnTo>
                  <a:lnTo>
                    <a:pt x="2937" y="1958"/>
                  </a:lnTo>
                  <a:lnTo>
                    <a:pt x="2973" y="1918"/>
                  </a:lnTo>
                  <a:lnTo>
                    <a:pt x="3007" y="1880"/>
                  </a:lnTo>
                  <a:lnTo>
                    <a:pt x="3039" y="1844"/>
                  </a:lnTo>
                  <a:lnTo>
                    <a:pt x="3071" y="1808"/>
                  </a:lnTo>
                  <a:lnTo>
                    <a:pt x="3100" y="1777"/>
                  </a:lnTo>
                  <a:lnTo>
                    <a:pt x="3126" y="1747"/>
                  </a:lnTo>
                  <a:lnTo>
                    <a:pt x="3150" y="1720"/>
                  </a:lnTo>
                  <a:lnTo>
                    <a:pt x="3172" y="1696"/>
                  </a:lnTo>
                  <a:lnTo>
                    <a:pt x="3190" y="1674"/>
                  </a:lnTo>
                  <a:lnTo>
                    <a:pt x="3205" y="1656"/>
                  </a:lnTo>
                  <a:lnTo>
                    <a:pt x="3219" y="1642"/>
                  </a:lnTo>
                  <a:lnTo>
                    <a:pt x="3228" y="1631"/>
                  </a:lnTo>
                  <a:lnTo>
                    <a:pt x="3233" y="1625"/>
                  </a:lnTo>
                  <a:lnTo>
                    <a:pt x="3235" y="1623"/>
                  </a:lnTo>
                  <a:lnTo>
                    <a:pt x="3214" y="1651"/>
                  </a:lnTo>
                  <a:lnTo>
                    <a:pt x="3191" y="1681"/>
                  </a:lnTo>
                  <a:lnTo>
                    <a:pt x="3167" y="1713"/>
                  </a:lnTo>
                  <a:lnTo>
                    <a:pt x="3142" y="1747"/>
                  </a:lnTo>
                  <a:lnTo>
                    <a:pt x="3115" y="1782"/>
                  </a:lnTo>
                  <a:lnTo>
                    <a:pt x="3087" y="1818"/>
                  </a:lnTo>
                  <a:lnTo>
                    <a:pt x="3060" y="1856"/>
                  </a:lnTo>
                  <a:lnTo>
                    <a:pt x="3031" y="1895"/>
                  </a:lnTo>
                  <a:lnTo>
                    <a:pt x="3001" y="1935"/>
                  </a:lnTo>
                  <a:lnTo>
                    <a:pt x="2971" y="1975"/>
                  </a:lnTo>
                  <a:lnTo>
                    <a:pt x="2941" y="2016"/>
                  </a:lnTo>
                  <a:lnTo>
                    <a:pt x="2911" y="2058"/>
                  </a:lnTo>
                  <a:lnTo>
                    <a:pt x="2879" y="2100"/>
                  </a:lnTo>
                  <a:lnTo>
                    <a:pt x="2849" y="2142"/>
                  </a:lnTo>
                  <a:lnTo>
                    <a:pt x="2818" y="2183"/>
                  </a:lnTo>
                  <a:lnTo>
                    <a:pt x="2788" y="2225"/>
                  </a:lnTo>
                  <a:lnTo>
                    <a:pt x="2758" y="2266"/>
                  </a:lnTo>
                  <a:lnTo>
                    <a:pt x="2728" y="2306"/>
                  </a:lnTo>
                  <a:lnTo>
                    <a:pt x="2699" y="2346"/>
                  </a:lnTo>
                  <a:lnTo>
                    <a:pt x="2670" y="2385"/>
                  </a:lnTo>
                  <a:lnTo>
                    <a:pt x="2642" y="2422"/>
                  </a:lnTo>
                  <a:lnTo>
                    <a:pt x="2615" y="2458"/>
                  </a:lnTo>
                  <a:lnTo>
                    <a:pt x="2590" y="2493"/>
                  </a:lnTo>
                  <a:lnTo>
                    <a:pt x="2564" y="2525"/>
                  </a:lnTo>
                  <a:lnTo>
                    <a:pt x="2540" y="2557"/>
                  </a:lnTo>
                  <a:lnTo>
                    <a:pt x="2519" y="2586"/>
                  </a:lnTo>
                  <a:lnTo>
                    <a:pt x="2497" y="2614"/>
                  </a:lnTo>
                  <a:lnTo>
                    <a:pt x="2478" y="2638"/>
                  </a:lnTo>
                  <a:lnTo>
                    <a:pt x="2460" y="2660"/>
                  </a:lnTo>
                  <a:lnTo>
                    <a:pt x="2444" y="2681"/>
                  </a:lnTo>
                  <a:lnTo>
                    <a:pt x="2430" y="2698"/>
                  </a:lnTo>
                  <a:lnTo>
                    <a:pt x="2417" y="2711"/>
                  </a:lnTo>
                  <a:lnTo>
                    <a:pt x="2359" y="2789"/>
                  </a:lnTo>
                  <a:lnTo>
                    <a:pt x="2300" y="2864"/>
                  </a:lnTo>
                  <a:lnTo>
                    <a:pt x="2239" y="2936"/>
                  </a:lnTo>
                  <a:lnTo>
                    <a:pt x="2179" y="3005"/>
                  </a:lnTo>
                  <a:lnTo>
                    <a:pt x="2118" y="3071"/>
                  </a:lnTo>
                  <a:lnTo>
                    <a:pt x="2057" y="3136"/>
                  </a:lnTo>
                  <a:lnTo>
                    <a:pt x="1994" y="3196"/>
                  </a:lnTo>
                  <a:lnTo>
                    <a:pt x="1932" y="3256"/>
                  </a:lnTo>
                  <a:lnTo>
                    <a:pt x="1869" y="3313"/>
                  </a:lnTo>
                  <a:lnTo>
                    <a:pt x="1806" y="3367"/>
                  </a:lnTo>
                  <a:lnTo>
                    <a:pt x="1744" y="3420"/>
                  </a:lnTo>
                  <a:lnTo>
                    <a:pt x="1681" y="3471"/>
                  </a:lnTo>
                  <a:lnTo>
                    <a:pt x="1619" y="3519"/>
                  </a:lnTo>
                  <a:lnTo>
                    <a:pt x="1556" y="3566"/>
                  </a:lnTo>
                  <a:lnTo>
                    <a:pt x="1494" y="3612"/>
                  </a:lnTo>
                  <a:lnTo>
                    <a:pt x="1431" y="3656"/>
                  </a:lnTo>
                  <a:lnTo>
                    <a:pt x="1370" y="3699"/>
                  </a:lnTo>
                  <a:lnTo>
                    <a:pt x="1307" y="3741"/>
                  </a:lnTo>
                  <a:lnTo>
                    <a:pt x="1247" y="3781"/>
                  </a:lnTo>
                  <a:lnTo>
                    <a:pt x="1186" y="3820"/>
                  </a:lnTo>
                  <a:lnTo>
                    <a:pt x="1127" y="3859"/>
                  </a:lnTo>
                  <a:lnTo>
                    <a:pt x="1067" y="3896"/>
                  </a:lnTo>
                  <a:lnTo>
                    <a:pt x="1009" y="3934"/>
                  </a:lnTo>
                  <a:lnTo>
                    <a:pt x="951" y="3970"/>
                  </a:lnTo>
                  <a:lnTo>
                    <a:pt x="895" y="4007"/>
                  </a:lnTo>
                  <a:lnTo>
                    <a:pt x="838" y="4042"/>
                  </a:lnTo>
                  <a:lnTo>
                    <a:pt x="784" y="4077"/>
                  </a:lnTo>
                  <a:lnTo>
                    <a:pt x="730" y="4112"/>
                  </a:lnTo>
                  <a:lnTo>
                    <a:pt x="677" y="4149"/>
                  </a:lnTo>
                  <a:lnTo>
                    <a:pt x="626" y="4184"/>
                  </a:lnTo>
                  <a:lnTo>
                    <a:pt x="576" y="4219"/>
                  </a:lnTo>
                  <a:lnTo>
                    <a:pt x="528" y="4255"/>
                  </a:lnTo>
                  <a:lnTo>
                    <a:pt x="695" y="4345"/>
                  </a:lnTo>
                  <a:lnTo>
                    <a:pt x="738" y="4314"/>
                  </a:lnTo>
                  <a:lnTo>
                    <a:pt x="783" y="4280"/>
                  </a:lnTo>
                  <a:lnTo>
                    <a:pt x="830" y="4245"/>
                  </a:lnTo>
                  <a:lnTo>
                    <a:pt x="879" y="4207"/>
                  </a:lnTo>
                  <a:lnTo>
                    <a:pt x="931" y="4168"/>
                  </a:lnTo>
                  <a:lnTo>
                    <a:pt x="982" y="4127"/>
                  </a:lnTo>
                  <a:lnTo>
                    <a:pt x="1038" y="4084"/>
                  </a:lnTo>
                  <a:lnTo>
                    <a:pt x="1093" y="4041"/>
                  </a:lnTo>
                  <a:lnTo>
                    <a:pt x="1150" y="3995"/>
                  </a:lnTo>
                  <a:lnTo>
                    <a:pt x="1209" y="3947"/>
                  </a:lnTo>
                  <a:lnTo>
                    <a:pt x="1268" y="3900"/>
                  </a:lnTo>
                  <a:lnTo>
                    <a:pt x="1326" y="3850"/>
                  </a:lnTo>
                  <a:lnTo>
                    <a:pt x="1387" y="3799"/>
                  </a:lnTo>
                  <a:lnTo>
                    <a:pt x="1448" y="3747"/>
                  </a:lnTo>
                  <a:lnTo>
                    <a:pt x="1509" y="3694"/>
                  </a:lnTo>
                  <a:lnTo>
                    <a:pt x="1571" y="3640"/>
                  </a:lnTo>
                  <a:lnTo>
                    <a:pt x="1632" y="3585"/>
                  </a:lnTo>
                  <a:lnTo>
                    <a:pt x="1693" y="3530"/>
                  </a:lnTo>
                  <a:lnTo>
                    <a:pt x="1754" y="3473"/>
                  </a:lnTo>
                  <a:lnTo>
                    <a:pt x="1815" y="3416"/>
                  </a:lnTo>
                  <a:lnTo>
                    <a:pt x="1874" y="3358"/>
                  </a:lnTo>
                  <a:lnTo>
                    <a:pt x="1934" y="3299"/>
                  </a:lnTo>
                  <a:lnTo>
                    <a:pt x="1992" y="3240"/>
                  </a:lnTo>
                  <a:lnTo>
                    <a:pt x="2048" y="3181"/>
                  </a:lnTo>
                  <a:lnTo>
                    <a:pt x="2105" y="3121"/>
                  </a:lnTo>
                  <a:lnTo>
                    <a:pt x="2159" y="3062"/>
                  </a:lnTo>
                  <a:lnTo>
                    <a:pt x="2212" y="3001"/>
                  </a:lnTo>
                  <a:lnTo>
                    <a:pt x="2264" y="2942"/>
                  </a:lnTo>
                  <a:lnTo>
                    <a:pt x="2313" y="2881"/>
                  </a:lnTo>
                  <a:lnTo>
                    <a:pt x="2361" y="2820"/>
                  </a:lnTo>
                  <a:lnTo>
                    <a:pt x="2405" y="2760"/>
                  </a:lnTo>
                  <a:lnTo>
                    <a:pt x="2449" y="2700"/>
                  </a:lnTo>
                  <a:lnTo>
                    <a:pt x="2474" y="2671"/>
                  </a:lnTo>
                  <a:lnTo>
                    <a:pt x="2502" y="2639"/>
                  </a:lnTo>
                  <a:lnTo>
                    <a:pt x="2531" y="2607"/>
                  </a:lnTo>
                  <a:lnTo>
                    <a:pt x="2562" y="2572"/>
                  </a:lnTo>
                  <a:lnTo>
                    <a:pt x="2594" y="2535"/>
                  </a:lnTo>
                  <a:lnTo>
                    <a:pt x="2627" y="2496"/>
                  </a:lnTo>
                  <a:lnTo>
                    <a:pt x="2662" y="2458"/>
                  </a:lnTo>
                  <a:lnTo>
                    <a:pt x="2697" y="2416"/>
                  </a:lnTo>
                  <a:lnTo>
                    <a:pt x="2733" y="2376"/>
                  </a:lnTo>
                  <a:lnTo>
                    <a:pt x="2769" y="2334"/>
                  </a:lnTo>
                  <a:lnTo>
                    <a:pt x="2806" y="2293"/>
                  </a:lnTo>
                  <a:lnTo>
                    <a:pt x="2843" y="2250"/>
                  </a:lnTo>
                  <a:lnTo>
                    <a:pt x="2879" y="2208"/>
                  </a:lnTo>
                  <a:lnTo>
                    <a:pt x="2917" y="2165"/>
                  </a:lnTo>
                  <a:lnTo>
                    <a:pt x="2953" y="2124"/>
                  </a:lnTo>
                  <a:lnTo>
                    <a:pt x="2988" y="2084"/>
                  </a:lnTo>
                  <a:lnTo>
                    <a:pt x="3023" y="2044"/>
                  </a:lnTo>
                  <a:lnTo>
                    <a:pt x="3057" y="2005"/>
                  </a:lnTo>
                  <a:lnTo>
                    <a:pt x="3090" y="1967"/>
                  </a:lnTo>
                  <a:lnTo>
                    <a:pt x="3121" y="1931"/>
                  </a:lnTo>
                  <a:lnTo>
                    <a:pt x="3151" y="1897"/>
                  </a:lnTo>
                  <a:lnTo>
                    <a:pt x="3179" y="1864"/>
                  </a:lnTo>
                  <a:lnTo>
                    <a:pt x="3205" y="1834"/>
                  </a:lnTo>
                  <a:lnTo>
                    <a:pt x="3231" y="1806"/>
                  </a:lnTo>
                  <a:lnTo>
                    <a:pt x="3252" y="1781"/>
                  </a:lnTo>
                  <a:lnTo>
                    <a:pt x="3273" y="1757"/>
                  </a:lnTo>
                  <a:lnTo>
                    <a:pt x="3290" y="1738"/>
                  </a:lnTo>
                  <a:lnTo>
                    <a:pt x="3304" y="1721"/>
                  </a:lnTo>
                  <a:lnTo>
                    <a:pt x="3316" y="1708"/>
                  </a:lnTo>
                  <a:lnTo>
                    <a:pt x="3324" y="1698"/>
                  </a:lnTo>
                  <a:lnTo>
                    <a:pt x="3330" y="1692"/>
                  </a:lnTo>
                  <a:lnTo>
                    <a:pt x="3332" y="1690"/>
                  </a:lnTo>
                  <a:lnTo>
                    <a:pt x="3303" y="1731"/>
                  </a:lnTo>
                  <a:lnTo>
                    <a:pt x="3274" y="1774"/>
                  </a:lnTo>
                  <a:lnTo>
                    <a:pt x="3243" y="1818"/>
                  </a:lnTo>
                  <a:lnTo>
                    <a:pt x="3213" y="1862"/>
                  </a:lnTo>
                  <a:lnTo>
                    <a:pt x="3180" y="1908"/>
                  </a:lnTo>
                  <a:lnTo>
                    <a:pt x="3148" y="1953"/>
                  </a:lnTo>
                  <a:lnTo>
                    <a:pt x="3115" y="1999"/>
                  </a:lnTo>
                  <a:lnTo>
                    <a:pt x="3083" y="2045"/>
                  </a:lnTo>
                  <a:lnTo>
                    <a:pt x="3049" y="2091"/>
                  </a:lnTo>
                  <a:lnTo>
                    <a:pt x="3017" y="2137"/>
                  </a:lnTo>
                  <a:lnTo>
                    <a:pt x="2983" y="2183"/>
                  </a:lnTo>
                  <a:lnTo>
                    <a:pt x="2950" y="2228"/>
                  </a:lnTo>
                  <a:lnTo>
                    <a:pt x="2918" y="2273"/>
                  </a:lnTo>
                  <a:lnTo>
                    <a:pt x="2887" y="2317"/>
                  </a:lnTo>
                  <a:lnTo>
                    <a:pt x="2855" y="2359"/>
                  </a:lnTo>
                  <a:lnTo>
                    <a:pt x="2825" y="2400"/>
                  </a:lnTo>
                  <a:lnTo>
                    <a:pt x="2795" y="2442"/>
                  </a:lnTo>
                  <a:lnTo>
                    <a:pt x="2766" y="2481"/>
                  </a:lnTo>
                  <a:lnTo>
                    <a:pt x="2739" y="2517"/>
                  </a:lnTo>
                  <a:lnTo>
                    <a:pt x="2712" y="2553"/>
                  </a:lnTo>
                  <a:lnTo>
                    <a:pt x="2688" y="2587"/>
                  </a:lnTo>
                  <a:lnTo>
                    <a:pt x="2664" y="2619"/>
                  </a:lnTo>
                  <a:lnTo>
                    <a:pt x="2642" y="2648"/>
                  </a:lnTo>
                  <a:lnTo>
                    <a:pt x="2623" y="2675"/>
                  </a:lnTo>
                  <a:lnTo>
                    <a:pt x="2605" y="2699"/>
                  </a:lnTo>
                  <a:lnTo>
                    <a:pt x="2588" y="2721"/>
                  </a:lnTo>
                  <a:lnTo>
                    <a:pt x="2575" y="2739"/>
                  </a:lnTo>
                  <a:lnTo>
                    <a:pt x="2563" y="2755"/>
                  </a:lnTo>
                  <a:lnTo>
                    <a:pt x="2553" y="2767"/>
                  </a:lnTo>
                  <a:lnTo>
                    <a:pt x="2547" y="2777"/>
                  </a:lnTo>
                  <a:lnTo>
                    <a:pt x="2543" y="2781"/>
                  </a:lnTo>
                  <a:lnTo>
                    <a:pt x="2541" y="2784"/>
                  </a:lnTo>
                  <a:lnTo>
                    <a:pt x="2515" y="2812"/>
                  </a:lnTo>
                  <a:lnTo>
                    <a:pt x="2488" y="2841"/>
                  </a:lnTo>
                  <a:lnTo>
                    <a:pt x="2462" y="2869"/>
                  </a:lnTo>
                  <a:lnTo>
                    <a:pt x="2436" y="2898"/>
                  </a:lnTo>
                  <a:lnTo>
                    <a:pt x="2409" y="2926"/>
                  </a:lnTo>
                  <a:lnTo>
                    <a:pt x="2384" y="2955"/>
                  </a:lnTo>
                  <a:lnTo>
                    <a:pt x="2357" y="2983"/>
                  </a:lnTo>
                  <a:lnTo>
                    <a:pt x="2332" y="3012"/>
                  </a:lnTo>
                  <a:lnTo>
                    <a:pt x="2308" y="3040"/>
                  </a:lnTo>
                  <a:lnTo>
                    <a:pt x="2283" y="3068"/>
                  </a:lnTo>
                  <a:lnTo>
                    <a:pt x="2259" y="3096"/>
                  </a:lnTo>
                  <a:lnTo>
                    <a:pt x="2235" y="3124"/>
                  </a:lnTo>
                  <a:lnTo>
                    <a:pt x="2212" y="3151"/>
                  </a:lnTo>
                  <a:lnTo>
                    <a:pt x="2189" y="3179"/>
                  </a:lnTo>
                  <a:lnTo>
                    <a:pt x="2166" y="3207"/>
                  </a:lnTo>
                  <a:lnTo>
                    <a:pt x="2144" y="3235"/>
                  </a:lnTo>
                  <a:lnTo>
                    <a:pt x="2124" y="3262"/>
                  </a:lnTo>
                  <a:lnTo>
                    <a:pt x="2104" y="3289"/>
                  </a:lnTo>
                  <a:lnTo>
                    <a:pt x="2083" y="3316"/>
                  </a:lnTo>
                  <a:lnTo>
                    <a:pt x="2064" y="3343"/>
                  </a:lnTo>
                  <a:lnTo>
                    <a:pt x="2046" y="3370"/>
                  </a:lnTo>
                  <a:lnTo>
                    <a:pt x="2028" y="3395"/>
                  </a:lnTo>
                  <a:lnTo>
                    <a:pt x="2011" y="3422"/>
                  </a:lnTo>
                  <a:lnTo>
                    <a:pt x="1995" y="3447"/>
                  </a:lnTo>
                  <a:lnTo>
                    <a:pt x="1980" y="3473"/>
                  </a:lnTo>
                  <a:lnTo>
                    <a:pt x="1966" y="3498"/>
                  </a:lnTo>
                  <a:lnTo>
                    <a:pt x="1953" y="3523"/>
                  </a:lnTo>
                  <a:lnTo>
                    <a:pt x="1940" y="3548"/>
                  </a:lnTo>
                  <a:lnTo>
                    <a:pt x="1929" y="3572"/>
                  </a:lnTo>
                  <a:lnTo>
                    <a:pt x="1918" y="3595"/>
                  </a:lnTo>
                  <a:lnTo>
                    <a:pt x="1910" y="3620"/>
                  </a:lnTo>
                  <a:lnTo>
                    <a:pt x="1901" y="3643"/>
                  </a:lnTo>
                  <a:lnTo>
                    <a:pt x="1615" y="4655"/>
                  </a:lnTo>
                  <a:lnTo>
                    <a:pt x="1797" y="4689"/>
                  </a:lnTo>
                  <a:lnTo>
                    <a:pt x="1802" y="4669"/>
                  </a:lnTo>
                  <a:lnTo>
                    <a:pt x="1806" y="4647"/>
                  </a:lnTo>
                  <a:lnTo>
                    <a:pt x="1811" y="4621"/>
                  </a:lnTo>
                  <a:lnTo>
                    <a:pt x="1816" y="4592"/>
                  </a:lnTo>
                  <a:lnTo>
                    <a:pt x="1821" y="4559"/>
                  </a:lnTo>
                  <a:lnTo>
                    <a:pt x="1827" y="4524"/>
                  </a:lnTo>
                  <a:lnTo>
                    <a:pt x="1833" y="4486"/>
                  </a:lnTo>
                  <a:lnTo>
                    <a:pt x="1839" y="4446"/>
                  </a:lnTo>
                  <a:lnTo>
                    <a:pt x="1845" y="4403"/>
                  </a:lnTo>
                  <a:lnTo>
                    <a:pt x="1851" y="4359"/>
                  </a:lnTo>
                  <a:lnTo>
                    <a:pt x="1858" y="4312"/>
                  </a:lnTo>
                  <a:lnTo>
                    <a:pt x="1867" y="4265"/>
                  </a:lnTo>
                  <a:lnTo>
                    <a:pt x="1875" y="4215"/>
                  </a:lnTo>
                  <a:lnTo>
                    <a:pt x="1883" y="4166"/>
                  </a:lnTo>
                  <a:lnTo>
                    <a:pt x="1893" y="4115"/>
                  </a:lnTo>
                  <a:lnTo>
                    <a:pt x="1903" y="4063"/>
                  </a:lnTo>
                  <a:lnTo>
                    <a:pt x="1913" y="4010"/>
                  </a:lnTo>
                  <a:lnTo>
                    <a:pt x="1924" y="3958"/>
                  </a:lnTo>
                  <a:lnTo>
                    <a:pt x="1936" y="3906"/>
                  </a:lnTo>
                  <a:lnTo>
                    <a:pt x="1950" y="3854"/>
                  </a:lnTo>
                  <a:lnTo>
                    <a:pt x="1964" y="3802"/>
                  </a:lnTo>
                  <a:lnTo>
                    <a:pt x="1978" y="3751"/>
                  </a:lnTo>
                  <a:lnTo>
                    <a:pt x="1994" y="3700"/>
                  </a:lnTo>
                  <a:lnTo>
                    <a:pt x="2010" y="3651"/>
                  </a:lnTo>
                  <a:lnTo>
                    <a:pt x="2028" y="3604"/>
                  </a:lnTo>
                  <a:lnTo>
                    <a:pt x="2046" y="3557"/>
                  </a:lnTo>
                  <a:lnTo>
                    <a:pt x="2066" y="3513"/>
                  </a:lnTo>
                  <a:lnTo>
                    <a:pt x="2087" y="3471"/>
                  </a:lnTo>
                  <a:lnTo>
                    <a:pt x="2108" y="3429"/>
                  </a:lnTo>
                  <a:lnTo>
                    <a:pt x="2131" y="3392"/>
                  </a:lnTo>
                  <a:lnTo>
                    <a:pt x="2156" y="3356"/>
                  </a:lnTo>
                  <a:lnTo>
                    <a:pt x="2182" y="3324"/>
                  </a:lnTo>
                  <a:lnTo>
                    <a:pt x="2207" y="3290"/>
                  </a:lnTo>
                  <a:lnTo>
                    <a:pt x="2235" y="3252"/>
                  </a:lnTo>
                  <a:lnTo>
                    <a:pt x="2264" y="3212"/>
                  </a:lnTo>
                  <a:lnTo>
                    <a:pt x="2292" y="3171"/>
                  </a:lnTo>
                  <a:lnTo>
                    <a:pt x="2322" y="3130"/>
                  </a:lnTo>
                  <a:lnTo>
                    <a:pt x="2353" y="3087"/>
                  </a:lnTo>
                  <a:lnTo>
                    <a:pt x="2383" y="3046"/>
                  </a:lnTo>
                  <a:lnTo>
                    <a:pt x="2411" y="3005"/>
                  </a:lnTo>
                  <a:lnTo>
                    <a:pt x="2438" y="2966"/>
                  </a:lnTo>
                  <a:lnTo>
                    <a:pt x="2464" y="2929"/>
                  </a:lnTo>
                  <a:lnTo>
                    <a:pt x="2488" y="2895"/>
                  </a:lnTo>
                  <a:lnTo>
                    <a:pt x="2509" y="2865"/>
                  </a:lnTo>
                  <a:lnTo>
                    <a:pt x="2527" y="2840"/>
                  </a:lnTo>
                  <a:lnTo>
                    <a:pt x="2543" y="2819"/>
                  </a:lnTo>
                  <a:lnTo>
                    <a:pt x="2553" y="2803"/>
                  </a:lnTo>
                  <a:lnTo>
                    <a:pt x="2561" y="2795"/>
                  </a:lnTo>
                  <a:lnTo>
                    <a:pt x="2588" y="2763"/>
                  </a:lnTo>
                  <a:lnTo>
                    <a:pt x="2616" y="2730"/>
                  </a:lnTo>
                  <a:lnTo>
                    <a:pt x="2644" y="2699"/>
                  </a:lnTo>
                  <a:lnTo>
                    <a:pt x="2671" y="2667"/>
                  </a:lnTo>
                  <a:lnTo>
                    <a:pt x="2699" y="2635"/>
                  </a:lnTo>
                  <a:lnTo>
                    <a:pt x="2727" y="2603"/>
                  </a:lnTo>
                  <a:lnTo>
                    <a:pt x="2755" y="2572"/>
                  </a:lnTo>
                  <a:lnTo>
                    <a:pt x="2783" y="2540"/>
                  </a:lnTo>
                  <a:lnTo>
                    <a:pt x="2811" y="2508"/>
                  </a:lnTo>
                  <a:lnTo>
                    <a:pt x="2837" y="2478"/>
                  </a:lnTo>
                  <a:lnTo>
                    <a:pt x="2865" y="2447"/>
                  </a:lnTo>
                  <a:lnTo>
                    <a:pt x="2893" y="2415"/>
                  </a:lnTo>
                  <a:lnTo>
                    <a:pt x="2919" y="2385"/>
                  </a:lnTo>
                  <a:lnTo>
                    <a:pt x="2947" y="2354"/>
                  </a:lnTo>
                  <a:lnTo>
                    <a:pt x="2973" y="2324"/>
                  </a:lnTo>
                  <a:lnTo>
                    <a:pt x="2998" y="2294"/>
                  </a:lnTo>
                  <a:lnTo>
                    <a:pt x="3025" y="2263"/>
                  </a:lnTo>
                  <a:lnTo>
                    <a:pt x="3050" y="2234"/>
                  </a:lnTo>
                  <a:lnTo>
                    <a:pt x="3075" y="2205"/>
                  </a:lnTo>
                  <a:lnTo>
                    <a:pt x="3101" y="2176"/>
                  </a:lnTo>
                  <a:lnTo>
                    <a:pt x="3125" y="2147"/>
                  </a:lnTo>
                  <a:lnTo>
                    <a:pt x="3149" y="2119"/>
                  </a:lnTo>
                  <a:lnTo>
                    <a:pt x="3172" y="2091"/>
                  </a:lnTo>
                  <a:lnTo>
                    <a:pt x="3195" y="2063"/>
                  </a:lnTo>
                  <a:lnTo>
                    <a:pt x="3217" y="2037"/>
                  </a:lnTo>
                  <a:lnTo>
                    <a:pt x="3239" y="2010"/>
                  </a:lnTo>
                  <a:lnTo>
                    <a:pt x="3261" y="1983"/>
                  </a:lnTo>
                  <a:lnTo>
                    <a:pt x="3281" y="1958"/>
                  </a:lnTo>
                  <a:lnTo>
                    <a:pt x="3302" y="1932"/>
                  </a:lnTo>
                  <a:lnTo>
                    <a:pt x="3321" y="1907"/>
                  </a:lnTo>
                  <a:lnTo>
                    <a:pt x="3339" y="1882"/>
                  </a:lnTo>
                  <a:lnTo>
                    <a:pt x="3357" y="1858"/>
                  </a:lnTo>
                  <a:lnTo>
                    <a:pt x="3405" y="1791"/>
                  </a:lnTo>
                  <a:lnTo>
                    <a:pt x="3454" y="1724"/>
                  </a:lnTo>
                  <a:lnTo>
                    <a:pt x="3505" y="1657"/>
                  </a:lnTo>
                  <a:lnTo>
                    <a:pt x="3555" y="1590"/>
                  </a:lnTo>
                  <a:lnTo>
                    <a:pt x="3607" y="1522"/>
                  </a:lnTo>
                  <a:lnTo>
                    <a:pt x="3660" y="1455"/>
                  </a:lnTo>
                  <a:lnTo>
                    <a:pt x="3714" y="1390"/>
                  </a:lnTo>
                  <a:lnTo>
                    <a:pt x="3768" y="1324"/>
                  </a:lnTo>
                  <a:lnTo>
                    <a:pt x="3825" y="1259"/>
                  </a:lnTo>
                  <a:lnTo>
                    <a:pt x="3883" y="1196"/>
                  </a:lnTo>
                  <a:lnTo>
                    <a:pt x="3942" y="1133"/>
                  </a:lnTo>
                  <a:lnTo>
                    <a:pt x="4002" y="1071"/>
                  </a:lnTo>
                  <a:lnTo>
                    <a:pt x="4064" y="1010"/>
                  </a:lnTo>
                  <a:lnTo>
                    <a:pt x="4128" y="951"/>
                  </a:lnTo>
                  <a:lnTo>
                    <a:pt x="4193" y="894"/>
                  </a:lnTo>
                  <a:lnTo>
                    <a:pt x="4260" y="838"/>
                  </a:lnTo>
                  <a:lnTo>
                    <a:pt x="4330" y="783"/>
                  </a:lnTo>
                  <a:lnTo>
                    <a:pt x="4401" y="731"/>
                  </a:lnTo>
                  <a:lnTo>
                    <a:pt x="4474" y="681"/>
                  </a:lnTo>
                  <a:lnTo>
                    <a:pt x="4550" y="633"/>
                  </a:lnTo>
                  <a:lnTo>
                    <a:pt x="4628" y="588"/>
                  </a:lnTo>
                  <a:lnTo>
                    <a:pt x="4708" y="544"/>
                  </a:lnTo>
                  <a:lnTo>
                    <a:pt x="4791" y="504"/>
                  </a:lnTo>
                  <a:lnTo>
                    <a:pt x="4876" y="467"/>
                  </a:lnTo>
                  <a:lnTo>
                    <a:pt x="4964" y="431"/>
                  </a:lnTo>
                  <a:lnTo>
                    <a:pt x="5055" y="400"/>
                  </a:lnTo>
                  <a:lnTo>
                    <a:pt x="5148" y="371"/>
                  </a:lnTo>
                  <a:lnTo>
                    <a:pt x="5245" y="345"/>
                  </a:lnTo>
                  <a:lnTo>
                    <a:pt x="5344" y="323"/>
                  </a:lnTo>
                  <a:lnTo>
                    <a:pt x="5448" y="305"/>
                  </a:lnTo>
                  <a:lnTo>
                    <a:pt x="5552" y="291"/>
                  </a:lnTo>
                  <a:lnTo>
                    <a:pt x="5662" y="280"/>
                  </a:lnTo>
                  <a:lnTo>
                    <a:pt x="5701" y="273"/>
                  </a:lnTo>
                  <a:lnTo>
                    <a:pt x="5741" y="265"/>
                  </a:lnTo>
                  <a:lnTo>
                    <a:pt x="5780" y="259"/>
                  </a:lnTo>
                  <a:lnTo>
                    <a:pt x="5819" y="253"/>
                  </a:lnTo>
                  <a:lnTo>
                    <a:pt x="5857" y="247"/>
                  </a:lnTo>
                  <a:lnTo>
                    <a:pt x="5894" y="242"/>
                  </a:lnTo>
                  <a:lnTo>
                    <a:pt x="5931" y="239"/>
                  </a:lnTo>
                  <a:lnTo>
                    <a:pt x="5967" y="234"/>
                  </a:lnTo>
                  <a:lnTo>
                    <a:pt x="6003" y="231"/>
                  </a:lnTo>
                  <a:lnTo>
                    <a:pt x="6038" y="228"/>
                  </a:lnTo>
                  <a:lnTo>
                    <a:pt x="6072" y="225"/>
                  </a:lnTo>
                  <a:lnTo>
                    <a:pt x="6104" y="223"/>
                  </a:lnTo>
                  <a:lnTo>
                    <a:pt x="6137" y="222"/>
                  </a:lnTo>
                  <a:lnTo>
                    <a:pt x="6167" y="219"/>
                  </a:lnTo>
                  <a:lnTo>
                    <a:pt x="6197" y="218"/>
                  </a:lnTo>
                  <a:lnTo>
                    <a:pt x="6226" y="217"/>
                  </a:lnTo>
                  <a:lnTo>
                    <a:pt x="6252" y="217"/>
                  </a:lnTo>
                  <a:lnTo>
                    <a:pt x="6279" y="216"/>
                  </a:lnTo>
                  <a:lnTo>
                    <a:pt x="6303" y="216"/>
                  </a:lnTo>
                  <a:lnTo>
                    <a:pt x="6327" y="216"/>
                  </a:lnTo>
                  <a:lnTo>
                    <a:pt x="6348" y="216"/>
                  </a:lnTo>
                  <a:lnTo>
                    <a:pt x="6368" y="216"/>
                  </a:lnTo>
                  <a:lnTo>
                    <a:pt x="6387" y="216"/>
                  </a:lnTo>
                  <a:lnTo>
                    <a:pt x="6404" y="216"/>
                  </a:lnTo>
                  <a:lnTo>
                    <a:pt x="6418" y="216"/>
                  </a:lnTo>
                  <a:lnTo>
                    <a:pt x="6431" y="217"/>
                  </a:lnTo>
                  <a:lnTo>
                    <a:pt x="6444" y="217"/>
                  </a:lnTo>
                  <a:lnTo>
                    <a:pt x="6453" y="217"/>
                  </a:lnTo>
                  <a:lnTo>
                    <a:pt x="6460" y="218"/>
                  </a:lnTo>
                  <a:lnTo>
                    <a:pt x="6465" y="218"/>
                  </a:lnTo>
                  <a:lnTo>
                    <a:pt x="6469" y="218"/>
                  </a:lnTo>
                  <a:lnTo>
                    <a:pt x="6470" y="218"/>
                  </a:lnTo>
                  <a:lnTo>
                    <a:pt x="752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DEF7AED2-8875-E6D6-B305-46AEA34D244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1" y="1816"/>
              <a:ext cx="575" cy="494"/>
            </a:xfrm>
            <a:custGeom>
              <a:avLst/>
              <a:gdLst>
                <a:gd name="T0" fmla="*/ 575 w 2877"/>
                <a:gd name="T1" fmla="*/ 0 h 2470"/>
                <a:gd name="T2" fmla="*/ 492 w 2877"/>
                <a:gd name="T3" fmla="*/ 149 h 2470"/>
                <a:gd name="T4" fmla="*/ 349 w 2877"/>
                <a:gd name="T5" fmla="*/ 315 h 2470"/>
                <a:gd name="T6" fmla="*/ 295 w 2877"/>
                <a:gd name="T7" fmla="*/ 494 h 2470"/>
                <a:gd name="T8" fmla="*/ 153 w 2877"/>
                <a:gd name="T9" fmla="*/ 467 h 2470"/>
                <a:gd name="T10" fmla="*/ 56 w 2877"/>
                <a:gd name="T11" fmla="*/ 417 h 2470"/>
                <a:gd name="T12" fmla="*/ 0 w 2877"/>
                <a:gd name="T13" fmla="*/ 364 h 24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77" h="2470">
                  <a:moveTo>
                    <a:pt x="2877" y="0"/>
                  </a:moveTo>
                  <a:lnTo>
                    <a:pt x="2461" y="747"/>
                  </a:lnTo>
                  <a:lnTo>
                    <a:pt x="1745" y="1577"/>
                  </a:lnTo>
                  <a:lnTo>
                    <a:pt x="1477" y="2470"/>
                  </a:lnTo>
                  <a:lnTo>
                    <a:pt x="764" y="2335"/>
                  </a:lnTo>
                  <a:lnTo>
                    <a:pt x="278" y="2083"/>
                  </a:lnTo>
                  <a:lnTo>
                    <a:pt x="0" y="18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2485E39F-8AD2-F73A-76A0-2AB7AE6E28F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0" y="1925"/>
              <a:ext cx="183" cy="130"/>
            </a:xfrm>
            <a:custGeom>
              <a:avLst/>
              <a:gdLst>
                <a:gd name="T0" fmla="*/ 0 w 915"/>
                <a:gd name="T1" fmla="*/ 0 h 650"/>
                <a:gd name="T2" fmla="*/ 183 w 915"/>
                <a:gd name="T3" fmla="*/ 41 h 650"/>
                <a:gd name="T4" fmla="*/ 183 w 915"/>
                <a:gd name="T5" fmla="*/ 130 h 6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5" h="650">
                  <a:moveTo>
                    <a:pt x="0" y="0"/>
                  </a:moveTo>
                  <a:lnTo>
                    <a:pt x="915" y="207"/>
                  </a:lnTo>
                  <a:lnTo>
                    <a:pt x="915" y="65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D660E12B-5DC3-BBF9-76E6-5257520E05E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6" y="2089"/>
              <a:ext cx="174" cy="151"/>
            </a:xfrm>
            <a:custGeom>
              <a:avLst/>
              <a:gdLst>
                <a:gd name="T0" fmla="*/ 0 w 870"/>
                <a:gd name="T1" fmla="*/ 0 h 758"/>
                <a:gd name="T2" fmla="*/ 174 w 870"/>
                <a:gd name="T3" fmla="*/ 46 h 758"/>
                <a:gd name="T4" fmla="*/ 174 w 870"/>
                <a:gd name="T5" fmla="*/ 151 h 75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70" h="758">
                  <a:moveTo>
                    <a:pt x="0" y="0"/>
                  </a:moveTo>
                  <a:lnTo>
                    <a:pt x="870" y="230"/>
                  </a:lnTo>
                  <a:lnTo>
                    <a:pt x="870" y="75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Line 35">
              <a:extLst>
                <a:ext uri="{FF2B5EF4-FFF2-40B4-BE49-F238E27FC236}">
                  <a16:creationId xmlns:a16="http://schemas.microsoft.com/office/drawing/2014/main" id="{1716C5C9-0D38-8BCA-D894-5AE2B80B448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854" y="2312"/>
              <a:ext cx="1" cy="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36">
              <a:extLst>
                <a:ext uri="{FF2B5EF4-FFF2-40B4-BE49-F238E27FC236}">
                  <a16:creationId xmlns:a16="http://schemas.microsoft.com/office/drawing/2014/main" id="{3E7A4944-163E-9108-8C1D-39AAC271135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12" y="2283"/>
              <a:ext cx="1" cy="8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37">
              <a:extLst>
                <a:ext uri="{FF2B5EF4-FFF2-40B4-BE49-F238E27FC236}">
                  <a16:creationId xmlns:a16="http://schemas.microsoft.com/office/drawing/2014/main" id="{1891AF3D-C515-284C-6BB4-C68A34ACBCA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16" y="2232"/>
              <a:ext cx="1" cy="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ADC2A2EB-0A29-266C-FF79-DE4E0569B8F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36" y="1574"/>
              <a:ext cx="393" cy="235"/>
            </a:xfrm>
            <a:custGeom>
              <a:avLst/>
              <a:gdLst>
                <a:gd name="T0" fmla="*/ 393 w 1963"/>
                <a:gd name="T1" fmla="*/ 61 h 1177"/>
                <a:gd name="T2" fmla="*/ 324 w 1963"/>
                <a:gd name="T3" fmla="*/ 1 h 1177"/>
                <a:gd name="T4" fmla="*/ 324 w 1963"/>
                <a:gd name="T5" fmla="*/ 1 h 1177"/>
                <a:gd name="T6" fmla="*/ 320 w 1963"/>
                <a:gd name="T7" fmla="*/ 0 h 1177"/>
                <a:gd name="T8" fmla="*/ 315 w 1963"/>
                <a:gd name="T9" fmla="*/ 0 h 1177"/>
                <a:gd name="T10" fmla="*/ 309 w 1963"/>
                <a:gd name="T11" fmla="*/ 0 h 1177"/>
                <a:gd name="T12" fmla="*/ 302 w 1963"/>
                <a:gd name="T13" fmla="*/ 1 h 1177"/>
                <a:gd name="T14" fmla="*/ 295 w 1963"/>
                <a:gd name="T15" fmla="*/ 2 h 1177"/>
                <a:gd name="T16" fmla="*/ 288 w 1963"/>
                <a:gd name="T17" fmla="*/ 3 h 1177"/>
                <a:gd name="T18" fmla="*/ 279 w 1963"/>
                <a:gd name="T19" fmla="*/ 4 h 1177"/>
                <a:gd name="T20" fmla="*/ 271 w 1963"/>
                <a:gd name="T21" fmla="*/ 6 h 1177"/>
                <a:gd name="T22" fmla="*/ 262 w 1963"/>
                <a:gd name="T23" fmla="*/ 8 h 1177"/>
                <a:gd name="T24" fmla="*/ 252 w 1963"/>
                <a:gd name="T25" fmla="*/ 10 h 1177"/>
                <a:gd name="T26" fmla="*/ 242 w 1963"/>
                <a:gd name="T27" fmla="*/ 13 h 1177"/>
                <a:gd name="T28" fmla="*/ 232 w 1963"/>
                <a:gd name="T29" fmla="*/ 16 h 1177"/>
                <a:gd name="T30" fmla="*/ 222 w 1963"/>
                <a:gd name="T31" fmla="*/ 19 h 1177"/>
                <a:gd name="T32" fmla="*/ 211 w 1963"/>
                <a:gd name="T33" fmla="*/ 22 h 1177"/>
                <a:gd name="T34" fmla="*/ 200 w 1963"/>
                <a:gd name="T35" fmla="*/ 26 h 1177"/>
                <a:gd name="T36" fmla="*/ 188 w 1963"/>
                <a:gd name="T37" fmla="*/ 30 h 1177"/>
                <a:gd name="T38" fmla="*/ 177 w 1963"/>
                <a:gd name="T39" fmla="*/ 35 h 1177"/>
                <a:gd name="T40" fmla="*/ 165 w 1963"/>
                <a:gd name="T41" fmla="*/ 39 h 1177"/>
                <a:gd name="T42" fmla="*/ 153 w 1963"/>
                <a:gd name="T43" fmla="*/ 44 h 1177"/>
                <a:gd name="T44" fmla="*/ 141 w 1963"/>
                <a:gd name="T45" fmla="*/ 50 h 1177"/>
                <a:gd name="T46" fmla="*/ 129 w 1963"/>
                <a:gd name="T47" fmla="*/ 55 h 1177"/>
                <a:gd name="T48" fmla="*/ 117 w 1963"/>
                <a:gd name="T49" fmla="*/ 61 h 1177"/>
                <a:gd name="T50" fmla="*/ 105 w 1963"/>
                <a:gd name="T51" fmla="*/ 67 h 1177"/>
                <a:gd name="T52" fmla="*/ 93 w 1963"/>
                <a:gd name="T53" fmla="*/ 74 h 1177"/>
                <a:gd name="T54" fmla="*/ 81 w 1963"/>
                <a:gd name="T55" fmla="*/ 80 h 1177"/>
                <a:gd name="T56" fmla="*/ 68 w 1963"/>
                <a:gd name="T57" fmla="*/ 87 h 1177"/>
                <a:gd name="T58" fmla="*/ 56 w 1963"/>
                <a:gd name="T59" fmla="*/ 95 h 1177"/>
                <a:gd name="T60" fmla="*/ 45 w 1963"/>
                <a:gd name="T61" fmla="*/ 102 h 1177"/>
                <a:gd name="T62" fmla="*/ 33 w 1963"/>
                <a:gd name="T63" fmla="*/ 110 h 1177"/>
                <a:gd name="T64" fmla="*/ 22 w 1963"/>
                <a:gd name="T65" fmla="*/ 118 h 1177"/>
                <a:gd name="T66" fmla="*/ 11 w 1963"/>
                <a:gd name="T67" fmla="*/ 127 h 1177"/>
                <a:gd name="T68" fmla="*/ 0 w 1963"/>
                <a:gd name="T69" fmla="*/ 135 h 1177"/>
                <a:gd name="T70" fmla="*/ 0 w 1963"/>
                <a:gd name="T71" fmla="*/ 185 h 1177"/>
                <a:gd name="T72" fmla="*/ 128 w 1963"/>
                <a:gd name="T73" fmla="*/ 235 h 117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63" h="1177">
                  <a:moveTo>
                    <a:pt x="1963" y="307"/>
                  </a:moveTo>
                  <a:lnTo>
                    <a:pt x="1620" y="4"/>
                  </a:lnTo>
                  <a:lnTo>
                    <a:pt x="1597" y="2"/>
                  </a:lnTo>
                  <a:lnTo>
                    <a:pt x="1572" y="0"/>
                  </a:lnTo>
                  <a:lnTo>
                    <a:pt x="1542" y="2"/>
                  </a:lnTo>
                  <a:lnTo>
                    <a:pt x="1509" y="4"/>
                  </a:lnTo>
                  <a:lnTo>
                    <a:pt x="1474" y="8"/>
                  </a:lnTo>
                  <a:lnTo>
                    <a:pt x="1437" y="14"/>
                  </a:lnTo>
                  <a:lnTo>
                    <a:pt x="1396" y="20"/>
                  </a:lnTo>
                  <a:lnTo>
                    <a:pt x="1353" y="28"/>
                  </a:lnTo>
                  <a:lnTo>
                    <a:pt x="1308" y="39"/>
                  </a:lnTo>
                  <a:lnTo>
                    <a:pt x="1260" y="50"/>
                  </a:lnTo>
                  <a:lnTo>
                    <a:pt x="1211" y="64"/>
                  </a:lnTo>
                  <a:lnTo>
                    <a:pt x="1160" y="78"/>
                  </a:lnTo>
                  <a:lnTo>
                    <a:pt x="1107" y="94"/>
                  </a:lnTo>
                  <a:lnTo>
                    <a:pt x="1053" y="112"/>
                  </a:lnTo>
                  <a:lnTo>
                    <a:pt x="997" y="131"/>
                  </a:lnTo>
                  <a:lnTo>
                    <a:pt x="940" y="151"/>
                  </a:lnTo>
                  <a:lnTo>
                    <a:pt x="882" y="174"/>
                  </a:lnTo>
                  <a:lnTo>
                    <a:pt x="824" y="197"/>
                  </a:lnTo>
                  <a:lnTo>
                    <a:pt x="765" y="222"/>
                  </a:lnTo>
                  <a:lnTo>
                    <a:pt x="704" y="249"/>
                  </a:lnTo>
                  <a:lnTo>
                    <a:pt x="644" y="277"/>
                  </a:lnTo>
                  <a:lnTo>
                    <a:pt x="584" y="306"/>
                  </a:lnTo>
                  <a:lnTo>
                    <a:pt x="523" y="336"/>
                  </a:lnTo>
                  <a:lnTo>
                    <a:pt x="463" y="369"/>
                  </a:lnTo>
                  <a:lnTo>
                    <a:pt x="403" y="402"/>
                  </a:lnTo>
                  <a:lnTo>
                    <a:pt x="342" y="437"/>
                  </a:lnTo>
                  <a:lnTo>
                    <a:pt x="282" y="474"/>
                  </a:lnTo>
                  <a:lnTo>
                    <a:pt x="225" y="512"/>
                  </a:lnTo>
                  <a:lnTo>
                    <a:pt x="167" y="551"/>
                  </a:lnTo>
                  <a:lnTo>
                    <a:pt x="109" y="592"/>
                  </a:lnTo>
                  <a:lnTo>
                    <a:pt x="54" y="634"/>
                  </a:lnTo>
                  <a:lnTo>
                    <a:pt x="0" y="677"/>
                  </a:lnTo>
                  <a:lnTo>
                    <a:pt x="0" y="925"/>
                  </a:lnTo>
                  <a:lnTo>
                    <a:pt x="639" y="117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Line 39">
              <a:extLst>
                <a:ext uri="{FF2B5EF4-FFF2-40B4-BE49-F238E27FC236}">
                  <a16:creationId xmlns:a16="http://schemas.microsoft.com/office/drawing/2014/main" id="{21E5A8DA-B34E-6037-AFF7-BB88B3F4B12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1139" y="1713"/>
              <a:ext cx="124" cy="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40">
              <a:extLst>
                <a:ext uri="{FF2B5EF4-FFF2-40B4-BE49-F238E27FC236}">
                  <a16:creationId xmlns:a16="http://schemas.microsoft.com/office/drawing/2014/main" id="{13B5F17B-1FED-2EA4-F201-17ED5263BAF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32" y="1462"/>
              <a:ext cx="393" cy="209"/>
            </a:xfrm>
            <a:custGeom>
              <a:avLst/>
              <a:gdLst>
                <a:gd name="T0" fmla="*/ 334 w 1963"/>
                <a:gd name="T1" fmla="*/ 1 h 1047"/>
                <a:gd name="T2" fmla="*/ 322 w 1963"/>
                <a:gd name="T3" fmla="*/ 0 h 1047"/>
                <a:gd name="T4" fmla="*/ 308 w 1963"/>
                <a:gd name="T5" fmla="*/ 0 h 1047"/>
                <a:gd name="T6" fmla="*/ 291 w 1963"/>
                <a:gd name="T7" fmla="*/ 1 h 1047"/>
                <a:gd name="T8" fmla="*/ 272 w 1963"/>
                <a:gd name="T9" fmla="*/ 2 h 1047"/>
                <a:gd name="T10" fmla="*/ 251 w 1963"/>
                <a:gd name="T11" fmla="*/ 5 h 1047"/>
                <a:gd name="T12" fmla="*/ 228 w 1963"/>
                <a:gd name="T13" fmla="*/ 8 h 1047"/>
                <a:gd name="T14" fmla="*/ 205 w 1963"/>
                <a:gd name="T15" fmla="*/ 12 h 1047"/>
                <a:gd name="T16" fmla="*/ 180 w 1963"/>
                <a:gd name="T17" fmla="*/ 18 h 1047"/>
                <a:gd name="T18" fmla="*/ 155 w 1963"/>
                <a:gd name="T19" fmla="*/ 25 h 1047"/>
                <a:gd name="T20" fmla="*/ 130 w 1963"/>
                <a:gd name="T21" fmla="*/ 33 h 1047"/>
                <a:gd name="T22" fmla="*/ 104 w 1963"/>
                <a:gd name="T23" fmla="*/ 43 h 1047"/>
                <a:gd name="T24" fmla="*/ 79 w 1963"/>
                <a:gd name="T25" fmla="*/ 55 h 1047"/>
                <a:gd name="T26" fmla="*/ 55 w 1963"/>
                <a:gd name="T27" fmla="*/ 68 h 1047"/>
                <a:gd name="T28" fmla="*/ 32 w 1963"/>
                <a:gd name="T29" fmla="*/ 83 h 1047"/>
                <a:gd name="T30" fmla="*/ 10 w 1963"/>
                <a:gd name="T31" fmla="*/ 100 h 1047"/>
                <a:gd name="T32" fmla="*/ 0 w 1963"/>
                <a:gd name="T33" fmla="*/ 158 h 1047"/>
                <a:gd name="T34" fmla="*/ 133 w 1963"/>
                <a:gd name="T35" fmla="*/ 201 h 1047"/>
                <a:gd name="T36" fmla="*/ 144 w 1963"/>
                <a:gd name="T37" fmla="*/ 187 h 1047"/>
                <a:gd name="T38" fmla="*/ 157 w 1963"/>
                <a:gd name="T39" fmla="*/ 174 h 1047"/>
                <a:gd name="T40" fmla="*/ 171 w 1963"/>
                <a:gd name="T41" fmla="*/ 161 h 1047"/>
                <a:gd name="T42" fmla="*/ 187 w 1963"/>
                <a:gd name="T43" fmla="*/ 149 h 1047"/>
                <a:gd name="T44" fmla="*/ 204 w 1963"/>
                <a:gd name="T45" fmla="*/ 138 h 1047"/>
                <a:gd name="T46" fmla="*/ 222 w 1963"/>
                <a:gd name="T47" fmla="*/ 128 h 1047"/>
                <a:gd name="T48" fmla="*/ 241 w 1963"/>
                <a:gd name="T49" fmla="*/ 118 h 1047"/>
                <a:gd name="T50" fmla="*/ 260 w 1963"/>
                <a:gd name="T51" fmla="*/ 110 h 1047"/>
                <a:gd name="T52" fmla="*/ 279 w 1963"/>
                <a:gd name="T53" fmla="*/ 103 h 1047"/>
                <a:gd name="T54" fmla="*/ 298 w 1963"/>
                <a:gd name="T55" fmla="*/ 96 h 1047"/>
                <a:gd name="T56" fmla="*/ 318 w 1963"/>
                <a:gd name="T57" fmla="*/ 91 h 1047"/>
                <a:gd name="T58" fmla="*/ 336 w 1963"/>
                <a:gd name="T59" fmla="*/ 87 h 1047"/>
                <a:gd name="T60" fmla="*/ 354 w 1963"/>
                <a:gd name="T61" fmla="*/ 83 h 1047"/>
                <a:gd name="T62" fmla="*/ 370 w 1963"/>
                <a:gd name="T63" fmla="*/ 81 h 1047"/>
                <a:gd name="T64" fmla="*/ 386 w 1963"/>
                <a:gd name="T65" fmla="*/ 80 h 1047"/>
                <a:gd name="T66" fmla="*/ 393 w 1963"/>
                <a:gd name="T67" fmla="*/ 42 h 10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63" h="1047">
                  <a:moveTo>
                    <a:pt x="1690" y="7"/>
                  </a:moveTo>
                  <a:lnTo>
                    <a:pt x="1667" y="5"/>
                  </a:lnTo>
                  <a:lnTo>
                    <a:pt x="1640" y="2"/>
                  </a:lnTo>
                  <a:lnTo>
                    <a:pt x="1610" y="1"/>
                  </a:lnTo>
                  <a:lnTo>
                    <a:pt x="1575" y="0"/>
                  </a:lnTo>
                  <a:lnTo>
                    <a:pt x="1537" y="0"/>
                  </a:lnTo>
                  <a:lnTo>
                    <a:pt x="1496" y="1"/>
                  </a:lnTo>
                  <a:lnTo>
                    <a:pt x="1453" y="3"/>
                  </a:lnTo>
                  <a:lnTo>
                    <a:pt x="1406" y="6"/>
                  </a:lnTo>
                  <a:lnTo>
                    <a:pt x="1358" y="11"/>
                  </a:lnTo>
                  <a:lnTo>
                    <a:pt x="1306" y="15"/>
                  </a:lnTo>
                  <a:lnTo>
                    <a:pt x="1254" y="23"/>
                  </a:lnTo>
                  <a:lnTo>
                    <a:pt x="1198" y="30"/>
                  </a:lnTo>
                  <a:lnTo>
                    <a:pt x="1140" y="39"/>
                  </a:lnTo>
                  <a:lnTo>
                    <a:pt x="1083" y="49"/>
                  </a:lnTo>
                  <a:lnTo>
                    <a:pt x="1023" y="62"/>
                  </a:lnTo>
                  <a:lnTo>
                    <a:pt x="961" y="75"/>
                  </a:lnTo>
                  <a:lnTo>
                    <a:pt x="900" y="89"/>
                  </a:lnTo>
                  <a:lnTo>
                    <a:pt x="837" y="106"/>
                  </a:lnTo>
                  <a:lnTo>
                    <a:pt x="774" y="125"/>
                  </a:lnTo>
                  <a:lnTo>
                    <a:pt x="711" y="145"/>
                  </a:lnTo>
                  <a:lnTo>
                    <a:pt x="647" y="167"/>
                  </a:lnTo>
                  <a:lnTo>
                    <a:pt x="584" y="191"/>
                  </a:lnTo>
                  <a:lnTo>
                    <a:pt x="521" y="217"/>
                  </a:lnTo>
                  <a:lnTo>
                    <a:pt x="458" y="245"/>
                  </a:lnTo>
                  <a:lnTo>
                    <a:pt x="396" y="274"/>
                  </a:lnTo>
                  <a:lnTo>
                    <a:pt x="336" y="307"/>
                  </a:lnTo>
                  <a:lnTo>
                    <a:pt x="276" y="341"/>
                  </a:lnTo>
                  <a:lnTo>
                    <a:pt x="217" y="377"/>
                  </a:lnTo>
                  <a:lnTo>
                    <a:pt x="160" y="416"/>
                  </a:lnTo>
                  <a:lnTo>
                    <a:pt x="105" y="457"/>
                  </a:lnTo>
                  <a:lnTo>
                    <a:pt x="52" y="501"/>
                  </a:lnTo>
                  <a:lnTo>
                    <a:pt x="0" y="547"/>
                  </a:lnTo>
                  <a:lnTo>
                    <a:pt x="0" y="793"/>
                  </a:lnTo>
                  <a:lnTo>
                    <a:pt x="641" y="1047"/>
                  </a:lnTo>
                  <a:lnTo>
                    <a:pt x="664" y="1009"/>
                  </a:lnTo>
                  <a:lnTo>
                    <a:pt x="691" y="973"/>
                  </a:lnTo>
                  <a:lnTo>
                    <a:pt x="719" y="938"/>
                  </a:lnTo>
                  <a:lnTo>
                    <a:pt x="750" y="902"/>
                  </a:lnTo>
                  <a:lnTo>
                    <a:pt x="783" y="870"/>
                  </a:lnTo>
                  <a:lnTo>
                    <a:pt x="818" y="837"/>
                  </a:lnTo>
                  <a:lnTo>
                    <a:pt x="855" y="805"/>
                  </a:lnTo>
                  <a:lnTo>
                    <a:pt x="894" y="775"/>
                  </a:lnTo>
                  <a:lnTo>
                    <a:pt x="935" y="746"/>
                  </a:lnTo>
                  <a:lnTo>
                    <a:pt x="977" y="717"/>
                  </a:lnTo>
                  <a:lnTo>
                    <a:pt x="1020" y="690"/>
                  </a:lnTo>
                  <a:lnTo>
                    <a:pt x="1065" y="665"/>
                  </a:lnTo>
                  <a:lnTo>
                    <a:pt x="1109" y="639"/>
                  </a:lnTo>
                  <a:lnTo>
                    <a:pt x="1156" y="616"/>
                  </a:lnTo>
                  <a:lnTo>
                    <a:pt x="1203" y="593"/>
                  </a:lnTo>
                  <a:lnTo>
                    <a:pt x="1250" y="571"/>
                  </a:lnTo>
                  <a:lnTo>
                    <a:pt x="1298" y="552"/>
                  </a:lnTo>
                  <a:lnTo>
                    <a:pt x="1346" y="532"/>
                  </a:lnTo>
                  <a:lnTo>
                    <a:pt x="1394" y="514"/>
                  </a:lnTo>
                  <a:lnTo>
                    <a:pt x="1442" y="498"/>
                  </a:lnTo>
                  <a:lnTo>
                    <a:pt x="1490" y="483"/>
                  </a:lnTo>
                  <a:lnTo>
                    <a:pt x="1539" y="468"/>
                  </a:lnTo>
                  <a:lnTo>
                    <a:pt x="1586" y="456"/>
                  </a:lnTo>
                  <a:lnTo>
                    <a:pt x="1632" y="444"/>
                  </a:lnTo>
                  <a:lnTo>
                    <a:pt x="1678" y="434"/>
                  </a:lnTo>
                  <a:lnTo>
                    <a:pt x="1723" y="426"/>
                  </a:lnTo>
                  <a:lnTo>
                    <a:pt x="1766" y="417"/>
                  </a:lnTo>
                  <a:lnTo>
                    <a:pt x="1809" y="411"/>
                  </a:lnTo>
                  <a:lnTo>
                    <a:pt x="1850" y="406"/>
                  </a:lnTo>
                  <a:lnTo>
                    <a:pt x="1890" y="402"/>
                  </a:lnTo>
                  <a:lnTo>
                    <a:pt x="1927" y="401"/>
                  </a:lnTo>
                  <a:lnTo>
                    <a:pt x="1963" y="400"/>
                  </a:lnTo>
                  <a:lnTo>
                    <a:pt x="1963" y="210"/>
                  </a:lnTo>
                  <a:lnTo>
                    <a:pt x="1690" y="7"/>
                  </a:lnTo>
                  <a:close/>
                </a:path>
              </a:pathLst>
            </a:custGeom>
            <a:solidFill>
              <a:srgbClr val="0055A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41">
              <a:extLst>
                <a:ext uri="{FF2B5EF4-FFF2-40B4-BE49-F238E27FC236}">
                  <a16:creationId xmlns:a16="http://schemas.microsoft.com/office/drawing/2014/main" id="{23C8552D-4ED7-DDD3-80DA-E44B85D4F82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32" y="1462"/>
              <a:ext cx="393" cy="209"/>
            </a:xfrm>
            <a:custGeom>
              <a:avLst/>
              <a:gdLst>
                <a:gd name="T0" fmla="*/ 338 w 1963"/>
                <a:gd name="T1" fmla="*/ 1 h 1047"/>
                <a:gd name="T2" fmla="*/ 328 w 1963"/>
                <a:gd name="T3" fmla="*/ 0 h 1047"/>
                <a:gd name="T4" fmla="*/ 315 w 1963"/>
                <a:gd name="T5" fmla="*/ 0 h 1047"/>
                <a:gd name="T6" fmla="*/ 300 w 1963"/>
                <a:gd name="T7" fmla="*/ 0 h 1047"/>
                <a:gd name="T8" fmla="*/ 281 w 1963"/>
                <a:gd name="T9" fmla="*/ 1 h 1047"/>
                <a:gd name="T10" fmla="*/ 261 w 1963"/>
                <a:gd name="T11" fmla="*/ 3 h 1047"/>
                <a:gd name="T12" fmla="*/ 240 w 1963"/>
                <a:gd name="T13" fmla="*/ 6 h 1047"/>
                <a:gd name="T14" fmla="*/ 217 w 1963"/>
                <a:gd name="T15" fmla="*/ 10 h 1047"/>
                <a:gd name="T16" fmla="*/ 192 w 1963"/>
                <a:gd name="T17" fmla="*/ 15 h 1047"/>
                <a:gd name="T18" fmla="*/ 168 w 1963"/>
                <a:gd name="T19" fmla="*/ 21 h 1047"/>
                <a:gd name="T20" fmla="*/ 142 w 1963"/>
                <a:gd name="T21" fmla="*/ 29 h 1047"/>
                <a:gd name="T22" fmla="*/ 117 w 1963"/>
                <a:gd name="T23" fmla="*/ 38 h 1047"/>
                <a:gd name="T24" fmla="*/ 92 w 1963"/>
                <a:gd name="T25" fmla="*/ 49 h 1047"/>
                <a:gd name="T26" fmla="*/ 67 w 1963"/>
                <a:gd name="T27" fmla="*/ 61 h 1047"/>
                <a:gd name="T28" fmla="*/ 43 w 1963"/>
                <a:gd name="T29" fmla="*/ 75 h 1047"/>
                <a:gd name="T30" fmla="*/ 21 w 1963"/>
                <a:gd name="T31" fmla="*/ 91 h 1047"/>
                <a:gd name="T32" fmla="*/ 0 w 1963"/>
                <a:gd name="T33" fmla="*/ 109 h 1047"/>
                <a:gd name="T34" fmla="*/ 128 w 1963"/>
                <a:gd name="T35" fmla="*/ 209 h 1047"/>
                <a:gd name="T36" fmla="*/ 133 w 1963"/>
                <a:gd name="T37" fmla="*/ 201 h 1047"/>
                <a:gd name="T38" fmla="*/ 144 w 1963"/>
                <a:gd name="T39" fmla="*/ 187 h 1047"/>
                <a:gd name="T40" fmla="*/ 157 w 1963"/>
                <a:gd name="T41" fmla="*/ 174 h 1047"/>
                <a:gd name="T42" fmla="*/ 171 w 1963"/>
                <a:gd name="T43" fmla="*/ 161 h 1047"/>
                <a:gd name="T44" fmla="*/ 187 w 1963"/>
                <a:gd name="T45" fmla="*/ 149 h 1047"/>
                <a:gd name="T46" fmla="*/ 204 w 1963"/>
                <a:gd name="T47" fmla="*/ 138 h 1047"/>
                <a:gd name="T48" fmla="*/ 222 w 1963"/>
                <a:gd name="T49" fmla="*/ 128 h 1047"/>
                <a:gd name="T50" fmla="*/ 241 w 1963"/>
                <a:gd name="T51" fmla="*/ 118 h 1047"/>
                <a:gd name="T52" fmla="*/ 260 w 1963"/>
                <a:gd name="T53" fmla="*/ 110 h 1047"/>
                <a:gd name="T54" fmla="*/ 279 w 1963"/>
                <a:gd name="T55" fmla="*/ 103 h 1047"/>
                <a:gd name="T56" fmla="*/ 298 w 1963"/>
                <a:gd name="T57" fmla="*/ 96 h 1047"/>
                <a:gd name="T58" fmla="*/ 318 w 1963"/>
                <a:gd name="T59" fmla="*/ 91 h 1047"/>
                <a:gd name="T60" fmla="*/ 336 w 1963"/>
                <a:gd name="T61" fmla="*/ 87 h 1047"/>
                <a:gd name="T62" fmla="*/ 354 w 1963"/>
                <a:gd name="T63" fmla="*/ 83 h 1047"/>
                <a:gd name="T64" fmla="*/ 370 w 1963"/>
                <a:gd name="T65" fmla="*/ 81 h 1047"/>
                <a:gd name="T66" fmla="*/ 386 w 1963"/>
                <a:gd name="T67" fmla="*/ 80 h 1047"/>
                <a:gd name="T68" fmla="*/ 393 w 1963"/>
                <a:gd name="T69" fmla="*/ 42 h 10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63" h="1047">
                  <a:moveTo>
                    <a:pt x="1690" y="7"/>
                  </a:moveTo>
                  <a:lnTo>
                    <a:pt x="1690" y="7"/>
                  </a:lnTo>
                  <a:lnTo>
                    <a:pt x="1667" y="5"/>
                  </a:lnTo>
                  <a:lnTo>
                    <a:pt x="1640" y="2"/>
                  </a:lnTo>
                  <a:lnTo>
                    <a:pt x="1610" y="1"/>
                  </a:lnTo>
                  <a:lnTo>
                    <a:pt x="1575" y="0"/>
                  </a:lnTo>
                  <a:lnTo>
                    <a:pt x="1537" y="0"/>
                  </a:lnTo>
                  <a:lnTo>
                    <a:pt x="1496" y="1"/>
                  </a:lnTo>
                  <a:lnTo>
                    <a:pt x="1453" y="3"/>
                  </a:lnTo>
                  <a:lnTo>
                    <a:pt x="1406" y="6"/>
                  </a:lnTo>
                  <a:lnTo>
                    <a:pt x="1358" y="11"/>
                  </a:lnTo>
                  <a:lnTo>
                    <a:pt x="1306" y="15"/>
                  </a:lnTo>
                  <a:lnTo>
                    <a:pt x="1254" y="23"/>
                  </a:lnTo>
                  <a:lnTo>
                    <a:pt x="1198" y="30"/>
                  </a:lnTo>
                  <a:lnTo>
                    <a:pt x="1140" y="39"/>
                  </a:lnTo>
                  <a:lnTo>
                    <a:pt x="1083" y="49"/>
                  </a:lnTo>
                  <a:lnTo>
                    <a:pt x="1023" y="62"/>
                  </a:lnTo>
                  <a:lnTo>
                    <a:pt x="961" y="75"/>
                  </a:lnTo>
                  <a:lnTo>
                    <a:pt x="900" y="89"/>
                  </a:lnTo>
                  <a:lnTo>
                    <a:pt x="837" y="106"/>
                  </a:lnTo>
                  <a:lnTo>
                    <a:pt x="774" y="125"/>
                  </a:lnTo>
                  <a:lnTo>
                    <a:pt x="711" y="145"/>
                  </a:lnTo>
                  <a:lnTo>
                    <a:pt x="647" y="167"/>
                  </a:lnTo>
                  <a:lnTo>
                    <a:pt x="584" y="191"/>
                  </a:lnTo>
                  <a:lnTo>
                    <a:pt x="521" y="217"/>
                  </a:lnTo>
                  <a:lnTo>
                    <a:pt x="458" y="245"/>
                  </a:lnTo>
                  <a:lnTo>
                    <a:pt x="396" y="274"/>
                  </a:lnTo>
                  <a:lnTo>
                    <a:pt x="336" y="307"/>
                  </a:lnTo>
                  <a:lnTo>
                    <a:pt x="276" y="341"/>
                  </a:lnTo>
                  <a:lnTo>
                    <a:pt x="217" y="377"/>
                  </a:lnTo>
                  <a:lnTo>
                    <a:pt x="160" y="416"/>
                  </a:lnTo>
                  <a:lnTo>
                    <a:pt x="105" y="457"/>
                  </a:lnTo>
                  <a:lnTo>
                    <a:pt x="52" y="501"/>
                  </a:lnTo>
                  <a:lnTo>
                    <a:pt x="0" y="547"/>
                  </a:lnTo>
                  <a:lnTo>
                    <a:pt x="0" y="793"/>
                  </a:lnTo>
                  <a:lnTo>
                    <a:pt x="641" y="1047"/>
                  </a:lnTo>
                  <a:lnTo>
                    <a:pt x="664" y="1009"/>
                  </a:lnTo>
                  <a:lnTo>
                    <a:pt x="691" y="973"/>
                  </a:lnTo>
                  <a:lnTo>
                    <a:pt x="719" y="938"/>
                  </a:lnTo>
                  <a:lnTo>
                    <a:pt x="750" y="902"/>
                  </a:lnTo>
                  <a:lnTo>
                    <a:pt x="783" y="870"/>
                  </a:lnTo>
                  <a:lnTo>
                    <a:pt x="818" y="837"/>
                  </a:lnTo>
                  <a:lnTo>
                    <a:pt x="855" y="805"/>
                  </a:lnTo>
                  <a:lnTo>
                    <a:pt x="894" y="775"/>
                  </a:lnTo>
                  <a:lnTo>
                    <a:pt x="935" y="746"/>
                  </a:lnTo>
                  <a:lnTo>
                    <a:pt x="977" y="717"/>
                  </a:lnTo>
                  <a:lnTo>
                    <a:pt x="1020" y="690"/>
                  </a:lnTo>
                  <a:lnTo>
                    <a:pt x="1065" y="665"/>
                  </a:lnTo>
                  <a:lnTo>
                    <a:pt x="1109" y="639"/>
                  </a:lnTo>
                  <a:lnTo>
                    <a:pt x="1156" y="616"/>
                  </a:lnTo>
                  <a:lnTo>
                    <a:pt x="1203" y="593"/>
                  </a:lnTo>
                  <a:lnTo>
                    <a:pt x="1250" y="571"/>
                  </a:lnTo>
                  <a:lnTo>
                    <a:pt x="1298" y="552"/>
                  </a:lnTo>
                  <a:lnTo>
                    <a:pt x="1346" y="532"/>
                  </a:lnTo>
                  <a:lnTo>
                    <a:pt x="1394" y="514"/>
                  </a:lnTo>
                  <a:lnTo>
                    <a:pt x="1442" y="498"/>
                  </a:lnTo>
                  <a:lnTo>
                    <a:pt x="1490" y="483"/>
                  </a:lnTo>
                  <a:lnTo>
                    <a:pt x="1539" y="468"/>
                  </a:lnTo>
                  <a:lnTo>
                    <a:pt x="1586" y="456"/>
                  </a:lnTo>
                  <a:lnTo>
                    <a:pt x="1632" y="444"/>
                  </a:lnTo>
                  <a:lnTo>
                    <a:pt x="1678" y="434"/>
                  </a:lnTo>
                  <a:lnTo>
                    <a:pt x="1723" y="426"/>
                  </a:lnTo>
                  <a:lnTo>
                    <a:pt x="1766" y="417"/>
                  </a:lnTo>
                  <a:lnTo>
                    <a:pt x="1809" y="411"/>
                  </a:lnTo>
                  <a:lnTo>
                    <a:pt x="1850" y="406"/>
                  </a:lnTo>
                  <a:lnTo>
                    <a:pt x="1890" y="402"/>
                  </a:lnTo>
                  <a:lnTo>
                    <a:pt x="1927" y="401"/>
                  </a:lnTo>
                  <a:lnTo>
                    <a:pt x="1963" y="400"/>
                  </a:lnTo>
                  <a:lnTo>
                    <a:pt x="1963" y="210"/>
                  </a:lnTo>
                  <a:lnTo>
                    <a:pt x="1690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42">
              <a:extLst>
                <a:ext uri="{FF2B5EF4-FFF2-40B4-BE49-F238E27FC236}">
                  <a16:creationId xmlns:a16="http://schemas.microsoft.com/office/drawing/2014/main" id="{D6674628-8C0E-8243-A31F-76AF0D64C7E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59" y="1502"/>
              <a:ext cx="263" cy="169"/>
            </a:xfrm>
            <a:custGeom>
              <a:avLst/>
              <a:gdLst>
                <a:gd name="T0" fmla="*/ 263 w 1317"/>
                <a:gd name="T1" fmla="*/ 0 h 843"/>
                <a:gd name="T2" fmla="*/ 263 w 1317"/>
                <a:gd name="T3" fmla="*/ 0 h 843"/>
                <a:gd name="T4" fmla="*/ 256 w 1317"/>
                <a:gd name="T5" fmla="*/ 0 h 843"/>
                <a:gd name="T6" fmla="*/ 248 w 1317"/>
                <a:gd name="T7" fmla="*/ 0 h 843"/>
                <a:gd name="T8" fmla="*/ 240 w 1317"/>
                <a:gd name="T9" fmla="*/ 1 h 843"/>
                <a:gd name="T10" fmla="*/ 232 w 1317"/>
                <a:gd name="T11" fmla="*/ 2 h 843"/>
                <a:gd name="T12" fmla="*/ 224 w 1317"/>
                <a:gd name="T13" fmla="*/ 4 h 843"/>
                <a:gd name="T14" fmla="*/ 215 w 1317"/>
                <a:gd name="T15" fmla="*/ 5 h 843"/>
                <a:gd name="T16" fmla="*/ 206 w 1317"/>
                <a:gd name="T17" fmla="*/ 7 h 843"/>
                <a:gd name="T18" fmla="*/ 197 w 1317"/>
                <a:gd name="T19" fmla="*/ 9 h 843"/>
                <a:gd name="T20" fmla="*/ 188 w 1317"/>
                <a:gd name="T21" fmla="*/ 11 h 843"/>
                <a:gd name="T22" fmla="*/ 179 w 1317"/>
                <a:gd name="T23" fmla="*/ 14 h 843"/>
                <a:gd name="T24" fmla="*/ 169 w 1317"/>
                <a:gd name="T25" fmla="*/ 17 h 843"/>
                <a:gd name="T26" fmla="*/ 160 w 1317"/>
                <a:gd name="T27" fmla="*/ 20 h 843"/>
                <a:gd name="T28" fmla="*/ 150 w 1317"/>
                <a:gd name="T29" fmla="*/ 23 h 843"/>
                <a:gd name="T30" fmla="*/ 140 w 1317"/>
                <a:gd name="T31" fmla="*/ 27 h 843"/>
                <a:gd name="T32" fmla="*/ 131 w 1317"/>
                <a:gd name="T33" fmla="*/ 31 h 843"/>
                <a:gd name="T34" fmla="*/ 121 w 1317"/>
                <a:gd name="T35" fmla="*/ 35 h 843"/>
                <a:gd name="T36" fmla="*/ 112 w 1317"/>
                <a:gd name="T37" fmla="*/ 39 h 843"/>
                <a:gd name="T38" fmla="*/ 102 w 1317"/>
                <a:gd name="T39" fmla="*/ 44 h 843"/>
                <a:gd name="T40" fmla="*/ 93 w 1317"/>
                <a:gd name="T41" fmla="*/ 49 h 843"/>
                <a:gd name="T42" fmla="*/ 84 w 1317"/>
                <a:gd name="T43" fmla="*/ 54 h 843"/>
                <a:gd name="T44" fmla="*/ 75 w 1317"/>
                <a:gd name="T45" fmla="*/ 59 h 843"/>
                <a:gd name="T46" fmla="*/ 67 w 1317"/>
                <a:gd name="T47" fmla="*/ 64 h 843"/>
                <a:gd name="T48" fmla="*/ 58 w 1317"/>
                <a:gd name="T49" fmla="*/ 70 h 843"/>
                <a:gd name="T50" fmla="*/ 51 w 1317"/>
                <a:gd name="T51" fmla="*/ 76 h 843"/>
                <a:gd name="T52" fmla="*/ 43 w 1317"/>
                <a:gd name="T53" fmla="*/ 82 h 843"/>
                <a:gd name="T54" fmla="*/ 35 w 1317"/>
                <a:gd name="T55" fmla="*/ 88 h 843"/>
                <a:gd name="T56" fmla="*/ 28 w 1317"/>
                <a:gd name="T57" fmla="*/ 95 h 843"/>
                <a:gd name="T58" fmla="*/ 22 w 1317"/>
                <a:gd name="T59" fmla="*/ 102 h 843"/>
                <a:gd name="T60" fmla="*/ 16 w 1317"/>
                <a:gd name="T61" fmla="*/ 109 h 843"/>
                <a:gd name="T62" fmla="*/ 10 w 1317"/>
                <a:gd name="T63" fmla="*/ 116 h 843"/>
                <a:gd name="T64" fmla="*/ 5 w 1317"/>
                <a:gd name="T65" fmla="*/ 123 h 843"/>
                <a:gd name="T66" fmla="*/ 0 w 1317"/>
                <a:gd name="T67" fmla="*/ 131 h 843"/>
                <a:gd name="T68" fmla="*/ 0 w 1317"/>
                <a:gd name="T69" fmla="*/ 169 h 8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317" h="843">
                  <a:moveTo>
                    <a:pt x="1317" y="0"/>
                  </a:moveTo>
                  <a:lnTo>
                    <a:pt x="1317" y="0"/>
                  </a:lnTo>
                  <a:lnTo>
                    <a:pt x="1281" y="1"/>
                  </a:lnTo>
                  <a:lnTo>
                    <a:pt x="1244" y="2"/>
                  </a:lnTo>
                  <a:lnTo>
                    <a:pt x="1204" y="6"/>
                  </a:lnTo>
                  <a:lnTo>
                    <a:pt x="1163" y="10"/>
                  </a:lnTo>
                  <a:lnTo>
                    <a:pt x="1121" y="18"/>
                  </a:lnTo>
                  <a:lnTo>
                    <a:pt x="1078" y="25"/>
                  </a:lnTo>
                  <a:lnTo>
                    <a:pt x="1032" y="35"/>
                  </a:lnTo>
                  <a:lnTo>
                    <a:pt x="988" y="44"/>
                  </a:lnTo>
                  <a:lnTo>
                    <a:pt x="941" y="57"/>
                  </a:lnTo>
                  <a:lnTo>
                    <a:pt x="894" y="69"/>
                  </a:lnTo>
                  <a:lnTo>
                    <a:pt x="846" y="83"/>
                  </a:lnTo>
                  <a:lnTo>
                    <a:pt x="799" y="99"/>
                  </a:lnTo>
                  <a:lnTo>
                    <a:pt x="751" y="116"/>
                  </a:lnTo>
                  <a:lnTo>
                    <a:pt x="703" y="134"/>
                  </a:lnTo>
                  <a:lnTo>
                    <a:pt x="654" y="154"/>
                  </a:lnTo>
                  <a:lnTo>
                    <a:pt x="606" y="174"/>
                  </a:lnTo>
                  <a:lnTo>
                    <a:pt x="559" y="195"/>
                  </a:lnTo>
                  <a:lnTo>
                    <a:pt x="512" y="218"/>
                  </a:lnTo>
                  <a:lnTo>
                    <a:pt x="467" y="242"/>
                  </a:lnTo>
                  <a:lnTo>
                    <a:pt x="421" y="268"/>
                  </a:lnTo>
                  <a:lnTo>
                    <a:pt x="378" y="293"/>
                  </a:lnTo>
                  <a:lnTo>
                    <a:pt x="334" y="321"/>
                  </a:lnTo>
                  <a:lnTo>
                    <a:pt x="292" y="349"/>
                  </a:lnTo>
                  <a:lnTo>
                    <a:pt x="253" y="379"/>
                  </a:lnTo>
                  <a:lnTo>
                    <a:pt x="214" y="410"/>
                  </a:lnTo>
                  <a:lnTo>
                    <a:pt x="177" y="441"/>
                  </a:lnTo>
                  <a:lnTo>
                    <a:pt x="142" y="474"/>
                  </a:lnTo>
                  <a:lnTo>
                    <a:pt x="108" y="507"/>
                  </a:lnTo>
                  <a:lnTo>
                    <a:pt x="78" y="542"/>
                  </a:lnTo>
                  <a:lnTo>
                    <a:pt x="49" y="577"/>
                  </a:lnTo>
                  <a:lnTo>
                    <a:pt x="23" y="613"/>
                  </a:lnTo>
                  <a:lnTo>
                    <a:pt x="0" y="651"/>
                  </a:lnTo>
                  <a:lnTo>
                    <a:pt x="0" y="84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Line 43">
              <a:extLst>
                <a:ext uri="{FF2B5EF4-FFF2-40B4-BE49-F238E27FC236}">
                  <a16:creationId xmlns:a16="http://schemas.microsoft.com/office/drawing/2014/main" id="{05F09165-CE6E-18DF-A2B8-C9C73316BB6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1135" y="1574"/>
              <a:ext cx="124" cy="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3273D8B3-7122-6412-F64C-21881B2DB04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5" y="2271"/>
              <a:ext cx="72" cy="43"/>
            </a:xfrm>
            <a:custGeom>
              <a:avLst/>
              <a:gdLst>
                <a:gd name="T0" fmla="*/ 38 w 360"/>
                <a:gd name="T1" fmla="*/ 0 h 219"/>
                <a:gd name="T2" fmla="*/ 72 w 360"/>
                <a:gd name="T3" fmla="*/ 41 h 219"/>
                <a:gd name="T4" fmla="*/ 0 w 360"/>
                <a:gd name="T5" fmla="*/ 43 h 219"/>
                <a:gd name="T6" fmla="*/ 38 w 360"/>
                <a:gd name="T7" fmla="*/ 0 h 2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0" h="219">
                  <a:moveTo>
                    <a:pt x="192" y="0"/>
                  </a:moveTo>
                  <a:lnTo>
                    <a:pt x="360" y="207"/>
                  </a:lnTo>
                  <a:lnTo>
                    <a:pt x="0" y="219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82021713-53A5-4C4D-624C-10530650AC7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5" y="2271"/>
              <a:ext cx="72" cy="43"/>
            </a:xfrm>
            <a:custGeom>
              <a:avLst/>
              <a:gdLst>
                <a:gd name="T0" fmla="*/ 38 w 360"/>
                <a:gd name="T1" fmla="*/ 0 h 219"/>
                <a:gd name="T2" fmla="*/ 72 w 360"/>
                <a:gd name="T3" fmla="*/ 41 h 219"/>
                <a:gd name="T4" fmla="*/ 0 w 360"/>
                <a:gd name="T5" fmla="*/ 43 h 219"/>
                <a:gd name="T6" fmla="*/ 38 w 360"/>
                <a:gd name="T7" fmla="*/ 0 h 2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0" h="219">
                  <a:moveTo>
                    <a:pt x="192" y="0"/>
                  </a:moveTo>
                  <a:lnTo>
                    <a:pt x="360" y="207"/>
                  </a:lnTo>
                  <a:lnTo>
                    <a:pt x="0" y="219"/>
                  </a:lnTo>
                  <a:lnTo>
                    <a:pt x="19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0C166CDB-84B7-2E8A-EBA7-71FEB29C666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1" y="2154"/>
              <a:ext cx="77" cy="48"/>
            </a:xfrm>
            <a:custGeom>
              <a:avLst/>
              <a:gdLst>
                <a:gd name="T0" fmla="*/ 26 w 386"/>
                <a:gd name="T1" fmla="*/ 48 h 241"/>
                <a:gd name="T2" fmla="*/ 77 w 386"/>
                <a:gd name="T3" fmla="*/ 0 h 241"/>
                <a:gd name="T4" fmla="*/ 0 w 386"/>
                <a:gd name="T5" fmla="*/ 18 h 241"/>
                <a:gd name="T6" fmla="*/ 26 w 386"/>
                <a:gd name="T7" fmla="*/ 48 h 2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6" h="241">
                  <a:moveTo>
                    <a:pt x="131" y="241"/>
                  </a:moveTo>
                  <a:lnTo>
                    <a:pt x="386" y="0"/>
                  </a:lnTo>
                  <a:lnTo>
                    <a:pt x="0" y="90"/>
                  </a:lnTo>
                  <a:lnTo>
                    <a:pt x="131" y="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47159892-9138-17A8-731E-CD2EFBDB9D0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1" y="2154"/>
              <a:ext cx="77" cy="48"/>
            </a:xfrm>
            <a:custGeom>
              <a:avLst/>
              <a:gdLst>
                <a:gd name="T0" fmla="*/ 26 w 386"/>
                <a:gd name="T1" fmla="*/ 48 h 241"/>
                <a:gd name="T2" fmla="*/ 77 w 386"/>
                <a:gd name="T3" fmla="*/ 0 h 241"/>
                <a:gd name="T4" fmla="*/ 0 w 386"/>
                <a:gd name="T5" fmla="*/ 18 h 241"/>
                <a:gd name="T6" fmla="*/ 26 w 386"/>
                <a:gd name="T7" fmla="*/ 48 h 2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6" h="241">
                  <a:moveTo>
                    <a:pt x="131" y="241"/>
                  </a:moveTo>
                  <a:lnTo>
                    <a:pt x="386" y="0"/>
                  </a:lnTo>
                  <a:lnTo>
                    <a:pt x="0" y="90"/>
                  </a:lnTo>
                  <a:lnTo>
                    <a:pt x="131" y="24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3E79D88C-B085-F608-C35C-F7624224164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4" y="2355"/>
              <a:ext cx="72" cy="36"/>
            </a:xfrm>
            <a:custGeom>
              <a:avLst/>
              <a:gdLst>
                <a:gd name="T0" fmla="*/ 18 w 359"/>
                <a:gd name="T1" fmla="*/ 0 h 179"/>
                <a:gd name="T2" fmla="*/ 72 w 359"/>
                <a:gd name="T3" fmla="*/ 29 h 179"/>
                <a:gd name="T4" fmla="*/ 0 w 359"/>
                <a:gd name="T5" fmla="*/ 36 h 179"/>
                <a:gd name="T6" fmla="*/ 18 w 359"/>
                <a:gd name="T7" fmla="*/ 0 h 1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9" h="179">
                  <a:moveTo>
                    <a:pt x="92" y="0"/>
                  </a:moveTo>
                  <a:lnTo>
                    <a:pt x="359" y="146"/>
                  </a:lnTo>
                  <a:lnTo>
                    <a:pt x="0" y="179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49">
              <a:extLst>
                <a:ext uri="{FF2B5EF4-FFF2-40B4-BE49-F238E27FC236}">
                  <a16:creationId xmlns:a16="http://schemas.microsoft.com/office/drawing/2014/main" id="{ADF8F020-CBFD-45BF-676E-EA9EC40191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4" y="2355"/>
              <a:ext cx="72" cy="36"/>
            </a:xfrm>
            <a:custGeom>
              <a:avLst/>
              <a:gdLst>
                <a:gd name="T0" fmla="*/ 18 w 359"/>
                <a:gd name="T1" fmla="*/ 0 h 179"/>
                <a:gd name="T2" fmla="*/ 72 w 359"/>
                <a:gd name="T3" fmla="*/ 29 h 179"/>
                <a:gd name="T4" fmla="*/ 0 w 359"/>
                <a:gd name="T5" fmla="*/ 36 h 179"/>
                <a:gd name="T6" fmla="*/ 18 w 359"/>
                <a:gd name="T7" fmla="*/ 0 h 1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9" h="179">
                  <a:moveTo>
                    <a:pt x="92" y="0"/>
                  </a:moveTo>
                  <a:lnTo>
                    <a:pt x="359" y="146"/>
                  </a:lnTo>
                  <a:lnTo>
                    <a:pt x="0" y="179"/>
                  </a:lnTo>
                  <a:lnTo>
                    <a:pt x="9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50">
              <a:extLst>
                <a:ext uri="{FF2B5EF4-FFF2-40B4-BE49-F238E27FC236}">
                  <a16:creationId xmlns:a16="http://schemas.microsoft.com/office/drawing/2014/main" id="{40639E91-25D2-07E6-1D8C-C8041660A14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5" y="2438"/>
              <a:ext cx="52" cy="47"/>
            </a:xfrm>
            <a:custGeom>
              <a:avLst/>
              <a:gdLst>
                <a:gd name="T0" fmla="*/ 0 w 256"/>
                <a:gd name="T1" fmla="*/ 0 h 235"/>
                <a:gd name="T2" fmla="*/ 52 w 256"/>
                <a:gd name="T3" fmla="*/ 10 h 235"/>
                <a:gd name="T4" fmla="*/ 8 w 256"/>
                <a:gd name="T5" fmla="*/ 47 h 235"/>
                <a:gd name="T6" fmla="*/ 0 w 256"/>
                <a:gd name="T7" fmla="*/ 0 h 2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6" h="235">
                  <a:moveTo>
                    <a:pt x="0" y="0"/>
                  </a:moveTo>
                  <a:lnTo>
                    <a:pt x="256" y="51"/>
                  </a:lnTo>
                  <a:lnTo>
                    <a:pt x="38" y="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51">
              <a:extLst>
                <a:ext uri="{FF2B5EF4-FFF2-40B4-BE49-F238E27FC236}">
                  <a16:creationId xmlns:a16="http://schemas.microsoft.com/office/drawing/2014/main" id="{D8EE1BD7-6040-659B-E651-7350B46048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5" y="2438"/>
              <a:ext cx="52" cy="47"/>
            </a:xfrm>
            <a:custGeom>
              <a:avLst/>
              <a:gdLst>
                <a:gd name="T0" fmla="*/ 0 w 256"/>
                <a:gd name="T1" fmla="*/ 0 h 235"/>
                <a:gd name="T2" fmla="*/ 52 w 256"/>
                <a:gd name="T3" fmla="*/ 10 h 235"/>
                <a:gd name="T4" fmla="*/ 8 w 256"/>
                <a:gd name="T5" fmla="*/ 47 h 235"/>
                <a:gd name="T6" fmla="*/ 0 w 256"/>
                <a:gd name="T7" fmla="*/ 0 h 2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6" h="235">
                  <a:moveTo>
                    <a:pt x="0" y="0"/>
                  </a:moveTo>
                  <a:lnTo>
                    <a:pt x="256" y="51"/>
                  </a:lnTo>
                  <a:lnTo>
                    <a:pt x="38" y="23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A7F491E-E763-BB35-BAB8-6C7BA11D697F}"/>
              </a:ext>
            </a:extLst>
          </p:cNvPr>
          <p:cNvGrpSpPr/>
          <p:nvPr/>
        </p:nvGrpSpPr>
        <p:grpSpPr>
          <a:xfrm>
            <a:off x="9054710" y="4344664"/>
            <a:ext cx="1031440" cy="1299149"/>
            <a:chOff x="6640255" y="4225917"/>
            <a:chExt cx="1620838" cy="2041525"/>
          </a:xfrm>
        </p:grpSpPr>
        <p:pic>
          <p:nvPicPr>
            <p:cNvPr id="57" name="Picture 4">
              <a:extLst>
                <a:ext uri="{FF2B5EF4-FFF2-40B4-BE49-F238E27FC236}">
                  <a16:creationId xmlns:a16="http://schemas.microsoft.com/office/drawing/2014/main" id="{ED7C376A-A73F-BDEE-4948-F54D8EF424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0255" y="4225917"/>
              <a:ext cx="1620838" cy="204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10D0EAE-7172-3CC6-3D07-11129C6F07B1}"/>
                </a:ext>
              </a:extLst>
            </p:cNvPr>
            <p:cNvSpPr/>
            <p:nvPr/>
          </p:nvSpPr>
          <p:spPr>
            <a:xfrm>
              <a:off x="7124700" y="5608160"/>
              <a:ext cx="711200" cy="659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2546CCB-28C4-0D00-335D-68ED276187CF}"/>
                </a:ext>
              </a:extLst>
            </p:cNvPr>
            <p:cNvSpPr/>
            <p:nvPr/>
          </p:nvSpPr>
          <p:spPr>
            <a:xfrm>
              <a:off x="7384460" y="5195025"/>
              <a:ext cx="194623" cy="605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066CEF6-A9C1-D7D6-2BD6-62F6390966FA}"/>
              </a:ext>
            </a:extLst>
          </p:cNvPr>
          <p:cNvSpPr txBox="1"/>
          <p:nvPr/>
        </p:nvSpPr>
        <p:spPr>
          <a:xfrm>
            <a:off x="1793489" y="2145926"/>
            <a:ext cx="125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Accelerator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F1B66A7-24B4-4F0B-8910-812618128984}"/>
              </a:ext>
            </a:extLst>
          </p:cNvPr>
          <p:cNvSpPr txBox="1"/>
          <p:nvPr/>
        </p:nvSpPr>
        <p:spPr>
          <a:xfrm>
            <a:off x="9172045" y="2170390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Research reactor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604AF8A-0061-AA1C-3AD2-E1BD4F77FAAD}"/>
              </a:ext>
            </a:extLst>
          </p:cNvPr>
          <p:cNvSpPr txBox="1"/>
          <p:nvPr/>
        </p:nvSpPr>
        <p:spPr>
          <a:xfrm>
            <a:off x="5367676" y="2170390"/>
            <a:ext cx="2463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Isotope mass separation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31C1E09-99E2-3A73-CE38-07FF9E2024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8426" y="5633913"/>
            <a:ext cx="2669049" cy="46631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B4CA6A9-971D-A256-BC5C-BB151CBAD9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9329" y="5690708"/>
            <a:ext cx="1270289" cy="51164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AF7C1D5-C8EC-0CED-96AC-F4397AF7CA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665" y="4540589"/>
            <a:ext cx="1518192" cy="1036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" name="Picture 66" descr="2015-01-13_CERN_ENdept 36% h32mm 300dpi.png">
            <a:extLst>
              <a:ext uri="{FF2B5EF4-FFF2-40B4-BE49-F238E27FC236}">
                <a16:creationId xmlns:a16="http://schemas.microsoft.com/office/drawing/2014/main" id="{457011B1-9B78-7F5E-D646-2E18ADF4BA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72"/>
          <a:stretch/>
        </p:blipFill>
        <p:spPr>
          <a:xfrm>
            <a:off x="11679810" y="6353175"/>
            <a:ext cx="512190" cy="486668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BDFC344-B2F8-BB05-CCF5-291E2D894DE0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745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081FF-B3AD-5B67-959E-726D28332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62536-AADA-5CC5-E114-F3E06CF52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9DDC0D-7BFE-22DD-2899-D90EEFD5D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5525" y="8470900"/>
            <a:ext cx="13578039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CH"/>
            </a:defPPr>
            <a:lvl1pPr marL="0" algn="r" defTabSz="1219170" rtl="0" eaLnBrk="1" latinLnBrk="0" hangingPunct="1">
              <a:defRPr sz="16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PRISMAP - 18th Congress of PTMN, Poznan, Poland - C. DUCHEMIN</a:t>
            </a:r>
            <a:endParaRPr lang="en-CH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D24E08B-E873-4F5B-2629-6349C421255C}"/>
              </a:ext>
            </a:extLst>
          </p:cNvPr>
          <p:cNvSpPr txBox="1">
            <a:spLocks/>
          </p:cNvSpPr>
          <p:nvPr/>
        </p:nvSpPr>
        <p:spPr>
          <a:xfrm>
            <a:off x="253806" y="119765"/>
            <a:ext cx="11938193" cy="940443"/>
          </a:xfrm>
          <a:prstGeom prst="rect">
            <a:avLst/>
          </a:prstGeom>
        </p:spPr>
        <p:txBody>
          <a:bodyPr vert="horz" lIns="60960" rIns="6096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E95355"/>
                </a:solidFill>
                <a:latin typeface="+mn-lt"/>
              </a:rPr>
              <a:t>MEDICIS in PRISMAP Supply chain</a:t>
            </a:r>
          </a:p>
        </p:txBody>
      </p:sp>
      <p:pic>
        <p:nvPicPr>
          <p:cNvPr id="15" name="Picture 14" descr="2015-01-13_CERN_ENdept 36% h32mm 300dpi.png">
            <a:extLst>
              <a:ext uri="{FF2B5EF4-FFF2-40B4-BE49-F238E27FC236}">
                <a16:creationId xmlns:a16="http://schemas.microsoft.com/office/drawing/2014/main" id="{C5F8BB17-189B-A97C-7CE4-133022B687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72"/>
          <a:stretch/>
        </p:blipFill>
        <p:spPr>
          <a:xfrm>
            <a:off x="9016038" y="6492999"/>
            <a:ext cx="384143" cy="365001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111EAE4B-B311-EFE8-4F16-7F1FF5660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04" y="751284"/>
            <a:ext cx="4474707" cy="3647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405D72-17E2-17EB-ABDA-6AC013F9BA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916" y="1365219"/>
            <a:ext cx="2494509" cy="17036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B2ADB5-7169-DAC9-04FC-86B626CB9B4C}"/>
              </a:ext>
            </a:extLst>
          </p:cNvPr>
          <p:cNvSpPr txBox="1"/>
          <p:nvPr/>
        </p:nvSpPr>
        <p:spPr>
          <a:xfrm rot="18919704">
            <a:off x="4891920" y="2622904"/>
            <a:ext cx="886923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ISOLDE</a:t>
            </a:r>
            <a:endParaRPr lang="en-GB" sz="135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F65912-6630-F4C4-6045-16FCFA1FE7BD}"/>
              </a:ext>
            </a:extLst>
          </p:cNvPr>
          <p:cNvSpPr txBox="1"/>
          <p:nvPr/>
        </p:nvSpPr>
        <p:spPr>
          <a:xfrm rot="18919704">
            <a:off x="5483725" y="2051524"/>
            <a:ext cx="98694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MEDICIS</a:t>
            </a:r>
            <a:endParaRPr lang="en-GB" sz="135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F6CC8C-A7EB-5DE8-43B7-6CE16C0A3201}"/>
              </a:ext>
            </a:extLst>
          </p:cNvPr>
          <p:cNvCxnSpPr/>
          <p:nvPr/>
        </p:nvCxnSpPr>
        <p:spPr>
          <a:xfrm flipV="1">
            <a:off x="6523190" y="2961834"/>
            <a:ext cx="365293" cy="34113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88E8BCA-2E38-CFE2-0EA6-7AA567F3098D}"/>
              </a:ext>
            </a:extLst>
          </p:cNvPr>
          <p:cNvSpPr txBox="1"/>
          <p:nvPr/>
        </p:nvSpPr>
        <p:spPr>
          <a:xfrm rot="18916022">
            <a:off x="4191341" y="2573861"/>
            <a:ext cx="794588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1" dirty="0">
                <a:solidFill>
                  <a:schemeClr val="bg1"/>
                </a:solidFill>
              </a:rPr>
              <a:t>1.4 GeV protons</a:t>
            </a:r>
            <a:endParaRPr lang="en-GB" sz="105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DEE3F8-D77A-A386-F0A5-40014342102D}"/>
              </a:ext>
            </a:extLst>
          </p:cNvPr>
          <p:cNvSpPr txBox="1"/>
          <p:nvPr/>
        </p:nvSpPr>
        <p:spPr>
          <a:xfrm>
            <a:off x="7552386" y="5460617"/>
            <a:ext cx="4180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55A0"/>
                </a:solidFill>
              </a:rPr>
              <a:t>From CERN- MEDICIS to the lab/Hospital</a:t>
            </a:r>
          </a:p>
        </p:txBody>
      </p:sp>
      <p:grpSp>
        <p:nvGrpSpPr>
          <p:cNvPr id="22" name="Group 7">
            <a:extLst>
              <a:ext uri="{FF2B5EF4-FFF2-40B4-BE49-F238E27FC236}">
                <a16:creationId xmlns:a16="http://schemas.microsoft.com/office/drawing/2014/main" id="{A333E5FA-1058-5744-09CB-783BAB0F0731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4216754" y="3255531"/>
            <a:ext cx="3432717" cy="1925572"/>
            <a:chOff x="385" y="1298"/>
            <a:chExt cx="1927" cy="1187"/>
          </a:xfrm>
        </p:grpSpPr>
        <p:sp>
          <p:nvSpPr>
            <p:cNvPr id="23" name="AutoShape 8">
              <a:extLst>
                <a:ext uri="{FF2B5EF4-FFF2-40B4-BE49-F238E27FC236}">
                  <a16:creationId xmlns:a16="http://schemas.microsoft.com/office/drawing/2014/main" id="{DB46E9E2-F576-120B-6A79-AAFC1AD5E77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85" y="1298"/>
              <a:ext cx="1927" cy="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5694701B-93E5-689E-BDCE-5B227E5808B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37" y="1575"/>
              <a:ext cx="393" cy="235"/>
            </a:xfrm>
            <a:custGeom>
              <a:avLst/>
              <a:gdLst>
                <a:gd name="T0" fmla="*/ 320 w 1963"/>
                <a:gd name="T1" fmla="*/ 0 h 1178"/>
                <a:gd name="T2" fmla="*/ 309 w 1963"/>
                <a:gd name="T3" fmla="*/ 0 h 1178"/>
                <a:gd name="T4" fmla="*/ 295 w 1963"/>
                <a:gd name="T5" fmla="*/ 1 h 1178"/>
                <a:gd name="T6" fmla="*/ 279 w 1963"/>
                <a:gd name="T7" fmla="*/ 3 h 1178"/>
                <a:gd name="T8" fmla="*/ 261 w 1963"/>
                <a:gd name="T9" fmla="*/ 7 h 1178"/>
                <a:gd name="T10" fmla="*/ 241 w 1963"/>
                <a:gd name="T11" fmla="*/ 11 h 1178"/>
                <a:gd name="T12" fmla="*/ 220 w 1963"/>
                <a:gd name="T13" fmla="*/ 17 h 1178"/>
                <a:gd name="T14" fmla="*/ 198 w 1963"/>
                <a:gd name="T15" fmla="*/ 24 h 1178"/>
                <a:gd name="T16" fmla="*/ 174 w 1963"/>
                <a:gd name="T17" fmla="*/ 32 h 1178"/>
                <a:gd name="T18" fmla="*/ 150 w 1963"/>
                <a:gd name="T19" fmla="*/ 41 h 1178"/>
                <a:gd name="T20" fmla="*/ 126 w 1963"/>
                <a:gd name="T21" fmla="*/ 52 h 1178"/>
                <a:gd name="T22" fmla="*/ 102 w 1963"/>
                <a:gd name="T23" fmla="*/ 64 h 1178"/>
                <a:gd name="T24" fmla="*/ 78 w 1963"/>
                <a:gd name="T25" fmla="*/ 78 h 1178"/>
                <a:gd name="T26" fmla="*/ 54 w 1963"/>
                <a:gd name="T27" fmla="*/ 92 h 1178"/>
                <a:gd name="T28" fmla="*/ 32 w 1963"/>
                <a:gd name="T29" fmla="*/ 109 h 1178"/>
                <a:gd name="T30" fmla="*/ 10 w 1963"/>
                <a:gd name="T31" fmla="*/ 126 h 1178"/>
                <a:gd name="T32" fmla="*/ 0 w 1963"/>
                <a:gd name="T33" fmla="*/ 185 h 1178"/>
                <a:gd name="T34" fmla="*/ 134 w 1963"/>
                <a:gd name="T35" fmla="*/ 228 h 1178"/>
                <a:gd name="T36" fmla="*/ 146 w 1963"/>
                <a:gd name="T37" fmla="*/ 214 h 1178"/>
                <a:gd name="T38" fmla="*/ 159 w 1963"/>
                <a:gd name="T39" fmla="*/ 200 h 1178"/>
                <a:gd name="T40" fmla="*/ 174 w 1963"/>
                <a:gd name="T41" fmla="*/ 188 h 1178"/>
                <a:gd name="T42" fmla="*/ 191 w 1963"/>
                <a:gd name="T43" fmla="*/ 176 h 1178"/>
                <a:gd name="T44" fmla="*/ 208 w 1963"/>
                <a:gd name="T45" fmla="*/ 165 h 1178"/>
                <a:gd name="T46" fmla="*/ 225 w 1963"/>
                <a:gd name="T47" fmla="*/ 154 h 1178"/>
                <a:gd name="T48" fmla="*/ 244 w 1963"/>
                <a:gd name="T49" fmla="*/ 144 h 1178"/>
                <a:gd name="T50" fmla="*/ 262 w 1963"/>
                <a:gd name="T51" fmla="*/ 135 h 1178"/>
                <a:gd name="T52" fmla="*/ 281 w 1963"/>
                <a:gd name="T53" fmla="*/ 128 h 1178"/>
                <a:gd name="T54" fmla="*/ 300 w 1963"/>
                <a:gd name="T55" fmla="*/ 121 h 1178"/>
                <a:gd name="T56" fmla="*/ 319 w 1963"/>
                <a:gd name="T57" fmla="*/ 115 h 1178"/>
                <a:gd name="T58" fmla="*/ 337 w 1963"/>
                <a:gd name="T59" fmla="*/ 110 h 1178"/>
                <a:gd name="T60" fmla="*/ 354 w 1963"/>
                <a:gd name="T61" fmla="*/ 107 h 1178"/>
                <a:gd name="T62" fmla="*/ 371 w 1963"/>
                <a:gd name="T63" fmla="*/ 104 h 1178"/>
                <a:gd name="T64" fmla="*/ 386 w 1963"/>
                <a:gd name="T65" fmla="*/ 103 h 1178"/>
                <a:gd name="T66" fmla="*/ 393 w 1963"/>
                <a:gd name="T67" fmla="*/ 61 h 117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63" h="1178">
                  <a:moveTo>
                    <a:pt x="1623" y="4"/>
                  </a:moveTo>
                  <a:lnTo>
                    <a:pt x="1600" y="1"/>
                  </a:lnTo>
                  <a:lnTo>
                    <a:pt x="1574" y="0"/>
                  </a:lnTo>
                  <a:lnTo>
                    <a:pt x="1543" y="1"/>
                  </a:lnTo>
                  <a:lnTo>
                    <a:pt x="1511" y="2"/>
                  </a:lnTo>
                  <a:lnTo>
                    <a:pt x="1475" y="6"/>
                  </a:lnTo>
                  <a:lnTo>
                    <a:pt x="1435" y="11"/>
                  </a:lnTo>
                  <a:lnTo>
                    <a:pt x="1394" y="17"/>
                  </a:lnTo>
                  <a:lnTo>
                    <a:pt x="1350" y="24"/>
                  </a:lnTo>
                  <a:lnTo>
                    <a:pt x="1303" y="33"/>
                  </a:lnTo>
                  <a:lnTo>
                    <a:pt x="1255" y="44"/>
                  </a:lnTo>
                  <a:lnTo>
                    <a:pt x="1204" y="56"/>
                  </a:lnTo>
                  <a:lnTo>
                    <a:pt x="1153" y="69"/>
                  </a:lnTo>
                  <a:lnTo>
                    <a:pt x="1098" y="85"/>
                  </a:lnTo>
                  <a:lnTo>
                    <a:pt x="1043" y="101"/>
                  </a:lnTo>
                  <a:lnTo>
                    <a:pt x="987" y="119"/>
                  </a:lnTo>
                  <a:lnTo>
                    <a:pt x="929" y="138"/>
                  </a:lnTo>
                  <a:lnTo>
                    <a:pt x="870" y="160"/>
                  </a:lnTo>
                  <a:lnTo>
                    <a:pt x="811" y="183"/>
                  </a:lnTo>
                  <a:lnTo>
                    <a:pt x="751" y="208"/>
                  </a:lnTo>
                  <a:lnTo>
                    <a:pt x="691" y="234"/>
                  </a:lnTo>
                  <a:lnTo>
                    <a:pt x="629" y="262"/>
                  </a:lnTo>
                  <a:lnTo>
                    <a:pt x="569" y="291"/>
                  </a:lnTo>
                  <a:lnTo>
                    <a:pt x="509" y="322"/>
                  </a:lnTo>
                  <a:lnTo>
                    <a:pt x="449" y="354"/>
                  </a:lnTo>
                  <a:lnTo>
                    <a:pt x="389" y="389"/>
                  </a:lnTo>
                  <a:lnTo>
                    <a:pt x="330" y="426"/>
                  </a:lnTo>
                  <a:lnTo>
                    <a:pt x="272" y="463"/>
                  </a:lnTo>
                  <a:lnTo>
                    <a:pt x="214" y="502"/>
                  </a:lnTo>
                  <a:lnTo>
                    <a:pt x="159" y="544"/>
                  </a:lnTo>
                  <a:lnTo>
                    <a:pt x="105" y="587"/>
                  </a:lnTo>
                  <a:lnTo>
                    <a:pt x="52" y="632"/>
                  </a:lnTo>
                  <a:lnTo>
                    <a:pt x="0" y="678"/>
                  </a:lnTo>
                  <a:lnTo>
                    <a:pt x="0" y="926"/>
                  </a:lnTo>
                  <a:lnTo>
                    <a:pt x="641" y="1178"/>
                  </a:lnTo>
                  <a:lnTo>
                    <a:pt x="668" y="1142"/>
                  </a:lnTo>
                  <a:lnTo>
                    <a:pt x="697" y="1106"/>
                  </a:lnTo>
                  <a:lnTo>
                    <a:pt x="728" y="1073"/>
                  </a:lnTo>
                  <a:lnTo>
                    <a:pt x="760" y="1039"/>
                  </a:lnTo>
                  <a:lnTo>
                    <a:pt x="795" y="1005"/>
                  </a:lnTo>
                  <a:lnTo>
                    <a:pt x="833" y="973"/>
                  </a:lnTo>
                  <a:lnTo>
                    <a:pt x="871" y="942"/>
                  </a:lnTo>
                  <a:lnTo>
                    <a:pt x="911" y="911"/>
                  </a:lnTo>
                  <a:lnTo>
                    <a:pt x="952" y="881"/>
                  </a:lnTo>
                  <a:lnTo>
                    <a:pt x="994" y="853"/>
                  </a:lnTo>
                  <a:lnTo>
                    <a:pt x="1037" y="825"/>
                  </a:lnTo>
                  <a:lnTo>
                    <a:pt x="1082" y="798"/>
                  </a:lnTo>
                  <a:lnTo>
                    <a:pt x="1126" y="772"/>
                  </a:lnTo>
                  <a:lnTo>
                    <a:pt x="1172" y="747"/>
                  </a:lnTo>
                  <a:lnTo>
                    <a:pt x="1219" y="724"/>
                  </a:lnTo>
                  <a:lnTo>
                    <a:pt x="1264" y="701"/>
                  </a:lnTo>
                  <a:lnTo>
                    <a:pt x="1311" y="679"/>
                  </a:lnTo>
                  <a:lnTo>
                    <a:pt x="1359" y="660"/>
                  </a:lnTo>
                  <a:lnTo>
                    <a:pt x="1406" y="641"/>
                  </a:lnTo>
                  <a:lnTo>
                    <a:pt x="1453" y="622"/>
                  </a:lnTo>
                  <a:lnTo>
                    <a:pt x="1500" y="607"/>
                  </a:lnTo>
                  <a:lnTo>
                    <a:pt x="1547" y="591"/>
                  </a:lnTo>
                  <a:lnTo>
                    <a:pt x="1593" y="578"/>
                  </a:lnTo>
                  <a:lnTo>
                    <a:pt x="1638" y="564"/>
                  </a:lnTo>
                  <a:lnTo>
                    <a:pt x="1683" y="553"/>
                  </a:lnTo>
                  <a:lnTo>
                    <a:pt x="1726" y="544"/>
                  </a:lnTo>
                  <a:lnTo>
                    <a:pt x="1770" y="535"/>
                  </a:lnTo>
                  <a:lnTo>
                    <a:pt x="1810" y="528"/>
                  </a:lnTo>
                  <a:lnTo>
                    <a:pt x="1851" y="523"/>
                  </a:lnTo>
                  <a:lnTo>
                    <a:pt x="1890" y="519"/>
                  </a:lnTo>
                  <a:lnTo>
                    <a:pt x="1927" y="517"/>
                  </a:lnTo>
                  <a:lnTo>
                    <a:pt x="1963" y="516"/>
                  </a:lnTo>
                  <a:lnTo>
                    <a:pt x="1963" y="307"/>
                  </a:lnTo>
                  <a:lnTo>
                    <a:pt x="1623" y="4"/>
                  </a:lnTo>
                  <a:close/>
                </a:path>
              </a:pathLst>
            </a:custGeom>
            <a:solidFill>
              <a:srgbClr val="005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B8F6CC2F-D5E8-02EF-445D-9075E23235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37" y="1575"/>
              <a:ext cx="393" cy="235"/>
            </a:xfrm>
            <a:custGeom>
              <a:avLst/>
              <a:gdLst>
                <a:gd name="T0" fmla="*/ 325 w 1963"/>
                <a:gd name="T1" fmla="*/ 1 h 1178"/>
                <a:gd name="T2" fmla="*/ 315 w 1963"/>
                <a:gd name="T3" fmla="*/ 0 h 1178"/>
                <a:gd name="T4" fmla="*/ 303 w 1963"/>
                <a:gd name="T5" fmla="*/ 0 h 1178"/>
                <a:gd name="T6" fmla="*/ 287 w 1963"/>
                <a:gd name="T7" fmla="*/ 2 h 1178"/>
                <a:gd name="T8" fmla="*/ 270 w 1963"/>
                <a:gd name="T9" fmla="*/ 5 h 1178"/>
                <a:gd name="T10" fmla="*/ 251 w 1963"/>
                <a:gd name="T11" fmla="*/ 9 h 1178"/>
                <a:gd name="T12" fmla="*/ 231 w 1963"/>
                <a:gd name="T13" fmla="*/ 14 h 1178"/>
                <a:gd name="T14" fmla="*/ 209 w 1963"/>
                <a:gd name="T15" fmla="*/ 20 h 1178"/>
                <a:gd name="T16" fmla="*/ 186 w 1963"/>
                <a:gd name="T17" fmla="*/ 28 h 1178"/>
                <a:gd name="T18" fmla="*/ 162 w 1963"/>
                <a:gd name="T19" fmla="*/ 37 h 1178"/>
                <a:gd name="T20" fmla="*/ 138 w 1963"/>
                <a:gd name="T21" fmla="*/ 47 h 1178"/>
                <a:gd name="T22" fmla="*/ 114 w 1963"/>
                <a:gd name="T23" fmla="*/ 58 h 1178"/>
                <a:gd name="T24" fmla="*/ 90 w 1963"/>
                <a:gd name="T25" fmla="*/ 71 h 1178"/>
                <a:gd name="T26" fmla="*/ 66 w 1963"/>
                <a:gd name="T27" fmla="*/ 85 h 1178"/>
                <a:gd name="T28" fmla="*/ 43 w 1963"/>
                <a:gd name="T29" fmla="*/ 100 h 1178"/>
                <a:gd name="T30" fmla="*/ 21 w 1963"/>
                <a:gd name="T31" fmla="*/ 117 h 1178"/>
                <a:gd name="T32" fmla="*/ 0 w 1963"/>
                <a:gd name="T33" fmla="*/ 135 h 1178"/>
                <a:gd name="T34" fmla="*/ 128 w 1963"/>
                <a:gd name="T35" fmla="*/ 235 h 1178"/>
                <a:gd name="T36" fmla="*/ 134 w 1963"/>
                <a:gd name="T37" fmla="*/ 228 h 1178"/>
                <a:gd name="T38" fmla="*/ 146 w 1963"/>
                <a:gd name="T39" fmla="*/ 214 h 1178"/>
                <a:gd name="T40" fmla="*/ 159 w 1963"/>
                <a:gd name="T41" fmla="*/ 200 h 1178"/>
                <a:gd name="T42" fmla="*/ 174 w 1963"/>
                <a:gd name="T43" fmla="*/ 188 h 1178"/>
                <a:gd name="T44" fmla="*/ 191 w 1963"/>
                <a:gd name="T45" fmla="*/ 176 h 1178"/>
                <a:gd name="T46" fmla="*/ 208 w 1963"/>
                <a:gd name="T47" fmla="*/ 165 h 1178"/>
                <a:gd name="T48" fmla="*/ 225 w 1963"/>
                <a:gd name="T49" fmla="*/ 154 h 1178"/>
                <a:gd name="T50" fmla="*/ 244 w 1963"/>
                <a:gd name="T51" fmla="*/ 144 h 1178"/>
                <a:gd name="T52" fmla="*/ 262 w 1963"/>
                <a:gd name="T53" fmla="*/ 135 h 1178"/>
                <a:gd name="T54" fmla="*/ 281 w 1963"/>
                <a:gd name="T55" fmla="*/ 128 h 1178"/>
                <a:gd name="T56" fmla="*/ 300 w 1963"/>
                <a:gd name="T57" fmla="*/ 121 h 1178"/>
                <a:gd name="T58" fmla="*/ 319 w 1963"/>
                <a:gd name="T59" fmla="*/ 115 h 1178"/>
                <a:gd name="T60" fmla="*/ 337 w 1963"/>
                <a:gd name="T61" fmla="*/ 110 h 1178"/>
                <a:gd name="T62" fmla="*/ 354 w 1963"/>
                <a:gd name="T63" fmla="*/ 107 h 1178"/>
                <a:gd name="T64" fmla="*/ 371 w 1963"/>
                <a:gd name="T65" fmla="*/ 104 h 1178"/>
                <a:gd name="T66" fmla="*/ 386 w 1963"/>
                <a:gd name="T67" fmla="*/ 103 h 1178"/>
                <a:gd name="T68" fmla="*/ 393 w 1963"/>
                <a:gd name="T69" fmla="*/ 61 h 117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63" h="1178">
                  <a:moveTo>
                    <a:pt x="1623" y="4"/>
                  </a:moveTo>
                  <a:lnTo>
                    <a:pt x="1623" y="4"/>
                  </a:lnTo>
                  <a:lnTo>
                    <a:pt x="1600" y="1"/>
                  </a:lnTo>
                  <a:lnTo>
                    <a:pt x="1574" y="0"/>
                  </a:lnTo>
                  <a:lnTo>
                    <a:pt x="1543" y="1"/>
                  </a:lnTo>
                  <a:lnTo>
                    <a:pt x="1511" y="2"/>
                  </a:lnTo>
                  <a:lnTo>
                    <a:pt x="1475" y="6"/>
                  </a:lnTo>
                  <a:lnTo>
                    <a:pt x="1435" y="11"/>
                  </a:lnTo>
                  <a:lnTo>
                    <a:pt x="1394" y="17"/>
                  </a:lnTo>
                  <a:lnTo>
                    <a:pt x="1350" y="24"/>
                  </a:lnTo>
                  <a:lnTo>
                    <a:pt x="1303" y="33"/>
                  </a:lnTo>
                  <a:lnTo>
                    <a:pt x="1255" y="44"/>
                  </a:lnTo>
                  <a:lnTo>
                    <a:pt x="1204" y="56"/>
                  </a:lnTo>
                  <a:lnTo>
                    <a:pt x="1153" y="69"/>
                  </a:lnTo>
                  <a:lnTo>
                    <a:pt x="1098" y="85"/>
                  </a:lnTo>
                  <a:lnTo>
                    <a:pt x="1043" y="101"/>
                  </a:lnTo>
                  <a:lnTo>
                    <a:pt x="987" y="119"/>
                  </a:lnTo>
                  <a:lnTo>
                    <a:pt x="929" y="138"/>
                  </a:lnTo>
                  <a:lnTo>
                    <a:pt x="870" y="160"/>
                  </a:lnTo>
                  <a:lnTo>
                    <a:pt x="811" y="183"/>
                  </a:lnTo>
                  <a:lnTo>
                    <a:pt x="751" y="208"/>
                  </a:lnTo>
                  <a:lnTo>
                    <a:pt x="691" y="234"/>
                  </a:lnTo>
                  <a:lnTo>
                    <a:pt x="629" y="262"/>
                  </a:lnTo>
                  <a:lnTo>
                    <a:pt x="569" y="291"/>
                  </a:lnTo>
                  <a:lnTo>
                    <a:pt x="509" y="322"/>
                  </a:lnTo>
                  <a:lnTo>
                    <a:pt x="449" y="354"/>
                  </a:lnTo>
                  <a:lnTo>
                    <a:pt x="389" y="389"/>
                  </a:lnTo>
                  <a:lnTo>
                    <a:pt x="330" y="426"/>
                  </a:lnTo>
                  <a:lnTo>
                    <a:pt x="272" y="463"/>
                  </a:lnTo>
                  <a:lnTo>
                    <a:pt x="214" y="502"/>
                  </a:lnTo>
                  <a:lnTo>
                    <a:pt x="159" y="544"/>
                  </a:lnTo>
                  <a:lnTo>
                    <a:pt x="105" y="587"/>
                  </a:lnTo>
                  <a:lnTo>
                    <a:pt x="52" y="632"/>
                  </a:lnTo>
                  <a:lnTo>
                    <a:pt x="0" y="678"/>
                  </a:lnTo>
                  <a:lnTo>
                    <a:pt x="0" y="926"/>
                  </a:lnTo>
                  <a:lnTo>
                    <a:pt x="641" y="1178"/>
                  </a:lnTo>
                  <a:lnTo>
                    <a:pt x="668" y="1142"/>
                  </a:lnTo>
                  <a:lnTo>
                    <a:pt x="697" y="1106"/>
                  </a:lnTo>
                  <a:lnTo>
                    <a:pt x="728" y="1073"/>
                  </a:lnTo>
                  <a:lnTo>
                    <a:pt x="760" y="1039"/>
                  </a:lnTo>
                  <a:lnTo>
                    <a:pt x="795" y="1005"/>
                  </a:lnTo>
                  <a:lnTo>
                    <a:pt x="833" y="973"/>
                  </a:lnTo>
                  <a:lnTo>
                    <a:pt x="871" y="942"/>
                  </a:lnTo>
                  <a:lnTo>
                    <a:pt x="911" y="911"/>
                  </a:lnTo>
                  <a:lnTo>
                    <a:pt x="952" y="881"/>
                  </a:lnTo>
                  <a:lnTo>
                    <a:pt x="994" y="853"/>
                  </a:lnTo>
                  <a:lnTo>
                    <a:pt x="1037" y="825"/>
                  </a:lnTo>
                  <a:lnTo>
                    <a:pt x="1082" y="798"/>
                  </a:lnTo>
                  <a:lnTo>
                    <a:pt x="1126" y="772"/>
                  </a:lnTo>
                  <a:lnTo>
                    <a:pt x="1172" y="747"/>
                  </a:lnTo>
                  <a:lnTo>
                    <a:pt x="1219" y="724"/>
                  </a:lnTo>
                  <a:lnTo>
                    <a:pt x="1264" y="701"/>
                  </a:lnTo>
                  <a:lnTo>
                    <a:pt x="1311" y="679"/>
                  </a:lnTo>
                  <a:lnTo>
                    <a:pt x="1359" y="660"/>
                  </a:lnTo>
                  <a:lnTo>
                    <a:pt x="1406" y="641"/>
                  </a:lnTo>
                  <a:lnTo>
                    <a:pt x="1453" y="622"/>
                  </a:lnTo>
                  <a:lnTo>
                    <a:pt x="1500" y="607"/>
                  </a:lnTo>
                  <a:lnTo>
                    <a:pt x="1547" y="591"/>
                  </a:lnTo>
                  <a:lnTo>
                    <a:pt x="1593" y="578"/>
                  </a:lnTo>
                  <a:lnTo>
                    <a:pt x="1638" y="564"/>
                  </a:lnTo>
                  <a:lnTo>
                    <a:pt x="1683" y="553"/>
                  </a:lnTo>
                  <a:lnTo>
                    <a:pt x="1726" y="544"/>
                  </a:lnTo>
                  <a:lnTo>
                    <a:pt x="1770" y="535"/>
                  </a:lnTo>
                  <a:lnTo>
                    <a:pt x="1810" y="528"/>
                  </a:lnTo>
                  <a:lnTo>
                    <a:pt x="1851" y="523"/>
                  </a:lnTo>
                  <a:lnTo>
                    <a:pt x="1890" y="519"/>
                  </a:lnTo>
                  <a:lnTo>
                    <a:pt x="1927" y="517"/>
                  </a:lnTo>
                  <a:lnTo>
                    <a:pt x="1963" y="516"/>
                  </a:lnTo>
                  <a:lnTo>
                    <a:pt x="1963" y="307"/>
                  </a:lnTo>
                  <a:lnTo>
                    <a:pt x="1623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63969077-1A5D-EDE7-002D-E8242D7F27F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64" y="1635"/>
              <a:ext cx="263" cy="175"/>
            </a:xfrm>
            <a:custGeom>
              <a:avLst/>
              <a:gdLst>
                <a:gd name="T0" fmla="*/ 263 w 1316"/>
                <a:gd name="T1" fmla="*/ 0 h 876"/>
                <a:gd name="T2" fmla="*/ 263 w 1316"/>
                <a:gd name="T3" fmla="*/ 0 h 876"/>
                <a:gd name="T4" fmla="*/ 256 w 1316"/>
                <a:gd name="T5" fmla="*/ 0 h 876"/>
                <a:gd name="T6" fmla="*/ 248 w 1316"/>
                <a:gd name="T7" fmla="*/ 1 h 876"/>
                <a:gd name="T8" fmla="*/ 240 w 1316"/>
                <a:gd name="T9" fmla="*/ 1 h 876"/>
                <a:gd name="T10" fmla="*/ 232 w 1316"/>
                <a:gd name="T11" fmla="*/ 2 h 876"/>
                <a:gd name="T12" fmla="*/ 224 w 1316"/>
                <a:gd name="T13" fmla="*/ 4 h 876"/>
                <a:gd name="T14" fmla="*/ 215 w 1316"/>
                <a:gd name="T15" fmla="*/ 5 h 876"/>
                <a:gd name="T16" fmla="*/ 206 w 1316"/>
                <a:gd name="T17" fmla="*/ 7 h 876"/>
                <a:gd name="T18" fmla="*/ 197 w 1316"/>
                <a:gd name="T19" fmla="*/ 9 h 876"/>
                <a:gd name="T20" fmla="*/ 188 w 1316"/>
                <a:gd name="T21" fmla="*/ 11 h 876"/>
                <a:gd name="T22" fmla="*/ 178 w 1316"/>
                <a:gd name="T23" fmla="*/ 14 h 876"/>
                <a:gd name="T24" fmla="*/ 169 w 1316"/>
                <a:gd name="T25" fmla="*/ 17 h 876"/>
                <a:gd name="T26" fmla="*/ 159 w 1316"/>
                <a:gd name="T27" fmla="*/ 20 h 876"/>
                <a:gd name="T28" fmla="*/ 150 w 1316"/>
                <a:gd name="T29" fmla="*/ 23 h 876"/>
                <a:gd name="T30" fmla="*/ 140 w 1316"/>
                <a:gd name="T31" fmla="*/ 27 h 876"/>
                <a:gd name="T32" fmla="*/ 131 w 1316"/>
                <a:gd name="T33" fmla="*/ 31 h 876"/>
                <a:gd name="T34" fmla="*/ 121 w 1316"/>
                <a:gd name="T35" fmla="*/ 35 h 876"/>
                <a:gd name="T36" fmla="*/ 112 w 1316"/>
                <a:gd name="T37" fmla="*/ 39 h 876"/>
                <a:gd name="T38" fmla="*/ 103 w 1316"/>
                <a:gd name="T39" fmla="*/ 44 h 876"/>
                <a:gd name="T40" fmla="*/ 93 w 1316"/>
                <a:gd name="T41" fmla="*/ 49 h 876"/>
                <a:gd name="T42" fmla="*/ 85 w 1316"/>
                <a:gd name="T43" fmla="*/ 53 h 876"/>
                <a:gd name="T44" fmla="*/ 76 w 1316"/>
                <a:gd name="T45" fmla="*/ 59 h 876"/>
                <a:gd name="T46" fmla="*/ 67 w 1316"/>
                <a:gd name="T47" fmla="*/ 64 h 876"/>
                <a:gd name="T48" fmla="*/ 59 w 1316"/>
                <a:gd name="T49" fmla="*/ 70 h 876"/>
                <a:gd name="T50" fmla="*/ 51 w 1316"/>
                <a:gd name="T51" fmla="*/ 76 h 876"/>
                <a:gd name="T52" fmla="*/ 43 w 1316"/>
                <a:gd name="T53" fmla="*/ 82 h 876"/>
                <a:gd name="T54" fmla="*/ 35 w 1316"/>
                <a:gd name="T55" fmla="*/ 88 h 876"/>
                <a:gd name="T56" fmla="*/ 28 w 1316"/>
                <a:gd name="T57" fmla="*/ 94 h 876"/>
                <a:gd name="T58" fmla="*/ 22 w 1316"/>
                <a:gd name="T59" fmla="*/ 101 h 876"/>
                <a:gd name="T60" fmla="*/ 16 w 1316"/>
                <a:gd name="T61" fmla="*/ 108 h 876"/>
                <a:gd name="T62" fmla="*/ 10 w 1316"/>
                <a:gd name="T63" fmla="*/ 115 h 876"/>
                <a:gd name="T64" fmla="*/ 5 w 1316"/>
                <a:gd name="T65" fmla="*/ 123 h 876"/>
                <a:gd name="T66" fmla="*/ 0 w 1316"/>
                <a:gd name="T67" fmla="*/ 130 h 876"/>
                <a:gd name="T68" fmla="*/ 0 w 1316"/>
                <a:gd name="T69" fmla="*/ 175 h 87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316" h="876">
                  <a:moveTo>
                    <a:pt x="1316" y="0"/>
                  </a:moveTo>
                  <a:lnTo>
                    <a:pt x="1316" y="0"/>
                  </a:lnTo>
                  <a:lnTo>
                    <a:pt x="1280" y="1"/>
                  </a:lnTo>
                  <a:lnTo>
                    <a:pt x="1243" y="3"/>
                  </a:lnTo>
                  <a:lnTo>
                    <a:pt x="1203" y="6"/>
                  </a:lnTo>
                  <a:lnTo>
                    <a:pt x="1162" y="11"/>
                  </a:lnTo>
                  <a:lnTo>
                    <a:pt x="1120" y="18"/>
                  </a:lnTo>
                  <a:lnTo>
                    <a:pt x="1077" y="26"/>
                  </a:lnTo>
                  <a:lnTo>
                    <a:pt x="1032" y="34"/>
                  </a:lnTo>
                  <a:lnTo>
                    <a:pt x="987" y="45"/>
                  </a:lnTo>
                  <a:lnTo>
                    <a:pt x="940" y="57"/>
                  </a:lnTo>
                  <a:lnTo>
                    <a:pt x="893" y="69"/>
                  </a:lnTo>
                  <a:lnTo>
                    <a:pt x="846" y="84"/>
                  </a:lnTo>
                  <a:lnTo>
                    <a:pt x="798" y="100"/>
                  </a:lnTo>
                  <a:lnTo>
                    <a:pt x="750" y="117"/>
                  </a:lnTo>
                  <a:lnTo>
                    <a:pt x="703" y="135"/>
                  </a:lnTo>
                  <a:lnTo>
                    <a:pt x="655" y="153"/>
                  </a:lnTo>
                  <a:lnTo>
                    <a:pt x="607" y="174"/>
                  </a:lnTo>
                  <a:lnTo>
                    <a:pt x="560" y="195"/>
                  </a:lnTo>
                  <a:lnTo>
                    <a:pt x="513" y="219"/>
                  </a:lnTo>
                  <a:lnTo>
                    <a:pt x="467" y="243"/>
                  </a:lnTo>
                  <a:lnTo>
                    <a:pt x="423" y="267"/>
                  </a:lnTo>
                  <a:lnTo>
                    <a:pt x="378" y="294"/>
                  </a:lnTo>
                  <a:lnTo>
                    <a:pt x="335" y="320"/>
                  </a:lnTo>
                  <a:lnTo>
                    <a:pt x="293" y="350"/>
                  </a:lnTo>
                  <a:lnTo>
                    <a:pt x="253" y="379"/>
                  </a:lnTo>
                  <a:lnTo>
                    <a:pt x="214" y="409"/>
                  </a:lnTo>
                  <a:lnTo>
                    <a:pt x="177" y="441"/>
                  </a:lnTo>
                  <a:lnTo>
                    <a:pt x="142" y="473"/>
                  </a:lnTo>
                  <a:lnTo>
                    <a:pt x="110" y="507"/>
                  </a:lnTo>
                  <a:lnTo>
                    <a:pt x="78" y="542"/>
                  </a:lnTo>
                  <a:lnTo>
                    <a:pt x="50" y="578"/>
                  </a:lnTo>
                  <a:lnTo>
                    <a:pt x="24" y="614"/>
                  </a:lnTo>
                  <a:lnTo>
                    <a:pt x="0" y="652"/>
                  </a:lnTo>
                  <a:lnTo>
                    <a:pt x="0" y="87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Line 12">
              <a:extLst>
                <a:ext uri="{FF2B5EF4-FFF2-40B4-BE49-F238E27FC236}">
                  <a16:creationId xmlns:a16="http://schemas.microsoft.com/office/drawing/2014/main" id="{19BA3975-4DE3-2BCC-69CE-165E361F31D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1140" y="1714"/>
              <a:ext cx="124" cy="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349481CF-23AD-CF05-649A-BBB0E2005DB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9" y="2090"/>
              <a:ext cx="21" cy="173"/>
            </a:xfrm>
            <a:custGeom>
              <a:avLst/>
              <a:gdLst>
                <a:gd name="T0" fmla="*/ 8 w 105"/>
                <a:gd name="T1" fmla="*/ 173 h 865"/>
                <a:gd name="T2" fmla="*/ 0 w 105"/>
                <a:gd name="T3" fmla="*/ 127 h 865"/>
                <a:gd name="T4" fmla="*/ 0 w 105"/>
                <a:gd name="T5" fmla="*/ 0 h 865"/>
                <a:gd name="T6" fmla="*/ 21 w 105"/>
                <a:gd name="T7" fmla="*/ 91 h 865"/>
                <a:gd name="T8" fmla="*/ 8 w 105"/>
                <a:gd name="T9" fmla="*/ 173 h 8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865">
                  <a:moveTo>
                    <a:pt x="38" y="865"/>
                  </a:moveTo>
                  <a:lnTo>
                    <a:pt x="0" y="634"/>
                  </a:lnTo>
                  <a:lnTo>
                    <a:pt x="0" y="0"/>
                  </a:lnTo>
                  <a:lnTo>
                    <a:pt x="105" y="455"/>
                  </a:lnTo>
                  <a:lnTo>
                    <a:pt x="38" y="865"/>
                  </a:lnTo>
                  <a:close/>
                </a:path>
              </a:pathLst>
            </a:custGeom>
            <a:solidFill>
              <a:srgbClr val="4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29A7CD17-E788-319B-2172-9FD0A578B9D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9" y="2090"/>
              <a:ext cx="21" cy="173"/>
            </a:xfrm>
            <a:custGeom>
              <a:avLst/>
              <a:gdLst>
                <a:gd name="T0" fmla="*/ 8 w 105"/>
                <a:gd name="T1" fmla="*/ 173 h 865"/>
                <a:gd name="T2" fmla="*/ 0 w 105"/>
                <a:gd name="T3" fmla="*/ 127 h 865"/>
                <a:gd name="T4" fmla="*/ 0 w 105"/>
                <a:gd name="T5" fmla="*/ 0 h 865"/>
                <a:gd name="T6" fmla="*/ 21 w 105"/>
                <a:gd name="T7" fmla="*/ 91 h 865"/>
                <a:gd name="T8" fmla="*/ 8 w 105"/>
                <a:gd name="T9" fmla="*/ 173 h 8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865">
                  <a:moveTo>
                    <a:pt x="38" y="865"/>
                  </a:moveTo>
                  <a:lnTo>
                    <a:pt x="0" y="634"/>
                  </a:lnTo>
                  <a:lnTo>
                    <a:pt x="0" y="0"/>
                  </a:lnTo>
                  <a:lnTo>
                    <a:pt x="105" y="455"/>
                  </a:lnTo>
                  <a:lnTo>
                    <a:pt x="38" y="86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1F2ACA68-3DC3-742E-8A1C-C316A107971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66" y="1431"/>
              <a:ext cx="161" cy="167"/>
            </a:xfrm>
            <a:custGeom>
              <a:avLst/>
              <a:gdLst>
                <a:gd name="T0" fmla="*/ 0 w 803"/>
                <a:gd name="T1" fmla="*/ 9 h 836"/>
                <a:gd name="T2" fmla="*/ 86 w 803"/>
                <a:gd name="T3" fmla="*/ 1 h 836"/>
                <a:gd name="T4" fmla="*/ 91 w 803"/>
                <a:gd name="T5" fmla="*/ 0 h 836"/>
                <a:gd name="T6" fmla="*/ 97 w 803"/>
                <a:gd name="T7" fmla="*/ 0 h 836"/>
                <a:gd name="T8" fmla="*/ 102 w 803"/>
                <a:gd name="T9" fmla="*/ 1 h 836"/>
                <a:gd name="T10" fmla="*/ 107 w 803"/>
                <a:gd name="T11" fmla="*/ 2 h 836"/>
                <a:gd name="T12" fmla="*/ 113 w 803"/>
                <a:gd name="T13" fmla="*/ 4 h 836"/>
                <a:gd name="T14" fmla="*/ 118 w 803"/>
                <a:gd name="T15" fmla="*/ 7 h 836"/>
                <a:gd name="T16" fmla="*/ 123 w 803"/>
                <a:gd name="T17" fmla="*/ 10 h 836"/>
                <a:gd name="T18" fmla="*/ 127 w 803"/>
                <a:gd name="T19" fmla="*/ 14 h 836"/>
                <a:gd name="T20" fmla="*/ 132 w 803"/>
                <a:gd name="T21" fmla="*/ 18 h 836"/>
                <a:gd name="T22" fmla="*/ 136 w 803"/>
                <a:gd name="T23" fmla="*/ 23 h 836"/>
                <a:gd name="T24" fmla="*/ 140 w 803"/>
                <a:gd name="T25" fmla="*/ 29 h 836"/>
                <a:gd name="T26" fmla="*/ 144 w 803"/>
                <a:gd name="T27" fmla="*/ 35 h 836"/>
                <a:gd name="T28" fmla="*/ 148 w 803"/>
                <a:gd name="T29" fmla="*/ 41 h 836"/>
                <a:gd name="T30" fmla="*/ 151 w 803"/>
                <a:gd name="T31" fmla="*/ 48 h 836"/>
                <a:gd name="T32" fmla="*/ 154 w 803"/>
                <a:gd name="T33" fmla="*/ 55 h 836"/>
                <a:gd name="T34" fmla="*/ 156 w 803"/>
                <a:gd name="T35" fmla="*/ 62 h 836"/>
                <a:gd name="T36" fmla="*/ 158 w 803"/>
                <a:gd name="T37" fmla="*/ 70 h 836"/>
                <a:gd name="T38" fmla="*/ 160 w 803"/>
                <a:gd name="T39" fmla="*/ 77 h 836"/>
                <a:gd name="T40" fmla="*/ 161 w 803"/>
                <a:gd name="T41" fmla="*/ 85 h 836"/>
                <a:gd name="T42" fmla="*/ 161 w 803"/>
                <a:gd name="T43" fmla="*/ 92 h 836"/>
                <a:gd name="T44" fmla="*/ 161 w 803"/>
                <a:gd name="T45" fmla="*/ 99 h 836"/>
                <a:gd name="T46" fmla="*/ 161 w 803"/>
                <a:gd name="T47" fmla="*/ 105 h 836"/>
                <a:gd name="T48" fmla="*/ 160 w 803"/>
                <a:gd name="T49" fmla="*/ 112 h 836"/>
                <a:gd name="T50" fmla="*/ 158 w 803"/>
                <a:gd name="T51" fmla="*/ 118 h 836"/>
                <a:gd name="T52" fmla="*/ 156 w 803"/>
                <a:gd name="T53" fmla="*/ 124 h 836"/>
                <a:gd name="T54" fmla="*/ 154 w 803"/>
                <a:gd name="T55" fmla="*/ 129 h 836"/>
                <a:gd name="T56" fmla="*/ 151 w 803"/>
                <a:gd name="T57" fmla="*/ 133 h 836"/>
                <a:gd name="T58" fmla="*/ 148 w 803"/>
                <a:gd name="T59" fmla="*/ 137 h 836"/>
                <a:gd name="T60" fmla="*/ 144 w 803"/>
                <a:gd name="T61" fmla="*/ 141 h 836"/>
                <a:gd name="T62" fmla="*/ 140 w 803"/>
                <a:gd name="T63" fmla="*/ 144 h 836"/>
                <a:gd name="T64" fmla="*/ 135 w 803"/>
                <a:gd name="T65" fmla="*/ 146 h 836"/>
                <a:gd name="T66" fmla="*/ 130 w 803"/>
                <a:gd name="T67" fmla="*/ 148 h 836"/>
                <a:gd name="T68" fmla="*/ 33 w 803"/>
                <a:gd name="T69" fmla="*/ 167 h 836"/>
                <a:gd name="T70" fmla="*/ 0 w 803"/>
                <a:gd name="T71" fmla="*/ 9 h 8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03" h="836">
                  <a:moveTo>
                    <a:pt x="0" y="44"/>
                  </a:moveTo>
                  <a:lnTo>
                    <a:pt x="429" y="5"/>
                  </a:lnTo>
                  <a:lnTo>
                    <a:pt x="456" y="0"/>
                  </a:lnTo>
                  <a:lnTo>
                    <a:pt x="482" y="0"/>
                  </a:lnTo>
                  <a:lnTo>
                    <a:pt x="509" y="3"/>
                  </a:lnTo>
                  <a:lnTo>
                    <a:pt x="535" y="10"/>
                  </a:lnTo>
                  <a:lnTo>
                    <a:pt x="562" y="19"/>
                  </a:lnTo>
                  <a:lnTo>
                    <a:pt x="587" y="33"/>
                  </a:lnTo>
                  <a:lnTo>
                    <a:pt x="611" y="50"/>
                  </a:lnTo>
                  <a:lnTo>
                    <a:pt x="635" y="69"/>
                  </a:lnTo>
                  <a:lnTo>
                    <a:pt x="658" y="91"/>
                  </a:lnTo>
                  <a:lnTo>
                    <a:pt x="679" y="116"/>
                  </a:lnTo>
                  <a:lnTo>
                    <a:pt x="700" y="143"/>
                  </a:lnTo>
                  <a:lnTo>
                    <a:pt x="719" y="173"/>
                  </a:lnTo>
                  <a:lnTo>
                    <a:pt x="736" y="205"/>
                  </a:lnTo>
                  <a:lnTo>
                    <a:pt x="752" y="239"/>
                  </a:lnTo>
                  <a:lnTo>
                    <a:pt x="766" y="274"/>
                  </a:lnTo>
                  <a:lnTo>
                    <a:pt x="778" y="312"/>
                  </a:lnTo>
                  <a:lnTo>
                    <a:pt x="788" y="349"/>
                  </a:lnTo>
                  <a:lnTo>
                    <a:pt x="796" y="387"/>
                  </a:lnTo>
                  <a:lnTo>
                    <a:pt x="801" y="424"/>
                  </a:lnTo>
                  <a:lnTo>
                    <a:pt x="803" y="460"/>
                  </a:lnTo>
                  <a:lnTo>
                    <a:pt x="803" y="495"/>
                  </a:lnTo>
                  <a:lnTo>
                    <a:pt x="801" y="528"/>
                  </a:lnTo>
                  <a:lnTo>
                    <a:pt x="796" y="560"/>
                  </a:lnTo>
                  <a:lnTo>
                    <a:pt x="789" y="589"/>
                  </a:lnTo>
                  <a:lnTo>
                    <a:pt x="779" y="619"/>
                  </a:lnTo>
                  <a:lnTo>
                    <a:pt x="767" y="644"/>
                  </a:lnTo>
                  <a:lnTo>
                    <a:pt x="753" y="667"/>
                  </a:lnTo>
                  <a:lnTo>
                    <a:pt x="737" y="688"/>
                  </a:lnTo>
                  <a:lnTo>
                    <a:pt x="718" y="706"/>
                  </a:lnTo>
                  <a:lnTo>
                    <a:pt x="698" y="722"/>
                  </a:lnTo>
                  <a:lnTo>
                    <a:pt x="673" y="733"/>
                  </a:lnTo>
                  <a:lnTo>
                    <a:pt x="648" y="741"/>
                  </a:lnTo>
                  <a:lnTo>
                    <a:pt x="166" y="836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7775F83E-18DD-FF4F-1316-2B4B75121A2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66" y="1431"/>
              <a:ext cx="161" cy="167"/>
            </a:xfrm>
            <a:custGeom>
              <a:avLst/>
              <a:gdLst>
                <a:gd name="T0" fmla="*/ 0 w 803"/>
                <a:gd name="T1" fmla="*/ 9 h 836"/>
                <a:gd name="T2" fmla="*/ 86 w 803"/>
                <a:gd name="T3" fmla="*/ 1 h 836"/>
                <a:gd name="T4" fmla="*/ 86 w 803"/>
                <a:gd name="T5" fmla="*/ 1 h 836"/>
                <a:gd name="T6" fmla="*/ 91 w 803"/>
                <a:gd name="T7" fmla="*/ 0 h 836"/>
                <a:gd name="T8" fmla="*/ 97 w 803"/>
                <a:gd name="T9" fmla="*/ 0 h 836"/>
                <a:gd name="T10" fmla="*/ 102 w 803"/>
                <a:gd name="T11" fmla="*/ 1 h 836"/>
                <a:gd name="T12" fmla="*/ 107 w 803"/>
                <a:gd name="T13" fmla="*/ 2 h 836"/>
                <a:gd name="T14" fmla="*/ 113 w 803"/>
                <a:gd name="T15" fmla="*/ 4 h 836"/>
                <a:gd name="T16" fmla="*/ 118 w 803"/>
                <a:gd name="T17" fmla="*/ 7 h 836"/>
                <a:gd name="T18" fmla="*/ 123 w 803"/>
                <a:gd name="T19" fmla="*/ 10 h 836"/>
                <a:gd name="T20" fmla="*/ 127 w 803"/>
                <a:gd name="T21" fmla="*/ 14 h 836"/>
                <a:gd name="T22" fmla="*/ 132 w 803"/>
                <a:gd name="T23" fmla="*/ 18 h 836"/>
                <a:gd name="T24" fmla="*/ 136 w 803"/>
                <a:gd name="T25" fmla="*/ 23 h 836"/>
                <a:gd name="T26" fmla="*/ 140 w 803"/>
                <a:gd name="T27" fmla="*/ 29 h 836"/>
                <a:gd name="T28" fmla="*/ 144 w 803"/>
                <a:gd name="T29" fmla="*/ 35 h 836"/>
                <a:gd name="T30" fmla="*/ 148 w 803"/>
                <a:gd name="T31" fmla="*/ 41 h 836"/>
                <a:gd name="T32" fmla="*/ 151 w 803"/>
                <a:gd name="T33" fmla="*/ 48 h 836"/>
                <a:gd name="T34" fmla="*/ 154 w 803"/>
                <a:gd name="T35" fmla="*/ 55 h 836"/>
                <a:gd name="T36" fmla="*/ 156 w 803"/>
                <a:gd name="T37" fmla="*/ 62 h 836"/>
                <a:gd name="T38" fmla="*/ 156 w 803"/>
                <a:gd name="T39" fmla="*/ 62 h 836"/>
                <a:gd name="T40" fmla="*/ 158 w 803"/>
                <a:gd name="T41" fmla="*/ 70 h 836"/>
                <a:gd name="T42" fmla="*/ 160 w 803"/>
                <a:gd name="T43" fmla="*/ 77 h 836"/>
                <a:gd name="T44" fmla="*/ 161 w 803"/>
                <a:gd name="T45" fmla="*/ 85 h 836"/>
                <a:gd name="T46" fmla="*/ 161 w 803"/>
                <a:gd name="T47" fmla="*/ 92 h 836"/>
                <a:gd name="T48" fmla="*/ 161 w 803"/>
                <a:gd name="T49" fmla="*/ 99 h 836"/>
                <a:gd name="T50" fmla="*/ 161 w 803"/>
                <a:gd name="T51" fmla="*/ 105 h 836"/>
                <a:gd name="T52" fmla="*/ 160 w 803"/>
                <a:gd name="T53" fmla="*/ 112 h 836"/>
                <a:gd name="T54" fmla="*/ 158 w 803"/>
                <a:gd name="T55" fmla="*/ 118 h 836"/>
                <a:gd name="T56" fmla="*/ 156 w 803"/>
                <a:gd name="T57" fmla="*/ 124 h 836"/>
                <a:gd name="T58" fmla="*/ 154 w 803"/>
                <a:gd name="T59" fmla="*/ 129 h 836"/>
                <a:gd name="T60" fmla="*/ 151 w 803"/>
                <a:gd name="T61" fmla="*/ 133 h 836"/>
                <a:gd name="T62" fmla="*/ 148 w 803"/>
                <a:gd name="T63" fmla="*/ 137 h 836"/>
                <a:gd name="T64" fmla="*/ 144 w 803"/>
                <a:gd name="T65" fmla="*/ 141 h 836"/>
                <a:gd name="T66" fmla="*/ 140 w 803"/>
                <a:gd name="T67" fmla="*/ 144 h 836"/>
                <a:gd name="T68" fmla="*/ 135 w 803"/>
                <a:gd name="T69" fmla="*/ 146 h 836"/>
                <a:gd name="T70" fmla="*/ 130 w 803"/>
                <a:gd name="T71" fmla="*/ 148 h 836"/>
                <a:gd name="T72" fmla="*/ 33 w 803"/>
                <a:gd name="T73" fmla="*/ 167 h 8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03" h="836">
                  <a:moveTo>
                    <a:pt x="0" y="44"/>
                  </a:moveTo>
                  <a:lnTo>
                    <a:pt x="429" y="5"/>
                  </a:lnTo>
                  <a:lnTo>
                    <a:pt x="456" y="0"/>
                  </a:lnTo>
                  <a:lnTo>
                    <a:pt x="482" y="0"/>
                  </a:lnTo>
                  <a:lnTo>
                    <a:pt x="509" y="3"/>
                  </a:lnTo>
                  <a:lnTo>
                    <a:pt x="535" y="10"/>
                  </a:lnTo>
                  <a:lnTo>
                    <a:pt x="562" y="19"/>
                  </a:lnTo>
                  <a:lnTo>
                    <a:pt x="587" y="33"/>
                  </a:lnTo>
                  <a:lnTo>
                    <a:pt x="611" y="50"/>
                  </a:lnTo>
                  <a:lnTo>
                    <a:pt x="635" y="69"/>
                  </a:lnTo>
                  <a:lnTo>
                    <a:pt x="658" y="91"/>
                  </a:lnTo>
                  <a:lnTo>
                    <a:pt x="679" y="116"/>
                  </a:lnTo>
                  <a:lnTo>
                    <a:pt x="700" y="143"/>
                  </a:lnTo>
                  <a:lnTo>
                    <a:pt x="719" y="173"/>
                  </a:lnTo>
                  <a:lnTo>
                    <a:pt x="736" y="205"/>
                  </a:lnTo>
                  <a:lnTo>
                    <a:pt x="752" y="239"/>
                  </a:lnTo>
                  <a:lnTo>
                    <a:pt x="766" y="274"/>
                  </a:lnTo>
                  <a:lnTo>
                    <a:pt x="778" y="312"/>
                  </a:lnTo>
                  <a:lnTo>
                    <a:pt x="788" y="349"/>
                  </a:lnTo>
                  <a:lnTo>
                    <a:pt x="796" y="387"/>
                  </a:lnTo>
                  <a:lnTo>
                    <a:pt x="801" y="424"/>
                  </a:lnTo>
                  <a:lnTo>
                    <a:pt x="803" y="460"/>
                  </a:lnTo>
                  <a:lnTo>
                    <a:pt x="803" y="495"/>
                  </a:lnTo>
                  <a:lnTo>
                    <a:pt x="801" y="528"/>
                  </a:lnTo>
                  <a:lnTo>
                    <a:pt x="796" y="560"/>
                  </a:lnTo>
                  <a:lnTo>
                    <a:pt x="789" y="589"/>
                  </a:lnTo>
                  <a:lnTo>
                    <a:pt x="779" y="619"/>
                  </a:lnTo>
                  <a:lnTo>
                    <a:pt x="767" y="644"/>
                  </a:lnTo>
                  <a:lnTo>
                    <a:pt x="753" y="667"/>
                  </a:lnTo>
                  <a:lnTo>
                    <a:pt x="737" y="688"/>
                  </a:lnTo>
                  <a:lnTo>
                    <a:pt x="718" y="706"/>
                  </a:lnTo>
                  <a:lnTo>
                    <a:pt x="698" y="722"/>
                  </a:lnTo>
                  <a:lnTo>
                    <a:pt x="673" y="733"/>
                  </a:lnTo>
                  <a:lnTo>
                    <a:pt x="648" y="741"/>
                  </a:lnTo>
                  <a:lnTo>
                    <a:pt x="166" y="83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9E853173-2495-012C-B3CF-073BD0601E0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29" y="1440"/>
              <a:ext cx="111" cy="157"/>
            </a:xfrm>
            <a:custGeom>
              <a:avLst/>
              <a:gdLst>
                <a:gd name="T0" fmla="*/ 84 w 555"/>
                <a:gd name="T1" fmla="*/ 154 h 785"/>
                <a:gd name="T2" fmla="*/ 93 w 555"/>
                <a:gd name="T3" fmla="*/ 149 h 785"/>
                <a:gd name="T4" fmla="*/ 100 w 555"/>
                <a:gd name="T5" fmla="*/ 141 h 785"/>
                <a:gd name="T6" fmla="*/ 106 w 555"/>
                <a:gd name="T7" fmla="*/ 130 h 785"/>
                <a:gd name="T8" fmla="*/ 109 w 555"/>
                <a:gd name="T9" fmla="*/ 118 h 785"/>
                <a:gd name="T10" fmla="*/ 111 w 555"/>
                <a:gd name="T11" fmla="*/ 104 h 785"/>
                <a:gd name="T12" fmla="*/ 111 w 555"/>
                <a:gd name="T13" fmla="*/ 89 h 785"/>
                <a:gd name="T14" fmla="*/ 108 w 555"/>
                <a:gd name="T15" fmla="*/ 74 h 785"/>
                <a:gd name="T16" fmla="*/ 103 w 555"/>
                <a:gd name="T17" fmla="*/ 58 h 785"/>
                <a:gd name="T18" fmla="*/ 97 w 555"/>
                <a:gd name="T19" fmla="*/ 43 h 785"/>
                <a:gd name="T20" fmla="*/ 89 w 555"/>
                <a:gd name="T21" fmla="*/ 30 h 785"/>
                <a:gd name="T22" fmla="*/ 80 w 555"/>
                <a:gd name="T23" fmla="*/ 19 h 785"/>
                <a:gd name="T24" fmla="*/ 70 w 555"/>
                <a:gd name="T25" fmla="*/ 10 h 785"/>
                <a:gd name="T26" fmla="*/ 60 w 555"/>
                <a:gd name="T27" fmla="*/ 4 h 785"/>
                <a:gd name="T28" fmla="*/ 49 w 555"/>
                <a:gd name="T29" fmla="*/ 1 h 785"/>
                <a:gd name="T30" fmla="*/ 38 w 555"/>
                <a:gd name="T31" fmla="*/ 0 h 785"/>
                <a:gd name="T32" fmla="*/ 27 w 555"/>
                <a:gd name="T33" fmla="*/ 3 h 785"/>
                <a:gd name="T34" fmla="*/ 18 w 555"/>
                <a:gd name="T35" fmla="*/ 8 h 785"/>
                <a:gd name="T36" fmla="*/ 11 w 555"/>
                <a:gd name="T37" fmla="*/ 17 h 785"/>
                <a:gd name="T38" fmla="*/ 5 w 555"/>
                <a:gd name="T39" fmla="*/ 27 h 785"/>
                <a:gd name="T40" fmla="*/ 1 w 555"/>
                <a:gd name="T41" fmla="*/ 39 h 785"/>
                <a:gd name="T42" fmla="*/ 0 w 555"/>
                <a:gd name="T43" fmla="*/ 53 h 785"/>
                <a:gd name="T44" fmla="*/ 0 w 555"/>
                <a:gd name="T45" fmla="*/ 68 h 785"/>
                <a:gd name="T46" fmla="*/ 3 w 555"/>
                <a:gd name="T47" fmla="*/ 83 h 785"/>
                <a:gd name="T48" fmla="*/ 8 w 555"/>
                <a:gd name="T49" fmla="*/ 99 h 785"/>
                <a:gd name="T50" fmla="*/ 14 w 555"/>
                <a:gd name="T51" fmla="*/ 114 h 785"/>
                <a:gd name="T52" fmla="*/ 22 w 555"/>
                <a:gd name="T53" fmla="*/ 127 h 785"/>
                <a:gd name="T54" fmla="*/ 31 w 555"/>
                <a:gd name="T55" fmla="*/ 138 h 785"/>
                <a:gd name="T56" fmla="*/ 40 w 555"/>
                <a:gd name="T57" fmla="*/ 147 h 785"/>
                <a:gd name="T58" fmla="*/ 51 w 555"/>
                <a:gd name="T59" fmla="*/ 153 h 785"/>
                <a:gd name="T60" fmla="*/ 62 w 555"/>
                <a:gd name="T61" fmla="*/ 157 h 785"/>
                <a:gd name="T62" fmla="*/ 73 w 555"/>
                <a:gd name="T63" fmla="*/ 157 h 7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55" h="785">
                  <a:moveTo>
                    <a:pt x="392" y="780"/>
                  </a:moveTo>
                  <a:lnTo>
                    <a:pt x="418" y="772"/>
                  </a:lnTo>
                  <a:lnTo>
                    <a:pt x="442" y="760"/>
                  </a:lnTo>
                  <a:lnTo>
                    <a:pt x="465" y="744"/>
                  </a:lnTo>
                  <a:lnTo>
                    <a:pt x="484" y="724"/>
                  </a:lnTo>
                  <a:lnTo>
                    <a:pt x="502" y="703"/>
                  </a:lnTo>
                  <a:lnTo>
                    <a:pt x="517" y="678"/>
                  </a:lnTo>
                  <a:lnTo>
                    <a:pt x="530" y="650"/>
                  </a:lnTo>
                  <a:lnTo>
                    <a:pt x="540" y="621"/>
                  </a:lnTo>
                  <a:lnTo>
                    <a:pt x="547" y="590"/>
                  </a:lnTo>
                  <a:lnTo>
                    <a:pt x="553" y="556"/>
                  </a:lnTo>
                  <a:lnTo>
                    <a:pt x="555" y="521"/>
                  </a:lnTo>
                  <a:lnTo>
                    <a:pt x="555" y="484"/>
                  </a:lnTo>
                  <a:lnTo>
                    <a:pt x="553" y="447"/>
                  </a:lnTo>
                  <a:lnTo>
                    <a:pt x="547" y="408"/>
                  </a:lnTo>
                  <a:lnTo>
                    <a:pt x="540" y="368"/>
                  </a:lnTo>
                  <a:lnTo>
                    <a:pt x="529" y="328"/>
                  </a:lnTo>
                  <a:lnTo>
                    <a:pt x="516" y="289"/>
                  </a:lnTo>
                  <a:lnTo>
                    <a:pt x="500" y="251"/>
                  </a:lnTo>
                  <a:lnTo>
                    <a:pt x="483" y="216"/>
                  </a:lnTo>
                  <a:lnTo>
                    <a:pt x="465" y="182"/>
                  </a:lnTo>
                  <a:lnTo>
                    <a:pt x="445" y="151"/>
                  </a:lnTo>
                  <a:lnTo>
                    <a:pt x="423" y="123"/>
                  </a:lnTo>
                  <a:lnTo>
                    <a:pt x="400" y="96"/>
                  </a:lnTo>
                  <a:lnTo>
                    <a:pt x="376" y="73"/>
                  </a:lnTo>
                  <a:lnTo>
                    <a:pt x="352" y="52"/>
                  </a:lnTo>
                  <a:lnTo>
                    <a:pt x="326" y="35"/>
                  </a:lnTo>
                  <a:lnTo>
                    <a:pt x="299" y="21"/>
                  </a:lnTo>
                  <a:lnTo>
                    <a:pt x="273" y="10"/>
                  </a:lnTo>
                  <a:lnTo>
                    <a:pt x="245" y="3"/>
                  </a:lnTo>
                  <a:lnTo>
                    <a:pt x="217" y="0"/>
                  </a:lnTo>
                  <a:lnTo>
                    <a:pt x="190" y="0"/>
                  </a:lnTo>
                  <a:lnTo>
                    <a:pt x="162" y="5"/>
                  </a:lnTo>
                  <a:lnTo>
                    <a:pt x="136" y="13"/>
                  </a:lnTo>
                  <a:lnTo>
                    <a:pt x="112" y="26"/>
                  </a:lnTo>
                  <a:lnTo>
                    <a:pt x="89" y="41"/>
                  </a:lnTo>
                  <a:lnTo>
                    <a:pt x="69" y="61"/>
                  </a:lnTo>
                  <a:lnTo>
                    <a:pt x="53" y="83"/>
                  </a:lnTo>
                  <a:lnTo>
                    <a:pt x="37" y="108"/>
                  </a:lnTo>
                  <a:lnTo>
                    <a:pt x="25" y="135"/>
                  </a:lnTo>
                  <a:lnTo>
                    <a:pt x="14" y="165"/>
                  </a:lnTo>
                  <a:lnTo>
                    <a:pt x="7" y="197"/>
                  </a:lnTo>
                  <a:lnTo>
                    <a:pt x="2" y="231"/>
                  </a:lnTo>
                  <a:lnTo>
                    <a:pt x="0" y="266"/>
                  </a:lnTo>
                  <a:lnTo>
                    <a:pt x="0" y="302"/>
                  </a:lnTo>
                  <a:lnTo>
                    <a:pt x="2" y="340"/>
                  </a:lnTo>
                  <a:lnTo>
                    <a:pt x="7" y="379"/>
                  </a:lnTo>
                  <a:lnTo>
                    <a:pt x="14" y="417"/>
                  </a:lnTo>
                  <a:lnTo>
                    <a:pt x="25" y="458"/>
                  </a:lnTo>
                  <a:lnTo>
                    <a:pt x="38" y="496"/>
                  </a:lnTo>
                  <a:lnTo>
                    <a:pt x="54" y="534"/>
                  </a:lnTo>
                  <a:lnTo>
                    <a:pt x="71" y="570"/>
                  </a:lnTo>
                  <a:lnTo>
                    <a:pt x="89" y="603"/>
                  </a:lnTo>
                  <a:lnTo>
                    <a:pt x="109" y="635"/>
                  </a:lnTo>
                  <a:lnTo>
                    <a:pt x="131" y="664"/>
                  </a:lnTo>
                  <a:lnTo>
                    <a:pt x="154" y="689"/>
                  </a:lnTo>
                  <a:lnTo>
                    <a:pt x="178" y="714"/>
                  </a:lnTo>
                  <a:lnTo>
                    <a:pt x="202" y="733"/>
                  </a:lnTo>
                  <a:lnTo>
                    <a:pt x="228" y="751"/>
                  </a:lnTo>
                  <a:lnTo>
                    <a:pt x="255" y="764"/>
                  </a:lnTo>
                  <a:lnTo>
                    <a:pt x="281" y="775"/>
                  </a:lnTo>
                  <a:lnTo>
                    <a:pt x="309" y="783"/>
                  </a:lnTo>
                  <a:lnTo>
                    <a:pt x="336" y="785"/>
                  </a:lnTo>
                  <a:lnTo>
                    <a:pt x="364" y="785"/>
                  </a:lnTo>
                  <a:lnTo>
                    <a:pt x="392" y="78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20DB198A-FDD8-A834-B6E9-C9C87E7DF0C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29" y="1440"/>
              <a:ext cx="111" cy="157"/>
            </a:xfrm>
            <a:custGeom>
              <a:avLst/>
              <a:gdLst>
                <a:gd name="T0" fmla="*/ 78 w 555"/>
                <a:gd name="T1" fmla="*/ 156 h 785"/>
                <a:gd name="T2" fmla="*/ 88 w 555"/>
                <a:gd name="T3" fmla="*/ 152 h 785"/>
                <a:gd name="T4" fmla="*/ 97 w 555"/>
                <a:gd name="T5" fmla="*/ 145 h 785"/>
                <a:gd name="T6" fmla="*/ 103 w 555"/>
                <a:gd name="T7" fmla="*/ 136 h 785"/>
                <a:gd name="T8" fmla="*/ 108 w 555"/>
                <a:gd name="T9" fmla="*/ 124 h 785"/>
                <a:gd name="T10" fmla="*/ 111 w 555"/>
                <a:gd name="T11" fmla="*/ 111 h 785"/>
                <a:gd name="T12" fmla="*/ 111 w 555"/>
                <a:gd name="T13" fmla="*/ 97 h 785"/>
                <a:gd name="T14" fmla="*/ 109 w 555"/>
                <a:gd name="T15" fmla="*/ 82 h 785"/>
                <a:gd name="T16" fmla="*/ 106 w 555"/>
                <a:gd name="T17" fmla="*/ 66 h 785"/>
                <a:gd name="T18" fmla="*/ 103 w 555"/>
                <a:gd name="T19" fmla="*/ 58 h 785"/>
                <a:gd name="T20" fmla="*/ 97 w 555"/>
                <a:gd name="T21" fmla="*/ 43 h 785"/>
                <a:gd name="T22" fmla="*/ 89 w 555"/>
                <a:gd name="T23" fmla="*/ 30 h 785"/>
                <a:gd name="T24" fmla="*/ 80 w 555"/>
                <a:gd name="T25" fmla="*/ 19 h 785"/>
                <a:gd name="T26" fmla="*/ 70 w 555"/>
                <a:gd name="T27" fmla="*/ 10 h 785"/>
                <a:gd name="T28" fmla="*/ 60 w 555"/>
                <a:gd name="T29" fmla="*/ 4 h 785"/>
                <a:gd name="T30" fmla="*/ 49 w 555"/>
                <a:gd name="T31" fmla="*/ 1 h 785"/>
                <a:gd name="T32" fmla="*/ 38 w 555"/>
                <a:gd name="T33" fmla="*/ 0 h 785"/>
                <a:gd name="T34" fmla="*/ 32 w 555"/>
                <a:gd name="T35" fmla="*/ 1 h 785"/>
                <a:gd name="T36" fmla="*/ 22 w 555"/>
                <a:gd name="T37" fmla="*/ 5 h 785"/>
                <a:gd name="T38" fmla="*/ 14 w 555"/>
                <a:gd name="T39" fmla="*/ 12 h 785"/>
                <a:gd name="T40" fmla="*/ 7 w 555"/>
                <a:gd name="T41" fmla="*/ 22 h 785"/>
                <a:gd name="T42" fmla="*/ 3 w 555"/>
                <a:gd name="T43" fmla="*/ 33 h 785"/>
                <a:gd name="T44" fmla="*/ 0 w 555"/>
                <a:gd name="T45" fmla="*/ 46 h 785"/>
                <a:gd name="T46" fmla="*/ 0 w 555"/>
                <a:gd name="T47" fmla="*/ 60 h 785"/>
                <a:gd name="T48" fmla="*/ 1 w 555"/>
                <a:gd name="T49" fmla="*/ 76 h 785"/>
                <a:gd name="T50" fmla="*/ 5 w 555"/>
                <a:gd name="T51" fmla="*/ 92 h 785"/>
                <a:gd name="T52" fmla="*/ 8 w 555"/>
                <a:gd name="T53" fmla="*/ 99 h 785"/>
                <a:gd name="T54" fmla="*/ 14 w 555"/>
                <a:gd name="T55" fmla="*/ 114 h 785"/>
                <a:gd name="T56" fmla="*/ 22 w 555"/>
                <a:gd name="T57" fmla="*/ 127 h 785"/>
                <a:gd name="T58" fmla="*/ 31 w 555"/>
                <a:gd name="T59" fmla="*/ 138 h 785"/>
                <a:gd name="T60" fmla="*/ 40 w 555"/>
                <a:gd name="T61" fmla="*/ 147 h 785"/>
                <a:gd name="T62" fmla="*/ 51 w 555"/>
                <a:gd name="T63" fmla="*/ 153 h 785"/>
                <a:gd name="T64" fmla="*/ 62 w 555"/>
                <a:gd name="T65" fmla="*/ 157 h 785"/>
                <a:gd name="T66" fmla="*/ 73 w 555"/>
                <a:gd name="T67" fmla="*/ 157 h 7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55" h="785">
                  <a:moveTo>
                    <a:pt x="392" y="780"/>
                  </a:moveTo>
                  <a:lnTo>
                    <a:pt x="392" y="780"/>
                  </a:lnTo>
                  <a:lnTo>
                    <a:pt x="418" y="772"/>
                  </a:lnTo>
                  <a:lnTo>
                    <a:pt x="442" y="760"/>
                  </a:lnTo>
                  <a:lnTo>
                    <a:pt x="465" y="744"/>
                  </a:lnTo>
                  <a:lnTo>
                    <a:pt x="484" y="724"/>
                  </a:lnTo>
                  <a:lnTo>
                    <a:pt x="502" y="703"/>
                  </a:lnTo>
                  <a:lnTo>
                    <a:pt x="517" y="678"/>
                  </a:lnTo>
                  <a:lnTo>
                    <a:pt x="530" y="650"/>
                  </a:lnTo>
                  <a:lnTo>
                    <a:pt x="540" y="621"/>
                  </a:lnTo>
                  <a:lnTo>
                    <a:pt x="547" y="590"/>
                  </a:lnTo>
                  <a:lnTo>
                    <a:pt x="553" y="556"/>
                  </a:lnTo>
                  <a:lnTo>
                    <a:pt x="555" y="521"/>
                  </a:lnTo>
                  <a:lnTo>
                    <a:pt x="555" y="484"/>
                  </a:lnTo>
                  <a:lnTo>
                    <a:pt x="553" y="447"/>
                  </a:lnTo>
                  <a:lnTo>
                    <a:pt x="547" y="408"/>
                  </a:lnTo>
                  <a:lnTo>
                    <a:pt x="540" y="368"/>
                  </a:lnTo>
                  <a:lnTo>
                    <a:pt x="529" y="328"/>
                  </a:lnTo>
                  <a:lnTo>
                    <a:pt x="516" y="289"/>
                  </a:lnTo>
                  <a:lnTo>
                    <a:pt x="500" y="251"/>
                  </a:lnTo>
                  <a:lnTo>
                    <a:pt x="483" y="216"/>
                  </a:lnTo>
                  <a:lnTo>
                    <a:pt x="465" y="182"/>
                  </a:lnTo>
                  <a:lnTo>
                    <a:pt x="445" y="151"/>
                  </a:lnTo>
                  <a:lnTo>
                    <a:pt x="423" y="123"/>
                  </a:lnTo>
                  <a:lnTo>
                    <a:pt x="400" y="96"/>
                  </a:lnTo>
                  <a:lnTo>
                    <a:pt x="376" y="73"/>
                  </a:lnTo>
                  <a:lnTo>
                    <a:pt x="352" y="52"/>
                  </a:lnTo>
                  <a:lnTo>
                    <a:pt x="326" y="35"/>
                  </a:lnTo>
                  <a:lnTo>
                    <a:pt x="299" y="21"/>
                  </a:lnTo>
                  <a:lnTo>
                    <a:pt x="273" y="10"/>
                  </a:lnTo>
                  <a:lnTo>
                    <a:pt x="245" y="3"/>
                  </a:lnTo>
                  <a:lnTo>
                    <a:pt x="217" y="0"/>
                  </a:lnTo>
                  <a:lnTo>
                    <a:pt x="190" y="0"/>
                  </a:lnTo>
                  <a:lnTo>
                    <a:pt x="162" y="5"/>
                  </a:lnTo>
                  <a:lnTo>
                    <a:pt x="136" y="13"/>
                  </a:lnTo>
                  <a:lnTo>
                    <a:pt x="112" y="26"/>
                  </a:lnTo>
                  <a:lnTo>
                    <a:pt x="89" y="41"/>
                  </a:lnTo>
                  <a:lnTo>
                    <a:pt x="69" y="61"/>
                  </a:lnTo>
                  <a:lnTo>
                    <a:pt x="53" y="83"/>
                  </a:lnTo>
                  <a:lnTo>
                    <a:pt x="37" y="108"/>
                  </a:lnTo>
                  <a:lnTo>
                    <a:pt x="25" y="135"/>
                  </a:lnTo>
                  <a:lnTo>
                    <a:pt x="14" y="165"/>
                  </a:lnTo>
                  <a:lnTo>
                    <a:pt x="7" y="197"/>
                  </a:lnTo>
                  <a:lnTo>
                    <a:pt x="2" y="231"/>
                  </a:lnTo>
                  <a:lnTo>
                    <a:pt x="0" y="266"/>
                  </a:lnTo>
                  <a:lnTo>
                    <a:pt x="0" y="302"/>
                  </a:lnTo>
                  <a:lnTo>
                    <a:pt x="2" y="340"/>
                  </a:lnTo>
                  <a:lnTo>
                    <a:pt x="7" y="379"/>
                  </a:lnTo>
                  <a:lnTo>
                    <a:pt x="14" y="417"/>
                  </a:lnTo>
                  <a:lnTo>
                    <a:pt x="25" y="458"/>
                  </a:lnTo>
                  <a:lnTo>
                    <a:pt x="38" y="496"/>
                  </a:lnTo>
                  <a:lnTo>
                    <a:pt x="54" y="534"/>
                  </a:lnTo>
                  <a:lnTo>
                    <a:pt x="71" y="570"/>
                  </a:lnTo>
                  <a:lnTo>
                    <a:pt x="89" y="603"/>
                  </a:lnTo>
                  <a:lnTo>
                    <a:pt x="109" y="635"/>
                  </a:lnTo>
                  <a:lnTo>
                    <a:pt x="131" y="664"/>
                  </a:lnTo>
                  <a:lnTo>
                    <a:pt x="154" y="689"/>
                  </a:lnTo>
                  <a:lnTo>
                    <a:pt x="178" y="714"/>
                  </a:lnTo>
                  <a:lnTo>
                    <a:pt x="202" y="733"/>
                  </a:lnTo>
                  <a:lnTo>
                    <a:pt x="228" y="751"/>
                  </a:lnTo>
                  <a:lnTo>
                    <a:pt x="255" y="764"/>
                  </a:lnTo>
                  <a:lnTo>
                    <a:pt x="281" y="775"/>
                  </a:lnTo>
                  <a:lnTo>
                    <a:pt x="309" y="783"/>
                  </a:lnTo>
                  <a:lnTo>
                    <a:pt x="336" y="785"/>
                  </a:lnTo>
                  <a:lnTo>
                    <a:pt x="364" y="785"/>
                  </a:lnTo>
                  <a:lnTo>
                    <a:pt x="392" y="7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6712C3AC-0AEA-D25B-A973-4EFBDC68AAC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96" y="1482"/>
              <a:ext cx="102" cy="77"/>
            </a:xfrm>
            <a:custGeom>
              <a:avLst/>
              <a:gdLst>
                <a:gd name="T0" fmla="*/ 20 w 507"/>
                <a:gd name="T1" fmla="*/ 77 h 381"/>
                <a:gd name="T2" fmla="*/ 87 w 507"/>
                <a:gd name="T3" fmla="*/ 70 h 381"/>
                <a:gd name="T4" fmla="*/ 88 w 507"/>
                <a:gd name="T5" fmla="*/ 70 h 381"/>
                <a:gd name="T6" fmla="*/ 90 w 507"/>
                <a:gd name="T7" fmla="*/ 69 h 381"/>
                <a:gd name="T8" fmla="*/ 92 w 507"/>
                <a:gd name="T9" fmla="*/ 68 h 381"/>
                <a:gd name="T10" fmla="*/ 94 w 507"/>
                <a:gd name="T11" fmla="*/ 66 h 381"/>
                <a:gd name="T12" fmla="*/ 96 w 507"/>
                <a:gd name="T13" fmla="*/ 65 h 381"/>
                <a:gd name="T14" fmla="*/ 97 w 507"/>
                <a:gd name="T15" fmla="*/ 63 h 381"/>
                <a:gd name="T16" fmla="*/ 99 w 507"/>
                <a:gd name="T17" fmla="*/ 61 h 381"/>
                <a:gd name="T18" fmla="*/ 100 w 507"/>
                <a:gd name="T19" fmla="*/ 58 h 381"/>
                <a:gd name="T20" fmla="*/ 101 w 507"/>
                <a:gd name="T21" fmla="*/ 55 h 381"/>
                <a:gd name="T22" fmla="*/ 101 w 507"/>
                <a:gd name="T23" fmla="*/ 53 h 381"/>
                <a:gd name="T24" fmla="*/ 102 w 507"/>
                <a:gd name="T25" fmla="*/ 50 h 381"/>
                <a:gd name="T26" fmla="*/ 102 w 507"/>
                <a:gd name="T27" fmla="*/ 46 h 381"/>
                <a:gd name="T28" fmla="*/ 102 w 507"/>
                <a:gd name="T29" fmla="*/ 43 h 381"/>
                <a:gd name="T30" fmla="*/ 102 w 507"/>
                <a:gd name="T31" fmla="*/ 40 h 381"/>
                <a:gd name="T32" fmla="*/ 101 w 507"/>
                <a:gd name="T33" fmla="*/ 36 h 381"/>
                <a:gd name="T34" fmla="*/ 101 w 507"/>
                <a:gd name="T35" fmla="*/ 33 h 381"/>
                <a:gd name="T36" fmla="*/ 100 w 507"/>
                <a:gd name="T37" fmla="*/ 29 h 381"/>
                <a:gd name="T38" fmla="*/ 97 w 507"/>
                <a:gd name="T39" fmla="*/ 22 h 381"/>
                <a:gd name="T40" fmla="*/ 94 w 507"/>
                <a:gd name="T41" fmla="*/ 16 h 381"/>
                <a:gd name="T42" fmla="*/ 91 w 507"/>
                <a:gd name="T43" fmla="*/ 11 h 381"/>
                <a:gd name="T44" fmla="*/ 87 w 507"/>
                <a:gd name="T45" fmla="*/ 6 h 381"/>
                <a:gd name="T46" fmla="*/ 82 w 507"/>
                <a:gd name="T47" fmla="*/ 3 h 381"/>
                <a:gd name="T48" fmla="*/ 77 w 507"/>
                <a:gd name="T49" fmla="*/ 1 h 381"/>
                <a:gd name="T50" fmla="*/ 72 w 507"/>
                <a:gd name="T51" fmla="*/ 0 h 381"/>
                <a:gd name="T52" fmla="*/ 67 w 507"/>
                <a:gd name="T53" fmla="*/ 0 h 381"/>
                <a:gd name="T54" fmla="*/ 0 w 507"/>
                <a:gd name="T55" fmla="*/ 8 h 381"/>
                <a:gd name="T56" fmla="*/ 20 w 507"/>
                <a:gd name="T57" fmla="*/ 77 h 3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07" h="381">
                  <a:moveTo>
                    <a:pt x="101" y="381"/>
                  </a:moveTo>
                  <a:lnTo>
                    <a:pt x="434" y="345"/>
                  </a:lnTo>
                  <a:lnTo>
                    <a:pt x="436" y="345"/>
                  </a:lnTo>
                  <a:lnTo>
                    <a:pt x="448" y="341"/>
                  </a:lnTo>
                  <a:lnTo>
                    <a:pt x="459" y="335"/>
                  </a:lnTo>
                  <a:lnTo>
                    <a:pt x="468" y="329"/>
                  </a:lnTo>
                  <a:lnTo>
                    <a:pt x="477" y="320"/>
                  </a:lnTo>
                  <a:lnTo>
                    <a:pt x="484" y="311"/>
                  </a:lnTo>
                  <a:lnTo>
                    <a:pt x="491" y="300"/>
                  </a:lnTo>
                  <a:lnTo>
                    <a:pt x="496" y="288"/>
                  </a:lnTo>
                  <a:lnTo>
                    <a:pt x="501" y="274"/>
                  </a:lnTo>
                  <a:lnTo>
                    <a:pt x="504" y="260"/>
                  </a:lnTo>
                  <a:lnTo>
                    <a:pt x="507" y="245"/>
                  </a:lnTo>
                  <a:lnTo>
                    <a:pt x="507" y="229"/>
                  </a:lnTo>
                  <a:lnTo>
                    <a:pt x="507" y="214"/>
                  </a:lnTo>
                  <a:lnTo>
                    <a:pt x="507" y="197"/>
                  </a:lnTo>
                  <a:lnTo>
                    <a:pt x="504" y="180"/>
                  </a:lnTo>
                  <a:lnTo>
                    <a:pt x="501" y="163"/>
                  </a:lnTo>
                  <a:lnTo>
                    <a:pt x="496" y="144"/>
                  </a:lnTo>
                  <a:lnTo>
                    <a:pt x="484" y="110"/>
                  </a:lnTo>
                  <a:lnTo>
                    <a:pt x="468" y="80"/>
                  </a:lnTo>
                  <a:lnTo>
                    <a:pt x="450" y="53"/>
                  </a:lnTo>
                  <a:lnTo>
                    <a:pt x="430" y="32"/>
                  </a:lnTo>
                  <a:lnTo>
                    <a:pt x="407" y="16"/>
                  </a:lnTo>
                  <a:lnTo>
                    <a:pt x="383" y="5"/>
                  </a:lnTo>
                  <a:lnTo>
                    <a:pt x="359" y="0"/>
                  </a:lnTo>
                  <a:lnTo>
                    <a:pt x="335" y="2"/>
                  </a:lnTo>
                  <a:lnTo>
                    <a:pt x="0" y="38"/>
                  </a:lnTo>
                  <a:lnTo>
                    <a:pt x="101" y="381"/>
                  </a:lnTo>
                  <a:close/>
                </a:path>
              </a:pathLst>
            </a:custGeom>
            <a:solidFill>
              <a:srgbClr val="73B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8F05895B-87CA-5710-7FD3-71103B5DC34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96" y="1482"/>
              <a:ext cx="102" cy="77"/>
            </a:xfrm>
            <a:custGeom>
              <a:avLst/>
              <a:gdLst>
                <a:gd name="T0" fmla="*/ 20 w 507"/>
                <a:gd name="T1" fmla="*/ 77 h 381"/>
                <a:gd name="T2" fmla="*/ 87 w 507"/>
                <a:gd name="T3" fmla="*/ 70 h 381"/>
                <a:gd name="T4" fmla="*/ 88 w 507"/>
                <a:gd name="T5" fmla="*/ 70 h 381"/>
                <a:gd name="T6" fmla="*/ 88 w 507"/>
                <a:gd name="T7" fmla="*/ 70 h 381"/>
                <a:gd name="T8" fmla="*/ 90 w 507"/>
                <a:gd name="T9" fmla="*/ 69 h 381"/>
                <a:gd name="T10" fmla="*/ 92 w 507"/>
                <a:gd name="T11" fmla="*/ 68 h 381"/>
                <a:gd name="T12" fmla="*/ 94 w 507"/>
                <a:gd name="T13" fmla="*/ 66 h 381"/>
                <a:gd name="T14" fmla="*/ 96 w 507"/>
                <a:gd name="T15" fmla="*/ 65 h 381"/>
                <a:gd name="T16" fmla="*/ 97 w 507"/>
                <a:gd name="T17" fmla="*/ 63 h 381"/>
                <a:gd name="T18" fmla="*/ 99 w 507"/>
                <a:gd name="T19" fmla="*/ 61 h 381"/>
                <a:gd name="T20" fmla="*/ 100 w 507"/>
                <a:gd name="T21" fmla="*/ 58 h 381"/>
                <a:gd name="T22" fmla="*/ 101 w 507"/>
                <a:gd name="T23" fmla="*/ 55 h 381"/>
                <a:gd name="T24" fmla="*/ 101 w 507"/>
                <a:gd name="T25" fmla="*/ 53 h 381"/>
                <a:gd name="T26" fmla="*/ 102 w 507"/>
                <a:gd name="T27" fmla="*/ 50 h 381"/>
                <a:gd name="T28" fmla="*/ 102 w 507"/>
                <a:gd name="T29" fmla="*/ 46 h 381"/>
                <a:gd name="T30" fmla="*/ 102 w 507"/>
                <a:gd name="T31" fmla="*/ 43 h 381"/>
                <a:gd name="T32" fmla="*/ 102 w 507"/>
                <a:gd name="T33" fmla="*/ 40 h 381"/>
                <a:gd name="T34" fmla="*/ 101 w 507"/>
                <a:gd name="T35" fmla="*/ 36 h 381"/>
                <a:gd name="T36" fmla="*/ 101 w 507"/>
                <a:gd name="T37" fmla="*/ 33 h 381"/>
                <a:gd name="T38" fmla="*/ 100 w 507"/>
                <a:gd name="T39" fmla="*/ 29 h 381"/>
                <a:gd name="T40" fmla="*/ 100 w 507"/>
                <a:gd name="T41" fmla="*/ 29 h 381"/>
                <a:gd name="T42" fmla="*/ 97 w 507"/>
                <a:gd name="T43" fmla="*/ 22 h 381"/>
                <a:gd name="T44" fmla="*/ 94 w 507"/>
                <a:gd name="T45" fmla="*/ 16 h 381"/>
                <a:gd name="T46" fmla="*/ 91 w 507"/>
                <a:gd name="T47" fmla="*/ 11 h 381"/>
                <a:gd name="T48" fmla="*/ 87 w 507"/>
                <a:gd name="T49" fmla="*/ 6 h 381"/>
                <a:gd name="T50" fmla="*/ 82 w 507"/>
                <a:gd name="T51" fmla="*/ 3 h 381"/>
                <a:gd name="T52" fmla="*/ 77 w 507"/>
                <a:gd name="T53" fmla="*/ 1 h 381"/>
                <a:gd name="T54" fmla="*/ 72 w 507"/>
                <a:gd name="T55" fmla="*/ 0 h 381"/>
                <a:gd name="T56" fmla="*/ 67 w 507"/>
                <a:gd name="T57" fmla="*/ 0 h 381"/>
                <a:gd name="T58" fmla="*/ 0 w 507"/>
                <a:gd name="T59" fmla="*/ 8 h 3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07" h="381">
                  <a:moveTo>
                    <a:pt x="101" y="381"/>
                  </a:moveTo>
                  <a:lnTo>
                    <a:pt x="434" y="345"/>
                  </a:lnTo>
                  <a:lnTo>
                    <a:pt x="436" y="345"/>
                  </a:lnTo>
                  <a:lnTo>
                    <a:pt x="448" y="341"/>
                  </a:lnTo>
                  <a:lnTo>
                    <a:pt x="459" y="335"/>
                  </a:lnTo>
                  <a:lnTo>
                    <a:pt x="468" y="329"/>
                  </a:lnTo>
                  <a:lnTo>
                    <a:pt x="477" y="320"/>
                  </a:lnTo>
                  <a:lnTo>
                    <a:pt x="484" y="311"/>
                  </a:lnTo>
                  <a:lnTo>
                    <a:pt x="491" y="300"/>
                  </a:lnTo>
                  <a:lnTo>
                    <a:pt x="496" y="288"/>
                  </a:lnTo>
                  <a:lnTo>
                    <a:pt x="501" y="274"/>
                  </a:lnTo>
                  <a:lnTo>
                    <a:pt x="504" y="260"/>
                  </a:lnTo>
                  <a:lnTo>
                    <a:pt x="507" y="245"/>
                  </a:lnTo>
                  <a:lnTo>
                    <a:pt x="507" y="229"/>
                  </a:lnTo>
                  <a:lnTo>
                    <a:pt x="507" y="214"/>
                  </a:lnTo>
                  <a:lnTo>
                    <a:pt x="507" y="197"/>
                  </a:lnTo>
                  <a:lnTo>
                    <a:pt x="504" y="180"/>
                  </a:lnTo>
                  <a:lnTo>
                    <a:pt x="501" y="163"/>
                  </a:lnTo>
                  <a:lnTo>
                    <a:pt x="496" y="144"/>
                  </a:lnTo>
                  <a:lnTo>
                    <a:pt x="484" y="110"/>
                  </a:lnTo>
                  <a:lnTo>
                    <a:pt x="468" y="80"/>
                  </a:lnTo>
                  <a:lnTo>
                    <a:pt x="450" y="53"/>
                  </a:lnTo>
                  <a:lnTo>
                    <a:pt x="430" y="32"/>
                  </a:lnTo>
                  <a:lnTo>
                    <a:pt x="407" y="16"/>
                  </a:lnTo>
                  <a:lnTo>
                    <a:pt x="383" y="5"/>
                  </a:lnTo>
                  <a:lnTo>
                    <a:pt x="359" y="0"/>
                  </a:lnTo>
                  <a:lnTo>
                    <a:pt x="335" y="2"/>
                  </a:lnTo>
                  <a:lnTo>
                    <a:pt x="0" y="3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C62477C5-DDA2-102E-CF6D-AEBDC4C2BEA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77" y="1451"/>
              <a:ext cx="262" cy="194"/>
            </a:xfrm>
            <a:custGeom>
              <a:avLst/>
              <a:gdLst>
                <a:gd name="T0" fmla="*/ 0 w 1308"/>
                <a:gd name="T1" fmla="*/ 21 h 973"/>
                <a:gd name="T2" fmla="*/ 179 w 1308"/>
                <a:gd name="T3" fmla="*/ 1 h 973"/>
                <a:gd name="T4" fmla="*/ 185 w 1308"/>
                <a:gd name="T5" fmla="*/ 0 h 973"/>
                <a:gd name="T6" fmla="*/ 191 w 1308"/>
                <a:gd name="T7" fmla="*/ 0 h 973"/>
                <a:gd name="T8" fmla="*/ 197 w 1308"/>
                <a:gd name="T9" fmla="*/ 1 h 973"/>
                <a:gd name="T10" fmla="*/ 202 w 1308"/>
                <a:gd name="T11" fmla="*/ 2 h 973"/>
                <a:gd name="T12" fmla="*/ 208 w 1308"/>
                <a:gd name="T13" fmla="*/ 4 h 973"/>
                <a:gd name="T14" fmla="*/ 214 w 1308"/>
                <a:gd name="T15" fmla="*/ 7 h 973"/>
                <a:gd name="T16" fmla="*/ 219 w 1308"/>
                <a:gd name="T17" fmla="*/ 11 h 973"/>
                <a:gd name="T18" fmla="*/ 224 w 1308"/>
                <a:gd name="T19" fmla="*/ 15 h 973"/>
                <a:gd name="T20" fmla="*/ 229 w 1308"/>
                <a:gd name="T21" fmla="*/ 20 h 973"/>
                <a:gd name="T22" fmla="*/ 234 w 1308"/>
                <a:gd name="T23" fmla="*/ 26 h 973"/>
                <a:gd name="T24" fmla="*/ 239 w 1308"/>
                <a:gd name="T25" fmla="*/ 32 h 973"/>
                <a:gd name="T26" fmla="*/ 243 w 1308"/>
                <a:gd name="T27" fmla="*/ 38 h 973"/>
                <a:gd name="T28" fmla="*/ 247 w 1308"/>
                <a:gd name="T29" fmla="*/ 45 h 973"/>
                <a:gd name="T30" fmla="*/ 250 w 1308"/>
                <a:gd name="T31" fmla="*/ 53 h 973"/>
                <a:gd name="T32" fmla="*/ 254 w 1308"/>
                <a:gd name="T33" fmla="*/ 61 h 973"/>
                <a:gd name="T34" fmla="*/ 256 w 1308"/>
                <a:gd name="T35" fmla="*/ 69 h 973"/>
                <a:gd name="T36" fmla="*/ 259 w 1308"/>
                <a:gd name="T37" fmla="*/ 77 h 973"/>
                <a:gd name="T38" fmla="*/ 260 w 1308"/>
                <a:gd name="T39" fmla="*/ 86 h 973"/>
                <a:gd name="T40" fmla="*/ 261 w 1308"/>
                <a:gd name="T41" fmla="*/ 94 h 973"/>
                <a:gd name="T42" fmla="*/ 262 w 1308"/>
                <a:gd name="T43" fmla="*/ 102 h 973"/>
                <a:gd name="T44" fmla="*/ 262 w 1308"/>
                <a:gd name="T45" fmla="*/ 109 h 973"/>
                <a:gd name="T46" fmla="*/ 261 w 1308"/>
                <a:gd name="T47" fmla="*/ 117 h 973"/>
                <a:gd name="T48" fmla="*/ 260 w 1308"/>
                <a:gd name="T49" fmla="*/ 124 h 973"/>
                <a:gd name="T50" fmla="*/ 259 w 1308"/>
                <a:gd name="T51" fmla="*/ 130 h 973"/>
                <a:gd name="T52" fmla="*/ 257 w 1308"/>
                <a:gd name="T53" fmla="*/ 137 h 973"/>
                <a:gd name="T54" fmla="*/ 254 w 1308"/>
                <a:gd name="T55" fmla="*/ 142 h 973"/>
                <a:gd name="T56" fmla="*/ 251 w 1308"/>
                <a:gd name="T57" fmla="*/ 148 h 973"/>
                <a:gd name="T58" fmla="*/ 247 w 1308"/>
                <a:gd name="T59" fmla="*/ 152 h 973"/>
                <a:gd name="T60" fmla="*/ 243 w 1308"/>
                <a:gd name="T61" fmla="*/ 156 h 973"/>
                <a:gd name="T62" fmla="*/ 238 w 1308"/>
                <a:gd name="T63" fmla="*/ 160 h 973"/>
                <a:gd name="T64" fmla="*/ 233 w 1308"/>
                <a:gd name="T65" fmla="*/ 162 h 973"/>
                <a:gd name="T66" fmla="*/ 228 w 1308"/>
                <a:gd name="T67" fmla="*/ 164 h 973"/>
                <a:gd name="T68" fmla="*/ 40 w 1308"/>
                <a:gd name="T69" fmla="*/ 194 h 973"/>
                <a:gd name="T70" fmla="*/ 0 w 1308"/>
                <a:gd name="T71" fmla="*/ 21 h 97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308" h="973">
                  <a:moveTo>
                    <a:pt x="0" y="107"/>
                  </a:moveTo>
                  <a:lnTo>
                    <a:pt x="893" y="5"/>
                  </a:lnTo>
                  <a:lnTo>
                    <a:pt x="922" y="0"/>
                  </a:lnTo>
                  <a:lnTo>
                    <a:pt x="952" y="0"/>
                  </a:lnTo>
                  <a:lnTo>
                    <a:pt x="981" y="3"/>
                  </a:lnTo>
                  <a:lnTo>
                    <a:pt x="1009" y="11"/>
                  </a:lnTo>
                  <a:lnTo>
                    <a:pt x="1038" y="22"/>
                  </a:lnTo>
                  <a:lnTo>
                    <a:pt x="1066" y="37"/>
                  </a:lnTo>
                  <a:lnTo>
                    <a:pt x="1094" y="55"/>
                  </a:lnTo>
                  <a:lnTo>
                    <a:pt x="1120" y="77"/>
                  </a:lnTo>
                  <a:lnTo>
                    <a:pt x="1145" y="101"/>
                  </a:lnTo>
                  <a:lnTo>
                    <a:pt x="1169" y="129"/>
                  </a:lnTo>
                  <a:lnTo>
                    <a:pt x="1192" y="159"/>
                  </a:lnTo>
                  <a:lnTo>
                    <a:pt x="1213" y="192"/>
                  </a:lnTo>
                  <a:lnTo>
                    <a:pt x="1233" y="227"/>
                  </a:lnTo>
                  <a:lnTo>
                    <a:pt x="1250" y="265"/>
                  </a:lnTo>
                  <a:lnTo>
                    <a:pt x="1267" y="304"/>
                  </a:lnTo>
                  <a:lnTo>
                    <a:pt x="1280" y="345"/>
                  </a:lnTo>
                  <a:lnTo>
                    <a:pt x="1291" y="387"/>
                  </a:lnTo>
                  <a:lnTo>
                    <a:pt x="1299" y="429"/>
                  </a:lnTo>
                  <a:lnTo>
                    <a:pt x="1304" y="470"/>
                  </a:lnTo>
                  <a:lnTo>
                    <a:pt x="1308" y="510"/>
                  </a:lnTo>
                  <a:lnTo>
                    <a:pt x="1308" y="547"/>
                  </a:lnTo>
                  <a:lnTo>
                    <a:pt x="1304" y="585"/>
                  </a:lnTo>
                  <a:lnTo>
                    <a:pt x="1299" y="620"/>
                  </a:lnTo>
                  <a:lnTo>
                    <a:pt x="1291" y="654"/>
                  </a:lnTo>
                  <a:lnTo>
                    <a:pt x="1281" y="685"/>
                  </a:lnTo>
                  <a:lnTo>
                    <a:pt x="1268" y="714"/>
                  </a:lnTo>
                  <a:lnTo>
                    <a:pt x="1252" y="740"/>
                  </a:lnTo>
                  <a:lnTo>
                    <a:pt x="1233" y="763"/>
                  </a:lnTo>
                  <a:lnTo>
                    <a:pt x="1213" y="783"/>
                  </a:lnTo>
                  <a:lnTo>
                    <a:pt x="1190" y="800"/>
                  </a:lnTo>
                  <a:lnTo>
                    <a:pt x="1163" y="813"/>
                  </a:lnTo>
                  <a:lnTo>
                    <a:pt x="1136" y="822"/>
                  </a:lnTo>
                  <a:lnTo>
                    <a:pt x="199" y="973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73B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7878E763-5F1A-06B3-8AA5-6066F3B2FE1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77" y="1451"/>
              <a:ext cx="262" cy="194"/>
            </a:xfrm>
            <a:custGeom>
              <a:avLst/>
              <a:gdLst>
                <a:gd name="T0" fmla="*/ 0 w 1308"/>
                <a:gd name="T1" fmla="*/ 21 h 973"/>
                <a:gd name="T2" fmla="*/ 179 w 1308"/>
                <a:gd name="T3" fmla="*/ 1 h 973"/>
                <a:gd name="T4" fmla="*/ 179 w 1308"/>
                <a:gd name="T5" fmla="*/ 1 h 973"/>
                <a:gd name="T6" fmla="*/ 185 w 1308"/>
                <a:gd name="T7" fmla="*/ 0 h 973"/>
                <a:gd name="T8" fmla="*/ 191 w 1308"/>
                <a:gd name="T9" fmla="*/ 0 h 973"/>
                <a:gd name="T10" fmla="*/ 197 w 1308"/>
                <a:gd name="T11" fmla="*/ 1 h 973"/>
                <a:gd name="T12" fmla="*/ 202 w 1308"/>
                <a:gd name="T13" fmla="*/ 2 h 973"/>
                <a:gd name="T14" fmla="*/ 208 w 1308"/>
                <a:gd name="T15" fmla="*/ 4 h 973"/>
                <a:gd name="T16" fmla="*/ 214 w 1308"/>
                <a:gd name="T17" fmla="*/ 7 h 973"/>
                <a:gd name="T18" fmla="*/ 219 w 1308"/>
                <a:gd name="T19" fmla="*/ 11 h 973"/>
                <a:gd name="T20" fmla="*/ 224 w 1308"/>
                <a:gd name="T21" fmla="*/ 15 h 973"/>
                <a:gd name="T22" fmla="*/ 229 w 1308"/>
                <a:gd name="T23" fmla="*/ 20 h 973"/>
                <a:gd name="T24" fmla="*/ 234 w 1308"/>
                <a:gd name="T25" fmla="*/ 26 h 973"/>
                <a:gd name="T26" fmla="*/ 239 w 1308"/>
                <a:gd name="T27" fmla="*/ 32 h 973"/>
                <a:gd name="T28" fmla="*/ 243 w 1308"/>
                <a:gd name="T29" fmla="*/ 38 h 973"/>
                <a:gd name="T30" fmla="*/ 247 w 1308"/>
                <a:gd name="T31" fmla="*/ 45 h 973"/>
                <a:gd name="T32" fmla="*/ 250 w 1308"/>
                <a:gd name="T33" fmla="*/ 53 h 973"/>
                <a:gd name="T34" fmla="*/ 254 w 1308"/>
                <a:gd name="T35" fmla="*/ 61 h 973"/>
                <a:gd name="T36" fmla="*/ 256 w 1308"/>
                <a:gd name="T37" fmla="*/ 69 h 973"/>
                <a:gd name="T38" fmla="*/ 256 w 1308"/>
                <a:gd name="T39" fmla="*/ 69 h 973"/>
                <a:gd name="T40" fmla="*/ 259 w 1308"/>
                <a:gd name="T41" fmla="*/ 77 h 973"/>
                <a:gd name="T42" fmla="*/ 260 w 1308"/>
                <a:gd name="T43" fmla="*/ 86 h 973"/>
                <a:gd name="T44" fmla="*/ 261 w 1308"/>
                <a:gd name="T45" fmla="*/ 94 h 973"/>
                <a:gd name="T46" fmla="*/ 262 w 1308"/>
                <a:gd name="T47" fmla="*/ 102 h 973"/>
                <a:gd name="T48" fmla="*/ 262 w 1308"/>
                <a:gd name="T49" fmla="*/ 109 h 973"/>
                <a:gd name="T50" fmla="*/ 261 w 1308"/>
                <a:gd name="T51" fmla="*/ 117 h 973"/>
                <a:gd name="T52" fmla="*/ 260 w 1308"/>
                <a:gd name="T53" fmla="*/ 124 h 973"/>
                <a:gd name="T54" fmla="*/ 259 w 1308"/>
                <a:gd name="T55" fmla="*/ 130 h 973"/>
                <a:gd name="T56" fmla="*/ 257 w 1308"/>
                <a:gd name="T57" fmla="*/ 137 h 973"/>
                <a:gd name="T58" fmla="*/ 254 w 1308"/>
                <a:gd name="T59" fmla="*/ 142 h 973"/>
                <a:gd name="T60" fmla="*/ 251 w 1308"/>
                <a:gd name="T61" fmla="*/ 148 h 973"/>
                <a:gd name="T62" fmla="*/ 247 w 1308"/>
                <a:gd name="T63" fmla="*/ 152 h 973"/>
                <a:gd name="T64" fmla="*/ 243 w 1308"/>
                <a:gd name="T65" fmla="*/ 156 h 973"/>
                <a:gd name="T66" fmla="*/ 238 w 1308"/>
                <a:gd name="T67" fmla="*/ 160 h 973"/>
                <a:gd name="T68" fmla="*/ 233 w 1308"/>
                <a:gd name="T69" fmla="*/ 162 h 973"/>
                <a:gd name="T70" fmla="*/ 228 w 1308"/>
                <a:gd name="T71" fmla="*/ 164 h 973"/>
                <a:gd name="T72" fmla="*/ 40 w 1308"/>
                <a:gd name="T73" fmla="*/ 194 h 97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308" h="973">
                  <a:moveTo>
                    <a:pt x="0" y="107"/>
                  </a:moveTo>
                  <a:lnTo>
                    <a:pt x="893" y="5"/>
                  </a:lnTo>
                  <a:lnTo>
                    <a:pt x="922" y="0"/>
                  </a:lnTo>
                  <a:lnTo>
                    <a:pt x="952" y="0"/>
                  </a:lnTo>
                  <a:lnTo>
                    <a:pt x="981" y="3"/>
                  </a:lnTo>
                  <a:lnTo>
                    <a:pt x="1009" y="11"/>
                  </a:lnTo>
                  <a:lnTo>
                    <a:pt x="1038" y="22"/>
                  </a:lnTo>
                  <a:lnTo>
                    <a:pt x="1066" y="37"/>
                  </a:lnTo>
                  <a:lnTo>
                    <a:pt x="1094" y="55"/>
                  </a:lnTo>
                  <a:lnTo>
                    <a:pt x="1120" y="77"/>
                  </a:lnTo>
                  <a:lnTo>
                    <a:pt x="1145" y="101"/>
                  </a:lnTo>
                  <a:lnTo>
                    <a:pt x="1169" y="129"/>
                  </a:lnTo>
                  <a:lnTo>
                    <a:pt x="1192" y="159"/>
                  </a:lnTo>
                  <a:lnTo>
                    <a:pt x="1213" y="192"/>
                  </a:lnTo>
                  <a:lnTo>
                    <a:pt x="1233" y="227"/>
                  </a:lnTo>
                  <a:lnTo>
                    <a:pt x="1250" y="265"/>
                  </a:lnTo>
                  <a:lnTo>
                    <a:pt x="1267" y="304"/>
                  </a:lnTo>
                  <a:lnTo>
                    <a:pt x="1280" y="345"/>
                  </a:lnTo>
                  <a:lnTo>
                    <a:pt x="1291" y="387"/>
                  </a:lnTo>
                  <a:lnTo>
                    <a:pt x="1299" y="429"/>
                  </a:lnTo>
                  <a:lnTo>
                    <a:pt x="1304" y="470"/>
                  </a:lnTo>
                  <a:lnTo>
                    <a:pt x="1308" y="510"/>
                  </a:lnTo>
                  <a:lnTo>
                    <a:pt x="1308" y="547"/>
                  </a:lnTo>
                  <a:lnTo>
                    <a:pt x="1304" y="585"/>
                  </a:lnTo>
                  <a:lnTo>
                    <a:pt x="1299" y="620"/>
                  </a:lnTo>
                  <a:lnTo>
                    <a:pt x="1291" y="654"/>
                  </a:lnTo>
                  <a:lnTo>
                    <a:pt x="1281" y="685"/>
                  </a:lnTo>
                  <a:lnTo>
                    <a:pt x="1268" y="714"/>
                  </a:lnTo>
                  <a:lnTo>
                    <a:pt x="1252" y="740"/>
                  </a:lnTo>
                  <a:lnTo>
                    <a:pt x="1233" y="763"/>
                  </a:lnTo>
                  <a:lnTo>
                    <a:pt x="1213" y="783"/>
                  </a:lnTo>
                  <a:lnTo>
                    <a:pt x="1190" y="800"/>
                  </a:lnTo>
                  <a:lnTo>
                    <a:pt x="1163" y="813"/>
                  </a:lnTo>
                  <a:lnTo>
                    <a:pt x="1136" y="822"/>
                  </a:lnTo>
                  <a:lnTo>
                    <a:pt x="199" y="97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AE16CA6B-FC9D-D56C-588C-B464B50C3F6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36" y="1471"/>
              <a:ext cx="123" cy="174"/>
            </a:xfrm>
            <a:custGeom>
              <a:avLst/>
              <a:gdLst>
                <a:gd name="T0" fmla="*/ 93 w 616"/>
                <a:gd name="T1" fmla="*/ 171 h 871"/>
                <a:gd name="T2" fmla="*/ 103 w 616"/>
                <a:gd name="T3" fmla="*/ 165 h 871"/>
                <a:gd name="T4" fmla="*/ 111 w 616"/>
                <a:gd name="T5" fmla="*/ 156 h 871"/>
                <a:gd name="T6" fmla="*/ 117 w 616"/>
                <a:gd name="T7" fmla="*/ 144 h 871"/>
                <a:gd name="T8" fmla="*/ 121 w 616"/>
                <a:gd name="T9" fmla="*/ 130 h 871"/>
                <a:gd name="T10" fmla="*/ 123 w 616"/>
                <a:gd name="T11" fmla="*/ 115 h 871"/>
                <a:gd name="T12" fmla="*/ 123 w 616"/>
                <a:gd name="T13" fmla="*/ 99 h 871"/>
                <a:gd name="T14" fmla="*/ 120 w 616"/>
                <a:gd name="T15" fmla="*/ 82 h 871"/>
                <a:gd name="T16" fmla="*/ 114 w 616"/>
                <a:gd name="T17" fmla="*/ 64 h 871"/>
                <a:gd name="T18" fmla="*/ 107 w 616"/>
                <a:gd name="T19" fmla="*/ 48 h 871"/>
                <a:gd name="T20" fmla="*/ 99 w 616"/>
                <a:gd name="T21" fmla="*/ 34 h 871"/>
                <a:gd name="T22" fmla="*/ 89 w 616"/>
                <a:gd name="T23" fmla="*/ 21 h 871"/>
                <a:gd name="T24" fmla="*/ 78 w 616"/>
                <a:gd name="T25" fmla="*/ 12 h 871"/>
                <a:gd name="T26" fmla="*/ 67 w 616"/>
                <a:gd name="T27" fmla="*/ 5 h 871"/>
                <a:gd name="T28" fmla="*/ 55 w 616"/>
                <a:gd name="T29" fmla="*/ 1 h 871"/>
                <a:gd name="T30" fmla="*/ 42 w 616"/>
                <a:gd name="T31" fmla="*/ 0 h 871"/>
                <a:gd name="T32" fmla="*/ 30 w 616"/>
                <a:gd name="T33" fmla="*/ 3 h 871"/>
                <a:gd name="T34" fmla="*/ 20 w 616"/>
                <a:gd name="T35" fmla="*/ 9 h 871"/>
                <a:gd name="T36" fmla="*/ 12 w 616"/>
                <a:gd name="T37" fmla="*/ 18 h 871"/>
                <a:gd name="T38" fmla="*/ 6 w 616"/>
                <a:gd name="T39" fmla="*/ 30 h 871"/>
                <a:gd name="T40" fmla="*/ 2 w 616"/>
                <a:gd name="T41" fmla="*/ 43 h 871"/>
                <a:gd name="T42" fmla="*/ 0 w 616"/>
                <a:gd name="T43" fmla="*/ 59 h 871"/>
                <a:gd name="T44" fmla="*/ 1 w 616"/>
                <a:gd name="T45" fmla="*/ 75 h 871"/>
                <a:gd name="T46" fmla="*/ 4 w 616"/>
                <a:gd name="T47" fmla="*/ 92 h 871"/>
                <a:gd name="T48" fmla="*/ 9 w 616"/>
                <a:gd name="T49" fmla="*/ 110 h 871"/>
                <a:gd name="T50" fmla="*/ 16 w 616"/>
                <a:gd name="T51" fmla="*/ 126 h 871"/>
                <a:gd name="T52" fmla="*/ 24 w 616"/>
                <a:gd name="T53" fmla="*/ 141 h 871"/>
                <a:gd name="T54" fmla="*/ 34 w 616"/>
                <a:gd name="T55" fmla="*/ 153 h 871"/>
                <a:gd name="T56" fmla="*/ 45 w 616"/>
                <a:gd name="T57" fmla="*/ 162 h 871"/>
                <a:gd name="T58" fmla="*/ 57 w 616"/>
                <a:gd name="T59" fmla="*/ 169 h 871"/>
                <a:gd name="T60" fmla="*/ 68 w 616"/>
                <a:gd name="T61" fmla="*/ 173 h 871"/>
                <a:gd name="T62" fmla="*/ 81 w 616"/>
                <a:gd name="T63" fmla="*/ 174 h 87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16" h="871">
                  <a:moveTo>
                    <a:pt x="436" y="865"/>
                  </a:moveTo>
                  <a:lnTo>
                    <a:pt x="465" y="856"/>
                  </a:lnTo>
                  <a:lnTo>
                    <a:pt x="492" y="842"/>
                  </a:lnTo>
                  <a:lnTo>
                    <a:pt x="516" y="824"/>
                  </a:lnTo>
                  <a:lnTo>
                    <a:pt x="538" y="803"/>
                  </a:lnTo>
                  <a:lnTo>
                    <a:pt x="557" y="779"/>
                  </a:lnTo>
                  <a:lnTo>
                    <a:pt x="574" y="751"/>
                  </a:lnTo>
                  <a:lnTo>
                    <a:pt x="587" y="721"/>
                  </a:lnTo>
                  <a:lnTo>
                    <a:pt x="599" y="688"/>
                  </a:lnTo>
                  <a:lnTo>
                    <a:pt x="608" y="653"/>
                  </a:lnTo>
                  <a:lnTo>
                    <a:pt x="613" y="615"/>
                  </a:lnTo>
                  <a:lnTo>
                    <a:pt x="616" y="577"/>
                  </a:lnTo>
                  <a:lnTo>
                    <a:pt x="616" y="536"/>
                  </a:lnTo>
                  <a:lnTo>
                    <a:pt x="614" y="494"/>
                  </a:lnTo>
                  <a:lnTo>
                    <a:pt x="608" y="452"/>
                  </a:lnTo>
                  <a:lnTo>
                    <a:pt x="599" y="408"/>
                  </a:lnTo>
                  <a:lnTo>
                    <a:pt x="587" y="363"/>
                  </a:lnTo>
                  <a:lnTo>
                    <a:pt x="573" y="319"/>
                  </a:lnTo>
                  <a:lnTo>
                    <a:pt x="556" y="278"/>
                  </a:lnTo>
                  <a:lnTo>
                    <a:pt x="538" y="239"/>
                  </a:lnTo>
                  <a:lnTo>
                    <a:pt x="516" y="202"/>
                  </a:lnTo>
                  <a:lnTo>
                    <a:pt x="495" y="168"/>
                  </a:lnTo>
                  <a:lnTo>
                    <a:pt x="471" y="136"/>
                  </a:lnTo>
                  <a:lnTo>
                    <a:pt x="445" y="107"/>
                  </a:lnTo>
                  <a:lnTo>
                    <a:pt x="419" y="80"/>
                  </a:lnTo>
                  <a:lnTo>
                    <a:pt x="391" y="58"/>
                  </a:lnTo>
                  <a:lnTo>
                    <a:pt x="362" y="39"/>
                  </a:lnTo>
                  <a:lnTo>
                    <a:pt x="334" y="23"/>
                  </a:lnTo>
                  <a:lnTo>
                    <a:pt x="303" y="12"/>
                  </a:lnTo>
                  <a:lnTo>
                    <a:pt x="273" y="4"/>
                  </a:lnTo>
                  <a:lnTo>
                    <a:pt x="242" y="0"/>
                  </a:lnTo>
                  <a:lnTo>
                    <a:pt x="212" y="1"/>
                  </a:lnTo>
                  <a:lnTo>
                    <a:pt x="181" y="6"/>
                  </a:lnTo>
                  <a:lnTo>
                    <a:pt x="151" y="16"/>
                  </a:lnTo>
                  <a:lnTo>
                    <a:pt x="124" y="29"/>
                  </a:lnTo>
                  <a:lnTo>
                    <a:pt x="99" y="46"/>
                  </a:lnTo>
                  <a:lnTo>
                    <a:pt x="77" y="67"/>
                  </a:lnTo>
                  <a:lnTo>
                    <a:pt x="58" y="91"/>
                  </a:lnTo>
                  <a:lnTo>
                    <a:pt x="41" y="119"/>
                  </a:lnTo>
                  <a:lnTo>
                    <a:pt x="28" y="149"/>
                  </a:lnTo>
                  <a:lnTo>
                    <a:pt x="17" y="182"/>
                  </a:lnTo>
                  <a:lnTo>
                    <a:pt x="9" y="217"/>
                  </a:lnTo>
                  <a:lnTo>
                    <a:pt x="3" y="255"/>
                  </a:lnTo>
                  <a:lnTo>
                    <a:pt x="0" y="294"/>
                  </a:lnTo>
                  <a:lnTo>
                    <a:pt x="0" y="334"/>
                  </a:lnTo>
                  <a:lnTo>
                    <a:pt x="4" y="376"/>
                  </a:lnTo>
                  <a:lnTo>
                    <a:pt x="10" y="419"/>
                  </a:lnTo>
                  <a:lnTo>
                    <a:pt x="18" y="462"/>
                  </a:lnTo>
                  <a:lnTo>
                    <a:pt x="30" y="507"/>
                  </a:lnTo>
                  <a:lnTo>
                    <a:pt x="45" y="551"/>
                  </a:lnTo>
                  <a:lnTo>
                    <a:pt x="62" y="592"/>
                  </a:lnTo>
                  <a:lnTo>
                    <a:pt x="80" y="632"/>
                  </a:lnTo>
                  <a:lnTo>
                    <a:pt x="100" y="669"/>
                  </a:lnTo>
                  <a:lnTo>
                    <a:pt x="122" y="704"/>
                  </a:lnTo>
                  <a:lnTo>
                    <a:pt x="146" y="735"/>
                  </a:lnTo>
                  <a:lnTo>
                    <a:pt x="171" y="765"/>
                  </a:lnTo>
                  <a:lnTo>
                    <a:pt x="198" y="790"/>
                  </a:lnTo>
                  <a:lnTo>
                    <a:pt x="225" y="813"/>
                  </a:lnTo>
                  <a:lnTo>
                    <a:pt x="254" y="832"/>
                  </a:lnTo>
                  <a:lnTo>
                    <a:pt x="283" y="848"/>
                  </a:lnTo>
                  <a:lnTo>
                    <a:pt x="313" y="859"/>
                  </a:lnTo>
                  <a:lnTo>
                    <a:pt x="343" y="868"/>
                  </a:lnTo>
                  <a:lnTo>
                    <a:pt x="374" y="871"/>
                  </a:lnTo>
                  <a:lnTo>
                    <a:pt x="404" y="870"/>
                  </a:lnTo>
                  <a:lnTo>
                    <a:pt x="436" y="865"/>
                  </a:lnTo>
                  <a:close/>
                </a:path>
              </a:pathLst>
            </a:custGeom>
            <a:solidFill>
              <a:srgbClr val="73B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CC5BB57A-29FA-6967-8E71-A98FAB46708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36" y="1471"/>
              <a:ext cx="123" cy="174"/>
            </a:xfrm>
            <a:custGeom>
              <a:avLst/>
              <a:gdLst>
                <a:gd name="T0" fmla="*/ 87 w 616"/>
                <a:gd name="T1" fmla="*/ 173 h 871"/>
                <a:gd name="T2" fmla="*/ 98 w 616"/>
                <a:gd name="T3" fmla="*/ 168 h 871"/>
                <a:gd name="T4" fmla="*/ 107 w 616"/>
                <a:gd name="T5" fmla="*/ 160 h 871"/>
                <a:gd name="T6" fmla="*/ 115 w 616"/>
                <a:gd name="T7" fmla="*/ 150 h 871"/>
                <a:gd name="T8" fmla="*/ 120 w 616"/>
                <a:gd name="T9" fmla="*/ 137 h 871"/>
                <a:gd name="T10" fmla="*/ 122 w 616"/>
                <a:gd name="T11" fmla="*/ 123 h 871"/>
                <a:gd name="T12" fmla="*/ 123 w 616"/>
                <a:gd name="T13" fmla="*/ 107 h 871"/>
                <a:gd name="T14" fmla="*/ 121 w 616"/>
                <a:gd name="T15" fmla="*/ 90 h 871"/>
                <a:gd name="T16" fmla="*/ 117 w 616"/>
                <a:gd name="T17" fmla="*/ 73 h 871"/>
                <a:gd name="T18" fmla="*/ 114 w 616"/>
                <a:gd name="T19" fmla="*/ 64 h 871"/>
                <a:gd name="T20" fmla="*/ 107 w 616"/>
                <a:gd name="T21" fmla="*/ 48 h 871"/>
                <a:gd name="T22" fmla="*/ 99 w 616"/>
                <a:gd name="T23" fmla="*/ 34 h 871"/>
                <a:gd name="T24" fmla="*/ 89 w 616"/>
                <a:gd name="T25" fmla="*/ 21 h 871"/>
                <a:gd name="T26" fmla="*/ 78 w 616"/>
                <a:gd name="T27" fmla="*/ 12 h 871"/>
                <a:gd name="T28" fmla="*/ 67 w 616"/>
                <a:gd name="T29" fmla="*/ 5 h 871"/>
                <a:gd name="T30" fmla="*/ 55 w 616"/>
                <a:gd name="T31" fmla="*/ 1 h 871"/>
                <a:gd name="T32" fmla="*/ 42 w 616"/>
                <a:gd name="T33" fmla="*/ 0 h 871"/>
                <a:gd name="T34" fmla="*/ 36 w 616"/>
                <a:gd name="T35" fmla="*/ 1 h 871"/>
                <a:gd name="T36" fmla="*/ 25 w 616"/>
                <a:gd name="T37" fmla="*/ 6 h 871"/>
                <a:gd name="T38" fmla="*/ 15 w 616"/>
                <a:gd name="T39" fmla="*/ 13 h 871"/>
                <a:gd name="T40" fmla="*/ 8 w 616"/>
                <a:gd name="T41" fmla="*/ 24 h 871"/>
                <a:gd name="T42" fmla="*/ 3 w 616"/>
                <a:gd name="T43" fmla="*/ 36 h 871"/>
                <a:gd name="T44" fmla="*/ 1 w 616"/>
                <a:gd name="T45" fmla="*/ 51 h 871"/>
                <a:gd name="T46" fmla="*/ 0 w 616"/>
                <a:gd name="T47" fmla="*/ 67 h 871"/>
                <a:gd name="T48" fmla="*/ 2 w 616"/>
                <a:gd name="T49" fmla="*/ 84 h 871"/>
                <a:gd name="T50" fmla="*/ 6 w 616"/>
                <a:gd name="T51" fmla="*/ 101 h 871"/>
                <a:gd name="T52" fmla="*/ 9 w 616"/>
                <a:gd name="T53" fmla="*/ 110 h 871"/>
                <a:gd name="T54" fmla="*/ 16 w 616"/>
                <a:gd name="T55" fmla="*/ 126 h 871"/>
                <a:gd name="T56" fmla="*/ 24 w 616"/>
                <a:gd name="T57" fmla="*/ 141 h 871"/>
                <a:gd name="T58" fmla="*/ 34 w 616"/>
                <a:gd name="T59" fmla="*/ 153 h 871"/>
                <a:gd name="T60" fmla="*/ 45 w 616"/>
                <a:gd name="T61" fmla="*/ 162 h 871"/>
                <a:gd name="T62" fmla="*/ 57 w 616"/>
                <a:gd name="T63" fmla="*/ 169 h 871"/>
                <a:gd name="T64" fmla="*/ 68 w 616"/>
                <a:gd name="T65" fmla="*/ 173 h 871"/>
                <a:gd name="T66" fmla="*/ 81 w 616"/>
                <a:gd name="T67" fmla="*/ 174 h 8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16" h="871">
                  <a:moveTo>
                    <a:pt x="436" y="865"/>
                  </a:moveTo>
                  <a:lnTo>
                    <a:pt x="436" y="865"/>
                  </a:lnTo>
                  <a:lnTo>
                    <a:pt x="465" y="856"/>
                  </a:lnTo>
                  <a:lnTo>
                    <a:pt x="492" y="842"/>
                  </a:lnTo>
                  <a:lnTo>
                    <a:pt x="516" y="824"/>
                  </a:lnTo>
                  <a:lnTo>
                    <a:pt x="538" y="803"/>
                  </a:lnTo>
                  <a:lnTo>
                    <a:pt x="557" y="779"/>
                  </a:lnTo>
                  <a:lnTo>
                    <a:pt x="574" y="751"/>
                  </a:lnTo>
                  <a:lnTo>
                    <a:pt x="587" y="721"/>
                  </a:lnTo>
                  <a:lnTo>
                    <a:pt x="599" y="688"/>
                  </a:lnTo>
                  <a:lnTo>
                    <a:pt x="608" y="653"/>
                  </a:lnTo>
                  <a:lnTo>
                    <a:pt x="613" y="615"/>
                  </a:lnTo>
                  <a:lnTo>
                    <a:pt x="616" y="577"/>
                  </a:lnTo>
                  <a:lnTo>
                    <a:pt x="616" y="536"/>
                  </a:lnTo>
                  <a:lnTo>
                    <a:pt x="614" y="494"/>
                  </a:lnTo>
                  <a:lnTo>
                    <a:pt x="608" y="452"/>
                  </a:lnTo>
                  <a:lnTo>
                    <a:pt x="599" y="408"/>
                  </a:lnTo>
                  <a:lnTo>
                    <a:pt x="587" y="363"/>
                  </a:lnTo>
                  <a:lnTo>
                    <a:pt x="573" y="319"/>
                  </a:lnTo>
                  <a:lnTo>
                    <a:pt x="556" y="278"/>
                  </a:lnTo>
                  <a:lnTo>
                    <a:pt x="538" y="239"/>
                  </a:lnTo>
                  <a:lnTo>
                    <a:pt x="516" y="202"/>
                  </a:lnTo>
                  <a:lnTo>
                    <a:pt x="495" y="168"/>
                  </a:lnTo>
                  <a:lnTo>
                    <a:pt x="471" y="136"/>
                  </a:lnTo>
                  <a:lnTo>
                    <a:pt x="445" y="107"/>
                  </a:lnTo>
                  <a:lnTo>
                    <a:pt x="419" y="80"/>
                  </a:lnTo>
                  <a:lnTo>
                    <a:pt x="391" y="58"/>
                  </a:lnTo>
                  <a:lnTo>
                    <a:pt x="362" y="39"/>
                  </a:lnTo>
                  <a:lnTo>
                    <a:pt x="334" y="23"/>
                  </a:lnTo>
                  <a:lnTo>
                    <a:pt x="303" y="12"/>
                  </a:lnTo>
                  <a:lnTo>
                    <a:pt x="273" y="4"/>
                  </a:lnTo>
                  <a:lnTo>
                    <a:pt x="242" y="0"/>
                  </a:lnTo>
                  <a:lnTo>
                    <a:pt x="212" y="1"/>
                  </a:lnTo>
                  <a:lnTo>
                    <a:pt x="181" y="6"/>
                  </a:lnTo>
                  <a:lnTo>
                    <a:pt x="151" y="16"/>
                  </a:lnTo>
                  <a:lnTo>
                    <a:pt x="124" y="29"/>
                  </a:lnTo>
                  <a:lnTo>
                    <a:pt x="99" y="46"/>
                  </a:lnTo>
                  <a:lnTo>
                    <a:pt x="77" y="67"/>
                  </a:lnTo>
                  <a:lnTo>
                    <a:pt x="58" y="91"/>
                  </a:lnTo>
                  <a:lnTo>
                    <a:pt x="41" y="119"/>
                  </a:lnTo>
                  <a:lnTo>
                    <a:pt x="28" y="149"/>
                  </a:lnTo>
                  <a:lnTo>
                    <a:pt x="17" y="182"/>
                  </a:lnTo>
                  <a:lnTo>
                    <a:pt x="9" y="217"/>
                  </a:lnTo>
                  <a:lnTo>
                    <a:pt x="3" y="255"/>
                  </a:lnTo>
                  <a:lnTo>
                    <a:pt x="0" y="294"/>
                  </a:lnTo>
                  <a:lnTo>
                    <a:pt x="0" y="334"/>
                  </a:lnTo>
                  <a:lnTo>
                    <a:pt x="4" y="376"/>
                  </a:lnTo>
                  <a:lnTo>
                    <a:pt x="10" y="419"/>
                  </a:lnTo>
                  <a:lnTo>
                    <a:pt x="18" y="462"/>
                  </a:lnTo>
                  <a:lnTo>
                    <a:pt x="30" y="507"/>
                  </a:lnTo>
                  <a:lnTo>
                    <a:pt x="45" y="551"/>
                  </a:lnTo>
                  <a:lnTo>
                    <a:pt x="62" y="592"/>
                  </a:lnTo>
                  <a:lnTo>
                    <a:pt x="80" y="632"/>
                  </a:lnTo>
                  <a:lnTo>
                    <a:pt x="100" y="669"/>
                  </a:lnTo>
                  <a:lnTo>
                    <a:pt x="122" y="704"/>
                  </a:lnTo>
                  <a:lnTo>
                    <a:pt x="146" y="735"/>
                  </a:lnTo>
                  <a:lnTo>
                    <a:pt x="171" y="765"/>
                  </a:lnTo>
                  <a:lnTo>
                    <a:pt x="198" y="790"/>
                  </a:lnTo>
                  <a:lnTo>
                    <a:pt x="225" y="813"/>
                  </a:lnTo>
                  <a:lnTo>
                    <a:pt x="254" y="832"/>
                  </a:lnTo>
                  <a:lnTo>
                    <a:pt x="283" y="848"/>
                  </a:lnTo>
                  <a:lnTo>
                    <a:pt x="313" y="859"/>
                  </a:lnTo>
                  <a:lnTo>
                    <a:pt x="343" y="868"/>
                  </a:lnTo>
                  <a:lnTo>
                    <a:pt x="374" y="871"/>
                  </a:lnTo>
                  <a:lnTo>
                    <a:pt x="404" y="870"/>
                  </a:lnTo>
                  <a:lnTo>
                    <a:pt x="436" y="86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F9291B9F-A0B4-F821-2039-7EA84651E0F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76" y="1532"/>
              <a:ext cx="135" cy="61"/>
            </a:xfrm>
            <a:custGeom>
              <a:avLst/>
              <a:gdLst>
                <a:gd name="T0" fmla="*/ 0 w 675"/>
                <a:gd name="T1" fmla="*/ 13 h 305"/>
                <a:gd name="T2" fmla="*/ 117 w 675"/>
                <a:gd name="T3" fmla="*/ 0 h 305"/>
                <a:gd name="T4" fmla="*/ 111 w 675"/>
                <a:gd name="T5" fmla="*/ 0 h 305"/>
                <a:gd name="T6" fmla="*/ 114 w 675"/>
                <a:gd name="T7" fmla="*/ 0 h 305"/>
                <a:gd name="T8" fmla="*/ 117 w 675"/>
                <a:gd name="T9" fmla="*/ 0 h 305"/>
                <a:gd name="T10" fmla="*/ 121 w 675"/>
                <a:gd name="T11" fmla="*/ 2 h 305"/>
                <a:gd name="T12" fmla="*/ 124 w 675"/>
                <a:gd name="T13" fmla="*/ 4 h 305"/>
                <a:gd name="T14" fmla="*/ 127 w 675"/>
                <a:gd name="T15" fmla="*/ 7 h 305"/>
                <a:gd name="T16" fmla="*/ 129 w 675"/>
                <a:gd name="T17" fmla="*/ 11 h 305"/>
                <a:gd name="T18" fmla="*/ 132 w 675"/>
                <a:gd name="T19" fmla="*/ 15 h 305"/>
                <a:gd name="T20" fmla="*/ 133 w 675"/>
                <a:gd name="T21" fmla="*/ 20 h 305"/>
                <a:gd name="T22" fmla="*/ 135 w 675"/>
                <a:gd name="T23" fmla="*/ 25 h 305"/>
                <a:gd name="T24" fmla="*/ 135 w 675"/>
                <a:gd name="T25" fmla="*/ 30 h 305"/>
                <a:gd name="T26" fmla="*/ 135 w 675"/>
                <a:gd name="T27" fmla="*/ 34 h 305"/>
                <a:gd name="T28" fmla="*/ 134 w 675"/>
                <a:gd name="T29" fmla="*/ 38 h 305"/>
                <a:gd name="T30" fmla="*/ 133 w 675"/>
                <a:gd name="T31" fmla="*/ 42 h 305"/>
                <a:gd name="T32" fmla="*/ 131 w 675"/>
                <a:gd name="T33" fmla="*/ 45 h 305"/>
                <a:gd name="T34" fmla="*/ 128 w 675"/>
                <a:gd name="T35" fmla="*/ 47 h 305"/>
                <a:gd name="T36" fmla="*/ 125 w 675"/>
                <a:gd name="T37" fmla="*/ 48 h 305"/>
                <a:gd name="T38" fmla="*/ 8 w 675"/>
                <a:gd name="T39" fmla="*/ 61 h 305"/>
                <a:gd name="T40" fmla="*/ 0 w 675"/>
                <a:gd name="T41" fmla="*/ 13 h 30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75" h="305">
                  <a:moveTo>
                    <a:pt x="0" y="64"/>
                  </a:moveTo>
                  <a:lnTo>
                    <a:pt x="587" y="0"/>
                  </a:lnTo>
                  <a:lnTo>
                    <a:pt x="554" y="1"/>
                  </a:lnTo>
                  <a:lnTo>
                    <a:pt x="570" y="0"/>
                  </a:lnTo>
                  <a:lnTo>
                    <a:pt x="587" y="2"/>
                  </a:lnTo>
                  <a:lnTo>
                    <a:pt x="604" y="11"/>
                  </a:lnTo>
                  <a:lnTo>
                    <a:pt x="620" y="22"/>
                  </a:lnTo>
                  <a:lnTo>
                    <a:pt x="634" y="37"/>
                  </a:lnTo>
                  <a:lnTo>
                    <a:pt x="646" y="56"/>
                  </a:lnTo>
                  <a:lnTo>
                    <a:pt x="658" y="77"/>
                  </a:lnTo>
                  <a:lnTo>
                    <a:pt x="667" y="100"/>
                  </a:lnTo>
                  <a:lnTo>
                    <a:pt x="673" y="125"/>
                  </a:lnTo>
                  <a:lnTo>
                    <a:pt x="675" y="149"/>
                  </a:lnTo>
                  <a:lnTo>
                    <a:pt x="674" y="171"/>
                  </a:lnTo>
                  <a:lnTo>
                    <a:pt x="670" y="191"/>
                  </a:lnTo>
                  <a:lnTo>
                    <a:pt x="663" y="210"/>
                  </a:lnTo>
                  <a:lnTo>
                    <a:pt x="653" y="224"/>
                  </a:lnTo>
                  <a:lnTo>
                    <a:pt x="640" y="235"/>
                  </a:lnTo>
                  <a:lnTo>
                    <a:pt x="625" y="241"/>
                  </a:lnTo>
                  <a:lnTo>
                    <a:pt x="39" y="305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4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C27E7138-5C98-EB59-49CE-9DABD7C8620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76" y="1532"/>
              <a:ext cx="135" cy="61"/>
            </a:xfrm>
            <a:custGeom>
              <a:avLst/>
              <a:gdLst>
                <a:gd name="T0" fmla="*/ 0 w 675"/>
                <a:gd name="T1" fmla="*/ 13 h 305"/>
                <a:gd name="T2" fmla="*/ 117 w 675"/>
                <a:gd name="T3" fmla="*/ 0 h 305"/>
                <a:gd name="T4" fmla="*/ 111 w 675"/>
                <a:gd name="T5" fmla="*/ 0 h 305"/>
                <a:gd name="T6" fmla="*/ 111 w 675"/>
                <a:gd name="T7" fmla="*/ 0 h 305"/>
                <a:gd name="T8" fmla="*/ 114 w 675"/>
                <a:gd name="T9" fmla="*/ 0 h 305"/>
                <a:gd name="T10" fmla="*/ 117 w 675"/>
                <a:gd name="T11" fmla="*/ 0 h 305"/>
                <a:gd name="T12" fmla="*/ 121 w 675"/>
                <a:gd name="T13" fmla="*/ 2 h 305"/>
                <a:gd name="T14" fmla="*/ 124 w 675"/>
                <a:gd name="T15" fmla="*/ 4 h 305"/>
                <a:gd name="T16" fmla="*/ 127 w 675"/>
                <a:gd name="T17" fmla="*/ 7 h 305"/>
                <a:gd name="T18" fmla="*/ 129 w 675"/>
                <a:gd name="T19" fmla="*/ 11 h 305"/>
                <a:gd name="T20" fmla="*/ 132 w 675"/>
                <a:gd name="T21" fmla="*/ 15 h 305"/>
                <a:gd name="T22" fmla="*/ 133 w 675"/>
                <a:gd name="T23" fmla="*/ 20 h 305"/>
                <a:gd name="T24" fmla="*/ 133 w 675"/>
                <a:gd name="T25" fmla="*/ 20 h 305"/>
                <a:gd name="T26" fmla="*/ 135 w 675"/>
                <a:gd name="T27" fmla="*/ 25 h 305"/>
                <a:gd name="T28" fmla="*/ 135 w 675"/>
                <a:gd name="T29" fmla="*/ 30 h 305"/>
                <a:gd name="T30" fmla="*/ 135 w 675"/>
                <a:gd name="T31" fmla="*/ 34 h 305"/>
                <a:gd name="T32" fmla="*/ 134 w 675"/>
                <a:gd name="T33" fmla="*/ 38 h 305"/>
                <a:gd name="T34" fmla="*/ 133 w 675"/>
                <a:gd name="T35" fmla="*/ 42 h 305"/>
                <a:gd name="T36" fmla="*/ 131 w 675"/>
                <a:gd name="T37" fmla="*/ 45 h 305"/>
                <a:gd name="T38" fmla="*/ 128 w 675"/>
                <a:gd name="T39" fmla="*/ 47 h 305"/>
                <a:gd name="T40" fmla="*/ 125 w 675"/>
                <a:gd name="T41" fmla="*/ 48 h 305"/>
                <a:gd name="T42" fmla="*/ 8 w 675"/>
                <a:gd name="T43" fmla="*/ 61 h 30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75" h="305">
                  <a:moveTo>
                    <a:pt x="0" y="64"/>
                  </a:moveTo>
                  <a:lnTo>
                    <a:pt x="587" y="0"/>
                  </a:lnTo>
                  <a:lnTo>
                    <a:pt x="554" y="1"/>
                  </a:lnTo>
                  <a:lnTo>
                    <a:pt x="570" y="0"/>
                  </a:lnTo>
                  <a:lnTo>
                    <a:pt x="587" y="2"/>
                  </a:lnTo>
                  <a:lnTo>
                    <a:pt x="604" y="11"/>
                  </a:lnTo>
                  <a:lnTo>
                    <a:pt x="620" y="22"/>
                  </a:lnTo>
                  <a:lnTo>
                    <a:pt x="634" y="37"/>
                  </a:lnTo>
                  <a:lnTo>
                    <a:pt x="646" y="56"/>
                  </a:lnTo>
                  <a:lnTo>
                    <a:pt x="658" y="77"/>
                  </a:lnTo>
                  <a:lnTo>
                    <a:pt x="667" y="100"/>
                  </a:lnTo>
                  <a:lnTo>
                    <a:pt x="673" y="125"/>
                  </a:lnTo>
                  <a:lnTo>
                    <a:pt x="675" y="149"/>
                  </a:lnTo>
                  <a:lnTo>
                    <a:pt x="674" y="171"/>
                  </a:lnTo>
                  <a:lnTo>
                    <a:pt x="670" y="191"/>
                  </a:lnTo>
                  <a:lnTo>
                    <a:pt x="663" y="210"/>
                  </a:lnTo>
                  <a:lnTo>
                    <a:pt x="653" y="224"/>
                  </a:lnTo>
                  <a:lnTo>
                    <a:pt x="640" y="235"/>
                  </a:lnTo>
                  <a:lnTo>
                    <a:pt x="625" y="241"/>
                  </a:lnTo>
                  <a:lnTo>
                    <a:pt x="39" y="305"/>
                  </a:lnTo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id="{53F86D7C-767D-0A03-AAB9-6D0B5FB7A21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8" y="1533"/>
              <a:ext cx="969" cy="869"/>
            </a:xfrm>
            <a:custGeom>
              <a:avLst/>
              <a:gdLst>
                <a:gd name="T0" fmla="*/ 11 w 4846"/>
                <a:gd name="T1" fmla="*/ 645 h 4343"/>
                <a:gd name="T2" fmla="*/ 189 w 4846"/>
                <a:gd name="T3" fmla="*/ 555 h 4343"/>
                <a:gd name="T4" fmla="*/ 624 w 4846"/>
                <a:gd name="T5" fmla="*/ 100 h 4343"/>
                <a:gd name="T6" fmla="*/ 966 w 4846"/>
                <a:gd name="T7" fmla="*/ 3 h 4343"/>
                <a:gd name="T8" fmla="*/ 967 w 4846"/>
                <a:gd name="T9" fmla="*/ 67 h 4343"/>
                <a:gd name="T10" fmla="*/ 953 w 4846"/>
                <a:gd name="T11" fmla="*/ 69 h 4343"/>
                <a:gd name="T12" fmla="*/ 937 w 4846"/>
                <a:gd name="T13" fmla="*/ 71 h 4343"/>
                <a:gd name="T14" fmla="*/ 919 w 4846"/>
                <a:gd name="T15" fmla="*/ 74 h 4343"/>
                <a:gd name="T16" fmla="*/ 899 w 4846"/>
                <a:gd name="T17" fmla="*/ 78 h 4343"/>
                <a:gd name="T18" fmla="*/ 878 w 4846"/>
                <a:gd name="T19" fmla="*/ 83 h 4343"/>
                <a:gd name="T20" fmla="*/ 855 w 4846"/>
                <a:gd name="T21" fmla="*/ 90 h 4343"/>
                <a:gd name="T22" fmla="*/ 832 w 4846"/>
                <a:gd name="T23" fmla="*/ 98 h 4343"/>
                <a:gd name="T24" fmla="*/ 808 w 4846"/>
                <a:gd name="T25" fmla="*/ 108 h 4343"/>
                <a:gd name="T26" fmla="*/ 783 w 4846"/>
                <a:gd name="T27" fmla="*/ 121 h 4343"/>
                <a:gd name="T28" fmla="*/ 759 w 4846"/>
                <a:gd name="T29" fmla="*/ 136 h 4343"/>
                <a:gd name="T30" fmla="*/ 736 w 4846"/>
                <a:gd name="T31" fmla="*/ 154 h 4343"/>
                <a:gd name="T32" fmla="*/ 712 w 4846"/>
                <a:gd name="T33" fmla="*/ 175 h 4343"/>
                <a:gd name="T34" fmla="*/ 690 w 4846"/>
                <a:gd name="T35" fmla="*/ 200 h 4343"/>
                <a:gd name="T36" fmla="*/ 669 w 4846"/>
                <a:gd name="T37" fmla="*/ 228 h 4343"/>
                <a:gd name="T38" fmla="*/ 650 w 4846"/>
                <a:gd name="T39" fmla="*/ 260 h 4343"/>
                <a:gd name="T40" fmla="*/ 633 w 4846"/>
                <a:gd name="T41" fmla="*/ 296 h 4343"/>
                <a:gd name="T42" fmla="*/ 623 w 4846"/>
                <a:gd name="T43" fmla="*/ 315 h 4343"/>
                <a:gd name="T44" fmla="*/ 613 w 4846"/>
                <a:gd name="T45" fmla="*/ 334 h 4343"/>
                <a:gd name="T46" fmla="*/ 603 w 4846"/>
                <a:gd name="T47" fmla="*/ 353 h 4343"/>
                <a:gd name="T48" fmla="*/ 592 w 4846"/>
                <a:gd name="T49" fmla="*/ 373 h 4343"/>
                <a:gd name="T50" fmla="*/ 581 w 4846"/>
                <a:gd name="T51" fmla="*/ 392 h 4343"/>
                <a:gd name="T52" fmla="*/ 571 w 4846"/>
                <a:gd name="T53" fmla="*/ 411 h 4343"/>
                <a:gd name="T54" fmla="*/ 560 w 4846"/>
                <a:gd name="T55" fmla="*/ 429 h 4343"/>
                <a:gd name="T56" fmla="*/ 550 w 4846"/>
                <a:gd name="T57" fmla="*/ 446 h 4343"/>
                <a:gd name="T58" fmla="*/ 540 w 4846"/>
                <a:gd name="T59" fmla="*/ 462 h 4343"/>
                <a:gd name="T60" fmla="*/ 532 w 4846"/>
                <a:gd name="T61" fmla="*/ 477 h 4343"/>
                <a:gd name="T62" fmla="*/ 524 w 4846"/>
                <a:gd name="T63" fmla="*/ 490 h 4343"/>
                <a:gd name="T64" fmla="*/ 517 w 4846"/>
                <a:gd name="T65" fmla="*/ 501 h 4343"/>
                <a:gd name="T66" fmla="*/ 511 w 4846"/>
                <a:gd name="T67" fmla="*/ 510 h 4343"/>
                <a:gd name="T68" fmla="*/ 507 w 4846"/>
                <a:gd name="T69" fmla="*/ 517 h 4343"/>
                <a:gd name="T70" fmla="*/ 504 w 4846"/>
                <a:gd name="T71" fmla="*/ 521 h 4343"/>
                <a:gd name="T72" fmla="*/ 503 w 4846"/>
                <a:gd name="T73" fmla="*/ 523 h 4343"/>
                <a:gd name="T74" fmla="*/ 310 w 4846"/>
                <a:gd name="T75" fmla="*/ 869 h 4343"/>
                <a:gd name="T76" fmla="*/ 72 w 4846"/>
                <a:gd name="T77" fmla="*/ 787 h 4343"/>
                <a:gd name="T78" fmla="*/ 10 w 4846"/>
                <a:gd name="T79" fmla="*/ 648 h 434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846" h="4343">
                  <a:moveTo>
                    <a:pt x="64" y="3233"/>
                  </a:moveTo>
                  <a:lnTo>
                    <a:pt x="57" y="3225"/>
                  </a:lnTo>
                  <a:lnTo>
                    <a:pt x="0" y="2776"/>
                  </a:lnTo>
                  <a:lnTo>
                    <a:pt x="946" y="2776"/>
                  </a:lnTo>
                  <a:lnTo>
                    <a:pt x="1617" y="1940"/>
                  </a:lnTo>
                  <a:lnTo>
                    <a:pt x="3121" y="502"/>
                  </a:lnTo>
                  <a:lnTo>
                    <a:pt x="4846" y="0"/>
                  </a:lnTo>
                  <a:lnTo>
                    <a:pt x="4829" y="13"/>
                  </a:lnTo>
                  <a:lnTo>
                    <a:pt x="4836" y="30"/>
                  </a:lnTo>
                  <a:lnTo>
                    <a:pt x="4836" y="333"/>
                  </a:lnTo>
                  <a:lnTo>
                    <a:pt x="4803" y="338"/>
                  </a:lnTo>
                  <a:lnTo>
                    <a:pt x="4767" y="343"/>
                  </a:lnTo>
                  <a:lnTo>
                    <a:pt x="4729" y="349"/>
                  </a:lnTo>
                  <a:lnTo>
                    <a:pt x="4687" y="355"/>
                  </a:lnTo>
                  <a:lnTo>
                    <a:pt x="4642" y="363"/>
                  </a:lnTo>
                  <a:lnTo>
                    <a:pt x="4597" y="371"/>
                  </a:lnTo>
                  <a:lnTo>
                    <a:pt x="4547" y="380"/>
                  </a:lnTo>
                  <a:lnTo>
                    <a:pt x="4497" y="390"/>
                  </a:lnTo>
                  <a:lnTo>
                    <a:pt x="4444" y="403"/>
                  </a:lnTo>
                  <a:lnTo>
                    <a:pt x="4390" y="416"/>
                  </a:lnTo>
                  <a:lnTo>
                    <a:pt x="4333" y="432"/>
                  </a:lnTo>
                  <a:lnTo>
                    <a:pt x="4277" y="449"/>
                  </a:lnTo>
                  <a:lnTo>
                    <a:pt x="4219" y="468"/>
                  </a:lnTo>
                  <a:lnTo>
                    <a:pt x="4160" y="491"/>
                  </a:lnTo>
                  <a:lnTo>
                    <a:pt x="4100" y="515"/>
                  </a:lnTo>
                  <a:lnTo>
                    <a:pt x="4040" y="542"/>
                  </a:lnTo>
                  <a:lnTo>
                    <a:pt x="3979" y="572"/>
                  </a:lnTo>
                  <a:lnTo>
                    <a:pt x="3918" y="605"/>
                  </a:lnTo>
                  <a:lnTo>
                    <a:pt x="3858" y="642"/>
                  </a:lnTo>
                  <a:lnTo>
                    <a:pt x="3798" y="682"/>
                  </a:lnTo>
                  <a:lnTo>
                    <a:pt x="3738" y="724"/>
                  </a:lnTo>
                  <a:lnTo>
                    <a:pt x="3679" y="771"/>
                  </a:lnTo>
                  <a:lnTo>
                    <a:pt x="3620" y="822"/>
                  </a:lnTo>
                  <a:lnTo>
                    <a:pt x="3563" y="877"/>
                  </a:lnTo>
                  <a:lnTo>
                    <a:pt x="3507" y="935"/>
                  </a:lnTo>
                  <a:lnTo>
                    <a:pt x="3453" y="998"/>
                  </a:lnTo>
                  <a:lnTo>
                    <a:pt x="3398" y="1066"/>
                  </a:lnTo>
                  <a:lnTo>
                    <a:pt x="3348" y="1139"/>
                  </a:lnTo>
                  <a:lnTo>
                    <a:pt x="3299" y="1217"/>
                  </a:lnTo>
                  <a:lnTo>
                    <a:pt x="3251" y="1299"/>
                  </a:lnTo>
                  <a:lnTo>
                    <a:pt x="3206" y="1387"/>
                  </a:lnTo>
                  <a:lnTo>
                    <a:pt x="3164" y="1480"/>
                  </a:lnTo>
                  <a:lnTo>
                    <a:pt x="3141" y="1526"/>
                  </a:lnTo>
                  <a:lnTo>
                    <a:pt x="3117" y="1573"/>
                  </a:lnTo>
                  <a:lnTo>
                    <a:pt x="3092" y="1621"/>
                  </a:lnTo>
                  <a:lnTo>
                    <a:pt x="3066" y="1669"/>
                  </a:lnTo>
                  <a:lnTo>
                    <a:pt x="3041" y="1716"/>
                  </a:lnTo>
                  <a:lnTo>
                    <a:pt x="3015" y="1765"/>
                  </a:lnTo>
                  <a:lnTo>
                    <a:pt x="2988" y="1815"/>
                  </a:lnTo>
                  <a:lnTo>
                    <a:pt x="2961" y="1863"/>
                  </a:lnTo>
                  <a:lnTo>
                    <a:pt x="2934" y="1911"/>
                  </a:lnTo>
                  <a:lnTo>
                    <a:pt x="2906" y="1959"/>
                  </a:lnTo>
                  <a:lnTo>
                    <a:pt x="2880" y="2006"/>
                  </a:lnTo>
                  <a:lnTo>
                    <a:pt x="2854" y="2053"/>
                  </a:lnTo>
                  <a:lnTo>
                    <a:pt x="2827" y="2099"/>
                  </a:lnTo>
                  <a:lnTo>
                    <a:pt x="2801" y="2144"/>
                  </a:lnTo>
                  <a:lnTo>
                    <a:pt x="2775" y="2187"/>
                  </a:lnTo>
                  <a:lnTo>
                    <a:pt x="2750" y="2230"/>
                  </a:lnTo>
                  <a:lnTo>
                    <a:pt x="2726" y="2271"/>
                  </a:lnTo>
                  <a:lnTo>
                    <a:pt x="2702" y="2310"/>
                  </a:lnTo>
                  <a:lnTo>
                    <a:pt x="2680" y="2347"/>
                  </a:lnTo>
                  <a:lnTo>
                    <a:pt x="2659" y="2383"/>
                  </a:lnTo>
                  <a:lnTo>
                    <a:pt x="2638" y="2417"/>
                  </a:lnTo>
                  <a:lnTo>
                    <a:pt x="2619" y="2448"/>
                  </a:lnTo>
                  <a:lnTo>
                    <a:pt x="2601" y="2477"/>
                  </a:lnTo>
                  <a:lnTo>
                    <a:pt x="2585" y="2505"/>
                  </a:lnTo>
                  <a:lnTo>
                    <a:pt x="2570" y="2529"/>
                  </a:lnTo>
                  <a:lnTo>
                    <a:pt x="2556" y="2550"/>
                  </a:lnTo>
                  <a:lnTo>
                    <a:pt x="2546" y="2569"/>
                  </a:lnTo>
                  <a:lnTo>
                    <a:pt x="2536" y="2584"/>
                  </a:lnTo>
                  <a:lnTo>
                    <a:pt x="2528" y="2597"/>
                  </a:lnTo>
                  <a:lnTo>
                    <a:pt x="2523" y="2606"/>
                  </a:lnTo>
                  <a:lnTo>
                    <a:pt x="2519" y="2611"/>
                  </a:lnTo>
                  <a:lnTo>
                    <a:pt x="2518" y="2613"/>
                  </a:lnTo>
                  <a:lnTo>
                    <a:pt x="1815" y="3528"/>
                  </a:lnTo>
                  <a:lnTo>
                    <a:pt x="1548" y="4343"/>
                  </a:lnTo>
                  <a:lnTo>
                    <a:pt x="833" y="4185"/>
                  </a:lnTo>
                  <a:lnTo>
                    <a:pt x="361" y="3933"/>
                  </a:lnTo>
                  <a:lnTo>
                    <a:pt x="50" y="3641"/>
                  </a:lnTo>
                  <a:lnTo>
                    <a:pt x="50" y="3241"/>
                  </a:lnTo>
                  <a:lnTo>
                    <a:pt x="64" y="3233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id="{48598CDE-3181-49B9-08B8-718FA59B71C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8" y="1533"/>
              <a:ext cx="969" cy="869"/>
            </a:xfrm>
            <a:custGeom>
              <a:avLst/>
              <a:gdLst>
                <a:gd name="T0" fmla="*/ 11 w 4846"/>
                <a:gd name="T1" fmla="*/ 645 h 4343"/>
                <a:gd name="T2" fmla="*/ 189 w 4846"/>
                <a:gd name="T3" fmla="*/ 555 h 4343"/>
                <a:gd name="T4" fmla="*/ 624 w 4846"/>
                <a:gd name="T5" fmla="*/ 100 h 4343"/>
                <a:gd name="T6" fmla="*/ 966 w 4846"/>
                <a:gd name="T7" fmla="*/ 3 h 4343"/>
                <a:gd name="T8" fmla="*/ 967 w 4846"/>
                <a:gd name="T9" fmla="*/ 67 h 4343"/>
                <a:gd name="T10" fmla="*/ 960 w 4846"/>
                <a:gd name="T11" fmla="*/ 68 h 4343"/>
                <a:gd name="T12" fmla="*/ 946 w 4846"/>
                <a:gd name="T13" fmla="*/ 70 h 4343"/>
                <a:gd name="T14" fmla="*/ 928 w 4846"/>
                <a:gd name="T15" fmla="*/ 73 h 4343"/>
                <a:gd name="T16" fmla="*/ 909 w 4846"/>
                <a:gd name="T17" fmla="*/ 76 h 4343"/>
                <a:gd name="T18" fmla="*/ 889 w 4846"/>
                <a:gd name="T19" fmla="*/ 81 h 4343"/>
                <a:gd name="T20" fmla="*/ 866 w 4846"/>
                <a:gd name="T21" fmla="*/ 86 h 4343"/>
                <a:gd name="T22" fmla="*/ 844 w 4846"/>
                <a:gd name="T23" fmla="*/ 94 h 4343"/>
                <a:gd name="T24" fmla="*/ 820 w 4846"/>
                <a:gd name="T25" fmla="*/ 103 h 4343"/>
                <a:gd name="T26" fmla="*/ 796 w 4846"/>
                <a:gd name="T27" fmla="*/ 114 h 4343"/>
                <a:gd name="T28" fmla="*/ 771 w 4846"/>
                <a:gd name="T29" fmla="*/ 128 h 4343"/>
                <a:gd name="T30" fmla="*/ 747 w 4846"/>
                <a:gd name="T31" fmla="*/ 145 h 4343"/>
                <a:gd name="T32" fmla="*/ 724 w 4846"/>
                <a:gd name="T33" fmla="*/ 164 h 4343"/>
                <a:gd name="T34" fmla="*/ 701 w 4846"/>
                <a:gd name="T35" fmla="*/ 187 h 4343"/>
                <a:gd name="T36" fmla="*/ 679 w 4846"/>
                <a:gd name="T37" fmla="*/ 213 h 4343"/>
                <a:gd name="T38" fmla="*/ 660 w 4846"/>
                <a:gd name="T39" fmla="*/ 244 h 4343"/>
                <a:gd name="T40" fmla="*/ 641 w 4846"/>
                <a:gd name="T41" fmla="*/ 278 h 4343"/>
                <a:gd name="T42" fmla="*/ 633 w 4846"/>
                <a:gd name="T43" fmla="*/ 296 h 4343"/>
                <a:gd name="T44" fmla="*/ 623 w 4846"/>
                <a:gd name="T45" fmla="*/ 315 h 4343"/>
                <a:gd name="T46" fmla="*/ 613 w 4846"/>
                <a:gd name="T47" fmla="*/ 334 h 4343"/>
                <a:gd name="T48" fmla="*/ 603 w 4846"/>
                <a:gd name="T49" fmla="*/ 353 h 4343"/>
                <a:gd name="T50" fmla="*/ 592 w 4846"/>
                <a:gd name="T51" fmla="*/ 373 h 4343"/>
                <a:gd name="T52" fmla="*/ 581 w 4846"/>
                <a:gd name="T53" fmla="*/ 392 h 4343"/>
                <a:gd name="T54" fmla="*/ 571 w 4846"/>
                <a:gd name="T55" fmla="*/ 411 h 4343"/>
                <a:gd name="T56" fmla="*/ 560 w 4846"/>
                <a:gd name="T57" fmla="*/ 429 h 4343"/>
                <a:gd name="T58" fmla="*/ 550 w 4846"/>
                <a:gd name="T59" fmla="*/ 446 h 4343"/>
                <a:gd name="T60" fmla="*/ 540 w 4846"/>
                <a:gd name="T61" fmla="*/ 462 h 4343"/>
                <a:gd name="T62" fmla="*/ 532 w 4846"/>
                <a:gd name="T63" fmla="*/ 477 h 4343"/>
                <a:gd name="T64" fmla="*/ 524 w 4846"/>
                <a:gd name="T65" fmla="*/ 490 h 4343"/>
                <a:gd name="T66" fmla="*/ 517 w 4846"/>
                <a:gd name="T67" fmla="*/ 501 h 4343"/>
                <a:gd name="T68" fmla="*/ 511 w 4846"/>
                <a:gd name="T69" fmla="*/ 510 h 4343"/>
                <a:gd name="T70" fmla="*/ 507 w 4846"/>
                <a:gd name="T71" fmla="*/ 517 h 4343"/>
                <a:gd name="T72" fmla="*/ 504 w 4846"/>
                <a:gd name="T73" fmla="*/ 521 h 4343"/>
                <a:gd name="T74" fmla="*/ 503 w 4846"/>
                <a:gd name="T75" fmla="*/ 523 h 4343"/>
                <a:gd name="T76" fmla="*/ 310 w 4846"/>
                <a:gd name="T77" fmla="*/ 869 h 4343"/>
                <a:gd name="T78" fmla="*/ 72 w 4846"/>
                <a:gd name="T79" fmla="*/ 787 h 4343"/>
                <a:gd name="T80" fmla="*/ 10 w 4846"/>
                <a:gd name="T81" fmla="*/ 648 h 434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846" h="4343">
                  <a:moveTo>
                    <a:pt x="64" y="3233"/>
                  </a:moveTo>
                  <a:lnTo>
                    <a:pt x="57" y="3225"/>
                  </a:lnTo>
                  <a:lnTo>
                    <a:pt x="0" y="2776"/>
                  </a:lnTo>
                  <a:lnTo>
                    <a:pt x="946" y="2776"/>
                  </a:lnTo>
                  <a:lnTo>
                    <a:pt x="1617" y="1940"/>
                  </a:lnTo>
                  <a:lnTo>
                    <a:pt x="3121" y="502"/>
                  </a:lnTo>
                  <a:lnTo>
                    <a:pt x="4846" y="0"/>
                  </a:lnTo>
                  <a:lnTo>
                    <a:pt x="4829" y="13"/>
                  </a:lnTo>
                  <a:lnTo>
                    <a:pt x="4836" y="30"/>
                  </a:lnTo>
                  <a:lnTo>
                    <a:pt x="4836" y="333"/>
                  </a:lnTo>
                  <a:lnTo>
                    <a:pt x="4803" y="338"/>
                  </a:lnTo>
                  <a:lnTo>
                    <a:pt x="4767" y="343"/>
                  </a:lnTo>
                  <a:lnTo>
                    <a:pt x="4729" y="349"/>
                  </a:lnTo>
                  <a:lnTo>
                    <a:pt x="4687" y="355"/>
                  </a:lnTo>
                  <a:lnTo>
                    <a:pt x="4642" y="363"/>
                  </a:lnTo>
                  <a:lnTo>
                    <a:pt x="4597" y="371"/>
                  </a:lnTo>
                  <a:lnTo>
                    <a:pt x="4547" y="380"/>
                  </a:lnTo>
                  <a:lnTo>
                    <a:pt x="4497" y="390"/>
                  </a:lnTo>
                  <a:lnTo>
                    <a:pt x="4444" y="403"/>
                  </a:lnTo>
                  <a:lnTo>
                    <a:pt x="4390" y="416"/>
                  </a:lnTo>
                  <a:lnTo>
                    <a:pt x="4333" y="432"/>
                  </a:lnTo>
                  <a:lnTo>
                    <a:pt x="4277" y="449"/>
                  </a:lnTo>
                  <a:lnTo>
                    <a:pt x="4219" y="468"/>
                  </a:lnTo>
                  <a:lnTo>
                    <a:pt x="4160" y="491"/>
                  </a:lnTo>
                  <a:lnTo>
                    <a:pt x="4100" y="515"/>
                  </a:lnTo>
                  <a:lnTo>
                    <a:pt x="4040" y="542"/>
                  </a:lnTo>
                  <a:lnTo>
                    <a:pt x="3979" y="572"/>
                  </a:lnTo>
                  <a:lnTo>
                    <a:pt x="3918" y="605"/>
                  </a:lnTo>
                  <a:lnTo>
                    <a:pt x="3858" y="642"/>
                  </a:lnTo>
                  <a:lnTo>
                    <a:pt x="3798" y="682"/>
                  </a:lnTo>
                  <a:lnTo>
                    <a:pt x="3738" y="724"/>
                  </a:lnTo>
                  <a:lnTo>
                    <a:pt x="3679" y="771"/>
                  </a:lnTo>
                  <a:lnTo>
                    <a:pt x="3620" y="822"/>
                  </a:lnTo>
                  <a:lnTo>
                    <a:pt x="3563" y="877"/>
                  </a:lnTo>
                  <a:lnTo>
                    <a:pt x="3507" y="935"/>
                  </a:lnTo>
                  <a:lnTo>
                    <a:pt x="3453" y="998"/>
                  </a:lnTo>
                  <a:lnTo>
                    <a:pt x="3398" y="1066"/>
                  </a:lnTo>
                  <a:lnTo>
                    <a:pt x="3348" y="1139"/>
                  </a:lnTo>
                  <a:lnTo>
                    <a:pt x="3299" y="1217"/>
                  </a:lnTo>
                  <a:lnTo>
                    <a:pt x="3251" y="1299"/>
                  </a:lnTo>
                  <a:lnTo>
                    <a:pt x="3206" y="1387"/>
                  </a:lnTo>
                  <a:lnTo>
                    <a:pt x="3164" y="1480"/>
                  </a:lnTo>
                  <a:lnTo>
                    <a:pt x="3141" y="1526"/>
                  </a:lnTo>
                  <a:lnTo>
                    <a:pt x="3117" y="1573"/>
                  </a:lnTo>
                  <a:lnTo>
                    <a:pt x="3092" y="1621"/>
                  </a:lnTo>
                  <a:lnTo>
                    <a:pt x="3066" y="1669"/>
                  </a:lnTo>
                  <a:lnTo>
                    <a:pt x="3041" y="1716"/>
                  </a:lnTo>
                  <a:lnTo>
                    <a:pt x="3015" y="1765"/>
                  </a:lnTo>
                  <a:lnTo>
                    <a:pt x="2988" y="1815"/>
                  </a:lnTo>
                  <a:lnTo>
                    <a:pt x="2961" y="1863"/>
                  </a:lnTo>
                  <a:lnTo>
                    <a:pt x="2934" y="1911"/>
                  </a:lnTo>
                  <a:lnTo>
                    <a:pt x="2906" y="1959"/>
                  </a:lnTo>
                  <a:lnTo>
                    <a:pt x="2880" y="2006"/>
                  </a:lnTo>
                  <a:lnTo>
                    <a:pt x="2854" y="2053"/>
                  </a:lnTo>
                  <a:lnTo>
                    <a:pt x="2827" y="2099"/>
                  </a:lnTo>
                  <a:lnTo>
                    <a:pt x="2801" y="2144"/>
                  </a:lnTo>
                  <a:lnTo>
                    <a:pt x="2775" y="2187"/>
                  </a:lnTo>
                  <a:lnTo>
                    <a:pt x="2750" y="2230"/>
                  </a:lnTo>
                  <a:lnTo>
                    <a:pt x="2726" y="2271"/>
                  </a:lnTo>
                  <a:lnTo>
                    <a:pt x="2702" y="2310"/>
                  </a:lnTo>
                  <a:lnTo>
                    <a:pt x="2680" y="2347"/>
                  </a:lnTo>
                  <a:lnTo>
                    <a:pt x="2659" y="2383"/>
                  </a:lnTo>
                  <a:lnTo>
                    <a:pt x="2638" y="2417"/>
                  </a:lnTo>
                  <a:lnTo>
                    <a:pt x="2619" y="2448"/>
                  </a:lnTo>
                  <a:lnTo>
                    <a:pt x="2601" y="2477"/>
                  </a:lnTo>
                  <a:lnTo>
                    <a:pt x="2585" y="2505"/>
                  </a:lnTo>
                  <a:lnTo>
                    <a:pt x="2570" y="2529"/>
                  </a:lnTo>
                  <a:lnTo>
                    <a:pt x="2556" y="2550"/>
                  </a:lnTo>
                  <a:lnTo>
                    <a:pt x="2546" y="2569"/>
                  </a:lnTo>
                  <a:lnTo>
                    <a:pt x="2536" y="2584"/>
                  </a:lnTo>
                  <a:lnTo>
                    <a:pt x="2528" y="2597"/>
                  </a:lnTo>
                  <a:lnTo>
                    <a:pt x="2523" y="2606"/>
                  </a:lnTo>
                  <a:lnTo>
                    <a:pt x="2519" y="2611"/>
                  </a:lnTo>
                  <a:lnTo>
                    <a:pt x="2518" y="2613"/>
                  </a:lnTo>
                  <a:lnTo>
                    <a:pt x="1815" y="3528"/>
                  </a:lnTo>
                  <a:lnTo>
                    <a:pt x="1548" y="4343"/>
                  </a:lnTo>
                  <a:lnTo>
                    <a:pt x="833" y="4185"/>
                  </a:lnTo>
                  <a:lnTo>
                    <a:pt x="361" y="3933"/>
                  </a:lnTo>
                  <a:lnTo>
                    <a:pt x="50" y="3641"/>
                  </a:lnTo>
                  <a:lnTo>
                    <a:pt x="50" y="3241"/>
                  </a:lnTo>
                  <a:lnTo>
                    <a:pt x="64" y="323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id="{A729F6E5-3932-8AA4-36E8-DA29E833C1A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9" y="1510"/>
              <a:ext cx="1505" cy="938"/>
            </a:xfrm>
            <a:custGeom>
              <a:avLst/>
              <a:gdLst>
                <a:gd name="T0" fmla="*/ 980 w 7527"/>
                <a:gd name="T1" fmla="*/ 66 h 4689"/>
                <a:gd name="T2" fmla="*/ 797 w 7527"/>
                <a:gd name="T3" fmla="*/ 146 h 4689"/>
                <a:gd name="T4" fmla="*/ 626 w 7527"/>
                <a:gd name="T5" fmla="*/ 302 h 4689"/>
                <a:gd name="T6" fmla="*/ 483 w 7527"/>
                <a:gd name="T7" fmla="*/ 455 h 4689"/>
                <a:gd name="T8" fmla="*/ 363 w 7527"/>
                <a:gd name="T9" fmla="*/ 577 h 4689"/>
                <a:gd name="T10" fmla="*/ 290 w 7527"/>
                <a:gd name="T11" fmla="*/ 640 h 4689"/>
                <a:gd name="T12" fmla="*/ 202 w 7527"/>
                <a:gd name="T13" fmla="*/ 654 h 4689"/>
                <a:gd name="T14" fmla="*/ 90 w 7527"/>
                <a:gd name="T15" fmla="*/ 655 h 4689"/>
                <a:gd name="T16" fmla="*/ 36 w 7527"/>
                <a:gd name="T17" fmla="*/ 654 h 4689"/>
                <a:gd name="T18" fmla="*/ 94 w 7527"/>
                <a:gd name="T19" fmla="*/ 682 h 4689"/>
                <a:gd name="T20" fmla="*/ 211 w 7527"/>
                <a:gd name="T21" fmla="*/ 677 h 4689"/>
                <a:gd name="T22" fmla="*/ 295 w 7527"/>
                <a:gd name="T23" fmla="*/ 656 h 4689"/>
                <a:gd name="T24" fmla="*/ 389 w 7527"/>
                <a:gd name="T25" fmla="*/ 560 h 4689"/>
                <a:gd name="T26" fmla="*/ 450 w 7527"/>
                <a:gd name="T27" fmla="*/ 496 h 4689"/>
                <a:gd name="T28" fmla="*/ 540 w 7527"/>
                <a:gd name="T29" fmla="*/ 408 h 4689"/>
                <a:gd name="T30" fmla="*/ 609 w 7527"/>
                <a:gd name="T31" fmla="*/ 340 h 4689"/>
                <a:gd name="T32" fmla="*/ 578 w 7527"/>
                <a:gd name="T33" fmla="*/ 384 h 4689"/>
                <a:gd name="T34" fmla="*/ 510 w 7527"/>
                <a:gd name="T35" fmla="*/ 467 h 4689"/>
                <a:gd name="T36" fmla="*/ 460 w 7527"/>
                <a:gd name="T37" fmla="*/ 526 h 4689"/>
                <a:gd name="T38" fmla="*/ 379 w 7527"/>
                <a:gd name="T39" fmla="*/ 610 h 4689"/>
                <a:gd name="T40" fmla="*/ 276 w 7527"/>
                <a:gd name="T41" fmla="*/ 680 h 4689"/>
                <a:gd name="T42" fmla="*/ 145 w 7527"/>
                <a:gd name="T43" fmla="*/ 722 h 4689"/>
                <a:gd name="T44" fmla="*/ 28 w 7527"/>
                <a:gd name="T45" fmla="*/ 759 h 4689"/>
                <a:gd name="T46" fmla="*/ 43 w 7527"/>
                <a:gd name="T47" fmla="*/ 789 h 4689"/>
                <a:gd name="T48" fmla="*/ 179 w 7527"/>
                <a:gd name="T49" fmla="*/ 740 h 4689"/>
                <a:gd name="T50" fmla="*/ 320 w 7527"/>
                <a:gd name="T51" fmla="*/ 677 h 4689"/>
                <a:gd name="T52" fmla="*/ 395 w 7527"/>
                <a:gd name="T53" fmla="*/ 607 h 4689"/>
                <a:gd name="T54" fmla="*/ 455 w 7527"/>
                <a:gd name="T55" fmla="*/ 536 h 4689"/>
                <a:gd name="T56" fmla="*/ 525 w 7527"/>
                <a:gd name="T57" fmla="*/ 461 h 4689"/>
                <a:gd name="T58" fmla="*/ 608 w 7527"/>
                <a:gd name="T59" fmla="*/ 369 h 4689"/>
                <a:gd name="T60" fmla="*/ 647 w 7527"/>
                <a:gd name="T61" fmla="*/ 325 h 4689"/>
                <a:gd name="T62" fmla="*/ 588 w 7527"/>
                <a:gd name="T63" fmla="*/ 403 h 4689"/>
                <a:gd name="T64" fmla="*/ 523 w 7527"/>
                <a:gd name="T65" fmla="*/ 492 h 4689"/>
                <a:gd name="T66" fmla="*/ 472 w 7527"/>
                <a:gd name="T67" fmla="*/ 558 h 4689"/>
                <a:gd name="T68" fmla="*/ 336 w 7527"/>
                <a:gd name="T69" fmla="*/ 694 h 4689"/>
                <a:gd name="T70" fmla="*/ 202 w 7527"/>
                <a:gd name="T71" fmla="*/ 787 h 4689"/>
                <a:gd name="T72" fmla="*/ 148 w 7527"/>
                <a:gd name="T73" fmla="*/ 863 h 4689"/>
                <a:gd name="T74" fmla="*/ 265 w 7527"/>
                <a:gd name="T75" fmla="*/ 770 h 4689"/>
                <a:gd name="T76" fmla="*/ 398 w 7527"/>
                <a:gd name="T77" fmla="*/ 648 h 4689"/>
                <a:gd name="T78" fmla="*/ 500 w 7527"/>
                <a:gd name="T79" fmla="*/ 528 h 4689"/>
                <a:gd name="T80" fmla="*/ 576 w 7527"/>
                <a:gd name="T81" fmla="*/ 442 h 4689"/>
                <a:gd name="T82" fmla="*/ 646 w 7527"/>
                <a:gd name="T83" fmla="*/ 361 h 4689"/>
                <a:gd name="T84" fmla="*/ 648 w 7527"/>
                <a:gd name="T85" fmla="*/ 364 h 4689"/>
                <a:gd name="T86" fmla="*/ 577 w 7527"/>
                <a:gd name="T87" fmla="*/ 463 h 4689"/>
                <a:gd name="T88" fmla="*/ 521 w 7527"/>
                <a:gd name="T89" fmla="*/ 540 h 4689"/>
                <a:gd name="T90" fmla="*/ 487 w 7527"/>
                <a:gd name="T91" fmla="*/ 580 h 4689"/>
                <a:gd name="T92" fmla="*/ 433 w 7527"/>
                <a:gd name="T93" fmla="*/ 642 h 4689"/>
                <a:gd name="T94" fmla="*/ 393 w 7527"/>
                <a:gd name="T95" fmla="*/ 700 h 4689"/>
                <a:gd name="T96" fmla="*/ 362 w 7527"/>
                <a:gd name="T97" fmla="*/ 924 h 4689"/>
                <a:gd name="T98" fmla="*/ 376 w 7527"/>
                <a:gd name="T99" fmla="*/ 833 h 4689"/>
                <a:gd name="T100" fmla="*/ 405 w 7527"/>
                <a:gd name="T101" fmla="*/ 721 h 4689"/>
                <a:gd name="T102" fmla="*/ 458 w 7527"/>
                <a:gd name="T103" fmla="*/ 634 h 4689"/>
                <a:gd name="T104" fmla="*/ 510 w 7527"/>
                <a:gd name="T105" fmla="*/ 561 h 4689"/>
                <a:gd name="T106" fmla="*/ 567 w 7527"/>
                <a:gd name="T107" fmla="*/ 496 h 4689"/>
                <a:gd name="T108" fmla="*/ 625 w 7527"/>
                <a:gd name="T109" fmla="*/ 429 h 4689"/>
                <a:gd name="T110" fmla="*/ 671 w 7527"/>
                <a:gd name="T111" fmla="*/ 372 h 4689"/>
                <a:gd name="T112" fmla="*/ 788 w 7527"/>
                <a:gd name="T113" fmla="*/ 227 h 4689"/>
                <a:gd name="T114" fmla="*/ 941 w 7527"/>
                <a:gd name="T115" fmla="*/ 109 h 4689"/>
                <a:gd name="T116" fmla="*/ 1140 w 7527"/>
                <a:gd name="T117" fmla="*/ 55 h 4689"/>
                <a:gd name="T118" fmla="*/ 1220 w 7527"/>
                <a:gd name="T119" fmla="*/ 45 h 4689"/>
                <a:gd name="T120" fmla="*/ 1277 w 7527"/>
                <a:gd name="T121" fmla="*/ 43 h 468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527" h="4689">
                  <a:moveTo>
                    <a:pt x="7527" y="0"/>
                  </a:moveTo>
                  <a:lnTo>
                    <a:pt x="6401" y="49"/>
                  </a:lnTo>
                  <a:lnTo>
                    <a:pt x="5662" y="235"/>
                  </a:lnTo>
                  <a:lnTo>
                    <a:pt x="5561" y="239"/>
                  </a:lnTo>
                  <a:lnTo>
                    <a:pt x="5462" y="245"/>
                  </a:lnTo>
                  <a:lnTo>
                    <a:pt x="5365" y="253"/>
                  </a:lnTo>
                  <a:lnTo>
                    <a:pt x="5268" y="263"/>
                  </a:lnTo>
                  <a:lnTo>
                    <a:pt x="5174" y="276"/>
                  </a:lnTo>
                  <a:lnTo>
                    <a:pt x="5082" y="292"/>
                  </a:lnTo>
                  <a:lnTo>
                    <a:pt x="4990" y="309"/>
                  </a:lnTo>
                  <a:lnTo>
                    <a:pt x="4901" y="330"/>
                  </a:lnTo>
                  <a:lnTo>
                    <a:pt x="4814" y="353"/>
                  </a:lnTo>
                  <a:lnTo>
                    <a:pt x="4726" y="378"/>
                  </a:lnTo>
                  <a:lnTo>
                    <a:pt x="4640" y="406"/>
                  </a:lnTo>
                  <a:lnTo>
                    <a:pt x="4555" y="436"/>
                  </a:lnTo>
                  <a:lnTo>
                    <a:pt x="4472" y="470"/>
                  </a:lnTo>
                  <a:lnTo>
                    <a:pt x="4389" y="507"/>
                  </a:lnTo>
                  <a:lnTo>
                    <a:pt x="4307" y="545"/>
                  </a:lnTo>
                  <a:lnTo>
                    <a:pt x="4225" y="588"/>
                  </a:lnTo>
                  <a:lnTo>
                    <a:pt x="4145" y="633"/>
                  </a:lnTo>
                  <a:lnTo>
                    <a:pt x="4065" y="681"/>
                  </a:lnTo>
                  <a:lnTo>
                    <a:pt x="3986" y="732"/>
                  </a:lnTo>
                  <a:lnTo>
                    <a:pt x="3908" y="787"/>
                  </a:lnTo>
                  <a:lnTo>
                    <a:pt x="3828" y="844"/>
                  </a:lnTo>
                  <a:lnTo>
                    <a:pt x="3751" y="905"/>
                  </a:lnTo>
                  <a:lnTo>
                    <a:pt x="3673" y="968"/>
                  </a:lnTo>
                  <a:lnTo>
                    <a:pt x="3595" y="1036"/>
                  </a:lnTo>
                  <a:lnTo>
                    <a:pt x="3518" y="1106"/>
                  </a:lnTo>
                  <a:lnTo>
                    <a:pt x="3441" y="1179"/>
                  </a:lnTo>
                  <a:lnTo>
                    <a:pt x="3363" y="1256"/>
                  </a:lnTo>
                  <a:lnTo>
                    <a:pt x="3286" y="1338"/>
                  </a:lnTo>
                  <a:lnTo>
                    <a:pt x="3208" y="1421"/>
                  </a:lnTo>
                  <a:lnTo>
                    <a:pt x="3130" y="1509"/>
                  </a:lnTo>
                  <a:lnTo>
                    <a:pt x="3051" y="1601"/>
                  </a:lnTo>
                  <a:lnTo>
                    <a:pt x="2972" y="1696"/>
                  </a:lnTo>
                  <a:lnTo>
                    <a:pt x="2911" y="1760"/>
                  </a:lnTo>
                  <a:lnTo>
                    <a:pt x="2848" y="1825"/>
                  </a:lnTo>
                  <a:lnTo>
                    <a:pt x="2786" y="1891"/>
                  </a:lnTo>
                  <a:lnTo>
                    <a:pt x="2723" y="1955"/>
                  </a:lnTo>
                  <a:lnTo>
                    <a:pt x="2660" y="2021"/>
                  </a:lnTo>
                  <a:lnTo>
                    <a:pt x="2599" y="2085"/>
                  </a:lnTo>
                  <a:lnTo>
                    <a:pt x="2537" y="2149"/>
                  </a:lnTo>
                  <a:lnTo>
                    <a:pt x="2475" y="2214"/>
                  </a:lnTo>
                  <a:lnTo>
                    <a:pt x="2415" y="2276"/>
                  </a:lnTo>
                  <a:lnTo>
                    <a:pt x="2355" y="2339"/>
                  </a:lnTo>
                  <a:lnTo>
                    <a:pt x="2295" y="2399"/>
                  </a:lnTo>
                  <a:lnTo>
                    <a:pt x="2237" y="2460"/>
                  </a:lnTo>
                  <a:lnTo>
                    <a:pt x="2179" y="2518"/>
                  </a:lnTo>
                  <a:lnTo>
                    <a:pt x="2123" y="2575"/>
                  </a:lnTo>
                  <a:lnTo>
                    <a:pt x="2067" y="2631"/>
                  </a:lnTo>
                  <a:lnTo>
                    <a:pt x="2015" y="2686"/>
                  </a:lnTo>
                  <a:lnTo>
                    <a:pt x="1962" y="2738"/>
                  </a:lnTo>
                  <a:lnTo>
                    <a:pt x="1911" y="2788"/>
                  </a:lnTo>
                  <a:lnTo>
                    <a:pt x="1862" y="2836"/>
                  </a:lnTo>
                  <a:lnTo>
                    <a:pt x="1815" y="2882"/>
                  </a:lnTo>
                  <a:lnTo>
                    <a:pt x="1770" y="2926"/>
                  </a:lnTo>
                  <a:lnTo>
                    <a:pt x="1727" y="2967"/>
                  </a:lnTo>
                  <a:lnTo>
                    <a:pt x="1686" y="3005"/>
                  </a:lnTo>
                  <a:lnTo>
                    <a:pt x="1648" y="3040"/>
                  </a:lnTo>
                  <a:lnTo>
                    <a:pt x="1612" y="3073"/>
                  </a:lnTo>
                  <a:lnTo>
                    <a:pt x="1578" y="3102"/>
                  </a:lnTo>
                  <a:lnTo>
                    <a:pt x="1547" y="3128"/>
                  </a:lnTo>
                  <a:lnTo>
                    <a:pt x="1519" y="3150"/>
                  </a:lnTo>
                  <a:lnTo>
                    <a:pt x="1494" y="3170"/>
                  </a:lnTo>
                  <a:lnTo>
                    <a:pt x="1471" y="3185"/>
                  </a:lnTo>
                  <a:lnTo>
                    <a:pt x="1452" y="3198"/>
                  </a:lnTo>
                  <a:lnTo>
                    <a:pt x="1436" y="3205"/>
                  </a:lnTo>
                  <a:lnTo>
                    <a:pt x="1405" y="3215"/>
                  </a:lnTo>
                  <a:lnTo>
                    <a:pt x="1371" y="3224"/>
                  </a:lnTo>
                  <a:lnTo>
                    <a:pt x="1334" y="3233"/>
                  </a:lnTo>
                  <a:lnTo>
                    <a:pt x="1293" y="3240"/>
                  </a:lnTo>
                  <a:lnTo>
                    <a:pt x="1251" y="3246"/>
                  </a:lnTo>
                  <a:lnTo>
                    <a:pt x="1205" y="3252"/>
                  </a:lnTo>
                  <a:lnTo>
                    <a:pt x="1158" y="3258"/>
                  </a:lnTo>
                  <a:lnTo>
                    <a:pt x="1109" y="3262"/>
                  </a:lnTo>
                  <a:lnTo>
                    <a:pt x="1059" y="3266"/>
                  </a:lnTo>
                  <a:lnTo>
                    <a:pt x="1008" y="3269"/>
                  </a:lnTo>
                  <a:lnTo>
                    <a:pt x="956" y="3272"/>
                  </a:lnTo>
                  <a:lnTo>
                    <a:pt x="903" y="3274"/>
                  </a:lnTo>
                  <a:lnTo>
                    <a:pt x="850" y="3275"/>
                  </a:lnTo>
                  <a:lnTo>
                    <a:pt x="797" y="3276"/>
                  </a:lnTo>
                  <a:lnTo>
                    <a:pt x="744" y="3278"/>
                  </a:lnTo>
                  <a:lnTo>
                    <a:pt x="693" y="3278"/>
                  </a:lnTo>
                  <a:lnTo>
                    <a:pt x="641" y="3278"/>
                  </a:lnTo>
                  <a:lnTo>
                    <a:pt x="592" y="3278"/>
                  </a:lnTo>
                  <a:lnTo>
                    <a:pt x="542" y="3278"/>
                  </a:lnTo>
                  <a:lnTo>
                    <a:pt x="497" y="3276"/>
                  </a:lnTo>
                  <a:lnTo>
                    <a:pt x="451" y="3276"/>
                  </a:lnTo>
                  <a:lnTo>
                    <a:pt x="409" y="3275"/>
                  </a:lnTo>
                  <a:lnTo>
                    <a:pt x="369" y="3274"/>
                  </a:lnTo>
                  <a:lnTo>
                    <a:pt x="333" y="3273"/>
                  </a:lnTo>
                  <a:lnTo>
                    <a:pt x="299" y="3272"/>
                  </a:lnTo>
                  <a:lnTo>
                    <a:pt x="269" y="3270"/>
                  </a:lnTo>
                  <a:lnTo>
                    <a:pt x="244" y="3269"/>
                  </a:lnTo>
                  <a:lnTo>
                    <a:pt x="221" y="3269"/>
                  </a:lnTo>
                  <a:lnTo>
                    <a:pt x="204" y="3268"/>
                  </a:lnTo>
                  <a:lnTo>
                    <a:pt x="191" y="3267"/>
                  </a:lnTo>
                  <a:lnTo>
                    <a:pt x="183" y="3267"/>
                  </a:lnTo>
                  <a:lnTo>
                    <a:pt x="180" y="3267"/>
                  </a:lnTo>
                  <a:lnTo>
                    <a:pt x="21" y="3410"/>
                  </a:lnTo>
                  <a:lnTo>
                    <a:pt x="57" y="3410"/>
                  </a:lnTo>
                  <a:lnTo>
                    <a:pt x="96" y="3410"/>
                  </a:lnTo>
                  <a:lnTo>
                    <a:pt x="136" y="3410"/>
                  </a:lnTo>
                  <a:lnTo>
                    <a:pt x="179" y="3410"/>
                  </a:lnTo>
                  <a:lnTo>
                    <a:pt x="223" y="3411"/>
                  </a:lnTo>
                  <a:lnTo>
                    <a:pt x="270" y="3411"/>
                  </a:lnTo>
                  <a:lnTo>
                    <a:pt x="320" y="3411"/>
                  </a:lnTo>
                  <a:lnTo>
                    <a:pt x="369" y="3411"/>
                  </a:lnTo>
                  <a:lnTo>
                    <a:pt x="420" y="3410"/>
                  </a:lnTo>
                  <a:lnTo>
                    <a:pt x="471" y="3410"/>
                  </a:lnTo>
                  <a:lnTo>
                    <a:pt x="524" y="3410"/>
                  </a:lnTo>
                  <a:lnTo>
                    <a:pt x="578" y="3409"/>
                  </a:lnTo>
                  <a:lnTo>
                    <a:pt x="631" y="3407"/>
                  </a:lnTo>
                  <a:lnTo>
                    <a:pt x="685" y="3405"/>
                  </a:lnTo>
                  <a:lnTo>
                    <a:pt x="739" y="3404"/>
                  </a:lnTo>
                  <a:lnTo>
                    <a:pt x="794" y="3401"/>
                  </a:lnTo>
                  <a:lnTo>
                    <a:pt x="848" y="3399"/>
                  </a:lnTo>
                  <a:lnTo>
                    <a:pt x="901" y="3395"/>
                  </a:lnTo>
                  <a:lnTo>
                    <a:pt x="952" y="3392"/>
                  </a:lnTo>
                  <a:lnTo>
                    <a:pt x="1004" y="3387"/>
                  </a:lnTo>
                  <a:lnTo>
                    <a:pt x="1053" y="3382"/>
                  </a:lnTo>
                  <a:lnTo>
                    <a:pt x="1103" y="3376"/>
                  </a:lnTo>
                  <a:lnTo>
                    <a:pt x="1150" y="3370"/>
                  </a:lnTo>
                  <a:lnTo>
                    <a:pt x="1195" y="3364"/>
                  </a:lnTo>
                  <a:lnTo>
                    <a:pt x="1239" y="3355"/>
                  </a:lnTo>
                  <a:lnTo>
                    <a:pt x="1281" y="3347"/>
                  </a:lnTo>
                  <a:lnTo>
                    <a:pt x="1319" y="3338"/>
                  </a:lnTo>
                  <a:lnTo>
                    <a:pt x="1357" y="3329"/>
                  </a:lnTo>
                  <a:lnTo>
                    <a:pt x="1390" y="3318"/>
                  </a:lnTo>
                  <a:lnTo>
                    <a:pt x="1422" y="3306"/>
                  </a:lnTo>
                  <a:lnTo>
                    <a:pt x="1449" y="3292"/>
                  </a:lnTo>
                  <a:lnTo>
                    <a:pt x="1473" y="3279"/>
                  </a:lnTo>
                  <a:lnTo>
                    <a:pt x="1521" y="3238"/>
                  </a:lnTo>
                  <a:lnTo>
                    <a:pt x="1569" y="3195"/>
                  </a:lnTo>
                  <a:lnTo>
                    <a:pt x="1616" y="3151"/>
                  </a:lnTo>
                  <a:lnTo>
                    <a:pt x="1662" y="3107"/>
                  </a:lnTo>
                  <a:lnTo>
                    <a:pt x="1707" y="3062"/>
                  </a:lnTo>
                  <a:lnTo>
                    <a:pt x="1751" y="3016"/>
                  </a:lnTo>
                  <a:lnTo>
                    <a:pt x="1793" y="2971"/>
                  </a:lnTo>
                  <a:lnTo>
                    <a:pt x="1834" y="2926"/>
                  </a:lnTo>
                  <a:lnTo>
                    <a:pt x="1873" y="2882"/>
                  </a:lnTo>
                  <a:lnTo>
                    <a:pt x="1910" y="2840"/>
                  </a:lnTo>
                  <a:lnTo>
                    <a:pt x="1946" y="2798"/>
                  </a:lnTo>
                  <a:lnTo>
                    <a:pt x="1978" y="2760"/>
                  </a:lnTo>
                  <a:lnTo>
                    <a:pt x="2010" y="2723"/>
                  </a:lnTo>
                  <a:lnTo>
                    <a:pt x="2039" y="2690"/>
                  </a:lnTo>
                  <a:lnTo>
                    <a:pt x="2064" y="2659"/>
                  </a:lnTo>
                  <a:lnTo>
                    <a:pt x="2088" y="2632"/>
                  </a:lnTo>
                  <a:lnTo>
                    <a:pt x="2108" y="2614"/>
                  </a:lnTo>
                  <a:lnTo>
                    <a:pt x="2131" y="2592"/>
                  </a:lnTo>
                  <a:lnTo>
                    <a:pt x="2158" y="2567"/>
                  </a:lnTo>
                  <a:lnTo>
                    <a:pt x="2187" y="2540"/>
                  </a:lnTo>
                  <a:lnTo>
                    <a:pt x="2218" y="2510"/>
                  </a:lnTo>
                  <a:lnTo>
                    <a:pt x="2251" y="2477"/>
                  </a:lnTo>
                  <a:lnTo>
                    <a:pt x="2288" y="2442"/>
                  </a:lnTo>
                  <a:lnTo>
                    <a:pt x="2325" y="2405"/>
                  </a:lnTo>
                  <a:lnTo>
                    <a:pt x="2365" y="2368"/>
                  </a:lnTo>
                  <a:lnTo>
                    <a:pt x="2404" y="2329"/>
                  </a:lnTo>
                  <a:lnTo>
                    <a:pt x="2445" y="2289"/>
                  </a:lnTo>
                  <a:lnTo>
                    <a:pt x="2487" y="2248"/>
                  </a:lnTo>
                  <a:lnTo>
                    <a:pt x="2531" y="2206"/>
                  </a:lnTo>
                  <a:lnTo>
                    <a:pt x="2573" y="2164"/>
                  </a:lnTo>
                  <a:lnTo>
                    <a:pt x="2616" y="2123"/>
                  </a:lnTo>
                  <a:lnTo>
                    <a:pt x="2658" y="2081"/>
                  </a:lnTo>
                  <a:lnTo>
                    <a:pt x="2700" y="2040"/>
                  </a:lnTo>
                  <a:lnTo>
                    <a:pt x="2741" y="2000"/>
                  </a:lnTo>
                  <a:lnTo>
                    <a:pt x="2781" y="1961"/>
                  </a:lnTo>
                  <a:lnTo>
                    <a:pt x="2819" y="1924"/>
                  </a:lnTo>
                  <a:lnTo>
                    <a:pt x="2855" y="1887"/>
                  </a:lnTo>
                  <a:lnTo>
                    <a:pt x="2891" y="1852"/>
                  </a:lnTo>
                  <a:lnTo>
                    <a:pt x="2924" y="1821"/>
                  </a:lnTo>
                  <a:lnTo>
                    <a:pt x="2954" y="1790"/>
                  </a:lnTo>
                  <a:lnTo>
                    <a:pt x="2983" y="1762"/>
                  </a:lnTo>
                  <a:lnTo>
                    <a:pt x="3007" y="1738"/>
                  </a:lnTo>
                  <a:lnTo>
                    <a:pt x="3030" y="1716"/>
                  </a:lnTo>
                  <a:lnTo>
                    <a:pt x="3048" y="1698"/>
                  </a:lnTo>
                  <a:lnTo>
                    <a:pt x="3062" y="1683"/>
                  </a:lnTo>
                  <a:lnTo>
                    <a:pt x="3073" y="1673"/>
                  </a:lnTo>
                  <a:lnTo>
                    <a:pt x="3080" y="1666"/>
                  </a:lnTo>
                  <a:lnTo>
                    <a:pt x="3083" y="1664"/>
                  </a:lnTo>
                  <a:lnTo>
                    <a:pt x="3059" y="1698"/>
                  </a:lnTo>
                  <a:lnTo>
                    <a:pt x="3032" y="1733"/>
                  </a:lnTo>
                  <a:lnTo>
                    <a:pt x="3006" y="1768"/>
                  </a:lnTo>
                  <a:lnTo>
                    <a:pt x="2978" y="1805"/>
                  </a:lnTo>
                  <a:lnTo>
                    <a:pt x="2949" y="1842"/>
                  </a:lnTo>
                  <a:lnTo>
                    <a:pt x="2920" y="1880"/>
                  </a:lnTo>
                  <a:lnTo>
                    <a:pt x="2890" y="1918"/>
                  </a:lnTo>
                  <a:lnTo>
                    <a:pt x="2860" y="1956"/>
                  </a:lnTo>
                  <a:lnTo>
                    <a:pt x="2829" y="1995"/>
                  </a:lnTo>
                  <a:lnTo>
                    <a:pt x="2799" y="2034"/>
                  </a:lnTo>
                  <a:lnTo>
                    <a:pt x="2768" y="2073"/>
                  </a:lnTo>
                  <a:lnTo>
                    <a:pt x="2736" y="2112"/>
                  </a:lnTo>
                  <a:lnTo>
                    <a:pt x="2705" y="2149"/>
                  </a:lnTo>
                  <a:lnTo>
                    <a:pt x="2674" y="2188"/>
                  </a:lnTo>
                  <a:lnTo>
                    <a:pt x="2642" y="2226"/>
                  </a:lnTo>
                  <a:lnTo>
                    <a:pt x="2612" y="2262"/>
                  </a:lnTo>
                  <a:lnTo>
                    <a:pt x="2582" y="2299"/>
                  </a:lnTo>
                  <a:lnTo>
                    <a:pt x="2553" y="2334"/>
                  </a:lnTo>
                  <a:lnTo>
                    <a:pt x="2525" y="2368"/>
                  </a:lnTo>
                  <a:lnTo>
                    <a:pt x="2497" y="2400"/>
                  </a:lnTo>
                  <a:lnTo>
                    <a:pt x="2470" y="2432"/>
                  </a:lnTo>
                  <a:lnTo>
                    <a:pt x="2444" y="2462"/>
                  </a:lnTo>
                  <a:lnTo>
                    <a:pt x="2420" y="2491"/>
                  </a:lnTo>
                  <a:lnTo>
                    <a:pt x="2396" y="2519"/>
                  </a:lnTo>
                  <a:lnTo>
                    <a:pt x="2374" y="2545"/>
                  </a:lnTo>
                  <a:lnTo>
                    <a:pt x="2354" y="2568"/>
                  </a:lnTo>
                  <a:lnTo>
                    <a:pt x="2334" y="2590"/>
                  </a:lnTo>
                  <a:lnTo>
                    <a:pt x="2318" y="2610"/>
                  </a:lnTo>
                  <a:lnTo>
                    <a:pt x="2302" y="2627"/>
                  </a:lnTo>
                  <a:lnTo>
                    <a:pt x="2289" y="2643"/>
                  </a:lnTo>
                  <a:lnTo>
                    <a:pt x="2278" y="2656"/>
                  </a:lnTo>
                  <a:lnTo>
                    <a:pt x="2268" y="2666"/>
                  </a:lnTo>
                  <a:lnTo>
                    <a:pt x="2230" y="2704"/>
                  </a:lnTo>
                  <a:lnTo>
                    <a:pt x="2188" y="2746"/>
                  </a:lnTo>
                  <a:lnTo>
                    <a:pt x="2143" y="2791"/>
                  </a:lnTo>
                  <a:lnTo>
                    <a:pt x="2096" y="2841"/>
                  </a:lnTo>
                  <a:lnTo>
                    <a:pt x="2047" y="2892"/>
                  </a:lnTo>
                  <a:lnTo>
                    <a:pt x="1998" y="2944"/>
                  </a:lnTo>
                  <a:lnTo>
                    <a:pt x="1946" y="2996"/>
                  </a:lnTo>
                  <a:lnTo>
                    <a:pt x="1894" y="3048"/>
                  </a:lnTo>
                  <a:lnTo>
                    <a:pt x="1844" y="3101"/>
                  </a:lnTo>
                  <a:lnTo>
                    <a:pt x="1792" y="3149"/>
                  </a:lnTo>
                  <a:lnTo>
                    <a:pt x="1741" y="3195"/>
                  </a:lnTo>
                  <a:lnTo>
                    <a:pt x="1692" y="3238"/>
                  </a:lnTo>
                  <a:lnTo>
                    <a:pt x="1645" y="3275"/>
                  </a:lnTo>
                  <a:lnTo>
                    <a:pt x="1600" y="3307"/>
                  </a:lnTo>
                  <a:lnTo>
                    <a:pt x="1556" y="3333"/>
                  </a:lnTo>
                  <a:lnTo>
                    <a:pt x="1517" y="3352"/>
                  </a:lnTo>
                  <a:lnTo>
                    <a:pt x="1474" y="3365"/>
                  </a:lnTo>
                  <a:lnTo>
                    <a:pt x="1430" y="3380"/>
                  </a:lnTo>
                  <a:lnTo>
                    <a:pt x="1382" y="3397"/>
                  </a:lnTo>
                  <a:lnTo>
                    <a:pt x="1330" y="3412"/>
                  </a:lnTo>
                  <a:lnTo>
                    <a:pt x="1276" y="3430"/>
                  </a:lnTo>
                  <a:lnTo>
                    <a:pt x="1219" y="3449"/>
                  </a:lnTo>
                  <a:lnTo>
                    <a:pt x="1160" y="3467"/>
                  </a:lnTo>
                  <a:lnTo>
                    <a:pt x="1100" y="3486"/>
                  </a:lnTo>
                  <a:lnTo>
                    <a:pt x="1039" y="3507"/>
                  </a:lnTo>
                  <a:lnTo>
                    <a:pt x="978" y="3526"/>
                  </a:lnTo>
                  <a:lnTo>
                    <a:pt x="914" y="3547"/>
                  </a:lnTo>
                  <a:lnTo>
                    <a:pt x="850" y="3568"/>
                  </a:lnTo>
                  <a:lnTo>
                    <a:pt x="788" y="3588"/>
                  </a:lnTo>
                  <a:lnTo>
                    <a:pt x="724" y="3608"/>
                  </a:lnTo>
                  <a:lnTo>
                    <a:pt x="661" y="3628"/>
                  </a:lnTo>
                  <a:lnTo>
                    <a:pt x="600" y="3648"/>
                  </a:lnTo>
                  <a:lnTo>
                    <a:pt x="539" y="3667"/>
                  </a:lnTo>
                  <a:lnTo>
                    <a:pt x="480" y="3686"/>
                  </a:lnTo>
                  <a:lnTo>
                    <a:pt x="423" y="3705"/>
                  </a:lnTo>
                  <a:lnTo>
                    <a:pt x="368" y="3722"/>
                  </a:lnTo>
                  <a:lnTo>
                    <a:pt x="316" y="3739"/>
                  </a:lnTo>
                  <a:lnTo>
                    <a:pt x="267" y="3754"/>
                  </a:lnTo>
                  <a:lnTo>
                    <a:pt x="220" y="3769"/>
                  </a:lnTo>
                  <a:lnTo>
                    <a:pt x="178" y="3782"/>
                  </a:lnTo>
                  <a:lnTo>
                    <a:pt x="138" y="3796"/>
                  </a:lnTo>
                  <a:lnTo>
                    <a:pt x="103" y="3807"/>
                  </a:lnTo>
                  <a:lnTo>
                    <a:pt x="73" y="3816"/>
                  </a:lnTo>
                  <a:lnTo>
                    <a:pt x="48" y="3824"/>
                  </a:lnTo>
                  <a:lnTo>
                    <a:pt x="27" y="3831"/>
                  </a:lnTo>
                  <a:lnTo>
                    <a:pt x="12" y="3836"/>
                  </a:lnTo>
                  <a:lnTo>
                    <a:pt x="3" y="3838"/>
                  </a:lnTo>
                  <a:lnTo>
                    <a:pt x="0" y="3839"/>
                  </a:lnTo>
                  <a:lnTo>
                    <a:pt x="92" y="3986"/>
                  </a:lnTo>
                  <a:lnTo>
                    <a:pt x="128" y="3973"/>
                  </a:lnTo>
                  <a:lnTo>
                    <a:pt x="169" y="3958"/>
                  </a:lnTo>
                  <a:lnTo>
                    <a:pt x="214" y="3942"/>
                  </a:lnTo>
                  <a:lnTo>
                    <a:pt x="263" y="3925"/>
                  </a:lnTo>
                  <a:lnTo>
                    <a:pt x="316" y="3907"/>
                  </a:lnTo>
                  <a:lnTo>
                    <a:pt x="371" y="3888"/>
                  </a:lnTo>
                  <a:lnTo>
                    <a:pt x="430" y="3867"/>
                  </a:lnTo>
                  <a:lnTo>
                    <a:pt x="492" y="3845"/>
                  </a:lnTo>
                  <a:lnTo>
                    <a:pt x="555" y="3824"/>
                  </a:lnTo>
                  <a:lnTo>
                    <a:pt x="620" y="3799"/>
                  </a:lnTo>
                  <a:lnTo>
                    <a:pt x="688" y="3776"/>
                  </a:lnTo>
                  <a:lnTo>
                    <a:pt x="755" y="3751"/>
                  </a:lnTo>
                  <a:lnTo>
                    <a:pt x="825" y="3725"/>
                  </a:lnTo>
                  <a:lnTo>
                    <a:pt x="893" y="3699"/>
                  </a:lnTo>
                  <a:lnTo>
                    <a:pt x="963" y="3672"/>
                  </a:lnTo>
                  <a:lnTo>
                    <a:pt x="1033" y="3645"/>
                  </a:lnTo>
                  <a:lnTo>
                    <a:pt x="1103" y="3617"/>
                  </a:lnTo>
                  <a:lnTo>
                    <a:pt x="1171" y="3588"/>
                  </a:lnTo>
                  <a:lnTo>
                    <a:pt x="1239" y="3560"/>
                  </a:lnTo>
                  <a:lnTo>
                    <a:pt x="1304" y="3531"/>
                  </a:lnTo>
                  <a:lnTo>
                    <a:pt x="1369" y="3501"/>
                  </a:lnTo>
                  <a:lnTo>
                    <a:pt x="1430" y="3472"/>
                  </a:lnTo>
                  <a:lnTo>
                    <a:pt x="1490" y="3443"/>
                  </a:lnTo>
                  <a:lnTo>
                    <a:pt x="1547" y="3412"/>
                  </a:lnTo>
                  <a:lnTo>
                    <a:pt x="1600" y="3382"/>
                  </a:lnTo>
                  <a:lnTo>
                    <a:pt x="1650" y="3353"/>
                  </a:lnTo>
                  <a:lnTo>
                    <a:pt x="1696" y="3323"/>
                  </a:lnTo>
                  <a:lnTo>
                    <a:pt x="1738" y="3293"/>
                  </a:lnTo>
                  <a:lnTo>
                    <a:pt x="1775" y="3264"/>
                  </a:lnTo>
                  <a:lnTo>
                    <a:pt x="1809" y="3234"/>
                  </a:lnTo>
                  <a:lnTo>
                    <a:pt x="1837" y="3206"/>
                  </a:lnTo>
                  <a:lnTo>
                    <a:pt x="1858" y="3177"/>
                  </a:lnTo>
                  <a:lnTo>
                    <a:pt x="1882" y="3147"/>
                  </a:lnTo>
                  <a:lnTo>
                    <a:pt x="1910" y="3111"/>
                  </a:lnTo>
                  <a:lnTo>
                    <a:pt x="1941" y="3075"/>
                  </a:lnTo>
                  <a:lnTo>
                    <a:pt x="1974" y="3035"/>
                  </a:lnTo>
                  <a:lnTo>
                    <a:pt x="2009" y="2994"/>
                  </a:lnTo>
                  <a:lnTo>
                    <a:pt x="2043" y="2952"/>
                  </a:lnTo>
                  <a:lnTo>
                    <a:pt x="2079" y="2911"/>
                  </a:lnTo>
                  <a:lnTo>
                    <a:pt x="2114" y="2870"/>
                  </a:lnTo>
                  <a:lnTo>
                    <a:pt x="2147" y="2831"/>
                  </a:lnTo>
                  <a:lnTo>
                    <a:pt x="2178" y="2795"/>
                  </a:lnTo>
                  <a:lnTo>
                    <a:pt x="2207" y="2762"/>
                  </a:lnTo>
                  <a:lnTo>
                    <a:pt x="2232" y="2734"/>
                  </a:lnTo>
                  <a:lnTo>
                    <a:pt x="2253" y="2710"/>
                  </a:lnTo>
                  <a:lnTo>
                    <a:pt x="2268" y="2693"/>
                  </a:lnTo>
                  <a:lnTo>
                    <a:pt x="2278" y="2681"/>
                  </a:lnTo>
                  <a:lnTo>
                    <a:pt x="2282" y="2677"/>
                  </a:lnTo>
                  <a:lnTo>
                    <a:pt x="2309" y="2648"/>
                  </a:lnTo>
                  <a:lnTo>
                    <a:pt x="2338" y="2618"/>
                  </a:lnTo>
                  <a:lnTo>
                    <a:pt x="2369" y="2584"/>
                  </a:lnTo>
                  <a:lnTo>
                    <a:pt x="2403" y="2548"/>
                  </a:lnTo>
                  <a:lnTo>
                    <a:pt x="2437" y="2511"/>
                  </a:lnTo>
                  <a:lnTo>
                    <a:pt x="2473" y="2472"/>
                  </a:lnTo>
                  <a:lnTo>
                    <a:pt x="2510" y="2431"/>
                  </a:lnTo>
                  <a:lnTo>
                    <a:pt x="2549" y="2390"/>
                  </a:lnTo>
                  <a:lnTo>
                    <a:pt x="2587" y="2347"/>
                  </a:lnTo>
                  <a:lnTo>
                    <a:pt x="2627" y="2303"/>
                  </a:lnTo>
                  <a:lnTo>
                    <a:pt x="2666" y="2260"/>
                  </a:lnTo>
                  <a:lnTo>
                    <a:pt x="2706" y="2216"/>
                  </a:lnTo>
                  <a:lnTo>
                    <a:pt x="2746" y="2171"/>
                  </a:lnTo>
                  <a:lnTo>
                    <a:pt x="2786" y="2128"/>
                  </a:lnTo>
                  <a:lnTo>
                    <a:pt x="2824" y="2084"/>
                  </a:lnTo>
                  <a:lnTo>
                    <a:pt x="2864" y="2040"/>
                  </a:lnTo>
                  <a:lnTo>
                    <a:pt x="2901" y="1999"/>
                  </a:lnTo>
                  <a:lnTo>
                    <a:pt x="2937" y="1958"/>
                  </a:lnTo>
                  <a:lnTo>
                    <a:pt x="2973" y="1918"/>
                  </a:lnTo>
                  <a:lnTo>
                    <a:pt x="3007" y="1880"/>
                  </a:lnTo>
                  <a:lnTo>
                    <a:pt x="3039" y="1844"/>
                  </a:lnTo>
                  <a:lnTo>
                    <a:pt x="3071" y="1808"/>
                  </a:lnTo>
                  <a:lnTo>
                    <a:pt x="3100" y="1777"/>
                  </a:lnTo>
                  <a:lnTo>
                    <a:pt x="3126" y="1747"/>
                  </a:lnTo>
                  <a:lnTo>
                    <a:pt x="3150" y="1720"/>
                  </a:lnTo>
                  <a:lnTo>
                    <a:pt x="3172" y="1696"/>
                  </a:lnTo>
                  <a:lnTo>
                    <a:pt x="3190" y="1674"/>
                  </a:lnTo>
                  <a:lnTo>
                    <a:pt x="3205" y="1656"/>
                  </a:lnTo>
                  <a:lnTo>
                    <a:pt x="3219" y="1642"/>
                  </a:lnTo>
                  <a:lnTo>
                    <a:pt x="3228" y="1631"/>
                  </a:lnTo>
                  <a:lnTo>
                    <a:pt x="3233" y="1625"/>
                  </a:lnTo>
                  <a:lnTo>
                    <a:pt x="3235" y="1623"/>
                  </a:lnTo>
                  <a:lnTo>
                    <a:pt x="3214" y="1651"/>
                  </a:lnTo>
                  <a:lnTo>
                    <a:pt x="3191" y="1681"/>
                  </a:lnTo>
                  <a:lnTo>
                    <a:pt x="3167" y="1713"/>
                  </a:lnTo>
                  <a:lnTo>
                    <a:pt x="3142" y="1747"/>
                  </a:lnTo>
                  <a:lnTo>
                    <a:pt x="3115" y="1782"/>
                  </a:lnTo>
                  <a:lnTo>
                    <a:pt x="3087" y="1818"/>
                  </a:lnTo>
                  <a:lnTo>
                    <a:pt x="3060" y="1856"/>
                  </a:lnTo>
                  <a:lnTo>
                    <a:pt x="3031" y="1895"/>
                  </a:lnTo>
                  <a:lnTo>
                    <a:pt x="3001" y="1935"/>
                  </a:lnTo>
                  <a:lnTo>
                    <a:pt x="2971" y="1975"/>
                  </a:lnTo>
                  <a:lnTo>
                    <a:pt x="2941" y="2016"/>
                  </a:lnTo>
                  <a:lnTo>
                    <a:pt x="2911" y="2058"/>
                  </a:lnTo>
                  <a:lnTo>
                    <a:pt x="2879" y="2100"/>
                  </a:lnTo>
                  <a:lnTo>
                    <a:pt x="2849" y="2142"/>
                  </a:lnTo>
                  <a:lnTo>
                    <a:pt x="2818" y="2183"/>
                  </a:lnTo>
                  <a:lnTo>
                    <a:pt x="2788" y="2225"/>
                  </a:lnTo>
                  <a:lnTo>
                    <a:pt x="2758" y="2266"/>
                  </a:lnTo>
                  <a:lnTo>
                    <a:pt x="2728" y="2306"/>
                  </a:lnTo>
                  <a:lnTo>
                    <a:pt x="2699" y="2346"/>
                  </a:lnTo>
                  <a:lnTo>
                    <a:pt x="2670" y="2385"/>
                  </a:lnTo>
                  <a:lnTo>
                    <a:pt x="2642" y="2422"/>
                  </a:lnTo>
                  <a:lnTo>
                    <a:pt x="2615" y="2458"/>
                  </a:lnTo>
                  <a:lnTo>
                    <a:pt x="2590" y="2493"/>
                  </a:lnTo>
                  <a:lnTo>
                    <a:pt x="2564" y="2525"/>
                  </a:lnTo>
                  <a:lnTo>
                    <a:pt x="2540" y="2557"/>
                  </a:lnTo>
                  <a:lnTo>
                    <a:pt x="2519" y="2586"/>
                  </a:lnTo>
                  <a:lnTo>
                    <a:pt x="2497" y="2614"/>
                  </a:lnTo>
                  <a:lnTo>
                    <a:pt x="2478" y="2638"/>
                  </a:lnTo>
                  <a:lnTo>
                    <a:pt x="2460" y="2660"/>
                  </a:lnTo>
                  <a:lnTo>
                    <a:pt x="2444" y="2681"/>
                  </a:lnTo>
                  <a:lnTo>
                    <a:pt x="2430" y="2698"/>
                  </a:lnTo>
                  <a:lnTo>
                    <a:pt x="2417" y="2711"/>
                  </a:lnTo>
                  <a:lnTo>
                    <a:pt x="2359" y="2789"/>
                  </a:lnTo>
                  <a:lnTo>
                    <a:pt x="2300" y="2864"/>
                  </a:lnTo>
                  <a:lnTo>
                    <a:pt x="2239" y="2936"/>
                  </a:lnTo>
                  <a:lnTo>
                    <a:pt x="2179" y="3005"/>
                  </a:lnTo>
                  <a:lnTo>
                    <a:pt x="2118" y="3071"/>
                  </a:lnTo>
                  <a:lnTo>
                    <a:pt x="2057" y="3136"/>
                  </a:lnTo>
                  <a:lnTo>
                    <a:pt x="1994" y="3196"/>
                  </a:lnTo>
                  <a:lnTo>
                    <a:pt x="1932" y="3256"/>
                  </a:lnTo>
                  <a:lnTo>
                    <a:pt x="1869" y="3313"/>
                  </a:lnTo>
                  <a:lnTo>
                    <a:pt x="1806" y="3367"/>
                  </a:lnTo>
                  <a:lnTo>
                    <a:pt x="1744" y="3420"/>
                  </a:lnTo>
                  <a:lnTo>
                    <a:pt x="1681" y="3471"/>
                  </a:lnTo>
                  <a:lnTo>
                    <a:pt x="1619" y="3519"/>
                  </a:lnTo>
                  <a:lnTo>
                    <a:pt x="1556" y="3566"/>
                  </a:lnTo>
                  <a:lnTo>
                    <a:pt x="1494" y="3612"/>
                  </a:lnTo>
                  <a:lnTo>
                    <a:pt x="1431" y="3656"/>
                  </a:lnTo>
                  <a:lnTo>
                    <a:pt x="1370" y="3699"/>
                  </a:lnTo>
                  <a:lnTo>
                    <a:pt x="1307" y="3741"/>
                  </a:lnTo>
                  <a:lnTo>
                    <a:pt x="1247" y="3781"/>
                  </a:lnTo>
                  <a:lnTo>
                    <a:pt x="1186" y="3820"/>
                  </a:lnTo>
                  <a:lnTo>
                    <a:pt x="1127" y="3859"/>
                  </a:lnTo>
                  <a:lnTo>
                    <a:pt x="1067" y="3896"/>
                  </a:lnTo>
                  <a:lnTo>
                    <a:pt x="1009" y="3934"/>
                  </a:lnTo>
                  <a:lnTo>
                    <a:pt x="951" y="3970"/>
                  </a:lnTo>
                  <a:lnTo>
                    <a:pt x="895" y="4007"/>
                  </a:lnTo>
                  <a:lnTo>
                    <a:pt x="838" y="4042"/>
                  </a:lnTo>
                  <a:lnTo>
                    <a:pt x="784" y="4077"/>
                  </a:lnTo>
                  <a:lnTo>
                    <a:pt x="730" y="4112"/>
                  </a:lnTo>
                  <a:lnTo>
                    <a:pt x="677" y="4149"/>
                  </a:lnTo>
                  <a:lnTo>
                    <a:pt x="626" y="4184"/>
                  </a:lnTo>
                  <a:lnTo>
                    <a:pt x="576" y="4219"/>
                  </a:lnTo>
                  <a:lnTo>
                    <a:pt x="528" y="4255"/>
                  </a:lnTo>
                  <a:lnTo>
                    <a:pt x="695" y="4345"/>
                  </a:lnTo>
                  <a:lnTo>
                    <a:pt x="738" y="4314"/>
                  </a:lnTo>
                  <a:lnTo>
                    <a:pt x="783" y="4280"/>
                  </a:lnTo>
                  <a:lnTo>
                    <a:pt x="830" y="4245"/>
                  </a:lnTo>
                  <a:lnTo>
                    <a:pt x="879" y="4207"/>
                  </a:lnTo>
                  <a:lnTo>
                    <a:pt x="931" y="4168"/>
                  </a:lnTo>
                  <a:lnTo>
                    <a:pt x="982" y="4127"/>
                  </a:lnTo>
                  <a:lnTo>
                    <a:pt x="1038" y="4084"/>
                  </a:lnTo>
                  <a:lnTo>
                    <a:pt x="1093" y="4041"/>
                  </a:lnTo>
                  <a:lnTo>
                    <a:pt x="1150" y="3995"/>
                  </a:lnTo>
                  <a:lnTo>
                    <a:pt x="1209" y="3947"/>
                  </a:lnTo>
                  <a:lnTo>
                    <a:pt x="1268" y="3900"/>
                  </a:lnTo>
                  <a:lnTo>
                    <a:pt x="1326" y="3850"/>
                  </a:lnTo>
                  <a:lnTo>
                    <a:pt x="1387" y="3799"/>
                  </a:lnTo>
                  <a:lnTo>
                    <a:pt x="1448" y="3747"/>
                  </a:lnTo>
                  <a:lnTo>
                    <a:pt x="1509" y="3694"/>
                  </a:lnTo>
                  <a:lnTo>
                    <a:pt x="1571" y="3640"/>
                  </a:lnTo>
                  <a:lnTo>
                    <a:pt x="1632" y="3585"/>
                  </a:lnTo>
                  <a:lnTo>
                    <a:pt x="1693" y="3530"/>
                  </a:lnTo>
                  <a:lnTo>
                    <a:pt x="1754" y="3473"/>
                  </a:lnTo>
                  <a:lnTo>
                    <a:pt x="1815" y="3416"/>
                  </a:lnTo>
                  <a:lnTo>
                    <a:pt x="1874" y="3358"/>
                  </a:lnTo>
                  <a:lnTo>
                    <a:pt x="1934" y="3299"/>
                  </a:lnTo>
                  <a:lnTo>
                    <a:pt x="1992" y="3240"/>
                  </a:lnTo>
                  <a:lnTo>
                    <a:pt x="2048" y="3181"/>
                  </a:lnTo>
                  <a:lnTo>
                    <a:pt x="2105" y="3121"/>
                  </a:lnTo>
                  <a:lnTo>
                    <a:pt x="2159" y="3062"/>
                  </a:lnTo>
                  <a:lnTo>
                    <a:pt x="2212" y="3001"/>
                  </a:lnTo>
                  <a:lnTo>
                    <a:pt x="2264" y="2942"/>
                  </a:lnTo>
                  <a:lnTo>
                    <a:pt x="2313" y="2881"/>
                  </a:lnTo>
                  <a:lnTo>
                    <a:pt x="2361" y="2820"/>
                  </a:lnTo>
                  <a:lnTo>
                    <a:pt x="2405" y="2760"/>
                  </a:lnTo>
                  <a:lnTo>
                    <a:pt x="2449" y="2700"/>
                  </a:lnTo>
                  <a:lnTo>
                    <a:pt x="2474" y="2671"/>
                  </a:lnTo>
                  <a:lnTo>
                    <a:pt x="2502" y="2639"/>
                  </a:lnTo>
                  <a:lnTo>
                    <a:pt x="2531" y="2607"/>
                  </a:lnTo>
                  <a:lnTo>
                    <a:pt x="2562" y="2572"/>
                  </a:lnTo>
                  <a:lnTo>
                    <a:pt x="2594" y="2535"/>
                  </a:lnTo>
                  <a:lnTo>
                    <a:pt x="2627" y="2496"/>
                  </a:lnTo>
                  <a:lnTo>
                    <a:pt x="2662" y="2458"/>
                  </a:lnTo>
                  <a:lnTo>
                    <a:pt x="2697" y="2416"/>
                  </a:lnTo>
                  <a:lnTo>
                    <a:pt x="2733" y="2376"/>
                  </a:lnTo>
                  <a:lnTo>
                    <a:pt x="2769" y="2334"/>
                  </a:lnTo>
                  <a:lnTo>
                    <a:pt x="2806" y="2293"/>
                  </a:lnTo>
                  <a:lnTo>
                    <a:pt x="2843" y="2250"/>
                  </a:lnTo>
                  <a:lnTo>
                    <a:pt x="2879" y="2208"/>
                  </a:lnTo>
                  <a:lnTo>
                    <a:pt x="2917" y="2165"/>
                  </a:lnTo>
                  <a:lnTo>
                    <a:pt x="2953" y="2124"/>
                  </a:lnTo>
                  <a:lnTo>
                    <a:pt x="2988" y="2084"/>
                  </a:lnTo>
                  <a:lnTo>
                    <a:pt x="3023" y="2044"/>
                  </a:lnTo>
                  <a:lnTo>
                    <a:pt x="3057" y="2005"/>
                  </a:lnTo>
                  <a:lnTo>
                    <a:pt x="3090" y="1967"/>
                  </a:lnTo>
                  <a:lnTo>
                    <a:pt x="3121" y="1931"/>
                  </a:lnTo>
                  <a:lnTo>
                    <a:pt x="3151" y="1897"/>
                  </a:lnTo>
                  <a:lnTo>
                    <a:pt x="3179" y="1864"/>
                  </a:lnTo>
                  <a:lnTo>
                    <a:pt x="3205" y="1834"/>
                  </a:lnTo>
                  <a:lnTo>
                    <a:pt x="3231" y="1806"/>
                  </a:lnTo>
                  <a:lnTo>
                    <a:pt x="3252" y="1781"/>
                  </a:lnTo>
                  <a:lnTo>
                    <a:pt x="3273" y="1757"/>
                  </a:lnTo>
                  <a:lnTo>
                    <a:pt x="3290" y="1738"/>
                  </a:lnTo>
                  <a:lnTo>
                    <a:pt x="3304" y="1721"/>
                  </a:lnTo>
                  <a:lnTo>
                    <a:pt x="3316" y="1708"/>
                  </a:lnTo>
                  <a:lnTo>
                    <a:pt x="3324" y="1698"/>
                  </a:lnTo>
                  <a:lnTo>
                    <a:pt x="3330" y="1692"/>
                  </a:lnTo>
                  <a:lnTo>
                    <a:pt x="3332" y="1690"/>
                  </a:lnTo>
                  <a:lnTo>
                    <a:pt x="3303" y="1731"/>
                  </a:lnTo>
                  <a:lnTo>
                    <a:pt x="3274" y="1774"/>
                  </a:lnTo>
                  <a:lnTo>
                    <a:pt x="3243" y="1818"/>
                  </a:lnTo>
                  <a:lnTo>
                    <a:pt x="3213" y="1862"/>
                  </a:lnTo>
                  <a:lnTo>
                    <a:pt x="3180" y="1908"/>
                  </a:lnTo>
                  <a:lnTo>
                    <a:pt x="3148" y="1953"/>
                  </a:lnTo>
                  <a:lnTo>
                    <a:pt x="3115" y="1999"/>
                  </a:lnTo>
                  <a:lnTo>
                    <a:pt x="3083" y="2045"/>
                  </a:lnTo>
                  <a:lnTo>
                    <a:pt x="3049" y="2091"/>
                  </a:lnTo>
                  <a:lnTo>
                    <a:pt x="3017" y="2137"/>
                  </a:lnTo>
                  <a:lnTo>
                    <a:pt x="2983" y="2183"/>
                  </a:lnTo>
                  <a:lnTo>
                    <a:pt x="2950" y="2228"/>
                  </a:lnTo>
                  <a:lnTo>
                    <a:pt x="2918" y="2273"/>
                  </a:lnTo>
                  <a:lnTo>
                    <a:pt x="2887" y="2317"/>
                  </a:lnTo>
                  <a:lnTo>
                    <a:pt x="2855" y="2359"/>
                  </a:lnTo>
                  <a:lnTo>
                    <a:pt x="2825" y="2400"/>
                  </a:lnTo>
                  <a:lnTo>
                    <a:pt x="2795" y="2442"/>
                  </a:lnTo>
                  <a:lnTo>
                    <a:pt x="2766" y="2481"/>
                  </a:lnTo>
                  <a:lnTo>
                    <a:pt x="2739" y="2517"/>
                  </a:lnTo>
                  <a:lnTo>
                    <a:pt x="2712" y="2553"/>
                  </a:lnTo>
                  <a:lnTo>
                    <a:pt x="2688" y="2587"/>
                  </a:lnTo>
                  <a:lnTo>
                    <a:pt x="2664" y="2619"/>
                  </a:lnTo>
                  <a:lnTo>
                    <a:pt x="2642" y="2648"/>
                  </a:lnTo>
                  <a:lnTo>
                    <a:pt x="2623" y="2675"/>
                  </a:lnTo>
                  <a:lnTo>
                    <a:pt x="2605" y="2699"/>
                  </a:lnTo>
                  <a:lnTo>
                    <a:pt x="2588" y="2721"/>
                  </a:lnTo>
                  <a:lnTo>
                    <a:pt x="2575" y="2739"/>
                  </a:lnTo>
                  <a:lnTo>
                    <a:pt x="2563" y="2755"/>
                  </a:lnTo>
                  <a:lnTo>
                    <a:pt x="2553" y="2767"/>
                  </a:lnTo>
                  <a:lnTo>
                    <a:pt x="2547" y="2777"/>
                  </a:lnTo>
                  <a:lnTo>
                    <a:pt x="2543" y="2781"/>
                  </a:lnTo>
                  <a:lnTo>
                    <a:pt x="2541" y="2784"/>
                  </a:lnTo>
                  <a:lnTo>
                    <a:pt x="2515" y="2812"/>
                  </a:lnTo>
                  <a:lnTo>
                    <a:pt x="2488" y="2841"/>
                  </a:lnTo>
                  <a:lnTo>
                    <a:pt x="2462" y="2869"/>
                  </a:lnTo>
                  <a:lnTo>
                    <a:pt x="2436" y="2898"/>
                  </a:lnTo>
                  <a:lnTo>
                    <a:pt x="2409" y="2926"/>
                  </a:lnTo>
                  <a:lnTo>
                    <a:pt x="2384" y="2955"/>
                  </a:lnTo>
                  <a:lnTo>
                    <a:pt x="2357" y="2983"/>
                  </a:lnTo>
                  <a:lnTo>
                    <a:pt x="2332" y="3012"/>
                  </a:lnTo>
                  <a:lnTo>
                    <a:pt x="2308" y="3040"/>
                  </a:lnTo>
                  <a:lnTo>
                    <a:pt x="2283" y="3068"/>
                  </a:lnTo>
                  <a:lnTo>
                    <a:pt x="2259" y="3096"/>
                  </a:lnTo>
                  <a:lnTo>
                    <a:pt x="2235" y="3124"/>
                  </a:lnTo>
                  <a:lnTo>
                    <a:pt x="2212" y="3151"/>
                  </a:lnTo>
                  <a:lnTo>
                    <a:pt x="2189" y="3179"/>
                  </a:lnTo>
                  <a:lnTo>
                    <a:pt x="2166" y="3207"/>
                  </a:lnTo>
                  <a:lnTo>
                    <a:pt x="2144" y="3235"/>
                  </a:lnTo>
                  <a:lnTo>
                    <a:pt x="2124" y="3262"/>
                  </a:lnTo>
                  <a:lnTo>
                    <a:pt x="2104" y="3289"/>
                  </a:lnTo>
                  <a:lnTo>
                    <a:pt x="2083" y="3316"/>
                  </a:lnTo>
                  <a:lnTo>
                    <a:pt x="2064" y="3343"/>
                  </a:lnTo>
                  <a:lnTo>
                    <a:pt x="2046" y="3370"/>
                  </a:lnTo>
                  <a:lnTo>
                    <a:pt x="2028" y="3395"/>
                  </a:lnTo>
                  <a:lnTo>
                    <a:pt x="2011" y="3422"/>
                  </a:lnTo>
                  <a:lnTo>
                    <a:pt x="1995" y="3447"/>
                  </a:lnTo>
                  <a:lnTo>
                    <a:pt x="1980" y="3473"/>
                  </a:lnTo>
                  <a:lnTo>
                    <a:pt x="1966" y="3498"/>
                  </a:lnTo>
                  <a:lnTo>
                    <a:pt x="1953" y="3523"/>
                  </a:lnTo>
                  <a:lnTo>
                    <a:pt x="1940" y="3548"/>
                  </a:lnTo>
                  <a:lnTo>
                    <a:pt x="1929" y="3572"/>
                  </a:lnTo>
                  <a:lnTo>
                    <a:pt x="1918" y="3595"/>
                  </a:lnTo>
                  <a:lnTo>
                    <a:pt x="1910" y="3620"/>
                  </a:lnTo>
                  <a:lnTo>
                    <a:pt x="1901" y="3643"/>
                  </a:lnTo>
                  <a:lnTo>
                    <a:pt x="1615" y="4655"/>
                  </a:lnTo>
                  <a:lnTo>
                    <a:pt x="1797" y="4689"/>
                  </a:lnTo>
                  <a:lnTo>
                    <a:pt x="1802" y="4669"/>
                  </a:lnTo>
                  <a:lnTo>
                    <a:pt x="1806" y="4647"/>
                  </a:lnTo>
                  <a:lnTo>
                    <a:pt x="1811" y="4621"/>
                  </a:lnTo>
                  <a:lnTo>
                    <a:pt x="1816" y="4592"/>
                  </a:lnTo>
                  <a:lnTo>
                    <a:pt x="1821" y="4559"/>
                  </a:lnTo>
                  <a:lnTo>
                    <a:pt x="1827" y="4524"/>
                  </a:lnTo>
                  <a:lnTo>
                    <a:pt x="1833" y="4486"/>
                  </a:lnTo>
                  <a:lnTo>
                    <a:pt x="1839" y="4446"/>
                  </a:lnTo>
                  <a:lnTo>
                    <a:pt x="1845" y="4403"/>
                  </a:lnTo>
                  <a:lnTo>
                    <a:pt x="1851" y="4359"/>
                  </a:lnTo>
                  <a:lnTo>
                    <a:pt x="1858" y="4312"/>
                  </a:lnTo>
                  <a:lnTo>
                    <a:pt x="1867" y="4265"/>
                  </a:lnTo>
                  <a:lnTo>
                    <a:pt x="1875" y="4215"/>
                  </a:lnTo>
                  <a:lnTo>
                    <a:pt x="1883" y="4166"/>
                  </a:lnTo>
                  <a:lnTo>
                    <a:pt x="1893" y="4115"/>
                  </a:lnTo>
                  <a:lnTo>
                    <a:pt x="1903" y="4063"/>
                  </a:lnTo>
                  <a:lnTo>
                    <a:pt x="1913" y="4010"/>
                  </a:lnTo>
                  <a:lnTo>
                    <a:pt x="1924" y="3958"/>
                  </a:lnTo>
                  <a:lnTo>
                    <a:pt x="1936" y="3906"/>
                  </a:lnTo>
                  <a:lnTo>
                    <a:pt x="1950" y="3854"/>
                  </a:lnTo>
                  <a:lnTo>
                    <a:pt x="1964" y="3802"/>
                  </a:lnTo>
                  <a:lnTo>
                    <a:pt x="1978" y="3751"/>
                  </a:lnTo>
                  <a:lnTo>
                    <a:pt x="1994" y="3700"/>
                  </a:lnTo>
                  <a:lnTo>
                    <a:pt x="2010" y="3651"/>
                  </a:lnTo>
                  <a:lnTo>
                    <a:pt x="2028" y="3604"/>
                  </a:lnTo>
                  <a:lnTo>
                    <a:pt x="2046" y="3557"/>
                  </a:lnTo>
                  <a:lnTo>
                    <a:pt x="2066" y="3513"/>
                  </a:lnTo>
                  <a:lnTo>
                    <a:pt x="2087" y="3471"/>
                  </a:lnTo>
                  <a:lnTo>
                    <a:pt x="2108" y="3429"/>
                  </a:lnTo>
                  <a:lnTo>
                    <a:pt x="2131" y="3392"/>
                  </a:lnTo>
                  <a:lnTo>
                    <a:pt x="2156" y="3356"/>
                  </a:lnTo>
                  <a:lnTo>
                    <a:pt x="2182" y="3324"/>
                  </a:lnTo>
                  <a:lnTo>
                    <a:pt x="2207" y="3290"/>
                  </a:lnTo>
                  <a:lnTo>
                    <a:pt x="2235" y="3252"/>
                  </a:lnTo>
                  <a:lnTo>
                    <a:pt x="2264" y="3212"/>
                  </a:lnTo>
                  <a:lnTo>
                    <a:pt x="2292" y="3171"/>
                  </a:lnTo>
                  <a:lnTo>
                    <a:pt x="2322" y="3130"/>
                  </a:lnTo>
                  <a:lnTo>
                    <a:pt x="2353" y="3087"/>
                  </a:lnTo>
                  <a:lnTo>
                    <a:pt x="2383" y="3046"/>
                  </a:lnTo>
                  <a:lnTo>
                    <a:pt x="2411" y="3005"/>
                  </a:lnTo>
                  <a:lnTo>
                    <a:pt x="2438" y="2966"/>
                  </a:lnTo>
                  <a:lnTo>
                    <a:pt x="2464" y="2929"/>
                  </a:lnTo>
                  <a:lnTo>
                    <a:pt x="2488" y="2895"/>
                  </a:lnTo>
                  <a:lnTo>
                    <a:pt x="2509" y="2865"/>
                  </a:lnTo>
                  <a:lnTo>
                    <a:pt x="2527" y="2840"/>
                  </a:lnTo>
                  <a:lnTo>
                    <a:pt x="2543" y="2819"/>
                  </a:lnTo>
                  <a:lnTo>
                    <a:pt x="2553" y="2803"/>
                  </a:lnTo>
                  <a:lnTo>
                    <a:pt x="2561" y="2795"/>
                  </a:lnTo>
                  <a:lnTo>
                    <a:pt x="2588" y="2763"/>
                  </a:lnTo>
                  <a:lnTo>
                    <a:pt x="2616" y="2730"/>
                  </a:lnTo>
                  <a:lnTo>
                    <a:pt x="2644" y="2699"/>
                  </a:lnTo>
                  <a:lnTo>
                    <a:pt x="2671" y="2667"/>
                  </a:lnTo>
                  <a:lnTo>
                    <a:pt x="2699" y="2635"/>
                  </a:lnTo>
                  <a:lnTo>
                    <a:pt x="2727" y="2603"/>
                  </a:lnTo>
                  <a:lnTo>
                    <a:pt x="2755" y="2572"/>
                  </a:lnTo>
                  <a:lnTo>
                    <a:pt x="2783" y="2540"/>
                  </a:lnTo>
                  <a:lnTo>
                    <a:pt x="2811" y="2508"/>
                  </a:lnTo>
                  <a:lnTo>
                    <a:pt x="2837" y="2478"/>
                  </a:lnTo>
                  <a:lnTo>
                    <a:pt x="2865" y="2447"/>
                  </a:lnTo>
                  <a:lnTo>
                    <a:pt x="2893" y="2415"/>
                  </a:lnTo>
                  <a:lnTo>
                    <a:pt x="2919" y="2385"/>
                  </a:lnTo>
                  <a:lnTo>
                    <a:pt x="2947" y="2354"/>
                  </a:lnTo>
                  <a:lnTo>
                    <a:pt x="2973" y="2324"/>
                  </a:lnTo>
                  <a:lnTo>
                    <a:pt x="2998" y="2294"/>
                  </a:lnTo>
                  <a:lnTo>
                    <a:pt x="3025" y="2263"/>
                  </a:lnTo>
                  <a:lnTo>
                    <a:pt x="3050" y="2234"/>
                  </a:lnTo>
                  <a:lnTo>
                    <a:pt x="3075" y="2205"/>
                  </a:lnTo>
                  <a:lnTo>
                    <a:pt x="3101" y="2176"/>
                  </a:lnTo>
                  <a:lnTo>
                    <a:pt x="3125" y="2147"/>
                  </a:lnTo>
                  <a:lnTo>
                    <a:pt x="3149" y="2119"/>
                  </a:lnTo>
                  <a:lnTo>
                    <a:pt x="3172" y="2091"/>
                  </a:lnTo>
                  <a:lnTo>
                    <a:pt x="3195" y="2063"/>
                  </a:lnTo>
                  <a:lnTo>
                    <a:pt x="3217" y="2037"/>
                  </a:lnTo>
                  <a:lnTo>
                    <a:pt x="3239" y="2010"/>
                  </a:lnTo>
                  <a:lnTo>
                    <a:pt x="3261" y="1983"/>
                  </a:lnTo>
                  <a:lnTo>
                    <a:pt x="3281" y="1958"/>
                  </a:lnTo>
                  <a:lnTo>
                    <a:pt x="3302" y="1932"/>
                  </a:lnTo>
                  <a:lnTo>
                    <a:pt x="3321" y="1907"/>
                  </a:lnTo>
                  <a:lnTo>
                    <a:pt x="3339" y="1882"/>
                  </a:lnTo>
                  <a:lnTo>
                    <a:pt x="3357" y="1858"/>
                  </a:lnTo>
                  <a:lnTo>
                    <a:pt x="3405" y="1791"/>
                  </a:lnTo>
                  <a:lnTo>
                    <a:pt x="3454" y="1724"/>
                  </a:lnTo>
                  <a:lnTo>
                    <a:pt x="3505" y="1657"/>
                  </a:lnTo>
                  <a:lnTo>
                    <a:pt x="3555" y="1590"/>
                  </a:lnTo>
                  <a:lnTo>
                    <a:pt x="3607" y="1522"/>
                  </a:lnTo>
                  <a:lnTo>
                    <a:pt x="3660" y="1455"/>
                  </a:lnTo>
                  <a:lnTo>
                    <a:pt x="3714" y="1390"/>
                  </a:lnTo>
                  <a:lnTo>
                    <a:pt x="3768" y="1324"/>
                  </a:lnTo>
                  <a:lnTo>
                    <a:pt x="3825" y="1259"/>
                  </a:lnTo>
                  <a:lnTo>
                    <a:pt x="3883" y="1196"/>
                  </a:lnTo>
                  <a:lnTo>
                    <a:pt x="3942" y="1133"/>
                  </a:lnTo>
                  <a:lnTo>
                    <a:pt x="4002" y="1071"/>
                  </a:lnTo>
                  <a:lnTo>
                    <a:pt x="4064" y="1010"/>
                  </a:lnTo>
                  <a:lnTo>
                    <a:pt x="4128" y="951"/>
                  </a:lnTo>
                  <a:lnTo>
                    <a:pt x="4193" y="894"/>
                  </a:lnTo>
                  <a:lnTo>
                    <a:pt x="4260" y="838"/>
                  </a:lnTo>
                  <a:lnTo>
                    <a:pt x="4330" y="783"/>
                  </a:lnTo>
                  <a:lnTo>
                    <a:pt x="4401" y="731"/>
                  </a:lnTo>
                  <a:lnTo>
                    <a:pt x="4474" y="681"/>
                  </a:lnTo>
                  <a:lnTo>
                    <a:pt x="4550" y="633"/>
                  </a:lnTo>
                  <a:lnTo>
                    <a:pt x="4628" y="588"/>
                  </a:lnTo>
                  <a:lnTo>
                    <a:pt x="4708" y="544"/>
                  </a:lnTo>
                  <a:lnTo>
                    <a:pt x="4791" y="504"/>
                  </a:lnTo>
                  <a:lnTo>
                    <a:pt x="4876" y="467"/>
                  </a:lnTo>
                  <a:lnTo>
                    <a:pt x="4964" y="431"/>
                  </a:lnTo>
                  <a:lnTo>
                    <a:pt x="5055" y="400"/>
                  </a:lnTo>
                  <a:lnTo>
                    <a:pt x="5148" y="371"/>
                  </a:lnTo>
                  <a:lnTo>
                    <a:pt x="5245" y="345"/>
                  </a:lnTo>
                  <a:lnTo>
                    <a:pt x="5344" y="323"/>
                  </a:lnTo>
                  <a:lnTo>
                    <a:pt x="5448" y="305"/>
                  </a:lnTo>
                  <a:lnTo>
                    <a:pt x="5552" y="291"/>
                  </a:lnTo>
                  <a:lnTo>
                    <a:pt x="5662" y="280"/>
                  </a:lnTo>
                  <a:lnTo>
                    <a:pt x="5701" y="273"/>
                  </a:lnTo>
                  <a:lnTo>
                    <a:pt x="5741" y="265"/>
                  </a:lnTo>
                  <a:lnTo>
                    <a:pt x="5780" y="259"/>
                  </a:lnTo>
                  <a:lnTo>
                    <a:pt x="5819" y="253"/>
                  </a:lnTo>
                  <a:lnTo>
                    <a:pt x="5857" y="247"/>
                  </a:lnTo>
                  <a:lnTo>
                    <a:pt x="5894" y="242"/>
                  </a:lnTo>
                  <a:lnTo>
                    <a:pt x="5931" y="239"/>
                  </a:lnTo>
                  <a:lnTo>
                    <a:pt x="5967" y="234"/>
                  </a:lnTo>
                  <a:lnTo>
                    <a:pt x="6003" y="231"/>
                  </a:lnTo>
                  <a:lnTo>
                    <a:pt x="6038" y="228"/>
                  </a:lnTo>
                  <a:lnTo>
                    <a:pt x="6072" y="225"/>
                  </a:lnTo>
                  <a:lnTo>
                    <a:pt x="6104" y="223"/>
                  </a:lnTo>
                  <a:lnTo>
                    <a:pt x="6137" y="222"/>
                  </a:lnTo>
                  <a:lnTo>
                    <a:pt x="6167" y="219"/>
                  </a:lnTo>
                  <a:lnTo>
                    <a:pt x="6197" y="218"/>
                  </a:lnTo>
                  <a:lnTo>
                    <a:pt x="6226" y="217"/>
                  </a:lnTo>
                  <a:lnTo>
                    <a:pt x="6252" y="217"/>
                  </a:lnTo>
                  <a:lnTo>
                    <a:pt x="6279" y="216"/>
                  </a:lnTo>
                  <a:lnTo>
                    <a:pt x="6303" y="216"/>
                  </a:lnTo>
                  <a:lnTo>
                    <a:pt x="6327" y="216"/>
                  </a:lnTo>
                  <a:lnTo>
                    <a:pt x="6348" y="216"/>
                  </a:lnTo>
                  <a:lnTo>
                    <a:pt x="6368" y="216"/>
                  </a:lnTo>
                  <a:lnTo>
                    <a:pt x="6387" y="216"/>
                  </a:lnTo>
                  <a:lnTo>
                    <a:pt x="6404" y="216"/>
                  </a:lnTo>
                  <a:lnTo>
                    <a:pt x="6418" y="216"/>
                  </a:lnTo>
                  <a:lnTo>
                    <a:pt x="6431" y="217"/>
                  </a:lnTo>
                  <a:lnTo>
                    <a:pt x="6444" y="217"/>
                  </a:lnTo>
                  <a:lnTo>
                    <a:pt x="6453" y="217"/>
                  </a:lnTo>
                  <a:lnTo>
                    <a:pt x="6460" y="218"/>
                  </a:lnTo>
                  <a:lnTo>
                    <a:pt x="6465" y="218"/>
                  </a:lnTo>
                  <a:lnTo>
                    <a:pt x="6469" y="218"/>
                  </a:lnTo>
                  <a:lnTo>
                    <a:pt x="6470" y="218"/>
                  </a:lnTo>
                  <a:lnTo>
                    <a:pt x="752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A254D68A-43B7-AFE4-46CD-96CB79743BA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1" y="1816"/>
              <a:ext cx="575" cy="494"/>
            </a:xfrm>
            <a:custGeom>
              <a:avLst/>
              <a:gdLst>
                <a:gd name="T0" fmla="*/ 575 w 2877"/>
                <a:gd name="T1" fmla="*/ 0 h 2470"/>
                <a:gd name="T2" fmla="*/ 492 w 2877"/>
                <a:gd name="T3" fmla="*/ 149 h 2470"/>
                <a:gd name="T4" fmla="*/ 349 w 2877"/>
                <a:gd name="T5" fmla="*/ 315 h 2470"/>
                <a:gd name="T6" fmla="*/ 295 w 2877"/>
                <a:gd name="T7" fmla="*/ 494 h 2470"/>
                <a:gd name="T8" fmla="*/ 153 w 2877"/>
                <a:gd name="T9" fmla="*/ 467 h 2470"/>
                <a:gd name="T10" fmla="*/ 56 w 2877"/>
                <a:gd name="T11" fmla="*/ 417 h 2470"/>
                <a:gd name="T12" fmla="*/ 0 w 2877"/>
                <a:gd name="T13" fmla="*/ 364 h 24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77" h="2470">
                  <a:moveTo>
                    <a:pt x="2877" y="0"/>
                  </a:moveTo>
                  <a:lnTo>
                    <a:pt x="2461" y="747"/>
                  </a:lnTo>
                  <a:lnTo>
                    <a:pt x="1745" y="1577"/>
                  </a:lnTo>
                  <a:lnTo>
                    <a:pt x="1477" y="2470"/>
                  </a:lnTo>
                  <a:lnTo>
                    <a:pt x="764" y="2335"/>
                  </a:lnTo>
                  <a:lnTo>
                    <a:pt x="278" y="2083"/>
                  </a:lnTo>
                  <a:lnTo>
                    <a:pt x="0" y="18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id="{C46DAA89-C272-3BCB-ACB9-836446879F5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0" y="1925"/>
              <a:ext cx="183" cy="130"/>
            </a:xfrm>
            <a:custGeom>
              <a:avLst/>
              <a:gdLst>
                <a:gd name="T0" fmla="*/ 0 w 915"/>
                <a:gd name="T1" fmla="*/ 0 h 650"/>
                <a:gd name="T2" fmla="*/ 183 w 915"/>
                <a:gd name="T3" fmla="*/ 41 h 650"/>
                <a:gd name="T4" fmla="*/ 183 w 915"/>
                <a:gd name="T5" fmla="*/ 130 h 6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5" h="650">
                  <a:moveTo>
                    <a:pt x="0" y="0"/>
                  </a:moveTo>
                  <a:lnTo>
                    <a:pt x="915" y="207"/>
                  </a:lnTo>
                  <a:lnTo>
                    <a:pt x="915" y="65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359AE748-2C7C-FADB-EAAB-438486A0615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6" y="2089"/>
              <a:ext cx="174" cy="151"/>
            </a:xfrm>
            <a:custGeom>
              <a:avLst/>
              <a:gdLst>
                <a:gd name="T0" fmla="*/ 0 w 870"/>
                <a:gd name="T1" fmla="*/ 0 h 758"/>
                <a:gd name="T2" fmla="*/ 174 w 870"/>
                <a:gd name="T3" fmla="*/ 46 h 758"/>
                <a:gd name="T4" fmla="*/ 174 w 870"/>
                <a:gd name="T5" fmla="*/ 151 h 75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70" h="758">
                  <a:moveTo>
                    <a:pt x="0" y="0"/>
                  </a:moveTo>
                  <a:lnTo>
                    <a:pt x="870" y="230"/>
                  </a:lnTo>
                  <a:lnTo>
                    <a:pt x="870" y="75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Line 35">
              <a:extLst>
                <a:ext uri="{FF2B5EF4-FFF2-40B4-BE49-F238E27FC236}">
                  <a16:creationId xmlns:a16="http://schemas.microsoft.com/office/drawing/2014/main" id="{B3C26A7F-B7F9-E7CE-F37D-51DC9E4E4A0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854" y="2312"/>
              <a:ext cx="1" cy="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Line 36">
              <a:extLst>
                <a:ext uri="{FF2B5EF4-FFF2-40B4-BE49-F238E27FC236}">
                  <a16:creationId xmlns:a16="http://schemas.microsoft.com/office/drawing/2014/main" id="{CF1EF5F2-0E87-1377-05C5-E0BACD610D9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12" y="2283"/>
              <a:ext cx="1" cy="8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Line 37">
              <a:extLst>
                <a:ext uri="{FF2B5EF4-FFF2-40B4-BE49-F238E27FC236}">
                  <a16:creationId xmlns:a16="http://schemas.microsoft.com/office/drawing/2014/main" id="{6C33299D-2333-13DB-E7E7-6B976B0E807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16" y="2232"/>
              <a:ext cx="1" cy="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E55A9BBE-F1D6-B7B7-B196-D70AD15F953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36" y="1574"/>
              <a:ext cx="393" cy="235"/>
            </a:xfrm>
            <a:custGeom>
              <a:avLst/>
              <a:gdLst>
                <a:gd name="T0" fmla="*/ 393 w 1963"/>
                <a:gd name="T1" fmla="*/ 61 h 1177"/>
                <a:gd name="T2" fmla="*/ 324 w 1963"/>
                <a:gd name="T3" fmla="*/ 1 h 1177"/>
                <a:gd name="T4" fmla="*/ 324 w 1963"/>
                <a:gd name="T5" fmla="*/ 1 h 1177"/>
                <a:gd name="T6" fmla="*/ 320 w 1963"/>
                <a:gd name="T7" fmla="*/ 0 h 1177"/>
                <a:gd name="T8" fmla="*/ 315 w 1963"/>
                <a:gd name="T9" fmla="*/ 0 h 1177"/>
                <a:gd name="T10" fmla="*/ 309 w 1963"/>
                <a:gd name="T11" fmla="*/ 0 h 1177"/>
                <a:gd name="T12" fmla="*/ 302 w 1963"/>
                <a:gd name="T13" fmla="*/ 1 h 1177"/>
                <a:gd name="T14" fmla="*/ 295 w 1963"/>
                <a:gd name="T15" fmla="*/ 2 h 1177"/>
                <a:gd name="T16" fmla="*/ 288 w 1963"/>
                <a:gd name="T17" fmla="*/ 3 h 1177"/>
                <a:gd name="T18" fmla="*/ 279 w 1963"/>
                <a:gd name="T19" fmla="*/ 4 h 1177"/>
                <a:gd name="T20" fmla="*/ 271 w 1963"/>
                <a:gd name="T21" fmla="*/ 6 h 1177"/>
                <a:gd name="T22" fmla="*/ 262 w 1963"/>
                <a:gd name="T23" fmla="*/ 8 h 1177"/>
                <a:gd name="T24" fmla="*/ 252 w 1963"/>
                <a:gd name="T25" fmla="*/ 10 h 1177"/>
                <a:gd name="T26" fmla="*/ 242 w 1963"/>
                <a:gd name="T27" fmla="*/ 13 h 1177"/>
                <a:gd name="T28" fmla="*/ 232 w 1963"/>
                <a:gd name="T29" fmla="*/ 16 h 1177"/>
                <a:gd name="T30" fmla="*/ 222 w 1963"/>
                <a:gd name="T31" fmla="*/ 19 h 1177"/>
                <a:gd name="T32" fmla="*/ 211 w 1963"/>
                <a:gd name="T33" fmla="*/ 22 h 1177"/>
                <a:gd name="T34" fmla="*/ 200 w 1963"/>
                <a:gd name="T35" fmla="*/ 26 h 1177"/>
                <a:gd name="T36" fmla="*/ 188 w 1963"/>
                <a:gd name="T37" fmla="*/ 30 h 1177"/>
                <a:gd name="T38" fmla="*/ 177 w 1963"/>
                <a:gd name="T39" fmla="*/ 35 h 1177"/>
                <a:gd name="T40" fmla="*/ 165 w 1963"/>
                <a:gd name="T41" fmla="*/ 39 h 1177"/>
                <a:gd name="T42" fmla="*/ 153 w 1963"/>
                <a:gd name="T43" fmla="*/ 44 h 1177"/>
                <a:gd name="T44" fmla="*/ 141 w 1963"/>
                <a:gd name="T45" fmla="*/ 50 h 1177"/>
                <a:gd name="T46" fmla="*/ 129 w 1963"/>
                <a:gd name="T47" fmla="*/ 55 h 1177"/>
                <a:gd name="T48" fmla="*/ 117 w 1963"/>
                <a:gd name="T49" fmla="*/ 61 h 1177"/>
                <a:gd name="T50" fmla="*/ 105 w 1963"/>
                <a:gd name="T51" fmla="*/ 67 h 1177"/>
                <a:gd name="T52" fmla="*/ 93 w 1963"/>
                <a:gd name="T53" fmla="*/ 74 h 1177"/>
                <a:gd name="T54" fmla="*/ 81 w 1963"/>
                <a:gd name="T55" fmla="*/ 80 h 1177"/>
                <a:gd name="T56" fmla="*/ 68 w 1963"/>
                <a:gd name="T57" fmla="*/ 87 h 1177"/>
                <a:gd name="T58" fmla="*/ 56 w 1963"/>
                <a:gd name="T59" fmla="*/ 95 h 1177"/>
                <a:gd name="T60" fmla="*/ 45 w 1963"/>
                <a:gd name="T61" fmla="*/ 102 h 1177"/>
                <a:gd name="T62" fmla="*/ 33 w 1963"/>
                <a:gd name="T63" fmla="*/ 110 h 1177"/>
                <a:gd name="T64" fmla="*/ 22 w 1963"/>
                <a:gd name="T65" fmla="*/ 118 h 1177"/>
                <a:gd name="T66" fmla="*/ 11 w 1963"/>
                <a:gd name="T67" fmla="*/ 127 h 1177"/>
                <a:gd name="T68" fmla="*/ 0 w 1963"/>
                <a:gd name="T69" fmla="*/ 135 h 1177"/>
                <a:gd name="T70" fmla="*/ 0 w 1963"/>
                <a:gd name="T71" fmla="*/ 185 h 1177"/>
                <a:gd name="T72" fmla="*/ 128 w 1963"/>
                <a:gd name="T73" fmla="*/ 235 h 117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63" h="1177">
                  <a:moveTo>
                    <a:pt x="1963" y="307"/>
                  </a:moveTo>
                  <a:lnTo>
                    <a:pt x="1620" y="4"/>
                  </a:lnTo>
                  <a:lnTo>
                    <a:pt x="1597" y="2"/>
                  </a:lnTo>
                  <a:lnTo>
                    <a:pt x="1572" y="0"/>
                  </a:lnTo>
                  <a:lnTo>
                    <a:pt x="1542" y="2"/>
                  </a:lnTo>
                  <a:lnTo>
                    <a:pt x="1509" y="4"/>
                  </a:lnTo>
                  <a:lnTo>
                    <a:pt x="1474" y="8"/>
                  </a:lnTo>
                  <a:lnTo>
                    <a:pt x="1437" y="14"/>
                  </a:lnTo>
                  <a:lnTo>
                    <a:pt x="1396" y="20"/>
                  </a:lnTo>
                  <a:lnTo>
                    <a:pt x="1353" y="28"/>
                  </a:lnTo>
                  <a:lnTo>
                    <a:pt x="1308" y="39"/>
                  </a:lnTo>
                  <a:lnTo>
                    <a:pt x="1260" y="50"/>
                  </a:lnTo>
                  <a:lnTo>
                    <a:pt x="1211" y="64"/>
                  </a:lnTo>
                  <a:lnTo>
                    <a:pt x="1160" y="78"/>
                  </a:lnTo>
                  <a:lnTo>
                    <a:pt x="1107" y="94"/>
                  </a:lnTo>
                  <a:lnTo>
                    <a:pt x="1053" y="112"/>
                  </a:lnTo>
                  <a:lnTo>
                    <a:pt x="997" y="131"/>
                  </a:lnTo>
                  <a:lnTo>
                    <a:pt x="940" y="151"/>
                  </a:lnTo>
                  <a:lnTo>
                    <a:pt x="882" y="174"/>
                  </a:lnTo>
                  <a:lnTo>
                    <a:pt x="824" y="197"/>
                  </a:lnTo>
                  <a:lnTo>
                    <a:pt x="765" y="222"/>
                  </a:lnTo>
                  <a:lnTo>
                    <a:pt x="704" y="249"/>
                  </a:lnTo>
                  <a:lnTo>
                    <a:pt x="644" y="277"/>
                  </a:lnTo>
                  <a:lnTo>
                    <a:pt x="584" y="306"/>
                  </a:lnTo>
                  <a:lnTo>
                    <a:pt x="523" y="336"/>
                  </a:lnTo>
                  <a:lnTo>
                    <a:pt x="463" y="369"/>
                  </a:lnTo>
                  <a:lnTo>
                    <a:pt x="403" y="402"/>
                  </a:lnTo>
                  <a:lnTo>
                    <a:pt x="342" y="437"/>
                  </a:lnTo>
                  <a:lnTo>
                    <a:pt x="282" y="474"/>
                  </a:lnTo>
                  <a:lnTo>
                    <a:pt x="225" y="512"/>
                  </a:lnTo>
                  <a:lnTo>
                    <a:pt x="167" y="551"/>
                  </a:lnTo>
                  <a:lnTo>
                    <a:pt x="109" y="592"/>
                  </a:lnTo>
                  <a:lnTo>
                    <a:pt x="54" y="634"/>
                  </a:lnTo>
                  <a:lnTo>
                    <a:pt x="0" y="677"/>
                  </a:lnTo>
                  <a:lnTo>
                    <a:pt x="0" y="925"/>
                  </a:lnTo>
                  <a:lnTo>
                    <a:pt x="639" y="117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Line 39">
              <a:extLst>
                <a:ext uri="{FF2B5EF4-FFF2-40B4-BE49-F238E27FC236}">
                  <a16:creationId xmlns:a16="http://schemas.microsoft.com/office/drawing/2014/main" id="{1D4AE849-1297-F4DD-75AB-1F03E0D96C9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1139" y="1713"/>
              <a:ext cx="124" cy="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40">
              <a:extLst>
                <a:ext uri="{FF2B5EF4-FFF2-40B4-BE49-F238E27FC236}">
                  <a16:creationId xmlns:a16="http://schemas.microsoft.com/office/drawing/2014/main" id="{658DE394-1605-7BB9-7489-CF270738954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32" y="1462"/>
              <a:ext cx="393" cy="209"/>
            </a:xfrm>
            <a:custGeom>
              <a:avLst/>
              <a:gdLst>
                <a:gd name="T0" fmla="*/ 334 w 1963"/>
                <a:gd name="T1" fmla="*/ 1 h 1047"/>
                <a:gd name="T2" fmla="*/ 322 w 1963"/>
                <a:gd name="T3" fmla="*/ 0 h 1047"/>
                <a:gd name="T4" fmla="*/ 308 w 1963"/>
                <a:gd name="T5" fmla="*/ 0 h 1047"/>
                <a:gd name="T6" fmla="*/ 291 w 1963"/>
                <a:gd name="T7" fmla="*/ 1 h 1047"/>
                <a:gd name="T8" fmla="*/ 272 w 1963"/>
                <a:gd name="T9" fmla="*/ 2 h 1047"/>
                <a:gd name="T10" fmla="*/ 251 w 1963"/>
                <a:gd name="T11" fmla="*/ 5 h 1047"/>
                <a:gd name="T12" fmla="*/ 228 w 1963"/>
                <a:gd name="T13" fmla="*/ 8 h 1047"/>
                <a:gd name="T14" fmla="*/ 205 w 1963"/>
                <a:gd name="T15" fmla="*/ 12 h 1047"/>
                <a:gd name="T16" fmla="*/ 180 w 1963"/>
                <a:gd name="T17" fmla="*/ 18 h 1047"/>
                <a:gd name="T18" fmla="*/ 155 w 1963"/>
                <a:gd name="T19" fmla="*/ 25 h 1047"/>
                <a:gd name="T20" fmla="*/ 130 w 1963"/>
                <a:gd name="T21" fmla="*/ 33 h 1047"/>
                <a:gd name="T22" fmla="*/ 104 w 1963"/>
                <a:gd name="T23" fmla="*/ 43 h 1047"/>
                <a:gd name="T24" fmla="*/ 79 w 1963"/>
                <a:gd name="T25" fmla="*/ 55 h 1047"/>
                <a:gd name="T26" fmla="*/ 55 w 1963"/>
                <a:gd name="T27" fmla="*/ 68 h 1047"/>
                <a:gd name="T28" fmla="*/ 32 w 1963"/>
                <a:gd name="T29" fmla="*/ 83 h 1047"/>
                <a:gd name="T30" fmla="*/ 10 w 1963"/>
                <a:gd name="T31" fmla="*/ 100 h 1047"/>
                <a:gd name="T32" fmla="*/ 0 w 1963"/>
                <a:gd name="T33" fmla="*/ 158 h 1047"/>
                <a:gd name="T34" fmla="*/ 133 w 1963"/>
                <a:gd name="T35" fmla="*/ 201 h 1047"/>
                <a:gd name="T36" fmla="*/ 144 w 1963"/>
                <a:gd name="T37" fmla="*/ 187 h 1047"/>
                <a:gd name="T38" fmla="*/ 157 w 1963"/>
                <a:gd name="T39" fmla="*/ 174 h 1047"/>
                <a:gd name="T40" fmla="*/ 171 w 1963"/>
                <a:gd name="T41" fmla="*/ 161 h 1047"/>
                <a:gd name="T42" fmla="*/ 187 w 1963"/>
                <a:gd name="T43" fmla="*/ 149 h 1047"/>
                <a:gd name="T44" fmla="*/ 204 w 1963"/>
                <a:gd name="T45" fmla="*/ 138 h 1047"/>
                <a:gd name="T46" fmla="*/ 222 w 1963"/>
                <a:gd name="T47" fmla="*/ 128 h 1047"/>
                <a:gd name="T48" fmla="*/ 241 w 1963"/>
                <a:gd name="T49" fmla="*/ 118 h 1047"/>
                <a:gd name="T50" fmla="*/ 260 w 1963"/>
                <a:gd name="T51" fmla="*/ 110 h 1047"/>
                <a:gd name="T52" fmla="*/ 279 w 1963"/>
                <a:gd name="T53" fmla="*/ 103 h 1047"/>
                <a:gd name="T54" fmla="*/ 298 w 1963"/>
                <a:gd name="T55" fmla="*/ 96 h 1047"/>
                <a:gd name="T56" fmla="*/ 318 w 1963"/>
                <a:gd name="T57" fmla="*/ 91 h 1047"/>
                <a:gd name="T58" fmla="*/ 336 w 1963"/>
                <a:gd name="T59" fmla="*/ 87 h 1047"/>
                <a:gd name="T60" fmla="*/ 354 w 1963"/>
                <a:gd name="T61" fmla="*/ 83 h 1047"/>
                <a:gd name="T62" fmla="*/ 370 w 1963"/>
                <a:gd name="T63" fmla="*/ 81 h 1047"/>
                <a:gd name="T64" fmla="*/ 386 w 1963"/>
                <a:gd name="T65" fmla="*/ 80 h 1047"/>
                <a:gd name="T66" fmla="*/ 393 w 1963"/>
                <a:gd name="T67" fmla="*/ 42 h 10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63" h="1047">
                  <a:moveTo>
                    <a:pt x="1690" y="7"/>
                  </a:moveTo>
                  <a:lnTo>
                    <a:pt x="1667" y="5"/>
                  </a:lnTo>
                  <a:lnTo>
                    <a:pt x="1640" y="2"/>
                  </a:lnTo>
                  <a:lnTo>
                    <a:pt x="1610" y="1"/>
                  </a:lnTo>
                  <a:lnTo>
                    <a:pt x="1575" y="0"/>
                  </a:lnTo>
                  <a:lnTo>
                    <a:pt x="1537" y="0"/>
                  </a:lnTo>
                  <a:lnTo>
                    <a:pt x="1496" y="1"/>
                  </a:lnTo>
                  <a:lnTo>
                    <a:pt x="1453" y="3"/>
                  </a:lnTo>
                  <a:lnTo>
                    <a:pt x="1406" y="6"/>
                  </a:lnTo>
                  <a:lnTo>
                    <a:pt x="1358" y="11"/>
                  </a:lnTo>
                  <a:lnTo>
                    <a:pt x="1306" y="15"/>
                  </a:lnTo>
                  <a:lnTo>
                    <a:pt x="1254" y="23"/>
                  </a:lnTo>
                  <a:lnTo>
                    <a:pt x="1198" y="30"/>
                  </a:lnTo>
                  <a:lnTo>
                    <a:pt x="1140" y="39"/>
                  </a:lnTo>
                  <a:lnTo>
                    <a:pt x="1083" y="49"/>
                  </a:lnTo>
                  <a:lnTo>
                    <a:pt x="1023" y="62"/>
                  </a:lnTo>
                  <a:lnTo>
                    <a:pt x="961" y="75"/>
                  </a:lnTo>
                  <a:lnTo>
                    <a:pt x="900" y="89"/>
                  </a:lnTo>
                  <a:lnTo>
                    <a:pt x="837" y="106"/>
                  </a:lnTo>
                  <a:lnTo>
                    <a:pt x="774" y="125"/>
                  </a:lnTo>
                  <a:lnTo>
                    <a:pt x="711" y="145"/>
                  </a:lnTo>
                  <a:lnTo>
                    <a:pt x="647" y="167"/>
                  </a:lnTo>
                  <a:lnTo>
                    <a:pt x="584" y="191"/>
                  </a:lnTo>
                  <a:lnTo>
                    <a:pt x="521" y="217"/>
                  </a:lnTo>
                  <a:lnTo>
                    <a:pt x="458" y="245"/>
                  </a:lnTo>
                  <a:lnTo>
                    <a:pt x="396" y="274"/>
                  </a:lnTo>
                  <a:lnTo>
                    <a:pt x="336" y="307"/>
                  </a:lnTo>
                  <a:lnTo>
                    <a:pt x="276" y="341"/>
                  </a:lnTo>
                  <a:lnTo>
                    <a:pt x="217" y="377"/>
                  </a:lnTo>
                  <a:lnTo>
                    <a:pt x="160" y="416"/>
                  </a:lnTo>
                  <a:lnTo>
                    <a:pt x="105" y="457"/>
                  </a:lnTo>
                  <a:lnTo>
                    <a:pt x="52" y="501"/>
                  </a:lnTo>
                  <a:lnTo>
                    <a:pt x="0" y="547"/>
                  </a:lnTo>
                  <a:lnTo>
                    <a:pt x="0" y="793"/>
                  </a:lnTo>
                  <a:lnTo>
                    <a:pt x="641" y="1047"/>
                  </a:lnTo>
                  <a:lnTo>
                    <a:pt x="664" y="1009"/>
                  </a:lnTo>
                  <a:lnTo>
                    <a:pt x="691" y="973"/>
                  </a:lnTo>
                  <a:lnTo>
                    <a:pt x="719" y="938"/>
                  </a:lnTo>
                  <a:lnTo>
                    <a:pt x="750" y="902"/>
                  </a:lnTo>
                  <a:lnTo>
                    <a:pt x="783" y="870"/>
                  </a:lnTo>
                  <a:lnTo>
                    <a:pt x="818" y="837"/>
                  </a:lnTo>
                  <a:lnTo>
                    <a:pt x="855" y="805"/>
                  </a:lnTo>
                  <a:lnTo>
                    <a:pt x="894" y="775"/>
                  </a:lnTo>
                  <a:lnTo>
                    <a:pt x="935" y="746"/>
                  </a:lnTo>
                  <a:lnTo>
                    <a:pt x="977" y="717"/>
                  </a:lnTo>
                  <a:lnTo>
                    <a:pt x="1020" y="690"/>
                  </a:lnTo>
                  <a:lnTo>
                    <a:pt x="1065" y="665"/>
                  </a:lnTo>
                  <a:lnTo>
                    <a:pt x="1109" y="639"/>
                  </a:lnTo>
                  <a:lnTo>
                    <a:pt x="1156" y="616"/>
                  </a:lnTo>
                  <a:lnTo>
                    <a:pt x="1203" y="593"/>
                  </a:lnTo>
                  <a:lnTo>
                    <a:pt x="1250" y="571"/>
                  </a:lnTo>
                  <a:lnTo>
                    <a:pt x="1298" y="552"/>
                  </a:lnTo>
                  <a:lnTo>
                    <a:pt x="1346" y="532"/>
                  </a:lnTo>
                  <a:lnTo>
                    <a:pt x="1394" y="514"/>
                  </a:lnTo>
                  <a:lnTo>
                    <a:pt x="1442" y="498"/>
                  </a:lnTo>
                  <a:lnTo>
                    <a:pt x="1490" y="483"/>
                  </a:lnTo>
                  <a:lnTo>
                    <a:pt x="1539" y="468"/>
                  </a:lnTo>
                  <a:lnTo>
                    <a:pt x="1586" y="456"/>
                  </a:lnTo>
                  <a:lnTo>
                    <a:pt x="1632" y="444"/>
                  </a:lnTo>
                  <a:lnTo>
                    <a:pt x="1678" y="434"/>
                  </a:lnTo>
                  <a:lnTo>
                    <a:pt x="1723" y="426"/>
                  </a:lnTo>
                  <a:lnTo>
                    <a:pt x="1766" y="417"/>
                  </a:lnTo>
                  <a:lnTo>
                    <a:pt x="1809" y="411"/>
                  </a:lnTo>
                  <a:lnTo>
                    <a:pt x="1850" y="406"/>
                  </a:lnTo>
                  <a:lnTo>
                    <a:pt x="1890" y="402"/>
                  </a:lnTo>
                  <a:lnTo>
                    <a:pt x="1927" y="401"/>
                  </a:lnTo>
                  <a:lnTo>
                    <a:pt x="1963" y="400"/>
                  </a:lnTo>
                  <a:lnTo>
                    <a:pt x="1963" y="210"/>
                  </a:lnTo>
                  <a:lnTo>
                    <a:pt x="1690" y="7"/>
                  </a:lnTo>
                  <a:close/>
                </a:path>
              </a:pathLst>
            </a:custGeom>
            <a:solidFill>
              <a:srgbClr val="005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41">
              <a:extLst>
                <a:ext uri="{FF2B5EF4-FFF2-40B4-BE49-F238E27FC236}">
                  <a16:creationId xmlns:a16="http://schemas.microsoft.com/office/drawing/2014/main" id="{ABEE34EE-B177-8FA3-966E-4FE79BB57B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32" y="1462"/>
              <a:ext cx="393" cy="209"/>
            </a:xfrm>
            <a:custGeom>
              <a:avLst/>
              <a:gdLst>
                <a:gd name="T0" fmla="*/ 338 w 1963"/>
                <a:gd name="T1" fmla="*/ 1 h 1047"/>
                <a:gd name="T2" fmla="*/ 328 w 1963"/>
                <a:gd name="T3" fmla="*/ 0 h 1047"/>
                <a:gd name="T4" fmla="*/ 315 w 1963"/>
                <a:gd name="T5" fmla="*/ 0 h 1047"/>
                <a:gd name="T6" fmla="*/ 300 w 1963"/>
                <a:gd name="T7" fmla="*/ 0 h 1047"/>
                <a:gd name="T8" fmla="*/ 281 w 1963"/>
                <a:gd name="T9" fmla="*/ 1 h 1047"/>
                <a:gd name="T10" fmla="*/ 261 w 1963"/>
                <a:gd name="T11" fmla="*/ 3 h 1047"/>
                <a:gd name="T12" fmla="*/ 240 w 1963"/>
                <a:gd name="T13" fmla="*/ 6 h 1047"/>
                <a:gd name="T14" fmla="*/ 217 w 1963"/>
                <a:gd name="T15" fmla="*/ 10 h 1047"/>
                <a:gd name="T16" fmla="*/ 192 w 1963"/>
                <a:gd name="T17" fmla="*/ 15 h 1047"/>
                <a:gd name="T18" fmla="*/ 168 w 1963"/>
                <a:gd name="T19" fmla="*/ 21 h 1047"/>
                <a:gd name="T20" fmla="*/ 142 w 1963"/>
                <a:gd name="T21" fmla="*/ 29 h 1047"/>
                <a:gd name="T22" fmla="*/ 117 w 1963"/>
                <a:gd name="T23" fmla="*/ 38 h 1047"/>
                <a:gd name="T24" fmla="*/ 92 w 1963"/>
                <a:gd name="T25" fmla="*/ 49 h 1047"/>
                <a:gd name="T26" fmla="*/ 67 w 1963"/>
                <a:gd name="T27" fmla="*/ 61 h 1047"/>
                <a:gd name="T28" fmla="*/ 43 w 1963"/>
                <a:gd name="T29" fmla="*/ 75 h 1047"/>
                <a:gd name="T30" fmla="*/ 21 w 1963"/>
                <a:gd name="T31" fmla="*/ 91 h 1047"/>
                <a:gd name="T32" fmla="*/ 0 w 1963"/>
                <a:gd name="T33" fmla="*/ 109 h 1047"/>
                <a:gd name="T34" fmla="*/ 128 w 1963"/>
                <a:gd name="T35" fmla="*/ 209 h 1047"/>
                <a:gd name="T36" fmla="*/ 133 w 1963"/>
                <a:gd name="T37" fmla="*/ 201 h 1047"/>
                <a:gd name="T38" fmla="*/ 144 w 1963"/>
                <a:gd name="T39" fmla="*/ 187 h 1047"/>
                <a:gd name="T40" fmla="*/ 157 w 1963"/>
                <a:gd name="T41" fmla="*/ 174 h 1047"/>
                <a:gd name="T42" fmla="*/ 171 w 1963"/>
                <a:gd name="T43" fmla="*/ 161 h 1047"/>
                <a:gd name="T44" fmla="*/ 187 w 1963"/>
                <a:gd name="T45" fmla="*/ 149 h 1047"/>
                <a:gd name="T46" fmla="*/ 204 w 1963"/>
                <a:gd name="T47" fmla="*/ 138 h 1047"/>
                <a:gd name="T48" fmla="*/ 222 w 1963"/>
                <a:gd name="T49" fmla="*/ 128 h 1047"/>
                <a:gd name="T50" fmla="*/ 241 w 1963"/>
                <a:gd name="T51" fmla="*/ 118 h 1047"/>
                <a:gd name="T52" fmla="*/ 260 w 1963"/>
                <a:gd name="T53" fmla="*/ 110 h 1047"/>
                <a:gd name="T54" fmla="*/ 279 w 1963"/>
                <a:gd name="T55" fmla="*/ 103 h 1047"/>
                <a:gd name="T56" fmla="*/ 298 w 1963"/>
                <a:gd name="T57" fmla="*/ 96 h 1047"/>
                <a:gd name="T58" fmla="*/ 318 w 1963"/>
                <a:gd name="T59" fmla="*/ 91 h 1047"/>
                <a:gd name="T60" fmla="*/ 336 w 1963"/>
                <a:gd name="T61" fmla="*/ 87 h 1047"/>
                <a:gd name="T62" fmla="*/ 354 w 1963"/>
                <a:gd name="T63" fmla="*/ 83 h 1047"/>
                <a:gd name="T64" fmla="*/ 370 w 1963"/>
                <a:gd name="T65" fmla="*/ 81 h 1047"/>
                <a:gd name="T66" fmla="*/ 386 w 1963"/>
                <a:gd name="T67" fmla="*/ 80 h 1047"/>
                <a:gd name="T68" fmla="*/ 393 w 1963"/>
                <a:gd name="T69" fmla="*/ 42 h 10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63" h="1047">
                  <a:moveTo>
                    <a:pt x="1690" y="7"/>
                  </a:moveTo>
                  <a:lnTo>
                    <a:pt x="1690" y="7"/>
                  </a:lnTo>
                  <a:lnTo>
                    <a:pt x="1667" y="5"/>
                  </a:lnTo>
                  <a:lnTo>
                    <a:pt x="1640" y="2"/>
                  </a:lnTo>
                  <a:lnTo>
                    <a:pt x="1610" y="1"/>
                  </a:lnTo>
                  <a:lnTo>
                    <a:pt x="1575" y="0"/>
                  </a:lnTo>
                  <a:lnTo>
                    <a:pt x="1537" y="0"/>
                  </a:lnTo>
                  <a:lnTo>
                    <a:pt x="1496" y="1"/>
                  </a:lnTo>
                  <a:lnTo>
                    <a:pt x="1453" y="3"/>
                  </a:lnTo>
                  <a:lnTo>
                    <a:pt x="1406" y="6"/>
                  </a:lnTo>
                  <a:lnTo>
                    <a:pt x="1358" y="11"/>
                  </a:lnTo>
                  <a:lnTo>
                    <a:pt x="1306" y="15"/>
                  </a:lnTo>
                  <a:lnTo>
                    <a:pt x="1254" y="23"/>
                  </a:lnTo>
                  <a:lnTo>
                    <a:pt x="1198" y="30"/>
                  </a:lnTo>
                  <a:lnTo>
                    <a:pt x="1140" y="39"/>
                  </a:lnTo>
                  <a:lnTo>
                    <a:pt x="1083" y="49"/>
                  </a:lnTo>
                  <a:lnTo>
                    <a:pt x="1023" y="62"/>
                  </a:lnTo>
                  <a:lnTo>
                    <a:pt x="961" y="75"/>
                  </a:lnTo>
                  <a:lnTo>
                    <a:pt x="900" y="89"/>
                  </a:lnTo>
                  <a:lnTo>
                    <a:pt x="837" y="106"/>
                  </a:lnTo>
                  <a:lnTo>
                    <a:pt x="774" y="125"/>
                  </a:lnTo>
                  <a:lnTo>
                    <a:pt x="711" y="145"/>
                  </a:lnTo>
                  <a:lnTo>
                    <a:pt x="647" y="167"/>
                  </a:lnTo>
                  <a:lnTo>
                    <a:pt x="584" y="191"/>
                  </a:lnTo>
                  <a:lnTo>
                    <a:pt x="521" y="217"/>
                  </a:lnTo>
                  <a:lnTo>
                    <a:pt x="458" y="245"/>
                  </a:lnTo>
                  <a:lnTo>
                    <a:pt x="396" y="274"/>
                  </a:lnTo>
                  <a:lnTo>
                    <a:pt x="336" y="307"/>
                  </a:lnTo>
                  <a:lnTo>
                    <a:pt x="276" y="341"/>
                  </a:lnTo>
                  <a:lnTo>
                    <a:pt x="217" y="377"/>
                  </a:lnTo>
                  <a:lnTo>
                    <a:pt x="160" y="416"/>
                  </a:lnTo>
                  <a:lnTo>
                    <a:pt x="105" y="457"/>
                  </a:lnTo>
                  <a:lnTo>
                    <a:pt x="52" y="501"/>
                  </a:lnTo>
                  <a:lnTo>
                    <a:pt x="0" y="547"/>
                  </a:lnTo>
                  <a:lnTo>
                    <a:pt x="0" y="793"/>
                  </a:lnTo>
                  <a:lnTo>
                    <a:pt x="641" y="1047"/>
                  </a:lnTo>
                  <a:lnTo>
                    <a:pt x="664" y="1009"/>
                  </a:lnTo>
                  <a:lnTo>
                    <a:pt x="691" y="973"/>
                  </a:lnTo>
                  <a:lnTo>
                    <a:pt x="719" y="938"/>
                  </a:lnTo>
                  <a:lnTo>
                    <a:pt x="750" y="902"/>
                  </a:lnTo>
                  <a:lnTo>
                    <a:pt x="783" y="870"/>
                  </a:lnTo>
                  <a:lnTo>
                    <a:pt x="818" y="837"/>
                  </a:lnTo>
                  <a:lnTo>
                    <a:pt x="855" y="805"/>
                  </a:lnTo>
                  <a:lnTo>
                    <a:pt x="894" y="775"/>
                  </a:lnTo>
                  <a:lnTo>
                    <a:pt x="935" y="746"/>
                  </a:lnTo>
                  <a:lnTo>
                    <a:pt x="977" y="717"/>
                  </a:lnTo>
                  <a:lnTo>
                    <a:pt x="1020" y="690"/>
                  </a:lnTo>
                  <a:lnTo>
                    <a:pt x="1065" y="665"/>
                  </a:lnTo>
                  <a:lnTo>
                    <a:pt x="1109" y="639"/>
                  </a:lnTo>
                  <a:lnTo>
                    <a:pt x="1156" y="616"/>
                  </a:lnTo>
                  <a:lnTo>
                    <a:pt x="1203" y="593"/>
                  </a:lnTo>
                  <a:lnTo>
                    <a:pt x="1250" y="571"/>
                  </a:lnTo>
                  <a:lnTo>
                    <a:pt x="1298" y="552"/>
                  </a:lnTo>
                  <a:lnTo>
                    <a:pt x="1346" y="532"/>
                  </a:lnTo>
                  <a:lnTo>
                    <a:pt x="1394" y="514"/>
                  </a:lnTo>
                  <a:lnTo>
                    <a:pt x="1442" y="498"/>
                  </a:lnTo>
                  <a:lnTo>
                    <a:pt x="1490" y="483"/>
                  </a:lnTo>
                  <a:lnTo>
                    <a:pt x="1539" y="468"/>
                  </a:lnTo>
                  <a:lnTo>
                    <a:pt x="1586" y="456"/>
                  </a:lnTo>
                  <a:lnTo>
                    <a:pt x="1632" y="444"/>
                  </a:lnTo>
                  <a:lnTo>
                    <a:pt x="1678" y="434"/>
                  </a:lnTo>
                  <a:lnTo>
                    <a:pt x="1723" y="426"/>
                  </a:lnTo>
                  <a:lnTo>
                    <a:pt x="1766" y="417"/>
                  </a:lnTo>
                  <a:lnTo>
                    <a:pt x="1809" y="411"/>
                  </a:lnTo>
                  <a:lnTo>
                    <a:pt x="1850" y="406"/>
                  </a:lnTo>
                  <a:lnTo>
                    <a:pt x="1890" y="402"/>
                  </a:lnTo>
                  <a:lnTo>
                    <a:pt x="1927" y="401"/>
                  </a:lnTo>
                  <a:lnTo>
                    <a:pt x="1963" y="400"/>
                  </a:lnTo>
                  <a:lnTo>
                    <a:pt x="1963" y="210"/>
                  </a:lnTo>
                  <a:lnTo>
                    <a:pt x="1690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42">
              <a:extLst>
                <a:ext uri="{FF2B5EF4-FFF2-40B4-BE49-F238E27FC236}">
                  <a16:creationId xmlns:a16="http://schemas.microsoft.com/office/drawing/2014/main" id="{4D207919-DF23-F841-E7E5-E4EE77DBF88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59" y="1502"/>
              <a:ext cx="263" cy="169"/>
            </a:xfrm>
            <a:custGeom>
              <a:avLst/>
              <a:gdLst>
                <a:gd name="T0" fmla="*/ 263 w 1317"/>
                <a:gd name="T1" fmla="*/ 0 h 843"/>
                <a:gd name="T2" fmla="*/ 263 w 1317"/>
                <a:gd name="T3" fmla="*/ 0 h 843"/>
                <a:gd name="T4" fmla="*/ 256 w 1317"/>
                <a:gd name="T5" fmla="*/ 0 h 843"/>
                <a:gd name="T6" fmla="*/ 248 w 1317"/>
                <a:gd name="T7" fmla="*/ 0 h 843"/>
                <a:gd name="T8" fmla="*/ 240 w 1317"/>
                <a:gd name="T9" fmla="*/ 1 h 843"/>
                <a:gd name="T10" fmla="*/ 232 w 1317"/>
                <a:gd name="T11" fmla="*/ 2 h 843"/>
                <a:gd name="T12" fmla="*/ 224 w 1317"/>
                <a:gd name="T13" fmla="*/ 4 h 843"/>
                <a:gd name="T14" fmla="*/ 215 w 1317"/>
                <a:gd name="T15" fmla="*/ 5 h 843"/>
                <a:gd name="T16" fmla="*/ 206 w 1317"/>
                <a:gd name="T17" fmla="*/ 7 h 843"/>
                <a:gd name="T18" fmla="*/ 197 w 1317"/>
                <a:gd name="T19" fmla="*/ 9 h 843"/>
                <a:gd name="T20" fmla="*/ 188 w 1317"/>
                <a:gd name="T21" fmla="*/ 11 h 843"/>
                <a:gd name="T22" fmla="*/ 179 w 1317"/>
                <a:gd name="T23" fmla="*/ 14 h 843"/>
                <a:gd name="T24" fmla="*/ 169 w 1317"/>
                <a:gd name="T25" fmla="*/ 17 h 843"/>
                <a:gd name="T26" fmla="*/ 160 w 1317"/>
                <a:gd name="T27" fmla="*/ 20 h 843"/>
                <a:gd name="T28" fmla="*/ 150 w 1317"/>
                <a:gd name="T29" fmla="*/ 23 h 843"/>
                <a:gd name="T30" fmla="*/ 140 w 1317"/>
                <a:gd name="T31" fmla="*/ 27 h 843"/>
                <a:gd name="T32" fmla="*/ 131 w 1317"/>
                <a:gd name="T33" fmla="*/ 31 h 843"/>
                <a:gd name="T34" fmla="*/ 121 w 1317"/>
                <a:gd name="T35" fmla="*/ 35 h 843"/>
                <a:gd name="T36" fmla="*/ 112 w 1317"/>
                <a:gd name="T37" fmla="*/ 39 h 843"/>
                <a:gd name="T38" fmla="*/ 102 w 1317"/>
                <a:gd name="T39" fmla="*/ 44 h 843"/>
                <a:gd name="T40" fmla="*/ 93 w 1317"/>
                <a:gd name="T41" fmla="*/ 49 h 843"/>
                <a:gd name="T42" fmla="*/ 84 w 1317"/>
                <a:gd name="T43" fmla="*/ 54 h 843"/>
                <a:gd name="T44" fmla="*/ 75 w 1317"/>
                <a:gd name="T45" fmla="*/ 59 h 843"/>
                <a:gd name="T46" fmla="*/ 67 w 1317"/>
                <a:gd name="T47" fmla="*/ 64 h 843"/>
                <a:gd name="T48" fmla="*/ 58 w 1317"/>
                <a:gd name="T49" fmla="*/ 70 h 843"/>
                <a:gd name="T50" fmla="*/ 51 w 1317"/>
                <a:gd name="T51" fmla="*/ 76 h 843"/>
                <a:gd name="T52" fmla="*/ 43 w 1317"/>
                <a:gd name="T53" fmla="*/ 82 h 843"/>
                <a:gd name="T54" fmla="*/ 35 w 1317"/>
                <a:gd name="T55" fmla="*/ 88 h 843"/>
                <a:gd name="T56" fmla="*/ 28 w 1317"/>
                <a:gd name="T57" fmla="*/ 95 h 843"/>
                <a:gd name="T58" fmla="*/ 22 w 1317"/>
                <a:gd name="T59" fmla="*/ 102 h 843"/>
                <a:gd name="T60" fmla="*/ 16 w 1317"/>
                <a:gd name="T61" fmla="*/ 109 h 843"/>
                <a:gd name="T62" fmla="*/ 10 w 1317"/>
                <a:gd name="T63" fmla="*/ 116 h 843"/>
                <a:gd name="T64" fmla="*/ 5 w 1317"/>
                <a:gd name="T65" fmla="*/ 123 h 843"/>
                <a:gd name="T66" fmla="*/ 0 w 1317"/>
                <a:gd name="T67" fmla="*/ 131 h 843"/>
                <a:gd name="T68" fmla="*/ 0 w 1317"/>
                <a:gd name="T69" fmla="*/ 169 h 8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317" h="843">
                  <a:moveTo>
                    <a:pt x="1317" y="0"/>
                  </a:moveTo>
                  <a:lnTo>
                    <a:pt x="1317" y="0"/>
                  </a:lnTo>
                  <a:lnTo>
                    <a:pt x="1281" y="1"/>
                  </a:lnTo>
                  <a:lnTo>
                    <a:pt x="1244" y="2"/>
                  </a:lnTo>
                  <a:lnTo>
                    <a:pt x="1204" y="6"/>
                  </a:lnTo>
                  <a:lnTo>
                    <a:pt x="1163" y="10"/>
                  </a:lnTo>
                  <a:lnTo>
                    <a:pt x="1121" y="18"/>
                  </a:lnTo>
                  <a:lnTo>
                    <a:pt x="1078" y="25"/>
                  </a:lnTo>
                  <a:lnTo>
                    <a:pt x="1032" y="35"/>
                  </a:lnTo>
                  <a:lnTo>
                    <a:pt x="988" y="44"/>
                  </a:lnTo>
                  <a:lnTo>
                    <a:pt x="941" y="57"/>
                  </a:lnTo>
                  <a:lnTo>
                    <a:pt x="894" y="69"/>
                  </a:lnTo>
                  <a:lnTo>
                    <a:pt x="846" y="83"/>
                  </a:lnTo>
                  <a:lnTo>
                    <a:pt x="799" y="99"/>
                  </a:lnTo>
                  <a:lnTo>
                    <a:pt x="751" y="116"/>
                  </a:lnTo>
                  <a:lnTo>
                    <a:pt x="703" y="134"/>
                  </a:lnTo>
                  <a:lnTo>
                    <a:pt x="654" y="154"/>
                  </a:lnTo>
                  <a:lnTo>
                    <a:pt x="606" y="174"/>
                  </a:lnTo>
                  <a:lnTo>
                    <a:pt x="559" y="195"/>
                  </a:lnTo>
                  <a:lnTo>
                    <a:pt x="512" y="218"/>
                  </a:lnTo>
                  <a:lnTo>
                    <a:pt x="467" y="242"/>
                  </a:lnTo>
                  <a:lnTo>
                    <a:pt x="421" y="268"/>
                  </a:lnTo>
                  <a:lnTo>
                    <a:pt x="378" y="293"/>
                  </a:lnTo>
                  <a:lnTo>
                    <a:pt x="334" y="321"/>
                  </a:lnTo>
                  <a:lnTo>
                    <a:pt x="292" y="349"/>
                  </a:lnTo>
                  <a:lnTo>
                    <a:pt x="253" y="379"/>
                  </a:lnTo>
                  <a:lnTo>
                    <a:pt x="214" y="410"/>
                  </a:lnTo>
                  <a:lnTo>
                    <a:pt x="177" y="441"/>
                  </a:lnTo>
                  <a:lnTo>
                    <a:pt x="142" y="474"/>
                  </a:lnTo>
                  <a:lnTo>
                    <a:pt x="108" y="507"/>
                  </a:lnTo>
                  <a:lnTo>
                    <a:pt x="78" y="542"/>
                  </a:lnTo>
                  <a:lnTo>
                    <a:pt x="49" y="577"/>
                  </a:lnTo>
                  <a:lnTo>
                    <a:pt x="23" y="613"/>
                  </a:lnTo>
                  <a:lnTo>
                    <a:pt x="0" y="651"/>
                  </a:lnTo>
                  <a:lnTo>
                    <a:pt x="0" y="84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Line 43">
              <a:extLst>
                <a:ext uri="{FF2B5EF4-FFF2-40B4-BE49-F238E27FC236}">
                  <a16:creationId xmlns:a16="http://schemas.microsoft.com/office/drawing/2014/main" id="{F4066FB6-64C2-FAE8-F401-82E6CE355D2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1135" y="1574"/>
              <a:ext cx="124" cy="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EE7338DC-B7CF-44C4-592F-46397C8F9C5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5" y="2271"/>
              <a:ext cx="72" cy="43"/>
            </a:xfrm>
            <a:custGeom>
              <a:avLst/>
              <a:gdLst>
                <a:gd name="T0" fmla="*/ 38 w 360"/>
                <a:gd name="T1" fmla="*/ 0 h 219"/>
                <a:gd name="T2" fmla="*/ 72 w 360"/>
                <a:gd name="T3" fmla="*/ 41 h 219"/>
                <a:gd name="T4" fmla="*/ 0 w 360"/>
                <a:gd name="T5" fmla="*/ 43 h 219"/>
                <a:gd name="T6" fmla="*/ 38 w 360"/>
                <a:gd name="T7" fmla="*/ 0 h 2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0" h="219">
                  <a:moveTo>
                    <a:pt x="192" y="0"/>
                  </a:moveTo>
                  <a:lnTo>
                    <a:pt x="360" y="207"/>
                  </a:lnTo>
                  <a:lnTo>
                    <a:pt x="0" y="219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169AFF64-CF24-A57F-3BF4-A7DCE7804E5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5" y="2271"/>
              <a:ext cx="72" cy="43"/>
            </a:xfrm>
            <a:custGeom>
              <a:avLst/>
              <a:gdLst>
                <a:gd name="T0" fmla="*/ 38 w 360"/>
                <a:gd name="T1" fmla="*/ 0 h 219"/>
                <a:gd name="T2" fmla="*/ 72 w 360"/>
                <a:gd name="T3" fmla="*/ 41 h 219"/>
                <a:gd name="T4" fmla="*/ 0 w 360"/>
                <a:gd name="T5" fmla="*/ 43 h 219"/>
                <a:gd name="T6" fmla="*/ 38 w 360"/>
                <a:gd name="T7" fmla="*/ 0 h 2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0" h="219">
                  <a:moveTo>
                    <a:pt x="192" y="0"/>
                  </a:moveTo>
                  <a:lnTo>
                    <a:pt x="360" y="207"/>
                  </a:lnTo>
                  <a:lnTo>
                    <a:pt x="0" y="219"/>
                  </a:lnTo>
                  <a:lnTo>
                    <a:pt x="19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55C47370-3BFC-D5FB-5C9B-F0A70142337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1" y="2154"/>
              <a:ext cx="77" cy="48"/>
            </a:xfrm>
            <a:custGeom>
              <a:avLst/>
              <a:gdLst>
                <a:gd name="T0" fmla="*/ 26 w 386"/>
                <a:gd name="T1" fmla="*/ 48 h 241"/>
                <a:gd name="T2" fmla="*/ 77 w 386"/>
                <a:gd name="T3" fmla="*/ 0 h 241"/>
                <a:gd name="T4" fmla="*/ 0 w 386"/>
                <a:gd name="T5" fmla="*/ 18 h 241"/>
                <a:gd name="T6" fmla="*/ 26 w 386"/>
                <a:gd name="T7" fmla="*/ 48 h 2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6" h="241">
                  <a:moveTo>
                    <a:pt x="131" y="241"/>
                  </a:moveTo>
                  <a:lnTo>
                    <a:pt x="386" y="0"/>
                  </a:lnTo>
                  <a:lnTo>
                    <a:pt x="0" y="90"/>
                  </a:lnTo>
                  <a:lnTo>
                    <a:pt x="131" y="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82BEBE77-8501-5B41-F9CF-D0496E3287E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1" y="2154"/>
              <a:ext cx="77" cy="48"/>
            </a:xfrm>
            <a:custGeom>
              <a:avLst/>
              <a:gdLst>
                <a:gd name="T0" fmla="*/ 26 w 386"/>
                <a:gd name="T1" fmla="*/ 48 h 241"/>
                <a:gd name="T2" fmla="*/ 77 w 386"/>
                <a:gd name="T3" fmla="*/ 0 h 241"/>
                <a:gd name="T4" fmla="*/ 0 w 386"/>
                <a:gd name="T5" fmla="*/ 18 h 241"/>
                <a:gd name="T6" fmla="*/ 26 w 386"/>
                <a:gd name="T7" fmla="*/ 48 h 2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6" h="241">
                  <a:moveTo>
                    <a:pt x="131" y="241"/>
                  </a:moveTo>
                  <a:lnTo>
                    <a:pt x="386" y="0"/>
                  </a:lnTo>
                  <a:lnTo>
                    <a:pt x="0" y="90"/>
                  </a:lnTo>
                  <a:lnTo>
                    <a:pt x="131" y="24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D2110B9E-F0D5-4E35-5C70-1971951792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4" y="2355"/>
              <a:ext cx="72" cy="36"/>
            </a:xfrm>
            <a:custGeom>
              <a:avLst/>
              <a:gdLst>
                <a:gd name="T0" fmla="*/ 18 w 359"/>
                <a:gd name="T1" fmla="*/ 0 h 179"/>
                <a:gd name="T2" fmla="*/ 72 w 359"/>
                <a:gd name="T3" fmla="*/ 29 h 179"/>
                <a:gd name="T4" fmla="*/ 0 w 359"/>
                <a:gd name="T5" fmla="*/ 36 h 179"/>
                <a:gd name="T6" fmla="*/ 18 w 359"/>
                <a:gd name="T7" fmla="*/ 0 h 1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9" h="179">
                  <a:moveTo>
                    <a:pt x="92" y="0"/>
                  </a:moveTo>
                  <a:lnTo>
                    <a:pt x="359" y="146"/>
                  </a:lnTo>
                  <a:lnTo>
                    <a:pt x="0" y="179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2C1BA711-F1E6-E1E4-6E4B-0EF1A15499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4" y="2355"/>
              <a:ext cx="72" cy="36"/>
            </a:xfrm>
            <a:custGeom>
              <a:avLst/>
              <a:gdLst>
                <a:gd name="T0" fmla="*/ 18 w 359"/>
                <a:gd name="T1" fmla="*/ 0 h 179"/>
                <a:gd name="T2" fmla="*/ 72 w 359"/>
                <a:gd name="T3" fmla="*/ 29 h 179"/>
                <a:gd name="T4" fmla="*/ 0 w 359"/>
                <a:gd name="T5" fmla="*/ 36 h 179"/>
                <a:gd name="T6" fmla="*/ 18 w 359"/>
                <a:gd name="T7" fmla="*/ 0 h 1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9" h="179">
                  <a:moveTo>
                    <a:pt x="92" y="0"/>
                  </a:moveTo>
                  <a:lnTo>
                    <a:pt x="359" y="146"/>
                  </a:lnTo>
                  <a:lnTo>
                    <a:pt x="0" y="179"/>
                  </a:lnTo>
                  <a:lnTo>
                    <a:pt x="9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Freeform 50">
              <a:extLst>
                <a:ext uri="{FF2B5EF4-FFF2-40B4-BE49-F238E27FC236}">
                  <a16:creationId xmlns:a16="http://schemas.microsoft.com/office/drawing/2014/main" id="{4AD3D859-A68B-BA4F-F624-5D8E12F42F7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5" y="2438"/>
              <a:ext cx="52" cy="47"/>
            </a:xfrm>
            <a:custGeom>
              <a:avLst/>
              <a:gdLst>
                <a:gd name="T0" fmla="*/ 0 w 256"/>
                <a:gd name="T1" fmla="*/ 0 h 235"/>
                <a:gd name="T2" fmla="*/ 52 w 256"/>
                <a:gd name="T3" fmla="*/ 10 h 235"/>
                <a:gd name="T4" fmla="*/ 8 w 256"/>
                <a:gd name="T5" fmla="*/ 47 h 235"/>
                <a:gd name="T6" fmla="*/ 0 w 256"/>
                <a:gd name="T7" fmla="*/ 0 h 2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6" h="235">
                  <a:moveTo>
                    <a:pt x="0" y="0"/>
                  </a:moveTo>
                  <a:lnTo>
                    <a:pt x="256" y="51"/>
                  </a:lnTo>
                  <a:lnTo>
                    <a:pt x="38" y="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Freeform 51">
              <a:extLst>
                <a:ext uri="{FF2B5EF4-FFF2-40B4-BE49-F238E27FC236}">
                  <a16:creationId xmlns:a16="http://schemas.microsoft.com/office/drawing/2014/main" id="{B6F9104E-E90F-FFF5-E72D-D4B48468495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5" y="2438"/>
              <a:ext cx="52" cy="47"/>
            </a:xfrm>
            <a:custGeom>
              <a:avLst/>
              <a:gdLst>
                <a:gd name="T0" fmla="*/ 0 w 256"/>
                <a:gd name="T1" fmla="*/ 0 h 235"/>
                <a:gd name="T2" fmla="*/ 52 w 256"/>
                <a:gd name="T3" fmla="*/ 10 h 235"/>
                <a:gd name="T4" fmla="*/ 8 w 256"/>
                <a:gd name="T5" fmla="*/ 47 h 235"/>
                <a:gd name="T6" fmla="*/ 0 w 256"/>
                <a:gd name="T7" fmla="*/ 0 h 2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6" h="235">
                  <a:moveTo>
                    <a:pt x="0" y="0"/>
                  </a:moveTo>
                  <a:lnTo>
                    <a:pt x="256" y="51"/>
                  </a:lnTo>
                  <a:lnTo>
                    <a:pt x="38" y="23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AAC01C31-2A69-D9EC-A139-3930CCC8A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859" y="3216255"/>
            <a:ext cx="1929811" cy="1269271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A725AB5F-C9F0-D9B2-A88D-592FBA7B5C8A}"/>
              </a:ext>
            </a:extLst>
          </p:cNvPr>
          <p:cNvSpPr txBox="1"/>
          <p:nvPr/>
        </p:nvSpPr>
        <p:spPr>
          <a:xfrm>
            <a:off x="7649472" y="3225877"/>
            <a:ext cx="21900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120MBq Auger </a:t>
            </a:r>
            <a:r>
              <a:rPr lang="en-US" sz="1100" baseline="30000" dirty="0">
                <a:solidFill>
                  <a:schemeClr val="bg1"/>
                </a:solidFill>
              </a:rPr>
              <a:t>165</a:t>
            </a:r>
            <a:r>
              <a:rPr lang="en-US" sz="1100" dirty="0">
                <a:solidFill>
                  <a:schemeClr val="bg1"/>
                </a:solidFill>
              </a:rPr>
              <a:t>Tm &gt;99%</a:t>
            </a:r>
          </a:p>
          <a:p>
            <a:r>
              <a:rPr lang="en-US" sz="1100" dirty="0">
                <a:solidFill>
                  <a:schemeClr val="bg1"/>
                </a:solidFill>
              </a:rPr>
              <a:t>Produced/delivered in 24hr</a:t>
            </a:r>
          </a:p>
        </p:txBody>
      </p:sp>
      <p:pic>
        <p:nvPicPr>
          <p:cNvPr id="67" name="Picture 66" descr="bohr_atom.jpg">
            <a:extLst>
              <a:ext uri="{FF2B5EF4-FFF2-40B4-BE49-F238E27FC236}">
                <a16:creationId xmlns:a16="http://schemas.microsoft.com/office/drawing/2014/main" id="{B837FA03-9930-CD48-8373-4311959895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5" r="18333"/>
          <a:stretch/>
        </p:blipFill>
        <p:spPr>
          <a:xfrm>
            <a:off x="7579088" y="4555486"/>
            <a:ext cx="935491" cy="862793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898C43F-5301-8F66-805B-70F0632E3653}"/>
              </a:ext>
            </a:extLst>
          </p:cNvPr>
          <p:cNvCxnSpPr/>
          <p:nvPr/>
        </p:nvCxnSpPr>
        <p:spPr>
          <a:xfrm>
            <a:off x="8628601" y="5017195"/>
            <a:ext cx="383243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EB854EF-D80F-6F99-80B8-000416075519}"/>
              </a:ext>
            </a:extLst>
          </p:cNvPr>
          <p:cNvGrpSpPr/>
          <p:nvPr/>
        </p:nvGrpSpPr>
        <p:grpSpPr>
          <a:xfrm>
            <a:off x="9056934" y="4531698"/>
            <a:ext cx="1546391" cy="963615"/>
            <a:chOff x="4027278" y="3042692"/>
            <a:chExt cx="2570354" cy="1460656"/>
          </a:xfrm>
        </p:grpSpPr>
        <p:pic>
          <p:nvPicPr>
            <p:cNvPr id="70" name="Picture 69" descr="\\cern.ch\dfs\Users\t\taniamel\Documents\My Pictures\500px-PTypes.png">
              <a:extLst>
                <a:ext uri="{FF2B5EF4-FFF2-40B4-BE49-F238E27FC236}">
                  <a16:creationId xmlns:a16="http://schemas.microsoft.com/office/drawing/2014/main" id="{D229D967-2226-6FFD-A082-063837CD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761" y="3042692"/>
              <a:ext cx="1957871" cy="146065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19E9B3F-03D0-7A34-F39F-1C153E76E440}"/>
                </a:ext>
              </a:extLst>
            </p:cNvPr>
            <p:cNvGrpSpPr/>
            <p:nvPr/>
          </p:nvGrpSpPr>
          <p:grpSpPr>
            <a:xfrm>
              <a:off x="4027278" y="3232377"/>
              <a:ext cx="916972" cy="1111481"/>
              <a:chOff x="3215104" y="2758143"/>
              <a:chExt cx="916972" cy="1111481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07614C4D-8446-C017-0A4F-83834D4A39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572" t="20189" r="20315" b="9371"/>
              <a:stretch/>
            </p:blipFill>
            <p:spPr>
              <a:xfrm>
                <a:off x="3215104" y="2758143"/>
                <a:ext cx="916972" cy="1111481"/>
              </a:xfrm>
              <a:prstGeom prst="rect">
                <a:avLst/>
              </a:prstGeom>
            </p:spPr>
          </p:pic>
          <p:pic>
            <p:nvPicPr>
              <p:cNvPr id="73" name="image2.png" descr="\\cern.ch\dfs\Users\m\mdias\Public\Medical_Isotopes\presentation\target (2).PNG">
                <a:extLst>
                  <a:ext uri="{FF2B5EF4-FFF2-40B4-BE49-F238E27FC236}">
                    <a16:creationId xmlns:a16="http://schemas.microsoft.com/office/drawing/2014/main" id="{66C62A8D-3599-5B2A-750A-CFA6044C42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63998" r="-1"/>
              <a:stretch/>
            </p:blipFill>
            <p:spPr>
              <a:xfrm>
                <a:off x="3512219" y="3277562"/>
                <a:ext cx="325568" cy="354206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  <p:pic>
        <p:nvPicPr>
          <p:cNvPr id="74" name="Picture 73" descr="renault-master-fourgon-overview.jpg.ximg.l_full_m.smart.jpg">
            <a:extLst>
              <a:ext uri="{FF2B5EF4-FFF2-40B4-BE49-F238E27FC236}">
                <a16:creationId xmlns:a16="http://schemas.microsoft.com/office/drawing/2014/main" id="{6502EBB7-5F67-7E2A-3240-2758971417C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282" y="4576595"/>
            <a:ext cx="1437095" cy="807647"/>
          </a:xfrm>
          <a:prstGeom prst="rect">
            <a:avLst/>
          </a:prstGeom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8DDB8AA-CD74-8C4D-5829-86515CD48010}"/>
              </a:ext>
            </a:extLst>
          </p:cNvPr>
          <p:cNvCxnSpPr/>
          <p:nvPr/>
        </p:nvCxnSpPr>
        <p:spPr>
          <a:xfrm>
            <a:off x="10578569" y="5023466"/>
            <a:ext cx="262593" cy="898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F2A0729B-2E19-2898-8B1C-24EC2CA92D32}"/>
              </a:ext>
            </a:extLst>
          </p:cNvPr>
          <p:cNvSpPr txBox="1"/>
          <p:nvPr/>
        </p:nvSpPr>
        <p:spPr>
          <a:xfrm>
            <a:off x="4242388" y="787697"/>
            <a:ext cx="3432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“Free” p</a:t>
            </a:r>
            <a:r>
              <a:rPr lang="en-CH" dirty="0"/>
              <a:t>roton beam</a:t>
            </a:r>
          </a:p>
          <a:p>
            <a:r>
              <a:rPr lang="en-CH" dirty="0"/>
              <a:t>(otherwise lost in the dump)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852C6FA-ABCF-34A6-19BC-465050DE533F}"/>
              </a:ext>
            </a:extLst>
          </p:cNvPr>
          <p:cNvSpPr txBox="1"/>
          <p:nvPr/>
        </p:nvSpPr>
        <p:spPr>
          <a:xfrm>
            <a:off x="4335783" y="4445685"/>
            <a:ext cx="23870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A dedicated</a:t>
            </a:r>
          </a:p>
          <a:p>
            <a:r>
              <a:rPr lang="en-CH" dirty="0"/>
              <a:t>medical isotope</a:t>
            </a:r>
          </a:p>
          <a:p>
            <a:r>
              <a:rPr lang="en-GB" dirty="0"/>
              <a:t>M</a:t>
            </a:r>
            <a:r>
              <a:rPr lang="en-CH" dirty="0"/>
              <a:t>ass separation facility</a:t>
            </a:r>
          </a:p>
          <a:p>
            <a:r>
              <a:rPr lang="en-CH" dirty="0"/>
              <a:t>in Europe.</a:t>
            </a:r>
          </a:p>
          <a:p>
            <a:endParaRPr lang="en-CH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6DE7902-66D7-9468-4E08-D7383696D223}"/>
              </a:ext>
            </a:extLst>
          </p:cNvPr>
          <p:cNvSpPr txBox="1"/>
          <p:nvPr/>
        </p:nvSpPr>
        <p:spPr>
          <a:xfrm>
            <a:off x="7603757" y="1213201"/>
            <a:ext cx="45598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Some </a:t>
            </a:r>
            <a:r>
              <a:rPr lang="en-CH" b="1" dirty="0"/>
              <a:t>MEDICIS isotopes </a:t>
            </a:r>
            <a:r>
              <a:rPr lang="en-CH" dirty="0"/>
              <a:t>:</a:t>
            </a:r>
          </a:p>
          <a:p>
            <a:endParaRPr lang="en-CH" dirty="0"/>
          </a:p>
          <a:p>
            <a:r>
              <a:rPr lang="en-GB" b="1" dirty="0"/>
              <a:t>H</a:t>
            </a:r>
            <a:r>
              <a:rPr lang="en-CH" b="1" dirty="0"/>
              <a:t>igh activity Sm-153, Ba/Cs-128, Tm/Er-165</a:t>
            </a:r>
          </a:p>
        </p:txBody>
      </p:sp>
      <p:pic>
        <p:nvPicPr>
          <p:cNvPr id="79" name="Picture 78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69846ACA-4DD1-8544-6505-B4C5DD8B1B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588978" y="4523331"/>
            <a:ext cx="3288423" cy="1568524"/>
          </a:xfrm>
          <a:prstGeom prst="rect">
            <a:avLst/>
          </a:prstGeom>
        </p:spPr>
      </p:pic>
      <p:sp>
        <p:nvSpPr>
          <p:cNvPr id="81" name="Slide Number Placeholder 4">
            <a:extLst>
              <a:ext uri="{FF2B5EF4-FFF2-40B4-BE49-F238E27FC236}">
                <a16:creationId xmlns:a16="http://schemas.microsoft.com/office/drawing/2014/main" id="{2DA0D9A2-A752-9C0A-1C3C-C0D743E11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0596" y="6346825"/>
            <a:ext cx="431100" cy="365125"/>
          </a:xfrm>
        </p:spPr>
        <p:txBody>
          <a:bodyPr/>
          <a:lstStyle/>
          <a:p>
            <a:fld id="{F5C863F0-AEA2-0249-8983-B892276345E5}" type="slidenum">
              <a:rPr lang="en-CH" smtClean="0"/>
              <a:pPr/>
              <a:t>8</a:t>
            </a:fld>
            <a:endParaRPr lang="en-CH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4EE4F728-0319-8C35-CC9B-2E3B60C3BE0E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80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4C954-ECC8-C661-1770-4949AEF9C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753F1-35E0-BCBA-0F1E-0FC82DE6D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27208-2AD2-C7E2-ED6F-6D9BA1E643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H" dirty="0"/>
              <a:t>A few interesting cases : matched pure beta- &amp; pure auger pair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1A9B8-842E-8EBB-8D60-FC980D0D6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863F0-AEA2-0249-8983-B892276345E5}" type="slidenum">
              <a:rPr lang="en-CH" smtClean="0"/>
              <a:pPr/>
              <a:t>9</a:t>
            </a:fld>
            <a:endParaRPr lang="en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47AF28-4842-6D73-E763-27146EA4A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562"/>
          <a:stretch/>
        </p:blipFill>
        <p:spPr>
          <a:xfrm>
            <a:off x="7336766" y="1253669"/>
            <a:ext cx="2296388" cy="22576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06139E-8FA9-71BE-049E-2AF9194527A1}"/>
              </a:ext>
            </a:extLst>
          </p:cNvPr>
          <p:cNvSpPr txBox="1"/>
          <p:nvPr/>
        </p:nvSpPr>
        <p:spPr>
          <a:xfrm>
            <a:off x="2499438" y="5872711"/>
            <a:ext cx="422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Generator to be developped (user project)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6AD1D9-F5E3-B262-E796-A19532173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49" y="1981683"/>
            <a:ext cx="835235" cy="8016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FFC85D-E8F2-7413-2B9E-1475BE7B3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84" y="2795324"/>
            <a:ext cx="1196488" cy="1140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9A345C-9939-4AEB-2912-B65089FFF3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85" b="23603"/>
          <a:stretch/>
        </p:blipFill>
        <p:spPr>
          <a:xfrm>
            <a:off x="537389" y="4312093"/>
            <a:ext cx="4266259" cy="6988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045F63-FA6B-A8A9-739C-A649D5694081}"/>
              </a:ext>
            </a:extLst>
          </p:cNvPr>
          <p:cNvSpPr txBox="1"/>
          <p:nvPr/>
        </p:nvSpPr>
        <p:spPr>
          <a:xfrm>
            <a:off x="453420" y="509619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>
                <a:hlinkClick r:id="rId7"/>
              </a:rPr>
              <a:t>https://www.nucleonica.com/Application/Datasheet.aspx</a:t>
            </a:r>
            <a:endParaRPr lang="en-CH" dirty="0"/>
          </a:p>
          <a:p>
            <a:r>
              <a:rPr lang="en-CH" dirty="0"/>
              <a:t>( 65% higher energy Auger e- emission)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E6C83D-268D-B80D-58CF-A5FC3E0FA9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9926" y="3359282"/>
            <a:ext cx="4338654" cy="24404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0D8E85-4A86-7E59-4854-53AE8D9AC075}"/>
              </a:ext>
            </a:extLst>
          </p:cNvPr>
          <p:cNvSpPr txBox="1"/>
          <p:nvPr/>
        </p:nvSpPr>
        <p:spPr>
          <a:xfrm>
            <a:off x="7571577" y="59282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* Parallel collection with Tm-167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AE7F79-9612-6FFB-9BA0-0F32327F4B4C}"/>
              </a:ext>
            </a:extLst>
          </p:cNvPr>
          <p:cNvSpPr txBox="1"/>
          <p:nvPr/>
        </p:nvSpPr>
        <p:spPr>
          <a:xfrm>
            <a:off x="9805583" y="4624672"/>
            <a:ext cx="455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E330E1-9DE6-C670-6F81-73F826F59277}"/>
              </a:ext>
            </a:extLst>
          </p:cNvPr>
          <p:cNvSpPr txBox="1"/>
          <p:nvPr/>
        </p:nvSpPr>
        <p:spPr>
          <a:xfrm>
            <a:off x="9569253" y="1863374"/>
            <a:ext cx="26700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Test batch production : 120MBq</a:t>
            </a:r>
          </a:p>
          <a:p>
            <a:r>
              <a:rPr lang="en-CH" dirty="0"/>
              <a:t>&gt;99% radionuclidic purity</a:t>
            </a:r>
          </a:p>
          <a:p>
            <a:r>
              <a:rPr lang="en-GB" dirty="0"/>
              <a:t>I</a:t>
            </a:r>
            <a:r>
              <a:rPr lang="en-CH" dirty="0"/>
              <a:t>mplanted in metallic foil</a:t>
            </a:r>
          </a:p>
        </p:txBody>
      </p:sp>
      <p:pic>
        <p:nvPicPr>
          <p:cNvPr id="22" name="Picture 21" descr="2015-01-13_CERN_ENdept 36% h32mm 300dpi.png">
            <a:extLst>
              <a:ext uri="{FF2B5EF4-FFF2-40B4-BE49-F238E27FC236}">
                <a16:creationId xmlns:a16="http://schemas.microsoft.com/office/drawing/2014/main" id="{56162D8C-D3B5-B6E2-8F09-86C3B91E91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72"/>
          <a:stretch/>
        </p:blipFill>
        <p:spPr>
          <a:xfrm>
            <a:off x="11679810" y="6371332"/>
            <a:ext cx="512190" cy="48666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17368D9-5A85-5833-A579-4BB7681EF284}"/>
              </a:ext>
            </a:extLst>
          </p:cNvPr>
          <p:cNvSpPr txBox="1">
            <a:spLocks/>
          </p:cNvSpPr>
          <p:nvPr/>
        </p:nvSpPr>
        <p:spPr>
          <a:xfrm>
            <a:off x="503387" y="6360583"/>
            <a:ext cx="1130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rgbClr val="00B9C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Stora			PRISMAP(+) furthering the European medical radionuclide programme	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IFIGENEIA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 </a:t>
            </a:r>
            <a:r>
              <a:rPr lang="en-US" dirty="0">
                <a:latin typeface="Calibri" panose="020F0502020204030204"/>
              </a:rPr>
              <a:t>07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latin typeface="Calibri" panose="020F0502020204030204"/>
              </a:rPr>
              <a:t>May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9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B9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80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5161</TotalTime>
  <Words>3458</Words>
  <Application>Microsoft Macintosh PowerPoint</Application>
  <PresentationFormat>Widescreen</PresentationFormat>
  <Paragraphs>533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Aptos</vt:lpstr>
      <vt:lpstr>Arial</vt:lpstr>
      <vt:lpstr>Calibri</vt:lpstr>
      <vt:lpstr>Calibri Light</vt:lpstr>
      <vt:lpstr>Helvetica</vt:lpstr>
      <vt:lpstr>MuseoSans</vt:lpstr>
      <vt:lpstr>SJPGOE+Calibri</vt:lpstr>
      <vt:lpstr>Symbol</vt:lpstr>
      <vt:lpstr>Wingdings</vt:lpstr>
      <vt:lpstr>XJYFGU+Calibri-Bold</vt:lpstr>
      <vt:lpstr>ヒラギノ丸ゴ Pro W4</vt:lpstr>
      <vt:lpstr>Office Theme</vt:lpstr>
      <vt:lpstr>1_Office Theme</vt:lpstr>
      <vt:lpstr>From PRISMAP to PRISMAP 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Projects selected in 5 subsequent calls for projects</vt:lpstr>
      <vt:lpstr>Users Feedback</vt:lpstr>
      <vt:lpstr>Feedback of Projects</vt:lpstr>
      <vt:lpstr>Dispatch of radionuclides across projects and Europe, and beyond</vt:lpstr>
      <vt:lpstr>Biomedical translation in PRISMAP  </vt:lpstr>
      <vt:lpstr>Clinical Trials with Tb-161 </vt:lpstr>
      <vt:lpstr>Clinical trials landscape </vt:lpstr>
      <vt:lpstr>PowerPoint Presentation</vt:lpstr>
      <vt:lpstr>PowerPoint Presentation</vt:lpstr>
      <vt:lpstr>PowerPoint Presentation</vt:lpstr>
      <vt:lpstr>Radionuclides supplied and User access</vt:lpstr>
      <vt:lpstr>Key emerging infrastructures in PRISMAP+</vt:lpstr>
      <vt:lpstr>PRISMAP+, Furthering the European medical radionuclide programme </vt:lpstr>
      <vt:lpstr>Task 1- Target design and characterisation: Targets for Direct Production </vt:lpstr>
      <vt:lpstr>Medical-radionuclides.eu and beyond :  The way to cross the valley of death on the long term for european biomedical research in Europe on the long(er) term ?</vt:lpstr>
      <vt:lpstr>Onboard for the european medical radionuclide programme !  https://www.prismap.eu/news/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Filippo Gander</dc:creator>
  <cp:lastModifiedBy>Thierry Stora</cp:lastModifiedBy>
  <cp:revision>276</cp:revision>
  <dcterms:created xsi:type="dcterms:W3CDTF">2021-08-26T11:30:26Z</dcterms:created>
  <dcterms:modified xsi:type="dcterms:W3CDTF">2026-05-07T09:53:57Z</dcterms:modified>
</cp:coreProperties>
</file>