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320" r:id="rId3"/>
    <p:sldId id="327" r:id="rId4"/>
    <p:sldId id="366" r:id="rId5"/>
    <p:sldId id="370" r:id="rId6"/>
    <p:sldId id="364" r:id="rId7"/>
    <p:sldId id="362" r:id="rId8"/>
    <p:sldId id="368" r:id="rId9"/>
    <p:sldId id="369" r:id="rId10"/>
    <p:sldId id="296" r:id="rId11"/>
  </p:sldIdLst>
  <p:sldSz cx="12192000" cy="6858000"/>
  <p:notesSz cx="12192000" cy="6858000"/>
  <p:embeddedFontLst>
    <p:embeddedFont>
      <p:font typeface="Cambria Math" panose="02040503050406030204" pitchFamily="18" charset="0"/>
      <p:regular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Condensed" panose="02000000000000000000" pitchFamily="2" charset="0"/>
      <p:regular r:id="rId18"/>
      <p:bold r:id="rId19"/>
      <p:italic r:id="rId20"/>
      <p:boldItalic r:id="rId21"/>
    </p:embeddedFont>
    <p:embeddedFont>
      <p:font typeface="Space Grotesk" panose="020B0604020202020204" charset="0"/>
      <p:regular r:id="rId22"/>
      <p:bold r:id="rId23"/>
    </p:embeddedFont>
  </p:embeddedFontLst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C49"/>
    <a:srgbClr val="FFCCCC"/>
    <a:srgbClr val="E4F4E2"/>
    <a:srgbClr val="2B1717"/>
    <a:srgbClr val="F36976"/>
    <a:srgbClr val="82D7E2"/>
    <a:srgbClr val="DB77C1"/>
    <a:srgbClr val="F3A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7" autoAdjust="0"/>
  </p:normalViewPr>
  <p:slideViewPr>
    <p:cSldViewPr>
      <p:cViewPr varScale="1">
        <p:scale>
          <a:sx n="78" d="100"/>
          <a:sy n="78" d="100"/>
        </p:scale>
        <p:origin x="778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9807BA-7E80-4183-B320-1A6A0E97393F}" type="datetimeFigureOut">
              <a:rPr lang="en-US"/>
              <a:t>5/6/2026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0BB75A-32AD-448D-A280-30F5BA18B7D7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Fonts: </a:t>
            </a:r>
            <a:endParaRPr/>
          </a:p>
          <a:p>
            <a:pPr>
              <a:defRPr/>
            </a:pPr>
            <a:r>
              <a:rPr lang="en-GB"/>
              <a:t>Headings: Dubai bold, available at: https://font.download/font/dubai</a:t>
            </a:r>
            <a:br>
              <a:rPr lang="en-GB"/>
            </a:br>
            <a:r>
              <a:rPr lang="en-GB"/>
              <a:t>Body: Roboto, available at: https://fonts.google.com/specimen/Roboto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10BB75A-32AD-448D-A280-30F5BA18B7D7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463193" y="2280596"/>
            <a:ext cx="8055102" cy="2389831"/>
          </a:xfrm>
        </p:spPr>
        <p:txBody>
          <a:bodyPr lIns="0" tIns="0" rIns="0" bIns="0" anchor="b">
            <a:normAutofit/>
          </a:bodyPr>
          <a:lstStyle>
            <a:lvl1pPr>
              <a:defRPr sz="38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63193" y="4763295"/>
            <a:ext cx="8055102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3463193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268884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234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9416" y="260648"/>
            <a:ext cx="10929083" cy="8640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995416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831948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25595" y="6356350"/>
            <a:ext cx="3221299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9416" y="1268760"/>
            <a:ext cx="10874829" cy="4927402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27384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407369" y="65434"/>
            <a:ext cx="1166529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204028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407368" y="1525934"/>
            <a:ext cx="11665296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63676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3273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9289648" cy="435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28964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6992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8464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8369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25536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1024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9100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4700287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 bwMode="auto">
          <a:xfrm>
            <a:off x="7012741" y="1868487"/>
            <a:ext cx="4700287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742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/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6054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en-US"/>
              <a:t>5/6/2026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463193" y="1916832"/>
            <a:ext cx="8055102" cy="275359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700" dirty="0"/>
              <a:t>IFIGENEIA 2nd annual meeting: </a:t>
            </a:r>
            <a:br>
              <a:rPr lang="en-US" sz="2700" dirty="0"/>
            </a:br>
            <a:r>
              <a:rPr lang="en-US" sz="2700" dirty="0"/>
              <a:t>T3.2 - </a:t>
            </a:r>
            <a:r>
              <a:rPr lang="en-GB" sz="2700" dirty="0"/>
              <a:t>Beam parameters and hardware specifications for different operational scenarios</a:t>
            </a:r>
            <a:br>
              <a:rPr lang="en-US" sz="2700" dirty="0"/>
            </a:br>
            <a:br>
              <a:rPr lang="en-US" sz="2200" dirty="0"/>
            </a:br>
            <a:r>
              <a:rPr lang="en-US" sz="1800" u="sng" dirty="0">
                <a:solidFill>
                  <a:schemeClr val="accent5">
                    <a:lumMod val="75000"/>
                  </a:schemeClr>
                </a:solidFill>
              </a:rPr>
              <a:t>F. Antoniou</a:t>
            </a:r>
            <a:r>
              <a:rPr lang="en-US" sz="1800" baseline="30000" dirty="0">
                <a:solidFill>
                  <a:schemeClr val="accent5">
                    <a:lumMod val="75000"/>
                  </a:schemeClr>
                </a:solidFill>
              </a:rPr>
              <a:t>1,2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G. Dianos</a:t>
            </a:r>
            <a:r>
              <a:rPr lang="en-US" sz="1800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, J.B. Lallement</a:t>
            </a:r>
            <a:r>
              <a:rPr lang="en-US" sz="1800" baseline="30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, A. Lombardi</a:t>
            </a:r>
            <a:r>
              <a:rPr lang="en-US" sz="1800" baseline="30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, A. Mamaras</a:t>
            </a:r>
            <a:r>
              <a:rPr lang="en-US" sz="1800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, Y. Papaphilippou</a:t>
            </a:r>
            <a:r>
              <a:rPr lang="en-US" sz="1800" baseline="30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, C. Petridou</a:t>
            </a:r>
            <a:r>
              <a:rPr lang="en-US" sz="1800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D. Sampsonidis</a:t>
            </a:r>
            <a:r>
              <a:rPr lang="en-US" sz="1800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A. </a:t>
            </a:r>
            <a:r>
              <a:rPr lang="en-US" sz="1800">
                <a:solidFill>
                  <a:schemeClr val="accent5">
                    <a:lumMod val="75000"/>
                  </a:schemeClr>
                </a:solidFill>
              </a:rPr>
              <a:t>Tsiamis</a:t>
            </a:r>
            <a:r>
              <a:rPr lang="en-US" sz="1800" baseline="3000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18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N. Vagena</a:t>
            </a:r>
            <a:r>
              <a:rPr lang="en-US" sz="1800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br>
              <a:rPr lang="en-US" sz="1800" baseline="300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2400" baseline="30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600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AUTH, </a:t>
            </a:r>
            <a:r>
              <a:rPr lang="en-US" sz="1600" baseline="30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CERN </a:t>
            </a:r>
            <a:endParaRPr lang="sl-SI" sz="1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Slovenia, Ljubljana</a:t>
            </a:r>
          </a:p>
          <a:p>
            <a:pPr>
              <a:defRPr/>
            </a:pPr>
            <a:r>
              <a:rPr lang="en-US" dirty="0"/>
              <a:t>07/05/2026</a:t>
            </a:r>
          </a:p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B4A967-89C5-4C5D-F599-FBF93BBD15D8}"/>
              </a:ext>
            </a:extLst>
          </p:cNvPr>
          <p:cNvSpPr txBox="1"/>
          <p:nvPr/>
        </p:nvSpPr>
        <p:spPr>
          <a:xfrm>
            <a:off x="767408" y="908720"/>
            <a:ext cx="1080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Thank you for your attention!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Many thanks to the local organizers for this very nice event! 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8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C14A-9001-748F-C607-1B90786F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4835D-1BD2-36F6-A91D-589E0FBB8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74DDC-D5CB-01FA-729A-C480EC37C8DA}"/>
              </a:ext>
            </a:extLst>
          </p:cNvPr>
          <p:cNvSpPr txBox="1"/>
          <p:nvPr/>
        </p:nvSpPr>
        <p:spPr>
          <a:xfrm>
            <a:off x="623392" y="1124744"/>
            <a:ext cx="111612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T3.2 context and objectives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LINAC design approach / methodology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Ion Source selection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Operational Mode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Baseline design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Extension to flexible production design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536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ACD8E-6A04-8138-149E-437F7A863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60BD001-3546-060C-9FC8-53A9D26A3E92}"/>
              </a:ext>
            </a:extLst>
          </p:cNvPr>
          <p:cNvSpPr txBox="1"/>
          <p:nvPr/>
        </p:nvSpPr>
        <p:spPr>
          <a:xfrm>
            <a:off x="623392" y="1124744"/>
            <a:ext cx="11161240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Deliverable D3.3: Beam parameters and hardware specifications for the LINAC (M24, M36)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Led by CERN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Main partners actively involved: CERN, AUTH, UNSA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CERN guidance and expertise</a:t>
            </a:r>
            <a:r>
              <a:rPr lang="en-US" sz="2000" dirty="0"/>
              <a:t> very important for </a:t>
            </a:r>
            <a:r>
              <a:rPr lang="en-US" sz="2000" b="1" dirty="0"/>
              <a:t>capacity building in the domain of LINAC design and beam dynamics simulations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 close connection with all other tasks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Input to T3.3, T3.4, T3.5 and T3.6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 close collaboration with WP4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b="1" dirty="0"/>
              <a:t>Coordination</a:t>
            </a:r>
            <a:r>
              <a:rPr lang="en-US" sz="2000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Weekly internal meetings to coordinate our studies (T3.2 &amp; T3.3 common internal discussions)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D16DBCA-3C81-824F-E0BB-2A12A669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T3.2 overview and organization </a:t>
            </a:r>
          </a:p>
        </p:txBody>
      </p:sp>
    </p:spTree>
    <p:extLst>
      <p:ext uri="{BB962C8B-B14F-4D97-AF65-F5344CB8AC3E}">
        <p14:creationId xmlns:p14="http://schemas.microsoft.com/office/powerpoint/2010/main" val="370600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86CD3-AD49-12EB-3D30-611CCC8B1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9D23A-C694-E742-E5B9-635B3CBDA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LINAC Design Workflow and Beam Definition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F556920-2D77-7FC8-8475-B2E998E20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080" y="3284984"/>
            <a:ext cx="5184576" cy="2808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An iterative approach</a:t>
            </a:r>
          </a:p>
          <a:p>
            <a:r>
              <a:rPr lang="en-US" sz="1800" dirty="0"/>
              <a:t>Particle species and beam energy defined by the radioisotope choice (nuclear interaction)</a:t>
            </a:r>
          </a:p>
          <a:p>
            <a:r>
              <a:rPr lang="en-US" sz="1800" dirty="0"/>
              <a:t>Main constraints coming from target engineering (head load handling) </a:t>
            </a:r>
            <a:endParaRPr lang="en-US" sz="1800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Limitation on maximum current on the target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Optimal duty cycle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CW or pulsed operation </a:t>
            </a:r>
          </a:p>
          <a:p>
            <a:r>
              <a:rPr lang="en-US" sz="1800" dirty="0">
                <a:sym typeface="Wingdings" panose="05000000000000000000" pitchFamily="2" charset="2"/>
              </a:rPr>
              <a:t>Final beam specifications : optimization procedure between yield and purity requirements, target constraints and source capabilities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8EBCB04F-E5B5-DF5D-1FE0-9F5106B83E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5561626"/>
                  </p:ext>
                </p:extLst>
              </p:nvPr>
            </p:nvGraphicFramePr>
            <p:xfrm>
              <a:off x="623392" y="3573016"/>
              <a:ext cx="6059180" cy="2776631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1989983">
                      <a:extLst>
                        <a:ext uri="{9D8B030D-6E8A-4147-A177-3AD203B41FA5}">
                          <a16:colId xmlns:a16="http://schemas.microsoft.com/office/drawing/2014/main" val="4034125113"/>
                        </a:ext>
                      </a:extLst>
                    </a:gridCol>
                    <a:gridCol w="4069197">
                      <a:extLst>
                        <a:ext uri="{9D8B030D-6E8A-4147-A177-3AD203B41FA5}">
                          <a16:colId xmlns:a16="http://schemas.microsoft.com/office/drawing/2014/main" val="2795613064"/>
                        </a:ext>
                      </a:extLst>
                    </a:gridCol>
                  </a:tblGrid>
                  <a:tr h="3540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solidFill>
                                <a:schemeClr val="bg1"/>
                              </a:solidFill>
                            </a:rPr>
                            <a:t>Parameter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a:t>Value / Target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23729548"/>
                      </a:ext>
                    </a:extLst>
                  </a:tr>
                  <a:tr h="3660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q/A</a:t>
                          </a:r>
                          <a:endParaRPr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Arial" panose="020B0604020202020204" pitchFamily="34" charset="0"/>
                            <a:buNone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4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1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4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266100"/>
                      </a:ext>
                    </a:extLst>
                  </a:tr>
                  <a:tr h="321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Ion Species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</a:rPr>
                            <a:t>D</a:t>
                          </a:r>
                          <a:r>
                            <a:rPr lang="en-US" sz="1400" baseline="30000" dirty="0">
                              <a:solidFill>
                                <a:schemeClr val="tx1"/>
                              </a:solidFill>
                            </a:rPr>
                            <a:t>+ 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</a:rPr>
                            <a:t>(option: H</a:t>
                          </a:r>
                          <a:r>
                            <a:rPr lang="en-US" sz="1400" baseline="30000" dirty="0">
                              <a:solidFill>
                                <a:schemeClr val="tx1"/>
                              </a:solidFill>
                            </a:rPr>
                            <a:t>+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 He</a:t>
                          </a:r>
                          <a:r>
                            <a:rPr lang="en-US" sz="1400" baseline="30000" dirty="0">
                              <a:solidFill>
                                <a:schemeClr val="tx1"/>
                              </a:solidFill>
                            </a:rPr>
                            <a:t>2+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92334066"/>
                      </a:ext>
                    </a:extLst>
                  </a:tr>
                  <a:tr h="321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en-US" sz="140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avg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/ mA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&gt;</a:t>
                          </a:r>
                          <a:r>
                            <a:rPr lang="el-GR" sz="1400" dirty="0">
                              <a:solidFill>
                                <a:schemeClr val="tx1"/>
                              </a:solidFill>
                            </a:rPr>
                            <a:t> 1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 (baseline ~1 mA for D</a:t>
                          </a:r>
                          <a:r>
                            <a:rPr lang="en-US" sz="1400" baseline="30000" dirty="0">
                              <a:solidFill>
                                <a:schemeClr val="tx1"/>
                              </a:solidFill>
                            </a:rPr>
                            <a:t>+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1395920"/>
                      </a:ext>
                    </a:extLst>
                  </a:tr>
                  <a:tr h="4208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Energy per nucleon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Up to 10 MeV/u (baseline for D</a:t>
                          </a:r>
                          <a:r>
                            <a:rPr lang="en-US" sz="1400" baseline="30000" dirty="0">
                              <a:solidFill>
                                <a:schemeClr val="tx1"/>
                              </a:solidFill>
                            </a:rPr>
                            <a:t>+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, Lu-177)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82001613"/>
                      </a:ext>
                    </a:extLst>
                  </a:tr>
                  <a:tr h="321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ε</a:t>
                          </a:r>
                          <a:r>
                            <a:rPr lang="en-US" sz="14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rms, norm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/ </a:t>
                          </a:r>
                          <a:r>
                            <a:rPr lang="en-US" sz="1400" baseline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mm·mrad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TBD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55677278"/>
                      </a:ext>
                    </a:extLst>
                  </a:tr>
                  <a:tr h="321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Duty Cycle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TBD, CW or pulsed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35545864"/>
                      </a:ext>
                    </a:extLst>
                  </a:tr>
                  <a:tr h="321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Other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Purity, Stability, Cost &amp; Maintenance, User-Friendly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4372201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8EBCB04F-E5B5-DF5D-1FE0-9F5106B83E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5561626"/>
                  </p:ext>
                </p:extLst>
              </p:nvPr>
            </p:nvGraphicFramePr>
            <p:xfrm>
              <a:off x="623392" y="3573016"/>
              <a:ext cx="6059180" cy="2776631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1989983">
                      <a:extLst>
                        <a:ext uri="{9D8B030D-6E8A-4147-A177-3AD203B41FA5}">
                          <a16:colId xmlns:a16="http://schemas.microsoft.com/office/drawing/2014/main" val="4034125113"/>
                        </a:ext>
                      </a:extLst>
                    </a:gridCol>
                    <a:gridCol w="4069197">
                      <a:extLst>
                        <a:ext uri="{9D8B030D-6E8A-4147-A177-3AD203B41FA5}">
                          <a16:colId xmlns:a16="http://schemas.microsoft.com/office/drawing/2014/main" val="2795613064"/>
                        </a:ext>
                      </a:extLst>
                    </a:gridCol>
                  </a:tblGrid>
                  <a:tr h="3540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solidFill>
                                <a:schemeClr val="bg1"/>
                              </a:solidFill>
                            </a:rPr>
                            <a:t>Parameter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a:t>Value / Target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23729548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q/A</a:t>
                          </a:r>
                          <a:endParaRPr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102" t="-93846" r="-299" b="-52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4266100"/>
                      </a:ext>
                    </a:extLst>
                  </a:tr>
                  <a:tr h="321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Ion Species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</a:rPr>
                            <a:t>D</a:t>
                          </a:r>
                          <a:r>
                            <a:rPr lang="en-US" sz="1400" baseline="30000" dirty="0">
                              <a:solidFill>
                                <a:schemeClr val="tx1"/>
                              </a:solidFill>
                            </a:rPr>
                            <a:t>+ 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</a:rPr>
                            <a:t>(option: H</a:t>
                          </a:r>
                          <a:r>
                            <a:rPr lang="en-US" sz="1400" baseline="30000" dirty="0">
                              <a:solidFill>
                                <a:schemeClr val="tx1"/>
                              </a:solidFill>
                            </a:rPr>
                            <a:t>+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 He</a:t>
                          </a:r>
                          <a:r>
                            <a:rPr lang="en-US" sz="1400" baseline="30000" dirty="0">
                              <a:solidFill>
                                <a:schemeClr val="tx1"/>
                              </a:solidFill>
                            </a:rPr>
                            <a:t>2+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92334066"/>
                      </a:ext>
                    </a:extLst>
                  </a:tr>
                  <a:tr h="321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en-US" sz="140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avg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/ mA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&gt;</a:t>
                          </a:r>
                          <a:r>
                            <a:rPr lang="el-GR" sz="1400" dirty="0">
                              <a:solidFill>
                                <a:schemeClr val="tx1"/>
                              </a:solidFill>
                            </a:rPr>
                            <a:t> 1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 (baseline ~1 mA for D</a:t>
                          </a:r>
                          <a:r>
                            <a:rPr lang="en-US" sz="1400" baseline="30000" dirty="0">
                              <a:solidFill>
                                <a:schemeClr val="tx1"/>
                              </a:solidFill>
                            </a:rPr>
                            <a:t>+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1395920"/>
                      </a:ext>
                    </a:extLst>
                  </a:tr>
                  <a:tr h="4208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Energy per nucleon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Up to 10 MeV/u (baseline for D</a:t>
                          </a:r>
                          <a:r>
                            <a:rPr lang="en-US" sz="1400" baseline="30000" dirty="0">
                              <a:solidFill>
                                <a:schemeClr val="tx1"/>
                              </a:solidFill>
                            </a:rPr>
                            <a:t>+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, Lu-177)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82001613"/>
                      </a:ext>
                    </a:extLst>
                  </a:tr>
                  <a:tr h="321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ε</a:t>
                          </a:r>
                          <a:r>
                            <a:rPr lang="en-US" sz="14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rms, norm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/ </a:t>
                          </a:r>
                          <a:r>
                            <a:rPr lang="en-US" sz="1400" baseline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mm·mrad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TBD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55677278"/>
                      </a:ext>
                    </a:extLst>
                  </a:tr>
                  <a:tr h="321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Duty Cycle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TBD, CW or pulsed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35545864"/>
                      </a:ext>
                    </a:extLst>
                  </a:tr>
                  <a:tr h="321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Other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Purity, Stability, Cost &amp; Maintenance, User-Friendly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4372201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8636263-C792-0DFB-B597-151AF8B58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412776"/>
            <a:ext cx="7305150" cy="1478775"/>
          </a:xfrm>
          <a:prstGeom prst="rect">
            <a:avLst/>
          </a:prstGeom>
        </p:spPr>
      </p:pic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2FCC161D-6816-6EF3-6BE8-2B46FEBC328A}"/>
              </a:ext>
            </a:extLst>
          </p:cNvPr>
          <p:cNvSpPr txBox="1">
            <a:spLocks/>
          </p:cNvSpPr>
          <p:nvPr/>
        </p:nvSpPr>
        <p:spPr bwMode="auto">
          <a:xfrm>
            <a:off x="8400256" y="1412776"/>
            <a:ext cx="3456384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pace Grotesk"/>
              <a:buNone/>
            </a:pPr>
            <a:r>
              <a:rPr lang="en-US" sz="2000" b="1" dirty="0">
                <a:sym typeface="Wingdings" panose="05000000000000000000" pitchFamily="2" charset="2"/>
              </a:rPr>
              <a:t>Goal: </a:t>
            </a:r>
            <a:r>
              <a:rPr lang="en-US" sz="1800" dirty="0">
                <a:sym typeface="Wingdings" panose="05000000000000000000" pitchFamily="2" charset="2"/>
              </a:rPr>
              <a:t>Define optimal beam characteristics to deliver adequate activity for required yield and high purity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9648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57B37-530A-714F-9B98-861CB3EDF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6FB3EA-9AB2-D99C-6E82-DA3B06072FB3}"/>
              </a:ext>
            </a:extLst>
          </p:cNvPr>
          <p:cNvSpPr/>
          <p:nvPr/>
        </p:nvSpPr>
        <p:spPr>
          <a:xfrm>
            <a:off x="1775520" y="1472616"/>
            <a:ext cx="1758293" cy="1378983"/>
          </a:xfrm>
          <a:prstGeom prst="roundRect">
            <a:avLst/>
          </a:prstGeom>
          <a:solidFill>
            <a:srgbClr val="F3A4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PARTICLE SOURCE </a:t>
            </a:r>
          </a:p>
          <a:p>
            <a:pPr algn="ctr"/>
            <a:r>
              <a:rPr lang="en-US" sz="1400" b="1" dirty="0"/>
              <a:t>(</a:t>
            </a:r>
            <a:r>
              <a:rPr lang="en-US" sz="1400" b="1" dirty="0">
                <a:solidFill>
                  <a:srgbClr val="FF0000"/>
                </a:solidFill>
              </a:rPr>
              <a:t>d</a:t>
            </a:r>
            <a:r>
              <a:rPr lang="en-US" sz="1400" b="1" dirty="0">
                <a:solidFill>
                  <a:schemeClr val="bg1"/>
                </a:solidFill>
              </a:rPr>
              <a:t>, </a:t>
            </a:r>
            <a:r>
              <a:rPr lang="el-GR" sz="1400" dirty="0"/>
              <a:t>α</a:t>
            </a:r>
            <a:r>
              <a:rPr lang="en-US" sz="1400" b="1" dirty="0"/>
              <a:t> ,</a:t>
            </a:r>
            <a:r>
              <a:rPr lang="el-GR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p</a:t>
            </a:r>
            <a:r>
              <a:rPr lang="el-GR" sz="1400" b="1" dirty="0">
                <a:solidFill>
                  <a:schemeClr val="bg1"/>
                </a:solidFill>
              </a:rPr>
              <a:t>)</a:t>
            </a:r>
            <a:endParaRPr lang="en-US" sz="14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352453-F6D6-DF99-2383-388478A9D681}"/>
              </a:ext>
            </a:extLst>
          </p:cNvPr>
          <p:cNvSpPr/>
          <p:nvPr/>
        </p:nvSpPr>
        <p:spPr>
          <a:xfrm>
            <a:off x="6600056" y="1484784"/>
            <a:ext cx="1883391" cy="136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Final acceleration</a:t>
            </a:r>
          </a:p>
          <a:p>
            <a:pPr algn="ctr"/>
            <a:r>
              <a:rPr lang="en-US" sz="1400" dirty="0"/>
              <a:t>(DTL-type)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5A18A7-B104-8E44-EEA1-7980759415CB}"/>
              </a:ext>
            </a:extLst>
          </p:cNvPr>
          <p:cNvSpPr/>
          <p:nvPr/>
        </p:nvSpPr>
        <p:spPr>
          <a:xfrm>
            <a:off x="9192344" y="1484784"/>
            <a:ext cx="1800200" cy="136815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</a:t>
            </a:r>
          </a:p>
          <a:p>
            <a:pPr algn="ctr"/>
            <a:r>
              <a:rPr lang="en-US" dirty="0"/>
              <a:t>Irradiation </a:t>
            </a:r>
          </a:p>
          <a:p>
            <a:pPr algn="ctr"/>
            <a:r>
              <a:rPr lang="el-GR" sz="1400" dirty="0"/>
              <a:t>(</a:t>
            </a:r>
            <a:r>
              <a:rPr lang="en-US" sz="1400" dirty="0"/>
              <a:t>i.e. </a:t>
            </a:r>
            <a:r>
              <a:rPr lang="en-US" sz="1400" b="1" baseline="30000" dirty="0">
                <a:solidFill>
                  <a:srgbClr val="FF0000"/>
                </a:solidFill>
              </a:rPr>
              <a:t>176</a:t>
            </a:r>
            <a:r>
              <a:rPr lang="en-US" sz="1400" b="1" dirty="0">
                <a:solidFill>
                  <a:srgbClr val="FF0000"/>
                </a:solidFill>
              </a:rPr>
              <a:t>Yb(</a:t>
            </a:r>
            <a:r>
              <a:rPr lang="en-US" sz="1400" b="1" dirty="0" err="1">
                <a:solidFill>
                  <a:srgbClr val="FF0000"/>
                </a:solidFill>
              </a:rPr>
              <a:t>d,n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  <a:r>
              <a:rPr lang="en-US" sz="1400" b="1" baseline="30000" dirty="0">
                <a:solidFill>
                  <a:srgbClr val="FF0000"/>
                </a:solidFill>
              </a:rPr>
              <a:t>177</a:t>
            </a:r>
            <a:r>
              <a:rPr lang="en-US" sz="1400" b="1" dirty="0">
                <a:solidFill>
                  <a:srgbClr val="FF0000"/>
                </a:solidFill>
              </a:rPr>
              <a:t>Lu,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1400" dirty="0"/>
              <a:t>(</a:t>
            </a:r>
            <a:r>
              <a:rPr lang="el-GR" sz="1400" dirty="0"/>
              <a:t>α,2</a:t>
            </a:r>
            <a:r>
              <a:rPr lang="en-US" sz="1400" dirty="0"/>
              <a:t>n)</a:t>
            </a:r>
            <a:r>
              <a:rPr lang="en-US" sz="1400" baseline="30000" dirty="0"/>
              <a:t>211</a:t>
            </a:r>
            <a:r>
              <a:rPr lang="en-US" sz="1400" dirty="0"/>
              <a:t>At, </a:t>
            </a:r>
            <a:r>
              <a:rPr lang="en-US" sz="1400" baseline="30000" dirty="0"/>
              <a:t>64</a:t>
            </a:r>
            <a:r>
              <a:rPr lang="en-US" sz="1400" dirty="0"/>
              <a:t>Ni(</a:t>
            </a:r>
            <a:r>
              <a:rPr lang="en-US" sz="1400" dirty="0" err="1"/>
              <a:t>p,n</a:t>
            </a:r>
            <a:r>
              <a:rPr lang="en-US" sz="1400" dirty="0"/>
              <a:t>)</a:t>
            </a:r>
            <a:r>
              <a:rPr lang="en-US" sz="1400" baseline="30000" dirty="0"/>
              <a:t> 64</a:t>
            </a:r>
            <a:r>
              <a:rPr lang="en-US" sz="1400" dirty="0"/>
              <a:t>Cu)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6F96B6-26E2-4080-BB2C-E328BD837A98}"/>
              </a:ext>
            </a:extLst>
          </p:cNvPr>
          <p:cNvSpPr/>
          <p:nvPr/>
        </p:nvSpPr>
        <p:spPr>
          <a:xfrm>
            <a:off x="5087888" y="1472616"/>
            <a:ext cx="1479647" cy="136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RFQ</a:t>
            </a:r>
          </a:p>
          <a:p>
            <a:pPr algn="ctr"/>
            <a:r>
              <a:rPr lang="en-US" sz="1400" dirty="0"/>
              <a:t>Bunch and Pre-acceleration (352 or750 MHz)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F8F0B3-BCB6-66A7-6174-AA152C57ACD4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8483447" y="2168860"/>
            <a:ext cx="708897" cy="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itle 2">
            <a:extLst>
              <a:ext uri="{FF2B5EF4-FFF2-40B4-BE49-F238E27FC236}">
                <a16:creationId xmlns:a16="http://schemas.microsoft.com/office/drawing/2014/main" id="{C779A4A0-14BD-A867-19A2-4F9ABA04A319}"/>
              </a:ext>
            </a:extLst>
          </p:cNvPr>
          <p:cNvSpPr txBox="1">
            <a:spLocks/>
          </p:cNvSpPr>
          <p:nvPr/>
        </p:nvSpPr>
        <p:spPr bwMode="auto">
          <a:xfrm>
            <a:off x="839416" y="188640"/>
            <a:ext cx="1087482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  <a:p>
            <a:r>
              <a:rPr lang="en-GB" dirty="0"/>
              <a:t>Ion Source choice for IFIGENEIA</a:t>
            </a:r>
          </a:p>
          <a:p>
            <a:endParaRPr lang="en-US" dirty="0"/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0646EA-141C-D428-2C22-5740EE3BFB9E}"/>
              </a:ext>
            </a:extLst>
          </p:cNvPr>
          <p:cNvSpPr/>
          <p:nvPr/>
        </p:nvSpPr>
        <p:spPr>
          <a:xfrm>
            <a:off x="3575720" y="1472616"/>
            <a:ext cx="1479647" cy="1368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Energy Beam Transfer (LEBT) line </a:t>
            </a:r>
            <a:endParaRPr lang="en-US" sz="14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DBD6EF3-F124-8F11-CDF8-BF5E9107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3212975"/>
            <a:ext cx="10225136" cy="324036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Source choice driven by production requirements</a:t>
            </a:r>
            <a:endParaRPr lang="en-US" b="1" dirty="0"/>
          </a:p>
          <a:p>
            <a:pPr>
              <a:lnSpc>
                <a:spcPct val="100000"/>
              </a:lnSpc>
            </a:pPr>
            <a:r>
              <a:rPr lang="en-GB" sz="2000" dirty="0"/>
              <a:t>The ion source type will be defined by the required radioisotope production scenarios: </a:t>
            </a:r>
          </a:p>
          <a:p>
            <a:pPr lvl="1">
              <a:lnSpc>
                <a:spcPct val="100000"/>
              </a:lnSpc>
            </a:pPr>
            <a:r>
              <a:rPr lang="el-GR" sz="2000" dirty="0"/>
              <a:t>Β</a:t>
            </a:r>
            <a:r>
              <a:rPr lang="en-GB" sz="2000" dirty="0" err="1"/>
              <a:t>eam</a:t>
            </a:r>
            <a:r>
              <a:rPr lang="en-GB" sz="2000" dirty="0"/>
              <a:t> species, current, duty cycle, stability, and availability.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Bibliographic review of existing sources for deuteron production performed and discussed with CERN experts (ABP/HSL)</a:t>
            </a:r>
          </a:p>
          <a:p>
            <a:pPr>
              <a:lnSpc>
                <a:spcPct val="100000"/>
              </a:lnSpc>
            </a:pPr>
            <a:r>
              <a:rPr lang="en-US" altLang="en-US" sz="2000" dirty="0"/>
              <a:t>Comparison of research facilities, medical accelerators, and commercial systems 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Assessment of beam performance, operational complexity, and maintainability </a:t>
            </a:r>
            <a:endParaRPr lang="en-US" altLang="en-US" sz="2000" dirty="0"/>
          </a:p>
          <a:p>
            <a:pPr marL="0" lvl="0" indent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n-US" altLang="en-US" sz="2000" dirty="0"/>
          </a:p>
          <a:p>
            <a:pPr lvl="1">
              <a:lnSpc>
                <a:spcPct val="100000"/>
              </a:lnSpc>
            </a:pPr>
            <a:endParaRPr lang="en-GB" sz="2000" dirty="0"/>
          </a:p>
          <a:p>
            <a:pPr lvl="1">
              <a:lnSpc>
                <a:spcPct val="10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4491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69BF0-4E90-A113-B2D3-8D1D69CEE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519FAF-7159-1E0F-30DB-C3FE35947C13}"/>
              </a:ext>
            </a:extLst>
          </p:cNvPr>
          <p:cNvSpPr/>
          <p:nvPr/>
        </p:nvSpPr>
        <p:spPr>
          <a:xfrm>
            <a:off x="1775520" y="1472616"/>
            <a:ext cx="1758293" cy="1378983"/>
          </a:xfrm>
          <a:prstGeom prst="roundRect">
            <a:avLst/>
          </a:prstGeom>
          <a:solidFill>
            <a:srgbClr val="F3A4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PARTICLE SOURCE </a:t>
            </a:r>
          </a:p>
          <a:p>
            <a:pPr algn="ctr"/>
            <a:r>
              <a:rPr lang="en-US" sz="1400" b="1" dirty="0"/>
              <a:t>(</a:t>
            </a:r>
            <a:r>
              <a:rPr lang="en-US" sz="1400" b="1" dirty="0">
                <a:solidFill>
                  <a:srgbClr val="FF0000"/>
                </a:solidFill>
              </a:rPr>
              <a:t>d</a:t>
            </a:r>
            <a:r>
              <a:rPr lang="en-US" sz="1400" b="1" dirty="0">
                <a:solidFill>
                  <a:schemeClr val="bg1"/>
                </a:solidFill>
              </a:rPr>
              <a:t>, </a:t>
            </a:r>
            <a:r>
              <a:rPr lang="el-GR" sz="1400" dirty="0"/>
              <a:t>α</a:t>
            </a:r>
            <a:r>
              <a:rPr lang="en-US" sz="1400" b="1" dirty="0"/>
              <a:t> ,</a:t>
            </a:r>
            <a:r>
              <a:rPr lang="el-GR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p</a:t>
            </a:r>
            <a:r>
              <a:rPr lang="el-GR" sz="1400" b="1" dirty="0">
                <a:solidFill>
                  <a:schemeClr val="bg1"/>
                </a:solidFill>
              </a:rPr>
              <a:t>)</a:t>
            </a:r>
            <a:endParaRPr lang="en-US" sz="14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B5FD6B-C163-1DA8-D696-AD8A688BAACB}"/>
              </a:ext>
            </a:extLst>
          </p:cNvPr>
          <p:cNvSpPr/>
          <p:nvPr/>
        </p:nvSpPr>
        <p:spPr>
          <a:xfrm>
            <a:off x="6600056" y="1484784"/>
            <a:ext cx="1883391" cy="136815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lt1">
                    <a:alpha val="50000"/>
                  </a:schemeClr>
                </a:solidFill>
              </a:rPr>
              <a:t>Final acceleration</a:t>
            </a:r>
          </a:p>
          <a:p>
            <a:pPr algn="ctr"/>
            <a:r>
              <a:rPr lang="en-US" sz="1400" dirty="0">
                <a:solidFill>
                  <a:schemeClr val="lt1">
                    <a:alpha val="50000"/>
                  </a:schemeClr>
                </a:solidFill>
              </a:rPr>
              <a:t>(DTL-type)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7F9ED77-6451-90FC-1BBC-95ECDFDEFB16}"/>
              </a:ext>
            </a:extLst>
          </p:cNvPr>
          <p:cNvSpPr/>
          <p:nvPr/>
        </p:nvSpPr>
        <p:spPr>
          <a:xfrm>
            <a:off x="9192344" y="1484784"/>
            <a:ext cx="1800200" cy="136815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lt1">
                    <a:alpha val="50000"/>
                  </a:schemeClr>
                </a:solidFill>
              </a:rPr>
              <a:t>TARGET</a:t>
            </a:r>
          </a:p>
          <a:p>
            <a:pPr algn="ctr"/>
            <a:r>
              <a:rPr lang="en-US" dirty="0">
                <a:solidFill>
                  <a:schemeClr val="lt1">
                    <a:alpha val="50000"/>
                  </a:schemeClr>
                </a:solidFill>
              </a:rPr>
              <a:t>Irradiation </a:t>
            </a:r>
          </a:p>
          <a:p>
            <a:pPr algn="ctr"/>
            <a:r>
              <a:rPr lang="el-GR" sz="1400" dirty="0">
                <a:solidFill>
                  <a:schemeClr val="lt1">
                    <a:alpha val="50000"/>
                  </a:schemeClr>
                </a:solidFill>
              </a:rPr>
              <a:t>(</a:t>
            </a:r>
            <a:r>
              <a:rPr lang="en-US" sz="1400" dirty="0">
                <a:solidFill>
                  <a:schemeClr val="lt1">
                    <a:alpha val="50000"/>
                  </a:schemeClr>
                </a:solidFill>
              </a:rPr>
              <a:t>i.e. </a:t>
            </a:r>
            <a:r>
              <a:rPr lang="en-US" sz="1400" b="1" baseline="30000" dirty="0">
                <a:solidFill>
                  <a:srgbClr val="FF0000">
                    <a:alpha val="50000"/>
                  </a:srgbClr>
                </a:solidFill>
              </a:rPr>
              <a:t>176</a:t>
            </a:r>
            <a:r>
              <a:rPr lang="en-US" sz="1400" b="1" dirty="0">
                <a:solidFill>
                  <a:srgbClr val="FF0000">
                    <a:alpha val="50000"/>
                  </a:srgbClr>
                </a:solidFill>
              </a:rPr>
              <a:t>Yb(</a:t>
            </a:r>
            <a:r>
              <a:rPr lang="en-US" sz="1400" b="1" dirty="0" err="1">
                <a:solidFill>
                  <a:srgbClr val="FF0000">
                    <a:alpha val="50000"/>
                  </a:srgbClr>
                </a:solidFill>
              </a:rPr>
              <a:t>d,n</a:t>
            </a:r>
            <a:r>
              <a:rPr lang="en-US" sz="1400" b="1" dirty="0">
                <a:solidFill>
                  <a:srgbClr val="FF0000">
                    <a:alpha val="50000"/>
                  </a:srgbClr>
                </a:solidFill>
              </a:rPr>
              <a:t>)</a:t>
            </a:r>
            <a:r>
              <a:rPr lang="en-US" sz="1400" b="1" baseline="30000" dirty="0">
                <a:solidFill>
                  <a:srgbClr val="FF0000">
                    <a:alpha val="50000"/>
                  </a:srgbClr>
                </a:solidFill>
              </a:rPr>
              <a:t>177</a:t>
            </a:r>
            <a:r>
              <a:rPr lang="en-US" sz="1400" b="1" dirty="0">
                <a:solidFill>
                  <a:srgbClr val="FF0000">
                    <a:alpha val="50000"/>
                  </a:srgbClr>
                </a:solidFill>
              </a:rPr>
              <a:t>Lu,</a:t>
            </a:r>
            <a:r>
              <a:rPr lang="en-US" sz="1400" dirty="0">
                <a:solidFill>
                  <a:srgbClr val="FF0000">
                    <a:alpha val="50000"/>
                  </a:srgbClr>
                </a:solidFill>
              </a:rPr>
              <a:t> </a:t>
            </a:r>
            <a:r>
              <a:rPr lang="en-US" sz="1400" baseline="30000" dirty="0">
                <a:solidFill>
                  <a:schemeClr val="bg1">
                    <a:alpha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1400" dirty="0">
                <a:solidFill>
                  <a:schemeClr val="lt1">
                    <a:alpha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1400" dirty="0">
                <a:solidFill>
                  <a:schemeClr val="lt1">
                    <a:alpha val="50000"/>
                  </a:schemeClr>
                </a:solidFill>
              </a:rPr>
              <a:t>(</a:t>
            </a:r>
            <a:r>
              <a:rPr lang="el-GR" sz="1400" dirty="0">
                <a:solidFill>
                  <a:schemeClr val="lt1">
                    <a:alpha val="50000"/>
                  </a:schemeClr>
                </a:solidFill>
              </a:rPr>
              <a:t>α,2</a:t>
            </a:r>
            <a:r>
              <a:rPr lang="en-US" sz="1400" dirty="0">
                <a:solidFill>
                  <a:schemeClr val="lt1">
                    <a:alpha val="50000"/>
                  </a:schemeClr>
                </a:solidFill>
              </a:rPr>
              <a:t>n)</a:t>
            </a:r>
            <a:r>
              <a:rPr lang="en-US" sz="1400" baseline="30000" dirty="0">
                <a:solidFill>
                  <a:schemeClr val="lt1">
                    <a:alpha val="50000"/>
                  </a:schemeClr>
                </a:solidFill>
              </a:rPr>
              <a:t>211</a:t>
            </a:r>
            <a:r>
              <a:rPr lang="en-US" sz="1400" dirty="0">
                <a:solidFill>
                  <a:schemeClr val="lt1">
                    <a:alpha val="50000"/>
                  </a:schemeClr>
                </a:solidFill>
              </a:rPr>
              <a:t>At, </a:t>
            </a:r>
            <a:r>
              <a:rPr lang="en-US" sz="1400" baseline="30000" dirty="0">
                <a:solidFill>
                  <a:schemeClr val="lt1">
                    <a:alpha val="50000"/>
                  </a:schemeClr>
                </a:solidFill>
              </a:rPr>
              <a:t>64</a:t>
            </a:r>
            <a:r>
              <a:rPr lang="en-US" sz="1400" dirty="0">
                <a:solidFill>
                  <a:schemeClr val="lt1">
                    <a:alpha val="50000"/>
                  </a:schemeClr>
                </a:solidFill>
              </a:rPr>
              <a:t>Ni(</a:t>
            </a:r>
            <a:r>
              <a:rPr lang="en-US" sz="1400" dirty="0" err="1">
                <a:solidFill>
                  <a:schemeClr val="lt1">
                    <a:alpha val="50000"/>
                  </a:schemeClr>
                </a:solidFill>
              </a:rPr>
              <a:t>p,n</a:t>
            </a:r>
            <a:r>
              <a:rPr lang="en-US" sz="1400" dirty="0">
                <a:solidFill>
                  <a:schemeClr val="lt1">
                    <a:alpha val="50000"/>
                  </a:schemeClr>
                </a:solidFill>
              </a:rPr>
              <a:t>)</a:t>
            </a:r>
            <a:r>
              <a:rPr lang="en-US" sz="1400" baseline="30000" dirty="0">
                <a:solidFill>
                  <a:schemeClr val="lt1">
                    <a:alpha val="50000"/>
                  </a:schemeClr>
                </a:solidFill>
              </a:rPr>
              <a:t> 64</a:t>
            </a:r>
            <a:r>
              <a:rPr lang="en-US" sz="1400" dirty="0">
                <a:solidFill>
                  <a:schemeClr val="lt1">
                    <a:alpha val="50000"/>
                  </a:schemeClr>
                </a:solidFill>
              </a:rPr>
              <a:t>Cu)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4CA9FD-3C3B-2694-E665-AF7158939FEE}"/>
              </a:ext>
            </a:extLst>
          </p:cNvPr>
          <p:cNvSpPr/>
          <p:nvPr/>
        </p:nvSpPr>
        <p:spPr>
          <a:xfrm>
            <a:off x="5087888" y="1472616"/>
            <a:ext cx="1479647" cy="136815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lt1">
                    <a:alpha val="50000"/>
                  </a:schemeClr>
                </a:solidFill>
              </a:rPr>
              <a:t>RFQ</a:t>
            </a:r>
          </a:p>
          <a:p>
            <a:pPr algn="ctr"/>
            <a:r>
              <a:rPr lang="en-US" sz="1400" dirty="0">
                <a:solidFill>
                  <a:schemeClr val="lt1">
                    <a:alpha val="50000"/>
                  </a:schemeClr>
                </a:solidFill>
              </a:rPr>
              <a:t>Bunch and Pre-acceleration (352 or750 MHz)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411E17-77B7-74E9-52BC-EC1720D530D2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8483447" y="2168860"/>
            <a:ext cx="708897" cy="0"/>
          </a:xfrm>
          <a:prstGeom prst="straightConnector1">
            <a:avLst/>
          </a:prstGeom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itle 2">
            <a:extLst>
              <a:ext uri="{FF2B5EF4-FFF2-40B4-BE49-F238E27FC236}">
                <a16:creationId xmlns:a16="http://schemas.microsoft.com/office/drawing/2014/main" id="{437491F1-D2D1-02A4-8DC9-95A72F4307AB}"/>
              </a:ext>
            </a:extLst>
          </p:cNvPr>
          <p:cNvSpPr txBox="1">
            <a:spLocks/>
          </p:cNvSpPr>
          <p:nvPr/>
        </p:nvSpPr>
        <p:spPr bwMode="auto">
          <a:xfrm>
            <a:off x="839416" y="188640"/>
            <a:ext cx="1087482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  <a:p>
            <a:r>
              <a:rPr lang="en-GB" dirty="0"/>
              <a:t>Ion Source choice for IFIGENEIA</a:t>
            </a:r>
          </a:p>
          <a:p>
            <a:endParaRPr lang="en-US" dirty="0"/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853D18-CA5B-6E37-5F66-5BD668F7BFE0}"/>
              </a:ext>
            </a:extLst>
          </p:cNvPr>
          <p:cNvSpPr/>
          <p:nvPr/>
        </p:nvSpPr>
        <p:spPr>
          <a:xfrm>
            <a:off x="3575720" y="1472616"/>
            <a:ext cx="1479647" cy="136815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lt1">
                    <a:alpha val="50000"/>
                  </a:schemeClr>
                </a:solidFill>
              </a:rPr>
              <a:t>Low Energy Beam Transfer (LEBT) line </a:t>
            </a:r>
            <a:endParaRPr lang="en-US" sz="140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6404691F-D8F7-A5FA-FFAA-6F6D6D5E8448}"/>
              </a:ext>
            </a:extLst>
          </p:cNvPr>
          <p:cNvSpPr txBox="1">
            <a:spLocks/>
          </p:cNvSpPr>
          <p:nvPr/>
        </p:nvSpPr>
        <p:spPr bwMode="auto">
          <a:xfrm>
            <a:off x="768096" y="3140967"/>
            <a:ext cx="10440472" cy="3600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altLang="en-US" sz="2000" b="1" dirty="0"/>
              <a:t>ECR ion sources appear to be the most suitable option </a:t>
            </a: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sz="2000" b="1" dirty="0"/>
              <a:t>Multi-species</a:t>
            </a:r>
            <a:r>
              <a:rPr lang="en-GB" sz="2000" dirty="0"/>
              <a:t> capability: H⁺ / D⁺ / He²⁺ 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Proven use in accelerator facilities </a:t>
            </a:r>
            <a:r>
              <a:rPr lang="en-US" sz="2000" dirty="0"/>
              <a:t>and </a:t>
            </a:r>
            <a:r>
              <a:rPr lang="en-GB" sz="2000" dirty="0"/>
              <a:t>compatible with </a:t>
            </a:r>
            <a:r>
              <a:rPr lang="en-GB" sz="2000" b="1" dirty="0"/>
              <a:t>operational flexibility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Start with </a:t>
            </a:r>
            <a:r>
              <a:rPr lang="en-GB" sz="2000" b="1" dirty="0"/>
              <a:t>commercial ECR</a:t>
            </a:r>
            <a:r>
              <a:rPr lang="en-GB" sz="2000" dirty="0"/>
              <a:t> source </a:t>
            </a:r>
            <a:endParaRPr lang="en-GB" sz="2000" dirty="0"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GB" sz="2000" dirty="0">
                <a:sym typeface="Wingdings" panose="05000000000000000000" pitchFamily="2" charset="2"/>
              </a:rPr>
              <a:t>Reduce development risks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ym typeface="Wingdings" panose="05000000000000000000" pitchFamily="2" charset="2"/>
              </a:rPr>
              <a:t>Industrial reliability and support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Adapt</a:t>
            </a:r>
            <a:r>
              <a:rPr lang="en-GB" sz="2000" dirty="0"/>
              <a:t> to IFIGENEIA specifications 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Tune to required beam parameters 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Integration with LEBT and LINAC </a:t>
            </a:r>
          </a:p>
          <a:p>
            <a:pPr lvl="1">
              <a:lnSpc>
                <a:spcPct val="100000"/>
              </a:lnSpc>
            </a:pPr>
            <a:endParaRPr lang="en-GB" sz="2000" dirty="0"/>
          </a:p>
          <a:p>
            <a:pPr lvl="1">
              <a:lnSpc>
                <a:spcPct val="100000"/>
              </a:lnSpc>
            </a:pPr>
            <a:endParaRPr lang="en-GB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6FB945-1A48-8697-733F-9F9B98AD90DF}"/>
              </a:ext>
            </a:extLst>
          </p:cNvPr>
          <p:cNvSpPr txBox="1"/>
          <p:nvPr/>
        </p:nvSpPr>
        <p:spPr>
          <a:xfrm>
            <a:off x="7392144" y="4725144"/>
            <a:ext cx="4536504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Next steps: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/>
              <a:t>Investigate measurements possibilities at CERN (in collaboration with CERN and UNSA)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/>
              <a:t>Refine specifications based on T3.2 </a:t>
            </a:r>
          </a:p>
        </p:txBody>
      </p:sp>
    </p:spTree>
    <p:extLst>
      <p:ext uri="{BB962C8B-B14F-4D97-AF65-F5344CB8AC3E}">
        <p14:creationId xmlns:p14="http://schemas.microsoft.com/office/powerpoint/2010/main" val="6793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5801F-CF78-D597-BF0F-A58D8CB91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355A8569-EF4C-FDC8-4E3A-C8CAF05D82AE}"/>
              </a:ext>
            </a:extLst>
          </p:cNvPr>
          <p:cNvSpPr txBox="1">
            <a:spLocks/>
          </p:cNvSpPr>
          <p:nvPr/>
        </p:nvSpPr>
        <p:spPr bwMode="auto">
          <a:xfrm>
            <a:off x="839416" y="188640"/>
            <a:ext cx="1087482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  <a:p>
            <a:r>
              <a:rPr lang="en-US" dirty="0"/>
              <a:t>Operational mode: CW vs Pulsed</a:t>
            </a:r>
            <a:endParaRPr lang="en-GB" dirty="0"/>
          </a:p>
          <a:p>
            <a:endParaRPr lang="en-US" dirty="0"/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89B4B2-1BD8-0B4F-1BFB-3ADAD1796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3789040"/>
            <a:ext cx="3816423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</a:rPr>
              <a:t>CW</a:t>
            </a:r>
          </a:p>
          <a:p>
            <a:r>
              <a:rPr lang="en-GB" sz="2000" dirty="0"/>
              <a:t>High yield capabilities</a:t>
            </a:r>
          </a:p>
          <a:p>
            <a:r>
              <a:rPr lang="en-GB" sz="2000" dirty="0"/>
              <a:t>High average beam power</a:t>
            </a:r>
          </a:p>
          <a:p>
            <a:r>
              <a:rPr lang="en-GB" sz="2000" dirty="0"/>
              <a:t>Demanding RF system </a:t>
            </a:r>
          </a:p>
          <a:p>
            <a:r>
              <a:rPr lang="en-GB" sz="2000" dirty="0"/>
              <a:t>Strong cooling requirements </a:t>
            </a:r>
          </a:p>
          <a:p>
            <a:r>
              <a:rPr lang="en-GB" sz="2000" dirty="0"/>
              <a:t>Higher construction and operational costs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875DFA-12AE-5A3A-ED0C-04E744242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196752"/>
            <a:ext cx="6858957" cy="1247949"/>
          </a:xfrm>
          <a:prstGeom prst="rect">
            <a:avLst/>
          </a:prstGeom>
        </p:spPr>
      </p:pic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F7C46465-5085-B85B-6CF8-38801794CF71}"/>
              </a:ext>
            </a:extLst>
          </p:cNvPr>
          <p:cNvSpPr txBox="1">
            <a:spLocks/>
          </p:cNvSpPr>
          <p:nvPr/>
        </p:nvSpPr>
        <p:spPr bwMode="auto">
          <a:xfrm>
            <a:off x="4727847" y="3789040"/>
            <a:ext cx="3312368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pace Grotesk"/>
              <a:buNone/>
            </a:pPr>
            <a:r>
              <a:rPr lang="en-GB" sz="2000" b="1" dirty="0">
                <a:solidFill>
                  <a:srgbClr val="C00000"/>
                </a:solidFill>
              </a:rPr>
              <a:t>Pulsed</a:t>
            </a:r>
          </a:p>
          <a:p>
            <a:r>
              <a:rPr lang="en-GB" sz="2000" dirty="0"/>
              <a:t>Lower average beam power</a:t>
            </a:r>
          </a:p>
          <a:p>
            <a:r>
              <a:rPr lang="en-GB" sz="2000" dirty="0"/>
              <a:t>High peak current</a:t>
            </a:r>
          </a:p>
          <a:p>
            <a:r>
              <a:rPr lang="en-GB" sz="2000" dirty="0"/>
              <a:t>Less demanding RF system </a:t>
            </a:r>
          </a:p>
          <a:p>
            <a:r>
              <a:rPr lang="en-GB" sz="2000" dirty="0"/>
              <a:t>Simpler infrastructure</a:t>
            </a:r>
          </a:p>
          <a:p>
            <a:r>
              <a:rPr lang="en-GB" sz="2000" dirty="0"/>
              <a:t>Lower construction and operational costs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A863C4-1EAC-A86E-A05A-893A44D6FD82}"/>
              </a:ext>
            </a:extLst>
          </p:cNvPr>
          <p:cNvSpPr txBox="1"/>
          <p:nvPr/>
        </p:nvSpPr>
        <p:spPr>
          <a:xfrm>
            <a:off x="911424" y="2708920"/>
            <a:ext cx="6696744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The operation mode is not a free parameter; it results from the optimization of the target–beam–accelerator system (including cost).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A5DB88-CBBA-53A1-AA62-7E5159CA952E}"/>
              </a:ext>
            </a:extLst>
          </p:cNvPr>
          <p:cNvSpPr txBox="1"/>
          <p:nvPr/>
        </p:nvSpPr>
        <p:spPr>
          <a:xfrm>
            <a:off x="8544272" y="2708920"/>
            <a:ext cx="3240360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/>
              <a:t>Key decision still open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decision yet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Under study within T3.2 &amp; T3.3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Will be defined by: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Production yield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Target limitations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Facility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big impact on beam dynamics simulation studies</a:t>
            </a:r>
          </a:p>
        </p:txBody>
      </p:sp>
    </p:spTree>
    <p:extLst>
      <p:ext uri="{BB962C8B-B14F-4D97-AF65-F5344CB8AC3E}">
        <p14:creationId xmlns:p14="http://schemas.microsoft.com/office/powerpoint/2010/main" val="415387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1E0F65-7664-FE17-562F-A3FB25F8F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093" y="4077072"/>
            <a:ext cx="5836907" cy="15841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404A3B-1C9B-8BE3-2141-E1B79D42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a design of a flexible production LINAC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C4C15-92F6-4318-B849-FE9A10088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196752"/>
            <a:ext cx="684076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Step 1: Baseline design for Lu-177 production </a:t>
            </a:r>
          </a:p>
          <a:p>
            <a:r>
              <a:rPr lang="en-US" sz="2000" dirty="0"/>
              <a:t>D+ beam, En ~ 10 MeV/u, 1-2 mA average beam current (CW or pulsed) </a:t>
            </a:r>
          </a:p>
          <a:p>
            <a:r>
              <a:rPr lang="en-US" sz="2000" dirty="0"/>
              <a:t>Target : </a:t>
            </a:r>
            <a:r>
              <a:rPr lang="en-US" sz="2000" baseline="30000" dirty="0"/>
              <a:t>176</a:t>
            </a:r>
            <a:r>
              <a:rPr lang="en-US" sz="2000" dirty="0"/>
              <a:t>Yb(</a:t>
            </a:r>
            <a:r>
              <a:rPr lang="en-US" sz="2000" dirty="0" err="1"/>
              <a:t>d,n</a:t>
            </a:r>
            <a:r>
              <a:rPr lang="en-US" sz="2000" dirty="0"/>
              <a:t>)</a:t>
            </a:r>
            <a:r>
              <a:rPr lang="en-US" sz="2000" baseline="30000" dirty="0"/>
              <a:t>177</a:t>
            </a:r>
            <a:r>
              <a:rPr lang="en-US" sz="2000" dirty="0"/>
              <a:t>Lu (Yb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)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Step 2: Extension to flexible production </a:t>
            </a:r>
          </a:p>
          <a:p>
            <a:r>
              <a:rPr lang="en-US" sz="2000" dirty="0"/>
              <a:t>Multiple particle species (H</a:t>
            </a:r>
            <a:r>
              <a:rPr lang="en-US" sz="2000" baseline="30000" dirty="0"/>
              <a:t>+</a:t>
            </a:r>
            <a:r>
              <a:rPr lang="en-US" sz="2000" dirty="0"/>
              <a:t>, D</a:t>
            </a:r>
            <a:r>
              <a:rPr lang="en-US" sz="2000" baseline="30000" dirty="0"/>
              <a:t>+</a:t>
            </a:r>
            <a:r>
              <a:rPr lang="en-US" sz="2000" dirty="0"/>
              <a:t>, He</a:t>
            </a:r>
            <a:r>
              <a:rPr lang="en-US" sz="2000" baseline="30000" dirty="0"/>
              <a:t>2+</a:t>
            </a:r>
            <a:r>
              <a:rPr lang="en-US" sz="2000" dirty="0"/>
              <a:t>)</a:t>
            </a:r>
          </a:p>
          <a:p>
            <a:r>
              <a:rPr lang="en-US" sz="2000" dirty="0"/>
              <a:t>Energy and intensity range (driven by the targeted radioisotope portfolio)</a:t>
            </a:r>
          </a:p>
          <a:p>
            <a:r>
              <a:rPr lang="en-US" sz="2000" dirty="0"/>
              <a:t>One or multiple sources </a:t>
            </a:r>
          </a:p>
          <a:p>
            <a:r>
              <a:rPr lang="en-US" sz="2000" dirty="0"/>
              <a:t>Various target stations </a:t>
            </a:r>
          </a:p>
          <a:p>
            <a:r>
              <a:rPr lang="en-US" sz="2000" dirty="0"/>
              <a:t>Modular and scalable design </a:t>
            </a:r>
          </a:p>
          <a:p>
            <a:r>
              <a:rPr lang="en-US" sz="2000" dirty="0"/>
              <a:t>Different tank configurations for different final energies </a:t>
            </a:r>
          </a:p>
          <a:p>
            <a:pPr lvl="1"/>
            <a:r>
              <a:rPr lang="en-US" sz="2000" dirty="0"/>
              <a:t>Quasi-Alvarez DTL provides this flexibility 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600" dirty="0"/>
          </a:p>
          <a:p>
            <a:pPr lvl="1"/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4CCB67-8C85-E9ED-4F5E-D046785CE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2" y="1988840"/>
            <a:ext cx="6622881" cy="8640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7F3370-010F-8E40-AA2C-241B9162B485}"/>
              </a:ext>
            </a:extLst>
          </p:cNvPr>
          <p:cNvSpPr txBox="1"/>
          <p:nvPr/>
        </p:nvSpPr>
        <p:spPr>
          <a:xfrm>
            <a:off x="6816080" y="6309320"/>
            <a:ext cx="4752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Note: </a:t>
            </a:r>
            <a:r>
              <a:rPr lang="en-US" sz="1800" i="1" dirty="0"/>
              <a:t>Schematics are illustrative and not to scale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4752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958F1-2A93-07D6-7169-3E040809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D1059-F294-D99F-B3DA-8D37438F6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268760"/>
            <a:ext cx="9000999" cy="4927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Approach</a:t>
            </a:r>
            <a:r>
              <a:rPr lang="en-US" sz="2000" dirty="0"/>
              <a:t>: </a:t>
            </a:r>
            <a:endParaRPr lang="en-GB" sz="2000" dirty="0"/>
          </a:p>
          <a:p>
            <a:r>
              <a:rPr lang="en-GB" sz="2000" dirty="0"/>
              <a:t>Design driven by target constraints &amp; production needs </a:t>
            </a:r>
          </a:p>
          <a:p>
            <a:r>
              <a:rPr lang="en-GB" sz="2000" dirty="0"/>
              <a:t>Iterative workflow: Target ↔ Beam ↔ LINAC </a:t>
            </a:r>
          </a:p>
          <a:p>
            <a:r>
              <a:rPr lang="en-GB" sz="2000" dirty="0"/>
              <a:t>Start from Lu-177 as a baseline case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Current</a:t>
            </a:r>
            <a:r>
              <a:rPr lang="el-GR" sz="2000" b="1" dirty="0"/>
              <a:t> </a:t>
            </a:r>
            <a:r>
              <a:rPr lang="en-US" sz="2000" b="1" dirty="0"/>
              <a:t>status</a:t>
            </a:r>
            <a:r>
              <a:rPr lang="en-US" sz="2000" dirty="0"/>
              <a:t>: </a:t>
            </a:r>
            <a:endParaRPr lang="en-GB" sz="2000" dirty="0"/>
          </a:p>
          <a:p>
            <a:r>
              <a:rPr lang="en-GB" sz="2000" dirty="0"/>
              <a:t>Beam parameters under definition </a:t>
            </a:r>
          </a:p>
          <a:p>
            <a:r>
              <a:rPr lang="en-GB" sz="2000" dirty="0"/>
              <a:t>ECR source selected as baseline option </a:t>
            </a:r>
          </a:p>
          <a:p>
            <a:r>
              <a:rPr lang="en-GB" sz="2000" dirty="0"/>
              <a:t>LINAC design in development </a:t>
            </a:r>
          </a:p>
          <a:p>
            <a:r>
              <a:rPr lang="en-GB" sz="2000" dirty="0"/>
              <a:t>CW vs pulsed operation under study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DC9C76-34F9-6ACE-ED9A-2208B6BEAF24}"/>
              </a:ext>
            </a:extLst>
          </p:cNvPr>
          <p:cNvSpPr txBox="1">
            <a:spLocks/>
          </p:cNvSpPr>
          <p:nvPr/>
        </p:nvSpPr>
        <p:spPr bwMode="auto">
          <a:xfrm>
            <a:off x="6528048" y="3212976"/>
            <a:ext cx="5184576" cy="26642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pace Grotesk"/>
              <a:buNone/>
            </a:pPr>
            <a:r>
              <a:rPr lang="en-US" sz="2000" b="1" dirty="0"/>
              <a:t>Next steps </a:t>
            </a:r>
            <a:endParaRPr lang="en-GB" sz="2000" dirty="0"/>
          </a:p>
          <a:p>
            <a:r>
              <a:rPr lang="en-GB" sz="2000" dirty="0"/>
              <a:t>Provide a baseline design (Lu-177) </a:t>
            </a:r>
          </a:p>
          <a:p>
            <a:r>
              <a:rPr lang="en-GB" sz="2000" dirty="0"/>
              <a:t>Extend to flexible multi-isotope operation </a:t>
            </a:r>
          </a:p>
          <a:p>
            <a:r>
              <a:rPr lang="en-GB" sz="2000" dirty="0"/>
              <a:t>Define: </a:t>
            </a:r>
          </a:p>
          <a:p>
            <a:pPr lvl="1"/>
            <a:r>
              <a:rPr lang="en-GB" sz="2000" dirty="0"/>
              <a:t>Energy range </a:t>
            </a:r>
          </a:p>
          <a:p>
            <a:pPr lvl="1"/>
            <a:r>
              <a:rPr lang="en-GB" sz="2000" dirty="0"/>
              <a:t>Beam intensity range </a:t>
            </a:r>
          </a:p>
          <a:p>
            <a:pPr lvl="1"/>
            <a:r>
              <a:rPr lang="en-GB" sz="2000" dirty="0"/>
              <a:t>Operational mode (CW / pulsed)</a:t>
            </a:r>
          </a:p>
          <a:p>
            <a:endParaRPr lang="en-GB" sz="2000" dirty="0"/>
          </a:p>
          <a:p>
            <a:pPr marL="0" indent="0">
              <a:buFont typeface="Space Grotesk"/>
              <a:buNone/>
            </a:pPr>
            <a:endParaRPr lang="en-GB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CB3A92-31B1-E2C1-0EBE-B73694F3A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052736"/>
            <a:ext cx="4330292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8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figeneia Colors">
      <a:dk1>
        <a:srgbClr val="565656"/>
      </a:dk1>
      <a:lt1>
        <a:sysClr val="window" lastClr="FFFFFF"/>
      </a:lt1>
      <a:dk2>
        <a:srgbClr val="5F5C85"/>
      </a:dk2>
      <a:lt2>
        <a:srgbClr val="C7D6D1"/>
      </a:lt2>
      <a:accent1>
        <a:srgbClr val="4B719C"/>
      </a:accent1>
      <a:accent2>
        <a:srgbClr val="739DBF"/>
      </a:accent2>
      <a:accent3>
        <a:srgbClr val="83BBA9"/>
      </a:accent3>
      <a:accent4>
        <a:srgbClr val="4D8A74"/>
      </a:accent4>
      <a:accent5>
        <a:srgbClr val="908BAE"/>
      </a:accent5>
      <a:accent6>
        <a:srgbClr val="D6D4E8"/>
      </a:accent6>
      <a:hlink>
        <a:srgbClr val="739DBF"/>
      </a:hlink>
      <a:folHlink>
        <a:srgbClr val="908BAE"/>
      </a:folHlink>
    </a:clrScheme>
    <a:fontScheme name="Ifigineja font">
      <a:majorFont>
        <a:latin typeface="Roboto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8417</TotalTime>
  <Words>973</Words>
  <Application>Microsoft Office PowerPoint</Application>
  <DocSecurity>0</DocSecurity>
  <PresentationFormat>Widescreen</PresentationFormat>
  <Paragraphs>152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Roboto Condensed</vt:lpstr>
      <vt:lpstr>Courier New</vt:lpstr>
      <vt:lpstr>Times New Roman</vt:lpstr>
      <vt:lpstr>Cambria Math</vt:lpstr>
      <vt:lpstr>Wingdings</vt:lpstr>
      <vt:lpstr>Roboto</vt:lpstr>
      <vt:lpstr>Space Grotesk</vt:lpstr>
      <vt:lpstr>Calibri</vt:lpstr>
      <vt:lpstr>Arial</vt:lpstr>
      <vt:lpstr>Office Theme</vt:lpstr>
      <vt:lpstr>IFIGENEIA 2nd annual meeting:  T3.2 - Beam parameters and hardware specifications for different operational scenarios  F. Antoniou1,2, G. Dianos1 , J.B. Lallement2 , A. Lombardi2 , A. Mamaras1 , Y. Papaphilippou2 , C. Petridou1, D. Sampsonidis1, A. Tsiamis1 , N. Vagena1  1AUTH, 2CERN </vt:lpstr>
      <vt:lpstr>Outline</vt:lpstr>
      <vt:lpstr>T3.2 overview and organization </vt:lpstr>
      <vt:lpstr>LINAC Design Workflow and Beam Definition</vt:lpstr>
      <vt:lpstr>PowerPoint Presentation</vt:lpstr>
      <vt:lpstr>PowerPoint Presentation</vt:lpstr>
      <vt:lpstr>PowerPoint Presentation</vt:lpstr>
      <vt:lpstr>Towards a design of a flexible production LINAC</vt:lpstr>
      <vt:lpstr>Summary and Outlook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Žitnik, Manca</dc:creator>
  <cp:keywords/>
  <dc:description/>
  <cp:lastModifiedBy>Fanouria Antoniou</cp:lastModifiedBy>
  <cp:revision>719</cp:revision>
  <dcterms:created xsi:type="dcterms:W3CDTF">2025-05-19T12:20:28Z</dcterms:created>
  <dcterms:modified xsi:type="dcterms:W3CDTF">2026-05-07T05:33:25Z</dcterms:modified>
  <cp:category/>
  <dc:identifier/>
  <cp:contentStatus/>
  <dc:language/>
  <cp:version/>
</cp:coreProperties>
</file>