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sldIdLst>
    <p:sldId id="256" r:id="rId2"/>
    <p:sldId id="339" r:id="rId3"/>
    <p:sldId id="364" r:id="rId4"/>
    <p:sldId id="366" r:id="rId5"/>
    <p:sldId id="365" r:id="rId6"/>
    <p:sldId id="368" r:id="rId7"/>
    <p:sldId id="367" r:id="rId8"/>
    <p:sldId id="369" r:id="rId9"/>
    <p:sldId id="371" r:id="rId10"/>
    <p:sldId id="373" r:id="rId11"/>
  </p:sldIdLst>
  <p:sldSz cx="12192000" cy="6858000"/>
  <p:notesSz cx="12192000" cy="6858000"/>
  <p:embeddedFontLst>
    <p:embeddedFont>
      <p:font typeface="Cambria Math" panose="02040503050406030204" pitchFamily="18" charset="0"/>
      <p:regular r:id="rId13"/>
    </p:embeddedFont>
    <p:embeddedFont>
      <p:font typeface="Roboto" panose="02000000000000000000" pitchFamily="2" charset="0"/>
      <p:regular r:id="rId14"/>
      <p:bold r:id="rId15"/>
      <p:italic r:id="rId16"/>
      <p:boldItalic r:id="rId17"/>
    </p:embeddedFont>
    <p:embeddedFont>
      <p:font typeface="Roboto Condensed" panose="02000000000000000000" pitchFamily="2" charset="0"/>
      <p:regular r:id="rId18"/>
      <p:bold r:id="rId19"/>
      <p:italic r:id="rId20"/>
      <p:boldItalic r:id="rId21"/>
    </p:embeddedFont>
    <p:embeddedFont>
      <p:font typeface="Space Grotesk" pitchFamily="2" charset="77"/>
      <p:regular r:id="rId22"/>
      <p:bold r:id="rId23"/>
    </p:embeddedFont>
  </p:embeddedFontLst>
  <p:defaultTextStyle>
    <a:defPPr>
      <a:defRPr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5DC1"/>
    <a:srgbClr val="BB6B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–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–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–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66"/>
    <p:restoredTop sz="93906"/>
  </p:normalViewPr>
  <p:slideViewPr>
    <p:cSldViewPr>
      <p:cViewPr varScale="1">
        <p:scale>
          <a:sx n="98" d="100"/>
          <a:sy n="98" d="100"/>
        </p:scale>
        <p:origin x="224" y="3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2657C4-EB53-49FC-8779-7B399BE6136C}" type="datetimeFigureOut">
              <a:rPr lang="en-US" smtClean="0"/>
              <a:t>4/28/26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1D9557-89DD-40C1-B9D6-1AA3A9F5D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84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D9557-89DD-40C1-B9D6-1AA3A9F5DE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829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D9557-89DD-40C1-B9D6-1AA3A9F5DE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59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D9557-89DD-40C1-B9D6-1AA3A9F5DE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161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D9557-89DD-40C1-B9D6-1AA3A9F5DE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96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2CB21C-E68F-412D-8602-B30C96806C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3463193" y="2280596"/>
            <a:ext cx="8055102" cy="2389831"/>
          </a:xfrm>
        </p:spPr>
        <p:txBody>
          <a:bodyPr lIns="0" tIns="0" rIns="0" bIns="0" anchor="b">
            <a:normAutofit/>
          </a:bodyPr>
          <a:lstStyle>
            <a:lvl1pPr>
              <a:defRPr sz="380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63193" y="4763295"/>
            <a:ext cx="8055102" cy="150018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3463193" y="6356350"/>
            <a:ext cx="2743200" cy="365125"/>
          </a:xfrm>
        </p:spPr>
        <p:txBody>
          <a:bodyPr/>
          <a:lstStyle/>
          <a:p>
            <a:pPr>
              <a:defRPr/>
            </a:pPr>
            <a:fld id="{B956F8DF-12CD-4A50-9A6A-48EC1397F1FD}" type="datetime1">
              <a:rPr lang="sl-SI" smtClean="0"/>
              <a:t>28. 4. 26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8369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5CFDEAF-D457-49F3-A021-B94C5253E2D2}" type="datetime1">
              <a:rPr lang="sl-SI" smtClean="0"/>
              <a:t>28. 4. 26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25536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310242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 bwMode="auto">
          <a:xfrm>
            <a:off x="838198" y="1825625"/>
            <a:ext cx="10874829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tx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tx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874828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7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FDE9C96-693D-4F5E-A1B6-A80613F71F76}" type="datetime1">
              <a:rPr lang="sl-SI" smtClean="0"/>
              <a:t>28. 4. 26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27432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96982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910047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 bwMode="auto">
          <a:xfrm>
            <a:off x="838198" y="1825625"/>
            <a:ext cx="5156201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bg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bg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 bwMode="auto">
          <a:xfrm>
            <a:off x="6197601" y="1868487"/>
            <a:ext cx="5515428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bg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bg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94742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/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/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>
                <a:solidFill>
                  <a:schemeClr val="bg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>
                <a:solidFill>
                  <a:schemeClr val="bg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2FA4BF-C197-43DF-A179-ED6B881A16FD}" type="datetime1">
              <a:rPr lang="sl-SI" smtClean="0"/>
              <a:t>28. 4. 26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06054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EB4A976-8E1D-445A-AF11-93976AE31C8F}" type="datetime1">
              <a:rPr lang="sl-SI" smtClean="0"/>
              <a:t>28. 4. 26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268884" y="6356350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94234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>
                <a:solidFill>
                  <a:schemeClr val="bg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>
                <a:solidFill>
                  <a:schemeClr val="bg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586D111-D9F5-4400-A1D7-1DBF0E891E84}" type="datetime1">
              <a:rPr lang="sl-SI" smtClean="0"/>
              <a:t>28. 4. 26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5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88CE127-B217-463F-B09D-F1C48A4B6B6D}" type="datetime1">
              <a:rPr lang="sl-SI" smtClean="0"/>
              <a:t>28. 4. 26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2AEEE65-B4A8-46A8-8F3A-0EE54AC76B45}" type="datetime1">
              <a:rPr lang="sl-SI" smtClean="0"/>
              <a:t>28. 4. 26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6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D1D34C7-4D7C-4297-87F5-672C960BFCD2}" type="datetime1">
              <a:rPr lang="sl-SI" smtClean="0"/>
              <a:t>28. 4. 26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541256F-6CBD-4BB4-B061-03F51A5DAB1B}" type="datetime1">
              <a:rPr lang="sl-SI" smtClean="0"/>
              <a:t>28. 4. 26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2" name="TextBox 1"/>
          <p:cNvSpPr txBox="1"/>
          <p:nvPr userDrawn="1"/>
        </p:nvSpPr>
        <p:spPr bwMode="auto">
          <a:xfrm>
            <a:off x="11276424" y="5928830"/>
            <a:ext cx="762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l-SI">
                <a:solidFill>
                  <a:schemeClr val="bg1"/>
                </a:solidFill>
                <a:latin typeface="Space Grotesk"/>
                <a:cs typeface="Space Grotesk"/>
              </a:rPr>
              <a:t>Font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E347C5-0C6D-4079-9E3F-E2B839C32F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2F77741-E5C7-4BC9-8F90-01E4D3A036CE}" type="datetime1">
              <a:rPr lang="sl-SI" smtClean="0"/>
              <a:t>28. 4. 26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93958-4423-F372-7071-C7D37E804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9664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4329E-4218-EE3C-7515-2199BAE29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12194"/>
            <a:ext cx="10515600" cy="366476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55F925-F53C-77D7-BCD8-6D66FA883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58A19-6A79-4DAC-906D-B7A15BE480FF}" type="datetime1">
              <a:rPr lang="en-US" smtClean="0"/>
              <a:t>4/28/26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E9EDE-F8C4-4E6D-F946-B5B34D1DE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Fanouria Antoniou - fanouria.antoniou@cern.ch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35799-1373-A742-AF08-7B18CCD5F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8030D13E-6643-49C0-867C-87A9B6A00BA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blue and purple text on a black background&#10;&#10;AI-generated content may be incorrect.">
            <a:extLst>
              <a:ext uri="{FF2B5EF4-FFF2-40B4-BE49-F238E27FC236}">
                <a16:creationId xmlns:a16="http://schemas.microsoft.com/office/drawing/2014/main" id="{5628C84C-6047-E4BE-7C31-AEB01E356E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9" y="93917"/>
            <a:ext cx="1499899" cy="912742"/>
          </a:xfrm>
          <a:prstGeom prst="rect">
            <a:avLst/>
          </a:prstGeom>
        </p:spPr>
      </p:pic>
      <p:pic>
        <p:nvPicPr>
          <p:cNvPr id="15" name="Picture 14" descr="A clock and plant with a plant in the center&#10;&#10;AI-generated content may be incorrect.">
            <a:extLst>
              <a:ext uri="{FF2B5EF4-FFF2-40B4-BE49-F238E27FC236}">
                <a16:creationId xmlns:a16="http://schemas.microsoft.com/office/drawing/2014/main" id="{271C2C25-C7D2-1D5B-BA3B-3B8F26D927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7" t="28240" r="16632"/>
          <a:stretch>
            <a:fillRect/>
          </a:stretch>
        </p:blipFill>
        <p:spPr>
          <a:xfrm>
            <a:off x="1588148" y="136525"/>
            <a:ext cx="5265019" cy="91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342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9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83185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C2606EB-DA96-440E-80BA-DE2A93A288B1}" type="datetime1">
              <a:rPr lang="sl-SI" smtClean="0"/>
              <a:t>28. 4. 26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1076088" y="380973"/>
            <a:ext cx="677274" cy="5221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 bwMode="auto">
          <a:xfrm>
            <a:off x="838198" y="365125"/>
            <a:ext cx="10929083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1995416" cy="365125"/>
          </a:xfrm>
        </p:spPr>
        <p:txBody>
          <a:bodyPr/>
          <a:lstStyle/>
          <a:p>
            <a:pPr>
              <a:defRPr/>
            </a:pPr>
            <a:fld id="{3ADA4C68-7BA7-4BEC-84F6-D8956FE505B7}" type="datetime1">
              <a:rPr lang="sl-SI" smtClean="0"/>
              <a:t>28. 4. 26</a:t>
            </a:fld>
            <a:endParaRPr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358105" y="6356350"/>
            <a:ext cx="4831948" cy="365125"/>
          </a:xfr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25595" y="6356350"/>
            <a:ext cx="3221299" cy="365125"/>
          </a:xfrm>
        </p:spPr>
        <p:txBody>
          <a:bodyPr/>
          <a:lstStyle/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 bwMode="auto">
          <a:xfrm>
            <a:off x="838198" y="1825625"/>
            <a:ext cx="10874829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tx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tx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 bwMode="auto">
          <a:xfrm>
            <a:off x="838198" y="365125"/>
            <a:ext cx="10929083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1995416" cy="365125"/>
          </a:xfrm>
        </p:spPr>
        <p:txBody>
          <a:bodyPr/>
          <a:lstStyle/>
          <a:p>
            <a:pPr>
              <a:defRPr/>
            </a:pPr>
            <a:fld id="{148D6DA7-BFB9-407B-A78E-7D8EA8E45109}" type="datetime1">
              <a:rPr lang="sl-SI" smtClean="0"/>
              <a:t>28. 4. 26</a:t>
            </a:fld>
            <a:endParaRPr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358105" y="6356350"/>
            <a:ext cx="4831948" cy="365125"/>
          </a:xfr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25595" y="6356350"/>
            <a:ext cx="3221299" cy="365125"/>
          </a:xfrm>
        </p:spPr>
        <p:txBody>
          <a:bodyPr/>
          <a:lstStyle/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502657" cy="68580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 bwMode="auto">
          <a:xfrm>
            <a:off x="838198" y="1825625"/>
            <a:ext cx="10874829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tx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tx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1076088" y="380973"/>
            <a:ext cx="677274" cy="5221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874828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</p:spPr>
        <p:txBody>
          <a:bodyPr/>
          <a:lstStyle/>
          <a:p>
            <a:pPr>
              <a:defRPr/>
            </a:pPr>
            <a:fld id="{86298BFF-FB34-47E6-ABD8-52695C74AAA9}" type="datetime1">
              <a:rPr lang="sl-SI" smtClean="0"/>
              <a:t>28. 4. 26</a:t>
            </a:fld>
            <a:endParaRPr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3204028" cy="365125"/>
          </a:xfrm>
        </p:spPr>
        <p:txBody>
          <a:bodyPr/>
          <a:lstStyle/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 bwMode="auto">
          <a:xfrm>
            <a:off x="838198" y="1825625"/>
            <a:ext cx="10874829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tx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tx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874828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</p:spPr>
        <p:txBody>
          <a:bodyPr/>
          <a:lstStyle/>
          <a:p>
            <a:pPr>
              <a:defRPr/>
            </a:pPr>
            <a:fld id="{CACFFC9E-B6BA-4CE8-8A65-A2B961E824BB}" type="datetime1">
              <a:rPr lang="sl-SI" smtClean="0"/>
              <a:t>28. 4. 26</a:t>
            </a:fld>
            <a:endParaRPr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3204028" cy="365125"/>
          </a:xfrm>
        </p:spPr>
        <p:txBody>
          <a:bodyPr/>
          <a:lstStyle/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 bwMode="auto">
          <a:xfrm>
            <a:off x="838198" y="1825625"/>
            <a:ext cx="10874829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tx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tx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076088" y="380973"/>
            <a:ext cx="677274" cy="5221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963676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1183A5D-F162-4623-AD4B-027FA2565A49}" type="datetime1">
              <a:rPr lang="sl-SI" smtClean="0"/>
              <a:t>28. 4. 26</a:t>
            </a:fld>
            <a:endParaRPr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13273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96982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 bwMode="auto">
          <a:xfrm>
            <a:off x="838198" y="1825625"/>
            <a:ext cx="10874829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bg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bg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8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1825625"/>
            <a:ext cx="9289648" cy="435133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9289648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169926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87ADAA5-C5F6-4412-9D16-33F670EF2B25}" type="datetime1">
              <a:rPr lang="sl-SI" smtClean="0"/>
              <a:t>28. 4. 26</a:t>
            </a:fld>
            <a:endParaRPr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358105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38464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5C477C4-5F80-4BEA-9BC5-72A150AB542B}" type="datetime1">
              <a:rPr lang="sl-SI" smtClean="0"/>
              <a:t>28. 4. 26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hdr="0" ftr="0" dt="0"/>
  <p:txStyles>
    <p:titleStyle>
      <a:lvl1pPr algn="l" defTabSz="914400">
        <a:lnSpc>
          <a:spcPct val="90000"/>
        </a:lnSpc>
        <a:spcBef>
          <a:spcPts val="0"/>
        </a:spcBef>
        <a:buNone/>
        <a:defRPr sz="440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2063552" y="1957891"/>
            <a:ext cx="10417193" cy="122413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dirty="0"/>
              <a:t>Overview: </a:t>
            </a:r>
            <a:br>
              <a:rPr lang="en-GB" dirty="0"/>
            </a:br>
            <a:r>
              <a:rPr lang="en-GB" dirty="0"/>
              <a:t>Studied Targets &amp; Challenges so far</a:t>
            </a:r>
            <a:endParaRPr lang="sl-S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143672" y="3641827"/>
            <a:ext cx="8339166" cy="180339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000" dirty="0"/>
              <a:t>Eleni Vagena</a:t>
            </a:r>
            <a:r>
              <a:rPr lang="en-US" sz="2000" baseline="30000" dirty="0"/>
              <a:t>a</a:t>
            </a:r>
            <a:r>
              <a:rPr lang="en-US" sz="2000" dirty="0"/>
              <a:t>, Fanouria Antoniou</a:t>
            </a:r>
            <a:r>
              <a:rPr lang="en-US" sz="2000" baseline="30000" dirty="0"/>
              <a:t>b</a:t>
            </a:r>
            <a:r>
              <a:rPr lang="en-US" sz="2000" dirty="0"/>
              <a:t>, Georgios Dianos</a:t>
            </a:r>
            <a:r>
              <a:rPr lang="en-US" sz="2000" baseline="30000" dirty="0"/>
              <a:t>a</a:t>
            </a:r>
            <a:r>
              <a:rPr lang="en-US" sz="2000" b="1" dirty="0"/>
              <a:t>, </a:t>
            </a:r>
            <a:r>
              <a:rPr lang="en-US" sz="2000" dirty="0"/>
              <a:t>Aristeidis Mamaras</a:t>
            </a:r>
            <a:r>
              <a:rPr lang="en-US" sz="2000" baseline="30000" dirty="0"/>
              <a:t>b</a:t>
            </a:r>
            <a:r>
              <a:rPr lang="en-US" sz="2000" dirty="0"/>
              <a:t>, Vasilis Vlachoudis</a:t>
            </a:r>
            <a:r>
              <a:rPr lang="en-US" sz="2000" baseline="30000" dirty="0"/>
              <a:t>b</a:t>
            </a:r>
            <a:r>
              <a:rPr lang="en-US" sz="2000" dirty="0"/>
              <a:t>, Ioannis Papaphilippou</a:t>
            </a:r>
            <a:r>
              <a:rPr lang="en-US" sz="2000" baseline="30000" dirty="0"/>
              <a:t>b</a:t>
            </a:r>
            <a:r>
              <a:rPr lang="en-US" sz="2000" dirty="0"/>
              <a:t>, Charikleia </a:t>
            </a:r>
            <a:r>
              <a:rPr lang="en-US" sz="2000" dirty="0" err="1"/>
              <a:t>Petridou</a:t>
            </a:r>
            <a:r>
              <a:rPr lang="en-US" sz="2000" baseline="30000" dirty="0" err="1"/>
              <a:t>ac</a:t>
            </a:r>
            <a:r>
              <a:rPr lang="en-US" sz="2000" b="1" dirty="0"/>
              <a:t>,</a:t>
            </a:r>
            <a:r>
              <a:rPr lang="en-US" sz="2000" dirty="0"/>
              <a:t> Dimos </a:t>
            </a:r>
            <a:r>
              <a:rPr lang="en-US" sz="2000" dirty="0" err="1"/>
              <a:t>Sampsonidis</a:t>
            </a:r>
            <a:r>
              <a:rPr lang="en-US" sz="2000" baseline="30000" dirty="0" err="1"/>
              <a:t>ac</a:t>
            </a:r>
            <a:endParaRPr lang="en-US" sz="2000" baseline="30000" dirty="0"/>
          </a:p>
          <a:p>
            <a:r>
              <a:rPr lang="en-US" sz="1400" dirty="0"/>
              <a:t> </a:t>
            </a:r>
            <a:r>
              <a:rPr lang="en-US" sz="1400" i="1" baseline="30000" dirty="0" err="1"/>
              <a:t>a</a:t>
            </a:r>
            <a:r>
              <a:rPr lang="en-US" sz="1400" i="1" dirty="0" err="1"/>
              <a:t>Aristotle</a:t>
            </a:r>
            <a:r>
              <a:rPr lang="en-US" sz="1400" i="1" dirty="0"/>
              <a:t> University of Thessaloniki: University Campus, Thessaloniki, 54124, Greece;</a:t>
            </a:r>
          </a:p>
          <a:p>
            <a:r>
              <a:rPr lang="en-US" sz="1400" i="1" baseline="30000" dirty="0" err="1"/>
              <a:t>b</a:t>
            </a:r>
            <a:r>
              <a:rPr lang="en-US" sz="1400" i="1" dirty="0" err="1"/>
              <a:t>CERN</a:t>
            </a:r>
            <a:r>
              <a:rPr lang="en-US" sz="1400" i="1" dirty="0"/>
              <a:t>,</a:t>
            </a:r>
            <a:r>
              <a:rPr lang="en-US" sz="1400" dirty="0"/>
              <a:t> </a:t>
            </a:r>
            <a:r>
              <a:rPr lang="en-US" sz="1400" i="1" dirty="0"/>
              <a:t>CH-1211 Geneva 23, Switzerland;</a:t>
            </a:r>
            <a:endParaRPr lang="en-GB" sz="1400" dirty="0"/>
          </a:p>
          <a:p>
            <a:r>
              <a:rPr lang="en-US" sz="1400" i="1" baseline="30000" dirty="0"/>
              <a:t>c</a:t>
            </a:r>
            <a:r>
              <a:rPr lang="en-GB" sz="1400" i="1" dirty="0" err="1"/>
              <a:t>Center</a:t>
            </a:r>
            <a:r>
              <a:rPr lang="en-GB" sz="1400" i="1" dirty="0"/>
              <a:t> for Interdisciplinary Research and Innovation (CIRI-AUTH), Thessaloniki 57001, Greece</a:t>
            </a:r>
            <a:r>
              <a:rPr lang="en-US" sz="1400" i="1" dirty="0"/>
              <a:t>;</a:t>
            </a:r>
            <a:endParaRPr lang="en-GB" sz="1400" dirty="0"/>
          </a:p>
          <a:p>
            <a:endParaRPr lang="en-GB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sl-SI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DF25D2-D484-0C0F-A4AA-346370977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9E7AA-321C-DDE7-02D1-027F74E6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0"/>
            <a:ext cx="11640616" cy="615603"/>
          </a:xfrm>
        </p:spPr>
        <p:txBody>
          <a:bodyPr>
            <a:noAutofit/>
          </a:bodyPr>
          <a:lstStyle/>
          <a:p>
            <a:r>
              <a:rPr lang="en-GB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Summary </a:t>
            </a:r>
          </a:p>
        </p:txBody>
      </p:sp>
      <p:sp>
        <p:nvSpPr>
          <p:cNvPr id="4" name="Box Completed">
            <a:extLst>
              <a:ext uri="{FF2B5EF4-FFF2-40B4-BE49-F238E27FC236}">
                <a16:creationId xmlns:a16="http://schemas.microsoft.com/office/drawing/2014/main" id="{38977C7D-2F1B-BB26-525F-6F9DF09A6576}"/>
              </a:ext>
            </a:extLst>
          </p:cNvPr>
          <p:cNvSpPr>
            <a:spLocks noGrp="1"/>
          </p:cNvSpPr>
          <p:nvPr/>
        </p:nvSpPr>
        <p:spPr bwMode="auto">
          <a:xfrm>
            <a:off x="911424" y="752128"/>
            <a:ext cx="3600000" cy="5700000"/>
          </a:xfrm>
          <a:prstGeom prst="rect">
            <a:avLst/>
          </a:prstGeom>
          <a:solidFill>
            <a:srgbClr val="E8F4F0"/>
          </a:solidFill>
          <a:ln w="18000">
            <a:solidFill>
              <a:srgbClr val="3D3680"/>
            </a:solidFill>
          </a:ln>
        </p:spPr>
        <p:txBody>
          <a:bodyPr lIns="180000" tIns="180000" rIns="180000" bIns="180000"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GB" sz="2800" b="1" dirty="0">
                <a:solidFill>
                  <a:srgbClr val="3D3680"/>
                </a:solidFill>
              </a:rPr>
              <a:t>COMPLETED</a:t>
            </a:r>
          </a:p>
          <a:p>
            <a:endParaRPr lang="en-GB" sz="2000" dirty="0"/>
          </a:p>
          <a:p>
            <a:pPr>
              <a:buNone/>
            </a:pPr>
            <a:r>
              <a:rPr lang="el-GR" sz="2000" b="1" baseline="30000" dirty="0">
                <a:solidFill>
                  <a:srgbClr val="3D3680"/>
                </a:solidFill>
              </a:rPr>
              <a:t>177</a:t>
            </a:r>
            <a:r>
              <a:rPr lang="en-GB" sz="2000" b="1" dirty="0">
                <a:solidFill>
                  <a:srgbClr val="3D3680"/>
                </a:solidFill>
              </a:rPr>
              <a:t>Lu</a:t>
            </a:r>
            <a:r>
              <a:rPr lang="en-GB" sz="2000" dirty="0"/>
              <a:t> — d, 17.9 MeV | ¹⁷⁶Yb₂O₃</a:t>
            </a:r>
          </a:p>
          <a:p>
            <a:pPr>
              <a:buNone/>
            </a:pPr>
            <a:r>
              <a:rPr lang="en-GB" i="1" dirty="0">
                <a:ea typeface="Roboto" panose="02000000000000000000" pitchFamily="2" charset="0"/>
                <a:cs typeface="Roboto" panose="02000000000000000000" pitchFamily="2" charset="0"/>
              </a:rPr>
              <a:t>~11 patients/run @ 1mA /5 days </a:t>
            </a:r>
          </a:p>
          <a:p>
            <a:pPr>
              <a:buNone/>
            </a:pPr>
            <a:endParaRPr lang="en-GB" b="1" i="1" dirty="0"/>
          </a:p>
          <a:p>
            <a:pPr>
              <a:buNone/>
            </a:pPr>
            <a:r>
              <a:rPr lang="el-GR" sz="2000" b="1" baseline="30000" dirty="0">
                <a:solidFill>
                  <a:srgbClr val="3D3680"/>
                </a:solidFill>
              </a:rPr>
              <a:t>161</a:t>
            </a:r>
            <a:r>
              <a:rPr lang="en-GB" sz="2000" b="1" dirty="0">
                <a:solidFill>
                  <a:srgbClr val="3D3680"/>
                </a:solidFill>
              </a:rPr>
              <a:t>Tb</a:t>
            </a:r>
            <a:r>
              <a:rPr lang="en-GB" sz="2000" dirty="0"/>
              <a:t> — d, 18 MeV | ¹⁶⁰Gd₂O₃</a:t>
            </a:r>
          </a:p>
          <a:p>
            <a:pPr>
              <a:buNone/>
            </a:pPr>
            <a:r>
              <a:rPr lang="en-GB" i="1" dirty="0"/>
              <a:t>   ~28 patients @ 1 mA / 5 days</a:t>
            </a:r>
          </a:p>
          <a:p>
            <a:endParaRPr lang="en-GB" dirty="0"/>
          </a:p>
          <a:p>
            <a:pPr>
              <a:buNone/>
            </a:pPr>
            <a:r>
              <a:rPr lang="el-GR" sz="2000" b="1" baseline="30000" dirty="0">
                <a:solidFill>
                  <a:srgbClr val="3D3680"/>
                </a:solidFill>
              </a:rPr>
              <a:t>155</a:t>
            </a:r>
            <a:r>
              <a:rPr lang="en-GB" sz="2000" b="1" dirty="0">
                <a:solidFill>
                  <a:srgbClr val="3D3680"/>
                </a:solidFill>
              </a:rPr>
              <a:t>Tb</a:t>
            </a:r>
            <a:r>
              <a:rPr lang="en-GB" sz="2000" dirty="0"/>
              <a:t> — d/p, 15 MeV | ¹⁶⁰Gd₂O₃</a:t>
            </a:r>
          </a:p>
          <a:p>
            <a:pPr>
              <a:buNone/>
            </a:pPr>
            <a:r>
              <a:rPr lang="en-GB" i="1" dirty="0"/>
              <a:t>   &gt;1 TBq @ 1 mA / 5 days</a:t>
            </a:r>
          </a:p>
          <a:p>
            <a:endParaRPr lang="en-GB" dirty="0"/>
          </a:p>
          <a:p>
            <a:pPr>
              <a:buNone/>
            </a:pPr>
            <a:r>
              <a:rPr lang="el-GR" sz="2000" b="1" baseline="30000" dirty="0">
                <a:solidFill>
                  <a:srgbClr val="3D3680"/>
                </a:solidFill>
              </a:rPr>
              <a:t>152</a:t>
            </a:r>
            <a:r>
              <a:rPr lang="en-GB" sz="2000" b="1" dirty="0">
                <a:solidFill>
                  <a:srgbClr val="3D3680"/>
                </a:solidFill>
              </a:rPr>
              <a:t>Tb</a:t>
            </a:r>
            <a:r>
              <a:rPr lang="en-GB" sz="2000" dirty="0"/>
              <a:t> — d 16 MeV / p 12 MeV</a:t>
            </a:r>
          </a:p>
          <a:p>
            <a:pPr>
              <a:buNone/>
            </a:pPr>
            <a:r>
              <a:rPr lang="en-GB" i="1" dirty="0"/>
              <a:t>   Yield vs purity studied</a:t>
            </a:r>
          </a:p>
        </p:txBody>
      </p:sp>
      <p:sp>
        <p:nvSpPr>
          <p:cNvPr id="13" name="Box Ongoing">
            <a:extLst>
              <a:ext uri="{FF2B5EF4-FFF2-40B4-BE49-F238E27FC236}">
                <a16:creationId xmlns:a16="http://schemas.microsoft.com/office/drawing/2014/main" id="{AE7AF930-9C21-9BAD-12BF-EFD9FBDED5C4}"/>
              </a:ext>
            </a:extLst>
          </p:cNvPr>
          <p:cNvSpPr>
            <a:spLocks noGrp="1"/>
          </p:cNvSpPr>
          <p:nvPr/>
        </p:nvSpPr>
        <p:spPr bwMode="auto">
          <a:xfrm>
            <a:off x="8087544" y="1988840"/>
            <a:ext cx="3769096" cy="3816424"/>
          </a:xfrm>
          <a:prstGeom prst="rect">
            <a:avLst/>
          </a:prstGeom>
          <a:solidFill>
            <a:srgbClr val="FFF8E1"/>
          </a:solidFill>
          <a:ln w="18000">
            <a:solidFill>
              <a:srgbClr val="E6A817"/>
            </a:solidFill>
          </a:ln>
        </p:spPr>
        <p:txBody>
          <a:bodyPr lIns="180000" tIns="180000" rIns="180000" bIns="180000">
            <a:normAutofit lnSpcReduction="10000"/>
          </a:bodyPr>
          <a:lstStyle/>
          <a:p>
            <a:pPr algn="ctr">
              <a:buNone/>
            </a:pPr>
            <a:r>
              <a:rPr lang="en-GB" sz="2400" b="1" dirty="0">
                <a:solidFill>
                  <a:srgbClr val="E6A817"/>
                </a:solidFill>
              </a:rPr>
              <a:t>Ongoing Work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aseline="30000" dirty="0"/>
              <a:t>47</a:t>
            </a:r>
            <a:r>
              <a:rPr lang="en-GB" dirty="0"/>
              <a:t>Sc, </a:t>
            </a:r>
            <a:r>
              <a:rPr lang="el-GR" baseline="30000" dirty="0"/>
              <a:t>44</a:t>
            </a:r>
            <a:r>
              <a:rPr lang="en-GB" dirty="0"/>
              <a:t>Sc, </a:t>
            </a:r>
            <a:r>
              <a:rPr lang="el-GR" baseline="30000" dirty="0"/>
              <a:t>67</a:t>
            </a:r>
            <a:r>
              <a:rPr lang="en-GB" dirty="0"/>
              <a:t>Cu, </a:t>
            </a:r>
            <a:r>
              <a:rPr lang="el-GR" baseline="30000" dirty="0"/>
              <a:t>64</a:t>
            </a:r>
            <a:r>
              <a:rPr lang="en-GB" dirty="0"/>
              <a:t>Cu production studies in progress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ANSYS thermal-mechanical simulations for target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Optimal backing material selection (Cu, Ta, Ti..) under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algn="ctr">
              <a:buNone/>
            </a:pPr>
            <a:r>
              <a:rPr lang="en-GB" sz="2400" b="1" dirty="0">
                <a:solidFill>
                  <a:srgbClr val="E6A817"/>
                </a:solidFill>
              </a:rPr>
              <a:t>Thank you</a:t>
            </a:r>
          </a:p>
        </p:txBody>
      </p:sp>
      <p:sp>
        <p:nvSpPr>
          <p:cNvPr id="14" name="Box Closing">
            <a:extLst>
              <a:ext uri="{FF2B5EF4-FFF2-40B4-BE49-F238E27FC236}">
                <a16:creationId xmlns:a16="http://schemas.microsoft.com/office/drawing/2014/main" id="{408AF7F0-6C08-6522-9CF9-5F9922E9AE7B}"/>
              </a:ext>
            </a:extLst>
          </p:cNvPr>
          <p:cNvSpPr>
            <a:spLocks noGrp="1"/>
          </p:cNvSpPr>
          <p:nvPr/>
        </p:nvSpPr>
        <p:spPr bwMode="auto">
          <a:xfrm>
            <a:off x="4512224" y="752128"/>
            <a:ext cx="3600000" cy="5700000"/>
          </a:xfrm>
          <a:prstGeom prst="rect">
            <a:avLst/>
          </a:prstGeom>
          <a:solidFill>
            <a:srgbClr val="F0FFF4"/>
          </a:solidFill>
          <a:ln w="18000">
            <a:solidFill>
              <a:srgbClr val="2E8B57"/>
            </a:solidFill>
          </a:ln>
        </p:spPr>
        <p:txBody>
          <a:bodyPr lIns="180000" tIns="180000" rIns="180000" bIns="180000">
            <a:normAutofit/>
          </a:bodyPr>
          <a:lstStyle/>
          <a:p>
            <a:pPr algn="ctr">
              <a:buNone/>
            </a:pPr>
            <a:r>
              <a:rPr lang="en-GB" sz="2000" b="1" dirty="0">
                <a:solidFill>
                  <a:srgbClr val="2E8B57"/>
                </a:solidFill>
              </a:rPr>
              <a:t>Key Findings</a:t>
            </a:r>
          </a:p>
          <a:p>
            <a:endParaRPr lang="en-GB" sz="16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GB" sz="2000" dirty="0">
                <a:solidFill>
                  <a:schemeClr val="tx1">
                    <a:lumMod val="50000"/>
                  </a:schemeClr>
                </a:solidFill>
              </a:rPr>
              <a:t>Geant4-based simulation: </a:t>
            </a:r>
          </a:p>
          <a:p>
            <a:pPr>
              <a:buNone/>
            </a:pPr>
            <a:endParaRPr lang="en-GB" sz="2000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50000"/>
                  </a:schemeClr>
                </a:solidFill>
              </a:rPr>
              <a:t>successfully </a:t>
            </a:r>
            <a:r>
              <a:rPr lang="en-GB" sz="2000" b="1" dirty="0">
                <a:solidFill>
                  <a:schemeClr val="tx1">
                    <a:lumMod val="50000"/>
                  </a:schemeClr>
                </a:solidFill>
              </a:rPr>
              <a:t>reproduce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</a:rPr>
              <a:t> experimental cross-sections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50000"/>
                  </a:schemeClr>
                </a:solidFill>
              </a:rPr>
              <a:t>enables </a:t>
            </a:r>
            <a:r>
              <a:rPr lang="en-GB" sz="2000" b="1" dirty="0">
                <a:solidFill>
                  <a:schemeClr val="tx1">
                    <a:lumMod val="50000"/>
                  </a:schemeClr>
                </a:solidFill>
              </a:rPr>
              <a:t>reliable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</a:rPr>
              <a:t> thick-target yield predictions across the studied radionuclides.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50000"/>
                  </a:schemeClr>
                </a:solidFill>
              </a:rPr>
              <a:t>Activities achieved are clinically </a:t>
            </a:r>
            <a:r>
              <a:rPr lang="en-GB" sz="2000" b="1" dirty="0">
                <a:solidFill>
                  <a:schemeClr val="tx1">
                    <a:lumMod val="50000"/>
                  </a:schemeClr>
                </a:solidFill>
              </a:rPr>
              <a:t>adequate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50000"/>
                  </a:schemeClr>
                </a:solidFill>
              </a:rPr>
              <a:t>Proper cooling must be designed to minimize the target’s </a:t>
            </a:r>
            <a:r>
              <a:rPr lang="en-GB" sz="2000" b="1" dirty="0">
                <a:solidFill>
                  <a:schemeClr val="tx1">
                    <a:lumMod val="50000"/>
                  </a:schemeClr>
                </a:solidFill>
              </a:rPr>
              <a:t>thermal stress</a:t>
            </a:r>
          </a:p>
          <a:p>
            <a:endParaRPr lang="en-GB" sz="1600" dirty="0"/>
          </a:p>
          <a:p>
            <a:pPr algn="ctr">
              <a:buNone/>
            </a:pPr>
            <a:endParaRPr lang="en-GB" b="1" dirty="0">
              <a:solidFill>
                <a:srgbClr val="2E8B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270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2A011-5209-A73E-DBB3-5CC43171B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59" y="190118"/>
            <a:ext cx="9929037" cy="66925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List of the radionuclides:</a:t>
            </a:r>
            <a:br>
              <a:rPr lang="en-US" sz="2400" dirty="0"/>
            </a:br>
            <a:r>
              <a:rPr lang="en-US" sz="2000" dirty="0"/>
              <a:t>that have been already studied and the ones that are currently under ongoing work</a:t>
            </a:r>
            <a:r>
              <a:rPr lang="en-GB" sz="2000" dirty="0"/>
              <a:t> 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FB624E-5C4C-A9F6-8370-1EB78903D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D13E-6643-49C0-867C-87A9B6A00BA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26515-307D-4712-C5B9-7F43BAAF6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879" y="859373"/>
            <a:ext cx="11245121" cy="4801875"/>
          </a:xfrm>
        </p:spPr>
        <p:txBody>
          <a:bodyPr>
            <a:norm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dirty="0"/>
          </a:p>
          <a:p>
            <a:endParaRPr lang="en-US" dirty="0"/>
          </a:p>
          <a:p>
            <a:endParaRPr lang="en-US" sz="28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9FF2C83-3209-01BC-D517-1614768D33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093669"/>
              </p:ext>
            </p:extLst>
          </p:nvPr>
        </p:nvGraphicFramePr>
        <p:xfrm>
          <a:off x="946879" y="1162223"/>
          <a:ext cx="10800013" cy="5505659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925609">
                  <a:extLst>
                    <a:ext uri="{9D8B030D-6E8A-4147-A177-3AD203B41FA5}">
                      <a16:colId xmlns:a16="http://schemas.microsoft.com/office/drawing/2014/main" val="2691748099"/>
                    </a:ext>
                  </a:extLst>
                </a:gridCol>
                <a:gridCol w="2207804">
                  <a:extLst>
                    <a:ext uri="{9D8B030D-6E8A-4147-A177-3AD203B41FA5}">
                      <a16:colId xmlns:a16="http://schemas.microsoft.com/office/drawing/2014/main" val="1069012670"/>
                    </a:ext>
                  </a:extLst>
                </a:gridCol>
                <a:gridCol w="3333300">
                  <a:extLst>
                    <a:ext uri="{9D8B030D-6E8A-4147-A177-3AD203B41FA5}">
                      <a16:colId xmlns:a16="http://schemas.microsoft.com/office/drawing/2014/main" val="3012952360"/>
                    </a:ext>
                  </a:extLst>
                </a:gridCol>
                <a:gridCol w="3333300">
                  <a:extLst>
                    <a:ext uri="{9D8B030D-6E8A-4147-A177-3AD203B41FA5}">
                      <a16:colId xmlns:a16="http://schemas.microsoft.com/office/drawing/2014/main" val="3125522124"/>
                    </a:ext>
                  </a:extLst>
                </a:gridCol>
              </a:tblGrid>
              <a:tr h="4024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b="1" dirty="0"/>
                        <a:t>Radionuclide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b="1" dirty="0"/>
                        <a:t>Emission Type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b="1" dirty="0"/>
                        <a:t>Application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dirty="0"/>
                        <a:t>Beam Energy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9522851"/>
                  </a:ext>
                </a:extLst>
              </a:tr>
              <a:tr h="293793">
                <a:tc gridSpan="4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dirty="0">
                          <a:solidFill>
                            <a:schemeClr val="accent6"/>
                          </a:solidFill>
                        </a:rPr>
                        <a:t>COMPLETED STUDIES</a:t>
                      </a:r>
                      <a:endParaRPr lang="el-GR" sz="20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en-GB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>
                        <a:buNone/>
                      </a:pPr>
                      <a:endParaRPr lang="el-GR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376592"/>
                  </a:ext>
                </a:extLst>
              </a:tr>
              <a:tr h="48587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b="1" baseline="30000" dirty="0"/>
                        <a:t>177</a:t>
                      </a:r>
                      <a:r>
                        <a:rPr lang="en-GB" sz="2000" b="1" dirty="0"/>
                        <a:t>Lu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000" dirty="0"/>
                        <a:t>β⁻ </a:t>
                      </a:r>
                      <a:r>
                        <a:rPr lang="en-GB" sz="2000" dirty="0"/>
                        <a:t>emitter (+ </a:t>
                      </a:r>
                      <a:r>
                        <a:rPr lang="el-GR" sz="2000" dirty="0"/>
                        <a:t>γ)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b="1" dirty="0"/>
                        <a:t>Therapeutic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d, 17.9 MeV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4838757"/>
                  </a:ext>
                </a:extLst>
              </a:tr>
              <a:tr h="53300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b="1" baseline="30000" dirty="0"/>
                        <a:t>161</a:t>
                      </a:r>
                      <a:r>
                        <a:rPr lang="en-GB" sz="2000" b="1" dirty="0"/>
                        <a:t>Tb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000"/>
                        <a:t>β⁻ </a:t>
                      </a:r>
                      <a:r>
                        <a:rPr lang="en-GB" sz="2000"/>
                        <a:t>emitter (+ Auger e⁻)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b="1" dirty="0"/>
                        <a:t>Therapeutic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d, 18 MeV (12-26 MeV)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7991215"/>
                  </a:ext>
                </a:extLst>
              </a:tr>
              <a:tr h="53300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b="1" baseline="30000" dirty="0"/>
                        <a:t>155</a:t>
                      </a:r>
                      <a:r>
                        <a:rPr lang="en-GB" sz="2000" b="1" dirty="0"/>
                        <a:t>Tb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000" dirty="0"/>
                        <a:t>γ </a:t>
                      </a:r>
                      <a:r>
                        <a:rPr lang="en-GB" sz="2000"/>
                        <a:t>emitter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b="1"/>
                        <a:t>Theranostic / Diagnostic</a:t>
                      </a:r>
                      <a:endParaRPr lang="en-GB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dirty="0"/>
                        <a:t>d, 15 MeV (13-20 MeV)</a:t>
                      </a:r>
                    </a:p>
                    <a:p>
                      <a:pPr>
                        <a:buNone/>
                      </a:pPr>
                      <a:r>
                        <a:rPr lang="en-GB" sz="2000" dirty="0"/>
                        <a:t>p, 10-20 MeV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4258692"/>
                  </a:ext>
                </a:extLst>
              </a:tr>
              <a:tr h="30457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b="1" baseline="30000" dirty="0"/>
                        <a:t>152</a:t>
                      </a:r>
                      <a:r>
                        <a:rPr lang="en-GB" sz="2000" b="1" dirty="0"/>
                        <a:t>Tb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000"/>
                        <a:t>β⁺ / </a:t>
                      </a:r>
                      <a:r>
                        <a:rPr lang="en-GB" sz="2000"/>
                        <a:t>EC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b="1" dirty="0"/>
                        <a:t>Diagnostic / Dosimetry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d, 16 MeV (10-24 MeV)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p,12 MeV (10-24 MeV)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9485180"/>
                  </a:ext>
                </a:extLst>
              </a:tr>
              <a:tr h="304573">
                <a:tc gridSpan="4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dirty="0">
                          <a:solidFill>
                            <a:schemeClr val="accent6"/>
                          </a:solidFill>
                        </a:rPr>
                        <a:t>ONGOING STUDIES</a:t>
                      </a:r>
                      <a:endParaRPr lang="el-GR" sz="20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en-GB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>
                        <a:buNone/>
                      </a:pPr>
                      <a:endParaRPr lang="el-GR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497326"/>
                  </a:ext>
                </a:extLst>
              </a:tr>
              <a:tr h="30457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b="1" baseline="30000" dirty="0"/>
                        <a:t>47</a:t>
                      </a:r>
                      <a:r>
                        <a:rPr lang="en-GB" sz="2000" b="1" dirty="0"/>
                        <a:t>Sc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000" dirty="0"/>
                        <a:t>β⁻ </a:t>
                      </a:r>
                      <a:r>
                        <a:rPr lang="en-GB" sz="2000" dirty="0"/>
                        <a:t>emitter (+ </a:t>
                      </a:r>
                      <a:r>
                        <a:rPr lang="el-GR" sz="2000" dirty="0"/>
                        <a:t>γ) 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b="1" dirty="0"/>
                        <a:t>Therapeutic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769031"/>
                  </a:ext>
                </a:extLst>
              </a:tr>
              <a:tr h="304573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baseline="30000" dirty="0"/>
                        <a:t>44g</a:t>
                      </a:r>
                      <a:r>
                        <a:rPr lang="en-GB" sz="2000" b="1" dirty="0"/>
                        <a:t>Sc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000" dirty="0"/>
                        <a:t>β⁺ </a:t>
                      </a:r>
                      <a:r>
                        <a:rPr lang="en-GB" sz="2000" dirty="0"/>
                        <a:t>emitter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/>
                        <a:t>Diagnostic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0441117"/>
                  </a:ext>
                </a:extLst>
              </a:tr>
              <a:tr h="304573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baseline="30000" dirty="0"/>
                        <a:t>67</a:t>
                      </a:r>
                      <a:r>
                        <a:rPr lang="en-GB" sz="2000" b="1" dirty="0"/>
                        <a:t>Cu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/>
                        <a:t>β⁻ </a:t>
                      </a:r>
                      <a:r>
                        <a:rPr lang="en-GB" sz="2000" dirty="0"/>
                        <a:t>emitter (+ </a:t>
                      </a:r>
                      <a:r>
                        <a:rPr lang="el-GR" sz="2000" dirty="0"/>
                        <a:t>γ) 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/>
                        <a:t>Therapeutic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3615942"/>
                  </a:ext>
                </a:extLst>
              </a:tr>
              <a:tr h="53300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b="1" baseline="30000" dirty="0"/>
                        <a:t>64</a:t>
                      </a:r>
                      <a:r>
                        <a:rPr lang="en-GB" sz="2000" b="1" dirty="0"/>
                        <a:t>Cu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000" dirty="0"/>
                        <a:t>β⁺ / β⁻ / </a:t>
                      </a:r>
                      <a:r>
                        <a:rPr lang="en-GB" sz="2000" dirty="0"/>
                        <a:t>EC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b="1" dirty="0"/>
                        <a:t>Diagnostic / </a:t>
                      </a:r>
                      <a:r>
                        <a:rPr lang="en-GB" sz="2000" b="1" dirty="0" err="1"/>
                        <a:t>Theranostic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1671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5429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D1567BB-DA50-9382-53BF-2106B7014153}"/>
              </a:ext>
            </a:extLst>
          </p:cNvPr>
          <p:cNvSpPr/>
          <p:nvPr/>
        </p:nvSpPr>
        <p:spPr>
          <a:xfrm>
            <a:off x="6744072" y="4653136"/>
            <a:ext cx="5112568" cy="1276500"/>
          </a:xfrm>
          <a:prstGeom prst="rect">
            <a:avLst/>
          </a:prstGeom>
          <a:solidFill>
            <a:srgbClr val="EDE7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0CE9E8-632B-0CD9-2D59-CFD36D0471E0}"/>
              </a:ext>
            </a:extLst>
          </p:cNvPr>
          <p:cNvSpPr/>
          <p:nvPr/>
        </p:nvSpPr>
        <p:spPr>
          <a:xfrm>
            <a:off x="6765650" y="1402577"/>
            <a:ext cx="5112568" cy="2362973"/>
          </a:xfrm>
          <a:prstGeom prst="rect">
            <a:avLst/>
          </a:prstGeom>
          <a:solidFill>
            <a:srgbClr val="EDE7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E0BA4C-0F70-48A8-3DDC-D3F6A2599050}"/>
              </a:ext>
            </a:extLst>
          </p:cNvPr>
          <p:cNvSpPr/>
          <p:nvPr/>
        </p:nvSpPr>
        <p:spPr>
          <a:xfrm>
            <a:off x="802775" y="1706839"/>
            <a:ext cx="5106966" cy="8792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5AD2C7-D9C5-5D18-BB98-056928BC5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36525"/>
            <a:ext cx="10929083" cy="764704"/>
          </a:xfrm>
        </p:spPr>
        <p:txBody>
          <a:bodyPr/>
          <a:lstStyle/>
          <a:p>
            <a:r>
              <a:rPr lang="en-US" dirty="0"/>
              <a:t>Simulation Framework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C36EA4-9A09-A4FB-8B12-5C359D3A701B}"/>
              </a:ext>
            </a:extLst>
          </p:cNvPr>
          <p:cNvSpPr/>
          <p:nvPr/>
        </p:nvSpPr>
        <p:spPr>
          <a:xfrm>
            <a:off x="6765650" y="1000241"/>
            <a:ext cx="5112568" cy="402336"/>
          </a:xfrm>
          <a:prstGeom prst="rect">
            <a:avLst/>
          </a:prstGeom>
          <a:solidFill>
            <a:srgbClr val="1E276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Cross-section validation</a:t>
            </a:r>
            <a:endParaRPr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BFB1A4-85EF-69A7-916B-B5FDB8AF504B}"/>
              </a:ext>
            </a:extLst>
          </p:cNvPr>
          <p:cNvSpPr txBox="1"/>
          <p:nvPr/>
        </p:nvSpPr>
        <p:spPr>
          <a:xfrm>
            <a:off x="999686" y="1759588"/>
            <a:ext cx="4880290" cy="710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b="1" dirty="0">
                <a:solidFill>
                  <a:srgbClr val="1E276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Tool: </a:t>
            </a:r>
            <a:r>
              <a:rPr b="0" dirty="0">
                <a:solidFill>
                  <a:srgbClr val="44444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Geant4 Monte Carlo (Agostinelli et al.)</a:t>
            </a:r>
          </a:p>
          <a:p>
            <a:pPr>
              <a:spcAft>
                <a:spcPts val="500"/>
              </a:spcAft>
            </a:pPr>
            <a:r>
              <a:rPr b="1" dirty="0">
                <a:solidFill>
                  <a:srgbClr val="1E276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Physics model:</a:t>
            </a:r>
            <a:r>
              <a:rPr lang="en-US" b="1" dirty="0">
                <a:solidFill>
                  <a:srgbClr val="1E276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b="0" dirty="0">
                <a:solidFill>
                  <a:srgbClr val="44444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INCLXX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E0B08295-A320-F5D7-99D9-773212696676}"/>
              </a:ext>
            </a:extLst>
          </p:cNvPr>
          <p:cNvSpPr/>
          <p:nvPr/>
        </p:nvSpPr>
        <p:spPr>
          <a:xfrm>
            <a:off x="6015925" y="1793648"/>
            <a:ext cx="605011" cy="321165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9AD9CB-AE3B-DB3B-8640-21ECC040B00D}"/>
              </a:ext>
            </a:extLst>
          </p:cNvPr>
          <p:cNvSpPr/>
          <p:nvPr/>
        </p:nvSpPr>
        <p:spPr>
          <a:xfrm>
            <a:off x="802775" y="1295291"/>
            <a:ext cx="5112568" cy="402336"/>
          </a:xfrm>
          <a:prstGeom prst="rect">
            <a:avLst/>
          </a:prstGeom>
          <a:solidFill>
            <a:srgbClr val="1E276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Simulation Code</a:t>
            </a:r>
            <a:endParaRPr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6F4AD7-19C0-6452-BB24-4B98A75106FD}"/>
              </a:ext>
            </a:extLst>
          </p:cNvPr>
          <p:cNvSpPr txBox="1"/>
          <p:nvPr/>
        </p:nvSpPr>
        <p:spPr>
          <a:xfrm>
            <a:off x="6997928" y="1501589"/>
            <a:ext cx="4880290" cy="2351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en-US" b="1" dirty="0">
                <a:solidFill>
                  <a:srgbClr val="1E2761"/>
                </a:solidFill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r>
              <a:rPr lang="en-US" b="1" baseline="30000" dirty="0">
                <a:solidFill>
                  <a:srgbClr val="1E2761"/>
                </a:solidFill>
                <a:ea typeface="Roboto" panose="02000000000000000000" pitchFamily="2" charset="0"/>
                <a:cs typeface="Roboto" panose="02000000000000000000" pitchFamily="2" charset="0"/>
              </a:rPr>
              <a:t>st</a:t>
            </a:r>
            <a:r>
              <a:rPr lang="en-US" b="1" dirty="0">
                <a:solidFill>
                  <a:srgbClr val="1E2761"/>
                </a:solidFill>
                <a:ea typeface="Roboto" panose="02000000000000000000" pitchFamily="2" charset="0"/>
                <a:cs typeface="Roboto" panose="02000000000000000000" pitchFamily="2" charset="0"/>
              </a:rPr>
              <a:t> step:</a:t>
            </a:r>
          </a:p>
          <a:p>
            <a:pPr>
              <a:spcAft>
                <a:spcPts val="500"/>
              </a:spcAft>
            </a:pPr>
            <a:r>
              <a:rPr lang="en-US" b="1" dirty="0">
                <a:solidFill>
                  <a:srgbClr val="1E2761"/>
                </a:solidFill>
                <a:ea typeface="Roboto" panose="02000000000000000000" pitchFamily="2" charset="0"/>
                <a:cs typeface="Roboto" panose="02000000000000000000" pitchFamily="2" charset="0"/>
              </a:rPr>
              <a:t>Thin target simulations compared against: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ea typeface="Roboto" panose="02000000000000000000" pitchFamily="2" charset="0"/>
                <a:cs typeface="Roboto" panose="02000000000000000000" pitchFamily="2" charset="0"/>
              </a:rPr>
              <a:t>Experimental data from EXFOR database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ea typeface="Roboto" panose="02000000000000000000" pitchFamily="2" charset="0"/>
                <a:cs typeface="Roboto" panose="02000000000000000000" pitchFamily="2" charset="0"/>
              </a:rPr>
              <a:t>Evaluated data: IAEA-therapeutic</a:t>
            </a:r>
          </a:p>
          <a:p>
            <a:pPr>
              <a:spcAft>
                <a:spcPts val="500"/>
              </a:spcAft>
            </a:pPr>
            <a:r>
              <a:rPr lang="en-US" b="1" dirty="0">
                <a:solidFill>
                  <a:srgbClr val="C0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Goal: how well does our model work</a:t>
            </a:r>
            <a:r>
              <a:rPr lang="el-GR" b="1" dirty="0">
                <a:solidFill>
                  <a:srgbClr val="C0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>
                <a:solidFill>
                  <a:srgbClr val="C0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for specific beams and energies?</a:t>
            </a:r>
          </a:p>
          <a:p>
            <a:pPr>
              <a:spcAft>
                <a:spcPts val="500"/>
              </a:spcAft>
            </a:pPr>
            <a:endParaRPr lang="en-US" b="1" dirty="0"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937E0880-ED3B-41DE-467B-C3C61A32F2F4}"/>
              </a:ext>
            </a:extLst>
          </p:cNvPr>
          <p:cNvSpPr/>
          <p:nvPr/>
        </p:nvSpPr>
        <p:spPr>
          <a:xfrm rot="5400000">
            <a:off x="9236904" y="3865901"/>
            <a:ext cx="402336" cy="321165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F8C694-958A-9617-E040-3C3577BD0280}"/>
              </a:ext>
            </a:extLst>
          </p:cNvPr>
          <p:cNvSpPr/>
          <p:nvPr/>
        </p:nvSpPr>
        <p:spPr>
          <a:xfrm>
            <a:off x="6765650" y="4266898"/>
            <a:ext cx="5112568" cy="402336"/>
          </a:xfrm>
          <a:prstGeom prst="rect">
            <a:avLst/>
          </a:prstGeom>
          <a:solidFill>
            <a:srgbClr val="1E276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Thick-Target Calculations</a:t>
            </a:r>
            <a:endParaRPr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4F3A70-82AE-2133-BA8E-571B26DC84F2}"/>
              </a:ext>
            </a:extLst>
          </p:cNvPr>
          <p:cNvSpPr txBox="1"/>
          <p:nvPr/>
        </p:nvSpPr>
        <p:spPr>
          <a:xfrm>
            <a:off x="6890445" y="4710668"/>
            <a:ext cx="48802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2</a:t>
            </a:r>
            <a:r>
              <a:rPr lang="en-US" b="1" baseline="30000" dirty="0"/>
              <a:t>nd</a:t>
            </a:r>
            <a:r>
              <a:rPr lang="en-US" b="1" dirty="0"/>
              <a:t> step:</a:t>
            </a:r>
          </a:p>
          <a:p>
            <a:r>
              <a:rPr lang="en-US" dirty="0"/>
              <a:t>Simulate realistic targets under various irradiation conditions, regarding the irradiation time and beam current to estimate the yields.</a:t>
            </a:r>
            <a:endParaRPr lang="en-GB" dirty="0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A907CD6D-5BA5-A80D-4221-B0C8BFC0BF9A}"/>
              </a:ext>
            </a:extLst>
          </p:cNvPr>
          <p:cNvSpPr/>
          <p:nvPr/>
        </p:nvSpPr>
        <p:spPr>
          <a:xfrm rot="10800000">
            <a:off x="5909742" y="5009877"/>
            <a:ext cx="605011" cy="321165"/>
          </a:xfrm>
          <a:prstGeom prst="rightArrow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BD228C-0189-089B-6202-A7A00F66E392}"/>
              </a:ext>
            </a:extLst>
          </p:cNvPr>
          <p:cNvSpPr/>
          <p:nvPr/>
        </p:nvSpPr>
        <p:spPr>
          <a:xfrm>
            <a:off x="687961" y="4154868"/>
            <a:ext cx="5112568" cy="402336"/>
          </a:xfrm>
          <a:prstGeom prst="rect">
            <a:avLst/>
          </a:prstGeom>
          <a:solidFill>
            <a:srgbClr val="1E276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Clinical Adequacy Assessment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DE7EEA4-200B-4CCE-2BC8-979F7B8202DC}"/>
              </a:ext>
            </a:extLst>
          </p:cNvPr>
          <p:cNvSpPr txBox="1"/>
          <p:nvPr/>
        </p:nvSpPr>
        <p:spPr>
          <a:xfrm>
            <a:off x="712119" y="4683346"/>
            <a:ext cx="5156360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3rd step:</a:t>
            </a:r>
          </a:p>
          <a:p>
            <a:r>
              <a:rPr lang="en-GB" b="1" dirty="0">
                <a:solidFill>
                  <a:srgbClr val="C00000"/>
                </a:solidFill>
              </a:rPr>
              <a:t>Is what we produce useful for clinical use?</a:t>
            </a:r>
          </a:p>
          <a:p>
            <a:r>
              <a:rPr lang="en-GB" dirty="0"/>
              <a:t>Comparison with </a:t>
            </a:r>
            <a:r>
              <a:rPr lang="en-GB" b="1" dirty="0"/>
              <a:t>standard protocols for therapeutic doses</a:t>
            </a:r>
            <a:endParaRPr lang="en-GB" b="1" dirty="0">
              <a:solidFill>
                <a:srgbClr val="00206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5399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5E7BEF-AEF7-2B4E-293F-B69F1B8671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BB541AC1-B98D-41FA-E9FC-AC3666704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43" y="615731"/>
            <a:ext cx="5761681" cy="362332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3D4278F-8081-3BD2-E292-CDB14C68A1ED}"/>
              </a:ext>
            </a:extLst>
          </p:cNvPr>
          <p:cNvSpPr/>
          <p:nvPr/>
        </p:nvSpPr>
        <p:spPr>
          <a:xfrm>
            <a:off x="6405009" y="4535517"/>
            <a:ext cx="5523842" cy="5120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B66CD5-00A6-CA83-EFEE-BF65C743A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AB20F-D7ED-4DAD-83AF-0FCB71CD2C50}" type="slidenum">
              <a:rPr lang="en-GB" smtClean="0"/>
              <a:t>4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F8DF361-5F2C-A947-2BAE-5A4754ACA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179" y="-25964"/>
            <a:ext cx="11928943" cy="58243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Results for </a:t>
            </a:r>
            <a:r>
              <a:rPr lang="en-US" sz="3200" baseline="30000" dirty="0">
                <a:solidFill>
                  <a:schemeClr val="tx2"/>
                </a:solidFill>
              </a:rPr>
              <a:t>177</a:t>
            </a:r>
            <a:r>
              <a:rPr lang="en-US" sz="3200" dirty="0">
                <a:solidFill>
                  <a:schemeClr val="tx2"/>
                </a:solidFill>
              </a:rPr>
              <a:t>Lu Production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FBBF905B-AA1C-9E1E-4927-79A81F93DD5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00088174"/>
                  </p:ext>
                </p:extLst>
              </p:nvPr>
            </p:nvGraphicFramePr>
            <p:xfrm>
              <a:off x="838340" y="4479713"/>
              <a:ext cx="5303520" cy="2133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296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8872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4592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4592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1920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400" b="1" dirty="0">
                              <a:solidFill>
                                <a:srgbClr val="FFFFFF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Beam</a:t>
                          </a:r>
                        </a:p>
                      </a:txBody>
                      <a:tcPr anchor="ctr">
                        <a:solidFill>
                          <a:srgbClr val="1E276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400" b="1">
                              <a:solidFill>
                                <a:srgbClr val="FFFFFF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Irrad. time</a:t>
                          </a:r>
                        </a:p>
                      </a:txBody>
                      <a:tcPr anchor="ctr">
                        <a:solidFill>
                          <a:srgbClr val="1E276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rgbClr val="FFFFFF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A</a:t>
                          </a:r>
                          <a:r>
                            <a:rPr sz="1400" b="1" baseline="-25000" dirty="0">
                              <a:solidFill>
                                <a:srgbClr val="FFFFFF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EOB</a:t>
                          </a:r>
                          <a:r>
                            <a:rPr sz="1400" b="1" dirty="0">
                              <a:solidFill>
                                <a:srgbClr val="FFFFFF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 (</a:t>
                          </a:r>
                          <a:r>
                            <a:rPr sz="1400" b="1" dirty="0" err="1">
                              <a:solidFill>
                                <a:srgbClr val="FFFFFF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GBq</a:t>
                          </a:r>
                          <a:r>
                            <a:rPr sz="1400" b="1" dirty="0">
                              <a:solidFill>
                                <a:srgbClr val="FFFFFF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)</a:t>
                          </a:r>
                        </a:p>
                      </a:txBody>
                      <a:tcPr anchor="ctr">
                        <a:solidFill>
                          <a:srgbClr val="1E276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400" b="1" dirty="0">
                              <a:solidFill>
                                <a:srgbClr val="FFFFFF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A</a:t>
                          </a:r>
                          <a:r>
                            <a:rPr sz="1400" b="1" baseline="-25000" dirty="0">
                              <a:solidFill>
                                <a:srgbClr val="FFFFFF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48h</a:t>
                          </a:r>
                          <a:r>
                            <a:rPr sz="1400" b="1" dirty="0">
                              <a:solidFill>
                                <a:srgbClr val="FFFFFF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 (</a:t>
                          </a:r>
                          <a:r>
                            <a:rPr sz="1400" b="1" dirty="0" err="1">
                              <a:solidFill>
                                <a:srgbClr val="FFFFFF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GBq</a:t>
                          </a:r>
                          <a:r>
                            <a:rPr sz="1400" b="1" dirty="0">
                              <a:solidFill>
                                <a:srgbClr val="FFFFFF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)</a:t>
                          </a:r>
                        </a:p>
                      </a:txBody>
                      <a:tcPr anchor="ctr">
                        <a:solidFill>
                          <a:srgbClr val="1E276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920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400" b="0"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1 mA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400" b="0"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5 days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1" i="1" smtClean="0">
                                    <a:solidFill>
                                      <a:schemeClr val="tx2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Roboto" panose="02000000000000000000" pitchFamily="2" charset="0"/>
                                  </a:rPr>
                                  <m:t>~</m:t>
                                </m:r>
                                <m:r>
                                  <a:rPr lang="en-GB" sz="1400" b="1" i="0" smtClean="0">
                                    <a:solidFill>
                                      <a:schemeClr val="tx2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Roboto" panose="02000000000000000000" pitchFamily="2" charset="0"/>
                                  </a:rPr>
                                  <m:t>𝟒𝟎𝟎</m:t>
                                </m:r>
                              </m:oMath>
                            </m:oMathPara>
                          </a14:m>
                          <a:endParaRPr lang="en-GB" sz="1400" b="1" dirty="0">
                            <a:solidFill>
                              <a:schemeClr val="tx2">
                                <a:lumMod val="20000"/>
                                <a:lumOff val="80000"/>
                              </a:schemeClr>
                            </a:solidFill>
                            <a:latin typeface="Roboto" panose="02000000000000000000" pitchFamily="2" charset="0"/>
                            <a:ea typeface="Roboto" panose="02000000000000000000" pitchFamily="2" charset="0"/>
                            <a:cs typeface="Roboto" panose="02000000000000000000" pitchFamily="2" charset="0"/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1" i="1" smtClean="0">
                                    <a:solidFill>
                                      <a:schemeClr val="tx2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Roboto" panose="02000000000000000000" pitchFamily="2" charset="0"/>
                                  </a:rPr>
                                  <m:t>~</m:t>
                                </m:r>
                                <m:r>
                                  <a:rPr lang="en-US" sz="1400" b="1" i="0" smtClean="0">
                                    <a:solidFill>
                                      <a:schemeClr val="tx2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Roboto" panose="02000000000000000000" pitchFamily="2" charset="0"/>
                                  </a:rPr>
                                  <m:t>𝟑</m:t>
                                </m:r>
                                <m:r>
                                  <a:rPr lang="en-GB" sz="1400" b="1" i="0" smtClean="0">
                                    <a:solidFill>
                                      <a:schemeClr val="tx2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Roboto" panose="02000000000000000000" pitchFamily="2" charset="0"/>
                                  </a:rPr>
                                  <m:t>𝟎𝟎</m:t>
                                </m:r>
                              </m:oMath>
                            </m:oMathPara>
                          </a14:m>
                          <a:endParaRPr lang="en-GB" sz="1400" b="1" dirty="0">
                            <a:solidFill>
                              <a:schemeClr val="tx2">
                                <a:lumMod val="20000"/>
                                <a:lumOff val="80000"/>
                              </a:schemeClr>
                            </a:solidFill>
                            <a:latin typeface="Roboto" panose="02000000000000000000" pitchFamily="2" charset="0"/>
                            <a:ea typeface="Roboto" panose="02000000000000000000" pitchFamily="2" charset="0"/>
                            <a:cs typeface="Roboto" panose="02000000000000000000" pitchFamily="2" charset="0"/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920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400" b="0">
                              <a:solidFill>
                                <a:srgbClr val="1A1A2E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1 mA</a:t>
                          </a:r>
                        </a:p>
                      </a:txBody>
                      <a:tcPr anchor="ctr">
                        <a:solidFill>
                          <a:srgbClr val="F3E5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400" b="0" dirty="0">
                              <a:solidFill>
                                <a:srgbClr val="1A1A2E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12 days</a:t>
                          </a:r>
                        </a:p>
                      </a:txBody>
                      <a:tcPr anchor="ctr">
                        <a:solidFill>
                          <a:srgbClr val="F3E5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1" i="1" smtClean="0">
                                    <a:solidFill>
                                      <a:srgbClr val="1A1A2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Roboto" panose="02000000000000000000" pitchFamily="2" charset="0"/>
                                  </a:rPr>
                                  <m:t>~</m:t>
                                </m:r>
                                <m:r>
                                  <a:rPr lang="en-US" sz="1400" b="1" i="0" smtClean="0">
                                    <a:solidFill>
                                      <a:srgbClr val="1A1A2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Roboto" panose="02000000000000000000" pitchFamily="2" charset="0"/>
                                  </a:rPr>
                                  <m:t>𝟕</m:t>
                                </m:r>
                                <m:r>
                                  <a:rPr lang="en-GB" sz="1400" b="1" i="0" smtClean="0">
                                    <a:solidFill>
                                      <a:srgbClr val="1A1A2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Roboto" panose="02000000000000000000" pitchFamily="2" charset="0"/>
                                  </a:rPr>
                                  <m:t>𝟎𝟎</m:t>
                                </m:r>
                              </m:oMath>
                            </m:oMathPara>
                          </a14:m>
                          <a:endParaRPr lang="en-GB" sz="1400" b="1" dirty="0">
                            <a:solidFill>
                              <a:srgbClr val="1A1A2E"/>
                            </a:solidFill>
                            <a:latin typeface="Roboto" panose="02000000000000000000" pitchFamily="2" charset="0"/>
                            <a:ea typeface="Roboto" panose="02000000000000000000" pitchFamily="2" charset="0"/>
                            <a:cs typeface="Roboto" panose="02000000000000000000" pitchFamily="2" charset="0"/>
                          </a:endParaRPr>
                        </a:p>
                      </a:txBody>
                      <a:tcPr anchor="ctr">
                        <a:solidFill>
                          <a:srgbClr val="F3E5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1" i="1" smtClean="0">
                                    <a:solidFill>
                                      <a:srgbClr val="1A1A2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Roboto" panose="02000000000000000000" pitchFamily="2" charset="0"/>
                                  </a:rPr>
                                  <m:t>~</m:t>
                                </m:r>
                                <m:r>
                                  <a:rPr lang="en-US" sz="1400" b="1" i="0" smtClean="0">
                                    <a:solidFill>
                                      <a:srgbClr val="1A1A2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Roboto" panose="02000000000000000000" pitchFamily="2" charset="0"/>
                                  </a:rPr>
                                  <m:t>𝟔</m:t>
                                </m:r>
                                <m:r>
                                  <a:rPr lang="en-GB" sz="1400" b="1" i="0" smtClean="0">
                                    <a:solidFill>
                                      <a:srgbClr val="1A1A2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Roboto" panose="02000000000000000000" pitchFamily="2" charset="0"/>
                                  </a:rPr>
                                  <m:t>𝟎𝟎</m:t>
                                </m:r>
                              </m:oMath>
                            </m:oMathPara>
                          </a14:m>
                          <a:endParaRPr lang="en-GB" sz="1400" b="1" dirty="0">
                            <a:solidFill>
                              <a:srgbClr val="1A1A2E"/>
                            </a:solidFill>
                            <a:latin typeface="Roboto" panose="02000000000000000000" pitchFamily="2" charset="0"/>
                            <a:ea typeface="Roboto" panose="02000000000000000000" pitchFamily="2" charset="0"/>
                            <a:cs typeface="Roboto" panose="02000000000000000000" pitchFamily="2" charset="0"/>
                          </a:endParaRPr>
                        </a:p>
                      </a:txBody>
                      <a:tcPr anchor="ctr">
                        <a:solidFill>
                          <a:srgbClr val="F3E5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920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400" b="0">
                              <a:solidFill>
                                <a:srgbClr val="1A1A2E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2 mA</a:t>
                          </a:r>
                        </a:p>
                      </a:txBody>
                      <a:tcPr anchor="ctr">
                        <a:solidFill>
                          <a:srgbClr val="EDE7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400" b="0">
                              <a:solidFill>
                                <a:srgbClr val="1A1A2E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5 days</a:t>
                          </a:r>
                        </a:p>
                      </a:txBody>
                      <a:tcPr anchor="ctr">
                        <a:solidFill>
                          <a:srgbClr val="EDE7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1" i="1" smtClean="0">
                                    <a:solidFill>
                                      <a:srgbClr val="1A1A2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Roboto" panose="02000000000000000000" pitchFamily="2" charset="0"/>
                                  </a:rPr>
                                  <m:t>~</m:t>
                                </m:r>
                                <m:r>
                                  <a:rPr lang="en-US" sz="1400" b="1" i="0" smtClean="0">
                                    <a:solidFill>
                                      <a:srgbClr val="1A1A2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Roboto" panose="02000000000000000000" pitchFamily="2" charset="0"/>
                                  </a:rPr>
                                  <m:t>𝟖</m:t>
                                </m:r>
                                <m:r>
                                  <a:rPr lang="en-GB" sz="1400" b="1" i="0" smtClean="0">
                                    <a:solidFill>
                                      <a:srgbClr val="1A1A2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Roboto" panose="02000000000000000000" pitchFamily="2" charset="0"/>
                                  </a:rPr>
                                  <m:t>𝟎𝟎</m:t>
                                </m:r>
                              </m:oMath>
                            </m:oMathPara>
                          </a14:m>
                          <a:endParaRPr lang="en-GB" sz="1400" b="1" dirty="0">
                            <a:solidFill>
                              <a:srgbClr val="1A1A2E"/>
                            </a:solidFill>
                            <a:latin typeface="Roboto" panose="02000000000000000000" pitchFamily="2" charset="0"/>
                            <a:ea typeface="Roboto" panose="02000000000000000000" pitchFamily="2" charset="0"/>
                            <a:cs typeface="Roboto" panose="02000000000000000000" pitchFamily="2" charset="0"/>
                          </a:endParaRPr>
                        </a:p>
                      </a:txBody>
                      <a:tcPr anchor="ctr">
                        <a:solidFill>
                          <a:srgbClr val="EDE7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1" i="1" smtClean="0">
                                    <a:solidFill>
                                      <a:srgbClr val="1A1A2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Roboto" panose="02000000000000000000" pitchFamily="2" charset="0"/>
                                  </a:rPr>
                                  <m:t>~</m:t>
                                </m:r>
                                <m:r>
                                  <a:rPr lang="en-US" sz="1400" b="1" i="0" smtClean="0">
                                    <a:solidFill>
                                      <a:srgbClr val="1A1A2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Roboto" panose="02000000000000000000" pitchFamily="2" charset="0"/>
                                  </a:rPr>
                                  <m:t>𝟔</m:t>
                                </m:r>
                                <m:r>
                                  <a:rPr lang="en-GB" sz="1400" b="1" i="0" smtClean="0">
                                    <a:solidFill>
                                      <a:srgbClr val="1A1A2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Roboto" panose="02000000000000000000" pitchFamily="2" charset="0"/>
                                  </a:rPr>
                                  <m:t>𝟎𝟎</m:t>
                                </m:r>
                              </m:oMath>
                            </m:oMathPara>
                          </a14:m>
                          <a:endParaRPr lang="en-GB" sz="1400" b="1" dirty="0">
                            <a:solidFill>
                              <a:srgbClr val="1A1A2E"/>
                            </a:solidFill>
                            <a:latin typeface="Roboto" panose="02000000000000000000" pitchFamily="2" charset="0"/>
                            <a:ea typeface="Roboto" panose="02000000000000000000" pitchFamily="2" charset="0"/>
                            <a:cs typeface="Roboto" panose="02000000000000000000" pitchFamily="2" charset="0"/>
                          </a:endParaRPr>
                        </a:p>
                      </a:txBody>
                      <a:tcPr anchor="ctr">
                        <a:solidFill>
                          <a:srgbClr val="EDE7F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920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400" b="0">
                              <a:solidFill>
                                <a:srgbClr val="1A1A2E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2 mA</a:t>
                          </a:r>
                        </a:p>
                      </a:txBody>
                      <a:tcPr anchor="ctr">
                        <a:solidFill>
                          <a:srgbClr val="F3E5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400" b="0">
                              <a:solidFill>
                                <a:srgbClr val="1A1A2E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12 days</a:t>
                          </a:r>
                        </a:p>
                      </a:txBody>
                      <a:tcPr anchor="ctr">
                        <a:solidFill>
                          <a:srgbClr val="F3E5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1" i="1" smtClean="0">
                                    <a:solidFill>
                                      <a:srgbClr val="1A1A2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Roboto" panose="02000000000000000000" pitchFamily="2" charset="0"/>
                                  </a:rPr>
                                  <m:t>~</m:t>
                                </m:r>
                                <m:r>
                                  <a:rPr lang="en-US" sz="1400" b="1" i="0" smtClean="0">
                                    <a:solidFill>
                                      <a:srgbClr val="1A1A2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Roboto" panose="02000000000000000000" pitchFamily="2" charset="0"/>
                                  </a:rPr>
                                  <m:t>𝟏</m:t>
                                </m:r>
                                <m:r>
                                  <a:rPr lang="en-GB" sz="1400" b="1" i="0" smtClean="0">
                                    <a:solidFill>
                                      <a:srgbClr val="1A1A2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Roboto" panose="02000000000000000000" pitchFamily="2" charset="0"/>
                                  </a:rPr>
                                  <m:t>𝟒𝟎𝟎</m:t>
                                </m:r>
                              </m:oMath>
                            </m:oMathPara>
                          </a14:m>
                          <a:endParaRPr lang="en-GB" sz="1400" b="1" dirty="0">
                            <a:solidFill>
                              <a:srgbClr val="1A1A2E"/>
                            </a:solidFill>
                            <a:latin typeface="Roboto" panose="02000000000000000000" pitchFamily="2" charset="0"/>
                            <a:ea typeface="Roboto" panose="02000000000000000000" pitchFamily="2" charset="0"/>
                            <a:cs typeface="Roboto" panose="02000000000000000000" pitchFamily="2" charset="0"/>
                          </a:endParaRPr>
                        </a:p>
                      </a:txBody>
                      <a:tcPr anchor="ctr">
                        <a:solidFill>
                          <a:srgbClr val="F3E5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1" i="1" smtClean="0">
                                    <a:solidFill>
                                      <a:srgbClr val="1A1A2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Roboto" panose="02000000000000000000" pitchFamily="2" charset="0"/>
                                  </a:rPr>
                                  <m:t>~</m:t>
                                </m:r>
                                <m:r>
                                  <a:rPr lang="en-US" sz="1400" b="1" i="0" smtClean="0">
                                    <a:solidFill>
                                      <a:srgbClr val="1A1A2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Roboto" panose="02000000000000000000" pitchFamily="2" charset="0"/>
                                  </a:rPr>
                                  <m:t>𝟏𝟐</m:t>
                                </m:r>
                                <m:r>
                                  <a:rPr lang="en-GB" sz="1400" b="1" i="0" smtClean="0">
                                    <a:solidFill>
                                      <a:srgbClr val="1A1A2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Roboto" panose="02000000000000000000" pitchFamily="2" charset="0"/>
                                  </a:rPr>
                                  <m:t>𝟎𝟎</m:t>
                                </m:r>
                              </m:oMath>
                            </m:oMathPara>
                          </a14:m>
                          <a:endParaRPr lang="en-GB" sz="1400" b="1" dirty="0">
                            <a:solidFill>
                              <a:srgbClr val="1A1A2E"/>
                            </a:solidFill>
                            <a:latin typeface="Roboto" panose="02000000000000000000" pitchFamily="2" charset="0"/>
                            <a:ea typeface="Roboto" panose="02000000000000000000" pitchFamily="2" charset="0"/>
                            <a:cs typeface="Roboto" panose="02000000000000000000" pitchFamily="2" charset="0"/>
                          </a:endParaRPr>
                        </a:p>
                      </a:txBody>
                      <a:tcPr anchor="ctr">
                        <a:solidFill>
                          <a:srgbClr val="F3E5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920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400" b="0">
                              <a:solidFill>
                                <a:srgbClr val="1A1A2E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5 mA</a:t>
                          </a:r>
                        </a:p>
                      </a:txBody>
                      <a:tcPr anchor="ctr">
                        <a:solidFill>
                          <a:srgbClr val="EDE7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400" b="0">
                              <a:solidFill>
                                <a:srgbClr val="1A1A2E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5 days</a:t>
                          </a:r>
                        </a:p>
                      </a:txBody>
                      <a:tcPr anchor="ctr">
                        <a:solidFill>
                          <a:srgbClr val="EDE7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1" i="1" smtClean="0">
                                    <a:solidFill>
                                      <a:srgbClr val="1A1A2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Roboto" panose="02000000000000000000" pitchFamily="2" charset="0"/>
                                  </a:rPr>
                                  <m:t>~</m:t>
                                </m:r>
                                <m:r>
                                  <a:rPr lang="en-US" sz="1400" b="1" i="0" smtClean="0">
                                    <a:solidFill>
                                      <a:srgbClr val="1A1A2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Roboto" panose="02000000000000000000" pitchFamily="2" charset="0"/>
                                  </a:rPr>
                                  <m:t>𝟐𝟎</m:t>
                                </m:r>
                                <m:r>
                                  <a:rPr lang="en-GB" sz="1400" b="1" i="0" smtClean="0">
                                    <a:solidFill>
                                      <a:srgbClr val="1A1A2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Roboto" panose="02000000000000000000" pitchFamily="2" charset="0"/>
                                  </a:rPr>
                                  <m:t>𝟎𝟎</m:t>
                                </m:r>
                              </m:oMath>
                            </m:oMathPara>
                          </a14:m>
                          <a:endParaRPr lang="en-GB" sz="1400" b="1" dirty="0">
                            <a:solidFill>
                              <a:srgbClr val="1A1A2E"/>
                            </a:solidFill>
                            <a:latin typeface="Roboto" panose="02000000000000000000" pitchFamily="2" charset="0"/>
                            <a:ea typeface="Roboto" panose="02000000000000000000" pitchFamily="2" charset="0"/>
                            <a:cs typeface="Roboto" panose="02000000000000000000" pitchFamily="2" charset="0"/>
                          </a:endParaRPr>
                        </a:p>
                      </a:txBody>
                      <a:tcPr anchor="ctr">
                        <a:solidFill>
                          <a:srgbClr val="EDE7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1" i="1" smtClean="0">
                                    <a:solidFill>
                                      <a:srgbClr val="1A1A2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Roboto" panose="02000000000000000000" pitchFamily="2" charset="0"/>
                                  </a:rPr>
                                  <m:t>~</m:t>
                                </m:r>
                                <m:r>
                                  <a:rPr lang="en-US" sz="1400" b="1" i="0" smtClean="0">
                                    <a:solidFill>
                                      <a:srgbClr val="1A1A2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Roboto" panose="02000000000000000000" pitchFamily="2" charset="0"/>
                                  </a:rPr>
                                  <m:t>𝟏𝟔</m:t>
                                </m:r>
                                <m:r>
                                  <a:rPr lang="en-GB" sz="1400" b="1" i="0" smtClean="0">
                                    <a:solidFill>
                                      <a:srgbClr val="1A1A2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Roboto" panose="02000000000000000000" pitchFamily="2" charset="0"/>
                                  </a:rPr>
                                  <m:t>𝟎𝟎</m:t>
                                </m:r>
                              </m:oMath>
                            </m:oMathPara>
                          </a14:m>
                          <a:endParaRPr lang="en-GB" sz="1400" b="1" dirty="0">
                            <a:solidFill>
                              <a:srgbClr val="1A1A2E"/>
                            </a:solidFill>
                            <a:latin typeface="Roboto" panose="02000000000000000000" pitchFamily="2" charset="0"/>
                            <a:ea typeface="Roboto" panose="02000000000000000000" pitchFamily="2" charset="0"/>
                            <a:cs typeface="Roboto" panose="02000000000000000000" pitchFamily="2" charset="0"/>
                          </a:endParaRPr>
                        </a:p>
                      </a:txBody>
                      <a:tcPr anchor="ctr">
                        <a:solidFill>
                          <a:srgbClr val="EDE7F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1920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400" b="0">
                              <a:solidFill>
                                <a:srgbClr val="1A1A2E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5 mA</a:t>
                          </a:r>
                        </a:p>
                      </a:txBody>
                      <a:tcPr anchor="ctr">
                        <a:solidFill>
                          <a:srgbClr val="F3E5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400" b="0" dirty="0">
                              <a:solidFill>
                                <a:srgbClr val="1A1A2E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12 days</a:t>
                          </a:r>
                        </a:p>
                      </a:txBody>
                      <a:tcPr anchor="ctr">
                        <a:solidFill>
                          <a:srgbClr val="F3E5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1" i="1" smtClean="0">
                                    <a:solidFill>
                                      <a:srgbClr val="1A1A2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Roboto" panose="02000000000000000000" pitchFamily="2" charset="0"/>
                                  </a:rPr>
                                  <m:t>~</m:t>
                                </m:r>
                                <m:r>
                                  <a:rPr lang="en-US" sz="1400" b="1" i="0" smtClean="0">
                                    <a:solidFill>
                                      <a:srgbClr val="1A1A2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Roboto" panose="02000000000000000000" pitchFamily="2" charset="0"/>
                                  </a:rPr>
                                  <m:t>𝟑𝟓</m:t>
                                </m:r>
                                <m:r>
                                  <a:rPr lang="en-GB" sz="1400" b="1" i="0" smtClean="0">
                                    <a:solidFill>
                                      <a:srgbClr val="1A1A2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Roboto" panose="02000000000000000000" pitchFamily="2" charset="0"/>
                                  </a:rPr>
                                  <m:t>𝟎𝟎</m:t>
                                </m:r>
                              </m:oMath>
                            </m:oMathPara>
                          </a14:m>
                          <a:endParaRPr lang="en-GB" sz="1400" b="1" dirty="0">
                            <a:solidFill>
                              <a:srgbClr val="1A1A2E"/>
                            </a:solidFill>
                            <a:latin typeface="Roboto" panose="02000000000000000000" pitchFamily="2" charset="0"/>
                            <a:ea typeface="Roboto" panose="02000000000000000000" pitchFamily="2" charset="0"/>
                            <a:cs typeface="Roboto" panose="02000000000000000000" pitchFamily="2" charset="0"/>
                          </a:endParaRPr>
                        </a:p>
                      </a:txBody>
                      <a:tcPr anchor="ctr">
                        <a:solidFill>
                          <a:srgbClr val="F3E5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1" i="1" smtClean="0">
                                    <a:solidFill>
                                      <a:srgbClr val="1A1A2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Roboto" panose="02000000000000000000" pitchFamily="2" charset="0"/>
                                  </a:rPr>
                                  <m:t>~</m:t>
                                </m:r>
                                <m:r>
                                  <a:rPr lang="en-US" sz="1400" b="1" i="0" smtClean="0">
                                    <a:solidFill>
                                      <a:srgbClr val="1A1A2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Roboto" panose="02000000000000000000" pitchFamily="2" charset="0"/>
                                  </a:rPr>
                                  <m:t>𝟐𝟖</m:t>
                                </m:r>
                                <m:r>
                                  <a:rPr lang="en-GB" sz="1400" b="1" i="0" smtClean="0">
                                    <a:solidFill>
                                      <a:srgbClr val="1A1A2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Roboto" panose="02000000000000000000" pitchFamily="2" charset="0"/>
                                  </a:rPr>
                                  <m:t>𝟎𝟎</m:t>
                                </m:r>
                              </m:oMath>
                            </m:oMathPara>
                          </a14:m>
                          <a:endParaRPr lang="en-GB" sz="1400" b="1" dirty="0">
                            <a:solidFill>
                              <a:srgbClr val="1A1A2E"/>
                            </a:solidFill>
                            <a:latin typeface="Roboto" panose="02000000000000000000" pitchFamily="2" charset="0"/>
                            <a:ea typeface="Roboto" panose="02000000000000000000" pitchFamily="2" charset="0"/>
                            <a:cs typeface="Roboto" panose="02000000000000000000" pitchFamily="2" charset="0"/>
                          </a:endParaRPr>
                        </a:p>
                      </a:txBody>
                      <a:tcPr anchor="ctr">
                        <a:solidFill>
                          <a:srgbClr val="F3E5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FBBF905B-AA1C-9E1E-4927-79A81F93DD5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00088174"/>
                  </p:ext>
                </p:extLst>
              </p:nvPr>
            </p:nvGraphicFramePr>
            <p:xfrm>
              <a:off x="838340" y="4479713"/>
              <a:ext cx="5303520" cy="2133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296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8872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4592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4592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400" b="1" dirty="0">
                              <a:solidFill>
                                <a:srgbClr val="FFFFFF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Beam</a:t>
                          </a:r>
                        </a:p>
                      </a:txBody>
                      <a:tcPr anchor="ctr">
                        <a:solidFill>
                          <a:srgbClr val="1E276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400" b="1">
                              <a:solidFill>
                                <a:srgbClr val="FFFFFF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Irrad. time</a:t>
                          </a:r>
                        </a:p>
                      </a:txBody>
                      <a:tcPr anchor="ctr">
                        <a:solidFill>
                          <a:srgbClr val="1E276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rgbClr val="FFFFFF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A</a:t>
                          </a:r>
                          <a:r>
                            <a:rPr sz="1400" b="1" baseline="-25000" dirty="0">
                              <a:solidFill>
                                <a:srgbClr val="FFFFFF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EOB</a:t>
                          </a:r>
                          <a:r>
                            <a:rPr sz="1400" b="1" dirty="0">
                              <a:solidFill>
                                <a:srgbClr val="FFFFFF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 (</a:t>
                          </a:r>
                          <a:r>
                            <a:rPr sz="1400" b="1" dirty="0" err="1">
                              <a:solidFill>
                                <a:srgbClr val="FFFFFF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GBq</a:t>
                          </a:r>
                          <a:r>
                            <a:rPr sz="1400" b="1" dirty="0">
                              <a:solidFill>
                                <a:srgbClr val="FFFFFF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)</a:t>
                          </a:r>
                        </a:p>
                      </a:txBody>
                      <a:tcPr anchor="ctr">
                        <a:solidFill>
                          <a:srgbClr val="1E276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400" b="1" dirty="0">
                              <a:solidFill>
                                <a:srgbClr val="FFFFFF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A</a:t>
                          </a:r>
                          <a:r>
                            <a:rPr sz="1400" b="1" baseline="-25000" dirty="0">
                              <a:solidFill>
                                <a:srgbClr val="FFFFFF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48h</a:t>
                          </a:r>
                          <a:r>
                            <a:rPr sz="1400" b="1" dirty="0">
                              <a:solidFill>
                                <a:srgbClr val="FFFFFF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 (</a:t>
                          </a:r>
                          <a:r>
                            <a:rPr sz="1400" b="1" dirty="0" err="1">
                              <a:solidFill>
                                <a:srgbClr val="FFFFFF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GBq</a:t>
                          </a:r>
                          <a:r>
                            <a:rPr sz="1400" b="1" dirty="0">
                              <a:solidFill>
                                <a:srgbClr val="FFFFFF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)</a:t>
                          </a:r>
                        </a:p>
                      </a:txBody>
                      <a:tcPr anchor="ctr">
                        <a:solidFill>
                          <a:srgbClr val="1E276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400" b="0"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1 mA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400" b="0"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5 days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24031" t="-104167" r="-102326" b="-5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22308" t="-104167" r="-1538" b="-5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400" b="0">
                              <a:solidFill>
                                <a:srgbClr val="1A1A2E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1 mA</a:t>
                          </a:r>
                        </a:p>
                      </a:txBody>
                      <a:tcPr anchor="ctr">
                        <a:solidFill>
                          <a:srgbClr val="F3E5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400" b="0" dirty="0">
                              <a:solidFill>
                                <a:srgbClr val="1A1A2E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12 days</a:t>
                          </a:r>
                        </a:p>
                      </a:txBody>
                      <a:tcPr anchor="ctr">
                        <a:solidFill>
                          <a:srgbClr val="F3E5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24031" t="-204167" r="-102326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22308" t="-204167" r="-1538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400" b="0">
                              <a:solidFill>
                                <a:srgbClr val="1A1A2E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2 mA</a:t>
                          </a:r>
                        </a:p>
                      </a:txBody>
                      <a:tcPr anchor="ctr">
                        <a:solidFill>
                          <a:srgbClr val="EDE7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400" b="0">
                              <a:solidFill>
                                <a:srgbClr val="1A1A2E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5 days</a:t>
                          </a:r>
                        </a:p>
                      </a:txBody>
                      <a:tcPr anchor="ctr">
                        <a:solidFill>
                          <a:srgbClr val="EDE7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24031" t="-292000" r="-102326" b="-3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22308" t="-292000" r="-1538" b="-30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400" b="0">
                              <a:solidFill>
                                <a:srgbClr val="1A1A2E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2 mA</a:t>
                          </a:r>
                        </a:p>
                      </a:txBody>
                      <a:tcPr anchor="ctr">
                        <a:solidFill>
                          <a:srgbClr val="F3E5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400" b="0">
                              <a:solidFill>
                                <a:srgbClr val="1A1A2E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12 days</a:t>
                          </a:r>
                        </a:p>
                      </a:txBody>
                      <a:tcPr anchor="ctr">
                        <a:solidFill>
                          <a:srgbClr val="F3E5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24031" t="-408333" r="-102326" b="-22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22308" t="-408333" r="-1538" b="-220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400" b="0">
                              <a:solidFill>
                                <a:srgbClr val="1A1A2E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5 mA</a:t>
                          </a:r>
                        </a:p>
                      </a:txBody>
                      <a:tcPr anchor="ctr">
                        <a:solidFill>
                          <a:srgbClr val="EDE7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400" b="0">
                              <a:solidFill>
                                <a:srgbClr val="1A1A2E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5 days</a:t>
                          </a:r>
                        </a:p>
                      </a:txBody>
                      <a:tcPr anchor="ctr">
                        <a:solidFill>
                          <a:srgbClr val="EDE7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24031" t="-508333" r="-102326" b="-12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22308" t="-508333" r="-1538" b="-120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400" b="0">
                              <a:solidFill>
                                <a:srgbClr val="1A1A2E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5 mA</a:t>
                          </a:r>
                        </a:p>
                      </a:txBody>
                      <a:tcPr anchor="ctr">
                        <a:solidFill>
                          <a:srgbClr val="F3E5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400" b="0" dirty="0">
                              <a:solidFill>
                                <a:srgbClr val="1A1A2E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12 days</a:t>
                          </a:r>
                        </a:p>
                      </a:txBody>
                      <a:tcPr anchor="ctr">
                        <a:solidFill>
                          <a:srgbClr val="F3E5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24031" t="-608333" r="-102326" b="-2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22308" t="-608333" r="-1538" b="-20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D63B3CA2-B11D-5E85-6F1A-F997243BE9D8}"/>
              </a:ext>
            </a:extLst>
          </p:cNvPr>
          <p:cNvSpPr txBox="1"/>
          <p:nvPr/>
        </p:nvSpPr>
        <p:spPr>
          <a:xfrm>
            <a:off x="6405009" y="5254925"/>
            <a:ext cx="5712840" cy="1025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b="1" dirty="0">
                <a:solidFill>
                  <a:srgbClr val="5E35B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 mA / 5 days → </a:t>
            </a:r>
            <a:r>
              <a:rPr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~44 cycles  |  ~</a:t>
            </a:r>
            <a:r>
              <a:rPr b="1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11 patients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/run</a:t>
            </a:r>
          </a:p>
          <a:p>
            <a:pPr>
              <a:spcAft>
                <a:spcPts val="400"/>
              </a:spcAft>
            </a:pPr>
            <a:r>
              <a:rPr b="1" dirty="0">
                <a:solidFill>
                  <a:srgbClr val="5E35B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 mA / 12 days → </a:t>
            </a:r>
            <a:r>
              <a:rPr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~155 cycles  |  ~38 patients</a:t>
            </a:r>
            <a:r>
              <a:rPr lang="en-US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/run</a:t>
            </a:r>
            <a:endParaRPr dirty="0">
              <a:solidFill>
                <a:srgbClr val="333333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spcAft>
                <a:spcPts val="400"/>
              </a:spcAft>
            </a:pPr>
            <a:r>
              <a:rPr b="1" dirty="0">
                <a:solidFill>
                  <a:srgbClr val="5E35B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 mA / 12 days → </a:t>
            </a:r>
            <a:r>
              <a:rPr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~777 cycles  |  ~194 patients</a:t>
            </a:r>
            <a:r>
              <a:rPr lang="en-US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/run</a:t>
            </a:r>
            <a:endParaRPr dirty="0">
              <a:solidFill>
                <a:srgbClr val="333333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B35165-A3BC-0CDC-4419-CA5E483BDF53}"/>
              </a:ext>
            </a:extLst>
          </p:cNvPr>
          <p:cNvSpPr txBox="1"/>
          <p:nvPr/>
        </p:nvSpPr>
        <p:spPr>
          <a:xfrm>
            <a:off x="6479160" y="4468383"/>
            <a:ext cx="57128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b="1" dirty="0">
                <a:solidFill>
                  <a:schemeClr val="accent6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Clinical Adequacy </a:t>
            </a:r>
            <a:endParaRPr lang="en-US" b="1" dirty="0">
              <a:solidFill>
                <a:schemeClr val="accent6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/>
            <a:r>
              <a:rPr b="1" dirty="0">
                <a:solidFill>
                  <a:schemeClr val="accent6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</a:t>
            </a:r>
            <a:r>
              <a:rPr lang="en-GB" b="1" dirty="0">
                <a:solidFill>
                  <a:schemeClr val="accent6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Standard protocol: </a:t>
            </a:r>
            <a:r>
              <a:rPr b="1" dirty="0">
                <a:solidFill>
                  <a:schemeClr val="accent6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 </a:t>
            </a:r>
            <a:r>
              <a:rPr b="1" dirty="0" err="1">
                <a:solidFill>
                  <a:schemeClr val="accent6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GBq</a:t>
            </a:r>
            <a:r>
              <a:rPr b="1" dirty="0">
                <a:solidFill>
                  <a:schemeClr val="accent6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/cycle, 4 cycles/patient)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0BC7C6-C77C-A966-4E5E-7E3204989F55}"/>
              </a:ext>
            </a:extLst>
          </p:cNvPr>
          <p:cNvSpPr txBox="1"/>
          <p:nvPr/>
        </p:nvSpPr>
        <p:spPr>
          <a:xfrm>
            <a:off x="6503468" y="1239402"/>
            <a:ext cx="49701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Graph: How the activity evolves during a 5-day irradiation scenario and during 48 h cooling</a:t>
            </a:r>
            <a:endParaRPr lang="en-US" sz="1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265BDF-F835-1C6D-DC97-AF8EA2092F68}"/>
              </a:ext>
            </a:extLst>
          </p:cNvPr>
          <p:cNvSpPr txBox="1"/>
          <p:nvPr/>
        </p:nvSpPr>
        <p:spPr>
          <a:xfrm>
            <a:off x="2207568" y="2034936"/>
            <a:ext cx="61628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BB6B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Lu-177 </a:t>
            </a:r>
            <a:endParaRPr lang="en-US" b="1" dirty="0">
              <a:solidFill>
                <a:srgbClr val="BB6B1E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245AD2-3C9C-D1D1-40E9-07637E20EF0C}"/>
              </a:ext>
            </a:extLst>
          </p:cNvPr>
          <p:cNvSpPr txBox="1"/>
          <p:nvPr/>
        </p:nvSpPr>
        <p:spPr>
          <a:xfrm>
            <a:off x="5951984" y="1794780"/>
            <a:ext cx="46322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BB6B1E"/>
                </a:solidFill>
              </a:rPr>
              <a:t>growing even after the beam stops </a:t>
            </a:r>
          </a:p>
          <a:p>
            <a:pPr algn="ctr"/>
            <a:r>
              <a:rPr lang="en-GB" dirty="0">
                <a:solidFill>
                  <a:srgbClr val="BB6B1E"/>
                </a:solidFill>
              </a:rPr>
              <a:t>(</a:t>
            </a:r>
            <a:r>
              <a:rPr lang="en-GB" baseline="30000" dirty="0">
                <a:solidFill>
                  <a:srgbClr val="BB6B1E"/>
                </a:solidFill>
              </a:rPr>
              <a:t>177</a:t>
            </a:r>
            <a:r>
              <a:rPr lang="en-GB" dirty="0">
                <a:solidFill>
                  <a:srgbClr val="BB6B1E"/>
                </a:solidFill>
              </a:rPr>
              <a:t>Yb decay)</a:t>
            </a:r>
            <a:endParaRPr lang="en-US" dirty="0">
              <a:solidFill>
                <a:srgbClr val="BB6B1E"/>
              </a:solidFill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99AD833-90DD-032A-8DB8-A8CCD85CE17A}"/>
              </a:ext>
            </a:extLst>
          </p:cNvPr>
          <p:cNvCxnSpPr>
            <a:cxnSpLocks/>
          </p:cNvCxnSpPr>
          <p:nvPr/>
        </p:nvCxnSpPr>
        <p:spPr>
          <a:xfrm flipH="1" flipV="1">
            <a:off x="3700473" y="1428831"/>
            <a:ext cx="2823178" cy="590832"/>
          </a:xfrm>
          <a:prstGeom prst="straightConnector1">
            <a:avLst/>
          </a:prstGeom>
          <a:ln w="19050">
            <a:solidFill>
              <a:srgbClr val="BB6B1E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1609B8A-4622-A636-4393-65AA1F122B69}"/>
              </a:ext>
            </a:extLst>
          </p:cNvPr>
          <p:cNvSpPr txBox="1"/>
          <p:nvPr/>
        </p:nvSpPr>
        <p:spPr>
          <a:xfrm>
            <a:off x="6889924" y="3415816"/>
            <a:ext cx="43241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Short-lived: decay quickly</a:t>
            </a:r>
            <a:endParaRPr lang="en-US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456C5A4-117E-36F4-09AE-86067F1BA5B5}"/>
              </a:ext>
            </a:extLst>
          </p:cNvPr>
          <p:cNvCxnSpPr/>
          <p:nvPr/>
        </p:nvCxnSpPr>
        <p:spPr>
          <a:xfrm flipH="1" flipV="1">
            <a:off x="4655840" y="3140968"/>
            <a:ext cx="1749169" cy="432048"/>
          </a:xfrm>
          <a:prstGeom prst="straightConnector1">
            <a:avLst/>
          </a:prstGeom>
          <a:ln w="1587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9DAE540-8FF3-EFDC-DA1B-6774A8F1C682}"/>
              </a:ext>
            </a:extLst>
          </p:cNvPr>
          <p:cNvCxnSpPr>
            <a:cxnSpLocks/>
            <a:stCxn id="28" idx="1"/>
          </p:cNvCxnSpPr>
          <p:nvPr/>
        </p:nvCxnSpPr>
        <p:spPr>
          <a:xfrm flipH="1" flipV="1">
            <a:off x="4223792" y="3507351"/>
            <a:ext cx="2666132" cy="93131"/>
          </a:xfrm>
          <a:prstGeom prst="straightConnector1">
            <a:avLst/>
          </a:prstGeom>
          <a:ln w="190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0632E06-DDE1-A2BA-928E-2E1BECBE7007}"/>
              </a:ext>
            </a:extLst>
          </p:cNvPr>
          <p:cNvCxnSpPr>
            <a:cxnSpLocks/>
          </p:cNvCxnSpPr>
          <p:nvPr/>
        </p:nvCxnSpPr>
        <p:spPr>
          <a:xfrm flipH="1" flipV="1">
            <a:off x="6325319" y="2600296"/>
            <a:ext cx="643532" cy="223820"/>
          </a:xfrm>
          <a:prstGeom prst="straightConnector1">
            <a:avLst/>
          </a:prstGeom>
          <a:ln w="15875">
            <a:solidFill>
              <a:schemeClr val="accent3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050CED93-CA0A-3306-54EC-1352460C2F14}"/>
              </a:ext>
            </a:extLst>
          </p:cNvPr>
          <p:cNvSpPr txBox="1"/>
          <p:nvPr/>
        </p:nvSpPr>
        <p:spPr>
          <a:xfrm>
            <a:off x="7008044" y="2650700"/>
            <a:ext cx="62880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Main impurity: </a:t>
            </a:r>
            <a:r>
              <a:rPr lang="en-GB" baseline="30000" dirty="0">
                <a:solidFill>
                  <a:schemeClr val="accent4">
                    <a:lumMod val="75000"/>
                  </a:schemeClr>
                </a:solidFill>
              </a:rPr>
              <a:t>175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Yb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64FEE71-2509-0A0E-73D3-3B5311115516}"/>
              </a:ext>
            </a:extLst>
          </p:cNvPr>
          <p:cNvSpPr txBox="1"/>
          <p:nvPr/>
        </p:nvSpPr>
        <p:spPr>
          <a:xfrm>
            <a:off x="-672752" y="4155860"/>
            <a:ext cx="85039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600" b="1" i="0" dirty="0">
                <a:solidFill>
                  <a:srgbClr val="5E35B1"/>
                </a:solidFill>
                <a:latin typeface="Calibri"/>
              </a:rPr>
              <a:t>Activity at EOB &amp; after 48h cooling (</a:t>
            </a:r>
            <a:r>
              <a:rPr sz="1600" b="1" i="0" dirty="0" err="1">
                <a:solidFill>
                  <a:srgbClr val="5E35B1"/>
                </a:solidFill>
                <a:latin typeface="Calibri"/>
              </a:rPr>
              <a:t>GBq</a:t>
            </a:r>
            <a:r>
              <a:rPr sz="1600" b="1" i="0" dirty="0">
                <a:solidFill>
                  <a:srgbClr val="5E35B1"/>
                </a:solidFill>
                <a:latin typeface="Calibri"/>
              </a:rPr>
              <a:t>)  —  beam current scaling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2A69CE9-9134-B652-8C3E-E39632824BD4}"/>
              </a:ext>
            </a:extLst>
          </p:cNvPr>
          <p:cNvSpPr txBox="1"/>
          <p:nvPr/>
        </p:nvSpPr>
        <p:spPr>
          <a:xfrm>
            <a:off x="5625934" y="586585"/>
            <a:ext cx="5376764" cy="338554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sz="1600" b="0" i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Target: 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97</a:t>
            </a:r>
            <a:r>
              <a:rPr sz="1600" b="0" i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 enriched </a:t>
            </a:r>
            <a:r>
              <a:rPr lang="en-US" sz="1600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177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Yb</a:t>
            </a:r>
            <a:r>
              <a:rPr sz="1600" b="0" i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₂O₃  |  </a:t>
            </a:r>
            <a:r>
              <a:rPr lang="en-US" sz="1600" b="0" i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production routes: (</a:t>
            </a:r>
            <a:r>
              <a:rPr lang="en-US" sz="1600" b="0" i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d,n</a:t>
            </a:r>
            <a:r>
              <a:rPr lang="en-US" sz="1600" b="0" i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  <a:endParaRPr sz="1600" b="0" i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362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52CE544-5E60-E629-E22B-9FE5B9C5987A}"/>
              </a:ext>
            </a:extLst>
          </p:cNvPr>
          <p:cNvSpPr/>
          <p:nvPr/>
        </p:nvSpPr>
        <p:spPr>
          <a:xfrm>
            <a:off x="7084488" y="4315134"/>
            <a:ext cx="4749714" cy="539567"/>
          </a:xfrm>
          <a:prstGeom prst="rect">
            <a:avLst/>
          </a:prstGeom>
          <a:solidFill>
            <a:srgbClr val="2E7D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Clinical Adequacy (9 </a:t>
            </a:r>
            <a:r>
              <a:rPr lang="en-GB" sz="16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GBq</a:t>
            </a:r>
            <a:r>
              <a:rPr lang="en-GB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/cycle, 4 cycles/patient)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0CDD72-DE81-FCA5-25C1-EC95695D1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AB20F-D7ED-4DAD-83AF-0FCB71CD2C50}" type="slidenum">
              <a:rPr lang="en-GB" smtClean="0"/>
              <a:t>5</a:t>
            </a:fld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E742663A-2080-AFB8-724D-BE6EF3243AD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7913011"/>
                  </p:ext>
                </p:extLst>
              </p:nvPr>
            </p:nvGraphicFramePr>
            <p:xfrm>
              <a:off x="6789401" y="1751415"/>
              <a:ext cx="5303520" cy="1676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296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8872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4592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4592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1920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 b="1">
                              <a:solidFill>
                                <a:srgbClr val="FFFFFF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Beam</a:t>
                          </a:r>
                        </a:p>
                      </a:txBody>
                      <a:tcPr anchor="ctr">
                        <a:solidFill>
                          <a:srgbClr val="1E276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 b="1" dirty="0" err="1">
                              <a:solidFill>
                                <a:srgbClr val="FFFFFF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Irrad</a:t>
                          </a:r>
                          <a:r>
                            <a:rPr sz="1600" b="1" dirty="0">
                              <a:solidFill>
                                <a:srgbClr val="FFFFFF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. time</a:t>
                          </a:r>
                        </a:p>
                      </a:txBody>
                      <a:tcPr anchor="ctr">
                        <a:solidFill>
                          <a:srgbClr val="1E276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 b="1" dirty="0">
                              <a:solidFill>
                                <a:srgbClr val="FFFFFF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A</a:t>
                          </a:r>
                          <a:r>
                            <a:rPr sz="1600" b="1" baseline="-25000" dirty="0">
                              <a:solidFill>
                                <a:srgbClr val="FFFFFF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EOB</a:t>
                          </a:r>
                          <a:r>
                            <a:rPr sz="1600" b="1" dirty="0">
                              <a:solidFill>
                                <a:srgbClr val="FFFFFF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 (</a:t>
                          </a:r>
                          <a:r>
                            <a:rPr lang="en-US" sz="1600" b="1" dirty="0" err="1">
                              <a:solidFill>
                                <a:srgbClr val="FFFFFF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T</a:t>
                          </a:r>
                          <a:r>
                            <a:rPr sz="1600" b="1" dirty="0" err="1">
                              <a:solidFill>
                                <a:srgbClr val="FFFFFF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Bq</a:t>
                          </a:r>
                          <a:r>
                            <a:rPr sz="1600" b="1" dirty="0">
                              <a:solidFill>
                                <a:srgbClr val="FFFFFF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)</a:t>
                          </a:r>
                        </a:p>
                      </a:txBody>
                      <a:tcPr anchor="ctr">
                        <a:solidFill>
                          <a:srgbClr val="1E276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 b="1" dirty="0">
                              <a:solidFill>
                                <a:srgbClr val="FFFFFF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A</a:t>
                          </a:r>
                          <a:r>
                            <a:rPr sz="1600" b="1" baseline="-25000" dirty="0">
                              <a:solidFill>
                                <a:srgbClr val="FFFFFF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48h</a:t>
                          </a:r>
                          <a:r>
                            <a:rPr sz="1600" b="1" dirty="0">
                              <a:solidFill>
                                <a:srgbClr val="FFFFFF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 (</a:t>
                          </a:r>
                          <a:r>
                            <a:rPr lang="en-US" sz="1600" b="1" dirty="0" err="1">
                              <a:solidFill>
                                <a:srgbClr val="FFFFFF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T</a:t>
                          </a:r>
                          <a:r>
                            <a:rPr sz="1600" b="1" dirty="0" err="1">
                              <a:solidFill>
                                <a:srgbClr val="FFFFFF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Bq</a:t>
                          </a:r>
                          <a:r>
                            <a:rPr sz="1600" b="1" dirty="0">
                              <a:solidFill>
                                <a:srgbClr val="FFFFFF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)</a:t>
                          </a:r>
                        </a:p>
                      </a:txBody>
                      <a:tcPr anchor="ctr">
                        <a:solidFill>
                          <a:srgbClr val="1E276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920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 b="0" dirty="0">
                              <a:solidFill>
                                <a:srgbClr val="1A1A2E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1 mA</a:t>
                          </a:r>
                        </a:p>
                      </a:txBody>
                      <a:tcPr anchor="ctr">
                        <a:solidFill>
                          <a:srgbClr val="EDE7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rgbClr val="1A1A2E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5</a:t>
                          </a:r>
                          <a:r>
                            <a:rPr sz="1600" b="0" dirty="0">
                              <a:solidFill>
                                <a:srgbClr val="1A1A2E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 days</a:t>
                          </a:r>
                        </a:p>
                      </a:txBody>
                      <a:tcPr anchor="ctr">
                        <a:solidFill>
                          <a:srgbClr val="EDE7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1" i="1" smtClean="0">
                                    <a:solidFill>
                                      <a:srgbClr val="1A1A2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Roboto" panose="02000000000000000000" pitchFamily="2" charset="0"/>
                                  </a:rPr>
                                  <m:t>~</m:t>
                                </m:r>
                                <m:r>
                                  <a:rPr lang="en-US" sz="1600" b="1" i="1" smtClean="0">
                                    <a:solidFill>
                                      <a:srgbClr val="1A1A2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Roboto" panose="02000000000000000000" pitchFamily="2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GB" sz="1600" b="1" dirty="0">
                            <a:solidFill>
                              <a:srgbClr val="1A1A2E"/>
                            </a:solidFill>
                            <a:latin typeface="Roboto" panose="02000000000000000000" pitchFamily="2" charset="0"/>
                            <a:ea typeface="Roboto" panose="02000000000000000000" pitchFamily="2" charset="0"/>
                            <a:cs typeface="Roboto" panose="02000000000000000000" pitchFamily="2" charset="0"/>
                          </a:endParaRPr>
                        </a:p>
                      </a:txBody>
                      <a:tcPr anchor="ctr">
                        <a:solidFill>
                          <a:srgbClr val="EDE7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rgbClr val="1A1A2E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600" b="1" i="1" smtClean="0">
                                  <a:solidFill>
                                    <a:srgbClr val="1A1A2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Roboto" panose="02000000000000000000" pitchFamily="2" charset="0"/>
                                </a:rPr>
                                <m:t>~</m:t>
                              </m:r>
                              <m:r>
                                <a:rPr lang="en-GB" sz="1600" b="1" i="1" smtClean="0">
                                  <a:solidFill>
                                    <a:srgbClr val="1A1A2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Roboto" panose="02000000000000000000" pitchFamily="2" charset="0"/>
                                </a:rPr>
                                <m:t>𝟎</m:t>
                              </m:r>
                              <m:r>
                                <a:rPr lang="en-US" sz="1600" b="1" i="1" smtClean="0">
                                  <a:solidFill>
                                    <a:srgbClr val="1A1A2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Roboto" panose="02000000000000000000" pitchFamily="2" charset="0"/>
                                </a:rPr>
                                <m:t>.</m:t>
                              </m:r>
                              <m:r>
                                <a:rPr lang="en-US" sz="1600" b="1" i="1" smtClean="0">
                                  <a:solidFill>
                                    <a:srgbClr val="1A1A2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Roboto" panose="02000000000000000000" pitchFamily="2" charset="0"/>
                                </a:rPr>
                                <m:t>𝟖</m:t>
                              </m:r>
                            </m:oMath>
                          </a14:m>
                          <a:endParaRPr lang="en-GB" sz="1600" b="1" dirty="0">
                            <a:solidFill>
                              <a:srgbClr val="1A1A2E"/>
                            </a:solidFill>
                            <a:latin typeface="Roboto" panose="02000000000000000000" pitchFamily="2" charset="0"/>
                            <a:ea typeface="Roboto" panose="02000000000000000000" pitchFamily="2" charset="0"/>
                            <a:cs typeface="Roboto" panose="02000000000000000000" pitchFamily="2" charset="0"/>
                          </a:endParaRPr>
                        </a:p>
                      </a:txBody>
                      <a:tcPr anchor="ctr">
                        <a:solidFill>
                          <a:srgbClr val="EDE7F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920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 b="0">
                              <a:solidFill>
                                <a:srgbClr val="1A1A2E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1 mA</a:t>
                          </a:r>
                        </a:p>
                      </a:txBody>
                      <a:tcPr anchor="ctr">
                        <a:solidFill>
                          <a:srgbClr val="F3E5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 b="0">
                              <a:solidFill>
                                <a:srgbClr val="1A1A2E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10 days</a:t>
                          </a:r>
                        </a:p>
                      </a:txBody>
                      <a:tcPr anchor="ctr">
                        <a:solidFill>
                          <a:srgbClr val="F3E5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1" i="1" smtClean="0">
                                    <a:solidFill>
                                      <a:srgbClr val="1A1A2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Roboto" panose="02000000000000000000" pitchFamily="2" charset="0"/>
                                  </a:rPr>
                                  <m:t>~</m:t>
                                </m:r>
                                <m:r>
                                  <a:rPr lang="en-US" sz="1600" b="1" i="1" smtClean="0">
                                    <a:solidFill>
                                      <a:srgbClr val="1A1A2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Roboto" panose="02000000000000000000" pitchFamily="2" charset="0"/>
                                  </a:rPr>
                                  <m:t>𝟏</m:t>
                                </m:r>
                                <m:r>
                                  <a:rPr lang="en-US" sz="1600" b="1" i="1" smtClean="0">
                                    <a:solidFill>
                                      <a:srgbClr val="1A1A2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Roboto" panose="02000000000000000000" pitchFamily="2" charset="0"/>
                                  </a:rPr>
                                  <m:t>.</m:t>
                                </m:r>
                                <m:r>
                                  <a:rPr lang="en-US" sz="1600" b="1" i="1" smtClean="0">
                                    <a:solidFill>
                                      <a:srgbClr val="1A1A2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Roboto" panose="02000000000000000000" pitchFamily="2" charset="0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en-GB" sz="1600" b="1" dirty="0">
                            <a:solidFill>
                              <a:srgbClr val="1A1A2E"/>
                            </a:solidFill>
                            <a:latin typeface="Roboto" panose="02000000000000000000" pitchFamily="2" charset="0"/>
                            <a:ea typeface="Roboto" panose="02000000000000000000" pitchFamily="2" charset="0"/>
                            <a:cs typeface="Roboto" panose="02000000000000000000" pitchFamily="2" charset="0"/>
                          </a:endParaRPr>
                        </a:p>
                      </a:txBody>
                      <a:tcPr anchor="ctr">
                        <a:solidFill>
                          <a:srgbClr val="F3E5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1" i="1" smtClean="0">
                                    <a:solidFill>
                                      <a:srgbClr val="1A1A2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Roboto" panose="02000000000000000000" pitchFamily="2" charset="0"/>
                                  </a:rPr>
                                  <m:t>~</m:t>
                                </m:r>
                                <m:r>
                                  <a:rPr lang="en-US" sz="1600" b="1" i="1" smtClean="0">
                                    <a:solidFill>
                                      <a:srgbClr val="1A1A2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Roboto" panose="02000000000000000000" pitchFamily="2" charset="0"/>
                                  </a:rPr>
                                  <m:t>𝟏</m:t>
                                </m:r>
                                <m:r>
                                  <a:rPr lang="en-US" sz="1600" b="1" i="1" smtClean="0">
                                    <a:solidFill>
                                      <a:srgbClr val="1A1A2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Roboto" panose="02000000000000000000" pitchFamily="2" charset="0"/>
                                  </a:rPr>
                                  <m:t>.</m:t>
                                </m:r>
                                <m:r>
                                  <a:rPr lang="en-US" sz="1600" b="1" i="1" smtClean="0">
                                    <a:solidFill>
                                      <a:srgbClr val="1A1A2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Roboto" panose="02000000000000000000" pitchFamily="2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GB" sz="1600" b="1" dirty="0">
                            <a:solidFill>
                              <a:srgbClr val="1A1A2E"/>
                            </a:solidFill>
                            <a:latin typeface="Roboto" panose="02000000000000000000" pitchFamily="2" charset="0"/>
                            <a:ea typeface="Roboto" panose="02000000000000000000" pitchFamily="2" charset="0"/>
                            <a:cs typeface="Roboto" panose="02000000000000000000" pitchFamily="2" charset="0"/>
                          </a:endParaRPr>
                        </a:p>
                      </a:txBody>
                      <a:tcPr anchor="ctr">
                        <a:solidFill>
                          <a:srgbClr val="F3E5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920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rgbClr val="1A1A2E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2</a:t>
                          </a:r>
                          <a:r>
                            <a:rPr sz="1600" b="0" dirty="0">
                              <a:solidFill>
                                <a:srgbClr val="1A1A2E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 mA</a:t>
                          </a:r>
                        </a:p>
                      </a:txBody>
                      <a:tcPr anchor="ctr">
                        <a:solidFill>
                          <a:srgbClr val="EDE7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rgbClr val="1A1A2E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5 </a:t>
                          </a:r>
                          <a:r>
                            <a:rPr sz="1600" b="0" dirty="0">
                              <a:solidFill>
                                <a:srgbClr val="1A1A2E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days</a:t>
                          </a:r>
                        </a:p>
                      </a:txBody>
                      <a:tcPr anchor="ctr">
                        <a:solidFill>
                          <a:srgbClr val="EDE7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1" i="1" smtClean="0">
                                    <a:solidFill>
                                      <a:srgbClr val="1A1A2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Roboto" panose="02000000000000000000" pitchFamily="2" charset="0"/>
                                  </a:rPr>
                                  <m:t>~</m:t>
                                </m:r>
                                <m:r>
                                  <a:rPr lang="en-US" sz="1600" b="1" i="1" smtClean="0">
                                    <a:solidFill>
                                      <a:srgbClr val="1A1A2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Roboto" panose="02000000000000000000" pitchFamily="2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GB" sz="1600" b="1" dirty="0">
                            <a:solidFill>
                              <a:srgbClr val="1A1A2E"/>
                            </a:solidFill>
                            <a:latin typeface="Roboto" panose="02000000000000000000" pitchFamily="2" charset="0"/>
                            <a:ea typeface="Roboto" panose="02000000000000000000" pitchFamily="2" charset="0"/>
                            <a:cs typeface="Roboto" panose="02000000000000000000" pitchFamily="2" charset="0"/>
                          </a:endParaRPr>
                        </a:p>
                      </a:txBody>
                      <a:tcPr anchor="ctr">
                        <a:solidFill>
                          <a:srgbClr val="EDE7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1" i="1" smtClean="0">
                                    <a:solidFill>
                                      <a:srgbClr val="1A1A2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Roboto" panose="02000000000000000000" pitchFamily="2" charset="0"/>
                                  </a:rPr>
                                  <m:t>~</m:t>
                                </m:r>
                                <m:r>
                                  <a:rPr lang="en-US" sz="1600" b="1" i="1" smtClean="0">
                                    <a:solidFill>
                                      <a:srgbClr val="1A1A2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Roboto" panose="02000000000000000000" pitchFamily="2" charset="0"/>
                                  </a:rPr>
                                  <m:t>𝟏</m:t>
                                </m:r>
                                <m:r>
                                  <a:rPr lang="en-US" sz="1600" b="1" i="1" smtClean="0">
                                    <a:solidFill>
                                      <a:srgbClr val="1A1A2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Roboto" panose="02000000000000000000" pitchFamily="2" charset="0"/>
                                  </a:rPr>
                                  <m:t>.</m:t>
                                </m:r>
                                <m:r>
                                  <a:rPr lang="en-US" sz="1600" b="1" i="1" smtClean="0">
                                    <a:solidFill>
                                      <a:srgbClr val="1A1A2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Roboto" panose="02000000000000000000" pitchFamily="2" charset="0"/>
                                  </a:rPr>
                                  <m:t>𝟕</m:t>
                                </m:r>
                              </m:oMath>
                            </m:oMathPara>
                          </a14:m>
                          <a:endParaRPr lang="en-GB" sz="1600" b="1" dirty="0">
                            <a:solidFill>
                              <a:srgbClr val="1A1A2E"/>
                            </a:solidFill>
                            <a:latin typeface="Roboto" panose="02000000000000000000" pitchFamily="2" charset="0"/>
                            <a:ea typeface="Roboto" panose="02000000000000000000" pitchFamily="2" charset="0"/>
                            <a:cs typeface="Roboto" panose="02000000000000000000" pitchFamily="2" charset="0"/>
                          </a:endParaRPr>
                        </a:p>
                      </a:txBody>
                      <a:tcPr anchor="ctr">
                        <a:solidFill>
                          <a:srgbClr val="EDE7F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920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 b="0">
                              <a:solidFill>
                                <a:srgbClr val="1A1A2E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2 mA</a:t>
                          </a:r>
                        </a:p>
                      </a:txBody>
                      <a:tcPr anchor="ctr">
                        <a:solidFill>
                          <a:srgbClr val="F3E5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rgbClr val="1A1A2E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10 </a:t>
                          </a:r>
                          <a:r>
                            <a:rPr sz="1600" b="0" dirty="0">
                              <a:solidFill>
                                <a:srgbClr val="1A1A2E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days</a:t>
                          </a:r>
                        </a:p>
                      </a:txBody>
                      <a:tcPr anchor="ctr">
                        <a:solidFill>
                          <a:srgbClr val="F3E5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1" i="1" smtClean="0">
                                    <a:solidFill>
                                      <a:srgbClr val="1A1A2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Roboto" panose="02000000000000000000" pitchFamily="2" charset="0"/>
                                  </a:rPr>
                                  <m:t>~</m:t>
                                </m:r>
                                <m:r>
                                  <a:rPr lang="en-US" sz="1600" b="1" i="1" smtClean="0">
                                    <a:solidFill>
                                      <a:srgbClr val="1A1A2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Roboto" panose="02000000000000000000" pitchFamily="2" charset="0"/>
                                  </a:rPr>
                                  <m:t>𝟑</m:t>
                                </m:r>
                                <m:r>
                                  <a:rPr lang="en-US" sz="1600" b="1" i="1" smtClean="0">
                                    <a:solidFill>
                                      <a:srgbClr val="1A1A2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Roboto" panose="02000000000000000000" pitchFamily="2" charset="0"/>
                                  </a:rPr>
                                  <m:t>.</m:t>
                                </m:r>
                                <m:r>
                                  <a:rPr lang="en-US" sz="1600" b="1" i="1" smtClean="0">
                                    <a:solidFill>
                                      <a:srgbClr val="1A1A2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Roboto" panose="02000000000000000000" pitchFamily="2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GB" sz="1600" b="1" dirty="0">
                            <a:solidFill>
                              <a:srgbClr val="1A1A2E"/>
                            </a:solidFill>
                            <a:latin typeface="Roboto" panose="02000000000000000000" pitchFamily="2" charset="0"/>
                            <a:ea typeface="Roboto" panose="02000000000000000000" pitchFamily="2" charset="0"/>
                            <a:cs typeface="Roboto" panose="02000000000000000000" pitchFamily="2" charset="0"/>
                          </a:endParaRPr>
                        </a:p>
                      </a:txBody>
                      <a:tcPr anchor="ctr">
                        <a:solidFill>
                          <a:srgbClr val="F3E5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1" i="1" smtClean="0">
                                    <a:solidFill>
                                      <a:srgbClr val="1A1A2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Roboto" panose="02000000000000000000" pitchFamily="2" charset="0"/>
                                  </a:rPr>
                                  <m:t>~</m:t>
                                </m:r>
                                <m:r>
                                  <a:rPr lang="en-US" sz="1600" b="1" i="1" smtClean="0">
                                    <a:solidFill>
                                      <a:srgbClr val="1A1A2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Roboto" panose="02000000000000000000" pitchFamily="2" charset="0"/>
                                  </a:rPr>
                                  <m:t>𝟐</m:t>
                                </m:r>
                                <m:r>
                                  <a:rPr lang="en-US" sz="1600" b="1" i="1" smtClean="0">
                                    <a:solidFill>
                                      <a:srgbClr val="1A1A2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Roboto" panose="02000000000000000000" pitchFamily="2" charset="0"/>
                                  </a:rPr>
                                  <m:t>.</m:t>
                                </m:r>
                                <m:r>
                                  <a:rPr lang="en-US" sz="1600" b="1" i="1" smtClean="0">
                                    <a:solidFill>
                                      <a:srgbClr val="1A1A2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Roboto" panose="02000000000000000000" pitchFamily="2" charset="0"/>
                                  </a:rPr>
                                  <m:t>𝟕</m:t>
                                </m:r>
                              </m:oMath>
                            </m:oMathPara>
                          </a14:m>
                          <a:endParaRPr lang="en-GB" sz="1600" b="1" dirty="0">
                            <a:solidFill>
                              <a:srgbClr val="1A1A2E"/>
                            </a:solidFill>
                            <a:latin typeface="Roboto" panose="02000000000000000000" pitchFamily="2" charset="0"/>
                            <a:ea typeface="Roboto" panose="02000000000000000000" pitchFamily="2" charset="0"/>
                            <a:cs typeface="Roboto" panose="02000000000000000000" pitchFamily="2" charset="0"/>
                          </a:endParaRPr>
                        </a:p>
                      </a:txBody>
                      <a:tcPr anchor="ctr">
                        <a:solidFill>
                          <a:srgbClr val="F3E5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E742663A-2080-AFB8-724D-BE6EF3243AD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7913011"/>
                  </p:ext>
                </p:extLst>
              </p:nvPr>
            </p:nvGraphicFramePr>
            <p:xfrm>
              <a:off x="6789401" y="1751415"/>
              <a:ext cx="5303520" cy="1676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296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8872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4592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4592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 b="1">
                              <a:solidFill>
                                <a:srgbClr val="FFFFFF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Beam</a:t>
                          </a:r>
                        </a:p>
                      </a:txBody>
                      <a:tcPr anchor="ctr">
                        <a:solidFill>
                          <a:srgbClr val="1E276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 b="1" dirty="0" err="1">
                              <a:solidFill>
                                <a:srgbClr val="FFFFFF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Irrad</a:t>
                          </a:r>
                          <a:r>
                            <a:rPr sz="1600" b="1" dirty="0">
                              <a:solidFill>
                                <a:srgbClr val="FFFFFF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. time</a:t>
                          </a:r>
                        </a:p>
                      </a:txBody>
                      <a:tcPr anchor="ctr">
                        <a:solidFill>
                          <a:srgbClr val="1E276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 b="1" dirty="0">
                              <a:solidFill>
                                <a:srgbClr val="FFFFFF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A</a:t>
                          </a:r>
                          <a:r>
                            <a:rPr sz="1600" b="1" baseline="-25000" dirty="0">
                              <a:solidFill>
                                <a:srgbClr val="FFFFFF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EOB</a:t>
                          </a:r>
                          <a:r>
                            <a:rPr sz="1600" b="1" dirty="0">
                              <a:solidFill>
                                <a:srgbClr val="FFFFFF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 (</a:t>
                          </a:r>
                          <a:r>
                            <a:rPr lang="en-US" sz="1600" b="1" dirty="0" err="1">
                              <a:solidFill>
                                <a:srgbClr val="FFFFFF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T</a:t>
                          </a:r>
                          <a:r>
                            <a:rPr sz="1600" b="1" dirty="0" err="1">
                              <a:solidFill>
                                <a:srgbClr val="FFFFFF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Bq</a:t>
                          </a:r>
                          <a:r>
                            <a:rPr sz="1600" b="1" dirty="0">
                              <a:solidFill>
                                <a:srgbClr val="FFFFFF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)</a:t>
                          </a:r>
                        </a:p>
                      </a:txBody>
                      <a:tcPr anchor="ctr">
                        <a:solidFill>
                          <a:srgbClr val="1E276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 b="1" dirty="0">
                              <a:solidFill>
                                <a:srgbClr val="FFFFFF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A</a:t>
                          </a:r>
                          <a:r>
                            <a:rPr sz="1600" b="1" baseline="-25000" dirty="0">
                              <a:solidFill>
                                <a:srgbClr val="FFFFFF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48h</a:t>
                          </a:r>
                          <a:r>
                            <a:rPr sz="1600" b="1" dirty="0">
                              <a:solidFill>
                                <a:srgbClr val="FFFFFF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 (</a:t>
                          </a:r>
                          <a:r>
                            <a:rPr lang="en-US" sz="1600" b="1" dirty="0" err="1">
                              <a:solidFill>
                                <a:srgbClr val="FFFFFF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T</a:t>
                          </a:r>
                          <a:r>
                            <a:rPr sz="1600" b="1" dirty="0" err="1">
                              <a:solidFill>
                                <a:srgbClr val="FFFFFF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Bq</a:t>
                          </a:r>
                          <a:r>
                            <a:rPr sz="1600" b="1" dirty="0">
                              <a:solidFill>
                                <a:srgbClr val="FFFFFF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)</a:t>
                          </a:r>
                        </a:p>
                      </a:txBody>
                      <a:tcPr anchor="ctr">
                        <a:solidFill>
                          <a:srgbClr val="1E276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 b="0" dirty="0">
                              <a:solidFill>
                                <a:srgbClr val="1A1A2E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1 mA</a:t>
                          </a:r>
                        </a:p>
                      </a:txBody>
                      <a:tcPr anchor="ctr">
                        <a:solidFill>
                          <a:srgbClr val="EDE7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rgbClr val="1A1A2E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5</a:t>
                          </a:r>
                          <a:r>
                            <a:rPr sz="1600" b="0" dirty="0">
                              <a:solidFill>
                                <a:srgbClr val="1A1A2E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 days</a:t>
                          </a:r>
                        </a:p>
                      </a:txBody>
                      <a:tcPr anchor="ctr">
                        <a:solidFill>
                          <a:srgbClr val="EDE7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23077" t="-107692" r="-101538" b="-33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23077" t="-107692" r="-1538" b="-33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 b="0">
                              <a:solidFill>
                                <a:srgbClr val="1A1A2E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1 mA</a:t>
                          </a:r>
                        </a:p>
                      </a:txBody>
                      <a:tcPr anchor="ctr">
                        <a:solidFill>
                          <a:srgbClr val="F3E5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 b="0">
                              <a:solidFill>
                                <a:srgbClr val="1A1A2E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10 days</a:t>
                          </a:r>
                        </a:p>
                      </a:txBody>
                      <a:tcPr anchor="ctr">
                        <a:solidFill>
                          <a:srgbClr val="F3E5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23077" t="-200000" r="-101538" b="-2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23077" t="-200000" r="-1538" b="-2185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rgbClr val="1A1A2E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2</a:t>
                          </a:r>
                          <a:r>
                            <a:rPr sz="1600" b="0" dirty="0">
                              <a:solidFill>
                                <a:srgbClr val="1A1A2E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 mA</a:t>
                          </a:r>
                        </a:p>
                      </a:txBody>
                      <a:tcPr anchor="ctr">
                        <a:solidFill>
                          <a:srgbClr val="EDE7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rgbClr val="1A1A2E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5 </a:t>
                          </a:r>
                          <a:r>
                            <a:rPr sz="1600" b="0" dirty="0">
                              <a:solidFill>
                                <a:srgbClr val="1A1A2E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days</a:t>
                          </a:r>
                        </a:p>
                      </a:txBody>
                      <a:tcPr anchor="ctr">
                        <a:solidFill>
                          <a:srgbClr val="EDE7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23077" t="-311538" r="-101538" b="-12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23077" t="-311538" r="-1538" b="-12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 b="0">
                              <a:solidFill>
                                <a:srgbClr val="1A1A2E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2 mA</a:t>
                          </a:r>
                        </a:p>
                      </a:txBody>
                      <a:tcPr anchor="ctr">
                        <a:solidFill>
                          <a:srgbClr val="F3E5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rgbClr val="1A1A2E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10 </a:t>
                          </a:r>
                          <a:r>
                            <a:rPr sz="1600" b="0" dirty="0">
                              <a:solidFill>
                                <a:srgbClr val="1A1A2E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days</a:t>
                          </a:r>
                        </a:p>
                      </a:txBody>
                      <a:tcPr anchor="ctr">
                        <a:solidFill>
                          <a:srgbClr val="F3E5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23077" t="-396296" r="-101538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23077" t="-396296" r="-1538" b="-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BE77621D-6784-93C9-6B92-BB2E05299E94}"/>
              </a:ext>
            </a:extLst>
          </p:cNvPr>
          <p:cNvSpPr txBox="1"/>
          <p:nvPr/>
        </p:nvSpPr>
        <p:spPr>
          <a:xfrm>
            <a:off x="6041001" y="1198014"/>
            <a:ext cx="67347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600" b="1" i="0" dirty="0">
                <a:solidFill>
                  <a:srgbClr val="5E35B1"/>
                </a:solidFill>
                <a:latin typeface="Calibri"/>
              </a:rPr>
              <a:t>Activity at EOB &amp; after 48h cooling (</a:t>
            </a:r>
            <a:r>
              <a:rPr sz="1600" b="1" i="0" dirty="0" err="1">
                <a:solidFill>
                  <a:srgbClr val="5E35B1"/>
                </a:solidFill>
                <a:latin typeface="Calibri"/>
              </a:rPr>
              <a:t>GBq</a:t>
            </a:r>
            <a:r>
              <a:rPr sz="1600" b="1" i="0" dirty="0">
                <a:solidFill>
                  <a:srgbClr val="5E35B1"/>
                </a:solidFill>
                <a:latin typeface="Calibri"/>
              </a:rPr>
              <a:t>)  —  beam current scaling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CAD2DD-6EE8-8219-E418-5010577BA73B}"/>
              </a:ext>
            </a:extLst>
          </p:cNvPr>
          <p:cNvSpPr txBox="1"/>
          <p:nvPr/>
        </p:nvSpPr>
        <p:spPr>
          <a:xfrm>
            <a:off x="7138630" y="5005361"/>
            <a:ext cx="50826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1 mA / 5 days   → ~113 cycles  | ~28 patients  </a:t>
            </a:r>
          </a:p>
          <a:p>
            <a:r>
              <a:rPr lang="en-GB" dirty="0"/>
              <a:t>1 mA / 10 days  → ~181 cycles  | ~46 patients  </a:t>
            </a:r>
          </a:p>
          <a:p>
            <a:r>
              <a:rPr lang="en-GB" dirty="0"/>
              <a:t>2 mA / 5 days   → ~226 cycles  | ~57 patients  </a:t>
            </a:r>
          </a:p>
          <a:p>
            <a:r>
              <a:rPr lang="en-GB" dirty="0"/>
              <a:t>2 mA / 10 days  → ~363 cycles  | ~90 patients  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B3FBD5C-51D8-E4B0-002D-D7AD21A3EF8A}"/>
                  </a:ext>
                </a:extLst>
              </p:cNvPr>
              <p:cNvSpPr txBox="1"/>
              <p:nvPr/>
            </p:nvSpPr>
            <p:spPr>
              <a:xfrm>
                <a:off x="7016531" y="3436058"/>
                <a:ext cx="518457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dirty="0"/>
                  <a:t>At 1mA we get 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rgbClr val="1A1A2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Roboto" panose="02000000000000000000" pitchFamily="2" charset="0"/>
                      </a:rPr>
                      <m:t>~</m:t>
                    </m:r>
                    <m:r>
                      <a:rPr lang="en-US" b="1" i="1">
                        <a:solidFill>
                          <a:srgbClr val="1A1A2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Roboto" panose="02000000000000000000" pitchFamily="2" charset="0"/>
                      </a:rPr>
                      <m:t>𝟏</m:t>
                    </m:r>
                  </m:oMath>
                </a14:m>
                <a:r>
                  <a:rPr lang="en-GB" b="1" dirty="0">
                    <a:solidFill>
                      <a:srgbClr val="1A1A2E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</a:t>
                </a:r>
                <a:r>
                  <a:rPr lang="en-GB" b="1" dirty="0" err="1">
                    <a:solidFill>
                      <a:srgbClr val="1A1A2E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TBq</a:t>
                </a:r>
                <a:r>
                  <a:rPr lang="en-GB" b="1" dirty="0">
                    <a:solidFill>
                      <a:srgbClr val="1A1A2E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</a:t>
                </a:r>
                <a:r>
                  <a:rPr lang="en-GB" dirty="0">
                    <a:solidFill>
                      <a:srgbClr val="1A1A2E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that supports </a:t>
                </a:r>
                <a:r>
                  <a:rPr lang="en-GB" b="1" dirty="0"/>
                  <a:t>~28 patients  </a:t>
                </a:r>
                <a:r>
                  <a:rPr lang="en-GB" dirty="0">
                    <a:solidFill>
                      <a:srgbClr val="1A1A2E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</a:t>
                </a:r>
                <a:r>
                  <a:rPr lang="en-GB" dirty="0"/>
                  <a:t> </a:t>
                </a: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B3FBD5C-51D8-E4B0-002D-D7AD21A3E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6531" y="3436058"/>
                <a:ext cx="5184576" cy="369332"/>
              </a:xfrm>
              <a:prstGeom prst="rect">
                <a:avLst/>
              </a:prstGeom>
              <a:blipFill>
                <a:blip r:embed="rId4"/>
                <a:stretch>
                  <a:fillRect l="-978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5AC92DC7-E12F-E233-1D70-FEB079CB952A}"/>
              </a:ext>
            </a:extLst>
          </p:cNvPr>
          <p:cNvSpPr txBox="1"/>
          <p:nvPr/>
        </p:nvSpPr>
        <p:spPr>
          <a:xfrm>
            <a:off x="719236" y="709414"/>
            <a:ext cx="5376764" cy="338554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sz="1600" b="0" i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Target: 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95</a:t>
            </a:r>
            <a:r>
              <a:rPr sz="1600" b="0" i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 enriched </a:t>
            </a:r>
            <a:r>
              <a:rPr lang="en-US" sz="1600" b="0" i="0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160</a:t>
            </a:r>
            <a:r>
              <a:rPr sz="1600" b="0" i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Gd₂O₃  |  </a:t>
            </a:r>
            <a:r>
              <a:rPr lang="en-US" sz="1600" b="0" i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production routes: (</a:t>
            </a:r>
            <a:r>
              <a:rPr lang="en-US" sz="1600" b="0" i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d,n</a:t>
            </a:r>
            <a:r>
              <a:rPr lang="en-US" sz="1600" b="0" i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  <a:endParaRPr sz="1600" b="0" i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0742986-1853-45D7-A787-4E9FC82D840C}"/>
              </a:ext>
            </a:extLst>
          </p:cNvPr>
          <p:cNvSpPr txBox="1">
            <a:spLocks/>
          </p:cNvSpPr>
          <p:nvPr/>
        </p:nvSpPr>
        <p:spPr bwMode="auto">
          <a:xfrm>
            <a:off x="492744" y="40954"/>
            <a:ext cx="11928943" cy="5824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tx2"/>
                </a:solidFill>
              </a:rPr>
              <a:t>Results for </a:t>
            </a:r>
            <a:r>
              <a:rPr lang="en-US" sz="3200" baseline="30000" dirty="0">
                <a:solidFill>
                  <a:schemeClr val="tx2"/>
                </a:solidFill>
              </a:rPr>
              <a:t>161</a:t>
            </a:r>
            <a:r>
              <a:rPr lang="en-US" sz="3200" dirty="0">
                <a:solidFill>
                  <a:schemeClr val="tx2"/>
                </a:solidFill>
              </a:rPr>
              <a:t>Tb Production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65C6D41-B552-D0C1-C453-D49B64D101B9}"/>
              </a:ext>
            </a:extLst>
          </p:cNvPr>
          <p:cNvSpPr txBox="1"/>
          <p:nvPr/>
        </p:nvSpPr>
        <p:spPr>
          <a:xfrm>
            <a:off x="719236" y="1340860"/>
            <a:ext cx="55975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The plot shows the activity evolution of </a:t>
            </a:r>
            <a:r>
              <a:rPr lang="en-GB" sz="1600" b="1" baseline="30000" dirty="0">
                <a:solidFill>
                  <a:srgbClr val="0070C0"/>
                </a:solidFill>
              </a:rPr>
              <a:t>161</a:t>
            </a:r>
            <a:r>
              <a:rPr lang="en-GB" sz="1600" b="1" dirty="0">
                <a:solidFill>
                  <a:srgbClr val="0070C0"/>
                </a:solidFill>
              </a:rPr>
              <a:t>Tb</a:t>
            </a:r>
            <a:r>
              <a:rPr lang="en-GB" sz="1600" b="1" dirty="0"/>
              <a:t> </a:t>
            </a:r>
            <a:r>
              <a:rPr lang="en-GB" sz="1600" dirty="0"/>
              <a:t>and its main contaminant </a:t>
            </a:r>
            <a:r>
              <a:rPr lang="en-GB" sz="1600" b="1" baseline="30000" dirty="0">
                <a:solidFill>
                  <a:srgbClr val="BB6B1E"/>
                </a:solidFill>
              </a:rPr>
              <a:t>160</a:t>
            </a:r>
            <a:r>
              <a:rPr lang="en-GB" sz="1600" b="1" dirty="0">
                <a:solidFill>
                  <a:srgbClr val="BB6B1E"/>
                </a:solidFill>
              </a:rPr>
              <a:t>Tb</a:t>
            </a:r>
            <a:r>
              <a:rPr lang="en-GB" sz="1600" dirty="0"/>
              <a:t> during and after a 5-day irradiation at 18 MeV</a:t>
            </a:r>
            <a:endParaRPr lang="en-US" sz="1600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C96AF34-35BC-2ED1-5104-2C7DF791CF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42" y="2367605"/>
            <a:ext cx="6053373" cy="3673064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FA86D1F9-87F3-2181-E71E-EB6BB72F5990}"/>
              </a:ext>
            </a:extLst>
          </p:cNvPr>
          <p:cNvSpPr txBox="1"/>
          <p:nvPr/>
        </p:nvSpPr>
        <p:spPr>
          <a:xfrm>
            <a:off x="1847528" y="4506231"/>
            <a:ext cx="3816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Need for Tb-161 / Tb-160 separation</a:t>
            </a:r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F2E8F18C-DC49-49E3-BE17-7F0DCBE4D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531" y="6416306"/>
            <a:ext cx="101489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main concern with Tb-161 production is Tb-160 — due to its long half-life of 72 days</a:t>
            </a:r>
          </a:p>
        </p:txBody>
      </p:sp>
    </p:spTree>
    <p:extLst>
      <p:ext uri="{BB962C8B-B14F-4D97-AF65-F5344CB8AC3E}">
        <p14:creationId xmlns:p14="http://schemas.microsoft.com/office/powerpoint/2010/main" val="3781298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EADFB0-1E55-8C39-740D-01F8FEA4A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D68F41-8EEE-70E8-3A38-AD0FA89E1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AB20F-D7ED-4DAD-83AF-0FCB71CD2C50}" type="slidenum">
              <a:rPr lang="en-GB" smtClean="0"/>
              <a:t>6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ED5E85A-C8AD-03AA-A14F-14F100F11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79" y="35913"/>
            <a:ext cx="11928943" cy="58243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Results for </a:t>
            </a:r>
            <a:r>
              <a:rPr lang="en-US" sz="3200" baseline="30000" dirty="0">
                <a:solidFill>
                  <a:schemeClr val="tx2"/>
                </a:solidFill>
              </a:rPr>
              <a:t>152</a:t>
            </a:r>
            <a:r>
              <a:rPr lang="en-US" sz="3200" dirty="0">
                <a:solidFill>
                  <a:schemeClr val="tx2"/>
                </a:solidFill>
              </a:rPr>
              <a:t>Tb Production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91874B-3DB9-C1D4-79DB-A6897257F555}"/>
              </a:ext>
            </a:extLst>
          </p:cNvPr>
          <p:cNvSpPr txBox="1"/>
          <p:nvPr/>
        </p:nvSpPr>
        <p:spPr>
          <a:xfrm>
            <a:off x="707756" y="4054966"/>
            <a:ext cx="5818912" cy="584775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600" dirty="0"/>
              <a:t>After 48 h of cooling, short-lived </a:t>
            </a:r>
            <a:r>
              <a:rPr lang="en-GB" sz="1600" baseline="30000" dirty="0"/>
              <a:t>152</a:t>
            </a:r>
            <a:r>
              <a:rPr lang="en-GB" sz="1600" dirty="0"/>
              <a:t>Tb significantly decrease, while longer-lived isotopes remain relatively stable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894FE35-EB9B-56BE-ADBA-D4C6ECF7B60A}"/>
              </a:ext>
            </a:extLst>
          </p:cNvPr>
          <p:cNvSpPr/>
          <p:nvPr/>
        </p:nvSpPr>
        <p:spPr>
          <a:xfrm>
            <a:off x="9480376" y="5598725"/>
            <a:ext cx="432048" cy="1663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AE581F-BFE6-DBAD-5FCC-717129F16468}"/>
              </a:ext>
            </a:extLst>
          </p:cNvPr>
          <p:cNvSpPr txBox="1"/>
          <p:nvPr/>
        </p:nvSpPr>
        <p:spPr>
          <a:xfrm>
            <a:off x="551384" y="620688"/>
            <a:ext cx="6312868" cy="338554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sz="1600" b="0" i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Target: </a:t>
            </a:r>
            <a:r>
              <a:rPr lang="en-US" sz="1600" b="0" i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30</a:t>
            </a:r>
            <a:r>
              <a:rPr sz="1600" b="0" i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 enriched </a:t>
            </a:r>
            <a:r>
              <a:rPr lang="en-US" sz="1600" b="0" i="0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160</a:t>
            </a:r>
            <a:r>
              <a:rPr sz="1600" b="0" i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Gd₂O₃  |  </a:t>
            </a:r>
            <a:r>
              <a:rPr lang="en-US" sz="1600" b="0" i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 production routes: (</a:t>
            </a:r>
            <a:r>
              <a:rPr lang="en-US" sz="1600" b="0" i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d,n</a:t>
            </a:r>
            <a:r>
              <a:rPr lang="en-US" sz="1600" b="0" i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 &amp; (</a:t>
            </a:r>
            <a:r>
              <a:rPr lang="en-US" sz="1600" b="0" i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d,p</a:t>
            </a:r>
            <a:r>
              <a:rPr lang="en-US" sz="1600" b="0" i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  <a:endParaRPr sz="1600" b="0" i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CC4E4B4-3B2A-2BC1-8EE5-4FA92F0782EA}"/>
              </a:ext>
            </a:extLst>
          </p:cNvPr>
          <p:cNvSpPr txBox="1"/>
          <p:nvPr/>
        </p:nvSpPr>
        <p:spPr>
          <a:xfrm>
            <a:off x="7392144" y="233409"/>
            <a:ext cx="31425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dirty="0"/>
              <a:t> Comparison of yields – purity: deuteron vs proton beams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911A836-1000-F984-E178-82FBE08D99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1184650"/>
            <a:ext cx="4258296" cy="267626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7D45F6A-930A-EADF-F0BB-0EFD77C186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851" y="3862644"/>
            <a:ext cx="4983920" cy="276884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4BEA9A9-E124-B09E-E724-CB899849B3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850" y="1039307"/>
            <a:ext cx="4983920" cy="2768844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5EE08F40-515C-A76A-9470-CC3FD37C1FFE}"/>
              </a:ext>
            </a:extLst>
          </p:cNvPr>
          <p:cNvSpPr txBox="1"/>
          <p:nvPr/>
        </p:nvSpPr>
        <p:spPr>
          <a:xfrm>
            <a:off x="643022" y="4790762"/>
            <a:ext cx="630282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Both deuteron and proton beams yield comparable Tb-152 activities (~40–55 MBq/</a:t>
            </a:r>
            <a:r>
              <a:rPr lang="el-GR" dirty="0"/>
              <a:t>μ</a:t>
            </a:r>
            <a:r>
              <a:rPr lang="en-GB" dirty="0"/>
              <a:t>A/h) and purity (~65–70%) in their optimal energy windows (deuterons at around 18 MeV &amp; protons at around 15 MeV)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Tb-152 can be produced equally, regardless of the available beam type (advantage).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793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35D4E56C-0F20-4402-C92E-7B44507BAD6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0321274"/>
                  </p:ext>
                </p:extLst>
              </p:nvPr>
            </p:nvGraphicFramePr>
            <p:xfrm>
              <a:off x="677655" y="4970338"/>
              <a:ext cx="4164662" cy="1737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624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3345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9248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9248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1920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400" b="1" dirty="0">
                              <a:solidFill>
                                <a:srgbClr val="FFFFFF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Beam</a:t>
                          </a:r>
                        </a:p>
                      </a:txBody>
                      <a:tcPr anchor="ctr">
                        <a:solidFill>
                          <a:srgbClr val="1E276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400" b="1" dirty="0" err="1">
                              <a:solidFill>
                                <a:srgbClr val="FFFFFF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Irrad</a:t>
                          </a:r>
                          <a:r>
                            <a:rPr sz="1400" b="1" dirty="0">
                              <a:solidFill>
                                <a:srgbClr val="FFFFFF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. time</a:t>
                          </a:r>
                        </a:p>
                      </a:txBody>
                      <a:tcPr anchor="ctr">
                        <a:solidFill>
                          <a:srgbClr val="1E276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400" b="1" dirty="0">
                              <a:solidFill>
                                <a:srgbClr val="FFFFFF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A_EOB (</a:t>
                          </a:r>
                          <a:r>
                            <a:rPr lang="en-US" sz="1400" b="1" dirty="0" err="1">
                              <a:solidFill>
                                <a:srgbClr val="FFFFFF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T</a:t>
                          </a:r>
                          <a:r>
                            <a:rPr sz="1400" b="1" dirty="0" err="1">
                              <a:solidFill>
                                <a:srgbClr val="FFFFFF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Bq</a:t>
                          </a:r>
                          <a:r>
                            <a:rPr sz="1400" b="1" dirty="0">
                              <a:solidFill>
                                <a:srgbClr val="FFFFFF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)</a:t>
                          </a:r>
                        </a:p>
                      </a:txBody>
                      <a:tcPr anchor="ctr">
                        <a:solidFill>
                          <a:srgbClr val="1E276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400" b="1" dirty="0">
                              <a:solidFill>
                                <a:srgbClr val="FFFFFF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A_48h (</a:t>
                          </a:r>
                          <a:r>
                            <a:rPr lang="en-US" sz="1400" b="1" dirty="0" err="1">
                              <a:solidFill>
                                <a:srgbClr val="FFFFFF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T</a:t>
                          </a:r>
                          <a:r>
                            <a:rPr sz="1400" b="1" dirty="0" err="1">
                              <a:solidFill>
                                <a:srgbClr val="FFFFFF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Bq</a:t>
                          </a:r>
                          <a:r>
                            <a:rPr sz="1400" b="1" dirty="0">
                              <a:solidFill>
                                <a:srgbClr val="FFFFFF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)</a:t>
                          </a:r>
                        </a:p>
                      </a:txBody>
                      <a:tcPr anchor="ctr">
                        <a:solidFill>
                          <a:srgbClr val="1E276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920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400" b="0">
                              <a:solidFill>
                                <a:srgbClr val="1A1A2E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1 mA</a:t>
                          </a:r>
                        </a:p>
                      </a:txBody>
                      <a:tcPr anchor="ctr">
                        <a:solidFill>
                          <a:srgbClr val="EDE7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400" b="0">
                              <a:solidFill>
                                <a:srgbClr val="1A1A2E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5 days</a:t>
                          </a:r>
                        </a:p>
                      </a:txBody>
                      <a:tcPr anchor="ctr">
                        <a:solidFill>
                          <a:srgbClr val="EDE7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1" i="1" smtClean="0">
                                    <a:solidFill>
                                      <a:srgbClr val="1A1A2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Roboto" panose="02000000000000000000" pitchFamily="2" charset="0"/>
                                  </a:rPr>
                                  <m:t>~</m:t>
                                </m:r>
                                <m:r>
                                  <a:rPr lang="en-US" sz="1400" b="1" i="1" smtClean="0">
                                    <a:solidFill>
                                      <a:srgbClr val="1A1A2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Roboto" panose="02000000000000000000" pitchFamily="2" charset="0"/>
                                  </a:rPr>
                                  <m:t>𝟏</m:t>
                                </m:r>
                                <m:r>
                                  <a:rPr lang="en-US" sz="1400" b="1" i="1" smtClean="0">
                                    <a:solidFill>
                                      <a:srgbClr val="1A1A2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Roboto" panose="02000000000000000000" pitchFamily="2" charset="0"/>
                                  </a:rPr>
                                  <m:t>.</m:t>
                                </m:r>
                                <m:r>
                                  <a:rPr lang="en-US" sz="1400" b="1" i="1" smtClean="0">
                                    <a:solidFill>
                                      <a:srgbClr val="1A1A2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Roboto" panose="02000000000000000000" pitchFamily="2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GB" sz="1400" b="1" dirty="0">
                            <a:solidFill>
                              <a:srgbClr val="1A1A2E"/>
                            </a:solidFill>
                            <a:latin typeface="Roboto" panose="02000000000000000000" pitchFamily="2" charset="0"/>
                            <a:ea typeface="Roboto" panose="02000000000000000000" pitchFamily="2" charset="0"/>
                            <a:cs typeface="Roboto" panose="02000000000000000000" pitchFamily="2" charset="0"/>
                          </a:endParaRPr>
                        </a:p>
                      </a:txBody>
                      <a:tcPr anchor="ctr">
                        <a:solidFill>
                          <a:srgbClr val="EDE7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1" i="1" smtClean="0">
                                    <a:solidFill>
                                      <a:srgbClr val="1A1A2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Roboto" panose="02000000000000000000" pitchFamily="2" charset="0"/>
                                  </a:rPr>
                                  <m:t>~</m:t>
                                </m:r>
                                <m:r>
                                  <a:rPr lang="en-US" sz="1400" b="1" i="1" smtClean="0">
                                    <a:solidFill>
                                      <a:srgbClr val="1A1A2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Roboto" panose="02000000000000000000" pitchFamily="2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GB" sz="1400" b="1" dirty="0">
                            <a:solidFill>
                              <a:srgbClr val="1A1A2E"/>
                            </a:solidFill>
                            <a:latin typeface="Roboto" panose="02000000000000000000" pitchFamily="2" charset="0"/>
                            <a:ea typeface="Roboto" panose="02000000000000000000" pitchFamily="2" charset="0"/>
                            <a:cs typeface="Roboto" panose="02000000000000000000" pitchFamily="2" charset="0"/>
                          </a:endParaRPr>
                        </a:p>
                      </a:txBody>
                      <a:tcPr anchor="ctr">
                        <a:solidFill>
                          <a:srgbClr val="EDE7F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920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400" b="0">
                              <a:solidFill>
                                <a:srgbClr val="1A1A2E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1 mA</a:t>
                          </a:r>
                        </a:p>
                      </a:txBody>
                      <a:tcPr anchor="ctr">
                        <a:solidFill>
                          <a:srgbClr val="F3E5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400" b="0">
                              <a:solidFill>
                                <a:srgbClr val="1A1A2E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10 days</a:t>
                          </a:r>
                        </a:p>
                      </a:txBody>
                      <a:tcPr anchor="ctr">
                        <a:solidFill>
                          <a:srgbClr val="F3E5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1" i="1" smtClean="0">
                                    <a:solidFill>
                                      <a:srgbClr val="1A1A2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Roboto" panose="02000000000000000000" pitchFamily="2" charset="0"/>
                                  </a:rPr>
                                  <m:t>~</m:t>
                                </m:r>
                                <m:r>
                                  <a:rPr lang="en-US" sz="1400" b="1" i="0" smtClean="0">
                                    <a:solidFill>
                                      <a:srgbClr val="1A1A2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Roboto" panose="02000000000000000000" pitchFamily="2" charset="0"/>
                                  </a:rPr>
                                  <m:t>𝟏</m:t>
                                </m:r>
                                <m:r>
                                  <a:rPr lang="en-US" sz="1400" b="1" i="0" smtClean="0">
                                    <a:solidFill>
                                      <a:srgbClr val="1A1A2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Roboto" panose="02000000000000000000" pitchFamily="2" charset="0"/>
                                  </a:rPr>
                                  <m:t>.</m:t>
                                </m:r>
                                <m:r>
                                  <a:rPr lang="en-US" sz="1400" b="1" i="0" smtClean="0">
                                    <a:solidFill>
                                      <a:srgbClr val="1A1A2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Roboto" panose="02000000000000000000" pitchFamily="2" charset="0"/>
                                  </a:rPr>
                                  <m:t>𝟕</m:t>
                                </m:r>
                              </m:oMath>
                            </m:oMathPara>
                          </a14:m>
                          <a:endParaRPr lang="en-GB" sz="1400" b="1" dirty="0">
                            <a:solidFill>
                              <a:srgbClr val="1A1A2E"/>
                            </a:solidFill>
                            <a:latin typeface="Roboto" panose="02000000000000000000" pitchFamily="2" charset="0"/>
                            <a:ea typeface="Roboto" panose="02000000000000000000" pitchFamily="2" charset="0"/>
                            <a:cs typeface="Roboto" panose="02000000000000000000" pitchFamily="2" charset="0"/>
                          </a:endParaRPr>
                        </a:p>
                      </a:txBody>
                      <a:tcPr anchor="ctr">
                        <a:solidFill>
                          <a:srgbClr val="F3E5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1" i="1" smtClean="0">
                                    <a:solidFill>
                                      <a:srgbClr val="1A1A2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Roboto" panose="02000000000000000000" pitchFamily="2" charset="0"/>
                                  </a:rPr>
                                  <m:t>~</m:t>
                                </m:r>
                                <m:r>
                                  <a:rPr lang="en-US" sz="1400" b="1" i="1" smtClean="0">
                                    <a:solidFill>
                                      <a:srgbClr val="1A1A2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Roboto" panose="02000000000000000000" pitchFamily="2" charset="0"/>
                                  </a:rPr>
                                  <m:t>𝟏</m:t>
                                </m:r>
                                <m:r>
                                  <a:rPr lang="en-US" sz="1400" b="1" i="1" smtClean="0">
                                    <a:solidFill>
                                      <a:srgbClr val="1A1A2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Roboto" panose="02000000000000000000" pitchFamily="2" charset="0"/>
                                  </a:rPr>
                                  <m:t>.</m:t>
                                </m:r>
                                <m:r>
                                  <a:rPr lang="en-US" sz="1400" b="1" i="1" smtClean="0">
                                    <a:solidFill>
                                      <a:srgbClr val="1A1A2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Roboto" panose="02000000000000000000" pitchFamily="2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GB" sz="1400" b="1" dirty="0">
                            <a:solidFill>
                              <a:srgbClr val="1A1A2E"/>
                            </a:solidFill>
                            <a:latin typeface="Roboto" panose="02000000000000000000" pitchFamily="2" charset="0"/>
                            <a:ea typeface="Roboto" panose="02000000000000000000" pitchFamily="2" charset="0"/>
                            <a:cs typeface="Roboto" panose="02000000000000000000" pitchFamily="2" charset="0"/>
                          </a:endParaRPr>
                        </a:p>
                      </a:txBody>
                      <a:tcPr anchor="ctr">
                        <a:solidFill>
                          <a:srgbClr val="F3E5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920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400" b="0">
                              <a:solidFill>
                                <a:srgbClr val="1A1A2E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2 mA</a:t>
                          </a:r>
                        </a:p>
                      </a:txBody>
                      <a:tcPr anchor="ctr">
                        <a:solidFill>
                          <a:srgbClr val="F3E5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400" b="0">
                              <a:solidFill>
                                <a:srgbClr val="1A1A2E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5 days</a:t>
                          </a:r>
                        </a:p>
                      </a:txBody>
                      <a:tcPr anchor="ctr">
                        <a:solidFill>
                          <a:srgbClr val="F3E5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1" i="1" smtClean="0">
                                    <a:solidFill>
                                      <a:srgbClr val="1A1A2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Roboto" panose="02000000000000000000" pitchFamily="2" charset="0"/>
                                  </a:rPr>
                                  <m:t>~</m:t>
                                </m:r>
                                <m:r>
                                  <a:rPr lang="en-US" sz="1400" b="1" i="1" smtClean="0">
                                    <a:solidFill>
                                      <a:srgbClr val="1A1A2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Roboto" panose="02000000000000000000" pitchFamily="2" charset="0"/>
                                  </a:rPr>
                                  <m:t>𝟐</m:t>
                                </m:r>
                                <m:r>
                                  <a:rPr lang="en-US" sz="1400" b="1" i="1" smtClean="0">
                                    <a:solidFill>
                                      <a:srgbClr val="1A1A2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Roboto" panose="02000000000000000000" pitchFamily="2" charset="0"/>
                                  </a:rPr>
                                  <m:t>.</m:t>
                                </m:r>
                                <m:r>
                                  <a:rPr lang="en-US" sz="1400" b="1" i="1" smtClean="0">
                                    <a:solidFill>
                                      <a:srgbClr val="1A1A2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Roboto" panose="02000000000000000000" pitchFamily="2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GB" sz="1400" b="1" dirty="0">
                            <a:solidFill>
                              <a:srgbClr val="1A1A2E"/>
                            </a:solidFill>
                            <a:latin typeface="Roboto" panose="02000000000000000000" pitchFamily="2" charset="0"/>
                            <a:ea typeface="Roboto" panose="02000000000000000000" pitchFamily="2" charset="0"/>
                            <a:cs typeface="Roboto" panose="02000000000000000000" pitchFamily="2" charset="0"/>
                          </a:endParaRPr>
                        </a:p>
                      </a:txBody>
                      <a:tcPr anchor="ctr">
                        <a:solidFill>
                          <a:srgbClr val="F3E5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1" i="1" smtClean="0">
                                    <a:solidFill>
                                      <a:srgbClr val="1A1A2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Roboto" panose="02000000000000000000" pitchFamily="2" charset="0"/>
                                  </a:rPr>
                                  <m:t>~</m:t>
                                </m:r>
                                <m:r>
                                  <a:rPr lang="en-US" sz="1400" b="1" i="1" smtClean="0">
                                    <a:solidFill>
                                      <a:srgbClr val="1A1A2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Roboto" panose="02000000000000000000" pitchFamily="2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GB" sz="1400" b="1" dirty="0">
                            <a:solidFill>
                              <a:srgbClr val="1A1A2E"/>
                            </a:solidFill>
                            <a:latin typeface="Roboto" panose="02000000000000000000" pitchFamily="2" charset="0"/>
                            <a:ea typeface="Roboto" panose="02000000000000000000" pitchFamily="2" charset="0"/>
                            <a:cs typeface="Roboto" panose="02000000000000000000" pitchFamily="2" charset="0"/>
                          </a:endParaRPr>
                        </a:p>
                      </a:txBody>
                      <a:tcPr anchor="ctr">
                        <a:solidFill>
                          <a:srgbClr val="F3E5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920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400" b="0">
                              <a:solidFill>
                                <a:srgbClr val="1A1A2E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2 mA</a:t>
                          </a:r>
                        </a:p>
                      </a:txBody>
                      <a:tcPr anchor="ctr">
                        <a:solidFill>
                          <a:srgbClr val="EDE7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400" b="0">
                              <a:solidFill>
                                <a:srgbClr val="1A1A2E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10 days</a:t>
                          </a:r>
                        </a:p>
                      </a:txBody>
                      <a:tcPr anchor="ctr">
                        <a:solidFill>
                          <a:srgbClr val="EDE7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1" i="1" smtClean="0">
                                    <a:solidFill>
                                      <a:srgbClr val="1A1A2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Roboto" panose="02000000000000000000" pitchFamily="2" charset="0"/>
                                  </a:rPr>
                                  <m:t>~</m:t>
                                </m:r>
                                <m:r>
                                  <a:rPr lang="en-US" sz="1400" b="1" i="1" smtClean="0">
                                    <a:solidFill>
                                      <a:srgbClr val="1A1A2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Roboto" panose="02000000000000000000" pitchFamily="2" charset="0"/>
                                  </a:rPr>
                                  <m:t>𝟑</m:t>
                                </m:r>
                                <m:r>
                                  <a:rPr lang="en-US" sz="1400" b="1" i="1" smtClean="0">
                                    <a:solidFill>
                                      <a:srgbClr val="1A1A2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Roboto" panose="02000000000000000000" pitchFamily="2" charset="0"/>
                                  </a:rPr>
                                  <m:t>.</m:t>
                                </m:r>
                                <m:r>
                                  <a:rPr lang="en-US" sz="1400" b="1" i="1" smtClean="0">
                                    <a:solidFill>
                                      <a:srgbClr val="1A1A2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Roboto" panose="02000000000000000000" pitchFamily="2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GB" sz="1400" b="1" dirty="0">
                            <a:solidFill>
                              <a:srgbClr val="1A1A2E"/>
                            </a:solidFill>
                            <a:latin typeface="Roboto" panose="02000000000000000000" pitchFamily="2" charset="0"/>
                            <a:ea typeface="Roboto" panose="02000000000000000000" pitchFamily="2" charset="0"/>
                            <a:cs typeface="Roboto" panose="02000000000000000000" pitchFamily="2" charset="0"/>
                          </a:endParaRPr>
                        </a:p>
                      </a:txBody>
                      <a:tcPr anchor="ctr">
                        <a:solidFill>
                          <a:srgbClr val="EDE7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1" i="1" smtClean="0">
                                    <a:solidFill>
                                      <a:srgbClr val="1A1A2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Roboto" panose="02000000000000000000" pitchFamily="2" charset="0"/>
                                  </a:rPr>
                                  <m:t>~</m:t>
                                </m:r>
                                <m:r>
                                  <a:rPr lang="en-US" sz="1400" b="1" i="1" smtClean="0">
                                    <a:solidFill>
                                      <a:srgbClr val="1A1A2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Roboto" panose="02000000000000000000" pitchFamily="2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GB" sz="1400" b="1" dirty="0">
                            <a:solidFill>
                              <a:srgbClr val="1A1A2E"/>
                            </a:solidFill>
                            <a:latin typeface="Roboto" panose="02000000000000000000" pitchFamily="2" charset="0"/>
                            <a:ea typeface="Roboto" panose="02000000000000000000" pitchFamily="2" charset="0"/>
                            <a:cs typeface="Roboto" panose="02000000000000000000" pitchFamily="2" charset="0"/>
                          </a:endParaRPr>
                        </a:p>
                      </a:txBody>
                      <a:tcPr anchor="ctr">
                        <a:solidFill>
                          <a:srgbClr val="EDE7F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35D4E56C-0F20-4402-C92E-7B44507BAD6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0321274"/>
                  </p:ext>
                </p:extLst>
              </p:nvPr>
            </p:nvGraphicFramePr>
            <p:xfrm>
              <a:off x="677655" y="4970338"/>
              <a:ext cx="4164662" cy="1737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624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3345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9248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9248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400" b="1" dirty="0">
                              <a:solidFill>
                                <a:srgbClr val="FFFFFF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Beam</a:t>
                          </a:r>
                        </a:p>
                      </a:txBody>
                      <a:tcPr anchor="ctr">
                        <a:solidFill>
                          <a:srgbClr val="1E276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400" b="1" dirty="0" err="1">
                              <a:solidFill>
                                <a:srgbClr val="FFFFFF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Irrad</a:t>
                          </a:r>
                          <a:r>
                            <a:rPr sz="1400" b="1" dirty="0">
                              <a:solidFill>
                                <a:srgbClr val="FFFFFF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. time</a:t>
                          </a:r>
                        </a:p>
                      </a:txBody>
                      <a:tcPr anchor="ctr">
                        <a:solidFill>
                          <a:srgbClr val="1E276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400" b="1" dirty="0">
                              <a:solidFill>
                                <a:srgbClr val="FFFFFF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A_EOB (</a:t>
                          </a:r>
                          <a:r>
                            <a:rPr lang="en-US" sz="1400" b="1" dirty="0" err="1">
                              <a:solidFill>
                                <a:srgbClr val="FFFFFF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T</a:t>
                          </a:r>
                          <a:r>
                            <a:rPr sz="1400" b="1" dirty="0" err="1">
                              <a:solidFill>
                                <a:srgbClr val="FFFFFF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Bq</a:t>
                          </a:r>
                          <a:r>
                            <a:rPr sz="1400" b="1" dirty="0">
                              <a:solidFill>
                                <a:srgbClr val="FFFFFF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)</a:t>
                          </a:r>
                        </a:p>
                      </a:txBody>
                      <a:tcPr anchor="ctr">
                        <a:solidFill>
                          <a:srgbClr val="1E276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400" b="1" dirty="0">
                              <a:solidFill>
                                <a:srgbClr val="FFFFFF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A_48h (</a:t>
                          </a:r>
                          <a:r>
                            <a:rPr lang="en-US" sz="1400" b="1" dirty="0" err="1">
                              <a:solidFill>
                                <a:srgbClr val="FFFFFF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T</a:t>
                          </a:r>
                          <a:r>
                            <a:rPr sz="1400" b="1" dirty="0" err="1">
                              <a:solidFill>
                                <a:srgbClr val="FFFFFF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Bq</a:t>
                          </a:r>
                          <a:r>
                            <a:rPr sz="1400" b="1" dirty="0">
                              <a:solidFill>
                                <a:srgbClr val="FFFFFF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)</a:t>
                          </a:r>
                        </a:p>
                      </a:txBody>
                      <a:tcPr anchor="ctr">
                        <a:solidFill>
                          <a:srgbClr val="1E276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400" b="0">
                              <a:solidFill>
                                <a:srgbClr val="1A1A2E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1 mA</a:t>
                          </a:r>
                        </a:p>
                      </a:txBody>
                      <a:tcPr anchor="ctr">
                        <a:solidFill>
                          <a:srgbClr val="EDE7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400" b="0">
                              <a:solidFill>
                                <a:srgbClr val="1A1A2E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5 days</a:t>
                          </a:r>
                        </a:p>
                      </a:txBody>
                      <a:tcPr anchor="ctr">
                        <a:solidFill>
                          <a:srgbClr val="EDE7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23529" t="-175000" r="-101961" b="-32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23529" t="-175000" r="-1961" b="-320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400" b="0">
                              <a:solidFill>
                                <a:srgbClr val="1A1A2E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1 mA</a:t>
                          </a:r>
                        </a:p>
                      </a:txBody>
                      <a:tcPr anchor="ctr">
                        <a:solidFill>
                          <a:srgbClr val="F3E5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400" b="0">
                              <a:solidFill>
                                <a:srgbClr val="1A1A2E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10 days</a:t>
                          </a:r>
                        </a:p>
                      </a:txBody>
                      <a:tcPr anchor="ctr">
                        <a:solidFill>
                          <a:srgbClr val="F3E5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23529" t="-264000" r="-101961" b="-2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23529" t="-264000" r="-1961" b="-20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400" b="0">
                              <a:solidFill>
                                <a:srgbClr val="1A1A2E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2 mA</a:t>
                          </a:r>
                        </a:p>
                      </a:txBody>
                      <a:tcPr anchor="ctr">
                        <a:solidFill>
                          <a:srgbClr val="F3E5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400" b="0">
                              <a:solidFill>
                                <a:srgbClr val="1A1A2E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5 days</a:t>
                          </a:r>
                        </a:p>
                      </a:txBody>
                      <a:tcPr anchor="ctr">
                        <a:solidFill>
                          <a:srgbClr val="F3E5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23529" t="-379167" r="-101961" b="-1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23529" t="-379167" r="-1961" b="-1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400" b="0">
                              <a:solidFill>
                                <a:srgbClr val="1A1A2E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2 mA</a:t>
                          </a:r>
                        </a:p>
                      </a:txBody>
                      <a:tcPr anchor="ctr">
                        <a:solidFill>
                          <a:srgbClr val="EDE7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400" b="0">
                              <a:solidFill>
                                <a:srgbClr val="1A1A2E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a:t>10 days</a:t>
                          </a:r>
                        </a:p>
                      </a:txBody>
                      <a:tcPr anchor="ctr">
                        <a:solidFill>
                          <a:srgbClr val="EDE7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23529" t="-479167" r="-101961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23529" t="-479167" r="-1961" b="-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153AE2D3-84DF-4704-758F-E8F930B3A14F}"/>
              </a:ext>
            </a:extLst>
          </p:cNvPr>
          <p:cNvSpPr txBox="1"/>
          <p:nvPr/>
        </p:nvSpPr>
        <p:spPr>
          <a:xfrm>
            <a:off x="642316" y="779988"/>
            <a:ext cx="6312868" cy="338554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GB" sz="1600" b="0" i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Target: </a:t>
            </a:r>
            <a:r>
              <a:rPr lang="en-GB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93</a:t>
            </a:r>
            <a:r>
              <a:rPr lang="en-GB" sz="1600" b="0" i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 enriched </a:t>
            </a:r>
            <a:r>
              <a:rPr lang="en-GB" sz="1600" b="0" i="0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155</a:t>
            </a:r>
            <a:r>
              <a:rPr lang="en-GB" sz="1600" b="0" i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Gd₂O₃  |  2 production routes: (</a:t>
            </a:r>
            <a:r>
              <a:rPr lang="en-GB" sz="1600" b="0" i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d,n</a:t>
            </a:r>
            <a:r>
              <a:rPr lang="en-GB" sz="1600" b="0" i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 &amp; (</a:t>
            </a:r>
            <a:r>
              <a:rPr lang="en-GB" sz="1600" b="0" i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d,p</a:t>
            </a:r>
            <a:r>
              <a:rPr lang="en-GB" sz="1600" b="0" i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FB6F8B2-01E6-822B-BA2D-6FFCAB2D4E08}"/>
              </a:ext>
            </a:extLst>
          </p:cNvPr>
          <p:cNvSpPr txBox="1">
            <a:spLocks/>
          </p:cNvSpPr>
          <p:nvPr/>
        </p:nvSpPr>
        <p:spPr bwMode="auto">
          <a:xfrm>
            <a:off x="677655" y="98557"/>
            <a:ext cx="11928943" cy="5824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tx2"/>
                </a:solidFill>
              </a:rPr>
              <a:t>Results for </a:t>
            </a:r>
            <a:r>
              <a:rPr lang="en-US" sz="3200" baseline="30000" dirty="0">
                <a:solidFill>
                  <a:schemeClr val="tx2"/>
                </a:solidFill>
              </a:rPr>
              <a:t>155</a:t>
            </a:r>
            <a:r>
              <a:rPr lang="en-US" sz="3200" dirty="0">
                <a:solidFill>
                  <a:schemeClr val="tx2"/>
                </a:solidFill>
              </a:rPr>
              <a:t>Tb Production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42D267F-0356-368E-076E-A81FE1B178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250" y="1649350"/>
            <a:ext cx="4845336" cy="305021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2797842-BA7A-69B7-5129-F64FBC47C1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126678"/>
            <a:ext cx="4248472" cy="4673319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294E2E7D-E1F1-720B-10FE-3C331B6506D4}"/>
              </a:ext>
            </a:extLst>
          </p:cNvPr>
          <p:cNvSpPr txBox="1"/>
          <p:nvPr/>
        </p:nvSpPr>
        <p:spPr>
          <a:xfrm>
            <a:off x="7831168" y="1537047"/>
            <a:ext cx="66450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250 GBq@1mA,5d</a:t>
            </a:r>
            <a:endParaRPr lang="en-US" sz="1400" dirty="0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AC01716-019D-4E3D-0323-A60D9B65C9D5}"/>
              </a:ext>
            </a:extLst>
          </p:cNvPr>
          <p:cNvCxnSpPr/>
          <p:nvPr/>
        </p:nvCxnSpPr>
        <p:spPr>
          <a:xfrm flipV="1">
            <a:off x="8040216" y="1742958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8839CDC7-D2E9-3089-DBFB-9693390265E6}"/>
              </a:ext>
            </a:extLst>
          </p:cNvPr>
          <p:cNvSpPr txBox="1"/>
          <p:nvPr/>
        </p:nvSpPr>
        <p:spPr>
          <a:xfrm>
            <a:off x="9768408" y="1220921"/>
            <a:ext cx="66450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1 TBq@1mA,5d</a:t>
            </a:r>
            <a:endParaRPr lang="en-US" sz="1400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EB04601-4935-3565-9779-A8A8ACA03561}"/>
              </a:ext>
            </a:extLst>
          </p:cNvPr>
          <p:cNvCxnSpPr/>
          <p:nvPr/>
        </p:nvCxnSpPr>
        <p:spPr>
          <a:xfrm flipV="1">
            <a:off x="10200456" y="1454926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ED967895-796D-4E91-3266-3BB291B625E8}"/>
              </a:ext>
            </a:extLst>
          </p:cNvPr>
          <p:cNvSpPr txBox="1"/>
          <p:nvPr/>
        </p:nvSpPr>
        <p:spPr>
          <a:xfrm>
            <a:off x="5026385" y="4797152"/>
            <a:ext cx="6974261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Deuterons: purity ~75–80% at 13–16 MeV with increasing yield (a good production window).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Protons: purity collapses already at 13 MeV. Above 14 MeV, production of Tb-154 dominates due to the opening of the (p,2n) channel. </a:t>
            </a:r>
          </a:p>
          <a:p>
            <a:pPr algn="just"/>
            <a:endParaRPr lang="en-GB" dirty="0"/>
          </a:p>
          <a:p>
            <a:pPr algn="ctr"/>
            <a:r>
              <a:rPr lang="en-GB" dirty="0"/>
              <a:t>Deuterons offer better combination of yield and purity.</a:t>
            </a:r>
            <a:endParaRPr lang="en-GB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642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60486-2974-2D44-DA50-856614C32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46" y="43249"/>
            <a:ext cx="10929083" cy="615603"/>
          </a:xfrm>
        </p:spPr>
        <p:txBody>
          <a:bodyPr>
            <a:noAutofit/>
          </a:bodyPr>
          <a:lstStyle/>
          <a:p>
            <a:r>
              <a:rPr lang="en-US" sz="2400" dirty="0"/>
              <a:t>Main challenge: Target’s (</a:t>
            </a:r>
            <a:r>
              <a:rPr lang="en-GB" sz="2400" cap="all" baseline="30000" dirty="0">
                <a:solidFill>
                  <a:srgbClr val="C00000"/>
                </a:solidFill>
              </a:rPr>
              <a:t>176</a:t>
            </a:r>
            <a:r>
              <a:rPr lang="en-GB" sz="2400" cap="all" dirty="0">
                <a:solidFill>
                  <a:srgbClr val="C00000"/>
                </a:solidFill>
              </a:rPr>
              <a:t>Yb</a:t>
            </a:r>
            <a:r>
              <a:rPr lang="en-GB" sz="2400" cap="all" baseline="-25000" dirty="0">
                <a:solidFill>
                  <a:srgbClr val="C00000"/>
                </a:solidFill>
              </a:rPr>
              <a:t>2</a:t>
            </a:r>
            <a:r>
              <a:rPr lang="en-GB" sz="2400" cap="all" dirty="0">
                <a:solidFill>
                  <a:srgbClr val="C00000"/>
                </a:solidFill>
              </a:rPr>
              <a:t>O</a:t>
            </a:r>
            <a:r>
              <a:rPr lang="en-GB" sz="2400" cap="all" baseline="-25000" dirty="0">
                <a:solidFill>
                  <a:srgbClr val="C00000"/>
                </a:solidFill>
              </a:rPr>
              <a:t>3 </a:t>
            </a:r>
            <a:r>
              <a:rPr lang="en-GB" sz="2400" cap="all" dirty="0"/>
              <a:t>) </a:t>
            </a:r>
            <a:r>
              <a:rPr lang="en-US" sz="2400" dirty="0"/>
              <a:t>Thermal Stress due to High-Currents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75A94E-73DC-4123-7E50-0DDE69994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AB20F-D7ED-4DAD-83AF-0FCB71CD2C50}" type="slidenum">
              <a:rPr lang="en-GB" smtClean="0"/>
              <a:t>8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307358-41CF-39D4-8C21-B49D12A59BF1}"/>
              </a:ext>
            </a:extLst>
          </p:cNvPr>
          <p:cNvSpPr txBox="1"/>
          <p:nvPr/>
        </p:nvSpPr>
        <p:spPr>
          <a:xfrm>
            <a:off x="1035639" y="864622"/>
            <a:ext cx="4688587" cy="213904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b="1" cap="all" dirty="0">
                <a:solidFill>
                  <a:srgbClr val="C00000"/>
                </a:solidFill>
              </a:rPr>
              <a:t>Material properties of </a:t>
            </a:r>
            <a:r>
              <a:rPr lang="en-GB" b="1" cap="all" baseline="30000" dirty="0">
                <a:solidFill>
                  <a:srgbClr val="C00000"/>
                </a:solidFill>
              </a:rPr>
              <a:t>176</a:t>
            </a:r>
            <a:r>
              <a:rPr lang="en-GB" b="1" cap="all" dirty="0">
                <a:solidFill>
                  <a:srgbClr val="C00000"/>
                </a:solidFill>
              </a:rPr>
              <a:t>Yb</a:t>
            </a:r>
            <a:r>
              <a:rPr lang="en-GB" b="1" cap="all" baseline="-25000" dirty="0">
                <a:solidFill>
                  <a:srgbClr val="C00000"/>
                </a:solidFill>
              </a:rPr>
              <a:t>2</a:t>
            </a:r>
            <a:r>
              <a:rPr lang="en-GB" b="1" cap="all" dirty="0">
                <a:solidFill>
                  <a:srgbClr val="C00000"/>
                </a:solidFill>
              </a:rPr>
              <a:t>O</a:t>
            </a:r>
            <a:r>
              <a:rPr lang="en-GB" b="1" cap="all" baseline="-25000" dirty="0">
                <a:solidFill>
                  <a:srgbClr val="C00000"/>
                </a:solidFill>
              </a:rPr>
              <a:t>3</a:t>
            </a:r>
            <a:r>
              <a:rPr lang="en-GB" b="1" cap="all" dirty="0">
                <a:solidFill>
                  <a:srgbClr val="C00000"/>
                </a:solidFill>
              </a:rPr>
              <a:t> </a:t>
            </a:r>
            <a:endParaRPr lang="en-US" b="1" dirty="0">
              <a:solidFill>
                <a:srgbClr val="C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spcAft>
                <a:spcPts val="600"/>
              </a:spcAft>
            </a:pPr>
            <a:r>
              <a:rPr b="1" dirty="0">
                <a:ea typeface="Roboto" panose="02000000000000000000" pitchFamily="2" charset="0"/>
                <a:cs typeface="Roboto" panose="02000000000000000000" pitchFamily="2" charset="0"/>
              </a:rPr>
              <a:t>Thermal conductivity k: </a:t>
            </a:r>
            <a:r>
              <a:rPr b="0" dirty="0">
                <a:ea typeface="Roboto" panose="02000000000000000000" pitchFamily="2" charset="0"/>
                <a:cs typeface="Roboto" panose="02000000000000000000" pitchFamily="2" charset="0"/>
              </a:rPr>
              <a:t>4–9 W m⁻¹ K⁻¹ </a:t>
            </a:r>
          </a:p>
          <a:p>
            <a:pPr>
              <a:spcAft>
                <a:spcPts val="600"/>
              </a:spcAft>
            </a:pPr>
            <a:r>
              <a:rPr b="1" dirty="0">
                <a:ea typeface="Roboto" panose="02000000000000000000" pitchFamily="2" charset="0"/>
                <a:cs typeface="Roboto" panose="02000000000000000000" pitchFamily="2" charset="0"/>
              </a:rPr>
              <a:t>Thermal exp. </a:t>
            </a:r>
            <a:r>
              <a:rPr b="1" dirty="0" err="1">
                <a:ea typeface="Roboto" panose="02000000000000000000" pitchFamily="2" charset="0"/>
                <a:cs typeface="Roboto" panose="02000000000000000000" pitchFamily="2" charset="0"/>
              </a:rPr>
              <a:t>coeff</a:t>
            </a:r>
            <a:r>
              <a:rPr b="1" dirty="0">
                <a:ea typeface="Roboto" panose="02000000000000000000" pitchFamily="2" charset="0"/>
                <a:cs typeface="Roboto" panose="02000000000000000000" pitchFamily="2" charset="0"/>
              </a:rPr>
              <a:t>. (TEC): </a:t>
            </a:r>
            <a:r>
              <a:rPr b="0" dirty="0">
                <a:ea typeface="Roboto" panose="02000000000000000000" pitchFamily="2" charset="0"/>
                <a:cs typeface="Roboto" panose="02000000000000000000" pitchFamily="2" charset="0"/>
              </a:rPr>
              <a:t>(8.5 ± 0.6) × 10⁻⁶ K⁻¹</a:t>
            </a:r>
          </a:p>
          <a:p>
            <a:pPr>
              <a:spcAft>
                <a:spcPts val="600"/>
              </a:spcAft>
            </a:pPr>
            <a:r>
              <a:rPr b="1" dirty="0">
                <a:ea typeface="Roboto" panose="02000000000000000000" pitchFamily="2" charset="0"/>
                <a:cs typeface="Roboto" panose="02000000000000000000" pitchFamily="2" charset="0"/>
              </a:rPr>
              <a:t>Young's modulus E: </a:t>
            </a:r>
            <a:r>
              <a:rPr b="0" dirty="0">
                <a:ea typeface="Roboto" panose="02000000000000000000" pitchFamily="2" charset="0"/>
                <a:cs typeface="Roboto" panose="02000000000000000000" pitchFamily="2" charset="0"/>
              </a:rPr>
              <a:t>130–170 </a:t>
            </a:r>
            <a:r>
              <a:rPr b="0" dirty="0" err="1">
                <a:ea typeface="Roboto" panose="02000000000000000000" pitchFamily="2" charset="0"/>
                <a:cs typeface="Roboto" panose="02000000000000000000" pitchFamily="2" charset="0"/>
              </a:rPr>
              <a:t>GPa</a:t>
            </a:r>
            <a:endParaRPr b="0" dirty="0"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spcAft>
                <a:spcPts val="600"/>
              </a:spcAft>
            </a:pPr>
            <a:r>
              <a:rPr b="1" dirty="0">
                <a:ea typeface="Roboto" panose="02000000000000000000" pitchFamily="2" charset="0"/>
                <a:cs typeface="Roboto" panose="02000000000000000000" pitchFamily="2" charset="0"/>
              </a:rPr>
              <a:t>Poisson's ratio </a:t>
            </a:r>
            <a:r>
              <a:rPr b="1" dirty="0" err="1">
                <a:ea typeface="Roboto" panose="02000000000000000000" pitchFamily="2" charset="0"/>
                <a:cs typeface="Roboto" panose="02000000000000000000" pitchFamily="2" charset="0"/>
              </a:rPr>
              <a:t>ν</a:t>
            </a:r>
            <a:r>
              <a:rPr b="1" dirty="0">
                <a:ea typeface="Roboto" panose="02000000000000000000" pitchFamily="2" charset="0"/>
                <a:cs typeface="Roboto" panose="02000000000000000000" pitchFamily="2" charset="0"/>
              </a:rPr>
              <a:t>: </a:t>
            </a:r>
            <a:r>
              <a:rPr b="0" dirty="0">
                <a:ea typeface="Roboto" panose="02000000000000000000" pitchFamily="2" charset="0"/>
                <a:cs typeface="Roboto" panose="02000000000000000000" pitchFamily="2" charset="0"/>
              </a:rPr>
              <a:t>≈ 0.30</a:t>
            </a:r>
            <a:endParaRPr lang="en-US" b="0" dirty="0"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en-GB" b="1" dirty="0"/>
              <a:t>Fracture strength: </a:t>
            </a:r>
            <a:r>
              <a:rPr lang="en-GB" dirty="0"/>
              <a:t>100–200 MPa</a:t>
            </a:r>
            <a:endParaRPr lang="en-US" b="0" dirty="0"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F767E5-3696-57C1-1C64-434751FC23E3}"/>
              </a:ext>
            </a:extLst>
          </p:cNvPr>
          <p:cNvSpPr txBox="1"/>
          <p:nvPr/>
        </p:nvSpPr>
        <p:spPr>
          <a:xfrm>
            <a:off x="5914544" y="857905"/>
            <a:ext cx="5222101" cy="213904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C00000"/>
                </a:solidFill>
              </a:rPr>
              <a:t>BEAM CONDITIONS</a:t>
            </a:r>
          </a:p>
          <a:p>
            <a:pPr>
              <a:spcAft>
                <a:spcPts val="600"/>
              </a:spcAft>
            </a:pPr>
            <a:r>
              <a:rPr b="1" dirty="0"/>
              <a:t>Projectile: </a:t>
            </a:r>
            <a:r>
              <a:rPr b="0" dirty="0"/>
              <a:t>Deuterons, 17.9 MeV</a:t>
            </a:r>
          </a:p>
          <a:p>
            <a:pPr>
              <a:spcAft>
                <a:spcPts val="600"/>
              </a:spcAft>
            </a:pPr>
            <a:r>
              <a:rPr b="1" dirty="0"/>
              <a:t>Beam current: </a:t>
            </a:r>
            <a:r>
              <a:rPr b="0" dirty="0"/>
              <a:t>1 mA → up to </a:t>
            </a:r>
            <a:r>
              <a:rPr lang="en-US" dirty="0"/>
              <a:t>5</a:t>
            </a:r>
            <a:r>
              <a:rPr b="0" dirty="0"/>
              <a:t> mA</a:t>
            </a:r>
          </a:p>
          <a:p>
            <a:pPr>
              <a:spcAft>
                <a:spcPts val="600"/>
              </a:spcAft>
            </a:pPr>
            <a:r>
              <a:rPr b="1" dirty="0"/>
              <a:t>Beam area: </a:t>
            </a:r>
            <a:r>
              <a:rPr b="0" dirty="0"/>
              <a:t>3.14 cm² (r = 1 cm)</a:t>
            </a:r>
          </a:p>
          <a:p>
            <a:pPr>
              <a:spcAft>
                <a:spcPts val="600"/>
              </a:spcAft>
            </a:pPr>
            <a:r>
              <a:rPr b="1" dirty="0"/>
              <a:t>Energy deposited ΔE: </a:t>
            </a:r>
            <a:r>
              <a:rPr b="0" dirty="0"/>
              <a:t>≈ 9.9 MeV (17.9 – 8 MeV exit)</a:t>
            </a:r>
          </a:p>
          <a:p>
            <a:pPr>
              <a:spcAft>
                <a:spcPts val="600"/>
              </a:spcAft>
            </a:pPr>
            <a:r>
              <a:rPr b="1" dirty="0"/>
              <a:t>Target thickness: </a:t>
            </a:r>
            <a:r>
              <a:rPr b="0" dirty="0"/>
              <a:t>0.36 mm ¹⁷⁶</a:t>
            </a:r>
            <a:r>
              <a:rPr b="0" dirty="0" err="1"/>
              <a:t>Yb₂O</a:t>
            </a:r>
            <a:r>
              <a:rPr b="0" dirty="0"/>
              <a:t>₃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B1D5FDB5-937C-3E26-DC9E-C0C8A7D5F5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257854"/>
              </p:ext>
            </p:extLst>
          </p:nvPr>
        </p:nvGraphicFramePr>
        <p:xfrm>
          <a:off x="3214244" y="3762762"/>
          <a:ext cx="5400600" cy="182880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727296">
                  <a:extLst>
                    <a:ext uri="{9D8B030D-6E8A-4147-A177-3AD203B41FA5}">
                      <a16:colId xmlns:a16="http://schemas.microsoft.com/office/drawing/2014/main" val="4031896262"/>
                    </a:ext>
                  </a:extLst>
                </a:gridCol>
                <a:gridCol w="2673304">
                  <a:extLst>
                    <a:ext uri="{9D8B030D-6E8A-4147-A177-3AD203B41FA5}">
                      <a16:colId xmlns:a16="http://schemas.microsoft.com/office/drawing/2014/main" val="3575081748"/>
                    </a:ext>
                  </a:extLst>
                </a:gridCol>
              </a:tblGrid>
              <a:tr h="16914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b="1" dirty="0"/>
                        <a:t>Quantity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b="1"/>
                        <a:t>Value</a:t>
                      </a:r>
                      <a:endParaRPr lang="en-GB" sz="1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7554506"/>
                  </a:ext>
                </a:extLst>
              </a:tr>
              <a:tr h="24475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dirty="0"/>
                        <a:t>Deposited power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dirty="0"/>
                        <a:t>~9.9 kW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5108699"/>
                  </a:ext>
                </a:extLst>
              </a:tr>
              <a:tr h="24475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/>
                        <a:t>Heat flux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dirty="0"/>
                        <a:t>~3.15 kW/cm²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9909241"/>
                  </a:ext>
                </a:extLst>
              </a:tr>
              <a:tr h="24475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b="1" dirty="0">
                          <a:solidFill>
                            <a:srgbClr val="C00000"/>
                          </a:solidFill>
                        </a:rPr>
                        <a:t>Temperature rise (</a:t>
                      </a:r>
                      <a:r>
                        <a:rPr lang="el-GR" sz="1800" b="1" dirty="0">
                          <a:solidFill>
                            <a:srgbClr val="C00000"/>
                          </a:solidFill>
                        </a:rPr>
                        <a:t>Δ</a:t>
                      </a:r>
                      <a:r>
                        <a:rPr lang="en-GB" sz="1800" b="1" dirty="0">
                          <a:solidFill>
                            <a:srgbClr val="C00000"/>
                          </a:solidFill>
                        </a:rPr>
                        <a:t>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b="1" dirty="0">
                          <a:solidFill>
                            <a:srgbClr val="C00000"/>
                          </a:solidFill>
                        </a:rPr>
                        <a:t>~800 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6578638"/>
                  </a:ext>
                </a:extLst>
              </a:tr>
              <a:tr h="24475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b="1" dirty="0">
                          <a:solidFill>
                            <a:srgbClr val="C00000"/>
                          </a:solidFill>
                        </a:rPr>
                        <a:t>Thermal stress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b="1" dirty="0">
                          <a:solidFill>
                            <a:srgbClr val="C00000"/>
                          </a:solidFill>
                        </a:rPr>
                        <a:t>~1.7 </a:t>
                      </a:r>
                      <a:r>
                        <a:rPr lang="en-GB" sz="1800" b="1" dirty="0" err="1">
                          <a:solidFill>
                            <a:srgbClr val="C00000"/>
                          </a:solidFill>
                        </a:rPr>
                        <a:t>GPa</a:t>
                      </a:r>
                      <a:endParaRPr lang="en-GB" sz="18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4733087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4AD8D4A2-A34C-576B-0E82-148853E5401A}"/>
              </a:ext>
            </a:extLst>
          </p:cNvPr>
          <p:cNvSpPr txBox="1"/>
          <p:nvPr/>
        </p:nvSpPr>
        <p:spPr>
          <a:xfrm>
            <a:off x="3466187" y="3311611"/>
            <a:ext cx="52221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000" b="1" dirty="0">
                <a:solidFill>
                  <a:srgbClr val="FF0000"/>
                </a:solidFill>
              </a:rPr>
              <a:t>We ESTIMATED THERMAL IMPACT @ 1 mA</a:t>
            </a:r>
          </a:p>
        </p:txBody>
      </p:sp>
      <p:sp>
        <p:nvSpPr>
          <p:cNvPr id="26" name="Down Arrow 25">
            <a:extLst>
              <a:ext uri="{FF2B5EF4-FFF2-40B4-BE49-F238E27FC236}">
                <a16:creationId xmlns:a16="http://schemas.microsoft.com/office/drawing/2014/main" id="{2B782111-7060-08A9-CAA5-E99DD668D3C7}"/>
              </a:ext>
            </a:extLst>
          </p:cNvPr>
          <p:cNvSpPr/>
          <p:nvPr/>
        </p:nvSpPr>
        <p:spPr>
          <a:xfrm>
            <a:off x="5665490" y="3029879"/>
            <a:ext cx="276080" cy="308471"/>
          </a:xfrm>
          <a:prstGeom prst="downArrow">
            <a:avLst>
              <a:gd name="adj1" fmla="val 50000"/>
              <a:gd name="adj2" fmla="val 24606"/>
            </a:avLst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48FB4E0-6739-7036-9DE0-06E8A8EEB599}"/>
              </a:ext>
            </a:extLst>
          </p:cNvPr>
          <p:cNvSpPr txBox="1"/>
          <p:nvPr/>
        </p:nvSpPr>
        <p:spPr>
          <a:xfrm>
            <a:off x="1919536" y="5993378"/>
            <a:ext cx="9532993" cy="7232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None/>
            </a:pPr>
            <a:r>
              <a:rPr lang="en-GB" b="0" i="0" dirty="0">
                <a:solidFill>
                  <a:srgbClr val="C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Thermal stress is 10</a:t>
            </a:r>
            <a:r>
              <a:rPr lang="en-GB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times</a:t>
            </a:r>
            <a:r>
              <a:rPr lang="en-GB" b="0" i="0" dirty="0">
                <a:solidFill>
                  <a:srgbClr val="C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the fracture strength of material (</a:t>
            </a:r>
            <a:r>
              <a:rPr lang="en-GB" dirty="0">
                <a:solidFill>
                  <a:srgbClr val="C00000"/>
                </a:solidFill>
              </a:rPr>
              <a:t>100–200 MPa fracture strength)</a:t>
            </a:r>
          </a:p>
          <a:p>
            <a:pPr algn="ctr">
              <a:spcBef>
                <a:spcPts val="600"/>
              </a:spcBef>
              <a:buNone/>
            </a:pPr>
            <a:r>
              <a:rPr lang="en-GB" b="0" i="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proper cooling is essential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135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5035E0-41EF-1874-8013-09B1413E0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8467578-1CED-05D7-DEEC-42DA84C96486}"/>
              </a:ext>
            </a:extLst>
          </p:cNvPr>
          <p:cNvSpPr/>
          <p:nvPr/>
        </p:nvSpPr>
        <p:spPr>
          <a:xfrm>
            <a:off x="693556" y="1341042"/>
            <a:ext cx="5547360" cy="841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068BA3-1FA3-93E5-C5A1-F8233625B77D}"/>
              </a:ext>
            </a:extLst>
          </p:cNvPr>
          <p:cNvSpPr/>
          <p:nvPr/>
        </p:nvSpPr>
        <p:spPr>
          <a:xfrm>
            <a:off x="6430754" y="1139452"/>
            <a:ext cx="5497894" cy="50522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5C60F5-C581-BC5C-D406-B3FB77C17BBF}"/>
              </a:ext>
            </a:extLst>
          </p:cNvPr>
          <p:cNvSpPr/>
          <p:nvPr/>
        </p:nvSpPr>
        <p:spPr>
          <a:xfrm>
            <a:off x="6456041" y="1665751"/>
            <a:ext cx="5472607" cy="19437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A8233B-05C2-63D4-2B85-32F9B8C5D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72470"/>
            <a:ext cx="11640616" cy="615603"/>
          </a:xfrm>
        </p:spPr>
        <p:txBody>
          <a:bodyPr>
            <a:noAutofit/>
          </a:bodyPr>
          <a:lstStyle/>
          <a:p>
            <a:r>
              <a:rPr lang="en-GB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Addressing Thermal Challenges: Solutions &amp; Ongoing Collaboration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CE13CB-8735-1AC2-EE1B-D61EB1E56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AB20F-D7ED-4DAD-83AF-0FCB71CD2C50}" type="slidenum">
              <a:rPr lang="en-GB" smtClean="0"/>
              <a:t>9</a:t>
            </a:fld>
            <a:endParaRPr lang="en-GB" dirty="0"/>
          </a:p>
        </p:txBody>
      </p:sp>
      <p:pic>
        <p:nvPicPr>
          <p:cNvPr id="5" name="Picture 4" descr="image.png">
            <a:extLst>
              <a:ext uri="{FF2B5EF4-FFF2-40B4-BE49-F238E27FC236}">
                <a16:creationId xmlns:a16="http://schemas.microsoft.com/office/drawing/2014/main" id="{EE0195C0-72EC-5BF5-F771-9EF0B1374B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1501" t="1982" b="17945"/>
          <a:stretch>
            <a:fillRect/>
          </a:stretch>
        </p:blipFill>
        <p:spPr>
          <a:xfrm>
            <a:off x="4511823" y="1933542"/>
            <a:ext cx="1795213" cy="19335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C78DC0-FAC0-7C59-B62D-06C51F758CCF}"/>
              </a:ext>
            </a:extLst>
          </p:cNvPr>
          <p:cNvSpPr txBox="1"/>
          <p:nvPr/>
        </p:nvSpPr>
        <p:spPr>
          <a:xfrm>
            <a:off x="6564053" y="1828562"/>
            <a:ext cx="5256582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b="1" dirty="0">
                <a:solidFill>
                  <a:srgbClr val="5E35B1"/>
                </a:solidFill>
                <a:ea typeface="Roboto" panose="02000000000000000000" pitchFamily="2" charset="0"/>
                <a:cs typeface="Roboto" panose="02000000000000000000" pitchFamily="2" charset="0"/>
              </a:rPr>
              <a:t>Group: </a:t>
            </a:r>
            <a:r>
              <a:rPr dirty="0" err="1">
                <a:solidFill>
                  <a:srgbClr val="333333"/>
                </a:solidFill>
                <a:ea typeface="Roboto" panose="02000000000000000000" pitchFamily="2" charset="0"/>
                <a:cs typeface="Roboto" panose="02000000000000000000" pitchFamily="2" charset="0"/>
              </a:rPr>
              <a:t>Praena</a:t>
            </a:r>
            <a:r>
              <a:rPr dirty="0">
                <a:solidFill>
                  <a:srgbClr val="333333"/>
                </a:solidFill>
                <a:ea typeface="Roboto" panose="02000000000000000000" pitchFamily="2" charset="0"/>
                <a:cs typeface="Roboto" panose="02000000000000000000" pitchFamily="2" charset="0"/>
              </a:rPr>
              <a:t> et al., </a:t>
            </a:r>
            <a:r>
              <a:rPr lang="en-US" dirty="0">
                <a:solidFill>
                  <a:srgbClr val="333333"/>
                </a:solidFill>
                <a:ea typeface="Roboto" panose="02000000000000000000" pitchFamily="2" charset="0"/>
                <a:cs typeface="Roboto" panose="02000000000000000000" pitchFamily="2" charset="0"/>
              </a:rPr>
              <a:t>University of </a:t>
            </a:r>
            <a:r>
              <a:rPr dirty="0">
                <a:solidFill>
                  <a:srgbClr val="333333"/>
                </a:solidFill>
                <a:ea typeface="Roboto" panose="02000000000000000000" pitchFamily="2" charset="0"/>
                <a:cs typeface="Roboto" panose="02000000000000000000" pitchFamily="2" charset="0"/>
              </a:rPr>
              <a:t>Granada</a:t>
            </a:r>
          </a:p>
          <a:p>
            <a:pPr>
              <a:spcAft>
                <a:spcPts val="600"/>
              </a:spcAft>
            </a:pPr>
            <a:r>
              <a:rPr b="1" dirty="0">
                <a:solidFill>
                  <a:srgbClr val="5E35B1"/>
                </a:solidFill>
                <a:ea typeface="Roboto" panose="02000000000000000000" pitchFamily="2" charset="0"/>
                <a:cs typeface="Roboto" panose="02000000000000000000" pitchFamily="2" charset="0"/>
              </a:rPr>
              <a:t>Re</a:t>
            </a:r>
            <a:r>
              <a:rPr lang="en-US" b="1" dirty="0">
                <a:solidFill>
                  <a:srgbClr val="5E35B1"/>
                </a:solidFill>
                <a:ea typeface="Roboto" panose="02000000000000000000" pitchFamily="2" charset="0"/>
                <a:cs typeface="Roboto" panose="02000000000000000000" pitchFamily="2" charset="0"/>
              </a:rPr>
              <a:t>cent Publication</a:t>
            </a:r>
            <a:r>
              <a:rPr b="1" dirty="0">
                <a:solidFill>
                  <a:srgbClr val="5E35B1"/>
                </a:solidFill>
                <a:ea typeface="Roboto" panose="02000000000000000000" pitchFamily="2" charset="0"/>
                <a:cs typeface="Roboto" panose="02000000000000000000" pitchFamily="2" charset="0"/>
              </a:rPr>
              <a:t>: </a:t>
            </a:r>
            <a:r>
              <a:rPr lang="en-US" dirty="0">
                <a:solidFill>
                  <a:srgbClr val="333333"/>
                </a:solidFill>
                <a:ea typeface="Roboto" panose="02000000000000000000" pitchFamily="2" charset="0"/>
                <a:cs typeface="Roboto" panose="02000000000000000000" pitchFamily="2" charset="0"/>
              </a:rPr>
              <a:t>Proposed a </a:t>
            </a:r>
            <a:r>
              <a:rPr dirty="0">
                <a:solidFill>
                  <a:srgbClr val="333333"/>
                </a:solidFill>
                <a:ea typeface="Roboto" panose="02000000000000000000" pitchFamily="2" charset="0"/>
                <a:cs typeface="Roboto" panose="02000000000000000000" pitchFamily="2" charset="0"/>
              </a:rPr>
              <a:t>Cooling system design for </a:t>
            </a:r>
            <a:r>
              <a:rPr lang="en-US" baseline="30000" dirty="0">
                <a:solidFill>
                  <a:srgbClr val="333333"/>
                </a:solidFill>
                <a:ea typeface="Roboto" panose="02000000000000000000" pitchFamily="2" charset="0"/>
                <a:cs typeface="Roboto" panose="02000000000000000000" pitchFamily="2" charset="0"/>
              </a:rPr>
              <a:t>177</a:t>
            </a:r>
            <a:r>
              <a:rPr dirty="0">
                <a:solidFill>
                  <a:srgbClr val="333333"/>
                </a:solidFill>
                <a:ea typeface="Roboto" panose="02000000000000000000" pitchFamily="2" charset="0"/>
                <a:cs typeface="Roboto" panose="02000000000000000000" pitchFamily="2" charset="0"/>
              </a:rPr>
              <a:t>Lu production</a:t>
            </a:r>
            <a:r>
              <a:rPr lang="en-US" dirty="0">
                <a:solidFill>
                  <a:srgbClr val="333333"/>
                </a:solidFill>
                <a:ea typeface="Roboto" panose="02000000000000000000" pitchFamily="2" charset="0"/>
                <a:cs typeface="Roboto" panose="02000000000000000000" pitchFamily="2" charset="0"/>
              </a:rPr>
              <a:t> using Copper backing with </a:t>
            </a:r>
            <a:r>
              <a:rPr lang="en-US" dirty="0" err="1">
                <a:solidFill>
                  <a:srgbClr val="333333"/>
                </a:solidFill>
                <a:ea typeface="Roboto" panose="02000000000000000000" pitchFamily="2" charset="0"/>
                <a:cs typeface="Roboto" panose="02000000000000000000" pitchFamily="2" charset="0"/>
              </a:rPr>
              <a:t>milichannel</a:t>
            </a:r>
            <a:r>
              <a:rPr lang="en-US" dirty="0">
                <a:solidFill>
                  <a:srgbClr val="333333"/>
                </a:solidFill>
                <a:ea typeface="Roboto" panose="02000000000000000000" pitchFamily="2" charset="0"/>
                <a:cs typeface="Roboto" panose="02000000000000000000" pitchFamily="2" charset="0"/>
              </a:rPr>
              <a:t> water cooling @ </a:t>
            </a:r>
            <a:r>
              <a:rPr lang="en-GB" dirty="0">
                <a:solidFill>
                  <a:srgbClr val="333333"/>
                </a:solidFill>
                <a:ea typeface="Roboto" panose="02000000000000000000" pitchFamily="2" charset="0"/>
                <a:cs typeface="Roboto" panose="02000000000000000000" pitchFamily="2" charset="0"/>
              </a:rPr>
              <a:t>IFMIF-DONES</a:t>
            </a:r>
            <a:endParaRPr lang="en-US" dirty="0">
              <a:solidFill>
                <a:srgbClr val="333333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en-GB" sz="1600" dirty="0">
                <a:solidFill>
                  <a:srgbClr val="3F5DC1"/>
                </a:solidFill>
                <a:ea typeface="Roboto" panose="02000000000000000000" pitchFamily="2" charset="0"/>
                <a:cs typeface="Roboto" panose="02000000000000000000" pitchFamily="2" charset="0"/>
              </a:rPr>
              <a:t>López-Melero et al. (2021) </a:t>
            </a:r>
            <a:endParaRPr sz="1600" dirty="0">
              <a:solidFill>
                <a:srgbClr val="3F5DC1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5D850B-5EAE-4738-51FF-2D616B81B49F}"/>
              </a:ext>
            </a:extLst>
          </p:cNvPr>
          <p:cNvSpPr txBox="1"/>
          <p:nvPr/>
        </p:nvSpPr>
        <p:spPr>
          <a:xfrm>
            <a:off x="7536160" y="1179080"/>
            <a:ext cx="36704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Recently started </a:t>
            </a:r>
            <a:r>
              <a:rPr sz="2000" b="1" i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Collaboration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FF85AF-A57A-27E2-4402-210085CE3169}"/>
              </a:ext>
            </a:extLst>
          </p:cNvPr>
          <p:cNvSpPr txBox="1"/>
          <p:nvPr/>
        </p:nvSpPr>
        <p:spPr>
          <a:xfrm>
            <a:off x="825235" y="1453819"/>
            <a:ext cx="56730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67"/>
              </a:spcAft>
            </a:pPr>
            <a:r>
              <a:rPr sz="1600" b="1" dirty="0">
                <a:solidFill>
                  <a:srgbClr val="02809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Goal: </a:t>
            </a:r>
            <a:r>
              <a:rPr lang="en-GB" b="1" dirty="0"/>
              <a:t>simulate a proper target-backing system model.</a:t>
            </a:r>
            <a:r>
              <a:rPr lang="en-GB" sz="1600" dirty="0"/>
              <a:t> </a:t>
            </a:r>
            <a:endParaRPr sz="1600" dirty="0">
              <a:solidFill>
                <a:srgbClr val="333333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0C479E-812D-51EC-29C9-4383A5933E0E}"/>
              </a:ext>
            </a:extLst>
          </p:cNvPr>
          <p:cNvSpPr txBox="1"/>
          <p:nvPr/>
        </p:nvSpPr>
        <p:spPr>
          <a:xfrm>
            <a:off x="730043" y="779303"/>
            <a:ext cx="5532436" cy="646331"/>
          </a:xfrm>
          <a:prstGeom prst="rect">
            <a:avLst/>
          </a:prstGeom>
          <a:solidFill>
            <a:schemeClr val="accent6">
              <a:lumMod val="1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ANSYS </a:t>
            </a:r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software for </a:t>
            </a:r>
            <a:r>
              <a:rPr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Thermal-Mechanical Analysis (Ongoing)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1D5B3D-069D-8555-AB2D-38223BBEF66B}"/>
              </a:ext>
            </a:extLst>
          </p:cNvPr>
          <p:cNvSpPr txBox="1"/>
          <p:nvPr/>
        </p:nvSpPr>
        <p:spPr>
          <a:xfrm>
            <a:off x="6311240" y="4475203"/>
            <a:ext cx="5833432" cy="1754326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en-GB" dirty="0"/>
              <a:t>Backing material is crucial:  We’ll start study materials such as Ta, Al, Ti and SS316</a:t>
            </a:r>
          </a:p>
          <a:p>
            <a:endParaRPr lang="en-GB" dirty="0"/>
          </a:p>
          <a:p>
            <a:r>
              <a:rPr lang="en-GB" b="1" dirty="0">
                <a:solidFill>
                  <a:srgbClr val="FF0000"/>
                </a:solidFill>
              </a:rPr>
              <a:t>Possible good candidates</a:t>
            </a:r>
            <a:r>
              <a:rPr lang="en-GB" dirty="0"/>
              <a:t>: </a:t>
            </a:r>
            <a:r>
              <a:rPr lang="en-GB" b="1" dirty="0">
                <a:solidFill>
                  <a:srgbClr val="FF0000"/>
                </a:solidFill>
              </a:rPr>
              <a:t>Tantalum, Titanium</a:t>
            </a:r>
            <a:r>
              <a:rPr lang="en-GB" b="1" dirty="0"/>
              <a:t>: </a:t>
            </a:r>
            <a:r>
              <a:rPr lang="en-GB" dirty="0"/>
              <a:t>which based on their TEC parameters are much closer to </a:t>
            </a:r>
            <a:r>
              <a:rPr lang="en-GB" dirty="0" err="1"/>
              <a:t>Yb₂O</a:t>
            </a:r>
            <a:r>
              <a:rPr lang="en-GB" dirty="0"/>
              <a:t>₃ and this may lead to more mechanically robust target-backing system.</a:t>
            </a:r>
            <a:r>
              <a:rPr lang="en-GB" sz="1600" dirty="0"/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5B26DB-4B08-2F93-0AAF-99355EFE2B77}"/>
              </a:ext>
            </a:extLst>
          </p:cNvPr>
          <p:cNvSpPr/>
          <p:nvPr/>
        </p:nvSpPr>
        <p:spPr>
          <a:xfrm>
            <a:off x="6295472" y="4021851"/>
            <a:ext cx="5834275" cy="4632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90300F-C6A8-E32C-3862-A11263DEC7E9}"/>
              </a:ext>
            </a:extLst>
          </p:cNvPr>
          <p:cNvSpPr txBox="1"/>
          <p:nvPr/>
        </p:nvSpPr>
        <p:spPr>
          <a:xfrm>
            <a:off x="6826228" y="4061808"/>
            <a:ext cx="53035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</a:t>
            </a:r>
            <a:r>
              <a:rPr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andidate Backing Materials Under Study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0803E31-2419-CC7C-1EC6-716F403EA6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99" y="3898497"/>
            <a:ext cx="4376905" cy="2770863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A438FBA-7064-EB5D-9795-B312B42A8F31}"/>
              </a:ext>
            </a:extLst>
          </p:cNvPr>
          <p:cNvCxnSpPr/>
          <p:nvPr/>
        </p:nvCxnSpPr>
        <p:spPr>
          <a:xfrm flipH="1" flipV="1">
            <a:off x="2999656" y="4797152"/>
            <a:ext cx="3096344" cy="720080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625392E6-4E27-D5E2-E6D4-A292FFFD7CFA}"/>
              </a:ext>
            </a:extLst>
          </p:cNvPr>
          <p:cNvSpPr/>
          <p:nvPr/>
        </p:nvSpPr>
        <p:spPr>
          <a:xfrm>
            <a:off x="2037192" y="4691386"/>
            <a:ext cx="936104" cy="288032"/>
          </a:xfrm>
          <a:prstGeom prst="ellipse">
            <a:avLst/>
          </a:prstGeom>
          <a:noFill/>
          <a:ln>
            <a:solidFill>
              <a:schemeClr val="accent6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D6ECEC3-3BFF-E2BE-E3AB-505B08A9DA73}"/>
              </a:ext>
            </a:extLst>
          </p:cNvPr>
          <p:cNvCxnSpPr>
            <a:cxnSpLocks/>
          </p:cNvCxnSpPr>
          <p:nvPr/>
        </p:nvCxnSpPr>
        <p:spPr>
          <a:xfrm flipH="1">
            <a:off x="3451970" y="5716377"/>
            <a:ext cx="2644030" cy="0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12FE8A85-ADDC-FCE4-F673-78B9828F09A2}"/>
              </a:ext>
            </a:extLst>
          </p:cNvPr>
          <p:cNvSpPr/>
          <p:nvPr/>
        </p:nvSpPr>
        <p:spPr>
          <a:xfrm>
            <a:off x="2300626" y="5572361"/>
            <a:ext cx="936104" cy="288032"/>
          </a:xfrm>
          <a:prstGeom prst="ellipse">
            <a:avLst/>
          </a:prstGeom>
          <a:noFill/>
          <a:ln>
            <a:solidFill>
              <a:schemeClr val="accent6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4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figeneia Colors">
      <a:dk1>
        <a:srgbClr val="565656"/>
      </a:dk1>
      <a:lt1>
        <a:sysClr val="window" lastClr="FFFFFF"/>
      </a:lt1>
      <a:dk2>
        <a:srgbClr val="5F5C85"/>
      </a:dk2>
      <a:lt2>
        <a:srgbClr val="C7D6D1"/>
      </a:lt2>
      <a:accent1>
        <a:srgbClr val="4B719C"/>
      </a:accent1>
      <a:accent2>
        <a:srgbClr val="739DBF"/>
      </a:accent2>
      <a:accent3>
        <a:srgbClr val="83BBA9"/>
      </a:accent3>
      <a:accent4>
        <a:srgbClr val="4D8A74"/>
      </a:accent4>
      <a:accent5>
        <a:srgbClr val="908BAE"/>
      </a:accent5>
      <a:accent6>
        <a:srgbClr val="D6D4E8"/>
      </a:accent6>
      <a:hlink>
        <a:srgbClr val="739DBF"/>
      </a:hlink>
      <a:folHlink>
        <a:srgbClr val="908BAE"/>
      </a:folHlink>
    </a:clrScheme>
    <a:fontScheme name="Ifigineja font">
      <a:majorFont>
        <a:latin typeface="Roboto"/>
        <a:ea typeface="Arial"/>
        <a:cs typeface="Arial"/>
      </a:majorFont>
      <a:minorFont>
        <a:latin typeface="Roboto Condensed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17835</TotalTime>
  <Words>1468</Words>
  <Application>Microsoft Macintosh PowerPoint</Application>
  <DocSecurity>0</DocSecurity>
  <PresentationFormat>Widescreen</PresentationFormat>
  <Paragraphs>253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Roboto Condensed</vt:lpstr>
      <vt:lpstr>Space Grotesk</vt:lpstr>
      <vt:lpstr>Roboto</vt:lpstr>
      <vt:lpstr>Arial</vt:lpstr>
      <vt:lpstr>Cambria Math</vt:lpstr>
      <vt:lpstr>Aptos</vt:lpstr>
      <vt:lpstr>Calibri</vt:lpstr>
      <vt:lpstr>Office Theme</vt:lpstr>
      <vt:lpstr>Overview:  Studied Targets &amp; Challenges so far</vt:lpstr>
      <vt:lpstr>List of the radionuclides: that have been already studied and the ones that are currently under ongoing work </vt:lpstr>
      <vt:lpstr>Simulation Framework</vt:lpstr>
      <vt:lpstr>Results for 177Lu Production</vt:lpstr>
      <vt:lpstr>PowerPoint Presentation</vt:lpstr>
      <vt:lpstr>Results for 152Tb Production</vt:lpstr>
      <vt:lpstr>PowerPoint Presentation</vt:lpstr>
      <vt:lpstr>Main challenge: Target’s (176Yb2O3 ) Thermal Stress due to High-Currents </vt:lpstr>
      <vt:lpstr>Addressing Thermal Challenges: Solutions &amp; Ongoing Collaboration</vt:lpstr>
      <vt:lpstr>Summary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Matjaz</dc:creator>
  <cp:keywords/>
  <dc:description/>
  <cp:lastModifiedBy>nelli vagena</cp:lastModifiedBy>
  <cp:revision>512</cp:revision>
  <dcterms:created xsi:type="dcterms:W3CDTF">2025-07-08T12:20:48Z</dcterms:created>
  <dcterms:modified xsi:type="dcterms:W3CDTF">2026-05-07T11:04:36Z</dcterms:modified>
  <cp:category/>
  <dc:identifier/>
  <cp:contentStatus/>
  <dc:language/>
  <cp:version/>
</cp:coreProperties>
</file>