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320" r:id="rId3"/>
    <p:sldId id="346" r:id="rId4"/>
    <p:sldId id="349" r:id="rId5"/>
    <p:sldId id="350" r:id="rId6"/>
    <p:sldId id="351" r:id="rId7"/>
    <p:sldId id="352" r:id="rId8"/>
    <p:sldId id="338" r:id="rId9"/>
    <p:sldId id="358" r:id="rId10"/>
    <p:sldId id="360" r:id="rId11"/>
    <p:sldId id="356" r:id="rId12"/>
    <p:sldId id="342" r:id="rId13"/>
    <p:sldId id="296" r:id="rId14"/>
  </p:sldIdLst>
  <p:sldSz cx="12192000" cy="6858000"/>
  <p:notesSz cx="12192000" cy="6858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Space Grotesk" panose="020B0604020202020204" charset="0"/>
      <p:regular r:id="rId24"/>
      <p:bold r:id="rId25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49"/>
    <a:srgbClr val="FFCCCC"/>
    <a:srgbClr val="E4F4E2"/>
    <a:srgbClr val="2B1717"/>
    <a:srgbClr val="F36976"/>
    <a:srgbClr val="82D7E2"/>
    <a:srgbClr val="DB77C1"/>
    <a:srgbClr val="F3A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>
      <p:cViewPr varScale="1">
        <p:scale>
          <a:sx n="78" d="100"/>
          <a:sy n="78" d="100"/>
        </p:scale>
        <p:origin x="77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ACBF6-0691-4AC5-8AE9-206C84D65276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6E6FCE1-FCE9-4690-98A6-A96AC276A167}">
      <dgm:prSet phldrT="[Text]" custT="1"/>
      <dgm:spPr>
        <a:solidFill>
          <a:schemeClr val="bg2">
            <a:lumMod val="90000"/>
            <a:alpha val="2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en-US" sz="1600" b="1" i="0" u="none" strike="noStrike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T3.1: LINAC/RFQ design and beam dynamics studies</a:t>
          </a:r>
        </a:p>
        <a:p>
          <a:pPr algn="l">
            <a:buNone/>
          </a:pPr>
          <a:r>
            <a:rPr lang="en-US" sz="1200" b="1" dirty="0">
              <a:sym typeface="Wingdings" panose="05000000000000000000" pitchFamily="2" charset="2"/>
            </a:rPr>
            <a:t> </a:t>
          </a:r>
          <a:r>
            <a:rPr lang="en-US" sz="1200" b="1" dirty="0"/>
            <a:t>D3.1:  M12, 24, 42</a:t>
          </a:r>
        </a:p>
        <a:p>
          <a:pPr algn="l">
            <a:buNone/>
          </a:pPr>
          <a:r>
            <a:rPr lang="en-US" sz="1200" b="1" dirty="0">
              <a:sym typeface="Wingdings" panose="05000000000000000000" pitchFamily="2" charset="2"/>
            </a:rPr>
            <a:t> </a:t>
          </a:r>
          <a:r>
            <a:rPr lang="en-US" sz="1200" b="1" dirty="0"/>
            <a:t>D3.2: M15, M42</a:t>
          </a:r>
          <a:r>
            <a:rPr lang="el-GR" sz="1200" b="1" dirty="0"/>
            <a:t>                      </a:t>
          </a:r>
          <a:endParaRPr lang="en-US" sz="1200" b="1" dirty="0"/>
        </a:p>
      </dgm:t>
    </dgm:pt>
    <dgm:pt modelId="{095F82F4-31BB-434F-8E47-6BCE4217817E}" type="parTrans" cxnId="{B472B7FE-8BA3-4F10-B6D2-4F39A09A03B4}">
      <dgm:prSet/>
      <dgm:spPr/>
      <dgm:t>
        <a:bodyPr/>
        <a:lstStyle/>
        <a:p>
          <a:endParaRPr lang="en-US"/>
        </a:p>
      </dgm:t>
    </dgm:pt>
    <dgm:pt modelId="{67B84803-BF24-482B-B6B3-08B40219D65E}" type="sibTrans" cxnId="{B472B7FE-8BA3-4F10-B6D2-4F39A09A03B4}">
      <dgm:prSet/>
      <dgm:spPr/>
      <dgm:t>
        <a:bodyPr/>
        <a:lstStyle/>
        <a:p>
          <a:endParaRPr lang="en-US"/>
        </a:p>
      </dgm:t>
    </dgm:pt>
    <dgm:pt modelId="{EE7AAFE7-7BB5-478F-B03D-DDCC97DD1CC2}">
      <dgm:prSet phldrT="[Text]" custT="1"/>
      <dgm:spPr>
        <a:solidFill>
          <a:schemeClr val="tx2">
            <a:lumMod val="20000"/>
            <a:lumOff val="80000"/>
            <a:alpha val="3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>
            <a:buNone/>
          </a:pPr>
          <a:r>
            <a:rPr lang="en-US" sz="1600" b="1" i="0" u="none" strike="noStrike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T3.2: Beam parameters and hardware specifications for different operational scenarios</a:t>
          </a:r>
        </a:p>
        <a:p>
          <a:pPr algn="l">
            <a:buNone/>
          </a:pPr>
          <a:r>
            <a:rPr lang="en-US" sz="1200" b="1" i="0" u="none" strike="noStrike" dirty="0">
              <a:effectLst/>
              <a:latin typeface="Aptos" panose="020B0004020202020204" pitchFamily="34" charset="0"/>
              <a:sym typeface="Wingdings" panose="05000000000000000000" pitchFamily="2" charset="2"/>
            </a:rPr>
            <a:t> </a:t>
          </a:r>
          <a:r>
            <a:rPr lang="en-US" sz="1200" b="1" i="0" u="none" strike="noStrike" dirty="0">
              <a:effectLst/>
              <a:latin typeface="Aptos" panose="020B0004020202020204" pitchFamily="34" charset="0"/>
            </a:rPr>
            <a:t>D3.3: M24, 36</a:t>
          </a:r>
        </a:p>
        <a:p>
          <a:pPr algn="l">
            <a:buNone/>
          </a:pPr>
          <a:endParaRPr lang="en-US" sz="1100" b="1" dirty="0"/>
        </a:p>
      </dgm:t>
    </dgm:pt>
    <dgm:pt modelId="{8681D09E-C967-4404-9DD4-E43E45EA0B4B}" type="parTrans" cxnId="{91484D8E-7476-4E93-A4B9-B1CC9B0398B5}">
      <dgm:prSet/>
      <dgm:spPr/>
      <dgm:t>
        <a:bodyPr/>
        <a:lstStyle/>
        <a:p>
          <a:endParaRPr lang="en-US"/>
        </a:p>
      </dgm:t>
    </dgm:pt>
    <dgm:pt modelId="{ACA4B8FC-727B-4218-9D69-9730E3729E2E}" type="sibTrans" cxnId="{91484D8E-7476-4E93-A4B9-B1CC9B0398B5}">
      <dgm:prSet/>
      <dgm:spPr/>
      <dgm:t>
        <a:bodyPr/>
        <a:lstStyle/>
        <a:p>
          <a:endParaRPr lang="en-US"/>
        </a:p>
      </dgm:t>
    </dgm:pt>
    <dgm:pt modelId="{CE7D494B-25C0-462D-99D0-0BC6CDEA1EB7}">
      <dgm:prSet phldrT="[Text]" custT="1"/>
      <dgm:spPr>
        <a:solidFill>
          <a:schemeClr val="accent1">
            <a:lumMod val="20000"/>
            <a:lumOff val="80000"/>
            <a:alpha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buNone/>
          </a:pPr>
          <a:r>
            <a:rPr lang="en-US" sz="1600" b="1" i="0" u="none" strike="noStrike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T3.3: Targets’ optimization and handling for different isotope production scenarios</a:t>
          </a:r>
        </a:p>
        <a:p>
          <a:pPr algn="l">
            <a:buNone/>
          </a:pPr>
          <a:r>
            <a:rPr lang="en-US" sz="1200" b="1" dirty="0">
              <a:sym typeface="Wingdings" panose="05000000000000000000" pitchFamily="2" charset="2"/>
            </a:rPr>
            <a:t> </a:t>
          </a:r>
          <a:r>
            <a:rPr lang="en-US" sz="1200" b="1" dirty="0"/>
            <a:t>D3.3: M24, 36</a:t>
          </a:r>
        </a:p>
      </dgm:t>
    </dgm:pt>
    <dgm:pt modelId="{261DA519-1AD6-4BFC-8DF3-5CD2FE3259D4}" type="parTrans" cxnId="{E50F6CA9-14C1-42AB-A1C0-1B9E244BC23C}">
      <dgm:prSet/>
      <dgm:spPr/>
      <dgm:t>
        <a:bodyPr/>
        <a:lstStyle/>
        <a:p>
          <a:endParaRPr lang="en-US"/>
        </a:p>
      </dgm:t>
    </dgm:pt>
    <dgm:pt modelId="{F1A2F44F-6830-4F2F-91F4-4BA5AC4D4C3E}" type="sibTrans" cxnId="{E50F6CA9-14C1-42AB-A1C0-1B9E244BC23C}">
      <dgm:prSet/>
      <dgm:spPr/>
      <dgm:t>
        <a:bodyPr/>
        <a:lstStyle/>
        <a:p>
          <a:endParaRPr lang="en-US"/>
        </a:p>
      </dgm:t>
    </dgm:pt>
    <dgm:pt modelId="{4BE55983-DA5E-4DA9-9758-487D1A636F60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>
            <a:buNone/>
          </a:pPr>
          <a:r>
            <a:rPr lang="en-US" sz="1600" b="1" i="0" u="none" strike="noStrike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T3.5: Study of the Safety and Radiation protection requirements</a:t>
          </a:r>
        </a:p>
        <a:p>
          <a:pPr algn="l">
            <a:buNone/>
          </a:pPr>
          <a:r>
            <a:rPr lang="en-US" sz="1200" b="1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sym typeface="Wingdings" panose="05000000000000000000" pitchFamily="2" charset="2"/>
            </a:rPr>
            <a:t> </a:t>
          </a:r>
          <a:r>
            <a:rPr lang="en-US" sz="1200" b="1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</a:rPr>
            <a:t>D3.5: M24, 36 </a:t>
          </a:r>
          <a:endParaRPr lang="en-US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0C920F1C-8EB3-4C38-834F-9BEDCE1F1CBF}" type="parTrans" cxnId="{4855A79D-C942-449D-900D-2623DBA7110F}">
      <dgm:prSet/>
      <dgm:spPr/>
      <dgm:t>
        <a:bodyPr/>
        <a:lstStyle/>
        <a:p>
          <a:endParaRPr lang="en-US"/>
        </a:p>
      </dgm:t>
    </dgm:pt>
    <dgm:pt modelId="{86F2E3A9-6B70-4271-96D1-2ADD6D685133}" type="sibTrans" cxnId="{4855A79D-C942-449D-900D-2623DBA7110F}">
      <dgm:prSet/>
      <dgm:spPr/>
      <dgm:t>
        <a:bodyPr/>
        <a:lstStyle/>
        <a:p>
          <a:endParaRPr lang="en-US"/>
        </a:p>
      </dgm:t>
    </dgm:pt>
    <dgm:pt modelId="{C89B753F-50AA-4437-A72A-147F52C2DFA9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>
            <a:buNone/>
          </a:pPr>
          <a:r>
            <a:rPr lang="en-US" sz="1600" b="1" i="0" u="none" strike="noStrike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T3.4: Control system development project plan</a:t>
          </a:r>
        </a:p>
        <a:p>
          <a:pPr algn="l">
            <a:buNone/>
          </a:pPr>
          <a:r>
            <a:rPr lang="en-US" sz="1200" b="1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200" b="1" dirty="0">
              <a:solidFill>
                <a:schemeClr val="accent5">
                  <a:lumMod val="50000"/>
                </a:schemeClr>
              </a:solidFill>
            </a:rPr>
            <a:t>D3.4: M36, 46</a:t>
          </a:r>
        </a:p>
      </dgm:t>
    </dgm:pt>
    <dgm:pt modelId="{D09DCB9D-A050-4262-96BA-E90C05FC38E5}" type="parTrans" cxnId="{A6AE3271-3867-4291-8E97-592CDC39939B}">
      <dgm:prSet/>
      <dgm:spPr/>
      <dgm:t>
        <a:bodyPr/>
        <a:lstStyle/>
        <a:p>
          <a:endParaRPr lang="en-US"/>
        </a:p>
      </dgm:t>
    </dgm:pt>
    <dgm:pt modelId="{3CA76269-F3C5-4E24-B5B0-EFC5D6AA9EBA}" type="sibTrans" cxnId="{A6AE3271-3867-4291-8E97-592CDC39939B}">
      <dgm:prSet/>
      <dgm:spPr/>
      <dgm:t>
        <a:bodyPr/>
        <a:lstStyle/>
        <a:p>
          <a:endParaRPr lang="en-US"/>
        </a:p>
      </dgm:t>
    </dgm:pt>
    <dgm:pt modelId="{D9048951-5248-4998-BB36-624D0F037E21}">
      <dgm:prSet phldrT="[Text]"/>
      <dgm:spPr/>
      <dgm:t>
        <a:bodyPr/>
        <a:lstStyle/>
        <a:p>
          <a:pPr>
            <a:buNone/>
          </a:pPr>
          <a:r>
            <a:rPr lang="en-US" dirty="0"/>
            <a:t>COSYLAB</a:t>
          </a:r>
        </a:p>
      </dgm:t>
    </dgm:pt>
    <dgm:pt modelId="{F9BF55BF-4055-4BA1-B517-D8962EF2C995}" type="parTrans" cxnId="{A9886F9F-B425-49D0-B158-35FB27341979}">
      <dgm:prSet/>
      <dgm:spPr/>
      <dgm:t>
        <a:bodyPr/>
        <a:lstStyle/>
        <a:p>
          <a:endParaRPr lang="en-US"/>
        </a:p>
      </dgm:t>
    </dgm:pt>
    <dgm:pt modelId="{B994815C-5561-4EDB-AAFA-1771CDCD0135}" type="sibTrans" cxnId="{A9886F9F-B425-49D0-B158-35FB27341979}">
      <dgm:prSet/>
      <dgm:spPr/>
      <dgm:t>
        <a:bodyPr/>
        <a:lstStyle/>
        <a:p>
          <a:endParaRPr lang="en-US"/>
        </a:p>
      </dgm:t>
    </dgm:pt>
    <dgm:pt modelId="{F986FF00-F44D-48A0-A9FA-A8C54E23AABA}">
      <dgm:prSet phldrT="[Text]"/>
      <dgm:spPr/>
      <dgm:t>
        <a:bodyPr/>
        <a:lstStyle/>
        <a:p>
          <a:pPr>
            <a:buNone/>
          </a:pPr>
          <a:r>
            <a:rPr lang="en-US" dirty="0"/>
            <a:t>NCSRD</a:t>
          </a:r>
        </a:p>
      </dgm:t>
    </dgm:pt>
    <dgm:pt modelId="{9FF8C374-AE09-45E7-8192-CFD1EF378767}" type="parTrans" cxnId="{E61CEC78-D45B-4C27-AB74-E2DC0DCD99C3}">
      <dgm:prSet/>
      <dgm:spPr/>
      <dgm:t>
        <a:bodyPr/>
        <a:lstStyle/>
        <a:p>
          <a:endParaRPr lang="en-US"/>
        </a:p>
      </dgm:t>
    </dgm:pt>
    <dgm:pt modelId="{D2FF369F-14EB-41D2-BC79-1B8EC68B9A24}" type="sibTrans" cxnId="{E61CEC78-D45B-4C27-AB74-E2DC0DCD99C3}">
      <dgm:prSet/>
      <dgm:spPr/>
      <dgm:t>
        <a:bodyPr/>
        <a:lstStyle/>
        <a:p>
          <a:endParaRPr lang="en-US"/>
        </a:p>
      </dgm:t>
    </dgm:pt>
    <dgm:pt modelId="{DEBB3C26-E511-4EFE-BC77-0A8D303EEB3C}">
      <dgm:prSet phldrT="[Text]" custT="1"/>
      <dgm:spPr>
        <a:solidFill>
          <a:srgbClr val="FFCCCC">
            <a:alpha val="30000"/>
          </a:srgbClr>
        </a:solidFill>
      </dgm:spPr>
      <dgm:t>
        <a:bodyPr/>
        <a:lstStyle/>
        <a:p>
          <a:pPr algn="l">
            <a:buNone/>
          </a:pPr>
          <a:r>
            <a:rPr lang="en-US" sz="1600" b="1" i="0" u="none" strike="noStrike" dirty="0">
              <a:solidFill>
                <a:srgbClr val="ED7C49"/>
              </a:solidFill>
              <a:effectLst/>
              <a:latin typeface="Aptos" panose="020B0004020202020204" pitchFamily="34" charset="0"/>
            </a:rPr>
            <a:t>T3.6: Development of Computational tools</a:t>
          </a:r>
        </a:p>
        <a:p>
          <a:pPr algn="l">
            <a:buNone/>
          </a:pPr>
          <a:r>
            <a:rPr lang="en-US" sz="1200" b="1" i="0" u="none" strike="noStrike" dirty="0">
              <a:solidFill>
                <a:srgbClr val="ED7C49"/>
              </a:solidFill>
              <a:effectLst/>
              <a:latin typeface="Aptos" panose="020B0004020202020204" pitchFamily="34" charset="0"/>
              <a:sym typeface="Wingdings" panose="05000000000000000000" pitchFamily="2" charset="2"/>
            </a:rPr>
            <a:t> </a:t>
          </a:r>
          <a:r>
            <a:rPr lang="en-US" sz="1200" b="1" i="0" u="none" strike="noStrike" dirty="0">
              <a:solidFill>
                <a:srgbClr val="ED7C49"/>
              </a:solidFill>
              <a:effectLst/>
              <a:latin typeface="Aptos" panose="020B0004020202020204" pitchFamily="34" charset="0"/>
            </a:rPr>
            <a:t>Horizontal Task  </a:t>
          </a:r>
          <a:endParaRPr lang="en-US" sz="1200" b="1" dirty="0">
            <a:solidFill>
              <a:srgbClr val="ED7C49"/>
            </a:solidFill>
          </a:endParaRPr>
        </a:p>
      </dgm:t>
    </dgm:pt>
    <dgm:pt modelId="{72A6F3AA-B603-4A85-9B8C-F8AE97E1175B}" type="parTrans" cxnId="{81654713-9091-41B0-AA93-7E64FF29FF7E}">
      <dgm:prSet/>
      <dgm:spPr/>
      <dgm:t>
        <a:bodyPr/>
        <a:lstStyle/>
        <a:p>
          <a:endParaRPr lang="en-US"/>
        </a:p>
      </dgm:t>
    </dgm:pt>
    <dgm:pt modelId="{072F34A3-E164-44C7-82FF-0322835E5A5C}" type="sibTrans" cxnId="{81654713-9091-41B0-AA93-7E64FF29FF7E}">
      <dgm:prSet/>
      <dgm:spPr/>
      <dgm:t>
        <a:bodyPr/>
        <a:lstStyle/>
        <a:p>
          <a:endParaRPr lang="en-US"/>
        </a:p>
      </dgm:t>
    </dgm:pt>
    <dgm:pt modelId="{326C162B-D8C0-43D6-B139-23244396262A}">
      <dgm:prSet phldrT="[Text]"/>
      <dgm:spPr/>
      <dgm:t>
        <a:bodyPr/>
        <a:lstStyle/>
        <a:p>
          <a:pPr>
            <a:buNone/>
          </a:pPr>
          <a:r>
            <a:rPr lang="en-US" dirty="0"/>
            <a:t>AUTH</a:t>
          </a:r>
        </a:p>
      </dgm:t>
    </dgm:pt>
    <dgm:pt modelId="{5455B233-2B83-45D1-89A9-7F86ED4E338D}" type="parTrans" cxnId="{95E83AF4-0270-4E81-970E-F7D0EDA62B79}">
      <dgm:prSet/>
      <dgm:spPr/>
      <dgm:t>
        <a:bodyPr/>
        <a:lstStyle/>
        <a:p>
          <a:endParaRPr lang="en-US"/>
        </a:p>
      </dgm:t>
    </dgm:pt>
    <dgm:pt modelId="{5D89C5E3-5664-4F8A-B641-9D0859BC747D}" type="sibTrans" cxnId="{95E83AF4-0270-4E81-970E-F7D0EDA62B79}">
      <dgm:prSet/>
      <dgm:spPr/>
      <dgm:t>
        <a:bodyPr/>
        <a:lstStyle/>
        <a:p>
          <a:endParaRPr lang="en-US"/>
        </a:p>
      </dgm:t>
    </dgm:pt>
    <dgm:pt modelId="{AF9FCBC6-674A-425B-830D-CFD6B63691A2}">
      <dgm:prSet phldrT="[Text]"/>
      <dgm:spPr/>
      <dgm:t>
        <a:bodyPr/>
        <a:lstStyle/>
        <a:p>
          <a:pPr>
            <a:buNone/>
          </a:pPr>
          <a:r>
            <a:rPr lang="en-US" dirty="0"/>
            <a:t>AUTH</a:t>
          </a:r>
        </a:p>
      </dgm:t>
    </dgm:pt>
    <dgm:pt modelId="{68FC587D-4E6D-4F90-B0F1-8493A0E8CACE}" type="parTrans" cxnId="{A88F25DB-275A-491D-A3C7-84F35E8C85A4}">
      <dgm:prSet/>
      <dgm:spPr/>
      <dgm:t>
        <a:bodyPr/>
        <a:lstStyle/>
        <a:p>
          <a:endParaRPr lang="en-US"/>
        </a:p>
      </dgm:t>
    </dgm:pt>
    <dgm:pt modelId="{26CF5A5D-D5EF-43F0-ADCC-64B91E7F57AE}" type="sibTrans" cxnId="{A88F25DB-275A-491D-A3C7-84F35E8C85A4}">
      <dgm:prSet/>
      <dgm:spPr/>
      <dgm:t>
        <a:bodyPr/>
        <a:lstStyle/>
        <a:p>
          <a:endParaRPr lang="en-US"/>
        </a:p>
      </dgm:t>
    </dgm:pt>
    <dgm:pt modelId="{1B29F6C3-13EB-4290-8EB1-7C3F98F9DA69}">
      <dgm:prSet phldrT="[Text]"/>
      <dgm:spPr>
        <a:solidFill>
          <a:schemeClr val="bg2">
            <a:lumMod val="90000"/>
            <a:alpha val="2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en-US" dirty="0"/>
            <a:t>AUTH</a:t>
          </a:r>
          <a:endParaRPr lang="en-US" b="1" dirty="0"/>
        </a:p>
      </dgm:t>
    </dgm:pt>
    <dgm:pt modelId="{E4278E90-34A5-4810-806B-1962CE0743A3}" type="parTrans" cxnId="{C7A88D7A-577D-45D5-AF1B-9AE94976DD65}">
      <dgm:prSet/>
      <dgm:spPr/>
      <dgm:t>
        <a:bodyPr/>
        <a:lstStyle/>
        <a:p>
          <a:endParaRPr lang="en-US"/>
        </a:p>
      </dgm:t>
    </dgm:pt>
    <dgm:pt modelId="{F3AAC0C0-5277-42E9-9359-1E20B93C0409}" type="sibTrans" cxnId="{C7A88D7A-577D-45D5-AF1B-9AE94976DD65}">
      <dgm:prSet/>
      <dgm:spPr/>
      <dgm:t>
        <a:bodyPr/>
        <a:lstStyle/>
        <a:p>
          <a:endParaRPr lang="en-US"/>
        </a:p>
      </dgm:t>
    </dgm:pt>
    <dgm:pt modelId="{0A8B8012-0A31-4A8E-AE13-FED8AEBF5417}">
      <dgm:prSet phldrT="[Text]"/>
      <dgm:spPr>
        <a:solidFill>
          <a:schemeClr val="tx2">
            <a:lumMod val="20000"/>
            <a:lumOff val="80000"/>
            <a:alpha val="3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>
            <a:buNone/>
          </a:pPr>
          <a:r>
            <a:rPr lang="en-US" dirty="0"/>
            <a:t>CERN</a:t>
          </a:r>
          <a:endParaRPr lang="en-US" b="1" dirty="0"/>
        </a:p>
      </dgm:t>
    </dgm:pt>
    <dgm:pt modelId="{7D1ABD0F-DF81-4B43-AC3B-C7C4649E6855}" type="parTrans" cxnId="{019F32E5-E910-4600-8780-1D134ED24D41}">
      <dgm:prSet/>
      <dgm:spPr/>
      <dgm:t>
        <a:bodyPr/>
        <a:lstStyle/>
        <a:p>
          <a:endParaRPr lang="en-US"/>
        </a:p>
      </dgm:t>
    </dgm:pt>
    <dgm:pt modelId="{304C112C-5F62-4FD9-ACB9-C9F05BABDB51}" type="sibTrans" cxnId="{019F32E5-E910-4600-8780-1D134ED24D41}">
      <dgm:prSet/>
      <dgm:spPr/>
      <dgm:t>
        <a:bodyPr/>
        <a:lstStyle/>
        <a:p>
          <a:endParaRPr lang="en-US"/>
        </a:p>
      </dgm:t>
    </dgm:pt>
    <dgm:pt modelId="{429F38E4-BA01-4067-B5A3-05A85DF700EC}" type="pres">
      <dgm:prSet presAssocID="{130ACBF6-0691-4AC5-8AE9-206C84D65276}" presName="Name0" presStyleCnt="0">
        <dgm:presLayoutVars>
          <dgm:dir/>
          <dgm:animLvl val="lvl"/>
          <dgm:resizeHandles val="exact"/>
        </dgm:presLayoutVars>
      </dgm:prSet>
      <dgm:spPr/>
    </dgm:pt>
    <dgm:pt modelId="{D10BA091-A3AC-4F0A-9017-7BE841155858}" type="pres">
      <dgm:prSet presAssocID="{66E6FCE1-FCE9-4690-98A6-A96AC276A167}" presName="linNode" presStyleCnt="0"/>
      <dgm:spPr/>
    </dgm:pt>
    <dgm:pt modelId="{A81DB175-3D88-49BF-9B9E-3D104754D98C}" type="pres">
      <dgm:prSet presAssocID="{66E6FCE1-FCE9-4690-98A6-A96AC276A167}" presName="parentText" presStyleLbl="node1" presStyleIdx="0" presStyleCnt="6" custScaleX="1131490" custLinFactNeighborX="-8" custLinFactNeighborY="-8026">
        <dgm:presLayoutVars>
          <dgm:chMax val="1"/>
          <dgm:bulletEnabled val="1"/>
        </dgm:presLayoutVars>
      </dgm:prSet>
      <dgm:spPr/>
    </dgm:pt>
    <dgm:pt modelId="{33A82BD6-72F2-445A-8DFC-7FD79B83CBB6}" type="pres">
      <dgm:prSet presAssocID="{66E6FCE1-FCE9-4690-98A6-A96AC276A167}" presName="descendantText" presStyleLbl="alignAccFollowNode1" presStyleIdx="0" presStyleCnt="6">
        <dgm:presLayoutVars>
          <dgm:bulletEnabled val="1"/>
        </dgm:presLayoutVars>
      </dgm:prSet>
      <dgm:spPr/>
    </dgm:pt>
    <dgm:pt modelId="{D0B930F5-0169-46FC-8E64-EC9561A78B80}" type="pres">
      <dgm:prSet presAssocID="{67B84803-BF24-482B-B6B3-08B40219D65E}" presName="sp" presStyleCnt="0"/>
      <dgm:spPr/>
    </dgm:pt>
    <dgm:pt modelId="{155A5C27-793E-461A-B3E2-1EEAAF70EC60}" type="pres">
      <dgm:prSet presAssocID="{EE7AAFE7-7BB5-478F-B03D-DDCC97DD1CC2}" presName="linNode" presStyleCnt="0"/>
      <dgm:spPr/>
    </dgm:pt>
    <dgm:pt modelId="{D0F3AC8A-27D3-4FFE-97CE-8A4058EBC321}" type="pres">
      <dgm:prSet presAssocID="{EE7AAFE7-7BB5-478F-B03D-DDCC97DD1CC2}" presName="parentText" presStyleLbl="node1" presStyleIdx="1" presStyleCnt="6" custScaleX="1131490">
        <dgm:presLayoutVars>
          <dgm:chMax val="1"/>
          <dgm:bulletEnabled val="1"/>
        </dgm:presLayoutVars>
      </dgm:prSet>
      <dgm:spPr/>
    </dgm:pt>
    <dgm:pt modelId="{A3AA350D-D96F-46B5-88D3-C3717A6C089A}" type="pres">
      <dgm:prSet presAssocID="{EE7AAFE7-7BB5-478F-B03D-DDCC97DD1CC2}" presName="descendantText" presStyleLbl="alignAccFollowNode1" presStyleIdx="1" presStyleCnt="6">
        <dgm:presLayoutVars>
          <dgm:bulletEnabled val="1"/>
        </dgm:presLayoutVars>
      </dgm:prSet>
      <dgm:spPr/>
    </dgm:pt>
    <dgm:pt modelId="{4E777AC5-451E-40AC-891C-9DEEBCEFCF50}" type="pres">
      <dgm:prSet presAssocID="{ACA4B8FC-727B-4218-9D69-9730E3729E2E}" presName="sp" presStyleCnt="0"/>
      <dgm:spPr/>
    </dgm:pt>
    <dgm:pt modelId="{21C872F9-E583-423E-B96A-89DDFB6F2E9C}" type="pres">
      <dgm:prSet presAssocID="{CE7D494B-25C0-462D-99D0-0BC6CDEA1EB7}" presName="linNode" presStyleCnt="0"/>
      <dgm:spPr/>
    </dgm:pt>
    <dgm:pt modelId="{7F0711F3-B250-4881-9995-2CEFBA51EB31}" type="pres">
      <dgm:prSet presAssocID="{CE7D494B-25C0-462D-99D0-0BC6CDEA1EB7}" presName="parentText" presStyleLbl="node1" presStyleIdx="2" presStyleCnt="6" custScaleX="1131490">
        <dgm:presLayoutVars>
          <dgm:chMax val="1"/>
          <dgm:bulletEnabled val="1"/>
        </dgm:presLayoutVars>
      </dgm:prSet>
      <dgm:spPr/>
    </dgm:pt>
    <dgm:pt modelId="{C94D41BE-CF9E-48CA-A33F-77FFFDD24E34}" type="pres">
      <dgm:prSet presAssocID="{CE7D494B-25C0-462D-99D0-0BC6CDEA1EB7}" presName="descendantText" presStyleLbl="alignAccFollowNode1" presStyleIdx="2" presStyleCnt="6">
        <dgm:presLayoutVars>
          <dgm:bulletEnabled val="1"/>
        </dgm:presLayoutVars>
      </dgm:prSet>
      <dgm:spPr/>
    </dgm:pt>
    <dgm:pt modelId="{79BA41E1-EBD8-428B-BFFB-886FE2F0FBBD}" type="pres">
      <dgm:prSet presAssocID="{F1A2F44F-6830-4F2F-91F4-4BA5AC4D4C3E}" presName="sp" presStyleCnt="0"/>
      <dgm:spPr/>
    </dgm:pt>
    <dgm:pt modelId="{9253F7B6-AC35-4FDA-9AD0-950154C6219A}" type="pres">
      <dgm:prSet presAssocID="{C89B753F-50AA-4437-A72A-147F52C2DFA9}" presName="linNode" presStyleCnt="0"/>
      <dgm:spPr/>
    </dgm:pt>
    <dgm:pt modelId="{77771811-CB14-4FC6-AE96-FF82AA0899E2}" type="pres">
      <dgm:prSet presAssocID="{C89B753F-50AA-4437-A72A-147F52C2DFA9}" presName="parentText" presStyleLbl="node1" presStyleIdx="3" presStyleCnt="6" custScaleX="1131490">
        <dgm:presLayoutVars>
          <dgm:chMax val="1"/>
          <dgm:bulletEnabled val="1"/>
        </dgm:presLayoutVars>
      </dgm:prSet>
      <dgm:spPr/>
    </dgm:pt>
    <dgm:pt modelId="{A9D41233-92F8-48F5-98FA-88ACB2A2576D}" type="pres">
      <dgm:prSet presAssocID="{C89B753F-50AA-4437-A72A-147F52C2DFA9}" presName="descendantText" presStyleLbl="alignAccFollowNode1" presStyleIdx="3" presStyleCnt="6">
        <dgm:presLayoutVars>
          <dgm:bulletEnabled val="1"/>
        </dgm:presLayoutVars>
      </dgm:prSet>
      <dgm:spPr/>
    </dgm:pt>
    <dgm:pt modelId="{091FE5A3-3554-49FD-B8A3-1C1A92334A98}" type="pres">
      <dgm:prSet presAssocID="{3CA76269-F3C5-4E24-B5B0-EFC5D6AA9EBA}" presName="sp" presStyleCnt="0"/>
      <dgm:spPr/>
    </dgm:pt>
    <dgm:pt modelId="{60DC599B-2DD4-437C-B3BB-893882C672E2}" type="pres">
      <dgm:prSet presAssocID="{4BE55983-DA5E-4DA9-9758-487D1A636F60}" presName="linNode" presStyleCnt="0"/>
      <dgm:spPr/>
    </dgm:pt>
    <dgm:pt modelId="{95FB0F9D-1B77-43EE-A031-3560E0F3B7FD}" type="pres">
      <dgm:prSet presAssocID="{4BE55983-DA5E-4DA9-9758-487D1A636F60}" presName="parentText" presStyleLbl="node1" presStyleIdx="4" presStyleCnt="6" custScaleX="1131490">
        <dgm:presLayoutVars>
          <dgm:chMax val="1"/>
          <dgm:bulletEnabled val="1"/>
        </dgm:presLayoutVars>
      </dgm:prSet>
      <dgm:spPr/>
    </dgm:pt>
    <dgm:pt modelId="{BFC9B5A7-BE95-41C0-AD59-D4D0CFBDAD61}" type="pres">
      <dgm:prSet presAssocID="{4BE55983-DA5E-4DA9-9758-487D1A636F60}" presName="descendantText" presStyleLbl="alignAccFollowNode1" presStyleIdx="4" presStyleCnt="6">
        <dgm:presLayoutVars>
          <dgm:bulletEnabled val="1"/>
        </dgm:presLayoutVars>
      </dgm:prSet>
      <dgm:spPr/>
    </dgm:pt>
    <dgm:pt modelId="{BDF63CE2-80D5-44E8-8DF5-FE91037262E9}" type="pres">
      <dgm:prSet presAssocID="{86F2E3A9-6B70-4271-96D1-2ADD6D685133}" presName="sp" presStyleCnt="0"/>
      <dgm:spPr/>
    </dgm:pt>
    <dgm:pt modelId="{7C17421B-8878-463B-9172-F3CADEA417F3}" type="pres">
      <dgm:prSet presAssocID="{DEBB3C26-E511-4EFE-BC77-0A8D303EEB3C}" presName="linNode" presStyleCnt="0"/>
      <dgm:spPr/>
    </dgm:pt>
    <dgm:pt modelId="{B71B8696-F3FA-4B70-BDAB-ABAF69D5A0CE}" type="pres">
      <dgm:prSet presAssocID="{DEBB3C26-E511-4EFE-BC77-0A8D303EEB3C}" presName="parentText" presStyleLbl="node1" presStyleIdx="5" presStyleCnt="6" custScaleX="1131490">
        <dgm:presLayoutVars>
          <dgm:chMax val="1"/>
          <dgm:bulletEnabled val="1"/>
        </dgm:presLayoutVars>
      </dgm:prSet>
      <dgm:spPr/>
    </dgm:pt>
    <dgm:pt modelId="{10CA3608-43AC-42E6-8B09-FEFE591DA38B}" type="pres">
      <dgm:prSet presAssocID="{DEBB3C26-E511-4EFE-BC77-0A8D303EEB3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1654713-9091-41B0-AA93-7E64FF29FF7E}" srcId="{130ACBF6-0691-4AC5-8AE9-206C84D65276}" destId="{DEBB3C26-E511-4EFE-BC77-0A8D303EEB3C}" srcOrd="5" destOrd="0" parTransId="{72A6F3AA-B603-4A85-9B8C-F8AE97E1175B}" sibTransId="{072F34A3-E164-44C7-82FF-0322835E5A5C}"/>
    <dgm:cxn modelId="{85218F2E-27E4-4BC5-B6E8-E4C9362794B0}" type="presOf" srcId="{66E6FCE1-FCE9-4690-98A6-A96AC276A167}" destId="{A81DB175-3D88-49BF-9B9E-3D104754D98C}" srcOrd="0" destOrd="0" presId="urn:microsoft.com/office/officeart/2005/8/layout/vList5"/>
    <dgm:cxn modelId="{C15C6330-D043-4BAD-9771-E61BD7302E82}" type="presOf" srcId="{326C162B-D8C0-43D6-B139-23244396262A}" destId="{10CA3608-43AC-42E6-8B09-FEFE591DA38B}" srcOrd="0" destOrd="0" presId="urn:microsoft.com/office/officeart/2005/8/layout/vList5"/>
    <dgm:cxn modelId="{C5746A42-6B28-445E-B516-CA5773413B65}" type="presOf" srcId="{AF9FCBC6-674A-425B-830D-CFD6B63691A2}" destId="{C94D41BE-CF9E-48CA-A33F-77FFFDD24E34}" srcOrd="0" destOrd="0" presId="urn:microsoft.com/office/officeart/2005/8/layout/vList5"/>
    <dgm:cxn modelId="{FF049765-01C1-437D-9FDB-00F8811DCAF5}" type="presOf" srcId="{EE7AAFE7-7BB5-478F-B03D-DDCC97DD1CC2}" destId="{D0F3AC8A-27D3-4FFE-97CE-8A4058EBC321}" srcOrd="0" destOrd="0" presId="urn:microsoft.com/office/officeart/2005/8/layout/vList5"/>
    <dgm:cxn modelId="{C2D8166A-8382-4592-914E-A323A8CA0A69}" type="presOf" srcId="{D9048951-5248-4998-BB36-624D0F037E21}" destId="{A9D41233-92F8-48F5-98FA-88ACB2A2576D}" srcOrd="0" destOrd="0" presId="urn:microsoft.com/office/officeart/2005/8/layout/vList5"/>
    <dgm:cxn modelId="{02B1C04D-EEFF-4E99-9CFC-DD152F169E85}" type="presOf" srcId="{1B29F6C3-13EB-4290-8EB1-7C3F98F9DA69}" destId="{33A82BD6-72F2-445A-8DFC-7FD79B83CBB6}" srcOrd="0" destOrd="0" presId="urn:microsoft.com/office/officeart/2005/8/layout/vList5"/>
    <dgm:cxn modelId="{A6AE3271-3867-4291-8E97-592CDC39939B}" srcId="{130ACBF6-0691-4AC5-8AE9-206C84D65276}" destId="{C89B753F-50AA-4437-A72A-147F52C2DFA9}" srcOrd="3" destOrd="0" parTransId="{D09DCB9D-A050-4262-96BA-E90C05FC38E5}" sibTransId="{3CA76269-F3C5-4E24-B5B0-EFC5D6AA9EBA}"/>
    <dgm:cxn modelId="{E61CEC78-D45B-4C27-AB74-E2DC0DCD99C3}" srcId="{4BE55983-DA5E-4DA9-9758-487D1A636F60}" destId="{F986FF00-F44D-48A0-A9FA-A8C54E23AABA}" srcOrd="0" destOrd="0" parTransId="{9FF8C374-AE09-45E7-8192-CFD1EF378767}" sibTransId="{D2FF369F-14EB-41D2-BC79-1B8EC68B9A24}"/>
    <dgm:cxn modelId="{C7A88D7A-577D-45D5-AF1B-9AE94976DD65}" srcId="{66E6FCE1-FCE9-4690-98A6-A96AC276A167}" destId="{1B29F6C3-13EB-4290-8EB1-7C3F98F9DA69}" srcOrd="0" destOrd="0" parTransId="{E4278E90-34A5-4810-806B-1962CE0743A3}" sibTransId="{F3AAC0C0-5277-42E9-9359-1E20B93C0409}"/>
    <dgm:cxn modelId="{91484D8E-7476-4E93-A4B9-B1CC9B0398B5}" srcId="{130ACBF6-0691-4AC5-8AE9-206C84D65276}" destId="{EE7AAFE7-7BB5-478F-B03D-DDCC97DD1CC2}" srcOrd="1" destOrd="0" parTransId="{8681D09E-C967-4404-9DD4-E43E45EA0B4B}" sibTransId="{ACA4B8FC-727B-4218-9D69-9730E3729E2E}"/>
    <dgm:cxn modelId="{E13F3692-F6EF-41A7-9B0C-280F41AE98B4}" type="presOf" srcId="{0A8B8012-0A31-4A8E-AE13-FED8AEBF5417}" destId="{A3AA350D-D96F-46B5-88D3-C3717A6C089A}" srcOrd="0" destOrd="0" presId="urn:microsoft.com/office/officeart/2005/8/layout/vList5"/>
    <dgm:cxn modelId="{4855A79D-C942-449D-900D-2623DBA7110F}" srcId="{130ACBF6-0691-4AC5-8AE9-206C84D65276}" destId="{4BE55983-DA5E-4DA9-9758-487D1A636F60}" srcOrd="4" destOrd="0" parTransId="{0C920F1C-8EB3-4C38-834F-9BEDCE1F1CBF}" sibTransId="{86F2E3A9-6B70-4271-96D1-2ADD6D685133}"/>
    <dgm:cxn modelId="{9654DB9D-AB5F-499E-A97E-07ACA095A44D}" type="presOf" srcId="{F986FF00-F44D-48A0-A9FA-A8C54E23AABA}" destId="{BFC9B5A7-BE95-41C0-AD59-D4D0CFBDAD61}" srcOrd="0" destOrd="0" presId="urn:microsoft.com/office/officeart/2005/8/layout/vList5"/>
    <dgm:cxn modelId="{A9886F9F-B425-49D0-B158-35FB27341979}" srcId="{C89B753F-50AA-4437-A72A-147F52C2DFA9}" destId="{D9048951-5248-4998-BB36-624D0F037E21}" srcOrd="0" destOrd="0" parTransId="{F9BF55BF-4055-4BA1-B517-D8962EF2C995}" sibTransId="{B994815C-5561-4EDB-AAFA-1771CDCD0135}"/>
    <dgm:cxn modelId="{97853CA1-0F33-4449-8C80-323444A0D7FF}" type="presOf" srcId="{4BE55983-DA5E-4DA9-9758-487D1A636F60}" destId="{95FB0F9D-1B77-43EE-A031-3560E0F3B7FD}" srcOrd="0" destOrd="0" presId="urn:microsoft.com/office/officeart/2005/8/layout/vList5"/>
    <dgm:cxn modelId="{A10FD9A1-D9F5-4ECE-A547-090B05C11F86}" type="presOf" srcId="{CE7D494B-25C0-462D-99D0-0BC6CDEA1EB7}" destId="{7F0711F3-B250-4881-9995-2CEFBA51EB31}" srcOrd="0" destOrd="0" presId="urn:microsoft.com/office/officeart/2005/8/layout/vList5"/>
    <dgm:cxn modelId="{E50F6CA9-14C1-42AB-A1C0-1B9E244BC23C}" srcId="{130ACBF6-0691-4AC5-8AE9-206C84D65276}" destId="{CE7D494B-25C0-462D-99D0-0BC6CDEA1EB7}" srcOrd="2" destOrd="0" parTransId="{261DA519-1AD6-4BFC-8DF3-5CD2FE3259D4}" sibTransId="{F1A2F44F-6830-4F2F-91F4-4BA5AC4D4C3E}"/>
    <dgm:cxn modelId="{A88F25DB-275A-491D-A3C7-84F35E8C85A4}" srcId="{CE7D494B-25C0-462D-99D0-0BC6CDEA1EB7}" destId="{AF9FCBC6-674A-425B-830D-CFD6B63691A2}" srcOrd="0" destOrd="0" parTransId="{68FC587D-4E6D-4F90-B0F1-8493A0E8CACE}" sibTransId="{26CF5A5D-D5EF-43F0-ADCC-64B91E7F57AE}"/>
    <dgm:cxn modelId="{CA2D0BE0-0271-4221-AD52-2A7C01B81EBA}" type="presOf" srcId="{130ACBF6-0691-4AC5-8AE9-206C84D65276}" destId="{429F38E4-BA01-4067-B5A3-05A85DF700EC}" srcOrd="0" destOrd="0" presId="urn:microsoft.com/office/officeart/2005/8/layout/vList5"/>
    <dgm:cxn modelId="{F537B8E1-AD6F-454B-94F4-6A65B0DC0BA2}" type="presOf" srcId="{DEBB3C26-E511-4EFE-BC77-0A8D303EEB3C}" destId="{B71B8696-F3FA-4B70-BDAB-ABAF69D5A0CE}" srcOrd="0" destOrd="0" presId="urn:microsoft.com/office/officeart/2005/8/layout/vList5"/>
    <dgm:cxn modelId="{019F32E5-E910-4600-8780-1D134ED24D41}" srcId="{EE7AAFE7-7BB5-478F-B03D-DDCC97DD1CC2}" destId="{0A8B8012-0A31-4A8E-AE13-FED8AEBF5417}" srcOrd="0" destOrd="0" parTransId="{7D1ABD0F-DF81-4B43-AC3B-C7C4649E6855}" sibTransId="{304C112C-5F62-4FD9-ACB9-C9F05BABDB51}"/>
    <dgm:cxn modelId="{121C8CEE-0F70-4E57-A1FA-AFC024AC2C96}" type="presOf" srcId="{C89B753F-50AA-4437-A72A-147F52C2DFA9}" destId="{77771811-CB14-4FC6-AE96-FF82AA0899E2}" srcOrd="0" destOrd="0" presId="urn:microsoft.com/office/officeart/2005/8/layout/vList5"/>
    <dgm:cxn modelId="{95E83AF4-0270-4E81-970E-F7D0EDA62B79}" srcId="{DEBB3C26-E511-4EFE-BC77-0A8D303EEB3C}" destId="{326C162B-D8C0-43D6-B139-23244396262A}" srcOrd="0" destOrd="0" parTransId="{5455B233-2B83-45D1-89A9-7F86ED4E338D}" sibTransId="{5D89C5E3-5664-4F8A-B641-9D0859BC747D}"/>
    <dgm:cxn modelId="{B472B7FE-8BA3-4F10-B6D2-4F39A09A03B4}" srcId="{130ACBF6-0691-4AC5-8AE9-206C84D65276}" destId="{66E6FCE1-FCE9-4690-98A6-A96AC276A167}" srcOrd="0" destOrd="0" parTransId="{095F82F4-31BB-434F-8E47-6BCE4217817E}" sibTransId="{67B84803-BF24-482B-B6B3-08B40219D65E}"/>
    <dgm:cxn modelId="{E5A5FDBF-41E8-4ECF-B650-7A7E742689AB}" type="presParOf" srcId="{429F38E4-BA01-4067-B5A3-05A85DF700EC}" destId="{D10BA091-A3AC-4F0A-9017-7BE841155858}" srcOrd="0" destOrd="0" presId="urn:microsoft.com/office/officeart/2005/8/layout/vList5"/>
    <dgm:cxn modelId="{C460131B-5ED7-4032-99ED-FBE78CD06FDE}" type="presParOf" srcId="{D10BA091-A3AC-4F0A-9017-7BE841155858}" destId="{A81DB175-3D88-49BF-9B9E-3D104754D98C}" srcOrd="0" destOrd="0" presId="urn:microsoft.com/office/officeart/2005/8/layout/vList5"/>
    <dgm:cxn modelId="{9EBB0759-3973-48E4-B010-B28B35C69E87}" type="presParOf" srcId="{D10BA091-A3AC-4F0A-9017-7BE841155858}" destId="{33A82BD6-72F2-445A-8DFC-7FD79B83CBB6}" srcOrd="1" destOrd="0" presId="urn:microsoft.com/office/officeart/2005/8/layout/vList5"/>
    <dgm:cxn modelId="{5BFF4972-CB68-4634-878F-6603869928A3}" type="presParOf" srcId="{429F38E4-BA01-4067-B5A3-05A85DF700EC}" destId="{D0B930F5-0169-46FC-8E64-EC9561A78B80}" srcOrd="1" destOrd="0" presId="urn:microsoft.com/office/officeart/2005/8/layout/vList5"/>
    <dgm:cxn modelId="{E08B45E4-A02C-434E-AE59-C7CB666D822D}" type="presParOf" srcId="{429F38E4-BA01-4067-B5A3-05A85DF700EC}" destId="{155A5C27-793E-461A-B3E2-1EEAAF70EC60}" srcOrd="2" destOrd="0" presId="urn:microsoft.com/office/officeart/2005/8/layout/vList5"/>
    <dgm:cxn modelId="{17D8B2F7-E1A2-4CD0-8A2A-F34A44072927}" type="presParOf" srcId="{155A5C27-793E-461A-B3E2-1EEAAF70EC60}" destId="{D0F3AC8A-27D3-4FFE-97CE-8A4058EBC321}" srcOrd="0" destOrd="0" presId="urn:microsoft.com/office/officeart/2005/8/layout/vList5"/>
    <dgm:cxn modelId="{9CFA2EC2-1BFD-4353-A3CD-E4C77CFDB61E}" type="presParOf" srcId="{155A5C27-793E-461A-B3E2-1EEAAF70EC60}" destId="{A3AA350D-D96F-46B5-88D3-C3717A6C089A}" srcOrd="1" destOrd="0" presId="urn:microsoft.com/office/officeart/2005/8/layout/vList5"/>
    <dgm:cxn modelId="{A1990568-1CA8-4143-B97B-027702265FEF}" type="presParOf" srcId="{429F38E4-BA01-4067-B5A3-05A85DF700EC}" destId="{4E777AC5-451E-40AC-891C-9DEEBCEFCF50}" srcOrd="3" destOrd="0" presId="urn:microsoft.com/office/officeart/2005/8/layout/vList5"/>
    <dgm:cxn modelId="{D7970DFD-5614-43E7-8F89-62D5DD6259ED}" type="presParOf" srcId="{429F38E4-BA01-4067-B5A3-05A85DF700EC}" destId="{21C872F9-E583-423E-B96A-89DDFB6F2E9C}" srcOrd="4" destOrd="0" presId="urn:microsoft.com/office/officeart/2005/8/layout/vList5"/>
    <dgm:cxn modelId="{E53F1574-9AD9-4310-A65A-A35E4E247CAE}" type="presParOf" srcId="{21C872F9-E583-423E-B96A-89DDFB6F2E9C}" destId="{7F0711F3-B250-4881-9995-2CEFBA51EB31}" srcOrd="0" destOrd="0" presId="urn:microsoft.com/office/officeart/2005/8/layout/vList5"/>
    <dgm:cxn modelId="{6D23C892-78AD-44A8-B8F3-FD41B3B0DF0E}" type="presParOf" srcId="{21C872F9-E583-423E-B96A-89DDFB6F2E9C}" destId="{C94D41BE-CF9E-48CA-A33F-77FFFDD24E34}" srcOrd="1" destOrd="0" presId="urn:microsoft.com/office/officeart/2005/8/layout/vList5"/>
    <dgm:cxn modelId="{F961731B-3DC0-445F-94CE-EBA081BCFAC9}" type="presParOf" srcId="{429F38E4-BA01-4067-B5A3-05A85DF700EC}" destId="{79BA41E1-EBD8-428B-BFFB-886FE2F0FBBD}" srcOrd="5" destOrd="0" presId="urn:microsoft.com/office/officeart/2005/8/layout/vList5"/>
    <dgm:cxn modelId="{A4800C9F-1661-4C21-BD55-4182BF1BA76C}" type="presParOf" srcId="{429F38E4-BA01-4067-B5A3-05A85DF700EC}" destId="{9253F7B6-AC35-4FDA-9AD0-950154C6219A}" srcOrd="6" destOrd="0" presId="urn:microsoft.com/office/officeart/2005/8/layout/vList5"/>
    <dgm:cxn modelId="{064B52E9-EF3F-44D2-AFD0-8496E39BB5B6}" type="presParOf" srcId="{9253F7B6-AC35-4FDA-9AD0-950154C6219A}" destId="{77771811-CB14-4FC6-AE96-FF82AA0899E2}" srcOrd="0" destOrd="0" presId="urn:microsoft.com/office/officeart/2005/8/layout/vList5"/>
    <dgm:cxn modelId="{D8B49A84-EAEC-4A04-BA11-FC30C6B45174}" type="presParOf" srcId="{9253F7B6-AC35-4FDA-9AD0-950154C6219A}" destId="{A9D41233-92F8-48F5-98FA-88ACB2A2576D}" srcOrd="1" destOrd="0" presId="urn:microsoft.com/office/officeart/2005/8/layout/vList5"/>
    <dgm:cxn modelId="{82DA2606-D9BD-4896-B016-37682DA98C98}" type="presParOf" srcId="{429F38E4-BA01-4067-B5A3-05A85DF700EC}" destId="{091FE5A3-3554-49FD-B8A3-1C1A92334A98}" srcOrd="7" destOrd="0" presId="urn:microsoft.com/office/officeart/2005/8/layout/vList5"/>
    <dgm:cxn modelId="{5C68B4CA-7C46-48D8-BD09-0A8ECA553155}" type="presParOf" srcId="{429F38E4-BA01-4067-B5A3-05A85DF700EC}" destId="{60DC599B-2DD4-437C-B3BB-893882C672E2}" srcOrd="8" destOrd="0" presId="urn:microsoft.com/office/officeart/2005/8/layout/vList5"/>
    <dgm:cxn modelId="{780310B3-E71F-4BA5-BFF4-F29A7C2E6A4E}" type="presParOf" srcId="{60DC599B-2DD4-437C-B3BB-893882C672E2}" destId="{95FB0F9D-1B77-43EE-A031-3560E0F3B7FD}" srcOrd="0" destOrd="0" presId="urn:microsoft.com/office/officeart/2005/8/layout/vList5"/>
    <dgm:cxn modelId="{9E8681C0-EB80-4D9B-ABB8-83C7889FC93E}" type="presParOf" srcId="{60DC599B-2DD4-437C-B3BB-893882C672E2}" destId="{BFC9B5A7-BE95-41C0-AD59-D4D0CFBDAD61}" srcOrd="1" destOrd="0" presId="urn:microsoft.com/office/officeart/2005/8/layout/vList5"/>
    <dgm:cxn modelId="{E92FA74C-78DA-42A0-86D8-5B065C6FA0E8}" type="presParOf" srcId="{429F38E4-BA01-4067-B5A3-05A85DF700EC}" destId="{BDF63CE2-80D5-44E8-8DF5-FE91037262E9}" srcOrd="9" destOrd="0" presId="urn:microsoft.com/office/officeart/2005/8/layout/vList5"/>
    <dgm:cxn modelId="{59094086-0D0A-4F3F-A480-614DCD370379}" type="presParOf" srcId="{429F38E4-BA01-4067-B5A3-05A85DF700EC}" destId="{7C17421B-8878-463B-9172-F3CADEA417F3}" srcOrd="10" destOrd="0" presId="urn:microsoft.com/office/officeart/2005/8/layout/vList5"/>
    <dgm:cxn modelId="{A8C48BB8-C65D-4BA7-BFF7-17A4B791EA8C}" type="presParOf" srcId="{7C17421B-8878-463B-9172-F3CADEA417F3}" destId="{B71B8696-F3FA-4B70-BDAB-ABAF69D5A0CE}" srcOrd="0" destOrd="0" presId="urn:microsoft.com/office/officeart/2005/8/layout/vList5"/>
    <dgm:cxn modelId="{71E9C6E8-9714-466F-B84D-CB847ABB6FEA}" type="presParOf" srcId="{7C17421B-8878-463B-9172-F3CADEA417F3}" destId="{10CA3608-43AC-42E6-8B09-FEFE591DA38B}" srcOrd="1" destOrd="0" presId="urn:microsoft.com/office/officeart/2005/8/layout/vList5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2BD6-72F2-445A-8DFC-7FD79B83CBB6}">
      <dsp:nvSpPr>
        <dsp:cNvPr id="0" name=""/>
        <dsp:cNvSpPr/>
      </dsp:nvSpPr>
      <dsp:spPr>
        <a:xfrm rot="5400000">
          <a:off x="6278011" y="-23994"/>
          <a:ext cx="733453" cy="967956"/>
        </a:xfrm>
        <a:prstGeom prst="round2SameRect">
          <a:avLst/>
        </a:prstGeom>
        <a:solidFill>
          <a:schemeClr val="bg2">
            <a:lumMod val="90000"/>
            <a:alpha val="2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AUTH</a:t>
          </a:r>
          <a:endParaRPr lang="en-US" sz="1600" b="1" kern="1200" dirty="0"/>
        </a:p>
      </dsp:txBody>
      <dsp:txXfrm rot="-5400000">
        <a:off x="6160760" y="129061"/>
        <a:ext cx="932152" cy="661845"/>
      </dsp:txXfrm>
    </dsp:sp>
    <dsp:sp modelId="{A81DB175-3D88-49BF-9B9E-3D104754D98C}">
      <dsp:nvSpPr>
        <dsp:cNvPr id="0" name=""/>
        <dsp:cNvSpPr/>
      </dsp:nvSpPr>
      <dsp:spPr>
        <a:xfrm>
          <a:off x="0" y="0"/>
          <a:ext cx="6160684" cy="916817"/>
        </a:xfrm>
        <a:prstGeom prst="roundRect">
          <a:avLst/>
        </a:prstGeom>
        <a:solidFill>
          <a:schemeClr val="bg2">
            <a:lumMod val="90000"/>
            <a:alpha val="2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T3.1: LINAC/RFQ design and beam dynamics studies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ym typeface="Wingdings" panose="05000000000000000000" pitchFamily="2" charset="2"/>
            </a:rPr>
            <a:t> </a:t>
          </a:r>
          <a:r>
            <a:rPr lang="en-US" sz="1200" b="1" kern="1200" dirty="0"/>
            <a:t>D3.1:  M12, 24, 42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ym typeface="Wingdings" panose="05000000000000000000" pitchFamily="2" charset="2"/>
            </a:rPr>
            <a:t> </a:t>
          </a:r>
          <a:r>
            <a:rPr lang="en-US" sz="1200" b="1" kern="1200" dirty="0"/>
            <a:t>D3.2: M15, M42</a:t>
          </a:r>
          <a:r>
            <a:rPr lang="el-GR" sz="1200" b="1" kern="1200" dirty="0"/>
            <a:t>                      </a:t>
          </a:r>
          <a:endParaRPr lang="en-US" sz="1200" b="1" kern="1200" dirty="0"/>
        </a:p>
      </dsp:txBody>
      <dsp:txXfrm>
        <a:off x="44755" y="44755"/>
        <a:ext cx="6071174" cy="827307"/>
      </dsp:txXfrm>
    </dsp:sp>
    <dsp:sp modelId="{A3AA350D-D96F-46B5-88D3-C3717A6C089A}">
      <dsp:nvSpPr>
        <dsp:cNvPr id="0" name=""/>
        <dsp:cNvSpPr/>
      </dsp:nvSpPr>
      <dsp:spPr>
        <a:xfrm rot="5400000">
          <a:off x="6278011" y="938662"/>
          <a:ext cx="733453" cy="967956"/>
        </a:xfrm>
        <a:prstGeom prst="round2SameRect">
          <a:avLst/>
        </a:prstGeom>
        <a:solidFill>
          <a:schemeClr val="tx2">
            <a:lumMod val="20000"/>
            <a:lumOff val="80000"/>
            <a:alpha val="3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CERN</a:t>
          </a:r>
          <a:endParaRPr lang="en-US" sz="1600" b="1" kern="1200" dirty="0"/>
        </a:p>
      </dsp:txBody>
      <dsp:txXfrm rot="-5400000">
        <a:off x="6160760" y="1091717"/>
        <a:ext cx="932152" cy="661845"/>
      </dsp:txXfrm>
    </dsp:sp>
    <dsp:sp modelId="{D0F3AC8A-27D3-4FFE-97CE-8A4058EBC321}">
      <dsp:nvSpPr>
        <dsp:cNvPr id="0" name=""/>
        <dsp:cNvSpPr/>
      </dsp:nvSpPr>
      <dsp:spPr>
        <a:xfrm>
          <a:off x="75" y="964232"/>
          <a:ext cx="6160684" cy="916817"/>
        </a:xfrm>
        <a:prstGeom prst="roundRect">
          <a:avLst/>
        </a:prstGeom>
        <a:solidFill>
          <a:schemeClr val="tx2">
            <a:lumMod val="20000"/>
            <a:lumOff val="80000"/>
            <a:alpha val="3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T3.2: Beam parameters and hardware specifications for different operational scenarios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strike="noStrike" kern="1200" dirty="0">
              <a:effectLst/>
              <a:latin typeface="Aptos" panose="020B0004020202020204" pitchFamily="34" charset="0"/>
              <a:sym typeface="Wingdings" panose="05000000000000000000" pitchFamily="2" charset="2"/>
            </a:rPr>
            <a:t> </a:t>
          </a:r>
          <a:r>
            <a:rPr lang="en-US" sz="1200" b="1" i="0" u="none" strike="noStrike" kern="1200" dirty="0">
              <a:effectLst/>
              <a:latin typeface="Aptos" panose="020B0004020202020204" pitchFamily="34" charset="0"/>
            </a:rPr>
            <a:t>D3.3: M24, 36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</dsp:txBody>
      <dsp:txXfrm>
        <a:off x="44830" y="1008987"/>
        <a:ext cx="6071174" cy="827307"/>
      </dsp:txXfrm>
    </dsp:sp>
    <dsp:sp modelId="{C94D41BE-CF9E-48CA-A33F-77FFFDD24E34}">
      <dsp:nvSpPr>
        <dsp:cNvPr id="0" name=""/>
        <dsp:cNvSpPr/>
      </dsp:nvSpPr>
      <dsp:spPr>
        <a:xfrm rot="5400000">
          <a:off x="6278011" y="1901320"/>
          <a:ext cx="733453" cy="9679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AUTH</a:t>
          </a:r>
        </a:p>
      </dsp:txBody>
      <dsp:txXfrm rot="-5400000">
        <a:off x="6160760" y="2054375"/>
        <a:ext cx="932152" cy="661845"/>
      </dsp:txXfrm>
    </dsp:sp>
    <dsp:sp modelId="{7F0711F3-B250-4881-9995-2CEFBA51EB31}">
      <dsp:nvSpPr>
        <dsp:cNvPr id="0" name=""/>
        <dsp:cNvSpPr/>
      </dsp:nvSpPr>
      <dsp:spPr>
        <a:xfrm>
          <a:off x="75" y="1926890"/>
          <a:ext cx="6160684" cy="916817"/>
        </a:xfrm>
        <a:prstGeom prst="roundRect">
          <a:avLst/>
        </a:prstGeom>
        <a:solidFill>
          <a:schemeClr val="accent1">
            <a:lumMod val="20000"/>
            <a:lumOff val="80000"/>
            <a:alpha val="6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T3.3: Targets’ optimization and handling for different isotope production scenarios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ym typeface="Wingdings" panose="05000000000000000000" pitchFamily="2" charset="2"/>
            </a:rPr>
            <a:t> </a:t>
          </a:r>
          <a:r>
            <a:rPr lang="en-US" sz="1200" b="1" kern="1200" dirty="0"/>
            <a:t>D3.3: M24, 36</a:t>
          </a:r>
        </a:p>
      </dsp:txBody>
      <dsp:txXfrm>
        <a:off x="44830" y="1971645"/>
        <a:ext cx="6071174" cy="827307"/>
      </dsp:txXfrm>
    </dsp:sp>
    <dsp:sp modelId="{A9D41233-92F8-48F5-98FA-88ACB2A2576D}">
      <dsp:nvSpPr>
        <dsp:cNvPr id="0" name=""/>
        <dsp:cNvSpPr/>
      </dsp:nvSpPr>
      <dsp:spPr>
        <a:xfrm rot="5400000">
          <a:off x="6278011" y="2863978"/>
          <a:ext cx="733453" cy="9679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COSYLAB</a:t>
          </a:r>
        </a:p>
      </dsp:txBody>
      <dsp:txXfrm rot="-5400000">
        <a:off x="6160760" y="3017033"/>
        <a:ext cx="932152" cy="661845"/>
      </dsp:txXfrm>
    </dsp:sp>
    <dsp:sp modelId="{77771811-CB14-4FC6-AE96-FF82AA0899E2}">
      <dsp:nvSpPr>
        <dsp:cNvPr id="0" name=""/>
        <dsp:cNvSpPr/>
      </dsp:nvSpPr>
      <dsp:spPr>
        <a:xfrm>
          <a:off x="75" y="2889548"/>
          <a:ext cx="6160684" cy="91681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T3.4: Control system development project plan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200" b="1" kern="1200" dirty="0">
              <a:solidFill>
                <a:schemeClr val="accent5">
                  <a:lumMod val="50000"/>
                </a:schemeClr>
              </a:solidFill>
            </a:rPr>
            <a:t>D3.4: M36, 46</a:t>
          </a:r>
        </a:p>
      </dsp:txBody>
      <dsp:txXfrm>
        <a:off x="44830" y="2934303"/>
        <a:ext cx="6071174" cy="827307"/>
      </dsp:txXfrm>
    </dsp:sp>
    <dsp:sp modelId="{BFC9B5A7-BE95-41C0-AD59-D4D0CFBDAD61}">
      <dsp:nvSpPr>
        <dsp:cNvPr id="0" name=""/>
        <dsp:cNvSpPr/>
      </dsp:nvSpPr>
      <dsp:spPr>
        <a:xfrm rot="5400000">
          <a:off x="6278011" y="3826636"/>
          <a:ext cx="733453" cy="9679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NCSRD</a:t>
          </a:r>
        </a:p>
      </dsp:txBody>
      <dsp:txXfrm rot="-5400000">
        <a:off x="6160760" y="3979691"/>
        <a:ext cx="932152" cy="661845"/>
      </dsp:txXfrm>
    </dsp:sp>
    <dsp:sp modelId="{95FB0F9D-1B77-43EE-A031-3560E0F3B7FD}">
      <dsp:nvSpPr>
        <dsp:cNvPr id="0" name=""/>
        <dsp:cNvSpPr/>
      </dsp:nvSpPr>
      <dsp:spPr>
        <a:xfrm>
          <a:off x="75" y="3852206"/>
          <a:ext cx="6160684" cy="91681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</a:rPr>
            <a:t>T3.5: Study of the Safety and Radiation protection requirements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strike="noStrike" kern="1200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sym typeface="Wingdings" panose="05000000000000000000" pitchFamily="2" charset="2"/>
            </a:rPr>
            <a:t> </a:t>
          </a:r>
          <a:r>
            <a:rPr lang="en-US" sz="1200" b="1" i="0" u="none" strike="noStrike" kern="1200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</a:rPr>
            <a:t>D3.5: M24, 36 </a:t>
          </a:r>
          <a:endParaRPr lang="en-US" sz="1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4830" y="3896961"/>
        <a:ext cx="6071174" cy="827307"/>
      </dsp:txXfrm>
    </dsp:sp>
    <dsp:sp modelId="{10CA3608-43AC-42E6-8B09-FEFE591DA38B}">
      <dsp:nvSpPr>
        <dsp:cNvPr id="0" name=""/>
        <dsp:cNvSpPr/>
      </dsp:nvSpPr>
      <dsp:spPr>
        <a:xfrm rot="5400000">
          <a:off x="6278011" y="4789294"/>
          <a:ext cx="733453" cy="9679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AUTH</a:t>
          </a:r>
        </a:p>
      </dsp:txBody>
      <dsp:txXfrm rot="-5400000">
        <a:off x="6160760" y="4942349"/>
        <a:ext cx="932152" cy="661845"/>
      </dsp:txXfrm>
    </dsp:sp>
    <dsp:sp modelId="{B71B8696-F3FA-4B70-BDAB-ABAF69D5A0CE}">
      <dsp:nvSpPr>
        <dsp:cNvPr id="0" name=""/>
        <dsp:cNvSpPr/>
      </dsp:nvSpPr>
      <dsp:spPr>
        <a:xfrm>
          <a:off x="75" y="4814864"/>
          <a:ext cx="6160684" cy="916817"/>
        </a:xfrm>
        <a:prstGeom prst="roundRect">
          <a:avLst/>
        </a:prstGeom>
        <a:solidFill>
          <a:srgbClr val="FFCCCC">
            <a:alpha val="30000"/>
          </a:srgb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rgbClr val="ED7C49"/>
              </a:solidFill>
              <a:effectLst/>
              <a:latin typeface="Aptos" panose="020B0004020202020204" pitchFamily="34" charset="0"/>
            </a:rPr>
            <a:t>T3.6: Development of Computational tools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strike="noStrike" kern="1200" dirty="0">
              <a:solidFill>
                <a:srgbClr val="ED7C49"/>
              </a:solidFill>
              <a:effectLst/>
              <a:latin typeface="Aptos" panose="020B0004020202020204" pitchFamily="34" charset="0"/>
              <a:sym typeface="Wingdings" panose="05000000000000000000" pitchFamily="2" charset="2"/>
            </a:rPr>
            <a:t> </a:t>
          </a:r>
          <a:r>
            <a:rPr lang="en-US" sz="1200" b="1" i="0" u="none" strike="noStrike" kern="1200" dirty="0">
              <a:solidFill>
                <a:srgbClr val="ED7C49"/>
              </a:solidFill>
              <a:effectLst/>
              <a:latin typeface="Aptos" panose="020B0004020202020204" pitchFamily="34" charset="0"/>
            </a:rPr>
            <a:t>Horizontal Task  </a:t>
          </a:r>
          <a:endParaRPr lang="en-US" sz="1200" b="1" kern="1200" dirty="0">
            <a:solidFill>
              <a:srgbClr val="ED7C49"/>
            </a:solidFill>
          </a:endParaRPr>
        </a:p>
      </dsp:txBody>
      <dsp:txXfrm>
        <a:off x="44830" y="4859619"/>
        <a:ext cx="6071174" cy="827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9807BA-7E80-4183-B320-1A6A0E97393F}" type="datetimeFigureOut">
              <a:rPr lang="en-US"/>
              <a:t>5/6/2026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0BB75A-32AD-448D-A280-30F5BA18B7D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Fonts: </a:t>
            </a:r>
            <a:endParaRPr/>
          </a:p>
          <a:p>
            <a:pPr>
              <a:defRPr/>
            </a:pPr>
            <a:r>
              <a:rPr lang="en-GB"/>
              <a:t>Headings: Dubai bold, available at: https://font.download/font/dubai</a:t>
            </a:r>
            <a:br>
              <a:rPr lang="en-GB"/>
            </a:br>
            <a:r>
              <a:rPr lang="en-GB"/>
              <a:t>Body: Roboto, available at: https://fonts.google.com/specimen/Roboto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10BB75A-32AD-448D-A280-30F5BA18B7D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9416" y="260648"/>
            <a:ext cx="10929083" cy="8640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9416" y="1268760"/>
            <a:ext cx="10874829" cy="4927402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7384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407369" y="65434"/>
            <a:ext cx="1166529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407368" y="1525934"/>
            <a:ext cx="11665296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4700287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7012741" y="1868487"/>
            <a:ext cx="4700287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s.si/category/6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4000" baseline="30000" dirty="0"/>
              <a:t>IFIGENEIA 2nd annual meeting: </a:t>
            </a:r>
            <a:br>
              <a:rPr lang="en-US" sz="4000" baseline="30000" dirty="0"/>
            </a:br>
            <a:r>
              <a:rPr lang="en-US" sz="4000" baseline="30000" dirty="0"/>
              <a:t>WP3 Overview</a:t>
            </a:r>
            <a:br>
              <a:rPr lang="en-US" sz="4000" baseline="30000" dirty="0"/>
            </a:br>
            <a:br>
              <a:rPr lang="en-US" sz="4000" baseline="30000" dirty="0"/>
            </a:b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</a:rPr>
              <a:t>F. Antoniou</a:t>
            </a:r>
            <a:r>
              <a:rPr lang="el-GR" sz="2800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</a:rPr>
              <a:t>on behalf of all WP3 members</a:t>
            </a:r>
            <a:br>
              <a:rPr lang="en-US" sz="2800" baseline="30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</a:rPr>
              <a:t>AUTH / CERN</a:t>
            </a:r>
            <a:r>
              <a:rPr lang="en-US" sz="4000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sl-SI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Slovenia, Ljubljana</a:t>
            </a:r>
          </a:p>
          <a:p>
            <a:pPr>
              <a:defRPr/>
            </a:pPr>
            <a:r>
              <a:rPr lang="en-US" dirty="0"/>
              <a:t>07/05/2026</a:t>
            </a:r>
          </a:p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19719-BC0C-CFDC-E6A5-595DA3EC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4240B-C132-486E-CAA5-EF6000EA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 organization </a:t>
            </a:r>
            <a:br>
              <a:rPr lang="en-US" dirty="0"/>
            </a:b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CFFE-5280-125A-7FC1-B306A349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0"/>
            <a:ext cx="7920880" cy="5256584"/>
          </a:xfrm>
          <a:solidFill>
            <a:schemeClr val="accent2">
              <a:lumMod val="20000"/>
              <a:lumOff val="80000"/>
              <a:alpha val="20000"/>
            </a:schemeClr>
          </a:solidFill>
          <a:ln w="38100">
            <a:noFill/>
          </a:ln>
          <a:effectLst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>
                    <a:alpha val="20000"/>
                  </a:schemeClr>
                </a:solidFill>
              </a:rPr>
              <a:t>Leadership </a:t>
            </a:r>
          </a:p>
          <a:p>
            <a:pPr lvl="1"/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Led by AUTH, Co-led by COSYLAB </a:t>
            </a:r>
          </a:p>
          <a:p>
            <a:pPr lvl="1"/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Scientific guidance: CERN</a:t>
            </a:r>
          </a:p>
          <a:p>
            <a:r>
              <a:rPr lang="en-US" sz="2000" b="1" dirty="0">
                <a:solidFill>
                  <a:schemeClr val="tx1">
                    <a:alpha val="20000"/>
                  </a:schemeClr>
                </a:solidFill>
              </a:rPr>
              <a:t>Structure</a:t>
            </a:r>
          </a:p>
          <a:p>
            <a:pPr lvl="1"/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6 technical tasks covering LINAC design and radioisotope production</a:t>
            </a:r>
            <a:r>
              <a:rPr lang="en-US" sz="2000" dirty="0">
                <a:solidFill>
                  <a:schemeClr val="tx1">
                    <a:alpha val="20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alpha val="2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alpha val="20000"/>
                  </a:schemeClr>
                </a:solidFill>
              </a:rPr>
              <a:t>Coordination</a:t>
            </a:r>
            <a:r>
              <a:rPr lang="en-US" sz="2000" dirty="0">
                <a:solidFill>
                  <a:schemeClr val="tx1">
                    <a:alpha val="20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Monthly WP3 meetings</a:t>
            </a:r>
          </a:p>
          <a:p>
            <a:pPr lvl="2"/>
            <a:r>
              <a:rPr lang="en-US" sz="1800" dirty="0">
                <a:solidFill>
                  <a:schemeClr val="tx1">
                    <a:alpha val="20000"/>
                  </a:schemeClr>
                </a:solidFill>
              </a:rPr>
              <a:t>Discussing Project general news </a:t>
            </a:r>
          </a:p>
          <a:p>
            <a:pPr lvl="2"/>
            <a:r>
              <a:rPr lang="en-US" sz="1800" dirty="0">
                <a:solidFill>
                  <a:schemeClr val="tx1">
                    <a:alpha val="20000"/>
                  </a:schemeClr>
                </a:solidFill>
              </a:rPr>
              <a:t>Follow up the status of the different activities</a:t>
            </a:r>
          </a:p>
          <a:p>
            <a:pPr lvl="2"/>
            <a:r>
              <a:rPr lang="en-US" sz="1800" dirty="0">
                <a:solidFill>
                  <a:schemeClr val="tx1">
                    <a:alpha val="20000"/>
                  </a:schemeClr>
                </a:solidFill>
              </a:rPr>
              <a:t>Discussing specific topics ((i.e. related to the preparation of deliverables) </a:t>
            </a:r>
          </a:p>
          <a:p>
            <a:pPr lvl="1"/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Regular task-level discussions ensuring progress and alignment </a:t>
            </a:r>
          </a:p>
          <a:p>
            <a:r>
              <a:rPr lang="en-US" sz="2000" b="1" i="1" dirty="0">
                <a:solidFill>
                  <a:schemeClr val="tx1">
                    <a:alpha val="20000"/>
                  </a:schemeClr>
                </a:solidFill>
              </a:rPr>
              <a:t>Key milestones: </a:t>
            </a:r>
          </a:p>
          <a:p>
            <a:pPr lvl="1"/>
            <a:r>
              <a:rPr lang="en-US" i="1" dirty="0">
                <a:solidFill>
                  <a:schemeClr val="tx1">
                    <a:alpha val="20000"/>
                  </a:schemeClr>
                </a:solidFill>
              </a:rPr>
              <a:t>M15, 24, 36,  42</a:t>
            </a:r>
          </a:p>
          <a:p>
            <a:pPr lvl="1"/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Deliverables D3.1 and D3.2 are progressing according to plan</a:t>
            </a:r>
            <a:endParaRPr lang="en-US" b="1" i="1" dirty="0">
              <a:solidFill>
                <a:schemeClr val="tx1">
                  <a:alpha val="20000"/>
                </a:schemeClr>
              </a:solidFill>
            </a:endParaRPr>
          </a:p>
          <a:p>
            <a:endParaRPr lang="en-GB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077F530-711D-011E-14A3-3261B2635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791492"/>
              </p:ext>
            </p:extLst>
          </p:nvPr>
        </p:nvGraphicFramePr>
        <p:xfrm>
          <a:off x="4943872" y="908720"/>
          <a:ext cx="71287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02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4C008-674E-01EC-562E-E9181C3C8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B7ECF-5483-755E-0144-758ECB0E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 collaborations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2C7F027-2EC4-B0B4-54A7-797A181D1A53}"/>
              </a:ext>
            </a:extLst>
          </p:cNvPr>
          <p:cNvSpPr txBox="1">
            <a:spLocks/>
          </p:cNvSpPr>
          <p:nvPr/>
        </p:nvSpPr>
        <p:spPr bwMode="auto">
          <a:xfrm>
            <a:off x="839416" y="1340768"/>
            <a:ext cx="5256584" cy="4320480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latin typeface="+mj-lt"/>
              </a:rPr>
              <a:t>Close collaboration with </a:t>
            </a:r>
            <a:r>
              <a:rPr lang="en-US" altLang="en-US" sz="2000" b="1" dirty="0">
                <a:solidFill>
                  <a:schemeClr val="accent4"/>
                </a:solidFill>
                <a:latin typeface="+mj-lt"/>
              </a:rPr>
              <a:t>CERN</a:t>
            </a:r>
            <a:r>
              <a:rPr lang="en-US" altLang="en-US" sz="2000" b="1" dirty="0">
                <a:latin typeface="+mj-lt"/>
              </a:rPr>
              <a:t> experts</a:t>
            </a:r>
          </a:p>
          <a:p>
            <a:pPr lvl="1"/>
            <a:r>
              <a:rPr lang="en-US" altLang="en-US" dirty="0">
                <a:latin typeface="+mj-lt"/>
              </a:rPr>
              <a:t>Source design (T3.2)</a:t>
            </a:r>
          </a:p>
          <a:p>
            <a:pPr lvl="1"/>
            <a:r>
              <a:rPr lang="en-US" altLang="en-US" dirty="0">
                <a:latin typeface="+mj-lt"/>
              </a:rPr>
              <a:t>RFQ expertise (T3.1) </a:t>
            </a:r>
          </a:p>
          <a:p>
            <a:pPr lvl="1"/>
            <a:r>
              <a:rPr lang="en-US" altLang="en-US" dirty="0">
                <a:latin typeface="+mj-lt"/>
              </a:rPr>
              <a:t>Beam dynamics &amp; LINAC design (T3.2) </a:t>
            </a:r>
          </a:p>
          <a:p>
            <a:pPr lvl="1"/>
            <a:r>
              <a:rPr lang="en-US" altLang="en-US" dirty="0">
                <a:latin typeface="+mj-lt"/>
              </a:rPr>
              <a:t>Targets (T3.3)</a:t>
            </a:r>
          </a:p>
          <a:p>
            <a:pPr lvl="1"/>
            <a:r>
              <a:rPr lang="en-US" altLang="en-US" dirty="0">
                <a:latin typeface="+mj-lt"/>
              </a:rPr>
              <a:t> Controls (T3.4)</a:t>
            </a:r>
            <a:endParaRPr lang="en-US" altLang="en-US" sz="1800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r>
              <a:rPr lang="en-GB" sz="2000" b="1" dirty="0">
                <a:latin typeface="+mj-lt"/>
              </a:rPr>
              <a:t>Close collaboration with </a:t>
            </a:r>
            <a:r>
              <a:rPr lang="en-GB" sz="2000" b="1" dirty="0">
                <a:solidFill>
                  <a:schemeClr val="accent4"/>
                </a:solidFill>
                <a:latin typeface="+mj-lt"/>
              </a:rPr>
              <a:t>WP4</a:t>
            </a:r>
            <a:r>
              <a:rPr lang="en-GB" sz="2000" b="1" dirty="0">
                <a:latin typeface="+mj-lt"/>
              </a:rPr>
              <a:t> on isotope portfolio definition</a:t>
            </a:r>
          </a:p>
          <a:p>
            <a:pPr lvl="1"/>
            <a:r>
              <a:rPr lang="en-GB" dirty="0">
                <a:latin typeface="+mj-lt"/>
              </a:rPr>
              <a:t>Information exchange through WP meetings and task-specific communication</a:t>
            </a:r>
            <a:endParaRPr lang="en-GB" sz="22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0D156-3726-1518-C5B3-8E6B72EF10AF}"/>
              </a:ext>
            </a:extLst>
          </p:cNvPr>
          <p:cNvSpPr txBox="1"/>
          <p:nvPr/>
        </p:nvSpPr>
        <p:spPr>
          <a:xfrm>
            <a:off x="839416" y="5373216"/>
            <a:ext cx="10992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WP3 connects accelerator design, target development, and isotope production across the consortium.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C183812-245A-1DCB-AF1D-0246006B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637" y="1340768"/>
            <a:ext cx="5401003" cy="3816424"/>
          </a:xfrm>
        </p:spPr>
        <p:txBody>
          <a:bodyPr/>
          <a:lstStyle/>
          <a:p>
            <a:r>
              <a:rPr lang="en-US" altLang="en-US" sz="2000" b="1" dirty="0">
                <a:latin typeface="+mj-lt"/>
              </a:rPr>
              <a:t>Active contributions to: </a:t>
            </a:r>
            <a:endParaRPr lang="el-GR" altLang="en-US" sz="2000" b="1" dirty="0">
              <a:latin typeface="+mj-lt"/>
            </a:endParaRPr>
          </a:p>
          <a:p>
            <a:pPr lvl="1"/>
            <a:r>
              <a:rPr lang="en-US" altLang="en-US" dirty="0">
                <a:latin typeface="+mj-lt"/>
              </a:rPr>
              <a:t>Preparation of communication materials (</a:t>
            </a:r>
            <a:r>
              <a:rPr lang="en-US" altLang="en-US" b="1" dirty="0">
                <a:solidFill>
                  <a:schemeClr val="accent4"/>
                </a:solidFill>
                <a:latin typeface="+mj-lt"/>
              </a:rPr>
              <a:t>WP2</a:t>
            </a:r>
            <a:r>
              <a:rPr lang="en-US" altLang="en-US" dirty="0">
                <a:latin typeface="+mj-lt"/>
              </a:rPr>
              <a:t>) </a:t>
            </a:r>
            <a:endParaRPr lang="el-GR" altLang="en-US" dirty="0">
              <a:latin typeface="+mj-lt"/>
            </a:endParaRPr>
          </a:p>
          <a:p>
            <a:pPr lvl="1"/>
            <a:r>
              <a:rPr lang="en-US" altLang="en-US" dirty="0">
                <a:latin typeface="+mj-lt"/>
              </a:rPr>
              <a:t>Preparation of KPIs (</a:t>
            </a:r>
            <a:r>
              <a:rPr lang="en-US" altLang="en-US" b="1" dirty="0">
                <a:solidFill>
                  <a:schemeClr val="accent4"/>
                </a:solidFill>
                <a:latin typeface="+mj-lt"/>
              </a:rPr>
              <a:t>WP5</a:t>
            </a:r>
            <a:r>
              <a:rPr lang="en-US" altLang="en-US" dirty="0">
                <a:latin typeface="+mj-lt"/>
              </a:rPr>
              <a:t>) </a:t>
            </a:r>
            <a:endParaRPr lang="el-GR" altLang="en-US" dirty="0">
              <a:latin typeface="+mj-lt"/>
            </a:endParaRPr>
          </a:p>
          <a:p>
            <a:pPr lvl="1"/>
            <a:r>
              <a:rPr lang="en-US" altLang="en-US" dirty="0">
                <a:latin typeface="+mj-lt"/>
              </a:rPr>
              <a:t>Risk management (</a:t>
            </a:r>
            <a:r>
              <a:rPr lang="en-US" altLang="en-US" b="1" dirty="0">
                <a:solidFill>
                  <a:schemeClr val="accent4"/>
                </a:solidFill>
                <a:latin typeface="+mj-lt"/>
              </a:rPr>
              <a:t>WP1</a:t>
            </a:r>
            <a:r>
              <a:rPr lang="en-US" altLang="en-US" dirty="0">
                <a:latin typeface="+mj-lt"/>
              </a:rPr>
              <a:t>) </a:t>
            </a:r>
            <a:endParaRPr lang="el-GR" altLang="en-US" dirty="0">
              <a:latin typeface="+mj-lt"/>
            </a:endParaRPr>
          </a:p>
          <a:p>
            <a:pPr lvl="1"/>
            <a:r>
              <a:rPr lang="en-US" altLang="en-US" dirty="0">
                <a:latin typeface="+mj-lt"/>
              </a:rPr>
              <a:t>Training / Master Classes (</a:t>
            </a:r>
            <a:r>
              <a:rPr lang="en-US" altLang="en-US" b="1" dirty="0">
                <a:solidFill>
                  <a:schemeClr val="accent4"/>
                </a:solidFill>
                <a:latin typeface="+mj-lt"/>
              </a:rPr>
              <a:t>WP6</a:t>
            </a:r>
            <a:r>
              <a:rPr lang="en-US" altLang="en-US" dirty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Participation in conferences / workshops</a:t>
            </a:r>
          </a:p>
          <a:p>
            <a:pPr lvl="1"/>
            <a:r>
              <a:rPr lang="en-US" sz="2000" dirty="0">
                <a:latin typeface="+mj-lt"/>
              </a:rPr>
              <a:t>12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 International Conference of Isotopes (12ICI)</a:t>
            </a:r>
          </a:p>
        </p:txBody>
      </p:sp>
    </p:spTree>
    <p:extLst>
      <p:ext uri="{BB962C8B-B14F-4D97-AF65-F5344CB8AC3E}">
        <p14:creationId xmlns:p14="http://schemas.microsoft.com/office/powerpoint/2010/main" val="326937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207A-C3E2-BF9C-6503-6FA740B5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progress </a:t>
            </a:r>
            <a:r>
              <a:rPr lang="en-US" dirty="0"/>
              <a:t>and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724F-E77B-438A-EB1A-C38DDFDFA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7" y="1268760"/>
            <a:ext cx="5256584" cy="4495354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Year 1 – Key progress</a:t>
            </a:r>
            <a:endParaRPr lang="en-GB" dirty="0"/>
          </a:p>
          <a:p>
            <a:r>
              <a:rPr lang="en-GB" sz="2000" dirty="0"/>
              <a:t>Lu-177 selected as case study (with WP4) </a:t>
            </a:r>
          </a:p>
          <a:p>
            <a:r>
              <a:rPr lang="en-GB" sz="2000" dirty="0"/>
              <a:t>Beam &amp; target requirements defined (simulations, T3.2–T3.3) </a:t>
            </a:r>
          </a:p>
          <a:p>
            <a:r>
              <a:rPr lang="en-GB" sz="2000" dirty="0"/>
              <a:t>RFQ demonstrator on track (with CERN guidance) (T3.1) </a:t>
            </a:r>
          </a:p>
          <a:p>
            <a:r>
              <a:rPr lang="en-GB" sz="2000" dirty="0"/>
              <a:t>Radiation protection studies initiated (T3.5) </a:t>
            </a:r>
          </a:p>
          <a:p>
            <a:r>
              <a:rPr lang="en-GB" sz="2000" dirty="0"/>
              <a:t>Control system development plan initiated (T3.4) </a:t>
            </a:r>
          </a:p>
          <a:p>
            <a:r>
              <a:rPr lang="en-GB" sz="2000" dirty="0"/>
              <a:t>Computational tools under implementation (T3.6) </a:t>
            </a:r>
          </a:p>
          <a:p>
            <a:r>
              <a:rPr lang="en-GB" sz="2000" dirty="0"/>
              <a:t>Deliverables D3.1–D3.2 on track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C5F367-BD05-F564-C4F7-EB301C739E32}"/>
              </a:ext>
            </a:extLst>
          </p:cNvPr>
          <p:cNvSpPr txBox="1">
            <a:spLocks/>
          </p:cNvSpPr>
          <p:nvPr/>
        </p:nvSpPr>
        <p:spPr bwMode="auto">
          <a:xfrm>
            <a:off x="6456040" y="1237902"/>
            <a:ext cx="5256584" cy="4495354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Next steps – Year 2</a:t>
            </a:r>
          </a:p>
          <a:p>
            <a:r>
              <a:rPr lang="en-US" sz="2000" dirty="0"/>
              <a:t>Continue RFQ demonstrator construction &amp; integration </a:t>
            </a:r>
          </a:p>
          <a:p>
            <a:r>
              <a:rPr lang="en-US" sz="2000" dirty="0"/>
              <a:t>Refine beam dynamics and linac design studies </a:t>
            </a:r>
          </a:p>
          <a:p>
            <a:r>
              <a:rPr lang="en-US" sz="2000" dirty="0"/>
              <a:t>Target design simulations (Lu-177) </a:t>
            </a:r>
          </a:p>
          <a:p>
            <a:r>
              <a:rPr lang="en-US" sz="2000" dirty="0"/>
              <a:t>Advance radiation protection and shielding </a:t>
            </a:r>
          </a:p>
          <a:p>
            <a:r>
              <a:rPr lang="en-US" sz="2000" dirty="0"/>
              <a:t>Develop control system architecture based on more detailed input from the LINAC design </a:t>
            </a:r>
          </a:p>
          <a:p>
            <a:r>
              <a:rPr lang="en-US" sz="2000" dirty="0"/>
              <a:t>Explore additional isotopes and beam specifications </a:t>
            </a:r>
          </a:p>
          <a:p>
            <a:r>
              <a:rPr lang="en-US" sz="2000" dirty="0"/>
              <a:t>Extend simulation tools to different scenarios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33730-C842-3323-B8C4-0F04E349F1BC}"/>
              </a:ext>
            </a:extLst>
          </p:cNvPr>
          <p:cNvSpPr txBox="1"/>
          <p:nvPr/>
        </p:nvSpPr>
        <p:spPr>
          <a:xfrm>
            <a:off x="839416" y="6063679"/>
            <a:ext cx="1080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Detailed results for each activity will be presented in the following task presentations.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90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4A967-89C5-4C5D-F599-FBF93BBD15D8}"/>
              </a:ext>
            </a:extLst>
          </p:cNvPr>
          <p:cNvSpPr txBox="1"/>
          <p:nvPr/>
        </p:nvSpPr>
        <p:spPr>
          <a:xfrm>
            <a:off x="767408" y="908720"/>
            <a:ext cx="1080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your attention!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Many thanks to all WP3 members and collaborators for the very nice collaboration and exchanges!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Many thanks to the local organizers for this very nice event!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835D-1BD2-36F6-A91D-589E0FB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28800"/>
            <a:ext cx="10874829" cy="4351338"/>
          </a:xfrm>
        </p:spPr>
        <p:txBody>
          <a:bodyPr>
            <a:normAutofit/>
          </a:bodyPr>
          <a:lstStyle/>
          <a:p>
            <a:r>
              <a:rPr lang="en-US" b="1" dirty="0"/>
              <a:t>The WP3 role within the IFIGENEIA Project</a:t>
            </a:r>
          </a:p>
          <a:p>
            <a:endParaRPr lang="en-US" b="1" dirty="0"/>
          </a:p>
          <a:p>
            <a:r>
              <a:rPr lang="en-US" b="1" dirty="0"/>
              <a:t>WP3 structure and workflow</a:t>
            </a:r>
          </a:p>
          <a:p>
            <a:endParaRPr lang="en-US" b="1" dirty="0"/>
          </a:p>
          <a:p>
            <a:r>
              <a:rPr lang="en-US" b="1" dirty="0"/>
              <a:t>Organization </a:t>
            </a:r>
          </a:p>
          <a:p>
            <a:endParaRPr lang="en-US" b="1" dirty="0"/>
          </a:p>
          <a:p>
            <a:r>
              <a:rPr lang="en-US" b="1" dirty="0"/>
              <a:t>Collaborations with other WPs </a:t>
            </a:r>
          </a:p>
          <a:p>
            <a:endParaRPr lang="en-US" b="1" dirty="0"/>
          </a:p>
          <a:p>
            <a:r>
              <a:rPr lang="en-US" b="1" dirty="0"/>
              <a:t>Summary and Next steps</a:t>
            </a:r>
          </a:p>
          <a:p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EC14A-9001-748F-C607-1B90786F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82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536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12BDC-179E-8A58-7235-C769D1E66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02D4D4-BCED-9CA4-B49A-5EE53ACDAB87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>
                <a:solidFill>
                  <a:schemeClr val="bg1"/>
                </a:solidFill>
              </a:rPr>
              <a:t>d, </a:t>
            </a:r>
            <a:r>
              <a:rPr lang="el-GR" sz="1400" dirty="0"/>
              <a:t>α</a:t>
            </a:r>
            <a:r>
              <a:rPr lang="en-US" sz="1400" dirty="0"/>
              <a:t> ,</a:t>
            </a:r>
            <a:r>
              <a:rPr lang="el-GR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p)</a:t>
            </a:r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43B889-B5FA-01D5-2205-4BA2187F8239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acceleration</a:t>
            </a:r>
          </a:p>
          <a:p>
            <a:pPr algn="ctr"/>
            <a:r>
              <a:rPr lang="en-US" sz="1400" dirty="0"/>
              <a:t>(DTL-type)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1D93B7-B140-18EA-3D4D-6095B58B9545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Irradiation </a:t>
            </a:r>
          </a:p>
          <a:p>
            <a:pPr algn="ctr"/>
            <a:r>
              <a:rPr lang="el-GR" sz="1400" dirty="0"/>
              <a:t>(</a:t>
            </a:r>
            <a:r>
              <a:rPr lang="en-US" sz="1400" dirty="0"/>
              <a:t>i.e. </a:t>
            </a:r>
            <a:r>
              <a:rPr lang="en-US" sz="1400" baseline="30000" dirty="0"/>
              <a:t>176</a:t>
            </a:r>
            <a:r>
              <a:rPr lang="en-US" sz="1400" dirty="0">
                <a:solidFill>
                  <a:schemeClr val="bg1"/>
                </a:solidFill>
              </a:rPr>
              <a:t>Yb</a:t>
            </a:r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err="1">
                <a:solidFill>
                  <a:schemeClr val="bg1"/>
                </a:solidFill>
              </a:rPr>
              <a:t>d,n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  <a:r>
              <a:rPr lang="en-US" sz="1400" baseline="30000" dirty="0"/>
              <a:t> 177</a:t>
            </a:r>
            <a:r>
              <a:rPr lang="en-US" sz="1400" dirty="0"/>
              <a:t>Lu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dirty="0"/>
              <a:t>(</a:t>
            </a:r>
            <a:r>
              <a:rPr lang="el-GR" sz="1400" dirty="0"/>
              <a:t>α,2</a:t>
            </a:r>
            <a:r>
              <a:rPr lang="en-US" sz="1400" dirty="0"/>
              <a:t>n)</a:t>
            </a:r>
            <a:r>
              <a:rPr lang="en-US" sz="1400" baseline="30000" dirty="0"/>
              <a:t>211</a:t>
            </a:r>
            <a:r>
              <a:rPr lang="en-US" sz="1400" dirty="0"/>
              <a:t>At, </a:t>
            </a:r>
            <a:r>
              <a:rPr lang="en-US" sz="1400" baseline="30000" dirty="0"/>
              <a:t>64</a:t>
            </a:r>
            <a:r>
              <a:rPr lang="en-US" sz="1400" dirty="0"/>
              <a:t>Ni(</a:t>
            </a:r>
            <a:r>
              <a:rPr lang="en-US" sz="1400" dirty="0" err="1"/>
              <a:t>p,n</a:t>
            </a:r>
            <a:r>
              <a:rPr lang="en-US" sz="1400" dirty="0"/>
              <a:t>)</a:t>
            </a:r>
            <a:r>
              <a:rPr lang="en-US" sz="1400" baseline="30000" dirty="0"/>
              <a:t> 64</a:t>
            </a:r>
            <a:r>
              <a:rPr lang="en-US" sz="1400" dirty="0"/>
              <a:t>Cu)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72D499-D440-8F72-27DE-FAF2C9227CDA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RFQ</a:t>
            </a:r>
          </a:p>
          <a:p>
            <a:pPr algn="ctr"/>
            <a:r>
              <a:rPr lang="en-US" sz="1400" dirty="0"/>
              <a:t>Bunch and Pre-acceleration (352 or 750 MHz)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A54897-8043-F5EC-72CA-41FC73AF5BD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3E7AAA81-BCD6-FD4F-0956-D5F454995F79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WP3 role within IFIGENEIA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Designing a LINAC-target system for efficient and reliable radioisotope production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43FD33-C0A5-8A5C-AF16-A32F7047D61D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Energy Beam Transfer (LEBT) line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A0481-6FE0-E30C-3960-CFE53CF80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429000"/>
            <a:ext cx="4330292" cy="1872208"/>
          </a:xfrm>
          <a:prstGeom prst="rect">
            <a:avLst/>
          </a:prstGeom>
          <a:noFill/>
        </p:spPr>
      </p:pic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F7A5C5CD-0A98-348B-7C98-221E3501FB51}"/>
              </a:ext>
            </a:extLst>
          </p:cNvPr>
          <p:cNvCxnSpPr/>
          <p:nvPr/>
        </p:nvCxnSpPr>
        <p:spPr>
          <a:xfrm rot="16200000" flipH="1">
            <a:off x="2135560" y="2996952"/>
            <a:ext cx="864096" cy="576064"/>
          </a:xfrm>
          <a:prstGeom prst="curvedConnector3">
            <a:avLst>
              <a:gd name="adj1" fmla="val 98310"/>
            </a:avLst>
          </a:prstGeom>
          <a:ln w="25400">
            <a:solidFill>
              <a:srgbClr val="ED7C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D727BC12-F9B6-8604-CA27-41444ABDF58C}"/>
              </a:ext>
            </a:extLst>
          </p:cNvPr>
          <p:cNvCxnSpPr>
            <a:cxnSpLocks/>
          </p:cNvCxnSpPr>
          <p:nvPr/>
        </p:nvCxnSpPr>
        <p:spPr>
          <a:xfrm rot="5400000">
            <a:off x="3791744" y="2924944"/>
            <a:ext cx="792088" cy="64807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2FD2B5EC-BEE5-5A38-A746-05D8EC16E5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55840" y="2852936"/>
            <a:ext cx="1224136" cy="1080120"/>
          </a:xfrm>
          <a:prstGeom prst="curvedConnector3">
            <a:avLst>
              <a:gd name="adj1" fmla="val 99528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3200236C-771A-EABB-B770-445AEBEAAEA4}"/>
              </a:ext>
            </a:extLst>
          </p:cNvPr>
          <p:cNvCxnSpPr>
            <a:cxnSpLocks/>
          </p:cNvCxnSpPr>
          <p:nvPr/>
        </p:nvCxnSpPr>
        <p:spPr>
          <a:xfrm rot="5400000">
            <a:off x="6312024" y="2924944"/>
            <a:ext cx="1296144" cy="1152128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6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DC5BC-3F33-8301-E815-1DC0C21AB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8BE15D-FA25-0C45-3FA5-061A54406930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b="1" dirty="0"/>
              <a:t>(</a:t>
            </a:r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l-GR" sz="1400" dirty="0"/>
              <a:t>α</a:t>
            </a:r>
            <a:r>
              <a:rPr lang="en-US" sz="1400" b="1" dirty="0"/>
              <a:t> ,</a:t>
            </a:r>
            <a:r>
              <a:rPr lang="el-GR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endParaRPr lang="en-US" sz="1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798D9B-BA5E-E3E2-C769-2510B2785DD8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acceleration</a:t>
            </a:r>
          </a:p>
          <a:p>
            <a:pPr algn="ctr"/>
            <a:r>
              <a:rPr lang="en-US" sz="1400" dirty="0"/>
              <a:t>(DTL-type)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29D9D5-AA3E-F0D1-B358-D72BDF6015F9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Irradiation </a:t>
            </a:r>
          </a:p>
          <a:p>
            <a:pPr algn="ctr"/>
            <a:r>
              <a:rPr lang="el-GR" sz="1400" dirty="0"/>
              <a:t>(</a:t>
            </a:r>
            <a:r>
              <a:rPr lang="en-US" sz="1400" dirty="0"/>
              <a:t>i.e. </a:t>
            </a:r>
            <a:r>
              <a:rPr lang="en-US" sz="1400" b="1" baseline="30000" dirty="0">
                <a:solidFill>
                  <a:srgbClr val="FF0000"/>
                </a:solidFill>
              </a:rPr>
              <a:t>176</a:t>
            </a:r>
            <a:r>
              <a:rPr lang="en-US" sz="1400" b="1" dirty="0">
                <a:solidFill>
                  <a:srgbClr val="FF0000"/>
                </a:solidFill>
              </a:rPr>
              <a:t>Yb(</a:t>
            </a:r>
            <a:r>
              <a:rPr lang="en-US" sz="1400" b="1" dirty="0" err="1">
                <a:solidFill>
                  <a:srgbClr val="FF0000"/>
                </a:solidFill>
              </a:rPr>
              <a:t>d,n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  <a:r>
              <a:rPr lang="en-US" sz="1400" b="1" baseline="30000" dirty="0">
                <a:solidFill>
                  <a:srgbClr val="FF0000"/>
                </a:solidFill>
              </a:rPr>
              <a:t>177</a:t>
            </a:r>
            <a:r>
              <a:rPr lang="en-US" sz="1400" b="1" dirty="0">
                <a:solidFill>
                  <a:srgbClr val="FF0000"/>
                </a:solidFill>
              </a:rPr>
              <a:t>Lu,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dirty="0"/>
              <a:t>(</a:t>
            </a:r>
            <a:r>
              <a:rPr lang="el-GR" sz="1400" dirty="0"/>
              <a:t>α,2</a:t>
            </a:r>
            <a:r>
              <a:rPr lang="en-US" sz="1400" dirty="0"/>
              <a:t>n)</a:t>
            </a:r>
            <a:r>
              <a:rPr lang="en-US" sz="1400" baseline="30000" dirty="0"/>
              <a:t>211</a:t>
            </a:r>
            <a:r>
              <a:rPr lang="en-US" sz="1400" dirty="0"/>
              <a:t>At, </a:t>
            </a:r>
            <a:r>
              <a:rPr lang="en-US" sz="1400" baseline="30000" dirty="0"/>
              <a:t>64</a:t>
            </a:r>
            <a:r>
              <a:rPr lang="en-US" sz="1400" dirty="0"/>
              <a:t>Ni(</a:t>
            </a:r>
            <a:r>
              <a:rPr lang="en-US" sz="1400" dirty="0" err="1"/>
              <a:t>p,n</a:t>
            </a:r>
            <a:r>
              <a:rPr lang="en-US" sz="1400" dirty="0"/>
              <a:t>)</a:t>
            </a:r>
            <a:r>
              <a:rPr lang="en-US" sz="1400" baseline="30000" dirty="0"/>
              <a:t> 64</a:t>
            </a:r>
            <a:r>
              <a:rPr lang="en-US" sz="1400" dirty="0"/>
              <a:t>Cu)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8B08CB-1FBD-A610-3DD3-314BC5BAF226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RFQ</a:t>
            </a:r>
          </a:p>
          <a:p>
            <a:pPr algn="ctr"/>
            <a:r>
              <a:rPr lang="en-US" sz="1400" dirty="0"/>
              <a:t>Bunch and Pre-acceleration (352 or 750 MHz)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1AB50D-D4EE-793F-4675-1C3D6BC1242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65808BAC-ACFC-6F36-581E-A2C554B01B6A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WP3 role within IFIGENEIA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Designing a LINAC-target system for efficient and reliable radioisotope production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6A11DF-A12F-6002-FCEA-77FEAD0DAB61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Energy Beam Transfer (LEBT) line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56B646-EE9F-BCBF-EA98-02B8120D8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212976"/>
            <a:ext cx="433029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52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B4F8-A55C-5CED-66BF-A05AFB1DA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1F9380-C3B3-0A96-196F-C604B13DDB0C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b="1" dirty="0"/>
              <a:t>(</a:t>
            </a:r>
            <a:r>
              <a:rPr lang="en-US" sz="1400" dirty="0">
                <a:solidFill>
                  <a:schemeClr val="bg1"/>
                </a:solidFill>
              </a:rPr>
              <a:t>d,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l-GR" sz="1400" b="1" dirty="0">
                <a:solidFill>
                  <a:srgbClr val="FF0000"/>
                </a:solidFill>
              </a:rPr>
              <a:t>α</a:t>
            </a:r>
            <a:r>
              <a:rPr lang="en-US" sz="1400" b="1" dirty="0"/>
              <a:t> 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p)</a:t>
            </a:r>
            <a:endParaRPr lang="en-US" sz="1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F31574-D04A-DD0B-72AB-61FAD9343892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acceleration</a:t>
            </a:r>
          </a:p>
          <a:p>
            <a:pPr algn="ctr"/>
            <a:r>
              <a:rPr lang="en-US" sz="1400" dirty="0"/>
              <a:t>(DTL-type)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87E967-DCEF-8CC8-9493-9BADAC7738CC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Irradiation </a:t>
            </a:r>
          </a:p>
          <a:p>
            <a:pPr algn="ctr"/>
            <a:r>
              <a:rPr lang="el-GR" sz="1400" dirty="0"/>
              <a:t>(</a:t>
            </a:r>
            <a:r>
              <a:rPr lang="en-US" sz="1400" dirty="0"/>
              <a:t>i.e. </a:t>
            </a:r>
            <a:r>
              <a:rPr lang="en-US" sz="1400" baseline="30000" dirty="0"/>
              <a:t>176</a:t>
            </a:r>
            <a:r>
              <a:rPr lang="en-US" sz="1400" dirty="0">
                <a:solidFill>
                  <a:schemeClr val="bg1"/>
                </a:solidFill>
              </a:rPr>
              <a:t>Yb(</a:t>
            </a:r>
            <a:r>
              <a:rPr lang="en-US" sz="1400" dirty="0" err="1">
                <a:solidFill>
                  <a:schemeClr val="bg1"/>
                </a:solidFill>
              </a:rPr>
              <a:t>d,n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r>
              <a:rPr lang="en-US" sz="1400" baseline="30000" dirty="0"/>
              <a:t> 177</a:t>
            </a:r>
            <a:r>
              <a:rPr lang="en-US" sz="1400" dirty="0"/>
              <a:t>Lu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l-GR" sz="1400" b="1" dirty="0">
                <a:solidFill>
                  <a:srgbClr val="FF0000"/>
                </a:solidFill>
              </a:rPr>
              <a:t>α,2</a:t>
            </a:r>
            <a:r>
              <a:rPr lang="en-US" sz="1400" b="1" dirty="0">
                <a:solidFill>
                  <a:srgbClr val="FF0000"/>
                </a:solidFill>
              </a:rPr>
              <a:t>n)</a:t>
            </a:r>
            <a:r>
              <a:rPr lang="en-US" sz="1400" b="1" baseline="30000" dirty="0">
                <a:solidFill>
                  <a:srgbClr val="FF0000"/>
                </a:solidFill>
              </a:rPr>
              <a:t>211</a:t>
            </a:r>
            <a:r>
              <a:rPr lang="en-US" sz="1400" b="1" dirty="0">
                <a:solidFill>
                  <a:srgbClr val="FF0000"/>
                </a:solidFill>
              </a:rPr>
              <a:t>At</a:t>
            </a:r>
            <a:r>
              <a:rPr lang="en-US" sz="1400" dirty="0"/>
              <a:t>, </a:t>
            </a:r>
            <a:r>
              <a:rPr lang="en-US" sz="1400" baseline="30000" dirty="0"/>
              <a:t>64</a:t>
            </a:r>
            <a:r>
              <a:rPr lang="en-US" sz="1400" dirty="0"/>
              <a:t>Ni(</a:t>
            </a:r>
            <a:r>
              <a:rPr lang="en-US" sz="1400" dirty="0" err="1"/>
              <a:t>p,n</a:t>
            </a:r>
            <a:r>
              <a:rPr lang="en-US" sz="1400" dirty="0"/>
              <a:t>)</a:t>
            </a:r>
            <a:r>
              <a:rPr lang="en-US" sz="1400" baseline="30000" dirty="0"/>
              <a:t> 64</a:t>
            </a:r>
            <a:r>
              <a:rPr lang="en-US" sz="1400" dirty="0"/>
              <a:t>Cu)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FD74DD-F3CC-BD54-1F8E-F38AB3744E7D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RFQ</a:t>
            </a:r>
          </a:p>
          <a:p>
            <a:pPr algn="ctr"/>
            <a:r>
              <a:rPr lang="en-US" sz="1400" dirty="0"/>
              <a:t>Bunch and Pre-acceleration (352 or 750 MHz)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6A28E1-E765-97A4-42F0-D762A7A788D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75060CAC-2D18-0FE9-CE0C-9E22525645F6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WP3 role within IFIGENEIA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Designing a LINAC-target system for efficient and reliable radioisotope production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681F0D-3405-A244-625A-6F0B116C4A64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Energy Beam Transfer (LEBT) line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1DA76-139D-4534-4870-EA13B1A81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212976"/>
            <a:ext cx="433029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53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F92F5-8FCA-1BEA-3E07-385C577B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CE4CF0-901B-B7F6-E91D-8356ECC0C493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>
                <a:solidFill>
                  <a:schemeClr val="bg1"/>
                </a:solidFill>
              </a:rPr>
              <a:t>d, </a:t>
            </a:r>
            <a:r>
              <a:rPr lang="el-GR" sz="1400" dirty="0"/>
              <a:t>α</a:t>
            </a:r>
            <a:r>
              <a:rPr lang="en-US" sz="1400" dirty="0"/>
              <a:t> ,</a:t>
            </a:r>
            <a:r>
              <a:rPr lang="el-GR" sz="1400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89288D-4A37-B7B8-934A-471094FC016B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acceleration</a:t>
            </a:r>
          </a:p>
          <a:p>
            <a:pPr algn="ctr"/>
            <a:r>
              <a:rPr lang="en-US" sz="1400" dirty="0"/>
              <a:t>(DTL-type)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96568E-F9FE-2FDE-39B7-2D9DCA0372A3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Irradiation </a:t>
            </a:r>
          </a:p>
          <a:p>
            <a:pPr algn="ctr"/>
            <a:r>
              <a:rPr lang="el-GR" sz="1400" dirty="0"/>
              <a:t>(</a:t>
            </a:r>
            <a:r>
              <a:rPr lang="en-US" sz="1400" dirty="0"/>
              <a:t>i.e. </a:t>
            </a:r>
            <a:r>
              <a:rPr lang="en-US" sz="1400" baseline="30000" dirty="0"/>
              <a:t>176</a:t>
            </a:r>
            <a:r>
              <a:rPr lang="en-US" sz="1400" dirty="0">
                <a:solidFill>
                  <a:schemeClr val="bg1"/>
                </a:solidFill>
              </a:rPr>
              <a:t>Yb(</a:t>
            </a:r>
            <a:r>
              <a:rPr lang="en-US" sz="1400" dirty="0" err="1">
                <a:solidFill>
                  <a:schemeClr val="bg1"/>
                </a:solidFill>
              </a:rPr>
              <a:t>d,n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r>
              <a:rPr lang="en-US" sz="1400" baseline="30000" dirty="0"/>
              <a:t> 177</a:t>
            </a:r>
            <a:r>
              <a:rPr lang="en-US" sz="1400" dirty="0"/>
              <a:t>Lu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dirty="0"/>
              <a:t>(</a:t>
            </a:r>
            <a:r>
              <a:rPr lang="el-GR" sz="1400" dirty="0"/>
              <a:t>α,2</a:t>
            </a:r>
            <a:r>
              <a:rPr lang="en-US" sz="1400" dirty="0"/>
              <a:t>n)</a:t>
            </a:r>
            <a:r>
              <a:rPr lang="en-US" sz="1400" baseline="30000" dirty="0"/>
              <a:t>211</a:t>
            </a:r>
            <a:r>
              <a:rPr lang="en-US" sz="1400" dirty="0"/>
              <a:t>At, </a:t>
            </a:r>
            <a:r>
              <a:rPr lang="en-US" sz="1400" b="1" baseline="30000" dirty="0">
                <a:solidFill>
                  <a:srgbClr val="FF0000"/>
                </a:solidFill>
              </a:rPr>
              <a:t>64</a:t>
            </a:r>
            <a:r>
              <a:rPr lang="en-US" sz="1400" b="1" dirty="0">
                <a:solidFill>
                  <a:srgbClr val="FF0000"/>
                </a:solidFill>
              </a:rPr>
              <a:t>Ni(</a:t>
            </a:r>
            <a:r>
              <a:rPr lang="en-US" sz="1400" b="1" dirty="0" err="1">
                <a:solidFill>
                  <a:srgbClr val="FF0000"/>
                </a:solidFill>
              </a:rPr>
              <a:t>p,n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  <a:r>
              <a:rPr lang="en-US" sz="1400" b="1" baseline="30000" dirty="0">
                <a:solidFill>
                  <a:srgbClr val="FF0000"/>
                </a:solidFill>
              </a:rPr>
              <a:t> 64</a:t>
            </a:r>
            <a:r>
              <a:rPr lang="en-US" sz="1400" b="1" dirty="0">
                <a:solidFill>
                  <a:srgbClr val="FF0000"/>
                </a:solidFill>
              </a:rPr>
              <a:t>Cu</a:t>
            </a:r>
            <a:r>
              <a:rPr lang="en-US" sz="1400" dirty="0"/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0A8886-69D7-5FD9-A806-D7C9AAA60B77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RFQ</a:t>
            </a:r>
          </a:p>
          <a:p>
            <a:pPr algn="ctr"/>
            <a:r>
              <a:rPr lang="en-US" sz="1400" dirty="0"/>
              <a:t>Bunch and Pre-acceleration (352 or 750 MHz)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A5239E-53D7-A802-9A37-CF84153C780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215DFFF6-C91C-EDAB-42F8-B081641A6A00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WP3 role within IFIGENEIA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Designing a LINAC-target system for efficient and reliable radioisotope production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9F65F5-9F3F-1AD2-6EAC-8D0422AE6232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Energy Beam Transfer (LEBT) line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DC069-CA77-3DC9-7B03-7000E4EB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212976"/>
            <a:ext cx="433029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85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BEDC-DFC2-0071-FE38-B04A28DFE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A5F7A4-0479-04FF-EEE6-1327CC9E059B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>
                <a:solidFill>
                  <a:schemeClr val="bg1"/>
                </a:solidFill>
              </a:rPr>
              <a:t>d, </a:t>
            </a:r>
            <a:r>
              <a:rPr lang="el-GR" sz="1400" dirty="0"/>
              <a:t>α</a:t>
            </a:r>
            <a:r>
              <a:rPr lang="en-US" sz="1400" dirty="0"/>
              <a:t> ,</a:t>
            </a:r>
            <a:r>
              <a:rPr lang="el-GR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p</a:t>
            </a:r>
            <a:r>
              <a:rPr lang="en-US" sz="1400" baseline="30000" dirty="0"/>
              <a:t>)</a:t>
            </a:r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0FC02B-6DEA-B366-7406-8C2A36712354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acceleration</a:t>
            </a:r>
          </a:p>
          <a:p>
            <a:pPr algn="ctr"/>
            <a:r>
              <a:rPr lang="en-US" sz="1400" dirty="0"/>
              <a:t>(DTL-type)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C48479-E073-3F4D-A711-8A11ED6B7770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Irradiation </a:t>
            </a:r>
          </a:p>
          <a:p>
            <a:pPr algn="ctr"/>
            <a:r>
              <a:rPr lang="el-GR" sz="1400" dirty="0"/>
              <a:t>(</a:t>
            </a:r>
            <a:r>
              <a:rPr lang="en-US" sz="1400" dirty="0"/>
              <a:t>i.e. </a:t>
            </a:r>
            <a:r>
              <a:rPr lang="en-US" sz="1400" baseline="30000" dirty="0"/>
              <a:t>176</a:t>
            </a:r>
            <a:r>
              <a:rPr lang="en-US" sz="1400" dirty="0">
                <a:solidFill>
                  <a:schemeClr val="bg1"/>
                </a:solidFill>
              </a:rPr>
              <a:t>Yb</a:t>
            </a:r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err="1">
                <a:solidFill>
                  <a:schemeClr val="bg1"/>
                </a:solidFill>
              </a:rPr>
              <a:t>d,n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  <a:r>
              <a:rPr lang="en-US" sz="1400" baseline="30000" dirty="0"/>
              <a:t> 177</a:t>
            </a:r>
            <a:r>
              <a:rPr lang="en-US" sz="1400" dirty="0"/>
              <a:t>Lu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dirty="0"/>
              <a:t>(</a:t>
            </a:r>
            <a:r>
              <a:rPr lang="el-GR" sz="1400" dirty="0"/>
              <a:t>α,2</a:t>
            </a:r>
            <a:r>
              <a:rPr lang="en-US" sz="1400" dirty="0"/>
              <a:t>n)</a:t>
            </a:r>
            <a:r>
              <a:rPr lang="en-US" sz="1400" baseline="30000" dirty="0"/>
              <a:t>211</a:t>
            </a:r>
            <a:r>
              <a:rPr lang="en-US" sz="1400" dirty="0"/>
              <a:t>At, </a:t>
            </a:r>
            <a:r>
              <a:rPr lang="en-US" sz="1400" baseline="30000" dirty="0"/>
              <a:t>64</a:t>
            </a:r>
            <a:r>
              <a:rPr lang="en-US" sz="1400" dirty="0"/>
              <a:t>Ni(</a:t>
            </a:r>
            <a:r>
              <a:rPr lang="en-US" sz="1400" dirty="0" err="1"/>
              <a:t>p,n</a:t>
            </a:r>
            <a:r>
              <a:rPr lang="en-US" sz="1400" dirty="0"/>
              <a:t>)</a:t>
            </a:r>
            <a:r>
              <a:rPr lang="en-US" sz="1400" baseline="30000" dirty="0"/>
              <a:t> 64</a:t>
            </a:r>
            <a:r>
              <a:rPr lang="en-US" sz="1400" dirty="0"/>
              <a:t>Cu)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FC3164-D140-12A0-5FED-BD412B685FBB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RFQ</a:t>
            </a:r>
          </a:p>
          <a:p>
            <a:pPr algn="ctr"/>
            <a:r>
              <a:rPr lang="en-US" sz="1400" dirty="0"/>
              <a:t>Bunch and Pre-acceleration (352 or750 MHz)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176AEA-6CC0-BDAF-2075-0D424F472531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3E882247-1214-55C4-4B31-6AFF9D8F38B4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WP3 role within IFIGENEIA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Designing a LINAC-target system for efficient and reliable radioisotope production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FE974-E389-00A7-3026-0A942DE2D7D4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Energy Beam Transfer (LEBT) line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45CE0-A959-EF5C-7C18-4EEFB93A3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212976"/>
            <a:ext cx="4330292" cy="1872208"/>
          </a:xfrm>
          <a:prstGeom prst="rect">
            <a:avLst/>
          </a:prstGeom>
          <a:noFill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B92F10-5B11-455E-2E03-7DCC4BFB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3068960"/>
            <a:ext cx="6480720" cy="3384376"/>
          </a:xfrm>
        </p:spPr>
        <p:txBody>
          <a:bodyPr>
            <a:noAutofit/>
          </a:bodyPr>
          <a:lstStyle/>
          <a:p>
            <a:r>
              <a:rPr lang="en-US" sz="2000" b="1" dirty="0"/>
              <a:t>Conceptual design for the </a:t>
            </a:r>
            <a:r>
              <a:rPr lang="en-US" sz="2000" b="1" dirty="0">
                <a:solidFill>
                  <a:srgbClr val="ED7C49"/>
                </a:solidFill>
              </a:rPr>
              <a:t>Source</a:t>
            </a:r>
            <a:r>
              <a:rPr lang="en-US" sz="2000" b="1" dirty="0"/>
              <a:t>-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LINAC</a:t>
            </a:r>
            <a:r>
              <a:rPr lang="en-US" sz="2000" b="1" dirty="0"/>
              <a:t>-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Target</a:t>
            </a:r>
            <a:r>
              <a:rPr lang="en-US" sz="2000" b="1" dirty="0"/>
              <a:t> system </a:t>
            </a:r>
          </a:p>
          <a:p>
            <a:pPr lvl="1"/>
            <a:r>
              <a:rPr lang="en-US" dirty="0"/>
              <a:t>Integrated and coherent design addressing performance, reliability, feasibility and flexibility</a:t>
            </a:r>
            <a:endParaRPr lang="en-US" sz="2000" dirty="0"/>
          </a:p>
          <a:p>
            <a:r>
              <a:rPr lang="en-US" sz="2000" b="1" dirty="0"/>
              <a:t>RFQ as a key element</a:t>
            </a:r>
            <a:r>
              <a:rPr lang="en-US" sz="2000" dirty="0"/>
              <a:t> </a:t>
            </a:r>
          </a:p>
          <a:p>
            <a:pPr lvl="1"/>
            <a:r>
              <a:rPr lang="en-US" dirty="0"/>
              <a:t>Design and construction of an </a:t>
            </a:r>
            <a:r>
              <a:rPr lang="en-US" b="1" dirty="0"/>
              <a:t>RFQ demonstrator </a:t>
            </a:r>
            <a:r>
              <a:rPr lang="en-US" dirty="0"/>
              <a:t>(knowledge transfer from CERNs expertise)</a:t>
            </a:r>
          </a:p>
          <a:p>
            <a:pPr lvl="1"/>
            <a:r>
              <a:rPr lang="en-GB" dirty="0"/>
              <a:t>Broader use for societal applications (archaeometry, training)</a:t>
            </a:r>
            <a:endParaRPr lang="en-GB" sz="2000" dirty="0"/>
          </a:p>
          <a:p>
            <a:r>
              <a:rPr lang="en-GB" sz="2000" b="1" dirty="0"/>
              <a:t>Beam parameters defined by target requirements</a:t>
            </a:r>
          </a:p>
          <a:p>
            <a:pPr lvl="1"/>
            <a:r>
              <a:rPr lang="en-GB" dirty="0"/>
              <a:t>Ensure compatibility between beam parameters and target constraints  </a:t>
            </a:r>
          </a:p>
          <a:p>
            <a:pPr lvl="1"/>
            <a:r>
              <a:rPr lang="en-GB" dirty="0"/>
              <a:t>Critical for isotope production yield and feasibility</a:t>
            </a:r>
          </a:p>
        </p:txBody>
      </p:sp>
    </p:spTree>
    <p:extLst>
      <p:ext uri="{BB962C8B-B14F-4D97-AF65-F5344CB8AC3E}">
        <p14:creationId xmlns:p14="http://schemas.microsoft.com/office/powerpoint/2010/main" val="1871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2B1F4-C5D0-44BE-5615-1B5A2486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2C7BF877-2567-61C2-A1F8-9696B43E52C3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WP3 role within IFIGENEIA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Designing a LINAC-target system for efficient and reliable radioisotope production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6C5DB-43E4-1845-1141-40F190346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212976"/>
            <a:ext cx="4330292" cy="1872208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B87DAE-F865-C7DB-312F-46B2DE313CD0}"/>
              </a:ext>
            </a:extLst>
          </p:cNvPr>
          <p:cNvSpPr txBox="1">
            <a:spLocks/>
          </p:cNvSpPr>
          <p:nvPr/>
        </p:nvSpPr>
        <p:spPr bwMode="auto">
          <a:xfrm>
            <a:off x="767408" y="3068960"/>
            <a:ext cx="640871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Iterative design approach</a:t>
            </a:r>
          </a:p>
          <a:p>
            <a:pPr lvl="1"/>
            <a:r>
              <a:rPr lang="en-GB" dirty="0"/>
              <a:t>Integrating source, beam and target constraints </a:t>
            </a:r>
          </a:p>
          <a:p>
            <a:pPr lvl="1"/>
            <a:r>
              <a:rPr lang="en-GB" dirty="0"/>
              <a:t>Adapted to different radioisotope production scenarios (emphasizing on Lu-177 as a test-case)  </a:t>
            </a:r>
          </a:p>
          <a:p>
            <a:r>
              <a:rPr lang="en-US" sz="2000" b="1" dirty="0"/>
              <a:t>Safety, radiation protection and controls</a:t>
            </a:r>
          </a:p>
          <a:p>
            <a:pPr lvl="1"/>
            <a:r>
              <a:rPr lang="en-US" dirty="0"/>
              <a:t>Integrate radiation protection requirements from early design stages </a:t>
            </a:r>
          </a:p>
          <a:p>
            <a:pPr lvl="1"/>
            <a:r>
              <a:rPr lang="en-US" dirty="0"/>
              <a:t>Develop the control system architecture</a:t>
            </a:r>
          </a:p>
          <a:p>
            <a:r>
              <a:rPr lang="en-US" sz="2000" b="1" dirty="0"/>
              <a:t>Proven technology foundation </a:t>
            </a:r>
          </a:p>
          <a:p>
            <a:pPr lvl="1"/>
            <a:r>
              <a:rPr lang="en-US" dirty="0"/>
              <a:t>LINAC technology has been demonstrated within the relevant regime (A. Lombardi, J.B. Lallement, M. </a:t>
            </a:r>
            <a:r>
              <a:rPr lang="en-US" dirty="0" err="1"/>
              <a:t>Vretenar</a:t>
            </a:r>
            <a:r>
              <a:rPr lang="en-US" dirty="0"/>
              <a:t> et al)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8EFA2-2E7C-826E-6F6E-6A3E0645D628}"/>
              </a:ext>
            </a:extLst>
          </p:cNvPr>
          <p:cNvSpPr txBox="1"/>
          <p:nvPr/>
        </p:nvSpPr>
        <p:spPr>
          <a:xfrm>
            <a:off x="8040216" y="5373216"/>
            <a:ext cx="3528392" cy="1323439"/>
          </a:xfrm>
          <a:prstGeom prst="rect">
            <a:avLst/>
          </a:prstGeom>
          <a:solidFill>
            <a:srgbClr val="E4F4E2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Mission: </a:t>
            </a:r>
          </a:p>
          <a:p>
            <a:r>
              <a:rPr lang="en-US" sz="2000" i="1" dirty="0"/>
              <a:t>Provide an efficient, safe and scalable radioisotope production facility in the region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3410FC-361D-D9D5-F42B-6C694D7FBC0C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>
                <a:solidFill>
                  <a:schemeClr val="bg1"/>
                </a:solidFill>
              </a:rPr>
              <a:t>d, </a:t>
            </a:r>
            <a:r>
              <a:rPr lang="el-GR" sz="1400" dirty="0"/>
              <a:t>α</a:t>
            </a:r>
            <a:r>
              <a:rPr lang="en-US" sz="1400" dirty="0"/>
              <a:t> ,</a:t>
            </a:r>
            <a:r>
              <a:rPr lang="el-GR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p</a:t>
            </a:r>
            <a:r>
              <a:rPr lang="en-US" sz="1400" baseline="30000" dirty="0"/>
              <a:t>)</a:t>
            </a:r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C74AA1-BB09-6C25-55C0-2D41A9C46930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acceleration</a:t>
            </a:r>
          </a:p>
          <a:p>
            <a:pPr algn="ctr"/>
            <a:r>
              <a:rPr lang="en-US" sz="1400" dirty="0"/>
              <a:t>(DTL-type)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9AEE59-3C6C-D368-5BCC-043173AB78CC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Irradiation </a:t>
            </a:r>
          </a:p>
          <a:p>
            <a:pPr algn="ctr"/>
            <a:r>
              <a:rPr lang="el-GR" sz="1400" dirty="0"/>
              <a:t>(</a:t>
            </a:r>
            <a:r>
              <a:rPr lang="en-US" sz="1400" dirty="0"/>
              <a:t>i.e. </a:t>
            </a:r>
            <a:r>
              <a:rPr lang="en-US" sz="1400" baseline="30000" dirty="0"/>
              <a:t>176</a:t>
            </a:r>
            <a:r>
              <a:rPr lang="en-US" sz="1400" dirty="0">
                <a:solidFill>
                  <a:schemeClr val="bg1"/>
                </a:solidFill>
              </a:rPr>
              <a:t>Yb</a:t>
            </a:r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err="1">
                <a:solidFill>
                  <a:schemeClr val="bg1"/>
                </a:solidFill>
              </a:rPr>
              <a:t>d,n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  <a:r>
              <a:rPr lang="en-US" sz="1400" baseline="30000" dirty="0"/>
              <a:t> 177</a:t>
            </a:r>
            <a:r>
              <a:rPr lang="en-US" sz="1400" dirty="0"/>
              <a:t>Lu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dirty="0"/>
              <a:t>(</a:t>
            </a:r>
            <a:r>
              <a:rPr lang="el-GR" sz="1400" dirty="0"/>
              <a:t>α,2</a:t>
            </a:r>
            <a:r>
              <a:rPr lang="en-US" sz="1400" dirty="0"/>
              <a:t>n)</a:t>
            </a:r>
            <a:r>
              <a:rPr lang="en-US" sz="1400" baseline="30000" dirty="0"/>
              <a:t>211</a:t>
            </a:r>
            <a:r>
              <a:rPr lang="en-US" sz="1400" dirty="0"/>
              <a:t>At, </a:t>
            </a:r>
            <a:r>
              <a:rPr lang="en-US" sz="1400" baseline="30000" dirty="0"/>
              <a:t>64</a:t>
            </a:r>
            <a:r>
              <a:rPr lang="en-US" sz="1400" dirty="0"/>
              <a:t>Ni(</a:t>
            </a:r>
            <a:r>
              <a:rPr lang="en-US" sz="1400" dirty="0" err="1"/>
              <a:t>p,n</a:t>
            </a:r>
            <a:r>
              <a:rPr lang="en-US" sz="1400" dirty="0"/>
              <a:t>)</a:t>
            </a:r>
            <a:r>
              <a:rPr lang="en-US" sz="1400" baseline="30000" dirty="0"/>
              <a:t> 64</a:t>
            </a:r>
            <a:r>
              <a:rPr lang="en-US" sz="1400" dirty="0"/>
              <a:t>Cu)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4956B4-A75F-3FD3-B14E-A2C7C5AECD98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RFQ</a:t>
            </a:r>
          </a:p>
          <a:p>
            <a:pPr algn="ctr"/>
            <a:r>
              <a:rPr lang="en-US" sz="1400" dirty="0"/>
              <a:t>Bunch and Pre-acceleration (352 or750 MHz)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CB1DEF-D826-0FE5-6053-292E130AB7A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1F1369-7377-7AE4-AC9E-A30F6EB6CDB8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Energy Beam Transfer (LEBT) line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75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2F496-EB97-5D14-5A63-6455E727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9479B6-57DA-4FEF-28A3-753C6EE0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 organization </a:t>
            </a:r>
            <a:br>
              <a:rPr lang="en-US" dirty="0"/>
            </a:b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8C5F1-DF27-DF72-70AC-C793EA1BA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0"/>
            <a:ext cx="7920880" cy="5256584"/>
          </a:xfr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000" b="1" dirty="0"/>
              <a:t>Leadership </a:t>
            </a:r>
          </a:p>
          <a:p>
            <a:pPr lvl="1"/>
            <a:r>
              <a:rPr lang="en-US" dirty="0"/>
              <a:t>Led by AUTH, Co-led by COSYLAB </a:t>
            </a:r>
          </a:p>
          <a:p>
            <a:pPr lvl="1"/>
            <a:r>
              <a:rPr lang="en-US" dirty="0"/>
              <a:t>Scientific guidance: CERN</a:t>
            </a:r>
          </a:p>
          <a:p>
            <a:r>
              <a:rPr lang="en-US" sz="2000" b="1" dirty="0"/>
              <a:t>Structure</a:t>
            </a:r>
          </a:p>
          <a:p>
            <a:pPr lvl="1"/>
            <a:r>
              <a:rPr lang="en-GB" dirty="0"/>
              <a:t>6 technical tasks covering LINAC design and radioisotope production</a:t>
            </a:r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  <a:r>
              <a:rPr lang="en-US" sz="2000" b="1" dirty="0"/>
              <a:t>Coordination</a:t>
            </a:r>
            <a:r>
              <a:rPr lang="en-US" sz="2000" dirty="0"/>
              <a:t> </a:t>
            </a:r>
          </a:p>
          <a:p>
            <a:pPr lvl="1"/>
            <a:r>
              <a:rPr lang="en-US" dirty="0"/>
              <a:t>Monthly WP3 meetings</a:t>
            </a:r>
          </a:p>
          <a:p>
            <a:pPr lvl="2"/>
            <a:r>
              <a:rPr lang="en-US" sz="1800" dirty="0"/>
              <a:t>Discussing Project general news </a:t>
            </a:r>
          </a:p>
          <a:p>
            <a:pPr lvl="2"/>
            <a:r>
              <a:rPr lang="en-US" sz="1800" dirty="0"/>
              <a:t>Follow up the status of the different activities</a:t>
            </a:r>
          </a:p>
          <a:p>
            <a:pPr lvl="2"/>
            <a:r>
              <a:rPr lang="en-US" sz="1800" dirty="0"/>
              <a:t>Discussing specific topics (i.e. related to the preparation of deliverables) </a:t>
            </a:r>
          </a:p>
          <a:p>
            <a:pPr lvl="1"/>
            <a:r>
              <a:rPr lang="en-GB" dirty="0"/>
              <a:t>Regular task-level discussions ensuring progress and alignment </a:t>
            </a:r>
          </a:p>
          <a:p>
            <a:r>
              <a:rPr lang="en-US" sz="2000" b="1" i="1" dirty="0"/>
              <a:t>Key milestones: </a:t>
            </a:r>
          </a:p>
          <a:p>
            <a:pPr lvl="1"/>
            <a:r>
              <a:rPr lang="en-US" i="1" dirty="0"/>
              <a:t>M15, 24, 36,  42</a:t>
            </a:r>
          </a:p>
          <a:p>
            <a:pPr lvl="1"/>
            <a:r>
              <a:rPr lang="en-US" dirty="0"/>
              <a:t>Deliverables D3.1 and D3.2 are progressing according to plan</a:t>
            </a:r>
            <a:endParaRPr lang="en-US" b="1" i="1" dirty="0"/>
          </a:p>
          <a:p>
            <a:endParaRPr lang="en-GB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0A17E-13BB-C523-B1F6-49E24C05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763" y="908720"/>
            <a:ext cx="3820057" cy="5290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382FA-5E34-EF34-B033-AD8900C02CD9}"/>
              </a:ext>
            </a:extLst>
          </p:cNvPr>
          <p:cNvSpPr txBox="1"/>
          <p:nvPr/>
        </p:nvSpPr>
        <p:spPr>
          <a:xfrm>
            <a:off x="8823699" y="6237312"/>
            <a:ext cx="3336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hlinkClick r:id="rId3"/>
              </a:rPr>
              <a:t>WP3 - leader (1-AUTH) · IJS Indico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08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5439</TotalTime>
  <Words>1272</Words>
  <Application>Microsoft Office PowerPoint</Application>
  <DocSecurity>0</DocSecurity>
  <PresentationFormat>Widescreen</PresentationFormat>
  <Paragraphs>200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Roboto Condensed</vt:lpstr>
      <vt:lpstr>Times New Roman</vt:lpstr>
      <vt:lpstr>Wingdings</vt:lpstr>
      <vt:lpstr>Roboto</vt:lpstr>
      <vt:lpstr>Space Grotesk</vt:lpstr>
      <vt:lpstr>Calibri</vt:lpstr>
      <vt:lpstr>Arial</vt:lpstr>
      <vt:lpstr>Office Theme</vt:lpstr>
      <vt:lpstr>IFIGENEIA 2nd annual meeting:  WP3 Overview  F. Antoniou on behalf of all WP3 members AUTH / CERN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WP3 organization  </vt:lpstr>
      <vt:lpstr>WP3 organization  </vt:lpstr>
      <vt:lpstr>WP3 collaborations </vt:lpstr>
      <vt:lpstr>WP3 progress and outlook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Žitnik, Manca</dc:creator>
  <cp:keywords/>
  <dc:description/>
  <cp:lastModifiedBy>Fanouria Antoniou</cp:lastModifiedBy>
  <cp:revision>580</cp:revision>
  <dcterms:created xsi:type="dcterms:W3CDTF">2025-05-19T12:20:28Z</dcterms:created>
  <dcterms:modified xsi:type="dcterms:W3CDTF">2026-05-06T18:48:55Z</dcterms:modified>
  <cp:category/>
  <dc:identifier/>
  <cp:contentStatus/>
  <dc:language/>
  <cp:version/>
</cp:coreProperties>
</file>