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25" r:id="rId3"/>
    <p:sldId id="335" r:id="rId4"/>
    <p:sldId id="334" r:id="rId5"/>
    <p:sldId id="331" r:id="rId6"/>
    <p:sldId id="333" r:id="rId7"/>
    <p:sldId id="332" r:id="rId8"/>
    <p:sldId id="329" r:id="rId9"/>
    <p:sldId id="269" r:id="rId10"/>
  </p:sldIdLst>
  <p:sldSz cx="12192000" cy="6858000"/>
  <p:notesSz cx="12192000" cy="6858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Condensed" panose="020F0502020204030204" pitchFamily="34" charset="0"/>
      <p:regular r:id="rId15"/>
      <p:bold r:id="rId16"/>
      <p:italic r:id="rId17"/>
      <p:boldItalic r:id="rId18"/>
    </p:embeddedFont>
    <p:embeddedFont>
      <p:font typeface="Space Grotesk" pitchFamily="2" charset="0"/>
      <p:regular r:id="rId19"/>
      <p:bold r:id="rId20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5"/>
    <p:restoredTop sz="94533"/>
  </p:normalViewPr>
  <p:slideViewPr>
    <p:cSldViewPr>
      <p:cViewPr varScale="1">
        <p:scale>
          <a:sx n="114" d="100"/>
          <a:sy n="114" d="100"/>
        </p:scale>
        <p:origin x="200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CB21C-E68F-412D-8602-B30C96806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Space Grotesk"/>
                <a:cs typeface="Space Grotesk"/>
              </a:rPr>
              <a:t>Font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347C5-0C6D-4079-9E3F-E2B839C3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7. 5. 26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figeneia.eu/" TargetMode="External"/><Relationship Id="rId2" Type="http://schemas.openxmlformats.org/officeDocument/2006/relationships/hyperlink" Target="mailto:pmo@papageorgiou-hospital.gr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287688" y="2542603"/>
            <a:ext cx="7632848" cy="1855893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dirty="0"/>
              <a:t>2nd Ifigeneia Annual Meeting</a:t>
            </a:r>
            <a:br>
              <a:rPr lang="sl-SI" sz="2400" dirty="0"/>
            </a:br>
            <a:br>
              <a:rPr lang="sl-SI" sz="2400" dirty="0"/>
            </a:br>
            <a:r>
              <a:rPr lang="sl-SI" sz="1800" dirty="0"/>
              <a:t>WP2 -</a:t>
            </a:r>
            <a:r>
              <a:rPr lang="en-GB" sz="1800" dirty="0"/>
              <a:t> Education, Dissemination, Inclusion and Diversity</a:t>
            </a:r>
            <a:br>
              <a:rPr lang="en-GB" sz="1800" dirty="0"/>
            </a:br>
            <a:br>
              <a:rPr lang="sl-SI" sz="1800" dirty="0"/>
            </a:br>
            <a:r>
              <a:rPr lang="en" sz="1800" dirty="0"/>
              <a:t>T2.3 – Secondments and good practices exchange</a:t>
            </a:r>
            <a:br>
              <a:rPr lang="en" sz="2400" dirty="0"/>
            </a:br>
            <a:br>
              <a:rPr lang="sl-SI" sz="1600" dirty="0"/>
            </a:br>
            <a:r>
              <a:rPr lang="sl-SI" sz="1400" dirty="0"/>
              <a:t>7-8  May 2026, Ljubljana, Slovenia</a:t>
            </a:r>
            <a:endParaRPr lang="en-GB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59697" y="4809067"/>
            <a:ext cx="8158598" cy="1716277"/>
          </a:xfrm>
        </p:spPr>
        <p:txBody>
          <a:bodyPr/>
          <a:lstStyle/>
          <a:p>
            <a:pPr>
              <a:defRPr/>
            </a:pPr>
            <a:r>
              <a:rPr lang="sl-SI" sz="1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Maria Bigaki, MBA, PMP, Head of PMO </a:t>
            </a:r>
          </a:p>
          <a:p>
            <a:pPr>
              <a:defRPr/>
            </a:pPr>
            <a:r>
              <a:rPr lang="sl-SI" sz="1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Papageorgiou General Hospital</a:t>
            </a:r>
          </a:p>
          <a:p>
            <a:pPr>
              <a:defRPr/>
            </a:pPr>
            <a:endParaRPr lang="sl-SI" b="1" dirty="0"/>
          </a:p>
          <a:p>
            <a:pPr>
              <a:defRPr/>
            </a:pPr>
            <a:endParaRPr lang="sl-SI" b="1" dirty="0"/>
          </a:p>
          <a:p>
            <a:pPr>
              <a:defRPr/>
            </a:pPr>
            <a:r>
              <a:rPr lang="sl-SI" b="1" dirty="0"/>
              <a:t>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1F220CE-0605-FB67-F6B7-E79F610F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9416" y="5541912"/>
            <a:ext cx="983432" cy="983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412776"/>
            <a:ext cx="10815373" cy="51660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pPr>
            <a:r>
              <a:rPr dirty="0"/>
              <a:t>Title: T2.3 – Secondments and good practices exchange</a:t>
            </a:r>
            <a:br>
              <a:rPr dirty="0"/>
            </a:br>
            <a:r>
              <a:rPr dirty="0"/>
              <a:t>Duration: M25</a:t>
            </a:r>
            <a:r>
              <a:rPr lang="en-US" dirty="0"/>
              <a:t> – M48 </a:t>
            </a:r>
            <a:r>
              <a:rPr lang="el-GR" dirty="0"/>
              <a:t> </a:t>
            </a:r>
            <a:r>
              <a:rPr lang="el-GR" sz="1700" dirty="0"/>
              <a:t>(</a:t>
            </a:r>
            <a:r>
              <a:rPr lang="en-US" sz="1700" dirty="0"/>
              <a:t>March 2027 - February 2029) </a:t>
            </a:r>
            <a:br>
              <a:rPr dirty="0"/>
            </a:br>
            <a:r>
              <a:rPr dirty="0"/>
              <a:t>Leader: GNP</a:t>
            </a:r>
            <a:br>
              <a:rPr dirty="0"/>
            </a:br>
            <a:br>
              <a:rPr dirty="0"/>
            </a:br>
            <a:r>
              <a:rPr dirty="0"/>
              <a:t>The purpose of the task:</a:t>
            </a:r>
            <a:br>
              <a:rPr dirty="0"/>
            </a:br>
            <a:r>
              <a:rPr dirty="0"/>
              <a:t>The aim of T2.3 is to facilitate the exchange of expertise between IFIGENEIA’s partners and research/academia and business/NGO stakeholders of each Hub with the goal of closing the gaps. The task will prepare a proposal (including who, where, when, and how long) and address related logistics. Indicatively, it is envisaged that 2 staff members, </a:t>
            </a:r>
            <a:r>
              <a:rPr sz="1600" dirty="0"/>
              <a:t>for 2–4 weeks per year, will have the chance to experience new working environments with hands-on learning.</a:t>
            </a:r>
            <a:endParaRPr lang="en-US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pPr>
            <a:r>
              <a:rPr sz="1600" dirty="0"/>
              <a:t>Targeted exchanges aim at building bridges (skills/perceptions) among academia/NGO/business. Indicatively, secondments can take place in the Accelerator Technology Sector (CERN), Knowledge Transfer Office (Slovenia, GSI), professional expert </a:t>
            </a:r>
            <a:r>
              <a:rPr sz="1600" dirty="0" err="1"/>
              <a:t>centres</a:t>
            </a:r>
            <a:r>
              <a:rPr sz="1600" dirty="0"/>
              <a:t> (e.g., medical personnel), at CERN, DKFZ, and vice versa.</a:t>
            </a:r>
            <a:br>
              <a:rPr dirty="0"/>
            </a:br>
            <a:br>
              <a:rPr dirty="0"/>
            </a:b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 dirty="0" err="1"/>
              <a:t>Overview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84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1881D7E-77D1-18E3-10C9-0FAC20C7635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D61B5-5A6D-2E3C-48FD-4BA2051B3E9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51157" y="1663122"/>
            <a:ext cx="10802416" cy="49157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sz="1600"/>
            </a:pPr>
            <a:r>
              <a:rPr dirty="0"/>
              <a:t>Title: T2.3 – Secondments and good practices exchange</a:t>
            </a:r>
            <a:br>
              <a:rPr dirty="0"/>
            </a:br>
            <a:r>
              <a:rPr dirty="0"/>
              <a:t>Duration: M25</a:t>
            </a:r>
            <a:r>
              <a:rPr lang="en-US" dirty="0"/>
              <a:t> – M48 </a:t>
            </a:r>
            <a:r>
              <a:rPr lang="el-GR" dirty="0"/>
              <a:t> </a:t>
            </a:r>
            <a:r>
              <a:rPr lang="el-GR" sz="1700" dirty="0"/>
              <a:t>(</a:t>
            </a:r>
            <a:r>
              <a:rPr lang="en-US" sz="1700" dirty="0"/>
              <a:t>March 2027 - February 2029) </a:t>
            </a:r>
            <a:br>
              <a:rPr dirty="0"/>
            </a:br>
            <a:r>
              <a:rPr dirty="0"/>
              <a:t>Leader: GNP</a:t>
            </a:r>
            <a:br>
              <a:rPr dirty="0"/>
            </a:br>
            <a:br>
              <a:rPr dirty="0"/>
            </a:br>
            <a:br>
              <a:rPr dirty="0"/>
            </a:br>
            <a:r>
              <a:rPr dirty="0"/>
              <a:t>The result:</a:t>
            </a:r>
            <a:br>
              <a:rPr dirty="0"/>
            </a:br>
            <a:r>
              <a:rPr dirty="0"/>
              <a:t>• Structured secondment plan prepared and agreed (who/where/when/duration)</a:t>
            </a:r>
            <a:br>
              <a:rPr dirty="0"/>
            </a:br>
            <a:r>
              <a:rPr dirty="0"/>
              <a:t>• Staff mobility enabling hands-on learning in new environments</a:t>
            </a:r>
            <a:br>
              <a:rPr dirty="0"/>
            </a:br>
            <a:r>
              <a:rPr dirty="0"/>
              <a:t>• Transfer of expertise and good practices across Hubs and stakeholders</a:t>
            </a:r>
            <a:br>
              <a:rPr dirty="0"/>
            </a:br>
            <a:r>
              <a:rPr dirty="0"/>
              <a:t>• Stronger bridges among academia, industry/NGOs and healthcare actors</a:t>
            </a:r>
            <a:br>
              <a:rPr dirty="0"/>
            </a:br>
            <a:r>
              <a:rPr dirty="0"/>
              <a:t>• Contribution to capacity building and closing skills gaps</a:t>
            </a:r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C55F2-5F83-C36F-7ED9-AAE1EB9113A7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 dirty="0" err="1"/>
              <a:t>Overview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32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706712"/>
            <a:ext cx="10802416" cy="49157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sz="1800"/>
            </a:pPr>
            <a:r>
              <a:rPr dirty="0"/>
              <a:t>Task 2.3 </a:t>
            </a:r>
            <a:r>
              <a:rPr dirty="0" err="1"/>
              <a:t>organises</a:t>
            </a:r>
            <a:r>
              <a:rPr dirty="0"/>
              <a:t> and implements inter-institutional secondments and exchanges of good practices among consortium partners and relevant stakeholders.</a:t>
            </a:r>
            <a:br>
              <a:rPr dirty="0"/>
            </a:br>
            <a:br>
              <a:rPr dirty="0"/>
            </a:br>
            <a:r>
              <a:rPr dirty="0"/>
              <a:t>Key activities:</a:t>
            </a:r>
            <a:br>
              <a:rPr dirty="0"/>
            </a:br>
            <a:r>
              <a:rPr dirty="0"/>
              <a:t>• Define secondment framework (selection, hosts, duration, timing)</a:t>
            </a:r>
            <a:br>
              <a:rPr dirty="0"/>
            </a:br>
            <a:r>
              <a:rPr dirty="0"/>
              <a:t>• Identify participant profiles and matching host institutions</a:t>
            </a:r>
            <a:br>
              <a:rPr dirty="0"/>
            </a:br>
            <a:r>
              <a:rPr dirty="0"/>
              <a:t>• Coordinate logistics (travel, approvals, scheduling)</a:t>
            </a:r>
            <a:br>
              <a:rPr dirty="0"/>
            </a:br>
            <a:r>
              <a:rPr dirty="0"/>
              <a:t>• Monitor outcomes and capture lessons learned for reporting</a:t>
            </a:r>
            <a:br>
              <a:rPr dirty="0"/>
            </a:br>
            <a:r>
              <a:rPr dirty="0"/>
              <a:t>• Facilitate knowledge transfer between sectors and regions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 dirty="0" err="1"/>
              <a:t>Description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83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706712"/>
            <a:ext cx="10802416" cy="4915743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defRPr sz="1800"/>
            </a:pPr>
            <a:r>
              <a:rPr dirty="0"/>
              <a:t>Milestones</a:t>
            </a:r>
            <a:br>
              <a:rPr dirty="0"/>
            </a:br>
            <a:r>
              <a:rPr dirty="0"/>
              <a:t>Milestone 1: Training Activities finalized — Month 48</a:t>
            </a:r>
            <a:r>
              <a:rPr lang="en-US" dirty="0"/>
              <a:t> (</a:t>
            </a:r>
            <a:r>
              <a:rPr lang="en-US" sz="1800" dirty="0"/>
              <a:t>February 2029)</a:t>
            </a:r>
            <a:br>
              <a:rPr dirty="0"/>
            </a:br>
            <a:r>
              <a:rPr dirty="0"/>
              <a:t>Means of verification: Deliverable D2.3</a:t>
            </a:r>
            <a:br>
              <a:rPr dirty="0"/>
            </a:br>
            <a:br>
              <a:rPr dirty="0"/>
            </a:br>
            <a:r>
              <a:rPr dirty="0"/>
              <a:t>Deliverables</a:t>
            </a:r>
            <a:br>
              <a:rPr dirty="0"/>
            </a:br>
            <a:r>
              <a:rPr dirty="0"/>
              <a:t>Deliverable D2.3: Report of Training, Secondments and good practices exchange activities — Month 24</a:t>
            </a:r>
            <a:br>
              <a:rPr dirty="0"/>
            </a:br>
            <a:r>
              <a:rPr dirty="0"/>
              <a:t>(updated in Month 48)</a:t>
            </a:r>
            <a:r>
              <a:rPr lang="en-US" dirty="0"/>
              <a:t>  - TPOLIS</a:t>
            </a:r>
            <a:endParaRPr lang="sl-SI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 dirty="0" err="1"/>
              <a:t>Milestones</a:t>
            </a:r>
            <a:r>
              <a:rPr lang="sl-SI" dirty="0"/>
              <a:t> &amp; </a:t>
            </a:r>
            <a:r>
              <a:rPr lang="sl-SI" dirty="0" err="1"/>
              <a:t>Deliverables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2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67408" y="1340768"/>
            <a:ext cx="10441160" cy="52816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pPr>
            <a:r>
              <a:rPr lang="en" sz="1600" dirty="0"/>
              <a:t>Risk 1: Budget limitations affecting mobility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pPr>
            <a:r>
              <a:rPr lang="en" sz="1600" dirty="0"/>
              <a:t>No dedicated budget is allocated for T.2.3 activities, requiring possible budget reallocations or EU approval, which may cause delays. </a:t>
            </a:r>
            <a:r>
              <a:rPr lang="el-GR" altLang="el-GR" sz="1600" dirty="0" err="1"/>
              <a:t>Mitigation</a:t>
            </a:r>
            <a:r>
              <a:rPr lang="el-GR" altLang="el-GR" sz="1600" dirty="0"/>
              <a:t>: </a:t>
            </a:r>
            <a:r>
              <a:rPr lang="el-GR" altLang="el-GR" sz="1600" dirty="0" err="1"/>
              <a:t>early</a:t>
            </a:r>
            <a:r>
              <a:rPr lang="el-GR" altLang="el-GR" sz="1600" dirty="0"/>
              <a:t> </a:t>
            </a:r>
            <a:r>
              <a:rPr lang="el-GR" altLang="el-GR" sz="1600" dirty="0" err="1"/>
              <a:t>financial</a:t>
            </a:r>
            <a:r>
              <a:rPr lang="el-GR" altLang="el-GR" sz="1600" dirty="0"/>
              <a:t> </a:t>
            </a:r>
            <a:r>
              <a:rPr lang="el-GR" altLang="el-GR" sz="1600" dirty="0" err="1"/>
              <a:t>planning</a:t>
            </a:r>
            <a:r>
              <a:rPr lang="el-GR" altLang="el-GR" sz="1600" dirty="0"/>
              <a:t> and </a:t>
            </a:r>
            <a:r>
              <a:rPr lang="el-GR" altLang="el-GR" sz="1600" dirty="0" err="1"/>
              <a:t>timely</a:t>
            </a:r>
            <a:r>
              <a:rPr lang="el-GR" altLang="el-GR" sz="1600" dirty="0"/>
              <a:t> </a:t>
            </a:r>
            <a:r>
              <a:rPr lang="el-GR" altLang="el-GR" sz="1600" dirty="0" err="1"/>
              <a:t>coordination</a:t>
            </a:r>
            <a:r>
              <a:rPr lang="el-GR" altLang="el-GR" sz="1600" dirty="0"/>
              <a:t> </a:t>
            </a:r>
            <a:r>
              <a:rPr lang="el-GR" altLang="el-GR" sz="1600" dirty="0" err="1"/>
              <a:t>with</a:t>
            </a:r>
            <a:r>
              <a:rPr lang="el-GR" altLang="el-GR" sz="1600" dirty="0"/>
              <a:t> the </a:t>
            </a:r>
            <a:r>
              <a:rPr lang="el-GR" altLang="el-GR" sz="1600" dirty="0" err="1"/>
              <a:t>project</a:t>
            </a:r>
            <a:r>
              <a:rPr lang="el-GR" altLang="el-GR" sz="1600" dirty="0"/>
              <a:t> </a:t>
            </a:r>
            <a:r>
              <a:rPr lang="el-GR" altLang="el-GR" sz="1600" dirty="0" err="1"/>
              <a:t>coordinator</a:t>
            </a:r>
            <a:r>
              <a:rPr lang="en-US" altLang="el-GR" sz="1600" dirty="0"/>
              <a:t>/</a:t>
            </a:r>
            <a:r>
              <a:rPr lang="el-GR" altLang="el-GR" sz="1600" dirty="0"/>
              <a:t>EU </a:t>
            </a:r>
            <a:r>
              <a:rPr lang="el-GR" altLang="el-GR" sz="1600" dirty="0" err="1"/>
              <a:t>officers</a:t>
            </a:r>
            <a:r>
              <a:rPr lang="el-GR" altLang="el-GR" sz="1600" dirty="0"/>
              <a:t> </a:t>
            </a:r>
            <a:r>
              <a:rPr lang="el-GR" altLang="el-GR" sz="1600" dirty="0" err="1"/>
              <a:t>regarding</a:t>
            </a:r>
            <a:r>
              <a:rPr lang="el-GR" altLang="el-GR" sz="1600" dirty="0"/>
              <a:t> </a:t>
            </a:r>
            <a:r>
              <a:rPr lang="el-GR" altLang="el-GR" sz="1600" dirty="0" err="1"/>
              <a:t>possible</a:t>
            </a:r>
            <a:r>
              <a:rPr lang="el-GR" altLang="el-GR" sz="1600" dirty="0"/>
              <a:t> </a:t>
            </a:r>
            <a:r>
              <a:rPr lang="el-GR" altLang="el-GR" sz="1600" dirty="0" err="1"/>
              <a:t>budget</a:t>
            </a:r>
            <a:r>
              <a:rPr lang="el-GR" altLang="el-GR" sz="1600" dirty="0"/>
              <a:t> </a:t>
            </a:r>
            <a:r>
              <a:rPr lang="el-GR" altLang="el-GR" sz="1600" dirty="0" err="1"/>
              <a:t>adjustments</a:t>
            </a:r>
            <a:r>
              <a:rPr lang="el-GR" altLang="el-GR" sz="1600" dirty="0"/>
              <a:t>.</a:t>
            </a:r>
            <a:endParaRPr lang="en-US" altLang="el-GR" sz="1600" dirty="0"/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  <a:defRPr sz="1600"/>
            </a:pPr>
            <a:br>
              <a:rPr lang="en" sz="1600" dirty="0"/>
            </a:br>
            <a:r>
              <a:rPr lang="en" sz="1600" dirty="0"/>
              <a:t>Risk 2: Availability of </a:t>
            </a:r>
            <a:r>
              <a:rPr lang="en" sz="1600" dirty="0" err="1"/>
              <a:t>specialised</a:t>
            </a:r>
            <a:r>
              <a:rPr lang="en" sz="1600" dirty="0"/>
              <a:t> host </a:t>
            </a:r>
            <a:r>
              <a:rPr lang="en" sz="1600" dirty="0" err="1"/>
              <a:t>organisations</a:t>
            </a:r>
            <a:r>
              <a:rPr lang="en" sz="1600" dirty="0"/>
              <a:t>.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pPr>
            <a:r>
              <a:rPr lang="el-GR" altLang="el-GR" sz="1600" dirty="0" err="1"/>
              <a:t>Limited</a:t>
            </a:r>
            <a:r>
              <a:rPr lang="el-GR" altLang="el-GR" sz="1600" dirty="0"/>
              <a:t> </a:t>
            </a:r>
            <a:r>
              <a:rPr lang="el-GR" altLang="el-GR" sz="1600" dirty="0" err="1"/>
              <a:t>availability</a:t>
            </a:r>
            <a:r>
              <a:rPr lang="el-GR" altLang="el-GR" sz="1600" dirty="0"/>
              <a:t> of </a:t>
            </a:r>
            <a:r>
              <a:rPr lang="el-GR" altLang="el-GR" sz="1600" dirty="0" err="1"/>
              <a:t>host</a:t>
            </a:r>
            <a:r>
              <a:rPr lang="el-GR" altLang="el-GR" sz="1600" dirty="0"/>
              <a:t> </a:t>
            </a:r>
            <a:r>
              <a:rPr lang="el-GR" altLang="el-GR" sz="1600" dirty="0" err="1"/>
              <a:t>organisations</a:t>
            </a:r>
            <a:r>
              <a:rPr lang="el-GR" altLang="el-GR" sz="1600" dirty="0"/>
              <a:t> </a:t>
            </a:r>
            <a:r>
              <a:rPr lang="el-GR" altLang="el-GR" sz="1600" dirty="0" err="1"/>
              <a:t>may</a:t>
            </a:r>
            <a:r>
              <a:rPr lang="el-GR" altLang="el-GR" sz="1600" dirty="0"/>
              <a:t> </a:t>
            </a:r>
            <a:r>
              <a:rPr lang="el-GR" altLang="el-GR" sz="1600" dirty="0" err="1"/>
              <a:t>affect</a:t>
            </a:r>
            <a:r>
              <a:rPr lang="el-GR" altLang="el-GR" sz="1600" dirty="0"/>
              <a:t> the </a:t>
            </a:r>
            <a:r>
              <a:rPr lang="el-GR" altLang="el-GR" sz="1600" dirty="0" err="1"/>
              <a:t>implementation</a:t>
            </a:r>
            <a:r>
              <a:rPr lang="el-GR" altLang="el-GR" sz="1600" dirty="0"/>
              <a:t> and </a:t>
            </a:r>
            <a:r>
              <a:rPr lang="el-GR" altLang="el-GR" sz="1600" dirty="0" err="1"/>
              <a:t>quality</a:t>
            </a:r>
            <a:r>
              <a:rPr lang="el-GR" altLang="el-GR" sz="1600" dirty="0"/>
              <a:t> of </a:t>
            </a:r>
            <a:r>
              <a:rPr lang="el-GR" altLang="el-GR" sz="1600" dirty="0" err="1"/>
              <a:t>secondment</a:t>
            </a:r>
            <a:r>
              <a:rPr lang="el-GR" altLang="el-GR" sz="1600" dirty="0"/>
              <a:t> </a:t>
            </a:r>
            <a:r>
              <a:rPr lang="el-GR" altLang="el-GR" sz="1600" dirty="0" err="1"/>
              <a:t>activities</a:t>
            </a:r>
            <a:r>
              <a:rPr lang="el-GR" altLang="el-GR" sz="1600" dirty="0"/>
              <a:t>.</a:t>
            </a:r>
            <a:r>
              <a:rPr lang="en-US" altLang="el-GR" sz="1600" dirty="0"/>
              <a:t> </a:t>
            </a:r>
            <a:r>
              <a:rPr lang="el-GR" altLang="el-GR" sz="1600" dirty="0" err="1"/>
              <a:t>Mitigation</a:t>
            </a:r>
            <a:r>
              <a:rPr lang="el-GR" altLang="el-GR" sz="1600" dirty="0"/>
              <a:t>: </a:t>
            </a:r>
            <a:r>
              <a:rPr lang="en-US" altLang="el-GR" sz="1600" dirty="0"/>
              <a:t>e</a:t>
            </a:r>
            <a:r>
              <a:rPr lang="en" sz="1600" dirty="0" err="1"/>
              <a:t>arly</a:t>
            </a:r>
            <a:r>
              <a:rPr lang="en" sz="1600" dirty="0"/>
              <a:t> identification of hosts and advance coordination with partners.</a:t>
            </a: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  <a:defRPr sz="1600"/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pPr>
            <a:r>
              <a:rPr dirty="0"/>
              <a:t>Risk </a:t>
            </a:r>
            <a:r>
              <a:rPr lang="en-US" dirty="0"/>
              <a:t>3</a:t>
            </a:r>
            <a:r>
              <a:rPr dirty="0"/>
              <a:t>: Limited participation in secondment activities</a:t>
            </a:r>
            <a:br>
              <a:rPr dirty="0"/>
            </a:br>
            <a:r>
              <a:rPr dirty="0"/>
              <a:t>• Low engagement may reduce impact. Mitigation: early planning, clear benefits, flexible scheduling.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pPr>
            <a:br>
              <a:rPr dirty="0"/>
            </a:br>
            <a:r>
              <a:rPr dirty="0"/>
              <a:t>Risk </a:t>
            </a:r>
            <a:r>
              <a:rPr lang="en-US" dirty="0"/>
              <a:t>4</a:t>
            </a:r>
            <a:r>
              <a:rPr dirty="0"/>
              <a:t>: Logistical and administrative challenges</a:t>
            </a:r>
            <a:br>
              <a:rPr dirty="0"/>
            </a:br>
            <a:r>
              <a:rPr dirty="0"/>
              <a:t>• Approvals/scheduling may delay implementation. Mitigation: advance coordination with hosts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 dirty="0" err="1"/>
              <a:t>Critical</a:t>
            </a:r>
            <a:r>
              <a:rPr lang="sl-SI" dirty="0"/>
              <a:t> </a:t>
            </a:r>
            <a:r>
              <a:rPr lang="sl-SI" dirty="0" err="1"/>
              <a:t>risks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23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706712"/>
            <a:ext cx="10802416" cy="4915743"/>
          </a:xfrm>
        </p:spPr>
        <p:txBody>
          <a:bodyPr>
            <a:noAutofit/>
          </a:bodyPr>
          <a:lstStyle/>
          <a:p>
            <a:pPr marL="0" indent="0">
              <a:lnSpc>
                <a:spcPct val="300000"/>
              </a:lnSpc>
              <a:spcBef>
                <a:spcPts val="0"/>
              </a:spcBef>
              <a:buNone/>
              <a:defRPr sz="1800"/>
            </a:pPr>
            <a:r>
              <a:rPr dirty="0"/>
              <a:t>KPI1: Professionals engaged in secondments — Due M48 — Target: ~</a:t>
            </a:r>
            <a:r>
              <a:rPr lang="en-US" dirty="0"/>
              <a:t>50</a:t>
            </a:r>
            <a:br>
              <a:rPr dirty="0"/>
            </a:br>
            <a:r>
              <a:rPr dirty="0"/>
              <a:t>KPI2: Secondment/exchange activities implemented — Due M48 — Target: </a:t>
            </a:r>
            <a:r>
              <a:rPr dirty="0" err="1"/>
              <a:t>Programme</a:t>
            </a:r>
            <a:r>
              <a:rPr dirty="0"/>
              <a:t> completed</a:t>
            </a:r>
            <a:br>
              <a:rPr dirty="0"/>
            </a:br>
            <a:r>
              <a:rPr dirty="0"/>
              <a:t>KPI3: Knowledge transfer &amp; capacity building outcomes — Due M48 — Target: Skills/links strengthened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 dirty="0"/>
              <a:t>Tasks KPIs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14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370368" cy="46672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1600" dirty="0"/>
              <a:t>Preparatory phase for T2.3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Secondment framework development: objectives, eligibility criteria, duration schemes and draft agreement templates aligned with WP3/WP4.</a:t>
            </a:r>
          </a:p>
          <a:p>
            <a:pPr>
              <a:lnSpc>
                <a:spcPct val="250000"/>
              </a:lnSpc>
            </a:pPr>
            <a:r>
              <a:rPr lang="en-US" sz="1600" dirty="0"/>
              <a:t>Partner mapping &amp; matching: identification of sending/hosting </a:t>
            </a:r>
            <a:r>
              <a:rPr lang="en-US" sz="1600" dirty="0" err="1"/>
              <a:t>organisations</a:t>
            </a:r>
            <a:r>
              <a:rPr lang="en-US" sz="1600" dirty="0"/>
              <a:t> and preliminary skills-gap analysis.</a:t>
            </a:r>
          </a:p>
          <a:p>
            <a:pPr>
              <a:lnSpc>
                <a:spcPct val="250000"/>
              </a:lnSpc>
            </a:pPr>
            <a:r>
              <a:rPr lang="en-US" sz="1600" dirty="0"/>
              <a:t>Monitoring tools design: reporting templates, KPIs and logistical planning to ensure operational launch in M25 (March 2027).</a:t>
            </a:r>
          </a:p>
          <a:p>
            <a:pPr>
              <a:lnSpc>
                <a:spcPct val="250000"/>
              </a:lnSpc>
            </a:pPr>
            <a:r>
              <a:rPr lang="en-US" sz="1600" dirty="0"/>
              <a:t>The next phase will focus on </a:t>
            </a:r>
            <a:r>
              <a:rPr lang="en-US" sz="1600" dirty="0" err="1"/>
              <a:t>finalising</a:t>
            </a:r>
            <a:r>
              <a:rPr lang="en-US" sz="1600" dirty="0"/>
              <a:t> the secondment </a:t>
            </a:r>
            <a:r>
              <a:rPr lang="en-US" sz="1600" dirty="0" err="1"/>
              <a:t>programme</a:t>
            </a:r>
            <a:r>
              <a:rPr lang="en-US" sz="1600" dirty="0"/>
              <a:t>, confirming participants and host institutions, and launching the first mobility activities.</a:t>
            </a:r>
            <a:endParaRPr lang="sl-SI" sz="1600" dirty="0"/>
          </a:p>
          <a:p>
            <a:pPr>
              <a:lnSpc>
                <a:spcPct val="250000"/>
              </a:lnSpc>
            </a:pPr>
            <a:endParaRPr lang="en-US" sz="1600" dirty="0"/>
          </a:p>
          <a:p>
            <a:pPr>
              <a:lnSpc>
                <a:spcPct val="250000"/>
              </a:lnSpc>
              <a:spcBef>
                <a:spcPts val="0"/>
              </a:spcBef>
              <a:defRPr sz="2000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 dirty="0" err="1"/>
              <a:t>Next</a:t>
            </a:r>
            <a:r>
              <a:rPr lang="sl-SI" dirty="0"/>
              <a:t> </a:t>
            </a:r>
            <a:r>
              <a:rPr lang="sl-SI" dirty="0" err="1"/>
              <a:t>steps</a:t>
            </a:r>
            <a:r>
              <a:rPr lang="sl-SI" dirty="0"/>
              <a:t>: </a:t>
            </a:r>
            <a:r>
              <a:rPr lang="en-US" dirty="0"/>
              <a:t>To do until the end of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67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838200" y="2204865"/>
            <a:ext cx="10515600" cy="10801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l-SI" sz="3100" dirty="0">
                <a:solidFill>
                  <a:schemeClr val="bg1"/>
                </a:solidFill>
              </a:rPr>
              <a:t>Thank you for your attention</a:t>
            </a:r>
            <a:br>
              <a:rPr lang="sl-SI" sz="2400" dirty="0">
                <a:solidFill>
                  <a:schemeClr val="bg1"/>
                </a:solidFill>
              </a:rPr>
            </a:br>
            <a:br>
              <a:rPr lang="sl-SI" sz="2400" dirty="0">
                <a:solidFill>
                  <a:schemeClr val="bg1"/>
                </a:solidFill>
              </a:rPr>
            </a:br>
            <a:br>
              <a:rPr lang="sl-SI" sz="2200" dirty="0">
                <a:solidFill>
                  <a:schemeClr val="bg1"/>
                </a:solidFill>
              </a:rPr>
            </a:br>
            <a:r>
              <a:rPr lang="sl-SI" sz="2000" dirty="0">
                <a:solidFill>
                  <a:schemeClr val="bg1"/>
                </a:solidFill>
              </a:rPr>
              <a:t>Maria Bigaki</a:t>
            </a:r>
            <a:br>
              <a:rPr lang="sl-SI" sz="2000" dirty="0">
                <a:solidFill>
                  <a:schemeClr val="bg1"/>
                </a:solidFill>
              </a:rPr>
            </a:br>
            <a:br>
              <a:rPr lang="sl-SI" sz="2000" dirty="0">
                <a:solidFill>
                  <a:schemeClr val="bg1"/>
                </a:solidFill>
              </a:rPr>
            </a:br>
            <a:r>
              <a:rPr lang="sl-SI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pmo@papageorgiou-hospital.gr</a:t>
            </a:r>
            <a:r>
              <a:rPr lang="sl-SI" sz="2000" dirty="0">
                <a:solidFill>
                  <a:schemeClr val="bg1"/>
                </a:solidFill>
              </a:rPr>
              <a:t> </a:t>
            </a:r>
            <a:br>
              <a:rPr lang="sl-SI" sz="2400" dirty="0">
                <a:solidFill>
                  <a:schemeClr val="bg1"/>
                </a:solidFill>
              </a:rPr>
            </a:br>
            <a:br>
              <a:rPr lang="sl-SI" sz="2400" dirty="0">
                <a:solidFill>
                  <a:schemeClr val="bg1"/>
                </a:solidFill>
              </a:rPr>
            </a:br>
            <a:br>
              <a:rPr lang="sl-SI" sz="2400" dirty="0">
                <a:solidFill>
                  <a:schemeClr val="bg1"/>
                </a:solidFill>
              </a:rPr>
            </a:br>
            <a:r>
              <a:rPr lang="sl-SI" sz="3600" dirty="0">
                <a:solidFill>
                  <a:schemeClr val="accent6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https://ifigeneia.eu/</a:t>
            </a:r>
            <a:endParaRPr sz="36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781</Words>
  <Application>Microsoft Macintosh PowerPoint</Application>
  <DocSecurity>0</DocSecurity>
  <PresentationFormat>Ευρεία οθόνη</PresentationFormat>
  <Paragraphs>32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Wingdings</vt:lpstr>
      <vt:lpstr>Space Grotesk</vt:lpstr>
      <vt:lpstr>Roboto Condensed</vt:lpstr>
      <vt:lpstr>Roboto</vt:lpstr>
      <vt:lpstr>Arial</vt:lpstr>
      <vt:lpstr>Office Theme</vt:lpstr>
      <vt:lpstr>2nd Ifigeneia Annual Meeting  WP2 - Education, Dissemination, Inclusion and Diversity  T2.3 – Secondments and good practices exchange  7-8  May 2026, Ljubljana, Slovenia</vt:lpstr>
      <vt:lpstr>Overview of the task</vt:lpstr>
      <vt:lpstr>Overview of the task</vt:lpstr>
      <vt:lpstr>Description of the task</vt:lpstr>
      <vt:lpstr>Milestones &amp; Deliverables</vt:lpstr>
      <vt:lpstr>Critical risks</vt:lpstr>
      <vt:lpstr>Tasks KPIs</vt:lpstr>
      <vt:lpstr>Next steps: To do until the end of 2026</vt:lpstr>
      <vt:lpstr>Thank you for your attention   Maria Bigaki  pmo@papageorgiou-hospital.gr    https://ifigeneia.eu/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Matjaz</dc:creator>
  <cp:keywords/>
  <dc:description/>
  <cp:lastModifiedBy>Maria Bigaki</cp:lastModifiedBy>
  <cp:revision>94</cp:revision>
  <dcterms:created xsi:type="dcterms:W3CDTF">2025-07-08T12:20:48Z</dcterms:created>
  <dcterms:modified xsi:type="dcterms:W3CDTF">2026-05-07T10:12:54Z</dcterms:modified>
  <cp:category/>
  <dc:identifier/>
  <cp:contentStatus/>
  <dc:language/>
  <cp:version/>
</cp:coreProperties>
</file>