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302" r:id="rId5"/>
    <p:sldId id="311" r:id="rId6"/>
    <p:sldId id="312" r:id="rId7"/>
    <p:sldId id="313" r:id="rId8"/>
    <p:sldId id="314" r:id="rId9"/>
    <p:sldId id="315" r:id="rId10"/>
    <p:sldId id="316" r:id="rId11"/>
    <p:sldId id="318" r:id="rId12"/>
  </p:sldIdLst>
  <p:sldSz cx="12192000" cy="6858000"/>
  <p:notesSz cx="6792913" cy="9925050"/>
  <p:embeddedFontLst>
    <p:embeddedFont>
      <p:font typeface="Roboto" panose="02000000000000000000" pitchFamily="2" charset="0"/>
      <p:regular r:id="rId14"/>
      <p:bold r:id="rId15"/>
      <p:italic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  <p:embeddedFont>
      <p:font typeface="Space Grotesk" panose="020B0604020202020204" charset="0"/>
      <p:regular r:id="rId21"/>
      <p:bold r:id="rId22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5F566-3A13-3B18-6C24-800C46D58E9D}" v="494" dt="2026-05-06T18:50:49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03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metris Eliades" userId="d8cd0a81-d10d-4a0a-8745-b4893d32d5b6" providerId="ADAL" clId="{A8C0BF7E-5E28-4055-926D-1ED6171A5A9C}"/>
    <pc:docChg chg="modSld">
      <pc:chgData name="Demetris Eliades" userId="d8cd0a81-d10d-4a0a-8745-b4893d32d5b6" providerId="ADAL" clId="{A8C0BF7E-5E28-4055-926D-1ED6171A5A9C}" dt="2026-05-06T18:53:47.313" v="0" actId="6549"/>
      <pc:docMkLst>
        <pc:docMk/>
      </pc:docMkLst>
      <pc:sldChg chg="modNotesTx">
        <pc:chgData name="Demetris Eliades" userId="d8cd0a81-d10d-4a0a-8745-b4893d32d5b6" providerId="ADAL" clId="{A8C0BF7E-5E28-4055-926D-1ED6171A5A9C}" dt="2026-05-06T18:53:47.313" v="0" actId="6549"/>
        <pc:sldMkLst>
          <pc:docMk/>
          <pc:sldMk cId="2744424511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8551"/>
          </a:xfrm>
          <a:prstGeom prst="rect">
            <a:avLst/>
          </a:prstGeom>
        </p:spPr>
        <p:txBody>
          <a:bodyPr vert="horz" lIns="80239" tIns="40119" rIns="80239" bIns="40119" rtlCol="0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548" y="0"/>
            <a:ext cx="2943596" cy="498551"/>
          </a:xfrm>
          <a:prstGeom prst="rect">
            <a:avLst/>
          </a:prstGeom>
        </p:spPr>
        <p:txBody>
          <a:bodyPr vert="horz" lIns="80239" tIns="40119" rIns="80239" bIns="40119" rtlCol="0"/>
          <a:lstStyle>
            <a:lvl1pPr algn="r">
              <a:defRPr sz="1100"/>
            </a:lvl1pPr>
          </a:lstStyle>
          <a:p>
            <a:fld id="{B87EF2B5-1060-48AF-BCCC-E80F246E0007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788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39" tIns="40119" rIns="80239" bIns="40119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2"/>
            <a:ext cx="5434330" cy="3907988"/>
          </a:xfrm>
          <a:prstGeom prst="rect">
            <a:avLst/>
          </a:prstGeom>
        </p:spPr>
        <p:txBody>
          <a:bodyPr vert="horz" lIns="80239" tIns="40119" rIns="80239" bIns="401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02"/>
            <a:ext cx="2943596" cy="498549"/>
          </a:xfrm>
          <a:prstGeom prst="rect">
            <a:avLst/>
          </a:prstGeom>
        </p:spPr>
        <p:txBody>
          <a:bodyPr vert="horz" lIns="80239" tIns="40119" rIns="80239" bIns="40119" rtlCol="0" anchor="b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548" y="9426502"/>
            <a:ext cx="2943596" cy="498549"/>
          </a:xfrm>
          <a:prstGeom prst="rect">
            <a:avLst/>
          </a:prstGeom>
        </p:spPr>
        <p:txBody>
          <a:bodyPr vert="horz" lIns="80239" tIns="40119" rIns="80239" bIns="40119" rtlCol="0" anchor="b"/>
          <a:lstStyle>
            <a:lvl1pPr algn="r">
              <a:defRPr sz="1100"/>
            </a:lvl1pPr>
          </a:lstStyle>
          <a:p>
            <a:fld id="{1491A122-9864-4EE4-A0A1-D7C004B686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3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05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58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25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76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01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CC3DC-C128-3FFF-C8DC-9DE053EAC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E9E7D-3410-11D7-829A-080ED71B4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EE9FC-59E9-7DD0-C09A-AB109293E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FA77D-5F70-7F0A-FD7C-272E51EF8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60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AD413-BB0B-08B7-B30B-5DD2E5AFA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CC7FF-3971-2316-05EA-597DF023A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18EBD-BA1C-DDDC-DB76-53072B7CF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F2A4B-D438-7C1D-DB57-E6A834810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1A122-9864-4EE4-A0A1-D7C004B686E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2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DBCE-CFAC-86E9-8E25-1BCF659C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3" y="603786"/>
            <a:ext cx="11092420" cy="1243527"/>
          </a:xfrm>
        </p:spPr>
        <p:txBody>
          <a:bodyPr>
            <a:normAutofit fontScale="90000"/>
          </a:bodyPr>
          <a:lstStyle/>
          <a:p>
            <a:pPr algn="ctr"/>
            <a:r>
              <a:rPr lang="en-CY"/>
              <a:t>WP5: </a:t>
            </a:r>
            <a:r>
              <a:rPr lang="en-US"/>
              <a:t>Business plan for end users – from science to business, including spinoffs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989CC-FF3A-0016-375D-B2557B85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518" y="4132263"/>
            <a:ext cx="10515600" cy="1500187"/>
          </a:xfrm>
        </p:spPr>
        <p:txBody>
          <a:bodyPr>
            <a:normAutofit/>
          </a:bodyPr>
          <a:lstStyle/>
          <a:p>
            <a:r>
              <a:rPr lang="en-CY" b="1"/>
              <a:t>Annual General Meeting</a:t>
            </a:r>
          </a:p>
          <a:p>
            <a:r>
              <a:rPr lang="en-CY"/>
              <a:t>7-8 May 2026</a:t>
            </a:r>
          </a:p>
          <a:p>
            <a:r>
              <a:rPr lang="en-CY"/>
              <a:t>Ljubljana, Slovenia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F5583-73BD-C3DE-2450-5C0D1E07E0A6}"/>
              </a:ext>
            </a:extLst>
          </p:cNvPr>
          <p:cNvSpPr txBox="1"/>
          <p:nvPr/>
        </p:nvSpPr>
        <p:spPr>
          <a:xfrm>
            <a:off x="1678164" y="2784659"/>
            <a:ext cx="763205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 err="1"/>
              <a:t>Dr</a:t>
            </a:r>
            <a:r>
              <a:rPr lang="pt-BR" sz="2400" dirty="0"/>
              <a:t> Demetris Eliades, </a:t>
            </a:r>
            <a:r>
              <a:rPr lang="pt-BR" sz="2400" dirty="0" err="1"/>
              <a:t>Director</a:t>
            </a:r>
            <a:r>
              <a:rPr lang="pt-BR" sz="2400" dirty="0"/>
              <a:t> Private Sector  </a:t>
            </a:r>
            <a:r>
              <a:rPr lang="pt-BR" sz="2400" dirty="0" err="1"/>
              <a:t>Projects</a:t>
            </a:r>
            <a:r>
              <a:rPr lang="pt-BR" sz="2400" dirty="0"/>
              <a:t>, RTD Talos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4442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0EA0-E164-9EF5-7C94-CF22374A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-74141"/>
            <a:ext cx="10140950" cy="1500187"/>
          </a:xfrm>
        </p:spPr>
        <p:txBody>
          <a:bodyPr/>
          <a:lstStyle/>
          <a:p>
            <a:r>
              <a:rPr lang="en-US"/>
              <a:t>WP5: B</a:t>
            </a:r>
            <a:r>
              <a:rPr lang="en-CY" err="1"/>
              <a:t>usiness</a:t>
            </a:r>
            <a:r>
              <a:rPr lang="en-CY"/>
              <a:t> </a:t>
            </a:r>
            <a:r>
              <a:rPr lang="en-US"/>
              <a:t>P</a:t>
            </a:r>
            <a:r>
              <a:rPr lang="en-CY"/>
              <a:t>lan</a:t>
            </a:r>
            <a:r>
              <a:rPr lang="en-US"/>
              <a:t> for end users - from science to business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9F0A1-6BE5-EF71-0B5A-54C25B022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6492" y="3952559"/>
            <a:ext cx="8406161" cy="206051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CY" sz="2000" b="1"/>
              <a:t>Objectives:</a:t>
            </a:r>
          </a:p>
          <a:p>
            <a:pPr algn="ctr"/>
            <a:r>
              <a:rPr lang="en-US" sz="2000" b="1">
                <a:ea typeface="Roboto Condensed"/>
                <a:cs typeface="Roboto Condensed"/>
              </a:rPr>
              <a:t>A) Develop Business Plan(s) for specific Business Cases </a:t>
            </a:r>
            <a:endParaRPr lang="en-CY" sz="2000" b="1"/>
          </a:p>
          <a:p>
            <a:pPr algn="ctr"/>
            <a:r>
              <a:rPr lang="en-US" sz="2000" b="1"/>
              <a:t>B) </a:t>
            </a:r>
            <a:r>
              <a:rPr lang="en-US" sz="2000" b="1">
                <a:ea typeface="Roboto Condensed"/>
                <a:cs typeface="Roboto Condensed"/>
              </a:rPr>
              <a:t>Project Strategic Investment Plan and Financing </a:t>
            </a:r>
            <a:endParaRPr lang="en-CY" sz="2000" b="1"/>
          </a:p>
          <a:p>
            <a:pPr algn="ctr"/>
            <a:r>
              <a:rPr lang="en-US" sz="2000" b="1"/>
              <a:t>C) Secure the sustainability of IFIGENEIA Excellence Hub beyond the project</a:t>
            </a:r>
            <a:endParaRPr lang="el-GR" sz="2000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539889-1524-3A82-3715-D129398F3CBB}"/>
              </a:ext>
            </a:extLst>
          </p:cNvPr>
          <p:cNvSpPr/>
          <p:nvPr/>
        </p:nvSpPr>
        <p:spPr>
          <a:xfrm>
            <a:off x="1309566" y="1495729"/>
            <a:ext cx="5801891" cy="2067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Y" b="1"/>
              <a:t>WP5 Leader</a:t>
            </a:r>
            <a:r>
              <a:rPr lang="en-CY"/>
              <a:t>: TALOS</a:t>
            </a:r>
          </a:p>
          <a:p>
            <a:pPr algn="ctr"/>
            <a:endParaRPr lang="en-CY"/>
          </a:p>
          <a:p>
            <a:pPr algn="ctr"/>
            <a:r>
              <a:rPr lang="en-CY" b="1"/>
              <a:t>Start Month</a:t>
            </a:r>
            <a:r>
              <a:rPr lang="en-CY"/>
              <a:t>: 1 and </a:t>
            </a:r>
            <a:r>
              <a:rPr lang="en-CY" b="1"/>
              <a:t>End Month</a:t>
            </a:r>
            <a:r>
              <a:rPr lang="en-CY"/>
              <a:t>: 48</a:t>
            </a:r>
          </a:p>
          <a:p>
            <a:pPr algn="ctr"/>
            <a:endParaRPr lang="el-GR" b="1"/>
          </a:p>
          <a:p>
            <a:pPr algn="ctr"/>
            <a:r>
              <a:rPr lang="en-CY" b="1"/>
              <a:t>Contributors</a:t>
            </a:r>
            <a:r>
              <a:rPr lang="en-CY"/>
              <a:t>: All partners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9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9FF8-DB70-AEE8-411D-FA04C346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746" y="281374"/>
            <a:ext cx="3752508" cy="904875"/>
          </a:xfrm>
        </p:spPr>
        <p:txBody>
          <a:bodyPr/>
          <a:lstStyle/>
          <a:p>
            <a:r>
              <a:rPr lang="en-CY"/>
              <a:t>WP5 - Tasks</a:t>
            </a:r>
            <a:endParaRPr lang="el-G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527F19-9502-2DBF-E653-1DB230A7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24524"/>
              </p:ext>
            </p:extLst>
          </p:nvPr>
        </p:nvGraphicFramePr>
        <p:xfrm>
          <a:off x="1235676" y="1871094"/>
          <a:ext cx="10392033" cy="387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982">
                  <a:extLst>
                    <a:ext uri="{9D8B030D-6E8A-4147-A177-3AD203B41FA5}">
                      <a16:colId xmlns:a16="http://schemas.microsoft.com/office/drawing/2014/main" val="1897340762"/>
                    </a:ext>
                  </a:extLst>
                </a:gridCol>
                <a:gridCol w="7522817">
                  <a:extLst>
                    <a:ext uri="{9D8B030D-6E8A-4147-A177-3AD203B41FA5}">
                      <a16:colId xmlns:a16="http://schemas.microsoft.com/office/drawing/2014/main" val="2963459540"/>
                    </a:ext>
                  </a:extLst>
                </a:gridCol>
                <a:gridCol w="1946234">
                  <a:extLst>
                    <a:ext uri="{9D8B030D-6E8A-4147-A177-3AD203B41FA5}">
                      <a16:colId xmlns:a16="http://schemas.microsoft.com/office/drawing/2014/main" val="139531893"/>
                    </a:ext>
                  </a:extLst>
                </a:gridCol>
              </a:tblGrid>
              <a:tr h="964103"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Task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Title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Task Leader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568805"/>
                  </a:ext>
                </a:extLst>
              </a:tr>
              <a:tr h="964103"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T5.1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/>
                        <a:t>Management of Key Exploitable Results (</a:t>
                      </a:r>
                      <a:r>
                        <a:rPr lang="en-CY" err="1"/>
                        <a:t>KERs</a:t>
                      </a:r>
                      <a:r>
                        <a:rPr lang="en-CY"/>
                        <a:t>) (M1 – M18)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TALOS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69530"/>
                  </a:ext>
                </a:extLst>
              </a:tr>
              <a:tr h="982489"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T5.2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Development of Business Plan(s) and a Strategic Investment Plan for Seeking Financing beyond the Project (M12 -M48) 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TALOS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375970"/>
                  </a:ext>
                </a:extLst>
              </a:tr>
              <a:tr h="964103"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T5.3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Basic Sustainability for the Excellence Hubs (M25 -M48)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RCM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73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9E3-2375-470C-0579-4F2D666B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59" y="259491"/>
            <a:ext cx="4988182" cy="818378"/>
          </a:xfrm>
        </p:spPr>
        <p:txBody>
          <a:bodyPr/>
          <a:lstStyle/>
          <a:p>
            <a:r>
              <a:rPr lang="en-CY"/>
              <a:t>WP5 - Deliverables</a:t>
            </a:r>
            <a:endParaRPr lang="el-G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E45497-EA59-1189-4579-82AF85132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0172"/>
              </p:ext>
            </p:extLst>
          </p:nvPr>
        </p:nvGraphicFramePr>
        <p:xfrm>
          <a:off x="1000899" y="1553481"/>
          <a:ext cx="10861588" cy="418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728">
                  <a:extLst>
                    <a:ext uri="{9D8B030D-6E8A-4147-A177-3AD203B41FA5}">
                      <a16:colId xmlns:a16="http://schemas.microsoft.com/office/drawing/2014/main" val="3517327281"/>
                    </a:ext>
                  </a:extLst>
                </a:gridCol>
                <a:gridCol w="6929799">
                  <a:extLst>
                    <a:ext uri="{9D8B030D-6E8A-4147-A177-3AD203B41FA5}">
                      <a16:colId xmlns:a16="http://schemas.microsoft.com/office/drawing/2014/main" val="2290507353"/>
                    </a:ext>
                  </a:extLst>
                </a:gridCol>
                <a:gridCol w="998749">
                  <a:extLst>
                    <a:ext uri="{9D8B030D-6E8A-4147-A177-3AD203B41FA5}">
                      <a16:colId xmlns:a16="http://schemas.microsoft.com/office/drawing/2014/main" val="3769079947"/>
                    </a:ext>
                  </a:extLst>
                </a:gridCol>
                <a:gridCol w="1193312">
                  <a:extLst>
                    <a:ext uri="{9D8B030D-6E8A-4147-A177-3AD203B41FA5}">
                      <a16:colId xmlns:a16="http://schemas.microsoft.com/office/drawing/2014/main" val="4156747297"/>
                    </a:ext>
                  </a:extLst>
                </a:gridCol>
              </a:tblGrid>
              <a:tr h="1032249"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Deliverable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Title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Lead Partner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Due On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15350"/>
                  </a:ext>
                </a:extLst>
              </a:tr>
              <a:tr h="598050"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D5.1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 err="1"/>
                        <a:t>KERs</a:t>
                      </a:r>
                      <a:r>
                        <a:rPr lang="en-CY"/>
                        <a:t> Exploitation Map/Plan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TALOS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M18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85163"/>
                  </a:ext>
                </a:extLst>
              </a:tr>
              <a:tr h="598050"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D5.2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/>
                        <a:t>Business Plan(s)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TALOS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M24, M36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806389"/>
                  </a:ext>
                </a:extLst>
              </a:tr>
              <a:tr h="598050"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D5.3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/>
                        <a:t>Strategic Investment Plan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TALOS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M40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7924"/>
                  </a:ext>
                </a:extLst>
              </a:tr>
              <a:tr h="598050"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D5.4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Report on the Effort to Achieve Financing and Secure Sustainability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TALOS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M48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56422"/>
                  </a:ext>
                </a:extLst>
              </a:tr>
              <a:tr h="755605"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D5.5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Report on the establishment of a Legal Entity with Optimum </a:t>
                      </a:r>
                      <a:r>
                        <a:rPr lang="en-US" err="1"/>
                        <a:t>Organisational</a:t>
                      </a:r>
                      <a:r>
                        <a:rPr lang="en-US"/>
                        <a:t> Structure and Forecast of Recurrent Income and Costs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/>
                        <a:t>RCM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b="1"/>
                        <a:t>M36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4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6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E99E-351D-A5F7-F932-40B697AB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714"/>
            <a:ext cx="10515600" cy="1500187"/>
          </a:xfrm>
        </p:spPr>
        <p:txBody>
          <a:bodyPr/>
          <a:lstStyle/>
          <a:p>
            <a:pPr algn="ctr"/>
            <a:r>
              <a:rPr lang="en-US"/>
              <a:t>WP5 interactions with other</a:t>
            </a:r>
            <a:br>
              <a:rPr lang="en-CY"/>
            </a:br>
            <a:r>
              <a:rPr lang="en-US"/>
              <a:t>Work Packages</a:t>
            </a:r>
            <a:endParaRPr lang="el-GR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C69DBA-D5C0-6C66-FCE9-692A49A6AADA}"/>
              </a:ext>
            </a:extLst>
          </p:cNvPr>
          <p:cNvSpPr/>
          <p:nvPr/>
        </p:nvSpPr>
        <p:spPr>
          <a:xfrm>
            <a:off x="976184" y="1500187"/>
            <a:ext cx="4955059" cy="2409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Y" sz="2000" b="1"/>
              <a:t>WP3 – LINAC Design</a:t>
            </a:r>
          </a:p>
          <a:p>
            <a:pPr algn="ctr"/>
            <a:endParaRPr lang="en-CY" sz="2000" b="1"/>
          </a:p>
          <a:p>
            <a:pPr algn="ctr"/>
            <a:endParaRPr lang="en-CY" sz="2000" b="1"/>
          </a:p>
          <a:p>
            <a:pPr algn="ctr"/>
            <a:r>
              <a:rPr lang="en-US" sz="1600"/>
              <a:t>Inputs on LINAC building blocks, timelines, CAPEX/OPEX and operating requirements needed for business-planning and sustainability analysis.</a:t>
            </a:r>
            <a:endParaRPr lang="el-GR" sz="16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2C1900-5C36-5E6D-1541-D07ED72865F5}"/>
              </a:ext>
            </a:extLst>
          </p:cNvPr>
          <p:cNvSpPr/>
          <p:nvPr/>
        </p:nvSpPr>
        <p:spPr>
          <a:xfrm>
            <a:off x="6376086" y="1500187"/>
            <a:ext cx="4953600" cy="2409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Y" sz="2000" b="1"/>
              <a:t>WP4 – </a:t>
            </a:r>
            <a:r>
              <a:rPr lang="en-GB" sz="2000" b="1"/>
              <a:t>Radioisotope production and radiopharmaceuticals</a:t>
            </a:r>
            <a:br>
              <a:rPr lang="en-CY" sz="2000" b="1"/>
            </a:br>
            <a:endParaRPr lang="en-CY" sz="2000" b="1"/>
          </a:p>
          <a:p>
            <a:pPr algn="ctr"/>
            <a:r>
              <a:rPr lang="en-US" sz="1600"/>
              <a:t>Provides key clinical/treatment parameters, including applicable cancer types, treatment sessions, dosage, future cancer types applicability and supporting evidence for Lu-177 as the first radioisotope to be employed.</a:t>
            </a:r>
            <a:endParaRPr lang="en-CY" sz="1600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75F786-EB19-1ABA-F9AB-AD6C99BEC075}"/>
              </a:ext>
            </a:extLst>
          </p:cNvPr>
          <p:cNvSpPr/>
          <p:nvPr/>
        </p:nvSpPr>
        <p:spPr>
          <a:xfrm>
            <a:off x="976183" y="4277756"/>
            <a:ext cx="4955059" cy="2409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Y" sz="2000" b="1"/>
              <a:t>WP6 – Mentorship</a:t>
            </a:r>
          </a:p>
          <a:p>
            <a:pPr algn="ctr"/>
            <a:endParaRPr lang="el-GR" sz="2000" b="1"/>
          </a:p>
          <a:p>
            <a:pPr algn="ctr"/>
            <a:endParaRPr lang="en-CY" sz="2000" b="1"/>
          </a:p>
          <a:p>
            <a:pPr algn="ctr"/>
            <a:r>
              <a:rPr lang="en-US" sz="1600"/>
              <a:t>Assessment of how educational modules and the virtual RI production unit may support short-term sustainability through training and seminars.</a:t>
            </a:r>
            <a:endParaRPr lang="el-GR" sz="16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92FD0D-85BC-E513-4337-2D6E4A02BD2E}"/>
              </a:ext>
            </a:extLst>
          </p:cNvPr>
          <p:cNvSpPr/>
          <p:nvPr/>
        </p:nvSpPr>
        <p:spPr>
          <a:xfrm>
            <a:off x="6376086" y="4277756"/>
            <a:ext cx="4953600" cy="2409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Y" sz="2000" b="1"/>
              <a:t>WP2 – Communication &amp; Dissemination</a:t>
            </a:r>
          </a:p>
          <a:p>
            <a:pPr algn="ctr"/>
            <a:endParaRPr lang="el-GR" sz="2000" b="1"/>
          </a:p>
          <a:p>
            <a:pPr algn="ctr"/>
            <a:endParaRPr lang="en-CY" sz="2000" b="1"/>
          </a:p>
          <a:p>
            <a:pPr algn="ctr"/>
            <a:r>
              <a:rPr lang="en-US" sz="1600"/>
              <a:t>Coordination to align stakeholder-facing communication with WP5 objectives related to financing, investors, and long-term sustainability.</a:t>
            </a:r>
          </a:p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60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345-CC27-BC25-1E3C-F32B105B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8713"/>
            <a:ext cx="9470390" cy="1025526"/>
          </a:xfrm>
        </p:spPr>
        <p:txBody>
          <a:bodyPr>
            <a:normAutofit/>
          </a:bodyPr>
          <a:lstStyle/>
          <a:p>
            <a:r>
              <a:rPr lang="en-US" sz="2800"/>
              <a:t>T5.1 (TALOS) Management of Key Exploitable Results (KERs) (M1–M18)</a:t>
            </a:r>
            <a:endParaRPr lang="el-GR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94D8B-241A-7183-05B5-CB552729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9525" y="1133139"/>
            <a:ext cx="9102090" cy="561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Y" sz="2000"/>
              <a:t>Next Deliverable: </a:t>
            </a:r>
            <a:r>
              <a:rPr lang="en-CY" sz="2000" b="1"/>
              <a:t>D5.1 </a:t>
            </a:r>
            <a:r>
              <a:rPr lang="en-CY" sz="2000" b="1" err="1"/>
              <a:t>KERs</a:t>
            </a:r>
            <a:r>
              <a:rPr lang="en-CY" sz="2000" b="1"/>
              <a:t> Exploitation Plan (M18: 31/08/2026)</a:t>
            </a:r>
            <a:endParaRPr lang="el-GR" sz="2000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28C80E-8585-93D2-F385-2D9BC4B20EC7}"/>
              </a:ext>
            </a:extLst>
          </p:cNvPr>
          <p:cNvSpPr/>
          <p:nvPr/>
        </p:nvSpPr>
        <p:spPr bwMode="auto">
          <a:xfrm>
            <a:off x="959940" y="1945273"/>
            <a:ext cx="3168352" cy="3231104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4E89F-FE6E-C754-2F7D-E0A156B215AD}"/>
              </a:ext>
            </a:extLst>
          </p:cNvPr>
          <p:cNvSpPr/>
          <p:nvPr/>
        </p:nvSpPr>
        <p:spPr bwMode="auto">
          <a:xfrm>
            <a:off x="960995" y="1941943"/>
            <a:ext cx="3168352" cy="504056"/>
          </a:xfrm>
          <a:prstGeom prst="roundRect">
            <a:avLst/>
          </a:prstGeom>
          <a:solidFill>
            <a:srgbClr val="2E7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7FC7F-E252-3B0F-9768-4617365CF376}"/>
              </a:ext>
            </a:extLst>
          </p:cNvPr>
          <p:cNvSpPr txBox="1"/>
          <p:nvPr/>
        </p:nvSpPr>
        <p:spPr bwMode="auto">
          <a:xfrm>
            <a:off x="1093634" y="20093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COMPLETED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EF0F55-83B8-8B00-858C-E59878C53038}"/>
              </a:ext>
            </a:extLst>
          </p:cNvPr>
          <p:cNvSpPr/>
          <p:nvPr/>
        </p:nvSpPr>
        <p:spPr bwMode="auto">
          <a:xfrm>
            <a:off x="4651533" y="1945273"/>
            <a:ext cx="3168352" cy="3314738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E4CFCA-1BA0-47DA-3F93-F6E681B1AA54}"/>
              </a:ext>
            </a:extLst>
          </p:cNvPr>
          <p:cNvSpPr/>
          <p:nvPr/>
        </p:nvSpPr>
        <p:spPr bwMode="auto">
          <a:xfrm>
            <a:off x="4654589" y="1941943"/>
            <a:ext cx="3168353" cy="504056"/>
          </a:xfrm>
          <a:prstGeom prst="roundRect">
            <a:avLst/>
          </a:prstGeom>
          <a:solidFill>
            <a:srgbClr val="1565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D807C-A53C-749E-A7BC-52F09ED9D32B}"/>
              </a:ext>
            </a:extLst>
          </p:cNvPr>
          <p:cNvSpPr txBox="1"/>
          <p:nvPr/>
        </p:nvSpPr>
        <p:spPr bwMode="auto">
          <a:xfrm>
            <a:off x="4738008" y="20093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ONGOING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4AB3B5-35FA-4B6F-32FE-A3A8C9983BE7}"/>
              </a:ext>
            </a:extLst>
          </p:cNvPr>
          <p:cNvSpPr/>
          <p:nvPr/>
        </p:nvSpPr>
        <p:spPr bwMode="auto">
          <a:xfrm>
            <a:off x="8352418" y="1945273"/>
            <a:ext cx="3261278" cy="3314738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7C1C3C-E6B2-D630-3F99-F2BE4B8F36EE}"/>
              </a:ext>
            </a:extLst>
          </p:cNvPr>
          <p:cNvSpPr/>
          <p:nvPr/>
        </p:nvSpPr>
        <p:spPr bwMode="auto">
          <a:xfrm>
            <a:off x="8348185" y="1941943"/>
            <a:ext cx="3256218" cy="448300"/>
          </a:xfrm>
          <a:prstGeom prst="round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9EBD6-AC58-B3FC-AF82-DCAD8202958D}"/>
              </a:ext>
            </a:extLst>
          </p:cNvPr>
          <p:cNvSpPr txBox="1"/>
          <p:nvPr/>
        </p:nvSpPr>
        <p:spPr bwMode="auto">
          <a:xfrm>
            <a:off x="8482424" y="20093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NEXT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E1C67-956E-EC5D-46B2-CD9EEAB66270}"/>
              </a:ext>
            </a:extLst>
          </p:cNvPr>
          <p:cNvSpPr txBox="1"/>
          <p:nvPr/>
        </p:nvSpPr>
        <p:spPr bwMode="auto">
          <a:xfrm>
            <a:off x="958885" y="2530872"/>
            <a:ext cx="298703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Preparation and adaptation of tools to IFIGENEIA project</a:t>
            </a:r>
            <a:endParaRPr lang="el-GR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Y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/>
              <a:t>Phase 1</a:t>
            </a:r>
            <a:r>
              <a:rPr lang="el-GR" sz="1400"/>
              <a:t> (</a:t>
            </a:r>
            <a:r>
              <a:rPr lang="en-CY" sz="1400"/>
              <a:t>Identification of KERs)</a:t>
            </a:r>
            <a:r>
              <a:rPr lang="en-US" sz="1400"/>
              <a:t> completed.</a:t>
            </a:r>
            <a:endParaRPr lang="el-GR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Y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Y" sz="1400" b="1"/>
              <a:t>Phase 2</a:t>
            </a:r>
            <a:r>
              <a:rPr lang="en-CY" sz="1400"/>
              <a:t> (Characterisation of KERs) almost completed. </a:t>
            </a:r>
            <a:endParaRPr lang="el-GR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23AEC-FAC2-4069-E175-452C2A171948}"/>
              </a:ext>
            </a:extLst>
          </p:cNvPr>
          <p:cNvSpPr txBox="1"/>
          <p:nvPr/>
        </p:nvSpPr>
        <p:spPr bwMode="auto">
          <a:xfrm>
            <a:off x="4706151" y="2530872"/>
            <a:ext cx="306522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Phase 2</a:t>
            </a:r>
            <a:r>
              <a:rPr lang="el-GR" sz="1600"/>
              <a:t> </a:t>
            </a:r>
            <a:r>
              <a:rPr lang="en-CY" sz="1600"/>
              <a:t>final input from one partner.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Y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Phase</a:t>
            </a:r>
            <a:r>
              <a:rPr lang="en-CY" sz="1600" b="1"/>
              <a:t> 3</a:t>
            </a:r>
            <a:r>
              <a:rPr lang="en-CY" sz="1600"/>
              <a:t> (Exploitation intentions per KER) already  launched end of April </a:t>
            </a:r>
          </a:p>
          <a:p>
            <a:endParaRPr lang="en-CY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EC24AB-501E-1C52-52BF-C2D829DE9CE0}"/>
              </a:ext>
            </a:extLst>
          </p:cNvPr>
          <p:cNvSpPr txBox="1"/>
          <p:nvPr/>
        </p:nvSpPr>
        <p:spPr bwMode="auto">
          <a:xfrm>
            <a:off x="8487465" y="2530872"/>
            <a:ext cx="311187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Y" sz="1600"/>
              <a:t>Final closure of Phase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Y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Y" sz="1600" b="1"/>
              <a:t>Phase 4</a:t>
            </a:r>
            <a:r>
              <a:rPr lang="en-CY" sz="1600"/>
              <a:t> – drafting of KERs report and partners'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Y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/>
              <a:t>D5.1 submission:</a:t>
            </a:r>
            <a:r>
              <a:rPr lang="en-GB" sz="1600"/>
              <a:t> </a:t>
            </a:r>
            <a:r>
              <a:rPr lang="en-GB" sz="1600" b="1"/>
              <a:t>31/08/2026</a:t>
            </a:r>
            <a:endParaRPr lang="en-CY" sz="1600" b="1"/>
          </a:p>
        </p:txBody>
      </p:sp>
    </p:spTree>
    <p:extLst>
      <p:ext uri="{BB962C8B-B14F-4D97-AF65-F5344CB8AC3E}">
        <p14:creationId xmlns:p14="http://schemas.microsoft.com/office/powerpoint/2010/main" val="334609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AB63-8937-EBFC-88E7-B6C0D32A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3B8D-8E75-E650-76A6-69CDB1AA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72" y="208"/>
            <a:ext cx="10354470" cy="1372235"/>
          </a:xfrm>
        </p:spPr>
        <p:txBody>
          <a:bodyPr>
            <a:normAutofit/>
          </a:bodyPr>
          <a:lstStyle/>
          <a:p>
            <a:r>
              <a:rPr lang="en-US" sz="2800"/>
              <a:t>T5.2 (TALOS) Development of Business Plan(s) and a Strategic Investment Plan for Seeking Financing beyond the Project (M12–M48)</a:t>
            </a:r>
            <a:endParaRPr lang="el-GR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3937F-4ECD-E758-2E81-A2C615E3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022" y="1380286"/>
            <a:ext cx="9102090" cy="561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Y" sz="2000"/>
              <a:t>Next Deliverable: </a:t>
            </a:r>
            <a:r>
              <a:rPr lang="en-CY" sz="2000" b="1"/>
              <a:t>D5.2 Business  Plan (Version 1) (M24: 28/02/2027)</a:t>
            </a:r>
            <a:endParaRPr lang="el-GR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8B74D-3E4C-724B-9840-DBD978E51881}"/>
              </a:ext>
            </a:extLst>
          </p:cNvPr>
          <p:cNvSpPr txBox="1"/>
          <p:nvPr/>
        </p:nvSpPr>
        <p:spPr bwMode="auto">
          <a:xfrm>
            <a:off x="1093634" y="20093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COMPLETED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C171AF-E699-00B3-67DB-3FD3565C8093}"/>
              </a:ext>
            </a:extLst>
          </p:cNvPr>
          <p:cNvSpPr/>
          <p:nvPr/>
        </p:nvSpPr>
        <p:spPr bwMode="auto">
          <a:xfrm>
            <a:off x="990420" y="1859326"/>
            <a:ext cx="3168352" cy="4708640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E3F145-EC4F-8E41-149B-8E4D7F16D840}"/>
              </a:ext>
            </a:extLst>
          </p:cNvPr>
          <p:cNvSpPr/>
          <p:nvPr/>
        </p:nvSpPr>
        <p:spPr bwMode="auto">
          <a:xfrm>
            <a:off x="1001913" y="1759759"/>
            <a:ext cx="3168352" cy="504056"/>
          </a:xfrm>
          <a:prstGeom prst="roundRect">
            <a:avLst/>
          </a:prstGeom>
          <a:solidFill>
            <a:srgbClr val="2E7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AC2517-157F-8E8E-5A4F-7791E44741C7}"/>
              </a:ext>
            </a:extLst>
          </p:cNvPr>
          <p:cNvSpPr txBox="1"/>
          <p:nvPr/>
        </p:nvSpPr>
        <p:spPr bwMode="auto">
          <a:xfrm>
            <a:off x="1124114" y="1941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COMPLETED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B670310-D1AC-2CD5-67E1-C68B8EADA2EF}"/>
              </a:ext>
            </a:extLst>
          </p:cNvPr>
          <p:cNvSpPr/>
          <p:nvPr/>
        </p:nvSpPr>
        <p:spPr bwMode="auto">
          <a:xfrm>
            <a:off x="4691305" y="1859326"/>
            <a:ext cx="3168352" cy="4708640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D71F8C-1BD6-0A0A-1F6C-BF9158C5F33B}"/>
              </a:ext>
            </a:extLst>
          </p:cNvPr>
          <p:cNvSpPr/>
          <p:nvPr/>
        </p:nvSpPr>
        <p:spPr bwMode="auto">
          <a:xfrm>
            <a:off x="4685069" y="1759759"/>
            <a:ext cx="3168353" cy="504056"/>
          </a:xfrm>
          <a:prstGeom prst="roundRect">
            <a:avLst/>
          </a:prstGeom>
          <a:solidFill>
            <a:srgbClr val="1565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800F9B-3DAD-837A-1A7C-DD8FB3AC4CFA}"/>
              </a:ext>
            </a:extLst>
          </p:cNvPr>
          <p:cNvSpPr txBox="1"/>
          <p:nvPr/>
        </p:nvSpPr>
        <p:spPr bwMode="auto">
          <a:xfrm>
            <a:off x="4768488" y="1941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ONGOING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B31DD4A-74E7-C83E-0F58-C8A017273B39}"/>
              </a:ext>
            </a:extLst>
          </p:cNvPr>
          <p:cNvSpPr/>
          <p:nvPr/>
        </p:nvSpPr>
        <p:spPr bwMode="auto">
          <a:xfrm>
            <a:off x="8392190" y="1859326"/>
            <a:ext cx="3168352" cy="4708640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16C3AF-32EB-0893-C7BC-8F82315E6D8E}"/>
              </a:ext>
            </a:extLst>
          </p:cNvPr>
          <p:cNvSpPr/>
          <p:nvPr/>
        </p:nvSpPr>
        <p:spPr bwMode="auto">
          <a:xfrm>
            <a:off x="8389103" y="1759759"/>
            <a:ext cx="3181877" cy="504056"/>
          </a:xfrm>
          <a:prstGeom prst="round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97BC1-665F-FC7E-DE2B-DF8E698B2430}"/>
              </a:ext>
            </a:extLst>
          </p:cNvPr>
          <p:cNvSpPr txBox="1"/>
          <p:nvPr/>
        </p:nvSpPr>
        <p:spPr bwMode="auto">
          <a:xfrm>
            <a:off x="8512904" y="1941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NEXT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689B0C-36AB-D8E8-41F8-417734A51B65}"/>
              </a:ext>
            </a:extLst>
          </p:cNvPr>
          <p:cNvSpPr txBox="1"/>
          <p:nvPr/>
        </p:nvSpPr>
        <p:spPr bwMode="auto">
          <a:xfrm>
            <a:off x="1128755" y="2265799"/>
            <a:ext cx="292177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Collection of cancer incidence data by type and year across participating countries </a:t>
            </a:r>
            <a:endParaRPr lang="en-US" sz="1600"/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Modelling</a:t>
            </a:r>
            <a:r>
              <a:rPr lang="en-US" sz="1600" dirty="0">
                <a:ea typeface="+mn-lt"/>
                <a:cs typeface="+mn-lt"/>
              </a:rPr>
              <a:t> and forecasting of </a:t>
            </a:r>
            <a:r>
              <a:rPr lang="en-US" sz="1600">
                <a:ea typeface="+mn-lt"/>
                <a:cs typeface="+mn-lt"/>
              </a:rPr>
              <a:t>cancer new incidences up to 2040.</a:t>
            </a:r>
            <a:endParaRPr lang="el-GR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Cancer types for which Lu-177 therapies applied (WP4 input)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Roboto Condensed"/>
                <a:cs typeface="Roboto Condensed"/>
              </a:rPr>
              <a:t>% of applicability for current </a:t>
            </a:r>
            <a:r>
              <a:rPr lang="en-US" sz="1600">
                <a:ea typeface="Roboto Condensed"/>
                <a:cs typeface="Roboto Condensed"/>
              </a:rPr>
              <a:t>and future applicable cancer types based on literature.</a:t>
            </a:r>
            <a:endParaRPr lang="en-US" sz="1600" dirty="0">
              <a:ea typeface="Roboto Condensed"/>
              <a:cs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Roboto Condensed"/>
              <a:cs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Roboto Condensed"/>
                <a:cs typeface="Roboto Condensed"/>
              </a:rPr>
              <a:t>Prevalence Correction</a:t>
            </a:r>
          </a:p>
          <a:p>
            <a:endParaRPr lang="el-GR" sz="1600">
              <a:ea typeface="Roboto Condensed"/>
              <a:cs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ea typeface="+mn-lt"/>
              <a:cs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48D896-31CD-D75C-9686-C6FBC2421B91}"/>
              </a:ext>
            </a:extLst>
          </p:cNvPr>
          <p:cNvSpPr txBox="1"/>
          <p:nvPr/>
        </p:nvSpPr>
        <p:spPr bwMode="auto">
          <a:xfrm>
            <a:off x="4787526" y="2599208"/>
            <a:ext cx="306970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Usage of Lu-177 bottom-up analysis for Cyprus.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Usage of Lu-177 in </a:t>
            </a:r>
            <a:r>
              <a:rPr lang="en-GB" sz="1600" dirty="0"/>
              <a:t>Slovenia and Greece: already </a:t>
            </a:r>
            <a:r>
              <a:rPr lang="en-GB" sz="1600"/>
              <a:t>prepared</a:t>
            </a:r>
            <a:r>
              <a:rPr lang="en-GB" sz="1600" dirty="0"/>
              <a:t> a Questionnaire to be sent in collaboration with WP4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Market Analysis: </a:t>
            </a:r>
            <a:r>
              <a:rPr lang="en-US" sz="1600"/>
              <a:t>macroenvironment and microenvironment </a:t>
            </a:r>
            <a:endParaRPr lang="el-GR" sz="1600"/>
          </a:p>
          <a:p>
            <a:endParaRPr lang="el-GR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65B70F-5A08-1F2E-4951-E1B8D8F84350}"/>
              </a:ext>
            </a:extLst>
          </p:cNvPr>
          <p:cNvSpPr txBox="1"/>
          <p:nvPr/>
        </p:nvSpPr>
        <p:spPr bwMode="auto">
          <a:xfrm>
            <a:off x="8396660" y="2463994"/>
            <a:ext cx="3291649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market research on </a:t>
            </a:r>
            <a:r>
              <a:rPr lang="en-US" sz="1600"/>
              <a:t>other Radioisotopes based therapies.</a:t>
            </a:r>
            <a:endParaRPr lang="el-GR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ea typeface="Roboto Condensed"/>
                <a:cs typeface="Roboto Condensed"/>
              </a:rPr>
              <a:t>IFIGENEIA market share modelling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600" dirty="0">
              <a:ea typeface="Roboto Condensed"/>
              <a:cs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Costing analysis for establishing a LINAC </a:t>
            </a:r>
            <a:r>
              <a:rPr lang="en-US" sz="1600" dirty="0" err="1"/>
              <a:t>centre</a:t>
            </a:r>
            <a:r>
              <a:rPr lang="en-US" sz="1600" dirty="0"/>
              <a:t> in cooperation with WP3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Preparation of D5.2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Submission of D5.2 (28/02/2027)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765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D047B-4794-4394-75A4-AACA78F0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B556-8A8C-CE17-4EEC-8E232C5A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20" y="136982"/>
            <a:ext cx="10354470" cy="561657"/>
          </a:xfrm>
        </p:spPr>
        <p:txBody>
          <a:bodyPr>
            <a:normAutofit fontScale="90000"/>
          </a:bodyPr>
          <a:lstStyle/>
          <a:p>
            <a:r>
              <a:rPr lang="en-US" sz="2800"/>
              <a:t>T5.</a:t>
            </a:r>
            <a:r>
              <a:rPr lang="el-GR" sz="2800"/>
              <a:t>3</a:t>
            </a:r>
            <a:r>
              <a:rPr lang="en-US" sz="2800"/>
              <a:t> (RCM) Basic Sustainability for the Excellence Hubs (M25–M48)</a:t>
            </a:r>
            <a:endParaRPr lang="el-GR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2F806-AE8A-4F14-10BD-25FDB8851096}"/>
              </a:ext>
            </a:extLst>
          </p:cNvPr>
          <p:cNvSpPr txBox="1"/>
          <p:nvPr/>
        </p:nvSpPr>
        <p:spPr bwMode="auto">
          <a:xfrm>
            <a:off x="1093634" y="20093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COMPLETED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6B3828-A131-B9F3-196E-6AF281CB4DAE}"/>
              </a:ext>
            </a:extLst>
          </p:cNvPr>
          <p:cNvSpPr/>
          <p:nvPr/>
        </p:nvSpPr>
        <p:spPr bwMode="auto">
          <a:xfrm>
            <a:off x="990420" y="1859326"/>
            <a:ext cx="3168352" cy="4708640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678A7C-0776-A985-4958-AFBE2A00461F}"/>
              </a:ext>
            </a:extLst>
          </p:cNvPr>
          <p:cNvSpPr/>
          <p:nvPr/>
        </p:nvSpPr>
        <p:spPr bwMode="auto">
          <a:xfrm>
            <a:off x="991475" y="1874581"/>
            <a:ext cx="3168352" cy="504056"/>
          </a:xfrm>
          <a:prstGeom prst="roundRect">
            <a:avLst/>
          </a:prstGeom>
          <a:solidFill>
            <a:srgbClr val="2E7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80E9A-7CA5-801E-986F-6FADB60B09DF}"/>
              </a:ext>
            </a:extLst>
          </p:cNvPr>
          <p:cNvSpPr txBox="1"/>
          <p:nvPr/>
        </p:nvSpPr>
        <p:spPr bwMode="auto">
          <a:xfrm>
            <a:off x="1124114" y="1941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COMPLETED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F8EA5B-ADF8-D87C-55D1-3814552345C8}"/>
              </a:ext>
            </a:extLst>
          </p:cNvPr>
          <p:cNvSpPr/>
          <p:nvPr/>
        </p:nvSpPr>
        <p:spPr bwMode="auto">
          <a:xfrm>
            <a:off x="4691305" y="1942960"/>
            <a:ext cx="3168352" cy="4708640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F1ED7A-AB4F-3028-0A23-EE58E0D59B14}"/>
              </a:ext>
            </a:extLst>
          </p:cNvPr>
          <p:cNvSpPr/>
          <p:nvPr/>
        </p:nvSpPr>
        <p:spPr bwMode="auto">
          <a:xfrm>
            <a:off x="4685069" y="1874581"/>
            <a:ext cx="3168353" cy="504056"/>
          </a:xfrm>
          <a:prstGeom prst="roundRect">
            <a:avLst/>
          </a:prstGeom>
          <a:solidFill>
            <a:srgbClr val="1565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869826-720F-0229-5382-8FF4196550CD}"/>
              </a:ext>
            </a:extLst>
          </p:cNvPr>
          <p:cNvSpPr txBox="1"/>
          <p:nvPr/>
        </p:nvSpPr>
        <p:spPr bwMode="auto">
          <a:xfrm>
            <a:off x="4768488" y="1941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ONGOING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559F4DA-8966-B37C-97C2-33980C0BEA4A}"/>
              </a:ext>
            </a:extLst>
          </p:cNvPr>
          <p:cNvSpPr/>
          <p:nvPr/>
        </p:nvSpPr>
        <p:spPr bwMode="auto">
          <a:xfrm>
            <a:off x="8392190" y="1859326"/>
            <a:ext cx="3168352" cy="4708640"/>
          </a:xfrm>
          <a:prstGeom prst="roundRect">
            <a:avLst/>
          </a:prstGeom>
          <a:solidFill>
            <a:srgbClr val="F5F7FA"/>
          </a:solidFill>
          <a:ln>
            <a:solidFill>
              <a:srgbClr val="E1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F43B045-D68A-B853-A4F5-2AFF37512B67}"/>
              </a:ext>
            </a:extLst>
          </p:cNvPr>
          <p:cNvSpPr/>
          <p:nvPr/>
        </p:nvSpPr>
        <p:spPr bwMode="auto">
          <a:xfrm>
            <a:off x="8378665" y="1874581"/>
            <a:ext cx="3181877" cy="504056"/>
          </a:xfrm>
          <a:prstGeom prst="round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D7A719-CCCB-7DD0-7C76-0B321A2C5AD6}"/>
              </a:ext>
            </a:extLst>
          </p:cNvPr>
          <p:cNvSpPr txBox="1"/>
          <p:nvPr/>
        </p:nvSpPr>
        <p:spPr bwMode="auto">
          <a:xfrm>
            <a:off x="8512904" y="1941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>
                <a:solidFill>
                  <a:schemeClr val="bg1"/>
                </a:solidFill>
              </a:rPr>
              <a:t>NEXT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9A6FA-96E9-3D11-7FD5-E4703CE3D37B}"/>
              </a:ext>
            </a:extLst>
          </p:cNvPr>
          <p:cNvSpPr txBox="1"/>
          <p:nvPr/>
        </p:nvSpPr>
        <p:spPr>
          <a:xfrm>
            <a:off x="994318" y="696952"/>
            <a:ext cx="1055648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baseline="0">
                <a:solidFill>
                  <a:srgbClr val="565656"/>
                </a:solidFill>
                <a:latin typeface="Roboto Condensed"/>
              </a:rPr>
              <a:t>Next Deliverable: </a:t>
            </a:r>
            <a:r>
              <a:rPr lang="el-GR" sz="2000" b="1">
                <a:solidFill>
                  <a:srgbClr val="565656"/>
                </a:solidFill>
                <a:latin typeface="Roboto Condensed"/>
              </a:rPr>
              <a:t>D5.5</a:t>
            </a:r>
            <a:r>
              <a:rPr lang="el-GR" sz="2000" b="1" baseline="0">
                <a:solidFill>
                  <a:srgbClr val="565656"/>
                </a:solidFill>
                <a:latin typeface="Roboto Condensed"/>
              </a:rPr>
              <a:t> </a:t>
            </a:r>
            <a:r>
              <a:rPr lang="el-GR" sz="2000" b="1">
                <a:solidFill>
                  <a:srgbClr val="565656"/>
                </a:solidFill>
                <a:latin typeface="Roboto Condensed"/>
              </a:rPr>
              <a:t> Report on the establishment of a Legal Entity with Optimum Organisational Structure and Forecast of Recurrent Income and Cost</a:t>
            </a:r>
            <a:r>
              <a:rPr lang="el-GR" sz="2000" b="1" baseline="0">
                <a:solidFill>
                  <a:srgbClr val="565656"/>
                </a:solidFill>
                <a:latin typeface="Roboto Condensed"/>
              </a:rPr>
              <a:t> (</a:t>
            </a:r>
            <a:r>
              <a:rPr lang="el-GR" sz="2000" b="1">
                <a:solidFill>
                  <a:srgbClr val="565656"/>
                </a:solidFill>
                <a:latin typeface="Roboto Condensed"/>
              </a:rPr>
              <a:t>M36</a:t>
            </a:r>
            <a:r>
              <a:rPr lang="el-GR" sz="2000" b="1" baseline="0">
                <a:solidFill>
                  <a:srgbClr val="565656"/>
                </a:solidFill>
                <a:latin typeface="Roboto Condensed"/>
              </a:rPr>
              <a:t>: </a:t>
            </a:r>
            <a:r>
              <a:rPr lang="el-GR" sz="2000" b="1">
                <a:solidFill>
                  <a:srgbClr val="565656"/>
                </a:solidFill>
                <a:latin typeface="Roboto Condensed"/>
              </a:rPr>
              <a:t>28/02/2028</a:t>
            </a:r>
            <a:r>
              <a:rPr lang="el-GR" sz="2000" b="1" baseline="0">
                <a:solidFill>
                  <a:srgbClr val="565656"/>
                </a:solidFill>
                <a:latin typeface="Roboto Condensed"/>
              </a:rPr>
              <a:t>)</a:t>
            </a:r>
            <a:endParaRPr lang="en-US"/>
          </a:p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991542-E339-641E-CD2C-BCD242D3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061" y="2736507"/>
            <a:ext cx="10664282" cy="468701"/>
          </a:xfr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To be started on M25, but some preliminary thoughts to be presented by RCM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E54C17-ACDB-C810-00C5-A95CF07EA05D}"/>
              </a:ext>
            </a:extLst>
          </p:cNvPr>
          <p:cNvSpPr/>
          <p:nvPr/>
        </p:nvSpPr>
        <p:spPr>
          <a:xfrm>
            <a:off x="3780246" y="3822249"/>
            <a:ext cx="4858317" cy="24641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D3FB8-6C5D-E758-4188-77AA2090B38A}"/>
              </a:ext>
            </a:extLst>
          </p:cNvPr>
          <p:cNvSpPr txBox="1"/>
          <p:nvPr/>
        </p:nvSpPr>
        <p:spPr>
          <a:xfrm>
            <a:off x="3995996" y="3998881"/>
            <a:ext cx="4173983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non-paper will be prepared to facilitate the discussion prior to the start of T5.3 in order to frame the evolution of the hubs within the project and beyond</a:t>
            </a:r>
          </a:p>
        </p:txBody>
      </p:sp>
    </p:spTree>
    <p:extLst>
      <p:ext uri="{BB962C8B-B14F-4D97-AF65-F5344CB8AC3E}">
        <p14:creationId xmlns:p14="http://schemas.microsoft.com/office/powerpoint/2010/main" val="53627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0a5734-69b4-400f-8bcf-03a7ec24d332" xsi:nil="true"/>
    <lcf76f155ced4ddcb4097134ff3c332f xmlns="93a8922c-cc75-4c50-9c58-42606864486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A2DCD8C7F1948BEE456A154E2CFB1" ma:contentTypeVersion="18" ma:contentTypeDescription="Create a new document." ma:contentTypeScope="" ma:versionID="840caae5c124390ff5d36af7249a0850">
  <xsd:schema xmlns:xsd="http://www.w3.org/2001/XMLSchema" xmlns:xs="http://www.w3.org/2001/XMLSchema" xmlns:p="http://schemas.microsoft.com/office/2006/metadata/properties" xmlns:ns2="93a8922c-cc75-4c50-9c58-42606864486c" xmlns:ns3="e00a5734-69b4-400f-8bcf-03a7ec24d332" xmlns:ns4="5e00ea49-e4a0-4ab0-a6f7-d6a2252b795d" targetNamespace="http://schemas.microsoft.com/office/2006/metadata/properties" ma:root="true" ma:fieldsID="8b55d1ac09a2debef2d9e72cd20eb25f" ns2:_="" ns3:_="" ns4:_="">
    <xsd:import namespace="93a8922c-cc75-4c50-9c58-42606864486c"/>
    <xsd:import namespace="e00a5734-69b4-400f-8bcf-03a7ec24d332"/>
    <xsd:import namespace="5e00ea49-e4a0-4ab0-a6f7-d6a2252b7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8922c-cc75-4c50-9c58-426068644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920231f-9352-467f-a6bc-fb7199562f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5734-69b4-400f-8bcf-03a7ec24d33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c377d1-98c8-4654-89c2-d504256e48d6}" ma:internalName="TaxCatchAll" ma:showField="CatchAllData" ma:web="5e00ea49-e4a0-4ab0-a6f7-d6a2252b79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0ea49-e4a0-4ab0-a6f7-d6a2252b795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8D69A-8B1E-4B2C-83A4-580E369C301A}">
  <ds:schemaRefs>
    <ds:schemaRef ds:uri="http://schemas.microsoft.com/office/2006/documentManagement/types"/>
    <ds:schemaRef ds:uri="http://purl.org/dc/elements/1.1/"/>
    <ds:schemaRef ds:uri="e00a5734-69b4-400f-8bcf-03a7ec24d332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93a8922c-cc75-4c50-9c58-42606864486c"/>
    <ds:schemaRef ds:uri="http://schemas.openxmlformats.org/package/2006/metadata/core-properties"/>
    <ds:schemaRef ds:uri="5e00ea49-e4a0-4ab0-a6f7-d6a2252b795d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2B8980-F60C-4721-9125-1BC67B8708A0}">
  <ds:schemaRefs>
    <ds:schemaRef ds:uri="5e00ea49-e4a0-4ab0-a6f7-d6a2252b795d"/>
    <ds:schemaRef ds:uri="93a8922c-cc75-4c50-9c58-42606864486c"/>
    <ds:schemaRef ds:uri="e00a5734-69b4-400f-8bcf-03a7ec24d3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1D77CE-490B-40D2-B569-9AFCD68A4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709</Words>
  <Application>Microsoft Office PowerPoint</Application>
  <PresentationFormat>Widescreen</PresentationFormat>
  <Paragraphs>131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Condensed</vt:lpstr>
      <vt:lpstr>Space Grotesk</vt:lpstr>
      <vt:lpstr>Arial,Sans-Serif</vt:lpstr>
      <vt:lpstr>Calibri</vt:lpstr>
      <vt:lpstr>Roboto</vt:lpstr>
      <vt:lpstr>Arial</vt:lpstr>
      <vt:lpstr>Office Theme</vt:lpstr>
      <vt:lpstr>WP5: Business plan for end users – from science to business, including spinoffs</vt:lpstr>
      <vt:lpstr>WP5: Business Plan for end users - from science to business</vt:lpstr>
      <vt:lpstr>WP5 - Tasks</vt:lpstr>
      <vt:lpstr>WP5 - Deliverables</vt:lpstr>
      <vt:lpstr>WP5 interactions with other Work Packages</vt:lpstr>
      <vt:lpstr>T5.1 (TALOS) Management of Key Exploitable Results (KERs) (M1–M18)</vt:lpstr>
      <vt:lpstr>T5.2 (TALOS) Development of Business Plan(s) and a Strategic Investment Plan for Seeking Financing beyond the Project (M12–M48)</vt:lpstr>
      <vt:lpstr>T5.3 (RCM) Basic Sustainability for the Excellence Hubs (M25–M48)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Demetris Eliades</cp:lastModifiedBy>
  <cp:revision>115</cp:revision>
  <dcterms:created xsi:type="dcterms:W3CDTF">2025-07-08T12:20:48Z</dcterms:created>
  <dcterms:modified xsi:type="dcterms:W3CDTF">2026-05-06T18:54:07Z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0x01010029FA2DCD8C7F1948BEE456A154E2CFB1</vt:lpwstr>
  </property>
  <property fmtid="{D5CDD505-2E9C-101B-9397-08002B2CF9AE}" pid="3" name="MediaServiceImageTags">
    <vt:lpwstr/>
  </property>
</Properties>
</file>