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6" r:id="rId5"/>
    <p:sldId id="259" r:id="rId6"/>
    <p:sldId id="264" r:id="rId7"/>
    <p:sldId id="267" r:id="rId8"/>
    <p:sldId id="268" r:id="rId9"/>
  </p:sldIdLst>
  <p:sldSz cx="12192000" cy="6858000"/>
  <p:notesSz cx="6858000" cy="9144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Glava odse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49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162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27170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Dve vsebin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835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71632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>
  <p:cSld name="Vsebina z naslov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9284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>
  <p:cSld name="Naslov in sli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13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3462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sl-SI"/>
              <a:t>Kliknite ikono, če želite dodati sliko</a:t>
            </a: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0934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235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9295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</p:spTree>
    <p:extLst>
      <p:ext uri="{BB962C8B-B14F-4D97-AF65-F5344CB8AC3E}">
        <p14:creationId xmlns:p14="http://schemas.microsoft.com/office/powerpoint/2010/main" val="134485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sl-SI"/>
              <a:t>Uredite sloge besedila matrice</a:t>
            </a:r>
          </a:p>
          <a:p>
            <a:pPr lvl="1">
              <a:defRPr/>
            </a:pPr>
            <a:r>
              <a:rPr lang="sl-SI"/>
              <a:t>Druga raven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sl-SI"/>
              <a:t>Kliknite, če želite urediti slog naslova matrice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6D50-5D69-4E02-BC77-6C987EEC6645}" type="datetimeFigureOut">
              <a:rPr lang="sl-SI" smtClean="0"/>
              <a:t>22.04.2026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D56F-79C9-460C-9170-EBAEC49DBD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9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eaLnBrk="1" hangingPunct="1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eaLnBrk="1" hangingPunct="1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144590-6740-45B5-AAC5-1EC04E3A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WP4 – </a:t>
            </a:r>
            <a:r>
              <a:rPr lang="sl-SI" dirty="0" err="1"/>
              <a:t>Radioisotope</a:t>
            </a:r>
            <a:r>
              <a:rPr lang="sl-SI" dirty="0"/>
              <a:t> </a:t>
            </a:r>
            <a:r>
              <a:rPr lang="sl-SI" dirty="0" err="1"/>
              <a:t>production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radiopharmaceuticals</a:t>
            </a:r>
            <a:r>
              <a:rPr lang="sl-SI" dirty="0"/>
              <a:t> </a:t>
            </a:r>
            <a:br>
              <a:rPr lang="sl-SI" dirty="0"/>
            </a:br>
            <a:br>
              <a:rPr lang="sl-SI" dirty="0"/>
            </a:br>
            <a:r>
              <a:rPr lang="sl-SI" dirty="0"/>
              <a:t>T4.3. </a:t>
            </a:r>
            <a:r>
              <a:rPr lang="en-GB" dirty="0"/>
              <a:t>Investigate best </a:t>
            </a:r>
            <a:r>
              <a:rPr lang="sl-SI" dirty="0"/>
              <a:t>l</a:t>
            </a:r>
            <a:r>
              <a:rPr lang="en-GB" dirty="0" err="1"/>
              <a:t>igands</a:t>
            </a:r>
            <a:r>
              <a:rPr lang="en-GB" dirty="0"/>
              <a:t> for development within excellence hub</a:t>
            </a:r>
            <a:r>
              <a:rPr lang="sl-SI" dirty="0"/>
              <a:t> 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CC6DC4E-5696-4BFB-9293-50EE0A3F7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Marko Krošelj, MF,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Ljubljana</a:t>
            </a:r>
          </a:p>
        </p:txBody>
      </p:sp>
    </p:spTree>
    <p:extLst>
      <p:ext uri="{BB962C8B-B14F-4D97-AF65-F5344CB8AC3E}">
        <p14:creationId xmlns:p14="http://schemas.microsoft.com/office/powerpoint/2010/main" val="250269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12430F-5445-4DF6-BF9B-6057D6D5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Task</a:t>
            </a:r>
            <a:r>
              <a:rPr lang="sl-SI" dirty="0"/>
              <a:t> 4.3.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FF3DCB-6CF1-4E56-AAB8-9A92F3A6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err="1"/>
              <a:t>The</a:t>
            </a:r>
            <a:r>
              <a:rPr lang="sl-SI" i="1" dirty="0"/>
              <a:t> </a:t>
            </a:r>
            <a:r>
              <a:rPr lang="sl-SI" i="1" dirty="0" err="1"/>
              <a:t>aim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T4.3 is to </a:t>
            </a:r>
            <a:r>
              <a:rPr lang="sl-SI" i="1" dirty="0" err="1"/>
              <a:t>investigate</a:t>
            </a:r>
            <a:r>
              <a:rPr lang="sl-SI" i="1" dirty="0"/>
              <a:t> </a:t>
            </a:r>
            <a:r>
              <a:rPr lang="sl-SI" i="1" dirty="0" err="1"/>
              <a:t>the</a:t>
            </a:r>
            <a:r>
              <a:rPr lang="sl-SI" i="1" dirty="0"/>
              <a:t> </a:t>
            </a:r>
            <a:r>
              <a:rPr lang="sl-SI" b="1" i="1" dirty="0"/>
              <a:t>relevance </a:t>
            </a:r>
            <a:r>
              <a:rPr lang="sl-SI" b="1" i="1" dirty="0" err="1"/>
              <a:t>of</a:t>
            </a:r>
            <a:r>
              <a:rPr lang="sl-SI" b="1" i="1" dirty="0"/>
              <a:t> </a:t>
            </a:r>
            <a:r>
              <a:rPr lang="sl-SI" b="1" i="1" dirty="0" err="1"/>
              <a:t>several</a:t>
            </a:r>
            <a:r>
              <a:rPr lang="sl-SI" b="1" i="1" dirty="0"/>
              <a:t> </a:t>
            </a:r>
            <a:r>
              <a:rPr lang="sl-SI" b="1" i="1" dirty="0" err="1"/>
              <a:t>promising</a:t>
            </a:r>
            <a:r>
              <a:rPr lang="sl-SI" b="1" i="1" dirty="0"/>
              <a:t> </a:t>
            </a:r>
            <a:r>
              <a:rPr lang="sl-SI" b="1" i="1" dirty="0" err="1"/>
              <a:t>cancer</a:t>
            </a:r>
            <a:r>
              <a:rPr lang="sl-SI" b="1" i="1" dirty="0"/>
              <a:t> </a:t>
            </a:r>
            <a:r>
              <a:rPr lang="sl-SI" b="1" i="1" dirty="0" err="1"/>
              <a:t>targets</a:t>
            </a:r>
            <a:r>
              <a:rPr lang="sl-SI" i="1" dirty="0"/>
              <a:t>. In </a:t>
            </a:r>
            <a:r>
              <a:rPr lang="sl-SI" i="1" dirty="0" err="1"/>
              <a:t>this</a:t>
            </a:r>
            <a:r>
              <a:rPr lang="sl-SI" i="1" dirty="0"/>
              <a:t> </a:t>
            </a:r>
            <a:r>
              <a:rPr lang="sl-SI" i="1" dirty="0" err="1"/>
              <a:t>regard</a:t>
            </a:r>
            <a:r>
              <a:rPr lang="sl-SI" i="1" dirty="0"/>
              <a:t>,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will</a:t>
            </a:r>
            <a:r>
              <a:rPr lang="sl-SI" i="1" dirty="0"/>
              <a:t> </a:t>
            </a:r>
            <a:r>
              <a:rPr lang="sl-SI" i="1" dirty="0" err="1"/>
              <a:t>examine</a:t>
            </a:r>
            <a:r>
              <a:rPr lang="sl-SI" i="1" dirty="0"/>
              <a:t> </a:t>
            </a:r>
            <a:r>
              <a:rPr lang="sl-SI" i="1" dirty="0" err="1"/>
              <a:t>promising</a:t>
            </a:r>
            <a:r>
              <a:rPr lang="sl-SI" i="1" dirty="0"/>
              <a:t> </a:t>
            </a:r>
            <a:r>
              <a:rPr lang="sl-SI" i="1" dirty="0" err="1"/>
              <a:t>targets</a:t>
            </a:r>
            <a:r>
              <a:rPr lang="sl-SI" i="1" dirty="0"/>
              <a:t> in </a:t>
            </a:r>
            <a:r>
              <a:rPr lang="sl-SI" i="1" dirty="0" err="1"/>
              <a:t>various</a:t>
            </a:r>
            <a:r>
              <a:rPr lang="sl-SI" i="1" dirty="0"/>
              <a:t> </a:t>
            </a:r>
            <a:r>
              <a:rPr lang="sl-SI" i="1" dirty="0" err="1"/>
              <a:t>cancer</a:t>
            </a:r>
            <a:r>
              <a:rPr lang="sl-SI" i="1" dirty="0"/>
              <a:t> </a:t>
            </a:r>
            <a:r>
              <a:rPr lang="sl-SI" i="1" dirty="0" err="1"/>
              <a:t>types</a:t>
            </a:r>
            <a:r>
              <a:rPr lang="sl-SI" i="1" dirty="0"/>
              <a:t>. </a:t>
            </a:r>
            <a:r>
              <a:rPr lang="sl-SI" i="1" dirty="0" err="1"/>
              <a:t>Targets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interest</a:t>
            </a:r>
            <a:r>
              <a:rPr lang="sl-SI" i="1" dirty="0"/>
              <a:t> </a:t>
            </a:r>
            <a:r>
              <a:rPr lang="sl-SI" i="1" dirty="0" err="1"/>
              <a:t>will</a:t>
            </a:r>
            <a:r>
              <a:rPr lang="sl-SI" i="1" dirty="0"/>
              <a:t> be </a:t>
            </a:r>
            <a:r>
              <a:rPr lang="sl-SI" i="1" dirty="0" err="1"/>
              <a:t>selected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evaluated</a:t>
            </a:r>
            <a:r>
              <a:rPr lang="sl-SI" i="1" dirty="0"/>
              <a:t> </a:t>
            </a:r>
            <a:r>
              <a:rPr lang="sl-SI" b="1" i="1" dirty="0"/>
              <a:t>in </a:t>
            </a:r>
            <a:r>
              <a:rPr lang="sl-SI" b="1" i="1" dirty="0" err="1"/>
              <a:t>the</a:t>
            </a:r>
            <a:r>
              <a:rPr lang="sl-SI" b="1" i="1" dirty="0"/>
              <a:t> literature</a:t>
            </a:r>
            <a:r>
              <a:rPr lang="sl-SI" i="1" dirty="0"/>
              <a:t>. </a:t>
            </a:r>
          </a:p>
          <a:p>
            <a:r>
              <a:rPr lang="sl-SI" i="1" dirty="0" err="1"/>
              <a:t>Native</a:t>
            </a:r>
            <a:r>
              <a:rPr lang="sl-SI" i="1" dirty="0"/>
              <a:t> </a:t>
            </a:r>
            <a:r>
              <a:rPr lang="sl-SI" i="1" dirty="0" err="1"/>
              <a:t>ligands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their</a:t>
            </a:r>
            <a:r>
              <a:rPr lang="sl-SI" i="1" dirty="0"/>
              <a:t> </a:t>
            </a:r>
            <a:r>
              <a:rPr lang="sl-SI" i="1" dirty="0" err="1"/>
              <a:t>shorter</a:t>
            </a:r>
            <a:r>
              <a:rPr lang="sl-SI" i="1" dirty="0"/>
              <a:t> </a:t>
            </a:r>
            <a:r>
              <a:rPr lang="sl-SI" i="1" dirty="0" err="1"/>
              <a:t>variants</a:t>
            </a:r>
            <a:r>
              <a:rPr lang="sl-SI" i="1" dirty="0"/>
              <a:t> </a:t>
            </a:r>
            <a:r>
              <a:rPr lang="sl-SI" i="1" dirty="0" err="1"/>
              <a:t>will</a:t>
            </a:r>
            <a:r>
              <a:rPr lang="sl-SI" i="1" dirty="0"/>
              <a:t> be </a:t>
            </a:r>
            <a:r>
              <a:rPr lang="sl-SI" i="1" dirty="0" err="1"/>
              <a:t>subsequently</a:t>
            </a:r>
            <a:r>
              <a:rPr lang="sl-SI" i="1" dirty="0"/>
              <a:t> </a:t>
            </a:r>
            <a:r>
              <a:rPr lang="sl-SI" i="1" dirty="0" err="1"/>
              <a:t>designed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synthesized</a:t>
            </a:r>
            <a:r>
              <a:rPr lang="sl-SI" i="1" dirty="0"/>
              <a:t> </a:t>
            </a:r>
            <a:r>
              <a:rPr lang="sl-SI" i="1" dirty="0" err="1"/>
              <a:t>by</a:t>
            </a:r>
            <a:r>
              <a:rPr lang="sl-SI" i="1" dirty="0"/>
              <a:t> </a:t>
            </a:r>
            <a:r>
              <a:rPr lang="sl-SI" i="1" dirty="0" err="1"/>
              <a:t>mean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classical</a:t>
            </a:r>
            <a:r>
              <a:rPr lang="sl-SI" i="1" dirty="0"/>
              <a:t> </a:t>
            </a:r>
            <a:r>
              <a:rPr lang="sl-SI" i="1" dirty="0" err="1"/>
              <a:t>organic</a:t>
            </a:r>
            <a:r>
              <a:rPr lang="sl-SI" i="1" dirty="0"/>
              <a:t> </a:t>
            </a:r>
            <a:r>
              <a:rPr lang="sl-SI" i="1" dirty="0" err="1"/>
              <a:t>chemistry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solid-phase</a:t>
            </a:r>
            <a:r>
              <a:rPr lang="sl-SI" i="1" dirty="0"/>
              <a:t> </a:t>
            </a:r>
            <a:r>
              <a:rPr lang="sl-SI" i="1" dirty="0" err="1"/>
              <a:t>support</a:t>
            </a:r>
            <a:r>
              <a:rPr lang="sl-SI" i="1" dirty="0"/>
              <a:t> </a:t>
            </a:r>
            <a:r>
              <a:rPr lang="sl-SI" i="1" dirty="0" err="1"/>
              <a:t>techniques</a:t>
            </a:r>
            <a:r>
              <a:rPr lang="sl-SI" i="1" dirty="0"/>
              <a:t>. </a:t>
            </a:r>
            <a:r>
              <a:rPr lang="sl-SI" i="1" dirty="0" err="1"/>
              <a:t>Such</a:t>
            </a:r>
            <a:r>
              <a:rPr lang="sl-SI" i="1" dirty="0"/>
              <a:t> </a:t>
            </a:r>
            <a:r>
              <a:rPr lang="sl-SI" i="1" dirty="0" err="1"/>
              <a:t>pharmacophores</a:t>
            </a:r>
            <a:r>
              <a:rPr lang="sl-SI" i="1" dirty="0"/>
              <a:t> </a:t>
            </a:r>
            <a:r>
              <a:rPr lang="sl-SI" i="1" dirty="0" err="1"/>
              <a:t>will</a:t>
            </a:r>
            <a:r>
              <a:rPr lang="sl-SI" i="1" dirty="0"/>
              <a:t> be </a:t>
            </a:r>
            <a:r>
              <a:rPr lang="sl-SI" i="1" dirty="0" err="1"/>
              <a:t>further</a:t>
            </a:r>
            <a:r>
              <a:rPr lang="sl-SI" i="1" dirty="0"/>
              <a:t> </a:t>
            </a:r>
            <a:r>
              <a:rPr lang="sl-SI" i="1" dirty="0" err="1"/>
              <a:t>equipped</a:t>
            </a:r>
            <a:r>
              <a:rPr lang="sl-SI" i="1" dirty="0"/>
              <a:t> </a:t>
            </a:r>
            <a:r>
              <a:rPr lang="sl-SI" i="1" dirty="0" err="1"/>
              <a:t>with</a:t>
            </a:r>
            <a:r>
              <a:rPr lang="sl-SI" i="1" dirty="0"/>
              <a:t> </a:t>
            </a:r>
            <a:r>
              <a:rPr lang="sl-SI" i="1" dirty="0" err="1"/>
              <a:t>radionuclide-tailored</a:t>
            </a:r>
            <a:r>
              <a:rPr lang="sl-SI" i="1" dirty="0"/>
              <a:t> </a:t>
            </a:r>
            <a:r>
              <a:rPr lang="sl-SI" i="1" dirty="0" err="1"/>
              <a:t>chelating</a:t>
            </a:r>
            <a:r>
              <a:rPr lang="sl-SI" i="1" dirty="0"/>
              <a:t> </a:t>
            </a:r>
            <a:r>
              <a:rPr lang="sl-SI" i="1" dirty="0" err="1"/>
              <a:t>ligands</a:t>
            </a:r>
            <a:r>
              <a:rPr lang="sl-SI" i="1" dirty="0"/>
              <a:t>. </a:t>
            </a:r>
            <a:r>
              <a:rPr lang="sl-SI" b="1" i="1" dirty="0" err="1"/>
              <a:t>The</a:t>
            </a:r>
            <a:r>
              <a:rPr lang="sl-SI" b="1" i="1" dirty="0"/>
              <a:t> ultimate </a:t>
            </a:r>
            <a:r>
              <a:rPr lang="sl-SI" b="1" i="1" dirty="0" err="1"/>
              <a:t>aim</a:t>
            </a:r>
            <a:r>
              <a:rPr lang="sl-SI" b="1" i="1" dirty="0"/>
              <a:t> is to </a:t>
            </a:r>
            <a:r>
              <a:rPr lang="sl-SI" b="1" i="1" dirty="0" err="1"/>
              <a:t>develop</a:t>
            </a:r>
            <a:r>
              <a:rPr lang="sl-SI" b="1" i="1" dirty="0"/>
              <a:t> </a:t>
            </a:r>
            <a:r>
              <a:rPr lang="sl-SI" b="1" i="1" dirty="0" err="1"/>
              <a:t>highly</a:t>
            </a:r>
            <a:r>
              <a:rPr lang="sl-SI" b="1" i="1" dirty="0"/>
              <a:t> </a:t>
            </a:r>
            <a:r>
              <a:rPr lang="sl-SI" b="1" i="1" dirty="0" err="1"/>
              <a:t>stable</a:t>
            </a:r>
            <a:r>
              <a:rPr lang="sl-SI" b="1" i="1" dirty="0"/>
              <a:t>, </a:t>
            </a:r>
            <a:r>
              <a:rPr lang="sl-SI" b="1" i="1" dirty="0" err="1"/>
              <a:t>affine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specific</a:t>
            </a:r>
            <a:r>
              <a:rPr lang="sl-SI" b="1" i="1" dirty="0"/>
              <a:t> </a:t>
            </a:r>
            <a:r>
              <a:rPr lang="sl-SI" b="1" i="1" dirty="0" err="1"/>
              <a:t>radiotracers</a:t>
            </a:r>
            <a:r>
              <a:rPr lang="sl-SI" b="1" i="1" dirty="0"/>
              <a:t> </a:t>
            </a:r>
            <a:r>
              <a:rPr lang="sl-SI" b="1" i="1" dirty="0" err="1"/>
              <a:t>and</a:t>
            </a:r>
            <a:r>
              <a:rPr lang="sl-SI" b="1" i="1" dirty="0"/>
              <a:t> </a:t>
            </a:r>
            <a:r>
              <a:rPr lang="sl-SI" b="1" i="1" dirty="0" err="1"/>
              <a:t>radiopharmaceuticals</a:t>
            </a:r>
            <a:r>
              <a:rPr lang="sl-SI" i="1" dirty="0"/>
              <a:t> for </a:t>
            </a:r>
            <a:r>
              <a:rPr lang="sl-SI" i="1" dirty="0" err="1"/>
              <a:t>the</a:t>
            </a:r>
            <a:r>
              <a:rPr lang="sl-SI" i="1" dirty="0"/>
              <a:t> most </a:t>
            </a:r>
            <a:r>
              <a:rPr lang="sl-SI" i="1" dirty="0" err="1"/>
              <a:t>promising</a:t>
            </a:r>
            <a:r>
              <a:rPr lang="sl-SI" i="1" dirty="0"/>
              <a:t> </a:t>
            </a:r>
            <a:r>
              <a:rPr lang="sl-SI" i="1" dirty="0" err="1"/>
              <a:t>targets</a:t>
            </a:r>
            <a:r>
              <a:rPr lang="sl-SI" i="1" dirty="0"/>
              <a:t> </a:t>
            </a:r>
            <a:r>
              <a:rPr lang="sl-SI" i="1" dirty="0" err="1"/>
              <a:t>strongly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commonly</a:t>
            </a:r>
            <a:r>
              <a:rPr lang="sl-SI" i="1" dirty="0"/>
              <a:t> </a:t>
            </a:r>
            <a:r>
              <a:rPr lang="sl-SI" i="1" dirty="0" err="1"/>
              <a:t>over-expressed</a:t>
            </a:r>
            <a:r>
              <a:rPr lang="sl-SI" i="1" dirty="0"/>
              <a:t> in </a:t>
            </a:r>
            <a:r>
              <a:rPr lang="sl-SI" i="1" dirty="0" err="1"/>
              <a:t>cancer</a:t>
            </a:r>
            <a:r>
              <a:rPr lang="sl-SI" i="1" dirty="0"/>
              <a:t> </a:t>
            </a:r>
            <a:r>
              <a:rPr lang="sl-SI" i="1" dirty="0" err="1"/>
              <a:t>tissues</a:t>
            </a:r>
            <a:r>
              <a:rPr lang="sl-SI" i="1" dirty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68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7B841-9ED3-465A-BC05-18994FA6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targets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F741AA-9D61-4608-AEE4-54D4D6B2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74829" cy="4351338"/>
          </a:xfrm>
        </p:spPr>
        <p:txBody>
          <a:bodyPr/>
          <a:lstStyle/>
          <a:p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WP3 </a:t>
            </a:r>
            <a:r>
              <a:rPr lang="sl-SI" dirty="0" err="1"/>
              <a:t>and</a:t>
            </a:r>
            <a:r>
              <a:rPr lang="sl-SI" dirty="0"/>
              <a:t> T4-2 </a:t>
            </a:r>
            <a:r>
              <a:rPr lang="sl-SI" dirty="0" err="1"/>
              <a:t>outcomes</a:t>
            </a:r>
            <a:r>
              <a:rPr lang="sl-SI" dirty="0"/>
              <a:t> – </a:t>
            </a:r>
            <a:r>
              <a:rPr lang="sl-SI" baseline="30000" dirty="0"/>
              <a:t>177</a:t>
            </a:r>
            <a:r>
              <a:rPr lang="sl-SI" dirty="0"/>
              <a:t>Lu as a </a:t>
            </a:r>
            <a:r>
              <a:rPr lang="sl-SI" dirty="0" err="1"/>
              <a:t>benchmark</a:t>
            </a:r>
            <a:r>
              <a:rPr lang="sl-SI" dirty="0"/>
              <a:t> </a:t>
            </a:r>
            <a:r>
              <a:rPr lang="sl-SI" dirty="0" err="1"/>
              <a:t>radionuclide</a:t>
            </a:r>
            <a:endParaRPr lang="sl-SI" dirty="0"/>
          </a:p>
          <a:p>
            <a:r>
              <a:rPr lang="sl-SI" baseline="30000" dirty="0"/>
              <a:t>177</a:t>
            </a:r>
            <a:r>
              <a:rPr lang="sl-SI" dirty="0"/>
              <a:t>Lu: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clinically</a:t>
            </a:r>
            <a:r>
              <a:rPr lang="sl-SI" dirty="0"/>
              <a:t> most </a:t>
            </a:r>
            <a:r>
              <a:rPr lang="sl-SI" dirty="0" err="1"/>
              <a:t>relevant</a:t>
            </a:r>
            <a:r>
              <a:rPr lang="sl-SI" dirty="0"/>
              <a:t> RN (</a:t>
            </a:r>
            <a:r>
              <a:rPr lang="sl-SI" dirty="0" err="1"/>
              <a:t>Pluvicto</a:t>
            </a:r>
            <a:r>
              <a:rPr lang="sl-SI" dirty="0"/>
              <a:t>®, </a:t>
            </a:r>
            <a:r>
              <a:rPr lang="sl-SI" dirty="0" err="1"/>
              <a:t>Lutathera</a:t>
            </a:r>
            <a:r>
              <a:rPr lang="sl-SI" dirty="0"/>
              <a:t>® + </a:t>
            </a:r>
            <a:r>
              <a:rPr lang="sl-SI" dirty="0" err="1"/>
              <a:t>clinical</a:t>
            </a:r>
            <a:r>
              <a:rPr lang="sl-SI" dirty="0"/>
              <a:t> </a:t>
            </a:r>
            <a:r>
              <a:rPr lang="sl-SI" dirty="0" err="1"/>
              <a:t>trials</a:t>
            </a:r>
            <a:r>
              <a:rPr lang="sl-SI" dirty="0"/>
              <a:t>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F921D25-C9BB-4249-91D3-5BF57110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939" y="2977159"/>
            <a:ext cx="5303362" cy="2883314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04608096-0040-45CD-A09D-455A53D1BCCA}"/>
              </a:ext>
            </a:extLst>
          </p:cNvPr>
          <p:cNvSpPr/>
          <p:nvPr/>
        </p:nvSpPr>
        <p:spPr>
          <a:xfrm>
            <a:off x="3962400" y="5895382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Nature Reviews Drug Discovery 24, 584-585 (2025)</a:t>
            </a:r>
            <a:r>
              <a:rPr lang="sl-SI" sz="700" dirty="0"/>
              <a:t> </a:t>
            </a:r>
            <a:r>
              <a:rPr lang="en-US" sz="700" dirty="0" err="1"/>
              <a:t>doi</a:t>
            </a:r>
            <a:r>
              <a:rPr lang="en-US" sz="700" dirty="0"/>
              <a:t>: https://doi.org/10.1038/d41573-025-00096-w</a:t>
            </a:r>
            <a:endParaRPr lang="sl-SI" sz="700" dirty="0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998B3E9D-D150-46E1-89C0-976BC97FD009}"/>
              </a:ext>
            </a:extLst>
          </p:cNvPr>
          <p:cNvSpPr/>
          <p:nvPr/>
        </p:nvSpPr>
        <p:spPr>
          <a:xfrm>
            <a:off x="3342904" y="3806042"/>
            <a:ext cx="5527964" cy="279070"/>
          </a:xfrm>
          <a:prstGeom prst="round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23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7B841-9ED3-465A-BC05-18994FA6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Selection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targets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3F741AA-9D61-4608-AEE4-54D4D6B2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Based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WP3 </a:t>
            </a:r>
            <a:r>
              <a:rPr lang="sl-SI" dirty="0" err="1"/>
              <a:t>and</a:t>
            </a:r>
            <a:r>
              <a:rPr lang="sl-SI" dirty="0"/>
              <a:t> T4-2 </a:t>
            </a:r>
            <a:r>
              <a:rPr lang="sl-SI" dirty="0" err="1"/>
              <a:t>outcomes</a:t>
            </a:r>
            <a:r>
              <a:rPr lang="sl-SI" dirty="0"/>
              <a:t> – </a:t>
            </a:r>
            <a:r>
              <a:rPr lang="sl-SI" baseline="30000" dirty="0"/>
              <a:t>177</a:t>
            </a:r>
            <a:r>
              <a:rPr lang="sl-SI" dirty="0"/>
              <a:t>Lu as a </a:t>
            </a:r>
            <a:r>
              <a:rPr lang="sl-SI" dirty="0" err="1"/>
              <a:t>benchmark</a:t>
            </a:r>
            <a:r>
              <a:rPr lang="sl-SI" dirty="0"/>
              <a:t> </a:t>
            </a:r>
            <a:r>
              <a:rPr lang="sl-SI" dirty="0" err="1"/>
              <a:t>radionuclide</a:t>
            </a:r>
            <a:endParaRPr lang="sl-SI" dirty="0"/>
          </a:p>
          <a:p>
            <a:r>
              <a:rPr lang="sl-SI" baseline="30000" dirty="0"/>
              <a:t>177</a:t>
            </a:r>
            <a:r>
              <a:rPr lang="sl-SI" dirty="0"/>
              <a:t>Lu: PSMA &amp; SSTR </a:t>
            </a:r>
            <a:r>
              <a:rPr lang="sl-SI" dirty="0" err="1"/>
              <a:t>clinically</a:t>
            </a:r>
            <a:r>
              <a:rPr lang="sl-SI" dirty="0"/>
              <a:t> most mature </a:t>
            </a:r>
            <a:r>
              <a:rPr lang="sl-SI" dirty="0" err="1"/>
              <a:t>targets</a:t>
            </a:r>
            <a:r>
              <a:rPr lang="sl-SI" dirty="0"/>
              <a:t> (&gt; 2/3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current</a:t>
            </a:r>
            <a:r>
              <a:rPr lang="sl-SI" dirty="0"/>
              <a:t> CT)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B0974B-FCDA-4A6D-AA62-7B1AD052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22" y="2869711"/>
            <a:ext cx="4680547" cy="321916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520ED79-C8F7-43B9-B3B4-A26E9193BBF1}"/>
              </a:ext>
            </a:extLst>
          </p:cNvPr>
          <p:cNvSpPr txBox="1"/>
          <p:nvPr/>
        </p:nvSpPr>
        <p:spPr>
          <a:xfrm>
            <a:off x="3503222" y="6088880"/>
            <a:ext cx="456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/>
              <a:t>Ninatti</a:t>
            </a:r>
            <a:r>
              <a:rPr lang="en-US" sz="700" dirty="0"/>
              <a:t>, G.; Lee, S.T.; Scott, A.M. Radioligand Therapy in Cancer Management: A Global Perspective. </a:t>
            </a:r>
            <a:r>
              <a:rPr lang="en-US" sz="700" i="1" dirty="0"/>
              <a:t>Cancers</a:t>
            </a:r>
            <a:r>
              <a:rPr lang="en-US" sz="700" dirty="0"/>
              <a:t> </a:t>
            </a:r>
            <a:r>
              <a:rPr lang="en-US" sz="700" b="1" dirty="0"/>
              <a:t>2025</a:t>
            </a:r>
            <a:r>
              <a:rPr lang="en-US" sz="700" dirty="0"/>
              <a:t>, </a:t>
            </a:r>
            <a:r>
              <a:rPr lang="en-US" sz="700" i="1" dirty="0"/>
              <a:t>17</a:t>
            </a:r>
            <a:r>
              <a:rPr lang="en-US" sz="700" dirty="0"/>
              <a:t>, 3412</a:t>
            </a:r>
            <a:endParaRPr lang="sl-SI" sz="700" dirty="0"/>
          </a:p>
        </p:txBody>
      </p:sp>
    </p:spTree>
    <p:extLst>
      <p:ext uri="{BB962C8B-B14F-4D97-AF65-F5344CB8AC3E}">
        <p14:creationId xmlns:p14="http://schemas.microsoft.com/office/powerpoint/2010/main" val="215907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A670A-3BAE-489F-B990-245D41B7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Internal</a:t>
            </a:r>
            <a:r>
              <a:rPr lang="sl-SI" dirty="0"/>
              <a:t> </a:t>
            </a:r>
            <a:r>
              <a:rPr lang="sl-SI" dirty="0" err="1"/>
              <a:t>deliverables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CEFD69-C64C-4783-B17C-27B5E12EC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/>
              <a:t>1. </a:t>
            </a:r>
            <a:r>
              <a:rPr lang="sl-SI" b="1" dirty="0" err="1"/>
              <a:t>Consolidate</a:t>
            </a:r>
            <a:r>
              <a:rPr lang="sl-SI" b="1" dirty="0"/>
              <a:t> </a:t>
            </a:r>
            <a:r>
              <a:rPr lang="sl-SI" b="1" dirty="0" err="1"/>
              <a:t>current</a:t>
            </a:r>
            <a:r>
              <a:rPr lang="sl-SI" b="1" dirty="0"/>
              <a:t> </a:t>
            </a:r>
            <a:r>
              <a:rPr lang="sl-SI" b="1" dirty="0" err="1"/>
              <a:t>knowledge</a:t>
            </a:r>
            <a:r>
              <a:rPr lang="sl-SI" b="1" dirty="0"/>
              <a:t> base</a:t>
            </a:r>
            <a:endParaRPr lang="sl-SI" dirty="0"/>
          </a:p>
          <a:p>
            <a:pPr lvl="1"/>
            <a:r>
              <a:rPr lang="sl-SI" b="1" dirty="0" err="1"/>
              <a:t>Goal</a:t>
            </a:r>
            <a:r>
              <a:rPr lang="sl-SI" b="1" dirty="0"/>
              <a:t>:</a:t>
            </a:r>
            <a:r>
              <a:rPr lang="sl-SI" dirty="0"/>
              <a:t> </a:t>
            </a:r>
            <a:r>
              <a:rPr lang="sl-SI" dirty="0" err="1"/>
              <a:t>Build</a:t>
            </a:r>
            <a:r>
              <a:rPr lang="sl-SI" dirty="0"/>
              <a:t> a </a:t>
            </a:r>
            <a:r>
              <a:rPr lang="sl-SI" dirty="0" err="1"/>
              <a:t>comparative</a:t>
            </a:r>
            <a:r>
              <a:rPr lang="sl-SI" dirty="0"/>
              <a:t> </a:t>
            </a:r>
            <a:r>
              <a:rPr lang="sl-SI" dirty="0" err="1"/>
              <a:t>scientific</a:t>
            </a:r>
            <a:r>
              <a:rPr lang="sl-SI" dirty="0"/>
              <a:t> </a:t>
            </a:r>
            <a:r>
              <a:rPr lang="sl-SI" dirty="0" err="1"/>
              <a:t>foundation</a:t>
            </a:r>
            <a:r>
              <a:rPr lang="sl-SI" dirty="0"/>
              <a:t> for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three</a:t>
            </a:r>
            <a:r>
              <a:rPr lang="sl-SI" dirty="0"/>
              <a:t> </a:t>
            </a:r>
            <a:r>
              <a:rPr lang="sl-SI" dirty="0" err="1"/>
              <a:t>targets</a:t>
            </a:r>
            <a:r>
              <a:rPr lang="sl-SI" dirty="0"/>
              <a:t> (PSMA, SSTR, FAP).</a:t>
            </a:r>
          </a:p>
          <a:p>
            <a:pPr lvl="1"/>
            <a:r>
              <a:rPr lang="sl-SI" b="1" dirty="0"/>
              <a:t>1.1:</a:t>
            </a:r>
            <a:r>
              <a:rPr lang="sl-SI" dirty="0"/>
              <a:t>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detailed</a:t>
            </a:r>
            <a:r>
              <a:rPr lang="sl-SI" dirty="0"/>
              <a:t> literature </a:t>
            </a:r>
            <a:r>
              <a:rPr lang="sl-SI" dirty="0" err="1"/>
              <a:t>review</a:t>
            </a:r>
            <a:r>
              <a:rPr lang="sl-SI" dirty="0"/>
              <a:t> for </a:t>
            </a:r>
            <a:r>
              <a:rPr lang="sl-SI" dirty="0" err="1"/>
              <a:t>each</a:t>
            </a:r>
            <a:r>
              <a:rPr lang="sl-SI" dirty="0"/>
              <a:t> </a:t>
            </a:r>
            <a:r>
              <a:rPr lang="sl-SI" dirty="0" err="1"/>
              <a:t>target</a:t>
            </a:r>
            <a:r>
              <a:rPr lang="sl-SI" dirty="0"/>
              <a:t>:</a:t>
            </a:r>
          </a:p>
          <a:p>
            <a:pPr lvl="2"/>
            <a:r>
              <a:rPr lang="sl-SI" dirty="0" err="1"/>
              <a:t>Target</a:t>
            </a:r>
            <a:r>
              <a:rPr lang="sl-SI" dirty="0"/>
              <a:t> </a:t>
            </a:r>
            <a:r>
              <a:rPr lang="sl-SI" dirty="0" err="1"/>
              <a:t>expression</a:t>
            </a:r>
            <a:r>
              <a:rPr lang="sl-SI" dirty="0"/>
              <a:t> profile </a:t>
            </a:r>
            <a:r>
              <a:rPr lang="sl-SI" dirty="0" err="1"/>
              <a:t>across</a:t>
            </a:r>
            <a:r>
              <a:rPr lang="sl-SI" dirty="0"/>
              <a:t> </a:t>
            </a:r>
            <a:r>
              <a:rPr lang="sl-SI" dirty="0" err="1"/>
              <a:t>cancer</a:t>
            </a:r>
            <a:r>
              <a:rPr lang="sl-SI" dirty="0"/>
              <a:t> </a:t>
            </a:r>
            <a:r>
              <a:rPr lang="sl-SI" dirty="0" err="1"/>
              <a:t>types</a:t>
            </a:r>
            <a:r>
              <a:rPr lang="sl-SI" dirty="0"/>
              <a:t> (</a:t>
            </a:r>
            <a:r>
              <a:rPr lang="sl-SI" dirty="0" err="1"/>
              <a:t>e.g</a:t>
            </a:r>
            <a:r>
              <a:rPr lang="sl-SI" dirty="0"/>
              <a:t>. prostate for PSMA, </a:t>
            </a:r>
            <a:r>
              <a:rPr lang="sl-SI" dirty="0" err="1"/>
              <a:t>neuroendocrine</a:t>
            </a:r>
            <a:r>
              <a:rPr lang="sl-SI" dirty="0"/>
              <a:t> </a:t>
            </a:r>
            <a:r>
              <a:rPr lang="sl-SI" dirty="0" err="1"/>
              <a:t>tumors</a:t>
            </a:r>
            <a:r>
              <a:rPr lang="sl-SI" dirty="0"/>
              <a:t> for SSTR, multiple </a:t>
            </a:r>
            <a:r>
              <a:rPr lang="sl-SI" dirty="0" err="1"/>
              <a:t>epithelial</a:t>
            </a:r>
            <a:r>
              <a:rPr lang="sl-SI" dirty="0"/>
              <a:t> </a:t>
            </a:r>
            <a:r>
              <a:rPr lang="sl-SI" dirty="0" err="1"/>
              <a:t>cancers</a:t>
            </a:r>
            <a:r>
              <a:rPr lang="sl-SI" dirty="0"/>
              <a:t> for FAP).</a:t>
            </a:r>
          </a:p>
          <a:p>
            <a:pPr lvl="2"/>
            <a:r>
              <a:rPr lang="sl-SI" dirty="0" err="1"/>
              <a:t>Overview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current</a:t>
            </a:r>
            <a:r>
              <a:rPr lang="sl-SI" dirty="0"/>
              <a:t> </a:t>
            </a:r>
            <a:r>
              <a:rPr lang="sl-SI" dirty="0" err="1"/>
              <a:t>clinical</a:t>
            </a:r>
            <a:r>
              <a:rPr lang="sl-SI" dirty="0"/>
              <a:t> </a:t>
            </a:r>
            <a:r>
              <a:rPr lang="sl-SI" dirty="0" err="1"/>
              <a:t>use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existing</a:t>
            </a:r>
            <a:r>
              <a:rPr lang="sl-SI" dirty="0"/>
              <a:t> </a:t>
            </a:r>
            <a:r>
              <a:rPr lang="sl-SI" dirty="0" err="1"/>
              <a:t>radiopharmaceuticals</a:t>
            </a:r>
            <a:r>
              <a:rPr lang="sl-SI" dirty="0"/>
              <a:t> (</a:t>
            </a:r>
            <a:r>
              <a:rPr lang="sl-SI" dirty="0" err="1"/>
              <a:t>e.g</a:t>
            </a:r>
            <a:r>
              <a:rPr lang="sl-SI" dirty="0"/>
              <a:t>. 177Lu-PSMA-617, 177Lu-DOTATATE, 177Lu-FAP </a:t>
            </a:r>
            <a:r>
              <a:rPr lang="sl-SI" dirty="0" err="1"/>
              <a:t>compounds</a:t>
            </a:r>
            <a:r>
              <a:rPr lang="sl-SI" dirty="0"/>
              <a:t>).</a:t>
            </a:r>
          </a:p>
          <a:p>
            <a:pPr lvl="2"/>
            <a:r>
              <a:rPr lang="sl-SI" dirty="0" err="1"/>
              <a:t>Known</a:t>
            </a:r>
            <a:r>
              <a:rPr lang="sl-SI" dirty="0"/>
              <a:t> </a:t>
            </a:r>
            <a:r>
              <a:rPr lang="sl-SI" dirty="0" err="1"/>
              <a:t>ligand</a:t>
            </a:r>
            <a:r>
              <a:rPr lang="sl-SI" dirty="0"/>
              <a:t> </a:t>
            </a:r>
            <a:r>
              <a:rPr lang="sl-SI" dirty="0" err="1"/>
              <a:t>scaffolds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chelation</a:t>
            </a:r>
            <a:r>
              <a:rPr lang="sl-SI" dirty="0"/>
              <a:t> </a:t>
            </a:r>
            <a:r>
              <a:rPr lang="sl-SI" dirty="0" err="1"/>
              <a:t>strategies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Output</a:t>
            </a:r>
            <a:r>
              <a:rPr lang="sl-SI" b="1" dirty="0"/>
              <a:t>:</a:t>
            </a:r>
            <a:r>
              <a:rPr lang="sl-SI" dirty="0"/>
              <a:t> </a:t>
            </a:r>
            <a:r>
              <a:rPr lang="sl-SI" dirty="0" err="1"/>
              <a:t>Review</a:t>
            </a:r>
            <a:r>
              <a:rPr lang="sl-SI" dirty="0"/>
              <a:t> </a:t>
            </a:r>
            <a:r>
              <a:rPr lang="sl-SI" dirty="0" err="1"/>
              <a:t>report</a:t>
            </a:r>
            <a:r>
              <a:rPr lang="sl-SI" dirty="0"/>
              <a:t> — “A </a:t>
            </a:r>
            <a:r>
              <a:rPr lang="sl-SI" dirty="0" err="1"/>
              <a:t>comprehensive</a:t>
            </a:r>
            <a:r>
              <a:rPr lang="sl-SI" dirty="0"/>
              <a:t> </a:t>
            </a:r>
            <a:r>
              <a:rPr lang="sl-SI" dirty="0" err="1"/>
              <a:t>overview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PSMA, SSTR, </a:t>
            </a:r>
            <a:r>
              <a:rPr lang="sl-SI" dirty="0" err="1"/>
              <a:t>and</a:t>
            </a:r>
            <a:r>
              <a:rPr lang="sl-SI" dirty="0"/>
              <a:t> FAP? as </a:t>
            </a:r>
            <a:r>
              <a:rPr lang="sl-SI" dirty="0" err="1"/>
              <a:t>theranostic</a:t>
            </a:r>
            <a:r>
              <a:rPr lang="sl-SI" dirty="0"/>
              <a:t> </a:t>
            </a:r>
            <a:r>
              <a:rPr lang="sl-SI" dirty="0" err="1"/>
              <a:t>targets</a:t>
            </a:r>
            <a:r>
              <a:rPr lang="sl-SI" dirty="0"/>
              <a:t> for ¹⁷⁷</a:t>
            </a:r>
            <a:r>
              <a:rPr lang="sl-SI" dirty="0" err="1"/>
              <a:t>Lu</a:t>
            </a:r>
            <a:r>
              <a:rPr lang="sl-SI" dirty="0"/>
              <a:t>.”</a:t>
            </a:r>
          </a:p>
          <a:p>
            <a:pPr lvl="1"/>
            <a:r>
              <a:rPr lang="sl-SI" dirty="0"/>
              <a:t>2 </a:t>
            </a:r>
            <a:r>
              <a:rPr lang="sl-SI" dirty="0" err="1"/>
              <a:t>reports</a:t>
            </a:r>
            <a:r>
              <a:rPr lang="sl-SI" dirty="0"/>
              <a:t>: </a:t>
            </a:r>
          </a:p>
          <a:p>
            <a:pPr lvl="2"/>
            <a:r>
              <a:rPr lang="en-GB" b="1" dirty="0"/>
              <a:t>Summary and review of PSMA targeted radionuclide therapy</a:t>
            </a:r>
            <a:endParaRPr lang="sl-SI" b="1" dirty="0"/>
          </a:p>
          <a:p>
            <a:pPr lvl="2"/>
            <a:r>
              <a:rPr lang="en-GB" b="1" dirty="0"/>
              <a:t>Summary and review of </a:t>
            </a:r>
            <a:r>
              <a:rPr lang="sl-SI" b="1" dirty="0"/>
              <a:t>SSTR</a:t>
            </a:r>
            <a:r>
              <a:rPr lang="en-GB" b="1" dirty="0"/>
              <a:t> targeted radionuclide therapy</a:t>
            </a:r>
            <a:endParaRPr lang="sl-SI" dirty="0"/>
          </a:p>
          <a:p>
            <a:pPr lvl="1"/>
            <a:r>
              <a:rPr lang="sl-SI" b="1" dirty="0" err="1"/>
              <a:t>Dissemination</a:t>
            </a:r>
            <a:r>
              <a:rPr lang="sl-SI" b="1" dirty="0"/>
              <a:t> </a:t>
            </a:r>
            <a:r>
              <a:rPr lang="sl-SI" b="1" dirty="0" err="1"/>
              <a:t>level</a:t>
            </a:r>
            <a:r>
              <a:rPr lang="sl-SI" dirty="0"/>
              <a:t>: </a:t>
            </a:r>
            <a:r>
              <a:rPr lang="sl-SI" dirty="0" err="1"/>
              <a:t>Consortium</a:t>
            </a:r>
            <a:r>
              <a:rPr lang="sl-SI" dirty="0"/>
              <a:t> </a:t>
            </a:r>
          </a:p>
          <a:p>
            <a:pPr lvl="1"/>
            <a:r>
              <a:rPr lang="sl-SI" b="1" dirty="0" err="1"/>
              <a:t>Deadline</a:t>
            </a:r>
            <a:r>
              <a:rPr lang="sl-SI" dirty="0"/>
              <a:t>: </a:t>
            </a:r>
            <a:r>
              <a:rPr lang="sl-SI" dirty="0" err="1"/>
              <a:t>first</a:t>
            </a:r>
            <a:r>
              <a:rPr lang="sl-SI" dirty="0"/>
              <a:t> </a:t>
            </a:r>
            <a:r>
              <a:rPr lang="sl-SI" dirty="0" err="1"/>
              <a:t>draft</a:t>
            </a:r>
            <a:r>
              <a:rPr lang="sl-SI" dirty="0"/>
              <a:t> - M15 (</a:t>
            </a:r>
            <a:r>
              <a:rPr lang="sl-SI" b="1" dirty="0"/>
              <a:t>31.5.2026</a:t>
            </a:r>
            <a:r>
              <a:rPr lang="sl-SI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607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3616CB-75FB-4BB7-8A51-B09F4D1B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PSMA </a:t>
            </a:r>
            <a:r>
              <a:rPr lang="sl-SI" dirty="0" err="1"/>
              <a:t>comprehensive</a:t>
            </a:r>
            <a:r>
              <a:rPr lang="sl-SI" dirty="0"/>
              <a:t> </a:t>
            </a:r>
            <a:r>
              <a:rPr lang="sl-SI" dirty="0" err="1"/>
              <a:t>report</a:t>
            </a:r>
            <a:endParaRPr lang="sl-SI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9FCDE594-0FF6-40EB-B294-D1A96357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84" y="2072245"/>
            <a:ext cx="4270184" cy="1871166"/>
          </a:xfrm>
          <a:prstGeom prst="rect">
            <a:avLst/>
          </a:prstGeom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213ED285-8E3C-4229-AFE0-FAB43439202F}"/>
              </a:ext>
            </a:extLst>
          </p:cNvPr>
          <p:cNvSpPr txBox="1"/>
          <p:nvPr/>
        </p:nvSpPr>
        <p:spPr>
          <a:xfrm>
            <a:off x="6883984" y="1549024"/>
            <a:ext cx="473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err="1"/>
              <a:t>Overview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top 30 </a:t>
            </a:r>
            <a:r>
              <a:rPr lang="sl-SI" sz="1400" dirty="0" err="1"/>
              <a:t>cited</a:t>
            </a:r>
            <a:r>
              <a:rPr lang="sl-SI" sz="1400" dirty="0"/>
              <a:t> </a:t>
            </a:r>
            <a:r>
              <a:rPr lang="sl-SI" sz="1400" dirty="0" err="1"/>
              <a:t>articles</a:t>
            </a:r>
            <a:r>
              <a:rPr lang="sl-SI" sz="1400" dirty="0"/>
              <a:t> (</a:t>
            </a:r>
            <a:r>
              <a:rPr lang="sl-SI" sz="1400" dirty="0" err="1"/>
              <a:t>Clinical</a:t>
            </a:r>
            <a:r>
              <a:rPr lang="sl-SI" sz="1400" dirty="0"/>
              <a:t> </a:t>
            </a:r>
            <a:r>
              <a:rPr lang="sl-SI" sz="1400" dirty="0" err="1"/>
              <a:t>stage</a:t>
            </a:r>
            <a:r>
              <a:rPr lang="sl-SI" sz="1400" dirty="0"/>
              <a:t>)– Excel </a:t>
            </a:r>
            <a:r>
              <a:rPr lang="sl-SI" sz="1400" dirty="0" err="1"/>
              <a:t>repository</a:t>
            </a:r>
            <a:endParaRPr lang="sl-SI" sz="1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79BCF2D-A6E6-4DBE-B0AE-2BCBDA8F49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84" y="4874821"/>
            <a:ext cx="4270184" cy="1819180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97608674-81DF-4B44-8BCA-33CACA214435}"/>
              </a:ext>
            </a:extLst>
          </p:cNvPr>
          <p:cNvSpPr/>
          <p:nvPr/>
        </p:nvSpPr>
        <p:spPr>
          <a:xfrm>
            <a:off x="6827879" y="44184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dirty="0" err="1"/>
              <a:t>Overview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</a:t>
            </a:r>
            <a:r>
              <a:rPr lang="sl-SI" sz="1400" dirty="0" err="1"/>
              <a:t>Pca</a:t>
            </a:r>
            <a:r>
              <a:rPr lang="sl-SI" sz="1400" dirty="0"/>
              <a:t> </a:t>
            </a:r>
            <a:r>
              <a:rPr lang="sl-SI" sz="1400" dirty="0" err="1"/>
              <a:t>burden</a:t>
            </a:r>
            <a:r>
              <a:rPr lang="sl-SI" sz="1400" dirty="0"/>
              <a:t>, </a:t>
            </a:r>
            <a:r>
              <a:rPr lang="sl-SI" sz="1400" dirty="0" err="1"/>
              <a:t>treatment</a:t>
            </a:r>
            <a:r>
              <a:rPr lang="sl-SI" sz="1400" dirty="0"/>
              <a:t> </a:t>
            </a:r>
            <a:r>
              <a:rPr lang="sl-SI" sz="1400" dirty="0" err="1"/>
              <a:t>protocols</a:t>
            </a:r>
            <a:endParaRPr lang="sl-SI" sz="14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4E8F1CF-525E-47F3-848E-B6E8EBEA4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1" y="1335086"/>
            <a:ext cx="3564526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6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3616CB-75FB-4BB7-8A51-B09F4D1B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SSTR </a:t>
            </a:r>
            <a:r>
              <a:rPr lang="sl-SI" dirty="0" err="1"/>
              <a:t>comprehensive</a:t>
            </a:r>
            <a:r>
              <a:rPr lang="sl-SI" dirty="0"/>
              <a:t> </a:t>
            </a:r>
            <a:r>
              <a:rPr lang="sl-SI" dirty="0" err="1"/>
              <a:t>report</a:t>
            </a: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0174F61-300E-4388-8A82-EB8114B3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5038"/>
            <a:ext cx="3992110" cy="53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03A578-CC36-4789-802F-B68EC924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Future </a:t>
            </a:r>
            <a:r>
              <a:rPr lang="sl-SI" dirty="0" err="1"/>
              <a:t>work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677BB5-CD72-40E5-B61A-B398264B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Comprehensive</a:t>
            </a:r>
            <a:r>
              <a:rPr lang="sl-SI" dirty="0"/>
              <a:t> </a:t>
            </a:r>
            <a:r>
              <a:rPr lang="sl-SI" dirty="0" err="1"/>
              <a:t>analysis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FAP (</a:t>
            </a:r>
            <a:r>
              <a:rPr lang="sl-SI" dirty="0" err="1"/>
              <a:t>targeting</a:t>
            </a:r>
            <a:r>
              <a:rPr lang="sl-SI" dirty="0"/>
              <a:t> tumor </a:t>
            </a:r>
            <a:r>
              <a:rPr lang="sl-SI" dirty="0" err="1"/>
              <a:t>microenivronment</a:t>
            </a:r>
            <a:r>
              <a:rPr lang="sl-SI" dirty="0"/>
              <a:t>)</a:t>
            </a:r>
          </a:p>
          <a:p>
            <a:r>
              <a:rPr lang="sl-SI" dirty="0" err="1"/>
              <a:t>Possible</a:t>
            </a:r>
            <a:r>
              <a:rPr lang="sl-SI" dirty="0"/>
              <a:t> </a:t>
            </a:r>
            <a:r>
              <a:rPr lang="sl-SI" dirty="0" err="1"/>
              <a:t>extension</a:t>
            </a:r>
            <a:r>
              <a:rPr lang="sl-SI" dirty="0"/>
              <a:t> to novel, </a:t>
            </a:r>
            <a:r>
              <a:rPr lang="sl-SI" dirty="0" err="1"/>
              <a:t>emerging</a:t>
            </a:r>
            <a:r>
              <a:rPr lang="sl-SI" dirty="0"/>
              <a:t> </a:t>
            </a:r>
            <a:r>
              <a:rPr lang="sl-SI" dirty="0" err="1"/>
              <a:t>biological</a:t>
            </a:r>
            <a:r>
              <a:rPr lang="sl-SI" dirty="0"/>
              <a:t> </a:t>
            </a:r>
            <a:r>
              <a:rPr lang="sl-SI" dirty="0" err="1"/>
              <a:t>targets</a:t>
            </a:r>
            <a:r>
              <a:rPr lang="sl-SI" dirty="0"/>
              <a:t> in NM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5252898"/>
      </p:ext>
    </p:extLst>
  </p:cSld>
  <p:clrMapOvr>
    <a:masterClrMapping/>
  </p:clrMapOvr>
</p:sld>
</file>

<file path=ppt/theme/theme1.xml><?xml version="1.0" encoding="utf-8"?>
<a:theme xmlns:a="http://schemas.openxmlformats.org/drawingml/2006/main" name="ifigeneia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Pisarn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igeneia" id="{94EEECE3-E415-4532-9DF4-3E5372B7E61F}" vid="{1381F204-0CCB-4582-BCA5-22E9838E20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ifigeneia</Template>
  <TotalTime>3154</TotalTime>
  <Words>441</Words>
  <Application>Microsoft Office PowerPoint</Application>
  <PresentationFormat>Širokozaslonsko</PresentationFormat>
  <Paragraphs>33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Roboto</vt:lpstr>
      <vt:lpstr>Roboto Condensed</vt:lpstr>
      <vt:lpstr>Space Grotesk</vt:lpstr>
      <vt:lpstr>ifigeneia</vt:lpstr>
      <vt:lpstr>WP4 – Radioisotope production and radiopharmaceuticals   T4.3. Investigate best ligands for development within excellence hub </vt:lpstr>
      <vt:lpstr>Task 4.3. </vt:lpstr>
      <vt:lpstr>Selection of targets</vt:lpstr>
      <vt:lpstr>Selection of targets</vt:lpstr>
      <vt:lpstr>Internal deliverables</vt:lpstr>
      <vt:lpstr>PSMA comprehensive report</vt:lpstr>
      <vt:lpstr>SSTR comprehensive report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Krošelj, Marko</dc:creator>
  <cp:lastModifiedBy>Krošelj, Marko</cp:lastModifiedBy>
  <cp:revision>35</cp:revision>
  <dcterms:created xsi:type="dcterms:W3CDTF">2025-11-03T07:49:22Z</dcterms:created>
  <dcterms:modified xsi:type="dcterms:W3CDTF">2026-04-22T11:35:48Z</dcterms:modified>
</cp:coreProperties>
</file>