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56" r:id="rId2"/>
    <p:sldId id="320" r:id="rId3"/>
    <p:sldId id="334" r:id="rId4"/>
    <p:sldId id="335" r:id="rId5"/>
    <p:sldId id="336" r:id="rId6"/>
    <p:sldId id="337" r:id="rId7"/>
    <p:sldId id="339" r:id="rId8"/>
    <p:sldId id="341" r:id="rId9"/>
    <p:sldId id="296" r:id="rId10"/>
    <p:sldId id="258" r:id="rId11"/>
    <p:sldId id="257" r:id="rId12"/>
    <p:sldId id="340" r:id="rId13"/>
    <p:sldId id="259" r:id="rId14"/>
  </p:sldIdLst>
  <p:sldSz cx="12192000" cy="6858000"/>
  <p:notesSz cx="12192000" cy="6858000"/>
  <p:embeddedFontLst>
    <p:embeddedFont>
      <p:font typeface="Roboto" panose="02000000000000000000" pitchFamily="2" charset="0"/>
      <p:regular r:id="rId16"/>
      <p:bold r:id="rId17"/>
      <p:italic r:id="rId18"/>
      <p:boldItalic r:id="rId19"/>
    </p:embeddedFont>
    <p:embeddedFont>
      <p:font typeface="Roboto Condensed" panose="02000000000000000000" pitchFamily="2" charset="0"/>
      <p:regular r:id="rId20"/>
      <p:bold r:id="rId21"/>
      <p:italic r:id="rId22"/>
      <p:boldItalic r:id="rId23"/>
    </p:embeddedFont>
    <p:embeddedFont>
      <p:font typeface="Space Grotesk" panose="020B0604020202020204" charset="0"/>
      <p:regular r:id="rId24"/>
      <p:bold r:id="rId25"/>
    </p:embeddedFont>
  </p:embeddedFontLst>
  <p:defaultTextStyle>
    <a:defPPr>
      <a:defRPr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C49"/>
    <a:srgbClr val="FFCCCC"/>
    <a:srgbClr val="E4F4E2"/>
    <a:srgbClr val="2B1717"/>
    <a:srgbClr val="F36976"/>
    <a:srgbClr val="82D7E2"/>
    <a:srgbClr val="DB77C1"/>
    <a:srgbClr val="F3A4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47" autoAdjust="0"/>
  </p:normalViewPr>
  <p:slideViewPr>
    <p:cSldViewPr>
      <p:cViewPr varScale="1">
        <p:scale>
          <a:sx n="78" d="100"/>
          <a:sy n="78" d="100"/>
        </p:scale>
        <p:origin x="778" y="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69807BA-7E80-4183-B320-1A6A0E97393F}" type="datetimeFigureOut">
              <a:rPr lang="en-US"/>
              <a:t>5/6/2026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10BB75A-32AD-448D-A280-30F5BA18B7D7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Fonts: </a:t>
            </a:r>
            <a:endParaRPr/>
          </a:p>
          <a:p>
            <a:pPr>
              <a:defRPr/>
            </a:pPr>
            <a:r>
              <a:rPr lang="en-GB"/>
              <a:t>Headings: Dubai bold, available at: https://font.download/font/dubai</a:t>
            </a:r>
            <a:br>
              <a:rPr lang="en-GB"/>
            </a:br>
            <a:r>
              <a:rPr lang="en-GB"/>
              <a:t>Body: Roboto, available at: https://fonts.google.com/specimen/Roboto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A10BB75A-32AD-448D-A280-30F5BA18B7D7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db713567d9_2_1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3db713567d9_2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db713567d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db713567d9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db713567d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db713567d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3463193" y="2280596"/>
            <a:ext cx="8055102" cy="2389831"/>
          </a:xfrm>
        </p:spPr>
        <p:txBody>
          <a:bodyPr lIns="0" tIns="0" rIns="0" bIns="0" anchor="b">
            <a:normAutofit/>
          </a:bodyPr>
          <a:lstStyle>
            <a:lvl1pPr>
              <a:defRPr sz="38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63193" y="4763295"/>
            <a:ext cx="8055102" cy="150018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3463193" y="6356350"/>
            <a:ext cx="2743200" cy="365125"/>
          </a:xfrm>
        </p:spPr>
        <p:txBody>
          <a:bodyPr/>
          <a:lstStyle/>
          <a:p>
            <a:pPr>
              <a:defRPr/>
            </a:pPr>
            <a:fld id="{5D2AA5B4-0DC8-44E5-B57A-D28E5D6354E2}" type="datetimeFigureOut">
              <a:rPr lang="en-US"/>
              <a:t>5/6/2026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2AA5B4-0DC8-44E5-B57A-D28E5D6354E2}" type="datetimeFigureOut">
              <a:rPr lang="en-US"/>
              <a:t>5/6/2026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3268884" y="6356350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94234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Space Grotesk"/>
              <a:buChar char="⟩"/>
              <a:defRPr>
                <a:solidFill>
                  <a:schemeClr val="bg1"/>
                </a:solidFill>
              </a:defRPr>
            </a:lvl1pPr>
            <a:lvl2pPr marL="685800" indent="-228600">
              <a:buClr>
                <a:schemeClr val="tx2"/>
              </a:buClr>
              <a:buFont typeface="Space Grotesk"/>
              <a:buChar char="⟩"/>
              <a:defRPr>
                <a:solidFill>
                  <a:schemeClr val="bg1"/>
                </a:solidFill>
              </a:defRPr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D2AA5B4-0DC8-44E5-B57A-D28E5D6354E2}" type="datetimeFigureOut">
              <a:rPr lang="en-US"/>
              <a:t>5/6/2026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_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D2AA5B4-0DC8-44E5-B57A-D28E5D6354E2}" type="datetimeFigureOut">
              <a:rPr lang="en-US"/>
              <a:t>5/6/2026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D2AA5B4-0DC8-44E5-B57A-D28E5D6354E2}" type="datetimeFigureOut">
              <a:rPr lang="en-US"/>
              <a:t>5/6/2026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_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D2AA5B4-0DC8-44E5-B57A-D28E5D6354E2}" type="datetimeFigureOut">
              <a:rPr lang="en-US"/>
              <a:t>5/6/2026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D2AA5B4-0DC8-44E5-B57A-D28E5D6354E2}" type="datetimeFigureOut">
              <a:rPr lang="en-US"/>
              <a:t>5/6/2026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περιεχόμενο" type="obj">
  <p:cSld name="Τίτλος και περιεχόμενο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3" cy="97045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913795" y="1732450"/>
            <a:ext cx="10353763" cy="405875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80990" algn="l">
              <a:spcBef>
                <a:spcPts val="400"/>
              </a:spcBef>
              <a:spcAft>
                <a:spcPts val="0"/>
              </a:spcAft>
              <a:buSzPts val="900"/>
              <a:buChar char="◈"/>
              <a:defRPr/>
            </a:lvl1pPr>
            <a:lvl2pPr marL="1219170" lvl="1" indent="-380990" algn="l">
              <a:spcBef>
                <a:spcPts val="667"/>
              </a:spcBef>
              <a:spcAft>
                <a:spcPts val="0"/>
              </a:spcAft>
              <a:buSzPts val="900"/>
              <a:buChar char="🞚"/>
              <a:defRPr/>
            </a:lvl2pPr>
            <a:lvl3pPr marL="1828754" lvl="2" indent="-380990" algn="l">
              <a:spcBef>
                <a:spcPts val="667"/>
              </a:spcBef>
              <a:spcAft>
                <a:spcPts val="0"/>
              </a:spcAft>
              <a:buSzPts val="900"/>
              <a:buChar char="◈"/>
              <a:defRPr/>
            </a:lvl3pPr>
            <a:lvl4pPr marL="2438339" lvl="3" indent="-380990" algn="l">
              <a:spcBef>
                <a:spcPts val="667"/>
              </a:spcBef>
              <a:spcAft>
                <a:spcPts val="0"/>
              </a:spcAft>
              <a:buSzPts val="900"/>
              <a:buChar char="🞚"/>
              <a:defRPr/>
            </a:lvl4pPr>
            <a:lvl5pPr marL="3047924" lvl="4" indent="-380990" algn="l">
              <a:spcBef>
                <a:spcPts val="667"/>
              </a:spcBef>
              <a:spcAft>
                <a:spcPts val="0"/>
              </a:spcAft>
              <a:buSzPts val="900"/>
              <a:buChar char="◈"/>
              <a:defRPr/>
            </a:lvl5pPr>
            <a:lvl6pPr marL="3657509" lvl="5" indent="-380990" algn="l">
              <a:spcBef>
                <a:spcPts val="667"/>
              </a:spcBef>
              <a:spcAft>
                <a:spcPts val="0"/>
              </a:spcAft>
              <a:buSzPts val="900"/>
              <a:buChar char="◈"/>
              <a:defRPr/>
            </a:lvl6pPr>
            <a:lvl7pPr marL="4267093" lvl="6" indent="-380990" algn="l">
              <a:spcBef>
                <a:spcPts val="667"/>
              </a:spcBef>
              <a:spcAft>
                <a:spcPts val="0"/>
              </a:spcAft>
              <a:buSzPts val="900"/>
              <a:buChar char="◈"/>
              <a:defRPr/>
            </a:lvl7pPr>
            <a:lvl8pPr marL="4876678" lvl="7" indent="-380990" algn="l">
              <a:spcBef>
                <a:spcPts val="667"/>
              </a:spcBef>
              <a:spcAft>
                <a:spcPts val="0"/>
              </a:spcAft>
              <a:buSzPts val="900"/>
              <a:buChar char="◈"/>
              <a:defRPr/>
            </a:lvl8pPr>
            <a:lvl9pPr marL="5486263" lvl="8" indent="-380990" algn="l">
              <a:spcBef>
                <a:spcPts val="667"/>
              </a:spcBef>
              <a:spcAft>
                <a:spcPts val="667"/>
              </a:spcAft>
              <a:buSzPts val="900"/>
              <a:buChar char="◈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913796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03830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Aptos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Apto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3FD2C3A-65CB-4777-A769-A41D70EEA19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21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D2AA5B4-0DC8-44E5-B57A-D28E5D6354E2}" type="datetimeFigureOut">
              <a:rPr lang="en-US"/>
              <a:t>5/6/2026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 bwMode="auto">
          <a:xfrm>
            <a:off x="839416" y="260648"/>
            <a:ext cx="10929083" cy="8640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1995416" cy="365125"/>
          </a:xfrm>
        </p:spPr>
        <p:txBody>
          <a:bodyPr/>
          <a:lstStyle/>
          <a:p>
            <a:pPr>
              <a:defRPr/>
            </a:pPr>
            <a:fld id="{5D2AA5B4-0DC8-44E5-B57A-D28E5D6354E2}" type="datetimeFigureOut">
              <a:rPr lang="en-US"/>
              <a:t>5/6/2026</a:t>
            </a:fld>
            <a:endParaRPr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3358105" y="6356350"/>
            <a:ext cx="4831948" cy="365125"/>
          </a:xfr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525595" y="6356350"/>
            <a:ext cx="3221299" cy="365125"/>
          </a:xfrm>
        </p:spPr>
        <p:txBody>
          <a:bodyPr/>
          <a:lstStyle/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839416" y="1268760"/>
            <a:ext cx="10874829" cy="4927402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Space Grotesk"/>
              <a:buChar char="⟩"/>
              <a:defRPr sz="2400">
                <a:solidFill>
                  <a:schemeClr val="tx1"/>
                </a:solidFill>
              </a:defRPr>
            </a:lvl1pPr>
            <a:lvl2pPr marL="685800" indent="-228600">
              <a:buClr>
                <a:schemeClr val="tx2"/>
              </a:buClr>
              <a:buFont typeface="Space Grotesk"/>
              <a:buChar char="⟩"/>
              <a:defRPr sz="1800">
                <a:solidFill>
                  <a:schemeClr val="tx1"/>
                </a:solidFill>
              </a:defRPr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27384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 bwMode="auto">
          <a:xfrm>
            <a:off x="407369" y="65434"/>
            <a:ext cx="1166529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</p:spPr>
        <p:txBody>
          <a:bodyPr/>
          <a:lstStyle/>
          <a:p>
            <a:pPr>
              <a:defRPr/>
            </a:pPr>
            <a:fld id="{5D2AA5B4-0DC8-44E5-B57A-D28E5D6354E2}" type="datetimeFigureOut">
              <a:rPr lang="en-US"/>
              <a:t>5/6/2026</a:t>
            </a:fld>
            <a:endParaRPr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3204028" cy="365125"/>
          </a:xfrm>
        </p:spPr>
        <p:txBody>
          <a:bodyPr/>
          <a:lstStyle/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 bwMode="auto">
          <a:xfrm>
            <a:off x="407368" y="1525934"/>
            <a:ext cx="11665296" cy="4351338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Space Grotesk"/>
              <a:buChar char="⟩"/>
              <a:defRPr sz="2400">
                <a:solidFill>
                  <a:schemeClr val="tx1"/>
                </a:solidFill>
              </a:defRPr>
            </a:lvl1pPr>
            <a:lvl2pPr marL="685800" indent="-228600">
              <a:buClr>
                <a:schemeClr val="tx2"/>
              </a:buClr>
              <a:buFont typeface="Space Grotesk"/>
              <a:buChar char="⟩"/>
              <a:defRPr sz="1800">
                <a:solidFill>
                  <a:schemeClr val="tx1"/>
                </a:solidFill>
              </a:defRPr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963676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2AA5B4-0DC8-44E5-B57A-D28E5D6354E2}" type="datetimeFigureOut">
              <a:rPr lang="en-US"/>
              <a:t>5/6/2026</a:t>
            </a:fld>
            <a:endParaRPr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413273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96982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838198" y="1825625"/>
            <a:ext cx="10874829" cy="4351338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Space Grotesk"/>
              <a:buChar char="⟩"/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chemeClr val="tx2"/>
              </a:buClr>
              <a:buFont typeface="Space Grotesk"/>
              <a:buChar char="⟩"/>
              <a:defRPr sz="1800">
                <a:solidFill>
                  <a:schemeClr val="bg1"/>
                </a:solidFill>
              </a:defRPr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8_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 bwMode="auto">
          <a:xfrm>
            <a:off x="838200" y="1825625"/>
            <a:ext cx="9289648" cy="435133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9289648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169926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D2AA5B4-0DC8-44E5-B57A-D28E5D6354E2}" type="datetimeFigureOut">
              <a:rPr lang="en-US"/>
              <a:t>5/6/2026</a:t>
            </a:fld>
            <a:endParaRPr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3358105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3846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8369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D2AA5B4-0DC8-44E5-B57A-D28E5D6354E2}" type="datetimeFigureOut">
              <a:rPr lang="en-US"/>
              <a:t>5/6/2026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25536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310242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 bwMode="auto">
          <a:xfrm>
            <a:off x="838198" y="1825625"/>
            <a:ext cx="10874829" cy="4351338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Space Grotesk"/>
              <a:buChar char="⟩"/>
              <a:defRPr sz="2400">
                <a:solidFill>
                  <a:schemeClr val="tx1"/>
                </a:solidFill>
              </a:defRPr>
            </a:lvl1pPr>
            <a:lvl2pPr marL="685800" indent="-228600">
              <a:buClr>
                <a:schemeClr val="tx2"/>
              </a:buClr>
              <a:buFont typeface="Space Grotesk"/>
              <a:buChar char="⟩"/>
              <a:defRPr sz="1800">
                <a:solidFill>
                  <a:schemeClr val="tx1"/>
                </a:solidFill>
              </a:defRPr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874828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7_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2AA5B4-0DC8-44E5-B57A-D28E5D6354E2}" type="datetimeFigureOut">
              <a:rPr lang="en-US"/>
              <a:t>5/6/2026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96982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910047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 bwMode="auto">
          <a:xfrm>
            <a:off x="838198" y="1825625"/>
            <a:ext cx="4700287" cy="4351338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Space Grotesk"/>
              <a:buChar char="⟩"/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chemeClr val="tx2"/>
              </a:buClr>
              <a:buFont typeface="Space Grotesk"/>
              <a:buChar char="⟩"/>
              <a:defRPr sz="1800">
                <a:solidFill>
                  <a:schemeClr val="bg1"/>
                </a:solidFill>
              </a:defRPr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 bwMode="auto">
          <a:xfrm>
            <a:off x="7012741" y="1868487"/>
            <a:ext cx="4700287" cy="4351338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Space Grotesk"/>
              <a:buChar char="⟩"/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chemeClr val="tx2"/>
              </a:buClr>
              <a:buFont typeface="Space Grotesk"/>
              <a:buChar char="⟩"/>
              <a:defRPr sz="1800">
                <a:solidFill>
                  <a:schemeClr val="bg1"/>
                </a:solidFill>
              </a:defRPr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94742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Space Grotesk"/>
              <a:buChar char="⟩"/>
              <a:defRPr/>
            </a:lvl1pPr>
            <a:lvl2pPr marL="685800" indent="-228600">
              <a:buClr>
                <a:schemeClr val="tx2"/>
              </a:buClr>
              <a:buFont typeface="Space Grotesk"/>
              <a:buChar char="⟩"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Space Grotesk"/>
              <a:buChar char="⟩"/>
              <a:defRPr>
                <a:solidFill>
                  <a:schemeClr val="bg1"/>
                </a:solidFill>
              </a:defRPr>
            </a:lvl1pPr>
            <a:lvl2pPr marL="685800" indent="-228600">
              <a:buClr>
                <a:schemeClr val="tx2"/>
              </a:buClr>
              <a:buFont typeface="Space Grotesk"/>
              <a:buChar char="⟩"/>
              <a:defRPr>
                <a:solidFill>
                  <a:schemeClr val="bg1"/>
                </a:solidFill>
              </a:defRPr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D2AA5B4-0DC8-44E5-B57A-D28E5D6354E2}" type="datetimeFigureOut">
              <a:rPr lang="en-US"/>
              <a:t>5/6/2026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306054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D2AA5B4-0DC8-44E5-B57A-D28E5D6354E2}" type="datetimeFigureOut">
              <a:rPr lang="en-US"/>
              <a:t>5/6/2026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6" r:id="rId17"/>
    <p:sldLayoutId id="2147483667" r:id="rId18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 b="1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3463193" y="1916832"/>
            <a:ext cx="8393447" cy="275359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700" dirty="0"/>
              <a:t>IFIGENEIA 2nd annual meeting: </a:t>
            </a:r>
            <a:br>
              <a:rPr lang="en-US" sz="2700" dirty="0"/>
            </a:br>
            <a:r>
              <a:rPr lang="en-US" sz="2700" dirty="0"/>
              <a:t>T3.6 – </a:t>
            </a:r>
            <a:r>
              <a:rPr lang="en-GB" sz="2700" dirty="0"/>
              <a:t>Development of computational tools</a:t>
            </a:r>
            <a:br>
              <a:rPr lang="en-US" sz="2700" dirty="0"/>
            </a:br>
            <a:br>
              <a:rPr lang="en-US" sz="2200" dirty="0"/>
            </a:b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F. Antoniou</a:t>
            </a:r>
            <a:r>
              <a:rPr lang="en-US" sz="1800" baseline="30000" dirty="0">
                <a:solidFill>
                  <a:schemeClr val="accent5">
                    <a:lumMod val="75000"/>
                  </a:schemeClr>
                </a:solidFill>
              </a:rPr>
              <a:t>1,2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, G. Dianos</a:t>
            </a:r>
            <a:r>
              <a:rPr lang="en-US" sz="1800" baseline="30000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, Ch. Georgiadis</a:t>
            </a:r>
            <a:r>
              <a:rPr lang="en-US" sz="1800" baseline="30000" dirty="0">
                <a:solidFill>
                  <a:schemeClr val="accent5">
                    <a:lumMod val="75000"/>
                  </a:schemeClr>
                </a:solidFill>
              </a:rPr>
              <a:t>3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, N. Laloumis</a:t>
            </a:r>
            <a:r>
              <a:rPr lang="en-US" sz="1800" baseline="30000" dirty="0">
                <a:solidFill>
                  <a:schemeClr val="accent5">
                    <a:lumMod val="75000"/>
                  </a:schemeClr>
                </a:solidFill>
              </a:rPr>
              <a:t>3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, R. Lingas</a:t>
            </a:r>
            <a:r>
              <a:rPr lang="en-US" sz="1800" baseline="30000" dirty="0">
                <a:solidFill>
                  <a:schemeClr val="accent5">
                    <a:lumMod val="75000"/>
                  </a:schemeClr>
                </a:solidFill>
              </a:rPr>
              <a:t>3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, A. Mamaras</a:t>
            </a:r>
            <a:r>
              <a:rPr lang="en-US" sz="1800" baseline="30000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, C. Petridou</a:t>
            </a:r>
            <a:r>
              <a:rPr lang="en-US" sz="1800" baseline="30000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, D. Sampsonidis</a:t>
            </a:r>
            <a:r>
              <a:rPr lang="en-US" sz="1800" baseline="30000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, A. Tsiamis</a:t>
            </a:r>
            <a:r>
              <a:rPr lang="en-US" sz="1800" baseline="30000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, S. Tzamarias</a:t>
            </a:r>
            <a:r>
              <a:rPr lang="en-US" sz="1800" baseline="30000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, N. Vagena</a:t>
            </a:r>
            <a:r>
              <a:rPr lang="en-US" sz="1800" baseline="30000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br>
              <a:rPr lang="en-US" sz="1800" baseline="30000" dirty="0">
                <a:solidFill>
                  <a:schemeClr val="accent5">
                    <a:lumMod val="75000"/>
                  </a:schemeClr>
                </a:solidFill>
              </a:rPr>
            </a:br>
            <a:br>
              <a:rPr lang="en-US" sz="2400" baseline="300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1600" baseline="30000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AUTH, </a:t>
            </a:r>
            <a:r>
              <a:rPr lang="en-US" sz="1600" baseline="30000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CERN, </a:t>
            </a:r>
            <a:r>
              <a:rPr lang="en-US" sz="1600" baseline="30000" dirty="0">
                <a:solidFill>
                  <a:schemeClr val="accent5">
                    <a:lumMod val="75000"/>
                  </a:schemeClr>
                </a:solidFill>
              </a:rPr>
              <a:t>3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CERTH</a:t>
            </a:r>
            <a:endParaRPr lang="sl-SI" sz="1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Slovenia, Ljubljana</a:t>
            </a:r>
          </a:p>
          <a:p>
            <a:pPr>
              <a:defRPr/>
            </a:pPr>
            <a:r>
              <a:rPr lang="en-US" dirty="0"/>
              <a:t>07/05/2026</a:t>
            </a:r>
          </a:p>
          <a:p>
            <a:pPr>
              <a:defRPr/>
            </a:pPr>
            <a:endParaRPr lang="sl-SI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4000" b="0" strike="noStrike" spc="-1" dirty="0">
                <a:solidFill>
                  <a:srgbClr val="000000"/>
                </a:solidFill>
                <a:latin typeface="Aptos" panose="020B0004020202020204"/>
              </a:rPr>
              <a:t>AI-Driven Virtual Screening of Lutetium Chelators for Radiopharmaceuticals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D7B8C2-730D-8D54-B9E9-9F5D1098C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F083F0-C0CA-41F8-9B6F-A406AC9A60C0}"/>
              </a:ext>
            </a:extLst>
          </p:cNvPr>
          <p:cNvSpPr/>
          <p:nvPr/>
        </p:nvSpPr>
        <p:spPr>
          <a:xfrm>
            <a:off x="1325881" y="2103120"/>
            <a:ext cx="2612571" cy="34747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u="sng" dirty="0">
                <a:solidFill>
                  <a:schemeClr val="tx1"/>
                </a:solidFill>
              </a:rPr>
              <a:t>AI Screening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Model pre-trained on large molecular databases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Fine-tuned on metal-ligand coordination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Screens millions of molecules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7B128F-88F1-45F2-A978-C8CC7330820E}"/>
              </a:ext>
            </a:extLst>
          </p:cNvPr>
          <p:cNvSpPr/>
          <p:nvPr/>
        </p:nvSpPr>
        <p:spPr>
          <a:xfrm>
            <a:off x="4711728" y="2103120"/>
            <a:ext cx="2612571" cy="34747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u="sng" dirty="0">
                <a:solidFill>
                  <a:schemeClr val="tx1"/>
                </a:solidFill>
              </a:rPr>
              <a:t>Prioritization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Fast filters: donor atoms, ring size, geometry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Rank candidates by predicted affinity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761CEF-6029-42ED-A8E9-8893812DB1EE}"/>
              </a:ext>
            </a:extLst>
          </p:cNvPr>
          <p:cNvSpPr/>
          <p:nvPr/>
        </p:nvSpPr>
        <p:spPr>
          <a:xfrm>
            <a:off x="8164713" y="2103120"/>
            <a:ext cx="2701406" cy="34747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u="sng" dirty="0">
                <a:solidFill>
                  <a:schemeClr val="tx1"/>
                </a:solidFill>
              </a:rPr>
              <a:t>DFT Validation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Geometry Optimization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Complexation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Aromaticity Analysis (NICS)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FD9AF6D-528A-4CB2-A41F-009F24C499DA}"/>
              </a:ext>
            </a:extLst>
          </p:cNvPr>
          <p:cNvCxnSpPr>
            <a:cxnSpLocks/>
          </p:cNvCxnSpPr>
          <p:nvPr/>
        </p:nvCxnSpPr>
        <p:spPr>
          <a:xfrm>
            <a:off x="4095401" y="3869140"/>
            <a:ext cx="4424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9EDDD35-F2A3-466B-8801-0E30CB836CD3}"/>
              </a:ext>
            </a:extLst>
          </p:cNvPr>
          <p:cNvCxnSpPr>
            <a:cxnSpLocks/>
          </p:cNvCxnSpPr>
          <p:nvPr/>
        </p:nvCxnSpPr>
        <p:spPr>
          <a:xfrm>
            <a:off x="7523266" y="3871414"/>
            <a:ext cx="4424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343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910047" cy="1325563"/>
          </a:xfr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rtl="0">
              <a:buClr>
                <a:srgbClr val="0D1B2A"/>
              </a:buClr>
              <a:buSzPts val="2600"/>
              <a:defRPr/>
            </a:pPr>
            <a:r>
              <a:rPr lang="en-US"/>
              <a:t>AI vs ML </a:t>
            </a:r>
          </a:p>
        </p:txBody>
      </p:sp>
      <p:sp>
        <p:nvSpPr>
          <p:cNvPr id="198" name="Google Shape;198;p32"/>
          <p:cNvSpPr/>
          <p:nvPr/>
        </p:nvSpPr>
        <p:spPr bwMode="auto">
          <a:xfrm>
            <a:off x="838198" y="1825625"/>
            <a:ext cx="4700287" cy="4351338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rtl="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ts val="1800"/>
              <a:defRPr/>
            </a:pPr>
            <a:r>
              <a:rPr lang="en-US" sz="2400" b="1" dirty="0">
                <a:solidFill>
                  <a:schemeClr val="bg1"/>
                </a:solidFill>
              </a:rPr>
              <a:t>Machine Learning</a:t>
            </a:r>
          </a:p>
          <a:p>
            <a:pPr marL="228600" indent="-228600" rtl="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ts val="1300"/>
              <a:buFont typeface="Space Grotesk"/>
              <a:buChar char="⟩"/>
              <a:defRPr/>
            </a:pPr>
            <a:r>
              <a:rPr lang="en-US" sz="2400" dirty="0">
                <a:solidFill>
                  <a:schemeClr val="bg1"/>
                </a:solidFill>
              </a:rPr>
              <a:t>A subset of AI — one specific approach to achieving it</a:t>
            </a:r>
          </a:p>
          <a:p>
            <a:pPr marL="228600" indent="-228600" rtl="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ts val="1300"/>
              <a:buFont typeface="Space Grotesk"/>
              <a:buChar char="⟩"/>
              <a:defRPr/>
            </a:pPr>
            <a:r>
              <a:rPr lang="en-US" sz="2400" dirty="0">
                <a:solidFill>
                  <a:schemeClr val="bg1"/>
                </a:solidFill>
              </a:rPr>
              <a:t>Systems learn patterns from data — no hand-coded rules</a:t>
            </a:r>
          </a:p>
          <a:p>
            <a:pPr marL="228600" indent="-228600" rtl="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ts val="1300"/>
              <a:buFont typeface="Space Grotesk"/>
              <a:buChar char="⟩"/>
              <a:defRPr/>
            </a:pPr>
            <a:r>
              <a:rPr lang="en-US" sz="2400" dirty="0">
                <a:solidFill>
                  <a:schemeClr val="bg1"/>
                </a:solidFill>
              </a:rPr>
              <a:t>Deep Learning ⊂ ML: multi-layer neural networks</a:t>
            </a:r>
          </a:p>
          <a:p>
            <a:pPr marL="228600" indent="-228600" rtl="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ts val="1300"/>
              <a:buFont typeface="Space Grotesk"/>
              <a:buChar char="⟩"/>
              <a:defRPr/>
            </a:pPr>
            <a:r>
              <a:rPr lang="en-US" sz="2400" dirty="0">
                <a:solidFill>
                  <a:schemeClr val="bg1"/>
                </a:solidFill>
              </a:rPr>
              <a:t>Today's dominant AI implementation method</a:t>
            </a:r>
          </a:p>
        </p:txBody>
      </p:sp>
      <p:sp>
        <p:nvSpPr>
          <p:cNvPr id="197" name="Google Shape;197;p32"/>
          <p:cNvSpPr/>
          <p:nvPr/>
        </p:nvSpPr>
        <p:spPr bwMode="auto">
          <a:xfrm>
            <a:off x="7012741" y="1868487"/>
            <a:ext cx="4700287" cy="4351338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rtl="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ts val="1800"/>
              <a:defRPr/>
            </a:pPr>
            <a:r>
              <a:rPr lang="en-US" sz="2400" b="1" dirty="0">
                <a:solidFill>
                  <a:schemeClr val="bg1"/>
                </a:solidFill>
              </a:rPr>
              <a:t>Artificial Intelligence </a:t>
            </a:r>
          </a:p>
          <a:p>
            <a:pPr marL="228600" indent="-228600" rtl="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ts val="1300"/>
              <a:buFont typeface="Space Grotesk"/>
              <a:buChar char="⟩"/>
              <a:defRPr/>
            </a:pPr>
            <a:r>
              <a:rPr lang="en-US" sz="2400" dirty="0">
                <a:solidFill>
                  <a:schemeClr val="bg1"/>
                </a:solidFill>
              </a:rPr>
              <a:t>Any system performing tasks requiring human-like reasoning</a:t>
            </a:r>
          </a:p>
          <a:p>
            <a:pPr marL="228600" indent="-228600" rtl="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ts val="1300"/>
              <a:buFont typeface="Space Grotesk"/>
              <a:buChar char="⟩"/>
              <a:defRPr/>
            </a:pPr>
            <a:r>
              <a:rPr lang="en-US" sz="2400" dirty="0">
                <a:solidFill>
                  <a:schemeClr val="bg1"/>
                </a:solidFill>
              </a:rPr>
              <a:t>Covers: planning, perception, language, decision-making</a:t>
            </a:r>
          </a:p>
          <a:p>
            <a:pPr marL="228600" indent="-228600" rtl="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ts val="1300"/>
              <a:buFont typeface="Space Grotesk"/>
              <a:buChar char="⟩"/>
              <a:defRPr/>
            </a:pPr>
            <a:r>
              <a:rPr lang="en-US" sz="2400" dirty="0">
                <a:solidFill>
                  <a:schemeClr val="bg1"/>
                </a:solidFill>
              </a:rPr>
              <a:t>Concept from the 1950s — predates ML by decades</a:t>
            </a:r>
          </a:p>
          <a:p>
            <a:pPr marL="228600" indent="-228600" rtl="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ts val="1300"/>
              <a:buFont typeface="Space Grotesk"/>
              <a:buChar char="⟩"/>
              <a:defRPr/>
            </a:pPr>
            <a:r>
              <a:rPr lang="en-US" sz="2400" dirty="0">
                <a:solidFill>
                  <a:schemeClr val="bg1"/>
                </a:solidFill>
              </a:rPr>
              <a:t>Can be implemented without ML (rule-based, expert systems)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 rtl="0">
              <a:buClr>
                <a:srgbClr val="0D1B2A"/>
              </a:buClr>
              <a:buSzPts val="2600"/>
            </a:pPr>
            <a:r>
              <a:rPr lang="en" sz="3333" dirty="0">
                <a:ea typeface="Arial"/>
                <a:cs typeface="Arial"/>
                <a:sym typeface="Arial"/>
              </a:rPr>
              <a:t>ML Categories </a:t>
            </a:r>
            <a:endParaRPr sz="3333" dirty="0"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3"/>
          <p:cNvSpPr/>
          <p:nvPr/>
        </p:nvSpPr>
        <p:spPr>
          <a:xfrm>
            <a:off x="512064" y="1816608"/>
            <a:ext cx="5096400" cy="19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189" indent="-482588" rtl="0">
              <a:buClr>
                <a:srgbClr val="FFC000"/>
              </a:buClr>
              <a:buSzPts val="1500"/>
              <a:buChar char="•"/>
            </a:pPr>
            <a:r>
              <a:rPr lang="en" sz="2000" b="1">
                <a:latin typeface="+mj-lt"/>
              </a:rPr>
              <a:t>Supervised Learning</a:t>
            </a:r>
            <a:endParaRPr sz="2000" b="1">
              <a:latin typeface="+mj-lt"/>
            </a:endParaRPr>
          </a:p>
          <a:p>
            <a:pPr marL="457189" indent="-465655" rtl="0">
              <a:buClr>
                <a:srgbClr val="F2F2F2"/>
              </a:buClr>
              <a:buSzPts val="1300"/>
              <a:buChar char="•"/>
            </a:pPr>
            <a:r>
              <a:rPr lang="en" sz="1733">
                <a:latin typeface="+mj-lt"/>
              </a:rPr>
              <a:t>Trained on labeled (input, output) pairs</a:t>
            </a:r>
            <a:endParaRPr sz="1733">
              <a:latin typeface="+mj-lt"/>
            </a:endParaRPr>
          </a:p>
          <a:p>
            <a:pPr marL="457189" indent="-465655" rtl="0">
              <a:spcBef>
                <a:spcPts val="533"/>
              </a:spcBef>
              <a:buClr>
                <a:srgbClr val="F2F2F2"/>
              </a:buClr>
              <a:buSzPts val="1300"/>
              <a:buChar char="•"/>
            </a:pPr>
            <a:r>
              <a:rPr lang="en" sz="1733">
                <a:latin typeface="+mj-lt"/>
              </a:rPr>
              <a:t>Tasks: regression, classification</a:t>
            </a:r>
            <a:endParaRPr sz="1733">
              <a:latin typeface="+mj-lt"/>
            </a:endParaRPr>
          </a:p>
          <a:p>
            <a:pPr marL="457189" indent="-465655" rtl="0">
              <a:spcBef>
                <a:spcPts val="533"/>
              </a:spcBef>
              <a:buClr>
                <a:srgbClr val="F2F2F2"/>
              </a:buClr>
              <a:buSzPts val="1300"/>
              <a:buChar char="•"/>
            </a:pPr>
            <a:r>
              <a:rPr lang="en" sz="1733">
                <a:latin typeface="+mj-lt"/>
              </a:rPr>
              <a:t>Example: predict beam emittance from phase space</a:t>
            </a:r>
            <a:endParaRPr sz="1733">
              <a:latin typeface="+mj-lt"/>
            </a:endParaRPr>
          </a:p>
        </p:txBody>
      </p:sp>
      <p:sp>
        <p:nvSpPr>
          <p:cNvPr id="205" name="Google Shape;205;p33"/>
          <p:cNvSpPr/>
          <p:nvPr/>
        </p:nvSpPr>
        <p:spPr>
          <a:xfrm>
            <a:off x="6608064" y="1816608"/>
            <a:ext cx="5096400" cy="19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189" indent="-482588" rtl="0">
              <a:buClr>
                <a:srgbClr val="FFC000"/>
              </a:buClr>
              <a:buSzPts val="1500"/>
              <a:buChar char="•"/>
            </a:pPr>
            <a:r>
              <a:rPr lang="en" sz="2000" b="1" dirty="0">
                <a:latin typeface="+mj-lt"/>
              </a:rPr>
              <a:t>Unsupervised LEarning</a:t>
            </a:r>
            <a:endParaRPr sz="2000" b="1" dirty="0">
              <a:latin typeface="+mj-lt"/>
            </a:endParaRPr>
          </a:p>
          <a:p>
            <a:pPr marL="457189" indent="-457189" rtl="0">
              <a:buClr>
                <a:srgbClr val="F2F2F2"/>
              </a:buClr>
              <a:buSzPts val="1200"/>
              <a:buChar char="•"/>
            </a:pPr>
            <a:r>
              <a:rPr lang="en" sz="1600" dirty="0">
                <a:latin typeface="+mj-lt"/>
              </a:rPr>
              <a:t>Finds structure in unlabeled data</a:t>
            </a:r>
            <a:endParaRPr sz="1600" dirty="0">
              <a:latin typeface="+mj-lt"/>
            </a:endParaRPr>
          </a:p>
          <a:p>
            <a:pPr marL="457189" indent="-457189" rtl="0">
              <a:spcBef>
                <a:spcPts val="533"/>
              </a:spcBef>
              <a:buClr>
                <a:srgbClr val="F2F2F2"/>
              </a:buClr>
              <a:buSzPts val="1200"/>
              <a:buChar char="•"/>
            </a:pPr>
            <a:r>
              <a:rPr lang="en" sz="1600" dirty="0">
                <a:latin typeface="+mj-lt"/>
              </a:rPr>
              <a:t>Tasks: clustering, dimensionality reduction</a:t>
            </a:r>
            <a:endParaRPr sz="1600" dirty="0">
              <a:latin typeface="+mj-lt"/>
            </a:endParaRPr>
          </a:p>
          <a:p>
            <a:pPr marL="457189" indent="-457189" rtl="0">
              <a:spcBef>
                <a:spcPts val="533"/>
              </a:spcBef>
              <a:buClr>
                <a:srgbClr val="F2F2F2"/>
              </a:buClr>
              <a:buSzPts val="1200"/>
              <a:buChar char="•"/>
            </a:pPr>
            <a:r>
              <a:rPr lang="en" sz="1600" dirty="0">
                <a:latin typeface="+mj-lt"/>
              </a:rPr>
              <a:t>Example: anomaly detection in accelerator diagnostics</a:t>
            </a:r>
            <a:endParaRPr sz="1600" dirty="0">
              <a:latin typeface="+mj-lt"/>
            </a:endParaRPr>
          </a:p>
        </p:txBody>
      </p:sp>
      <p:sp>
        <p:nvSpPr>
          <p:cNvPr id="206" name="Google Shape;206;p33"/>
          <p:cNvSpPr/>
          <p:nvPr/>
        </p:nvSpPr>
        <p:spPr>
          <a:xfrm>
            <a:off x="512064" y="4559808"/>
            <a:ext cx="5096400" cy="19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189" indent="-482588" rtl="0">
              <a:buClr>
                <a:srgbClr val="FFC000"/>
              </a:buClr>
              <a:buSzPts val="1500"/>
              <a:buChar char="•"/>
            </a:pPr>
            <a:r>
              <a:rPr lang="en" sz="2000" b="1">
                <a:latin typeface="+mj-lt"/>
              </a:rPr>
              <a:t>Reinforcement Learning</a:t>
            </a:r>
            <a:endParaRPr sz="2000" b="1">
              <a:latin typeface="+mj-lt"/>
            </a:endParaRPr>
          </a:p>
          <a:p>
            <a:pPr marL="457189" indent="-465655" rtl="0">
              <a:buClr>
                <a:srgbClr val="F2F2F2"/>
              </a:buClr>
              <a:buSzPts val="1300"/>
              <a:buChar char="•"/>
            </a:pPr>
            <a:r>
              <a:rPr lang="en" sz="1733">
                <a:latin typeface="+mj-lt"/>
              </a:rPr>
              <a:t>Agent learns via reward/penalty feedback</a:t>
            </a:r>
            <a:endParaRPr sz="1733">
              <a:latin typeface="+mj-lt"/>
            </a:endParaRPr>
          </a:p>
          <a:p>
            <a:pPr marL="457189" indent="-465655" rtl="0">
              <a:spcBef>
                <a:spcPts val="533"/>
              </a:spcBef>
              <a:buClr>
                <a:srgbClr val="F2F2F2"/>
              </a:buClr>
              <a:buSzPts val="1300"/>
              <a:buChar char="•"/>
            </a:pPr>
            <a:r>
              <a:rPr lang="en" sz="1733">
                <a:latin typeface="+mj-lt"/>
              </a:rPr>
              <a:t>Tasks: optimization, control, planning</a:t>
            </a:r>
            <a:endParaRPr sz="1733">
              <a:latin typeface="+mj-lt"/>
            </a:endParaRPr>
          </a:p>
          <a:p>
            <a:pPr marL="457189" indent="-465655" rtl="0">
              <a:spcBef>
                <a:spcPts val="533"/>
              </a:spcBef>
              <a:buClr>
                <a:srgbClr val="F2F2F2"/>
              </a:buClr>
              <a:buSzPts val="1300"/>
              <a:buChar char="•"/>
            </a:pPr>
            <a:r>
              <a:rPr lang="en" sz="1733">
                <a:latin typeface="+mj-lt"/>
              </a:rPr>
              <a:t>Example: real-time adaptive tuning of magnets</a:t>
            </a:r>
            <a:endParaRPr sz="1733">
              <a:latin typeface="+mj-lt"/>
            </a:endParaRPr>
          </a:p>
        </p:txBody>
      </p:sp>
      <p:sp>
        <p:nvSpPr>
          <p:cNvPr id="207" name="Google Shape;207;p33"/>
          <p:cNvSpPr/>
          <p:nvPr/>
        </p:nvSpPr>
        <p:spPr>
          <a:xfrm>
            <a:off x="6608064" y="4559808"/>
            <a:ext cx="5096400" cy="19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189" indent="-482588" rtl="0">
              <a:buClr>
                <a:srgbClr val="FFC000"/>
              </a:buClr>
              <a:buSzPts val="1500"/>
              <a:buChar char="•"/>
            </a:pPr>
            <a:r>
              <a:rPr lang="en" sz="2000" b="1">
                <a:latin typeface="+mj-lt"/>
              </a:rPr>
              <a:t>Deep Learning</a:t>
            </a:r>
            <a:endParaRPr sz="2000" b="1">
              <a:latin typeface="+mj-lt"/>
            </a:endParaRPr>
          </a:p>
          <a:p>
            <a:pPr marL="457189" indent="-465655" rtl="0">
              <a:buClr>
                <a:srgbClr val="F2F2F2"/>
              </a:buClr>
              <a:buSzPts val="1300"/>
              <a:buChar char="•"/>
            </a:pPr>
            <a:r>
              <a:rPr lang="en" sz="1733">
                <a:latin typeface="+mj-lt"/>
              </a:rPr>
              <a:t>Neural networks with many layers</a:t>
            </a:r>
            <a:endParaRPr sz="1733">
              <a:latin typeface="+mj-lt"/>
            </a:endParaRPr>
          </a:p>
          <a:p>
            <a:pPr marL="457189" indent="-465655" rtl="0">
              <a:spcBef>
                <a:spcPts val="533"/>
              </a:spcBef>
              <a:buClr>
                <a:srgbClr val="F2F2F2"/>
              </a:buClr>
              <a:buSzPts val="1300"/>
              <a:buChar char="•"/>
            </a:pPr>
            <a:r>
              <a:rPr lang="en" sz="1733">
                <a:latin typeface="+mj-lt"/>
              </a:rPr>
              <a:t>Strong on high-dimensional inputs (images, spectra)</a:t>
            </a:r>
            <a:endParaRPr sz="1733">
              <a:latin typeface="+mj-lt"/>
            </a:endParaRPr>
          </a:p>
          <a:p>
            <a:pPr marL="457189" indent="-465655" rtl="0">
              <a:spcBef>
                <a:spcPts val="533"/>
              </a:spcBef>
              <a:buClr>
                <a:srgbClr val="F2F2F2"/>
              </a:buClr>
              <a:buSzPts val="1300"/>
              <a:buChar char="•"/>
            </a:pPr>
            <a:r>
              <a:rPr lang="en" sz="1733">
                <a:latin typeface="+mj-lt"/>
              </a:rPr>
              <a:t>Example: histogram-based beam reconstruction</a:t>
            </a:r>
            <a:endParaRPr sz="1733">
              <a:latin typeface="+mj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 rtl="0"/>
            <a:r>
              <a:rPr lang="en" sz="3333" dirty="0">
                <a:ea typeface="Arial"/>
                <a:cs typeface="Arial"/>
                <a:sym typeface="Arial"/>
              </a:rPr>
              <a:t>ML Categories </a:t>
            </a:r>
            <a:endParaRPr dirty="0"/>
          </a:p>
        </p:txBody>
      </p:sp>
      <p:sp>
        <p:nvSpPr>
          <p:cNvPr id="213" name="Google Shape;213;p34"/>
          <p:cNvSpPr/>
          <p:nvPr/>
        </p:nvSpPr>
        <p:spPr>
          <a:xfrm>
            <a:off x="512064" y="1816608"/>
            <a:ext cx="5096400" cy="19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189" indent="-482588" rtl="0">
              <a:buClr>
                <a:srgbClr val="FFC000"/>
              </a:buClr>
              <a:buSzPts val="1500"/>
              <a:buChar char="•"/>
            </a:pPr>
            <a:r>
              <a:rPr lang="en" sz="2000" b="1">
                <a:solidFill>
                  <a:srgbClr val="FFC000"/>
                </a:solidFill>
              </a:rPr>
              <a:t>Supervised Learning</a:t>
            </a:r>
            <a:endParaRPr sz="2000" b="1">
              <a:solidFill>
                <a:srgbClr val="FFC000"/>
              </a:solidFill>
            </a:endParaRPr>
          </a:p>
          <a:p>
            <a:pPr marL="457189" indent="-465655" rtl="0">
              <a:buClr>
                <a:srgbClr val="F2F2F2"/>
              </a:buClr>
              <a:buSzPts val="1300"/>
              <a:buChar char="•"/>
            </a:pPr>
            <a:r>
              <a:rPr lang="en" sz="1733">
                <a:solidFill>
                  <a:srgbClr val="F2F2F2"/>
                </a:solidFill>
              </a:rPr>
              <a:t>Trained on labeled (input, output) pairs</a:t>
            </a:r>
            <a:endParaRPr sz="1733">
              <a:solidFill>
                <a:srgbClr val="F2F2F2"/>
              </a:solidFill>
            </a:endParaRPr>
          </a:p>
          <a:p>
            <a:pPr marL="457189" indent="-465655" rtl="0">
              <a:spcBef>
                <a:spcPts val="533"/>
              </a:spcBef>
              <a:buClr>
                <a:srgbClr val="F2F2F2"/>
              </a:buClr>
              <a:buSzPts val="1300"/>
              <a:buChar char="•"/>
            </a:pPr>
            <a:r>
              <a:rPr lang="en" sz="1733">
                <a:solidFill>
                  <a:srgbClr val="F2F2F2"/>
                </a:solidFill>
              </a:rPr>
              <a:t>Tasks: regression, classification</a:t>
            </a:r>
            <a:endParaRPr sz="1733">
              <a:solidFill>
                <a:srgbClr val="F2F2F2"/>
              </a:solidFill>
            </a:endParaRPr>
          </a:p>
          <a:p>
            <a:pPr marL="457189" indent="-465655" rtl="0">
              <a:spcBef>
                <a:spcPts val="533"/>
              </a:spcBef>
              <a:buClr>
                <a:srgbClr val="F2F2F2"/>
              </a:buClr>
              <a:buSzPts val="1300"/>
              <a:buChar char="•"/>
            </a:pPr>
            <a:r>
              <a:rPr lang="en" sz="1733">
                <a:solidFill>
                  <a:srgbClr val="F2F2F2"/>
                </a:solidFill>
              </a:rPr>
              <a:t>Example: predict beam emittance from phase space</a:t>
            </a:r>
            <a:endParaRPr sz="1733">
              <a:solidFill>
                <a:srgbClr val="F2F2F2"/>
              </a:solidFill>
            </a:endParaRPr>
          </a:p>
        </p:txBody>
      </p:sp>
      <p:sp>
        <p:nvSpPr>
          <p:cNvPr id="214" name="Google Shape;214;p34"/>
          <p:cNvSpPr/>
          <p:nvPr/>
        </p:nvSpPr>
        <p:spPr>
          <a:xfrm>
            <a:off x="6608064" y="1816608"/>
            <a:ext cx="5096400" cy="19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189" indent="-482588" rtl="0">
              <a:buClr>
                <a:srgbClr val="FFC000"/>
              </a:buClr>
              <a:buSzPts val="1500"/>
              <a:buChar char="•"/>
            </a:pPr>
            <a:r>
              <a:rPr lang="en" sz="2000" b="1">
                <a:solidFill>
                  <a:srgbClr val="FFC000"/>
                </a:solidFill>
              </a:rPr>
              <a:t>Unsupervised LEarning</a:t>
            </a:r>
            <a:endParaRPr sz="2000" b="1">
              <a:solidFill>
                <a:srgbClr val="FFC000"/>
              </a:solidFill>
            </a:endParaRPr>
          </a:p>
          <a:p>
            <a:pPr marL="457189" indent="-457189" rtl="0">
              <a:buClr>
                <a:srgbClr val="F2F2F2"/>
              </a:buClr>
              <a:buSzPts val="1200"/>
              <a:buChar char="•"/>
            </a:pPr>
            <a:r>
              <a:rPr lang="en" sz="1600">
                <a:solidFill>
                  <a:srgbClr val="F2F2F2"/>
                </a:solidFill>
              </a:rPr>
              <a:t>Finds structure in unlabeled data</a:t>
            </a:r>
            <a:endParaRPr sz="1600">
              <a:solidFill>
                <a:srgbClr val="F2F2F2"/>
              </a:solidFill>
            </a:endParaRPr>
          </a:p>
          <a:p>
            <a:pPr marL="457189" indent="-457189" rtl="0">
              <a:spcBef>
                <a:spcPts val="533"/>
              </a:spcBef>
              <a:buClr>
                <a:srgbClr val="F2F2F2"/>
              </a:buClr>
              <a:buSzPts val="1200"/>
              <a:buChar char="•"/>
            </a:pPr>
            <a:r>
              <a:rPr lang="en" sz="1600">
                <a:solidFill>
                  <a:srgbClr val="F2F2F2"/>
                </a:solidFill>
              </a:rPr>
              <a:t>Tasks: clustering, dimensionality reduction</a:t>
            </a:r>
            <a:endParaRPr sz="1600">
              <a:solidFill>
                <a:srgbClr val="F2F2F2"/>
              </a:solidFill>
            </a:endParaRPr>
          </a:p>
          <a:p>
            <a:pPr marL="457189" indent="-457189" rtl="0">
              <a:spcBef>
                <a:spcPts val="533"/>
              </a:spcBef>
              <a:buClr>
                <a:srgbClr val="F2F2F2"/>
              </a:buClr>
              <a:buSzPts val="1200"/>
              <a:buChar char="•"/>
            </a:pPr>
            <a:r>
              <a:rPr lang="en" sz="1600">
                <a:solidFill>
                  <a:srgbClr val="F2F2F2"/>
                </a:solidFill>
              </a:rPr>
              <a:t>Example: anomaly detection in accelerator diagnostics</a:t>
            </a:r>
            <a:endParaRPr sz="1600">
              <a:solidFill>
                <a:srgbClr val="F2F2F2"/>
              </a:solidFill>
            </a:endParaRPr>
          </a:p>
        </p:txBody>
      </p:sp>
      <p:sp>
        <p:nvSpPr>
          <p:cNvPr id="215" name="Google Shape;215;p34"/>
          <p:cNvSpPr/>
          <p:nvPr/>
        </p:nvSpPr>
        <p:spPr>
          <a:xfrm>
            <a:off x="512064" y="4559808"/>
            <a:ext cx="5096400" cy="19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189" indent="-482588" rtl="0">
              <a:buClr>
                <a:srgbClr val="FFC000"/>
              </a:buClr>
              <a:buSzPts val="1500"/>
              <a:buChar char="•"/>
            </a:pPr>
            <a:r>
              <a:rPr lang="en" sz="2000" b="1">
                <a:solidFill>
                  <a:srgbClr val="FFC000"/>
                </a:solidFill>
              </a:rPr>
              <a:t>Reinforcement Learning</a:t>
            </a:r>
            <a:endParaRPr sz="2000" b="1">
              <a:solidFill>
                <a:srgbClr val="FFC000"/>
              </a:solidFill>
            </a:endParaRPr>
          </a:p>
          <a:p>
            <a:pPr marL="457189" indent="-465655" rtl="0">
              <a:buClr>
                <a:srgbClr val="F2F2F2"/>
              </a:buClr>
              <a:buSzPts val="1300"/>
              <a:buChar char="•"/>
            </a:pPr>
            <a:r>
              <a:rPr lang="en" sz="1733">
                <a:solidFill>
                  <a:srgbClr val="F2F2F2"/>
                </a:solidFill>
              </a:rPr>
              <a:t>Agent learns via reward/penalty feedback</a:t>
            </a:r>
            <a:endParaRPr sz="1733">
              <a:solidFill>
                <a:srgbClr val="F2F2F2"/>
              </a:solidFill>
            </a:endParaRPr>
          </a:p>
          <a:p>
            <a:pPr marL="457189" indent="-465655" rtl="0">
              <a:spcBef>
                <a:spcPts val="533"/>
              </a:spcBef>
              <a:buClr>
                <a:srgbClr val="F2F2F2"/>
              </a:buClr>
              <a:buSzPts val="1300"/>
              <a:buChar char="•"/>
            </a:pPr>
            <a:r>
              <a:rPr lang="en" sz="1733">
                <a:solidFill>
                  <a:srgbClr val="F2F2F2"/>
                </a:solidFill>
              </a:rPr>
              <a:t>Tasks: optimization, control, planning</a:t>
            </a:r>
            <a:endParaRPr sz="1733">
              <a:solidFill>
                <a:srgbClr val="F2F2F2"/>
              </a:solidFill>
            </a:endParaRPr>
          </a:p>
          <a:p>
            <a:pPr marL="457189" indent="-465655" rtl="0">
              <a:spcBef>
                <a:spcPts val="533"/>
              </a:spcBef>
              <a:buClr>
                <a:srgbClr val="F2F2F2"/>
              </a:buClr>
              <a:buSzPts val="1300"/>
              <a:buChar char="•"/>
            </a:pPr>
            <a:r>
              <a:rPr lang="en" sz="1733">
                <a:solidFill>
                  <a:srgbClr val="F2F2F2"/>
                </a:solidFill>
              </a:rPr>
              <a:t>Example: real-time adaptive tuning of magnets</a:t>
            </a:r>
            <a:endParaRPr sz="1733">
              <a:solidFill>
                <a:srgbClr val="F2F2F2"/>
              </a:solidFill>
            </a:endParaRPr>
          </a:p>
        </p:txBody>
      </p:sp>
      <p:sp>
        <p:nvSpPr>
          <p:cNvPr id="216" name="Google Shape;216;p34"/>
          <p:cNvSpPr/>
          <p:nvPr/>
        </p:nvSpPr>
        <p:spPr>
          <a:xfrm>
            <a:off x="6608064" y="4559808"/>
            <a:ext cx="5096400" cy="19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189" indent="-482588" rtl="0">
              <a:buClr>
                <a:srgbClr val="FFC000"/>
              </a:buClr>
              <a:buSzPts val="1500"/>
              <a:buChar char="•"/>
            </a:pPr>
            <a:r>
              <a:rPr lang="en" sz="2000" b="1">
                <a:solidFill>
                  <a:srgbClr val="FFC000"/>
                </a:solidFill>
              </a:rPr>
              <a:t>Deep Learning</a:t>
            </a:r>
            <a:endParaRPr sz="2000" b="1">
              <a:solidFill>
                <a:srgbClr val="FFC000"/>
              </a:solidFill>
            </a:endParaRPr>
          </a:p>
          <a:p>
            <a:pPr marL="457189" indent="-465655" rtl="0">
              <a:buClr>
                <a:srgbClr val="F2F2F2"/>
              </a:buClr>
              <a:buSzPts val="1300"/>
              <a:buChar char="•"/>
            </a:pPr>
            <a:r>
              <a:rPr lang="en" sz="1733">
                <a:solidFill>
                  <a:srgbClr val="F2F2F2"/>
                </a:solidFill>
              </a:rPr>
              <a:t>Neural networks with many layers</a:t>
            </a:r>
            <a:endParaRPr sz="1733">
              <a:solidFill>
                <a:srgbClr val="F2F2F2"/>
              </a:solidFill>
            </a:endParaRPr>
          </a:p>
          <a:p>
            <a:pPr marL="457189" indent="-465655" rtl="0">
              <a:spcBef>
                <a:spcPts val="533"/>
              </a:spcBef>
              <a:buClr>
                <a:srgbClr val="F2F2F2"/>
              </a:buClr>
              <a:buSzPts val="1300"/>
              <a:buChar char="•"/>
            </a:pPr>
            <a:r>
              <a:rPr lang="en" sz="1733">
                <a:solidFill>
                  <a:srgbClr val="F2F2F2"/>
                </a:solidFill>
              </a:rPr>
              <a:t>Strong on high-dimensional inputs (images, spectra)</a:t>
            </a:r>
            <a:endParaRPr sz="1733">
              <a:solidFill>
                <a:srgbClr val="F2F2F2"/>
              </a:solidFill>
            </a:endParaRPr>
          </a:p>
          <a:p>
            <a:pPr marL="457189" indent="-465655" rtl="0">
              <a:spcBef>
                <a:spcPts val="533"/>
              </a:spcBef>
              <a:buClr>
                <a:srgbClr val="F2F2F2"/>
              </a:buClr>
              <a:buSzPts val="1300"/>
              <a:buChar char="•"/>
            </a:pPr>
            <a:r>
              <a:rPr lang="en" sz="1733">
                <a:solidFill>
                  <a:srgbClr val="F2F2F2"/>
                </a:solidFill>
              </a:rPr>
              <a:t>Example: histogram-based beam reconstruction</a:t>
            </a:r>
            <a:endParaRPr sz="1733">
              <a:solidFill>
                <a:srgbClr val="F2F2F2"/>
              </a:solidFill>
            </a:endParaRPr>
          </a:p>
        </p:txBody>
      </p:sp>
      <p:pic>
        <p:nvPicPr>
          <p:cNvPr id="217" name="Google Shape;217;p34"/>
          <p:cNvPicPr preferRelativeResize="0"/>
          <p:nvPr/>
        </p:nvPicPr>
        <p:blipFill rotWithShape="1">
          <a:blip r:embed="rId3">
            <a:alphaModFix/>
          </a:blip>
          <a:srcRect t="23827"/>
          <a:stretch/>
        </p:blipFill>
        <p:spPr>
          <a:xfrm>
            <a:off x="428101" y="1816600"/>
            <a:ext cx="5481135" cy="207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8067" y="1771284"/>
            <a:ext cx="4547335" cy="216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4"/>
          <p:cNvPicPr preferRelativeResize="0"/>
          <p:nvPr/>
        </p:nvPicPr>
        <p:blipFill rotWithShape="1">
          <a:blip r:embed="rId5">
            <a:alphaModFix/>
          </a:blip>
          <a:srcRect b="7270"/>
          <a:stretch/>
        </p:blipFill>
        <p:spPr>
          <a:xfrm>
            <a:off x="449134" y="4125034"/>
            <a:ext cx="5222268" cy="25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4"/>
          <p:cNvPicPr preferRelativeResize="0"/>
          <p:nvPr/>
        </p:nvPicPr>
        <p:blipFill rotWithShape="1">
          <a:blip r:embed="rId6">
            <a:alphaModFix/>
          </a:blip>
          <a:srcRect t="49300"/>
          <a:stretch/>
        </p:blipFill>
        <p:spPr>
          <a:xfrm>
            <a:off x="5881884" y="4441784"/>
            <a:ext cx="5999712" cy="2162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C14A-9001-748F-C607-1B90786FB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4835D-1BD2-36F6-A91D-589E0FBB8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074DDC-D5CB-01FA-729A-C480EC37C8DA}"/>
              </a:ext>
            </a:extLst>
          </p:cNvPr>
          <p:cNvSpPr txBox="1"/>
          <p:nvPr/>
        </p:nvSpPr>
        <p:spPr>
          <a:xfrm>
            <a:off x="623392" y="1124744"/>
            <a:ext cx="1116124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T3.6 context and objectives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Possible applications in WP3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Possible applications in WP4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Possible applications in WP1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5366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19445-FA4E-AA20-5577-626987E15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48C9E64-F7A7-C453-675B-71313F9BC66E}"/>
              </a:ext>
            </a:extLst>
          </p:cNvPr>
          <p:cNvSpPr/>
          <p:nvPr/>
        </p:nvSpPr>
        <p:spPr>
          <a:xfrm>
            <a:off x="407368" y="1340768"/>
            <a:ext cx="7128792" cy="2232248"/>
          </a:xfrm>
          <a:prstGeom prst="roundRect">
            <a:avLst/>
          </a:prstGeom>
          <a:solidFill>
            <a:schemeClr val="accent3">
              <a:alpha val="4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2B1717"/>
                </a:solidFill>
              </a:rPr>
              <a:t>T3.6: Computational Tools</a:t>
            </a:r>
          </a:p>
          <a:p>
            <a:r>
              <a:rPr lang="en-US" b="1" dirty="0">
                <a:solidFill>
                  <a:srgbClr val="2B1717"/>
                </a:solidFill>
              </a:rPr>
              <a:t>Horizontal Task</a:t>
            </a:r>
            <a:r>
              <a:rPr lang="en-US" dirty="0">
                <a:solidFill>
                  <a:srgbClr val="2B1717"/>
                </a:solidFill>
              </a:rPr>
              <a:t> supporting the technical WPs. It concerns the </a:t>
            </a:r>
            <a:r>
              <a:rPr lang="en-US" b="1" dirty="0">
                <a:solidFill>
                  <a:srgbClr val="2B1717"/>
                </a:solidFill>
              </a:rPr>
              <a:t>development of simulation, optimization and modelling tools based on classical and ML/AI algorithms:</a:t>
            </a:r>
            <a:r>
              <a:rPr lang="en-US" dirty="0">
                <a:solidFill>
                  <a:srgbClr val="2B1717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1717"/>
                </a:solidFill>
              </a:rPr>
              <a:t>On the simulation and computational studies of T3.1-T3.5.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1717"/>
                </a:solidFill>
              </a:rPr>
              <a:t>Computational modelling support to the tasks of WP4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DA37A5A-21AF-66DE-71D3-9CC1D62CF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9" y="65434"/>
            <a:ext cx="11665295" cy="1325563"/>
          </a:xfrm>
        </p:spPr>
        <p:txBody>
          <a:bodyPr>
            <a:normAutofit/>
          </a:bodyPr>
          <a:lstStyle/>
          <a:p>
            <a:r>
              <a:rPr lang="en-US" dirty="0"/>
              <a:t>T3.6 overview</a:t>
            </a:r>
          </a:p>
        </p:txBody>
      </p:sp>
      <p:pic>
        <p:nvPicPr>
          <p:cNvPr id="1028" name="Picture 4" descr="Top 10 Most Powerful AI Tools. A Deep Dive into the Top 10 AI Tools ...">
            <a:extLst>
              <a:ext uri="{FF2B5EF4-FFF2-40B4-BE49-F238E27FC236}">
                <a16:creationId xmlns:a16="http://schemas.microsoft.com/office/drawing/2014/main" id="{B4430B2C-C908-8219-B640-4EB246AFC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6" t="23333" r="11208"/>
          <a:stretch>
            <a:fillRect/>
          </a:stretch>
        </p:blipFill>
        <p:spPr bwMode="auto">
          <a:xfrm>
            <a:off x="767408" y="4005064"/>
            <a:ext cx="198831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9AD87D-AE81-BC4F-B2B9-DF1127C9D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696" y="4005064"/>
            <a:ext cx="2829582" cy="19442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BFEDAB-CA7B-9014-48D9-546DFC1485F0}"/>
              </a:ext>
            </a:extLst>
          </p:cNvPr>
          <p:cNvSpPr txBox="1"/>
          <p:nvPr/>
        </p:nvSpPr>
        <p:spPr>
          <a:xfrm>
            <a:off x="7752184" y="1124744"/>
            <a:ext cx="4032448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Led by AUTH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Partners: AUTH, CERTH, CERN</a:t>
            </a:r>
          </a:p>
          <a:p>
            <a:pPr lvl="1"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b="1" dirty="0"/>
              <a:t>Coordination</a:t>
            </a:r>
            <a:r>
              <a:rPr lang="en-US" sz="2000" dirty="0"/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Discussions and brainstorming within T3.6 to identify possible applications.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Proof of principle studies on various fronts </a:t>
            </a:r>
          </a:p>
        </p:txBody>
      </p:sp>
    </p:spTree>
    <p:extLst>
      <p:ext uri="{BB962C8B-B14F-4D97-AF65-F5344CB8AC3E}">
        <p14:creationId xmlns:p14="http://schemas.microsoft.com/office/powerpoint/2010/main" val="241451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5C358-59B3-6CB7-DCC7-67228743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applications in WP3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F32A6-C6DD-5FE6-0B85-FBCE7D4A2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525934"/>
            <a:ext cx="11665296" cy="391929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b="1" dirty="0"/>
              <a:t>T3.2 related: Development of tools related to machine commissioning / operation efficiency : </a:t>
            </a:r>
          </a:p>
          <a:p>
            <a:pPr>
              <a:lnSpc>
                <a:spcPct val="120000"/>
              </a:lnSpc>
            </a:pPr>
            <a:r>
              <a:rPr lang="en-GB" sz="2000" dirty="0">
                <a:sym typeface="Arial"/>
              </a:rPr>
              <a:t>Work in progress : </a:t>
            </a:r>
          </a:p>
          <a:p>
            <a:pPr lvl="1">
              <a:lnSpc>
                <a:spcPct val="120000"/>
              </a:lnSpc>
            </a:pPr>
            <a:r>
              <a:rPr lang="en-GB" sz="2000" dirty="0">
                <a:sym typeface="Arial"/>
              </a:rPr>
              <a:t>Understanding existing simulation tools (being trained starting from </a:t>
            </a:r>
            <a:r>
              <a:rPr lang="en-US" sz="2000">
                <a:sym typeface="Arial"/>
              </a:rPr>
              <a:t>simple </a:t>
            </a:r>
            <a:r>
              <a:rPr lang="en-GB" sz="2000">
                <a:sym typeface="Arial"/>
              </a:rPr>
              <a:t>examples</a:t>
            </a:r>
            <a:r>
              <a:rPr lang="en-GB" sz="2000" dirty="0">
                <a:sym typeface="Arial"/>
              </a:rPr>
              <a:t>)</a:t>
            </a:r>
          </a:p>
          <a:p>
            <a:pPr lvl="1">
              <a:lnSpc>
                <a:spcPct val="120000"/>
              </a:lnSpc>
            </a:pPr>
            <a:r>
              <a:rPr lang="en-GB" sz="2000" dirty="0">
                <a:sym typeface="Arial"/>
              </a:rPr>
              <a:t>Neural Network reconstruction of initial beam parameters from downstream phase-space measurements — proof-of-concept study </a:t>
            </a:r>
          </a:p>
          <a:p>
            <a:pPr>
              <a:lnSpc>
                <a:spcPct val="120000"/>
              </a:lnSpc>
            </a:pPr>
            <a:r>
              <a:rPr lang="en-GB" sz="2000" dirty="0">
                <a:sym typeface="Arial"/>
              </a:rPr>
              <a:t>Next step: </a:t>
            </a:r>
          </a:p>
          <a:p>
            <a:pPr lvl="1">
              <a:lnSpc>
                <a:spcPct val="120000"/>
              </a:lnSpc>
            </a:pPr>
            <a:r>
              <a:rPr lang="en-GB" sz="2000" dirty="0">
                <a:sym typeface="Arial"/>
              </a:rPr>
              <a:t>Once available, use the finale accelerator design to identify the most impactful application points — ion source, beam extraction, or transport line.</a:t>
            </a:r>
          </a:p>
          <a:p>
            <a:pPr lvl="1">
              <a:lnSpc>
                <a:spcPct val="120000"/>
              </a:lnSpc>
            </a:pPr>
            <a:r>
              <a:rPr lang="en-GB" sz="2000" dirty="0">
                <a:sym typeface="Arial"/>
              </a:rPr>
              <a:t>Fast predictions / decisions for different operational scenarios </a:t>
            </a:r>
            <a:endParaRPr lang="en-US" sz="2200" b="1" dirty="0">
              <a:sym typeface="Arial"/>
            </a:endParaRPr>
          </a:p>
          <a:p>
            <a:pPr marL="457200" lvl="1" indent="0">
              <a:lnSpc>
                <a:spcPct val="120000"/>
              </a:lnSpc>
              <a:buNone/>
            </a:pPr>
            <a:endParaRPr lang="en-GB" sz="2000" dirty="0">
              <a:sym typeface="Arial"/>
            </a:endParaRPr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157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2A64A-2E38-CE90-B726-BC006259A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FC1DD-A29F-73C7-0D7E-78E69C054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applications in WP3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6980F-5BA1-33C2-9E11-CA7BB1106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525934"/>
            <a:ext cx="11665296" cy="5215434"/>
          </a:xfrm>
        </p:spPr>
        <p:txBody>
          <a:bodyPr>
            <a:normAutofit/>
          </a:bodyPr>
          <a:lstStyle/>
          <a:p>
            <a:pPr marL="0" indent="0" rtl="0">
              <a:lnSpc>
                <a:spcPct val="120000"/>
              </a:lnSpc>
              <a:buNone/>
            </a:pPr>
            <a:r>
              <a:rPr lang="en-US" sz="2200" b="1" dirty="0"/>
              <a:t>T3.3 related: Targets engineering </a:t>
            </a:r>
          </a:p>
          <a:p>
            <a:pPr rtl="0">
              <a:lnSpc>
                <a:spcPct val="120000"/>
              </a:lnSpc>
            </a:pPr>
            <a:r>
              <a:rPr lang="en-US" sz="2200" dirty="0">
                <a:sym typeface="Arial"/>
              </a:rPr>
              <a:t>Targets operate under radiation flux, thermal shocks, mechanical stress, and corrosive coolants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n-US" sz="2200" dirty="0">
                <a:sym typeface="Arial"/>
              </a:rPr>
              <a:t>Experimental data is scarce and expensive → ML as surrogate model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n-US" sz="2200" dirty="0">
                <a:sym typeface="Arial"/>
              </a:rPr>
              <a:t>Structural integrity: predict fatigue &amp; fracture in tungsten/tantalum under cyclic beam loading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n-US" sz="2200" dirty="0">
                <a:sym typeface="Arial"/>
              </a:rPr>
              <a:t>Thermal management: ML replaces costly FEM simulations for cooling optimization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n-US" sz="2200" dirty="0">
                <a:sym typeface="Arial"/>
              </a:rPr>
              <a:t>Radioactive material extraction: optimize isotope yield and separation efficiency post-irradiation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endParaRPr lang="en-US" sz="2200" dirty="0">
              <a:sym typeface="Arial"/>
            </a:endParaRPr>
          </a:p>
          <a:p>
            <a:pPr marL="0" indent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b="1" dirty="0">
                <a:sym typeface="Arial"/>
              </a:rPr>
              <a:t>T3.4 related: Automation of controls </a:t>
            </a:r>
          </a:p>
          <a:p>
            <a:pPr marL="0" indent="0" rtl="0">
              <a:lnSpc>
                <a:spcPct val="120000"/>
              </a:lnSpc>
              <a:spcBef>
                <a:spcPts val="0"/>
              </a:spcBef>
              <a:buNone/>
            </a:pPr>
            <a:endParaRPr lang="en-US" sz="2200" b="1" dirty="0">
              <a:sym typeface="Arial"/>
            </a:endParaRPr>
          </a:p>
          <a:p>
            <a:pPr marL="457200" lvl="1" indent="0">
              <a:lnSpc>
                <a:spcPct val="120000"/>
              </a:lnSpc>
              <a:buNone/>
            </a:pPr>
            <a:endParaRPr lang="en-GB" sz="2000" dirty="0">
              <a:sym typeface="Arial"/>
            </a:endParaRPr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972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C99B6-CE41-EE02-A477-261FC295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applications in WP4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AAA86-8454-74A9-AE7F-C716BC170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525934"/>
            <a:ext cx="5976664" cy="420732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/>
              <a:t>ML in radiopharmaceuticals development</a:t>
            </a:r>
          </a:p>
          <a:p>
            <a:pPr marL="457200" lvl="0" indent="-285750" rtl="0">
              <a:lnSpc>
                <a:spcPct val="100000"/>
              </a:lnSpc>
              <a:spcBef>
                <a:spcPts val="300"/>
              </a:spcBef>
              <a:buSzPts val="900"/>
              <a:buFont typeface="Arial"/>
              <a:buChar char="●"/>
            </a:pPr>
            <a:r>
              <a:rPr lang="en-US" sz="2000" dirty="0">
                <a:sym typeface="Arial"/>
              </a:rPr>
              <a:t>Target molecule design: ML screens databases for high-affinity PET tracer ligands</a:t>
            </a:r>
          </a:p>
          <a:p>
            <a:pPr marL="457200" lvl="0" indent="-285750" rtl="0">
              <a:lnSpc>
                <a:spcPct val="100000"/>
              </a:lnSpc>
              <a:spcBef>
                <a:spcPts val="0"/>
              </a:spcBef>
              <a:buSzPts val="900"/>
              <a:buFont typeface="Arial"/>
              <a:buChar char="●"/>
            </a:pPr>
            <a:r>
              <a:rPr lang="en-US" sz="2000" dirty="0">
                <a:sym typeface="Arial"/>
              </a:rPr>
              <a:t>Image reconstruction: deep networks can improve low-dose PET/SPECT resolution; automated tumor segmentation for dosimetry</a:t>
            </a:r>
          </a:p>
          <a:p>
            <a:pPr marL="457200" lvl="0" indent="-285750" rtl="0">
              <a:lnSpc>
                <a:spcPct val="100000"/>
              </a:lnSpc>
              <a:spcBef>
                <a:spcPts val="0"/>
              </a:spcBef>
              <a:buSzPts val="900"/>
              <a:buFont typeface="Arial"/>
              <a:buChar char="●"/>
            </a:pPr>
            <a:r>
              <a:rPr lang="en-US" sz="2000" dirty="0">
                <a:sym typeface="Arial"/>
              </a:rPr>
              <a:t>Real-time monitoring: ML can detect extravasation events during radiopharmaceutical infusion</a:t>
            </a:r>
          </a:p>
          <a:p>
            <a:pPr marL="171450" lvl="0" indent="0" rtl="0">
              <a:lnSpc>
                <a:spcPct val="100000"/>
              </a:lnSpc>
              <a:spcBef>
                <a:spcPts val="0"/>
              </a:spcBef>
              <a:buSzPts val="900"/>
              <a:buNone/>
            </a:pPr>
            <a:endParaRPr lang="en-US" sz="2000" dirty="0">
              <a:sym typeface="Arial"/>
            </a:endParaRPr>
          </a:p>
          <a:p>
            <a:pPr marL="171450" lvl="0" indent="0" rtl="0">
              <a:lnSpc>
                <a:spcPct val="100000"/>
              </a:lnSpc>
              <a:spcBef>
                <a:spcPts val="0"/>
              </a:spcBef>
              <a:buSzPts val="900"/>
              <a:buNone/>
            </a:pPr>
            <a:r>
              <a:rPr lang="en-US" sz="2000" dirty="0">
                <a:sym typeface="Arial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</p:txBody>
      </p:sp>
      <p:pic>
        <p:nvPicPr>
          <p:cNvPr id="4" name="Google Shape;240;p37">
            <a:extLst>
              <a:ext uri="{FF2B5EF4-FFF2-40B4-BE49-F238E27FC236}">
                <a16:creationId xmlns:a16="http://schemas.microsoft.com/office/drawing/2014/main" id="{70F8BE49-5956-8782-3A3F-52776C8F22B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22131" y="1732417"/>
            <a:ext cx="5567403" cy="3125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4953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6B24A-4647-5C3F-B695-9A8203E57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application in WP1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6A9BD-7DEB-B84C-CD68-EF54D6506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2101998"/>
            <a:ext cx="6048672" cy="2551138"/>
          </a:xfrm>
        </p:spPr>
        <p:txBody>
          <a:bodyPr>
            <a:normAutofit/>
          </a:bodyPr>
          <a:lstStyle/>
          <a:p>
            <a:pPr rtl="0">
              <a:lnSpc>
                <a:spcPct val="115000"/>
              </a:lnSpc>
              <a:spcBef>
                <a:spcPts val="1600"/>
              </a:spcBef>
              <a:buClr>
                <a:schemeClr val="tx1"/>
              </a:buClr>
              <a:buSzPts val="1500"/>
            </a:pPr>
            <a:r>
              <a:rPr lang="en-GB" sz="2000" dirty="0">
                <a:sym typeface="Arial"/>
              </a:rPr>
              <a:t>An early-stage idea: a supervisory AI tool with access to project documentation, emails, and technical reports.</a:t>
            </a:r>
          </a:p>
          <a:p>
            <a:pPr rtl="0">
              <a:lnSpc>
                <a:spcPct val="115000"/>
              </a:lnSpc>
              <a:spcBef>
                <a:spcPts val="1600"/>
              </a:spcBef>
              <a:buClr>
                <a:schemeClr val="tx1"/>
              </a:buClr>
              <a:buSzPts val="1500"/>
            </a:pPr>
            <a:r>
              <a:rPr lang="en-GB" sz="2000" dirty="0">
                <a:sym typeface="Arial"/>
              </a:rPr>
              <a:t>Would handle information aggregation, correspondence, and serve as a living memory for the project </a:t>
            </a:r>
          </a:p>
          <a:p>
            <a:pPr rtl="0">
              <a:lnSpc>
                <a:spcPct val="115000"/>
              </a:lnSpc>
              <a:spcBef>
                <a:spcPts val="1600"/>
              </a:spcBef>
              <a:buClr>
                <a:schemeClr val="tx1"/>
              </a:buClr>
              <a:buSzPts val="1500"/>
            </a:pPr>
            <a:r>
              <a:rPr lang="en-GB" sz="2000" dirty="0">
                <a:sym typeface="Arial"/>
              </a:rPr>
              <a:t>To be explored further as the project matures.</a:t>
            </a:r>
          </a:p>
          <a:p>
            <a:pPr marL="0" indent="0" rtl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endParaRPr lang="en-GB" sz="2000" b="1" dirty="0">
              <a:sym typeface="Arial"/>
            </a:endParaRPr>
          </a:p>
          <a:p>
            <a:pPr marL="0" indent="0" rtl="0">
              <a:spcBef>
                <a:spcPts val="667"/>
              </a:spcBef>
              <a:spcAft>
                <a:spcPts val="667"/>
              </a:spcAft>
              <a:buNone/>
            </a:pPr>
            <a:endParaRPr lang="en-GB" sz="2000" dirty="0">
              <a:sym typeface="Arial"/>
            </a:endParaRPr>
          </a:p>
          <a:p>
            <a:endParaRPr lang="en-US" sz="2000" dirty="0"/>
          </a:p>
        </p:txBody>
      </p:sp>
      <p:pic>
        <p:nvPicPr>
          <p:cNvPr id="4" name="Google Shape;247;p38">
            <a:extLst>
              <a:ext uri="{FF2B5EF4-FFF2-40B4-BE49-F238E27FC236}">
                <a16:creationId xmlns:a16="http://schemas.microsoft.com/office/drawing/2014/main" id="{8C5AD963-6A99-41A4-C1B9-928B341FEE8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22045" y="2029990"/>
            <a:ext cx="5539601" cy="2615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1369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5D9CD-6552-B3C2-DE7F-E7DC4B409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B9773-2DCE-8C26-ABA3-D345F050D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196752"/>
            <a:ext cx="6264696" cy="4351338"/>
          </a:xfrm>
        </p:spPr>
        <p:txBody>
          <a:bodyPr>
            <a:noAutofit/>
          </a:bodyPr>
          <a:lstStyle/>
          <a:p>
            <a:r>
              <a:rPr lang="en-GB" sz="2000" dirty="0"/>
              <a:t>Horizontal task supporting mainly </a:t>
            </a:r>
            <a:r>
              <a:rPr lang="en-GB" sz="2000" b="1" dirty="0"/>
              <a:t>WP3 &amp; WP4</a:t>
            </a:r>
            <a:r>
              <a:rPr lang="en-GB" sz="2000" dirty="0"/>
              <a:t> </a:t>
            </a:r>
          </a:p>
          <a:p>
            <a:r>
              <a:rPr lang="en-GB" sz="2000" dirty="0"/>
              <a:t>Development of: </a:t>
            </a:r>
          </a:p>
          <a:p>
            <a:pPr lvl="1"/>
            <a:r>
              <a:rPr lang="en-GB" sz="2000" dirty="0"/>
              <a:t>Simulation tools </a:t>
            </a:r>
          </a:p>
          <a:p>
            <a:pPr lvl="1"/>
            <a:r>
              <a:rPr lang="en-GB" sz="2000" dirty="0"/>
              <a:t>Optimization methods </a:t>
            </a:r>
          </a:p>
          <a:p>
            <a:pPr lvl="1"/>
            <a:r>
              <a:rPr lang="en-GB" sz="2000" dirty="0"/>
              <a:t>ML/AI-based models</a:t>
            </a:r>
          </a:p>
          <a:p>
            <a:r>
              <a:rPr lang="en-GB" sz="2000" b="1" dirty="0"/>
              <a:t>WP3 Applications – Accelerator &amp; Targets</a:t>
            </a:r>
            <a:endParaRPr lang="en-GB" sz="2000" dirty="0"/>
          </a:p>
          <a:p>
            <a:pPr lvl="1"/>
            <a:r>
              <a:rPr lang="en-GB" sz="2000" dirty="0"/>
              <a:t>Beam reconstruction &amp; commissioning tools </a:t>
            </a:r>
          </a:p>
          <a:p>
            <a:pPr lvl="1"/>
            <a:r>
              <a:rPr lang="en-GB" sz="2000" dirty="0"/>
              <a:t>Fast prediction for operational scenarios (T3.2) </a:t>
            </a:r>
          </a:p>
          <a:p>
            <a:pPr lvl="1"/>
            <a:r>
              <a:rPr lang="en-GB" sz="2000" dirty="0"/>
              <a:t>ML surrogate models for </a:t>
            </a:r>
            <a:r>
              <a:rPr lang="en-GB" sz="2000" b="1" dirty="0"/>
              <a:t>target engineering (T3.3)</a:t>
            </a:r>
            <a:endParaRPr lang="en-US" sz="2000" b="1" dirty="0"/>
          </a:p>
          <a:p>
            <a:r>
              <a:rPr lang="en-US" sz="2000" b="1" dirty="0"/>
              <a:t>WP4 – Radiopharmaceuticals</a:t>
            </a:r>
            <a:endParaRPr lang="en-US" sz="2000" dirty="0"/>
          </a:p>
          <a:p>
            <a:pPr lvl="1"/>
            <a:r>
              <a:rPr lang="en-US" sz="2000" dirty="0"/>
              <a:t>Molecule screening </a:t>
            </a:r>
          </a:p>
          <a:p>
            <a:pPr lvl="1"/>
            <a:r>
              <a:rPr lang="en-US" sz="2000" dirty="0"/>
              <a:t>Image reconstruction </a:t>
            </a:r>
          </a:p>
          <a:p>
            <a:pPr lvl="1"/>
            <a:r>
              <a:rPr lang="en-US" sz="2000" dirty="0"/>
              <a:t>Dosimetry support</a:t>
            </a:r>
          </a:p>
          <a:p>
            <a:r>
              <a:rPr lang="en-US" sz="2000" b="1" dirty="0"/>
              <a:t>WP1 - Project-level AI assistant </a:t>
            </a:r>
          </a:p>
          <a:p>
            <a:pPr lvl="1"/>
            <a:r>
              <a:rPr lang="en-US" sz="2000" dirty="0"/>
              <a:t>A very early-stage idea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7AE31BA-4E78-B9A6-4CD8-F14C75526609}"/>
              </a:ext>
            </a:extLst>
          </p:cNvPr>
          <p:cNvSpPr txBox="1">
            <a:spLocks/>
          </p:cNvSpPr>
          <p:nvPr/>
        </p:nvSpPr>
        <p:spPr bwMode="auto">
          <a:xfrm>
            <a:off x="7104112" y="2132856"/>
            <a:ext cx="4752528" cy="24482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Space Grotesk"/>
              <a:buChar char="⟩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pace Grotesk"/>
              <a:buChar char="⟩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pace Grotesk"/>
              <a:buNone/>
            </a:pPr>
            <a:r>
              <a:rPr lang="en-GB" sz="2000" b="1" dirty="0"/>
              <a:t>Next Steps</a:t>
            </a:r>
          </a:p>
          <a:p>
            <a:r>
              <a:rPr lang="en-GB" sz="2000" dirty="0"/>
              <a:t>Identify </a:t>
            </a:r>
            <a:r>
              <a:rPr lang="en-GB" sz="2000" b="1" dirty="0"/>
              <a:t>high-impact use cases across the project</a:t>
            </a:r>
            <a:r>
              <a:rPr lang="en-GB" sz="2000" dirty="0"/>
              <a:t> </a:t>
            </a:r>
          </a:p>
          <a:p>
            <a:r>
              <a:rPr lang="en-GB" sz="2000" dirty="0"/>
              <a:t>Develop </a:t>
            </a:r>
            <a:r>
              <a:rPr lang="en-GB" sz="2000" b="1" dirty="0"/>
              <a:t>proof-of-concept tools</a:t>
            </a:r>
            <a:r>
              <a:rPr lang="en-GB" sz="2000" dirty="0"/>
              <a:t> </a:t>
            </a:r>
          </a:p>
          <a:p>
            <a:r>
              <a:rPr lang="en-GB" sz="2000" dirty="0"/>
              <a:t>Integrate with: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Final accelerator design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Experimental and / or simulation data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95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B4A967-89C5-4C5D-F599-FBF93BBD15D8}"/>
              </a:ext>
            </a:extLst>
          </p:cNvPr>
          <p:cNvSpPr txBox="1"/>
          <p:nvPr/>
        </p:nvSpPr>
        <p:spPr>
          <a:xfrm>
            <a:off x="767408" y="908720"/>
            <a:ext cx="1080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Thank you for your attention!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Many thanks to the local organizers for this very nice event! 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689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figeneia Colors">
      <a:dk1>
        <a:srgbClr val="565656"/>
      </a:dk1>
      <a:lt1>
        <a:sysClr val="window" lastClr="FFFFFF"/>
      </a:lt1>
      <a:dk2>
        <a:srgbClr val="5F5C85"/>
      </a:dk2>
      <a:lt2>
        <a:srgbClr val="C7D6D1"/>
      </a:lt2>
      <a:accent1>
        <a:srgbClr val="4B719C"/>
      </a:accent1>
      <a:accent2>
        <a:srgbClr val="739DBF"/>
      </a:accent2>
      <a:accent3>
        <a:srgbClr val="83BBA9"/>
      </a:accent3>
      <a:accent4>
        <a:srgbClr val="4D8A74"/>
      </a:accent4>
      <a:accent5>
        <a:srgbClr val="908BAE"/>
      </a:accent5>
      <a:accent6>
        <a:srgbClr val="D6D4E8"/>
      </a:accent6>
      <a:hlink>
        <a:srgbClr val="739DBF"/>
      </a:hlink>
      <a:folHlink>
        <a:srgbClr val="908BAE"/>
      </a:folHlink>
    </a:clrScheme>
    <a:fontScheme name="Ifigineja font">
      <a:majorFont>
        <a:latin typeface="Roboto"/>
        <a:ea typeface="Arial"/>
        <a:cs typeface="Arial"/>
      </a:majorFont>
      <a:minorFont>
        <a:latin typeface="Roboto Condensed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8514</TotalTime>
  <Words>881</Words>
  <Application>Microsoft Office PowerPoint</Application>
  <DocSecurity>0</DocSecurity>
  <PresentationFormat>Widescreen</PresentationFormat>
  <Paragraphs>141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Roboto Condensed</vt:lpstr>
      <vt:lpstr>Roboto</vt:lpstr>
      <vt:lpstr>Space Grotesk</vt:lpstr>
      <vt:lpstr>Calibri</vt:lpstr>
      <vt:lpstr>Arial</vt:lpstr>
      <vt:lpstr>Office Theme</vt:lpstr>
      <vt:lpstr>IFIGENEIA 2nd annual meeting:  T3.6 – Development of computational tools  F. Antoniou1,2, G. Dianos1, Ch. Georgiadis3, N. Laloumis3, R. Lingas3, A. Mamaras1, C. Petridou1, D. Sampsonidis1, A. Tsiamis1, S. Tzamarias1, N. Vagena1  1AUTH, 2CERN, 3CERTH</vt:lpstr>
      <vt:lpstr>Outline</vt:lpstr>
      <vt:lpstr>T3.6 overview</vt:lpstr>
      <vt:lpstr>Possible applications in WP3</vt:lpstr>
      <vt:lpstr>Possible applications in WP3</vt:lpstr>
      <vt:lpstr>Possible applications in WP4</vt:lpstr>
      <vt:lpstr>Possible application in WP1</vt:lpstr>
      <vt:lpstr>Summary and outlook</vt:lpstr>
      <vt:lpstr>PowerPoint Presentation</vt:lpstr>
      <vt:lpstr>AI-Driven Virtual Screening of Lutetium Chelators for Radiopharmaceuticals</vt:lpstr>
      <vt:lpstr>AI vs ML </vt:lpstr>
      <vt:lpstr>ML Categories </vt:lpstr>
      <vt:lpstr>ML Categories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Žitnik, Manca</dc:creator>
  <cp:keywords/>
  <dc:description/>
  <cp:lastModifiedBy>Fanouria Antoniou</cp:lastModifiedBy>
  <cp:revision>801</cp:revision>
  <dcterms:created xsi:type="dcterms:W3CDTF">2025-05-19T12:20:28Z</dcterms:created>
  <dcterms:modified xsi:type="dcterms:W3CDTF">2026-05-07T05:35:43Z</dcterms:modified>
  <cp:category/>
  <dc:identifier/>
  <cp:contentStatus/>
  <dc:language/>
  <cp:version/>
</cp:coreProperties>
</file>