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ms-powerpoint.presentation.macroEnabled.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4"/>
  </p:sldMasterIdLst>
  <p:notesMasterIdLst>
    <p:notesMasterId r:id="rId15"/>
  </p:notesMasterIdLst>
  <p:sldIdLst>
    <p:sldId id="256" r:id="rId5"/>
    <p:sldId id="305" r:id="rId6"/>
    <p:sldId id="303" r:id="rId7"/>
    <p:sldId id="259" r:id="rId8"/>
    <p:sldId id="263" r:id="rId9"/>
    <p:sldId id="308" r:id="rId10"/>
    <p:sldId id="310" r:id="rId11"/>
    <p:sldId id="309" r:id="rId12"/>
    <p:sldId id="307" r:id="rId13"/>
    <p:sldId id="268" r:id="rId14"/>
  </p:sldIdLst>
  <p:sldSz cx="12192000" cy="6858000"/>
  <p:notesSz cx="6858000" cy="9144000"/>
  <p:embeddedFontLst>
    <p:embeddedFont>
      <p:font typeface="Roboto" panose="02000000000000000000" pitchFamily="2" charset="0"/>
      <p:regular r:id="rId16"/>
      <p:bold r:id="rId17"/>
      <p:italic r:id="rId18"/>
      <p:boldItalic r:id="rId19"/>
    </p:embeddedFont>
    <p:embeddedFont>
      <p:font typeface="Roboto Condensed" panose="02000000000000000000" pitchFamily="2" charset="0"/>
      <p:regular r:id="rId20"/>
      <p:bold r:id="rId21"/>
      <p:italic r:id="rId22"/>
      <p:boldItalic r:id="rId23"/>
    </p:embeddedFont>
    <p:embeddedFont>
      <p:font typeface="Space Grotesk" panose="020B0604020202020204" charset="0"/>
      <p:regular r:id="rId24"/>
      <p:bold r:id="rId25"/>
    </p:embeddedFont>
  </p:embeddedFontLst>
  <p:defaultTextStyle>
    <a:defPPr>
      <a:defRPr lang="en-SI"/>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5A111915-BE36-4E01-A7E5-04B1672EAD32}" styleName="Light Style 2 - Accent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19" autoAdjust="0"/>
    <p:restoredTop sz="77062" autoAdjust="0"/>
  </p:normalViewPr>
  <p:slideViewPr>
    <p:cSldViewPr snapToGrid="0">
      <p:cViewPr varScale="1">
        <p:scale>
          <a:sx n="66" d="100"/>
          <a:sy n="66" d="100"/>
        </p:scale>
        <p:origin x="1330" y="43"/>
      </p:cViewPr>
      <p:guideLst/>
    </p:cSldViewPr>
  </p:slideViewPr>
  <p:outlineViewPr>
    <p:cViewPr>
      <p:scale>
        <a:sx n="33" d="100"/>
        <a:sy n="33" d="100"/>
      </p:scale>
      <p:origin x="0" y="0"/>
    </p:cViewPr>
  </p:outlin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font" Target="fonts/font3.fntdata"/><Relationship Id="rId26"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font" Target="fonts/font6.fntdata"/><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font" Target="fonts/font2.fntdata"/><Relationship Id="rId25" Type="http://schemas.openxmlformats.org/officeDocument/2006/relationships/font" Target="fonts/font10.fntdata"/><Relationship Id="rId2" Type="http://schemas.openxmlformats.org/officeDocument/2006/relationships/customXml" Target="../customXml/item2.xml"/><Relationship Id="rId16" Type="http://schemas.openxmlformats.org/officeDocument/2006/relationships/font" Target="fonts/font1.fntdata"/><Relationship Id="rId20" Type="http://schemas.openxmlformats.org/officeDocument/2006/relationships/font" Target="fonts/font5.fntdata"/><Relationship Id="rId29"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font" Target="fonts/font9.fntdata"/><Relationship Id="rId5" Type="http://schemas.openxmlformats.org/officeDocument/2006/relationships/slide" Target="slides/slide1.xml"/><Relationship Id="rId15" Type="http://schemas.openxmlformats.org/officeDocument/2006/relationships/notesMaster" Target="notesMasters/notesMaster1.xml"/><Relationship Id="rId23" Type="http://schemas.openxmlformats.org/officeDocument/2006/relationships/font" Target="fonts/font8.fntdata"/><Relationship Id="rId28"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font" Target="fonts/font4.fntdata"/><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font" Target="fonts/font7.fntdata"/><Relationship Id="rId27"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0_2">
  <dgm:title val=""/>
  <dgm:desc val=""/>
  <dgm:catLst>
    <dgm:cat type="mainScheme" pri="10200"/>
  </dgm:catLst>
  <dgm:styleLbl name="node0">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lig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l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vennNode1">
    <dgm:fillClrLst meth="repeat">
      <a:schemeClr val="lt1">
        <a:alpha val="50000"/>
      </a:schemeClr>
    </dgm:fillClrLst>
    <dgm:linClrLst meth="repeat">
      <a:schemeClr val="dk2">
        <a:shade val="80000"/>
      </a:schemeClr>
    </dgm:linClrLst>
    <dgm:effectClrLst/>
    <dgm:txLinClrLst/>
    <dgm:txFillClrLst/>
    <dgm:txEffectClrLst/>
  </dgm:styleLbl>
  <dgm:styleLbl name="node2">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3">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4">
    <dgm:fillClrLst meth="repeat">
      <a:schemeClr val="lt1"/>
    </dgm:fillClrLst>
    <dgm:linClrLst meth="repeat">
      <a:schemeClr val="dk2">
        <a:shade val="80000"/>
      </a:schemeClr>
    </dgm:linClrLst>
    <dgm:effectClrLst/>
    <dgm:txLinClrLst/>
    <dgm:txFillClrLst meth="repeat">
      <a:schemeClr val="dk2"/>
    </dgm:txFillClrLst>
    <dgm:txEffectClrLst/>
  </dgm:styleLbl>
  <dgm:styleLbl name="f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align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b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sibTrans1D1">
    <dgm:fillClrLst meth="repeat">
      <a:schemeClr val="dk2"/>
    </dgm:fillClrLst>
    <dgm:linClrLst meth="repeat">
      <a:schemeClr val="dk2"/>
    </dgm:linClrLst>
    <dgm:effectClrLst/>
    <dgm:txLinClrLst/>
    <dgm:txFillClrLst meth="repeat">
      <a:schemeClr val="tx1"/>
    </dgm:txFillClrLst>
    <dgm:txEffectClrLst/>
  </dgm:styleLbl>
  <dgm:styleLbl name="callout">
    <dgm:fillClrLst meth="repeat">
      <a:schemeClr val="dk2"/>
    </dgm:fillClrLst>
    <dgm:linClrLst meth="repeat">
      <a:schemeClr val="dk2"/>
    </dgm:linClrLst>
    <dgm:effectClrLst/>
    <dgm:txLinClrLst/>
    <dgm:txFillClrLst meth="repeat">
      <a:schemeClr val="tx1"/>
    </dgm:txFillClrLst>
    <dgm:txEffectClrLst/>
  </dgm:styleLbl>
  <dgm:styleLbl name="asst0">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2">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3">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4">
    <dgm:fillClrLst meth="repeat">
      <a:schemeClr val="lt1"/>
    </dgm:fillClrLst>
    <dgm:linClrLst meth="repeat">
      <a:schemeClr val="dk2">
        <a:shade val="80000"/>
      </a:schemeClr>
    </dgm:linClrLst>
    <dgm:effectClrLst/>
    <dgm:txLinClrLst/>
    <dgm:txFillClrLst meth="repeat">
      <a:schemeClr val="dk2"/>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dgm:txEffectClrLst/>
  </dgm:styleLbl>
  <dgm:styleLbl name="parChTrans2D2">
    <dgm:fillClrLst meth="repeat">
      <a:schemeClr val="dk2"/>
    </dgm:fillClrLst>
    <dgm:linClrLst meth="repeat">
      <a:schemeClr val="dk2"/>
    </dgm:linClrLst>
    <dgm:effectClrLst/>
    <dgm:txLinClrLst/>
    <dgm:txFillClrLst/>
    <dgm:txEffectClrLst/>
  </dgm:styleLbl>
  <dgm:styleLbl name="parChTrans2D3">
    <dgm:fillClrLst meth="repeat">
      <a:schemeClr val="dk2"/>
    </dgm:fillClrLst>
    <dgm:linClrLst meth="repeat">
      <a:schemeClr val="dk2"/>
    </dgm:linClrLst>
    <dgm:effectClrLst/>
    <dgm:txLinClrLst/>
    <dgm:txFillClrLst/>
    <dgm:txEffectClrLst/>
  </dgm:styleLbl>
  <dgm:styleLbl name="parChTrans2D4">
    <dgm:fillClrLst meth="repeat">
      <a:schemeClr val="dk2"/>
    </dgm:fillClrLst>
    <dgm:linClrLst meth="repeat">
      <a:schemeClr val="dk2"/>
    </dgm:linClrLst>
    <dgm:effectClrLst/>
    <dgm:txLinClrLst/>
    <dgm:txFillClrLst meth="repeat">
      <a:schemeClr val="lt1"/>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con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align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trAlignAcc1">
    <dgm:fillClrLst meth="repeat">
      <a:schemeClr val="dk2">
        <a:alpha val="40000"/>
        <a:tint val="40000"/>
      </a:schemeClr>
    </dgm:fillClrLst>
    <dgm:linClrLst meth="repeat">
      <a:schemeClr val="dk2"/>
    </dgm:linClrLst>
    <dgm:effectClrLst/>
    <dgm:txLinClrLst/>
    <dgm:txFillClrLst meth="repeat">
      <a:schemeClr val="dk2"/>
    </dgm:txFillClrLst>
    <dgm:txEffectClrLst/>
  </dgm:styleLbl>
  <dgm:styleLbl name="b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solidFgAcc1">
    <dgm:fillClrLst meth="repeat">
      <a:schemeClr val="lt1"/>
    </dgm:fillClrLst>
    <dgm:linClrLst meth="repeat">
      <a:schemeClr val="dk2"/>
    </dgm:linClrLst>
    <dgm:effectClrLst/>
    <dgm:txLinClrLst/>
    <dgm:txFillClrLst meth="repeat">
      <a:schemeClr val="dk2"/>
    </dgm:txFillClrLst>
    <dgm:txEffectClrLst/>
  </dgm:styleLbl>
  <dgm:styleLbl name="solidAlignAcc1">
    <dgm:fillClrLst meth="repeat">
      <a:schemeClr val="lt1"/>
    </dgm:fillClrLst>
    <dgm:linClrLst meth="repeat">
      <a:schemeClr val="dk2"/>
    </dgm:linClrLst>
    <dgm:effectClrLst/>
    <dgm:txLinClrLst/>
    <dgm:txFillClrLst meth="repeat">
      <a:schemeClr val="dk2"/>
    </dgm:txFillClrLst>
    <dgm:txEffectClrLst/>
  </dgm:styleLbl>
  <dgm:styleLbl name="solidBgAcc1">
    <dgm:fillClrLst meth="repeat">
      <a:schemeClr val="lt1"/>
    </dgm:fillClrLst>
    <dgm:linClrLst meth="repeat">
      <a:schemeClr val="dk2"/>
    </dgm:linClrLst>
    <dgm:effectClrLst/>
    <dgm:txLinClrLst/>
    <dgm:txFillClrLst meth="repeat">
      <a:schemeClr val="dk2"/>
    </dgm:txFillClrLst>
    <dgm:txEffectClrLst/>
  </dgm:styleLbl>
  <dgm:styleLbl name="f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align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b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fgAcc0">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2">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3">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4">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2"/>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2"/>
    </dgm:txFillClrLst>
    <dgm:txEffectClrLst/>
  </dgm:styleLbl>
  <dgm:styleLbl name="fgShp">
    <dgm:fillClrLst meth="repeat">
      <a:schemeClr val="dk2">
        <a:tint val="60000"/>
      </a:schemeClr>
    </dgm:fillClrLst>
    <dgm:linClrLst meth="repeat">
      <a:schemeClr val="lt1"/>
    </dgm:linClrLst>
    <dgm:effectClrLst/>
    <dgm:txLinClrLst/>
    <dgm:txFillClrLst meth="repeat">
      <a:schemeClr val="dk2"/>
    </dgm:txFillClrLst>
    <dgm:txEffectClrLst/>
  </dgm:styleLbl>
  <dgm:styleLbl name="revTx">
    <dgm:fillClrLst meth="repeat">
      <a:schemeClr val="lt1">
        <a:alpha val="0"/>
      </a:schemeClr>
    </dgm:fillClrLst>
    <dgm:linClrLst meth="repeat">
      <a:schemeClr val="dk2">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7CF702A-FB88-4DC1-BF63-550C093F631B}" type="doc">
      <dgm:prSet loTypeId="urn:microsoft.com/office/officeart/2005/8/layout/vProcess5" loCatId="process" qsTypeId="urn:microsoft.com/office/officeart/2005/8/quickstyle/simple1" qsCatId="simple" csTypeId="urn:microsoft.com/office/officeart/2005/8/colors/accent0_2" csCatId="mainScheme" phldr="1"/>
      <dgm:spPr/>
      <dgm:t>
        <a:bodyPr/>
        <a:lstStyle/>
        <a:p>
          <a:endParaRPr lang="en-CY"/>
        </a:p>
      </dgm:t>
    </dgm:pt>
    <dgm:pt modelId="{11798C7E-50ED-4324-BDF2-A9EB2627F8C3}">
      <dgm:prSet phldrT="[Text]" custT="1"/>
      <dgm:spPr>
        <a:ln w="38100">
          <a:solidFill>
            <a:schemeClr val="accent6"/>
          </a:solidFill>
        </a:ln>
      </dgm:spPr>
      <dgm:t>
        <a:bodyPr/>
        <a:lstStyle/>
        <a:p>
          <a:r>
            <a:rPr lang="en-US" sz="1600" b="1" dirty="0"/>
            <a:t>Population: </a:t>
          </a:r>
          <a:r>
            <a:rPr lang="en-US" sz="1600" b="0" i="0" dirty="0"/>
            <a:t>The analysis showed that Slovenia and Cyprus present an increasing population trend, while Greece shows a decline. These trends are important as they directly affect future cancer incidence</a:t>
          </a:r>
          <a:endParaRPr lang="en-CY" sz="1600" dirty="0"/>
        </a:p>
      </dgm:t>
    </dgm:pt>
    <dgm:pt modelId="{0EF3ECD4-DE1B-4C12-85A3-9EA59A6156FA}" type="parTrans" cxnId="{86EF78D3-5F66-4A7A-93D1-33A98D9CACD8}">
      <dgm:prSet/>
      <dgm:spPr/>
      <dgm:t>
        <a:bodyPr/>
        <a:lstStyle/>
        <a:p>
          <a:endParaRPr lang="en-CY" sz="2000"/>
        </a:p>
      </dgm:t>
    </dgm:pt>
    <dgm:pt modelId="{F2C9D9CE-E8F8-4338-8881-4540206716AA}" type="sibTrans" cxnId="{86EF78D3-5F66-4A7A-93D1-33A98D9CACD8}">
      <dgm:prSet custT="1"/>
      <dgm:spPr>
        <a:solidFill>
          <a:schemeClr val="accent6"/>
        </a:solidFill>
      </dgm:spPr>
      <dgm:t>
        <a:bodyPr/>
        <a:lstStyle/>
        <a:p>
          <a:endParaRPr lang="en-CY" sz="3200"/>
        </a:p>
      </dgm:t>
    </dgm:pt>
    <dgm:pt modelId="{C6FDCB27-F279-44E4-928E-592ED9E13BCE}">
      <dgm:prSet phldrT="[Text]" phldr="0" custT="1"/>
      <dgm:spPr>
        <a:ln w="38100">
          <a:solidFill>
            <a:schemeClr val="accent6"/>
          </a:solidFill>
        </a:ln>
      </dgm:spPr>
      <dgm:t>
        <a:bodyPr/>
        <a:lstStyle/>
        <a:p>
          <a:r>
            <a:rPr lang="en-US" sz="1600" b="1" dirty="0"/>
            <a:t>Cancer Incidences: </a:t>
          </a:r>
          <a:r>
            <a:rPr lang="en-US" sz="1600" dirty="0"/>
            <a:t>Reliable data were obtained from the Institute of Oncology Ljubljana-Slovenia and the Ministry of Health-Cyprus. For Greece, due to very limited available data, estimates were derived from secondary sources such as scientific articles, the Global Cancer Observatory and OECD databases.  </a:t>
          </a:r>
          <a:endParaRPr lang="en-CY" sz="1600" dirty="0"/>
        </a:p>
      </dgm:t>
    </dgm:pt>
    <dgm:pt modelId="{6D859EE7-D388-4EB1-8705-6247140FD93A}" type="parTrans" cxnId="{E768627B-0210-4299-9581-5D154C54C049}">
      <dgm:prSet/>
      <dgm:spPr/>
      <dgm:t>
        <a:bodyPr/>
        <a:lstStyle/>
        <a:p>
          <a:endParaRPr lang="en-CY" sz="2000"/>
        </a:p>
      </dgm:t>
    </dgm:pt>
    <dgm:pt modelId="{18533A0C-F542-4E93-B5EB-379DCEB63BD0}" type="sibTrans" cxnId="{E768627B-0210-4299-9581-5D154C54C049}">
      <dgm:prSet custT="1"/>
      <dgm:spPr>
        <a:solidFill>
          <a:schemeClr val="accent6"/>
        </a:solidFill>
      </dgm:spPr>
      <dgm:t>
        <a:bodyPr/>
        <a:lstStyle/>
        <a:p>
          <a:endParaRPr lang="en-CY" sz="3200"/>
        </a:p>
      </dgm:t>
    </dgm:pt>
    <dgm:pt modelId="{3F441CF7-BB06-4274-8554-9A68E395372C}">
      <dgm:prSet phldrT="[Text]" phldr="0" custT="1"/>
      <dgm:spPr>
        <a:ln w="38100">
          <a:solidFill>
            <a:schemeClr val="accent6"/>
          </a:solidFill>
        </a:ln>
      </dgm:spPr>
      <dgm:t>
        <a:bodyPr/>
        <a:lstStyle/>
        <a:p>
          <a:r>
            <a:rPr lang="en-US" sz="1600" b="1"/>
            <a:t>Data limitations: </a:t>
          </a:r>
          <a:r>
            <a:rPr lang="en-US" sz="1600" b="0"/>
            <a:t>T</a:t>
          </a:r>
          <a:r>
            <a:rPr lang="en-US" sz="1600"/>
            <a:t>he distribution of cancer types for Greece was approximated using corresponding percentages from Cyprus. This assumption is based on similarities in lifestyle, diet and population characteristics, providing a reasonable starting point until more country-specific data become available.</a:t>
          </a:r>
          <a:endParaRPr lang="en-CY" sz="1600" b="1" dirty="0"/>
        </a:p>
      </dgm:t>
    </dgm:pt>
    <dgm:pt modelId="{905D23CC-13D9-44FF-A649-365387CB9212}" type="parTrans" cxnId="{6FB94F31-51A3-458F-9CCB-8C98C0BD30C2}">
      <dgm:prSet/>
      <dgm:spPr/>
      <dgm:t>
        <a:bodyPr/>
        <a:lstStyle/>
        <a:p>
          <a:endParaRPr lang="en-CY" sz="2000"/>
        </a:p>
      </dgm:t>
    </dgm:pt>
    <dgm:pt modelId="{521B00C6-0790-4EAE-A68C-925F7BEC57FC}" type="sibTrans" cxnId="{6FB94F31-51A3-458F-9CCB-8C98C0BD30C2}">
      <dgm:prSet custT="1"/>
      <dgm:spPr>
        <a:solidFill>
          <a:schemeClr val="accent6"/>
        </a:solidFill>
      </dgm:spPr>
      <dgm:t>
        <a:bodyPr/>
        <a:lstStyle/>
        <a:p>
          <a:endParaRPr lang="en-CY" sz="3200"/>
        </a:p>
      </dgm:t>
    </dgm:pt>
    <dgm:pt modelId="{B7E5BD5A-E899-4005-8536-D14E791402AB}">
      <dgm:prSet phldrT="[Text]" phldr="0" custT="1"/>
      <dgm:spPr>
        <a:ln w="38100">
          <a:solidFill>
            <a:schemeClr val="accent6"/>
          </a:solidFill>
        </a:ln>
      </dgm:spPr>
      <dgm:t>
        <a:bodyPr/>
        <a:lstStyle/>
        <a:p>
          <a:r>
            <a:rPr lang="en-US" sz="1600" b="1" dirty="0"/>
            <a:t>Calculations: </a:t>
          </a:r>
          <a:r>
            <a:rPr lang="en-US" sz="1600" b="0" dirty="0"/>
            <a:t>Expected</a:t>
          </a:r>
          <a:r>
            <a:rPr lang="en-US" sz="1600" b="1" dirty="0"/>
            <a:t> </a:t>
          </a:r>
          <a:r>
            <a:rPr lang="en-US" sz="1600" b="0" dirty="0"/>
            <a:t>Future Cancer Incidence up to 2040, Total treatment sessions, Estimation of Eligible Patients for Cyprus, Greece, Slovenia</a:t>
          </a:r>
          <a:endParaRPr lang="en-CY" sz="1600" b="1" dirty="0"/>
        </a:p>
      </dgm:t>
    </dgm:pt>
    <dgm:pt modelId="{5A6CB35B-D2CD-4ABF-B304-0D2C4BD79A49}" type="parTrans" cxnId="{3443476B-A775-4545-B71B-770035503C88}">
      <dgm:prSet/>
      <dgm:spPr/>
      <dgm:t>
        <a:bodyPr/>
        <a:lstStyle/>
        <a:p>
          <a:endParaRPr lang="en-CY" sz="2000"/>
        </a:p>
      </dgm:t>
    </dgm:pt>
    <dgm:pt modelId="{63C26A32-6DD8-407E-A99F-F149ACB00B25}" type="sibTrans" cxnId="{3443476B-A775-4545-B71B-770035503C88}">
      <dgm:prSet/>
      <dgm:spPr/>
      <dgm:t>
        <a:bodyPr/>
        <a:lstStyle/>
        <a:p>
          <a:endParaRPr lang="en-CY" sz="2000"/>
        </a:p>
      </dgm:t>
    </dgm:pt>
    <dgm:pt modelId="{4829DD69-04FE-4F97-A333-2963DDAF0688}" type="pres">
      <dgm:prSet presAssocID="{07CF702A-FB88-4DC1-BF63-550C093F631B}" presName="outerComposite" presStyleCnt="0">
        <dgm:presLayoutVars>
          <dgm:chMax val="5"/>
          <dgm:dir/>
          <dgm:resizeHandles val="exact"/>
        </dgm:presLayoutVars>
      </dgm:prSet>
      <dgm:spPr/>
    </dgm:pt>
    <dgm:pt modelId="{633639EB-F233-458B-B59F-99C91D13713D}" type="pres">
      <dgm:prSet presAssocID="{07CF702A-FB88-4DC1-BF63-550C093F631B}" presName="dummyMaxCanvas" presStyleCnt="0">
        <dgm:presLayoutVars/>
      </dgm:prSet>
      <dgm:spPr/>
    </dgm:pt>
    <dgm:pt modelId="{02F65A03-41FF-4B43-8393-EA7A5951ABCB}" type="pres">
      <dgm:prSet presAssocID="{07CF702A-FB88-4DC1-BF63-550C093F631B}" presName="FourNodes_1" presStyleLbl="node1" presStyleIdx="0" presStyleCnt="4">
        <dgm:presLayoutVars>
          <dgm:bulletEnabled val="1"/>
        </dgm:presLayoutVars>
      </dgm:prSet>
      <dgm:spPr/>
    </dgm:pt>
    <dgm:pt modelId="{4773359B-2D03-4923-80A6-40530A8A13FD}" type="pres">
      <dgm:prSet presAssocID="{07CF702A-FB88-4DC1-BF63-550C093F631B}" presName="FourNodes_2" presStyleLbl="node1" presStyleIdx="1" presStyleCnt="4">
        <dgm:presLayoutVars>
          <dgm:bulletEnabled val="1"/>
        </dgm:presLayoutVars>
      </dgm:prSet>
      <dgm:spPr/>
    </dgm:pt>
    <dgm:pt modelId="{0DBFD3F9-654B-4DD3-90D4-360684ACD986}" type="pres">
      <dgm:prSet presAssocID="{07CF702A-FB88-4DC1-BF63-550C093F631B}" presName="FourNodes_3" presStyleLbl="node1" presStyleIdx="2" presStyleCnt="4">
        <dgm:presLayoutVars>
          <dgm:bulletEnabled val="1"/>
        </dgm:presLayoutVars>
      </dgm:prSet>
      <dgm:spPr/>
    </dgm:pt>
    <dgm:pt modelId="{29AF49F5-2C3D-4AAF-8EC2-2A414A3B3A0E}" type="pres">
      <dgm:prSet presAssocID="{07CF702A-FB88-4DC1-BF63-550C093F631B}" presName="FourNodes_4" presStyleLbl="node1" presStyleIdx="3" presStyleCnt="4" custLinFactNeighborY="-2653">
        <dgm:presLayoutVars>
          <dgm:bulletEnabled val="1"/>
        </dgm:presLayoutVars>
      </dgm:prSet>
      <dgm:spPr/>
    </dgm:pt>
    <dgm:pt modelId="{E7D68EB3-8610-4F2A-BE17-34249CE0B258}" type="pres">
      <dgm:prSet presAssocID="{07CF702A-FB88-4DC1-BF63-550C093F631B}" presName="FourConn_1-2" presStyleLbl="fgAccFollowNode1" presStyleIdx="0" presStyleCnt="3">
        <dgm:presLayoutVars>
          <dgm:bulletEnabled val="1"/>
        </dgm:presLayoutVars>
      </dgm:prSet>
      <dgm:spPr/>
    </dgm:pt>
    <dgm:pt modelId="{C40241A0-D590-4C8B-AE68-A7904BD9D897}" type="pres">
      <dgm:prSet presAssocID="{07CF702A-FB88-4DC1-BF63-550C093F631B}" presName="FourConn_2-3" presStyleLbl="fgAccFollowNode1" presStyleIdx="1" presStyleCnt="3">
        <dgm:presLayoutVars>
          <dgm:bulletEnabled val="1"/>
        </dgm:presLayoutVars>
      </dgm:prSet>
      <dgm:spPr/>
    </dgm:pt>
    <dgm:pt modelId="{49C4DF5C-2ED8-49C0-B509-5F791220F96C}" type="pres">
      <dgm:prSet presAssocID="{07CF702A-FB88-4DC1-BF63-550C093F631B}" presName="FourConn_3-4" presStyleLbl="fgAccFollowNode1" presStyleIdx="2" presStyleCnt="3">
        <dgm:presLayoutVars>
          <dgm:bulletEnabled val="1"/>
        </dgm:presLayoutVars>
      </dgm:prSet>
      <dgm:spPr/>
    </dgm:pt>
    <dgm:pt modelId="{5095A838-7697-4533-AB2C-77E7E7C4CB21}" type="pres">
      <dgm:prSet presAssocID="{07CF702A-FB88-4DC1-BF63-550C093F631B}" presName="FourNodes_1_text" presStyleLbl="node1" presStyleIdx="3" presStyleCnt="4">
        <dgm:presLayoutVars>
          <dgm:bulletEnabled val="1"/>
        </dgm:presLayoutVars>
      </dgm:prSet>
      <dgm:spPr/>
    </dgm:pt>
    <dgm:pt modelId="{B9755663-455E-4510-BA22-83772B4C0A88}" type="pres">
      <dgm:prSet presAssocID="{07CF702A-FB88-4DC1-BF63-550C093F631B}" presName="FourNodes_2_text" presStyleLbl="node1" presStyleIdx="3" presStyleCnt="4">
        <dgm:presLayoutVars>
          <dgm:bulletEnabled val="1"/>
        </dgm:presLayoutVars>
      </dgm:prSet>
      <dgm:spPr/>
    </dgm:pt>
    <dgm:pt modelId="{698A6BF0-4CC2-4350-94F1-AC19F44C6D96}" type="pres">
      <dgm:prSet presAssocID="{07CF702A-FB88-4DC1-BF63-550C093F631B}" presName="FourNodes_3_text" presStyleLbl="node1" presStyleIdx="3" presStyleCnt="4">
        <dgm:presLayoutVars>
          <dgm:bulletEnabled val="1"/>
        </dgm:presLayoutVars>
      </dgm:prSet>
      <dgm:spPr/>
    </dgm:pt>
    <dgm:pt modelId="{AA329114-3134-4689-8DD5-920347FB301B}" type="pres">
      <dgm:prSet presAssocID="{07CF702A-FB88-4DC1-BF63-550C093F631B}" presName="FourNodes_4_text" presStyleLbl="node1" presStyleIdx="3" presStyleCnt="4">
        <dgm:presLayoutVars>
          <dgm:bulletEnabled val="1"/>
        </dgm:presLayoutVars>
      </dgm:prSet>
      <dgm:spPr/>
    </dgm:pt>
  </dgm:ptLst>
  <dgm:cxnLst>
    <dgm:cxn modelId="{F1DD9507-5007-4E88-B912-41157E998BC7}" type="presOf" srcId="{3F441CF7-BB06-4274-8554-9A68E395372C}" destId="{0DBFD3F9-654B-4DD3-90D4-360684ACD986}" srcOrd="0" destOrd="0" presId="urn:microsoft.com/office/officeart/2005/8/layout/vProcess5"/>
    <dgm:cxn modelId="{0A251F1D-91DB-43AA-9C00-59445492C96F}" type="presOf" srcId="{3F441CF7-BB06-4274-8554-9A68E395372C}" destId="{698A6BF0-4CC2-4350-94F1-AC19F44C6D96}" srcOrd="1" destOrd="0" presId="urn:microsoft.com/office/officeart/2005/8/layout/vProcess5"/>
    <dgm:cxn modelId="{6FB94F31-51A3-458F-9CCB-8C98C0BD30C2}" srcId="{07CF702A-FB88-4DC1-BF63-550C093F631B}" destId="{3F441CF7-BB06-4274-8554-9A68E395372C}" srcOrd="2" destOrd="0" parTransId="{905D23CC-13D9-44FF-A649-365387CB9212}" sibTransId="{521B00C6-0790-4EAE-A68C-925F7BEC57FC}"/>
    <dgm:cxn modelId="{FE778733-7610-42A0-AD5A-0CD62ED02EA2}" type="presOf" srcId="{07CF702A-FB88-4DC1-BF63-550C093F631B}" destId="{4829DD69-04FE-4F97-A333-2963DDAF0688}" srcOrd="0" destOrd="0" presId="urn:microsoft.com/office/officeart/2005/8/layout/vProcess5"/>
    <dgm:cxn modelId="{A1552340-EAE6-4A94-A65F-21C528A47D7E}" type="presOf" srcId="{C6FDCB27-F279-44E4-928E-592ED9E13BCE}" destId="{B9755663-455E-4510-BA22-83772B4C0A88}" srcOrd="1" destOrd="0" presId="urn:microsoft.com/office/officeart/2005/8/layout/vProcess5"/>
    <dgm:cxn modelId="{3443476B-A775-4545-B71B-770035503C88}" srcId="{07CF702A-FB88-4DC1-BF63-550C093F631B}" destId="{B7E5BD5A-E899-4005-8536-D14E791402AB}" srcOrd="3" destOrd="0" parTransId="{5A6CB35B-D2CD-4ABF-B304-0D2C4BD79A49}" sibTransId="{63C26A32-6DD8-407E-A99F-F149ACB00B25}"/>
    <dgm:cxn modelId="{787A984B-484D-4DA7-AE10-65915F330527}" type="presOf" srcId="{18533A0C-F542-4E93-B5EB-379DCEB63BD0}" destId="{C40241A0-D590-4C8B-AE68-A7904BD9D897}" srcOrd="0" destOrd="0" presId="urn:microsoft.com/office/officeart/2005/8/layout/vProcess5"/>
    <dgm:cxn modelId="{2489D96C-E5B9-44F8-BB5A-C9ADAA9ECE5A}" type="presOf" srcId="{B7E5BD5A-E899-4005-8536-D14E791402AB}" destId="{29AF49F5-2C3D-4AAF-8EC2-2A414A3B3A0E}" srcOrd="0" destOrd="0" presId="urn:microsoft.com/office/officeart/2005/8/layout/vProcess5"/>
    <dgm:cxn modelId="{56A3816E-F6DE-4985-B970-B290494885E2}" type="presOf" srcId="{F2C9D9CE-E8F8-4338-8881-4540206716AA}" destId="{E7D68EB3-8610-4F2A-BE17-34249CE0B258}" srcOrd="0" destOrd="0" presId="urn:microsoft.com/office/officeart/2005/8/layout/vProcess5"/>
    <dgm:cxn modelId="{E768627B-0210-4299-9581-5D154C54C049}" srcId="{07CF702A-FB88-4DC1-BF63-550C093F631B}" destId="{C6FDCB27-F279-44E4-928E-592ED9E13BCE}" srcOrd="1" destOrd="0" parTransId="{6D859EE7-D388-4EB1-8705-6247140FD93A}" sibTransId="{18533A0C-F542-4E93-B5EB-379DCEB63BD0}"/>
    <dgm:cxn modelId="{77530680-36B7-4339-913E-CF8452CF080B}" type="presOf" srcId="{521B00C6-0790-4EAE-A68C-925F7BEC57FC}" destId="{49C4DF5C-2ED8-49C0-B509-5F791220F96C}" srcOrd="0" destOrd="0" presId="urn:microsoft.com/office/officeart/2005/8/layout/vProcess5"/>
    <dgm:cxn modelId="{E7A21484-974D-4C06-B8BF-E0396F53F80C}" type="presOf" srcId="{11798C7E-50ED-4324-BDF2-A9EB2627F8C3}" destId="{02F65A03-41FF-4B43-8393-EA7A5951ABCB}" srcOrd="0" destOrd="0" presId="urn:microsoft.com/office/officeart/2005/8/layout/vProcess5"/>
    <dgm:cxn modelId="{0BE2D884-A434-471A-B4A3-9C1F44ABCCD8}" type="presOf" srcId="{C6FDCB27-F279-44E4-928E-592ED9E13BCE}" destId="{4773359B-2D03-4923-80A6-40530A8A13FD}" srcOrd="0" destOrd="0" presId="urn:microsoft.com/office/officeart/2005/8/layout/vProcess5"/>
    <dgm:cxn modelId="{33FBCBB0-1ECB-4ABB-A9B8-6361570E1BAA}" type="presOf" srcId="{11798C7E-50ED-4324-BDF2-A9EB2627F8C3}" destId="{5095A838-7697-4533-AB2C-77E7E7C4CB21}" srcOrd="1" destOrd="0" presId="urn:microsoft.com/office/officeart/2005/8/layout/vProcess5"/>
    <dgm:cxn modelId="{21C8B9D2-D861-403B-B99A-0BF2271576D3}" type="presOf" srcId="{B7E5BD5A-E899-4005-8536-D14E791402AB}" destId="{AA329114-3134-4689-8DD5-920347FB301B}" srcOrd="1" destOrd="0" presId="urn:microsoft.com/office/officeart/2005/8/layout/vProcess5"/>
    <dgm:cxn modelId="{86EF78D3-5F66-4A7A-93D1-33A98D9CACD8}" srcId="{07CF702A-FB88-4DC1-BF63-550C093F631B}" destId="{11798C7E-50ED-4324-BDF2-A9EB2627F8C3}" srcOrd="0" destOrd="0" parTransId="{0EF3ECD4-DE1B-4C12-85A3-9EA59A6156FA}" sibTransId="{F2C9D9CE-E8F8-4338-8881-4540206716AA}"/>
    <dgm:cxn modelId="{D65F5F4D-81AF-4EEE-B037-4E6FA1FE7886}" type="presParOf" srcId="{4829DD69-04FE-4F97-A333-2963DDAF0688}" destId="{633639EB-F233-458B-B59F-99C91D13713D}" srcOrd="0" destOrd="0" presId="urn:microsoft.com/office/officeart/2005/8/layout/vProcess5"/>
    <dgm:cxn modelId="{222BDA74-553E-4CE5-BD6A-9A3ADC2A482B}" type="presParOf" srcId="{4829DD69-04FE-4F97-A333-2963DDAF0688}" destId="{02F65A03-41FF-4B43-8393-EA7A5951ABCB}" srcOrd="1" destOrd="0" presId="urn:microsoft.com/office/officeart/2005/8/layout/vProcess5"/>
    <dgm:cxn modelId="{8A34EEE9-10C1-474B-8D60-4E15F751D285}" type="presParOf" srcId="{4829DD69-04FE-4F97-A333-2963DDAF0688}" destId="{4773359B-2D03-4923-80A6-40530A8A13FD}" srcOrd="2" destOrd="0" presId="urn:microsoft.com/office/officeart/2005/8/layout/vProcess5"/>
    <dgm:cxn modelId="{6BDF296D-0C37-452F-A0CE-72988217EECA}" type="presParOf" srcId="{4829DD69-04FE-4F97-A333-2963DDAF0688}" destId="{0DBFD3F9-654B-4DD3-90D4-360684ACD986}" srcOrd="3" destOrd="0" presId="urn:microsoft.com/office/officeart/2005/8/layout/vProcess5"/>
    <dgm:cxn modelId="{814992AC-8BD6-4264-A7ED-65EB3C70D961}" type="presParOf" srcId="{4829DD69-04FE-4F97-A333-2963DDAF0688}" destId="{29AF49F5-2C3D-4AAF-8EC2-2A414A3B3A0E}" srcOrd="4" destOrd="0" presId="urn:microsoft.com/office/officeart/2005/8/layout/vProcess5"/>
    <dgm:cxn modelId="{ADAB1F41-89C0-4257-9DC6-902139DC1B74}" type="presParOf" srcId="{4829DD69-04FE-4F97-A333-2963DDAF0688}" destId="{E7D68EB3-8610-4F2A-BE17-34249CE0B258}" srcOrd="5" destOrd="0" presId="urn:microsoft.com/office/officeart/2005/8/layout/vProcess5"/>
    <dgm:cxn modelId="{DDD9AE30-ECF4-4CC1-A21F-E3DD990CADF6}" type="presParOf" srcId="{4829DD69-04FE-4F97-A333-2963DDAF0688}" destId="{C40241A0-D590-4C8B-AE68-A7904BD9D897}" srcOrd="6" destOrd="0" presId="urn:microsoft.com/office/officeart/2005/8/layout/vProcess5"/>
    <dgm:cxn modelId="{0EB42A98-BA58-4E03-BE75-EEDFA5F6BE3C}" type="presParOf" srcId="{4829DD69-04FE-4F97-A333-2963DDAF0688}" destId="{49C4DF5C-2ED8-49C0-B509-5F791220F96C}" srcOrd="7" destOrd="0" presId="urn:microsoft.com/office/officeart/2005/8/layout/vProcess5"/>
    <dgm:cxn modelId="{9D0DFFE0-DA51-4E53-83DE-57E8D406074E}" type="presParOf" srcId="{4829DD69-04FE-4F97-A333-2963DDAF0688}" destId="{5095A838-7697-4533-AB2C-77E7E7C4CB21}" srcOrd="8" destOrd="0" presId="urn:microsoft.com/office/officeart/2005/8/layout/vProcess5"/>
    <dgm:cxn modelId="{FACFF928-0157-488A-A0DC-69194CF3C6DE}" type="presParOf" srcId="{4829DD69-04FE-4F97-A333-2963DDAF0688}" destId="{B9755663-455E-4510-BA22-83772B4C0A88}" srcOrd="9" destOrd="0" presId="urn:microsoft.com/office/officeart/2005/8/layout/vProcess5"/>
    <dgm:cxn modelId="{F24A682F-E399-4466-83C6-218CEFA09749}" type="presParOf" srcId="{4829DD69-04FE-4F97-A333-2963DDAF0688}" destId="{698A6BF0-4CC2-4350-94F1-AC19F44C6D96}" srcOrd="10" destOrd="0" presId="urn:microsoft.com/office/officeart/2005/8/layout/vProcess5"/>
    <dgm:cxn modelId="{D7F97E51-B46E-4160-B5F0-12795B1BE8C0}" type="presParOf" srcId="{4829DD69-04FE-4F97-A333-2963DDAF0688}" destId="{AA329114-3134-4689-8DD5-920347FB301B}" srcOrd="11" destOrd="0" presId="urn:microsoft.com/office/officeart/2005/8/layout/v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2F65A03-41FF-4B43-8393-EA7A5951ABCB}">
      <dsp:nvSpPr>
        <dsp:cNvPr id="0" name=""/>
        <dsp:cNvSpPr/>
      </dsp:nvSpPr>
      <dsp:spPr>
        <a:xfrm>
          <a:off x="0" y="0"/>
          <a:ext cx="8412480" cy="957294"/>
        </a:xfrm>
        <a:prstGeom prst="roundRect">
          <a:avLst>
            <a:gd name="adj" fmla="val 10000"/>
          </a:avLst>
        </a:prstGeom>
        <a:solidFill>
          <a:schemeClr val="lt1">
            <a:hueOff val="0"/>
            <a:satOff val="0"/>
            <a:lumOff val="0"/>
            <a:alphaOff val="0"/>
          </a:schemeClr>
        </a:solidFill>
        <a:ln w="38100" cap="flat" cmpd="sng" algn="ctr">
          <a:solidFill>
            <a:schemeClr val="accent6"/>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b="1" kern="1200" dirty="0"/>
            <a:t>Population: </a:t>
          </a:r>
          <a:r>
            <a:rPr lang="en-US" sz="1600" b="0" i="0" kern="1200" dirty="0"/>
            <a:t>The analysis showed that Slovenia and Cyprus present an increasing population trend, while Greece shows a decline. These trends are important as they directly affect future cancer incidence</a:t>
          </a:r>
          <a:endParaRPr lang="en-CY" sz="1600" kern="1200" dirty="0"/>
        </a:p>
      </dsp:txBody>
      <dsp:txXfrm>
        <a:off x="28038" y="28038"/>
        <a:ext cx="7298593" cy="901218"/>
      </dsp:txXfrm>
    </dsp:sp>
    <dsp:sp modelId="{4773359B-2D03-4923-80A6-40530A8A13FD}">
      <dsp:nvSpPr>
        <dsp:cNvPr id="0" name=""/>
        <dsp:cNvSpPr/>
      </dsp:nvSpPr>
      <dsp:spPr>
        <a:xfrm>
          <a:off x="704545" y="1131347"/>
          <a:ext cx="8412480" cy="957294"/>
        </a:xfrm>
        <a:prstGeom prst="roundRect">
          <a:avLst>
            <a:gd name="adj" fmla="val 10000"/>
          </a:avLst>
        </a:prstGeom>
        <a:solidFill>
          <a:schemeClr val="lt1">
            <a:hueOff val="0"/>
            <a:satOff val="0"/>
            <a:lumOff val="0"/>
            <a:alphaOff val="0"/>
          </a:schemeClr>
        </a:solidFill>
        <a:ln w="38100" cap="flat" cmpd="sng" algn="ctr">
          <a:solidFill>
            <a:schemeClr val="accent6"/>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b="1" kern="1200" dirty="0"/>
            <a:t>Cancer Incidences: </a:t>
          </a:r>
          <a:r>
            <a:rPr lang="en-US" sz="1600" kern="1200" dirty="0"/>
            <a:t>Reliable data were obtained from the Institute of Oncology Ljubljana-Slovenia and the Ministry of Health-Cyprus. For Greece, due to very limited available data, estimates were derived from secondary sources such as scientific articles, the Global Cancer Observatory and OECD databases.  </a:t>
          </a:r>
          <a:endParaRPr lang="en-CY" sz="1600" kern="1200" dirty="0"/>
        </a:p>
      </dsp:txBody>
      <dsp:txXfrm>
        <a:off x="732583" y="1159385"/>
        <a:ext cx="7029617" cy="901218"/>
      </dsp:txXfrm>
    </dsp:sp>
    <dsp:sp modelId="{0DBFD3F9-654B-4DD3-90D4-360684ACD986}">
      <dsp:nvSpPr>
        <dsp:cNvPr id="0" name=""/>
        <dsp:cNvSpPr/>
      </dsp:nvSpPr>
      <dsp:spPr>
        <a:xfrm>
          <a:off x="1398574" y="2262695"/>
          <a:ext cx="8412480" cy="957294"/>
        </a:xfrm>
        <a:prstGeom prst="roundRect">
          <a:avLst>
            <a:gd name="adj" fmla="val 10000"/>
          </a:avLst>
        </a:prstGeom>
        <a:solidFill>
          <a:schemeClr val="lt1">
            <a:hueOff val="0"/>
            <a:satOff val="0"/>
            <a:lumOff val="0"/>
            <a:alphaOff val="0"/>
          </a:schemeClr>
        </a:solidFill>
        <a:ln w="38100" cap="flat" cmpd="sng" algn="ctr">
          <a:solidFill>
            <a:schemeClr val="accent6"/>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b="1" kern="1200"/>
            <a:t>Data limitations: </a:t>
          </a:r>
          <a:r>
            <a:rPr lang="en-US" sz="1600" b="0" kern="1200"/>
            <a:t>T</a:t>
          </a:r>
          <a:r>
            <a:rPr lang="en-US" sz="1600" kern="1200"/>
            <a:t>he distribution of cancer types for Greece was approximated using corresponding percentages from Cyprus. This assumption is based on similarities in lifestyle, diet and population characteristics, providing a reasonable starting point until more country-specific data become available.</a:t>
          </a:r>
          <a:endParaRPr lang="en-CY" sz="1600" b="1" kern="1200" dirty="0"/>
        </a:p>
      </dsp:txBody>
      <dsp:txXfrm>
        <a:off x="1426612" y="2290733"/>
        <a:ext cx="7040133" cy="901218"/>
      </dsp:txXfrm>
    </dsp:sp>
    <dsp:sp modelId="{29AF49F5-2C3D-4AAF-8EC2-2A414A3B3A0E}">
      <dsp:nvSpPr>
        <dsp:cNvPr id="0" name=""/>
        <dsp:cNvSpPr/>
      </dsp:nvSpPr>
      <dsp:spPr>
        <a:xfrm>
          <a:off x="2103119" y="3368646"/>
          <a:ext cx="8412480" cy="957294"/>
        </a:xfrm>
        <a:prstGeom prst="roundRect">
          <a:avLst>
            <a:gd name="adj" fmla="val 10000"/>
          </a:avLst>
        </a:prstGeom>
        <a:solidFill>
          <a:schemeClr val="lt1">
            <a:hueOff val="0"/>
            <a:satOff val="0"/>
            <a:lumOff val="0"/>
            <a:alphaOff val="0"/>
          </a:schemeClr>
        </a:solidFill>
        <a:ln w="38100" cap="flat" cmpd="sng" algn="ctr">
          <a:solidFill>
            <a:schemeClr val="accent6"/>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b="1" kern="1200" dirty="0"/>
            <a:t>Calculations: </a:t>
          </a:r>
          <a:r>
            <a:rPr lang="en-US" sz="1600" b="0" kern="1200" dirty="0"/>
            <a:t>Expected</a:t>
          </a:r>
          <a:r>
            <a:rPr lang="en-US" sz="1600" b="1" kern="1200" dirty="0"/>
            <a:t> </a:t>
          </a:r>
          <a:r>
            <a:rPr lang="en-US" sz="1600" b="0" kern="1200" dirty="0"/>
            <a:t>Future Cancer Incidence up to 2040, Total treatment sessions, Estimation of Eligible Patients for Cyprus, Greece, Slovenia</a:t>
          </a:r>
          <a:endParaRPr lang="en-CY" sz="1600" b="1" kern="1200" dirty="0"/>
        </a:p>
      </dsp:txBody>
      <dsp:txXfrm>
        <a:off x="2131157" y="3396684"/>
        <a:ext cx="7029617" cy="901218"/>
      </dsp:txXfrm>
    </dsp:sp>
    <dsp:sp modelId="{E7D68EB3-8610-4F2A-BE17-34249CE0B258}">
      <dsp:nvSpPr>
        <dsp:cNvPr id="0" name=""/>
        <dsp:cNvSpPr/>
      </dsp:nvSpPr>
      <dsp:spPr>
        <a:xfrm>
          <a:off x="7790238" y="733200"/>
          <a:ext cx="622241" cy="622241"/>
        </a:xfrm>
        <a:prstGeom prst="downArrow">
          <a:avLst>
            <a:gd name="adj1" fmla="val 55000"/>
            <a:gd name="adj2" fmla="val 45000"/>
          </a:avLst>
        </a:prstGeom>
        <a:solidFill>
          <a:schemeClr val="accent6"/>
        </a:solidFill>
        <a:ln w="12700" cap="flat" cmpd="sng" algn="ctr">
          <a:solidFill>
            <a:schemeClr val="dk2">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0640" tIns="40640" rIns="40640" bIns="40640" numCol="1" spcCol="1270" anchor="ctr" anchorCtr="0">
          <a:noAutofit/>
        </a:bodyPr>
        <a:lstStyle/>
        <a:p>
          <a:pPr marL="0" lvl="0" indent="0" algn="ctr" defTabSz="1422400">
            <a:lnSpc>
              <a:spcPct val="90000"/>
            </a:lnSpc>
            <a:spcBef>
              <a:spcPct val="0"/>
            </a:spcBef>
            <a:spcAft>
              <a:spcPct val="35000"/>
            </a:spcAft>
            <a:buNone/>
          </a:pPr>
          <a:endParaRPr lang="en-CY" sz="3200" kern="1200"/>
        </a:p>
      </dsp:txBody>
      <dsp:txXfrm>
        <a:off x="7930242" y="733200"/>
        <a:ext cx="342233" cy="468236"/>
      </dsp:txXfrm>
    </dsp:sp>
    <dsp:sp modelId="{C40241A0-D590-4C8B-AE68-A7904BD9D897}">
      <dsp:nvSpPr>
        <dsp:cNvPr id="0" name=""/>
        <dsp:cNvSpPr/>
      </dsp:nvSpPr>
      <dsp:spPr>
        <a:xfrm>
          <a:off x="8494783" y="1864548"/>
          <a:ext cx="622241" cy="622241"/>
        </a:xfrm>
        <a:prstGeom prst="downArrow">
          <a:avLst>
            <a:gd name="adj1" fmla="val 55000"/>
            <a:gd name="adj2" fmla="val 45000"/>
          </a:avLst>
        </a:prstGeom>
        <a:solidFill>
          <a:schemeClr val="accent6"/>
        </a:solidFill>
        <a:ln w="12700" cap="flat" cmpd="sng" algn="ctr">
          <a:solidFill>
            <a:schemeClr val="dk2">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0640" tIns="40640" rIns="40640" bIns="40640" numCol="1" spcCol="1270" anchor="ctr" anchorCtr="0">
          <a:noAutofit/>
        </a:bodyPr>
        <a:lstStyle/>
        <a:p>
          <a:pPr marL="0" lvl="0" indent="0" algn="ctr" defTabSz="1422400">
            <a:lnSpc>
              <a:spcPct val="90000"/>
            </a:lnSpc>
            <a:spcBef>
              <a:spcPct val="0"/>
            </a:spcBef>
            <a:spcAft>
              <a:spcPct val="35000"/>
            </a:spcAft>
            <a:buNone/>
          </a:pPr>
          <a:endParaRPr lang="en-CY" sz="3200" kern="1200"/>
        </a:p>
      </dsp:txBody>
      <dsp:txXfrm>
        <a:off x="8634787" y="1864548"/>
        <a:ext cx="342233" cy="468236"/>
      </dsp:txXfrm>
    </dsp:sp>
    <dsp:sp modelId="{49C4DF5C-2ED8-49C0-B509-5F791220F96C}">
      <dsp:nvSpPr>
        <dsp:cNvPr id="0" name=""/>
        <dsp:cNvSpPr/>
      </dsp:nvSpPr>
      <dsp:spPr>
        <a:xfrm>
          <a:off x="9188813" y="2995896"/>
          <a:ext cx="622241" cy="622241"/>
        </a:xfrm>
        <a:prstGeom prst="downArrow">
          <a:avLst>
            <a:gd name="adj1" fmla="val 55000"/>
            <a:gd name="adj2" fmla="val 45000"/>
          </a:avLst>
        </a:prstGeom>
        <a:solidFill>
          <a:schemeClr val="accent6"/>
        </a:solidFill>
        <a:ln w="12700" cap="flat" cmpd="sng" algn="ctr">
          <a:solidFill>
            <a:schemeClr val="dk2">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0640" tIns="40640" rIns="40640" bIns="40640" numCol="1" spcCol="1270" anchor="ctr" anchorCtr="0">
          <a:noAutofit/>
        </a:bodyPr>
        <a:lstStyle/>
        <a:p>
          <a:pPr marL="0" lvl="0" indent="0" algn="ctr" defTabSz="1422400">
            <a:lnSpc>
              <a:spcPct val="90000"/>
            </a:lnSpc>
            <a:spcBef>
              <a:spcPct val="0"/>
            </a:spcBef>
            <a:spcAft>
              <a:spcPct val="35000"/>
            </a:spcAft>
            <a:buNone/>
          </a:pPr>
          <a:endParaRPr lang="en-CY" sz="3200" kern="1200"/>
        </a:p>
      </dsp:txBody>
      <dsp:txXfrm>
        <a:off x="9328817" y="2995896"/>
        <a:ext cx="342233" cy="468236"/>
      </dsp:txXfrm>
    </dsp:sp>
  </dsp:spTree>
</dsp:drawing>
</file>

<file path=ppt/diagrams/layout1.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SI"/>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69807BA-7E80-4183-B320-1A6A0E97393F}" type="datetimeFigureOut">
              <a:rPr lang="en-SI" smtClean="0"/>
              <a:t>05/06/2026</a:t>
            </a:fld>
            <a:endParaRPr lang="en-SI"/>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SI"/>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SI"/>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SI"/>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10BB75A-32AD-448D-A280-30F5BA18B7D7}" type="slidenum">
              <a:rPr lang="en-SI" smtClean="0"/>
              <a:t>‹#›</a:t>
            </a:fld>
            <a:endParaRPr lang="en-SI"/>
          </a:p>
        </p:txBody>
      </p:sp>
    </p:spTree>
    <p:extLst>
      <p:ext uri="{BB962C8B-B14F-4D97-AF65-F5344CB8AC3E}">
        <p14:creationId xmlns:p14="http://schemas.microsoft.com/office/powerpoint/2010/main" val="248084487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SI" dirty="0"/>
          </a:p>
        </p:txBody>
      </p:sp>
      <p:sp>
        <p:nvSpPr>
          <p:cNvPr id="4" name="Slide Number Placeholder 3"/>
          <p:cNvSpPr>
            <a:spLocks noGrp="1"/>
          </p:cNvSpPr>
          <p:nvPr>
            <p:ph type="sldNum" sz="quarter" idx="5"/>
          </p:nvPr>
        </p:nvSpPr>
        <p:spPr/>
        <p:txBody>
          <a:bodyPr/>
          <a:lstStyle/>
          <a:p>
            <a:fld id="{A10BB75A-32AD-448D-A280-30F5BA18B7D7}" type="slidenum">
              <a:rPr lang="en-SI" smtClean="0"/>
              <a:t>1</a:t>
            </a:fld>
            <a:endParaRPr lang="en-SI"/>
          </a:p>
        </p:txBody>
      </p:sp>
    </p:spTree>
    <p:extLst>
      <p:ext uri="{BB962C8B-B14F-4D97-AF65-F5344CB8AC3E}">
        <p14:creationId xmlns:p14="http://schemas.microsoft.com/office/powerpoint/2010/main" val="40838954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task focuses on the development of business plans and a strategic investment plan to support financing beyond the project.</a:t>
            </a:r>
          </a:p>
          <a:p>
            <a:endParaRPr lang="en-US" dirty="0"/>
          </a:p>
          <a:p>
            <a:r>
              <a:rPr lang="en-US" dirty="0"/>
              <a:t>The main objective is to translate the scientific results of IFIGENEIA into concrete business cases, particularly in the field of radioisotopes and radiopharmaceuticals, with a strong focus on Lu-177 for the time being.</a:t>
            </a:r>
          </a:p>
          <a:p>
            <a:endParaRPr lang="en-US" dirty="0"/>
          </a:p>
          <a:p>
            <a:r>
              <a:rPr lang="en-US" dirty="0"/>
              <a:t>At the same time, we aim to define a clear investment strategy that combines funding sources, including research and innovation proposals.</a:t>
            </a:r>
          </a:p>
          <a:p>
            <a:endParaRPr lang="en-US" dirty="0"/>
          </a:p>
          <a:p>
            <a:r>
              <a:rPr lang="en-US" dirty="0"/>
              <a:t>Another key objective is to ensure the long-term sustainability of the project, by creating viable business models and attracting investors.</a:t>
            </a:r>
          </a:p>
          <a:p>
            <a:endParaRPr lang="en-US" dirty="0"/>
          </a:p>
          <a:p>
            <a:r>
              <a:rPr lang="en-US" dirty="0"/>
              <a:t>Finally, we also explore additional applications of the LINAC, beyond medical use, in order to maximize its overall utilization and impact.</a:t>
            </a:r>
          </a:p>
          <a:p>
            <a:endParaRPr lang="en-CY" dirty="0"/>
          </a:p>
        </p:txBody>
      </p:sp>
      <p:sp>
        <p:nvSpPr>
          <p:cNvPr id="4" name="Slide Number Placeholder 3"/>
          <p:cNvSpPr>
            <a:spLocks noGrp="1"/>
          </p:cNvSpPr>
          <p:nvPr>
            <p:ph type="sldNum" sz="quarter" idx="5"/>
          </p:nvPr>
        </p:nvSpPr>
        <p:spPr/>
        <p:txBody>
          <a:bodyPr/>
          <a:lstStyle/>
          <a:p>
            <a:fld id="{A10BB75A-32AD-448D-A280-30F5BA18B7D7}" type="slidenum">
              <a:rPr lang="en-SI" smtClean="0"/>
              <a:t>2</a:t>
            </a:fld>
            <a:endParaRPr lang="en-SI"/>
          </a:p>
        </p:txBody>
      </p:sp>
    </p:spTree>
    <p:extLst>
      <p:ext uri="{BB962C8B-B14F-4D97-AF65-F5344CB8AC3E}">
        <p14:creationId xmlns:p14="http://schemas.microsoft.com/office/powerpoint/2010/main" val="288124304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l-GR"/>
          </a:p>
        </p:txBody>
      </p:sp>
      <p:sp>
        <p:nvSpPr>
          <p:cNvPr id="3" name="Notes Placeholder 2"/>
          <p:cNvSpPr>
            <a:spLocks noGrp="1"/>
          </p:cNvSpPr>
          <p:nvPr>
            <p:ph type="body" idx="1"/>
          </p:nvPr>
        </p:nvSpPr>
        <p:spPr/>
        <p:txBody>
          <a:bodyPr/>
          <a:lstStyle/>
          <a:p>
            <a:r>
              <a:rPr lang="en-US" dirty="0"/>
              <a:t>The methodology used to estimate the Lu-177 market demand is based on a step-by-step analytical approach combining demographic data, cancer incidence data, clinical applicability and operational assumptions.</a:t>
            </a:r>
          </a:p>
          <a:p>
            <a:endParaRPr lang="en-US" dirty="0"/>
          </a:p>
          <a:p>
            <a:r>
              <a:rPr lang="en-US" dirty="0"/>
              <a:t>First, data are collected from multiple sources, including population data from Eurostat and </a:t>
            </a:r>
            <a:r>
              <a:rPr lang="en-US" dirty="0" err="1"/>
              <a:t>CyStat</a:t>
            </a:r>
            <a:r>
              <a:rPr lang="en-US" dirty="0"/>
              <a:t> and cancer incidence data from national registries, scientific literature and international organizations such as the OECD, the Institute of Oncology Ljubljana and the Ministry of Health of Cyprus.</a:t>
            </a:r>
          </a:p>
          <a:p>
            <a:endParaRPr lang="en-US" dirty="0"/>
          </a:p>
          <a:p>
            <a:r>
              <a:rPr lang="en-US" dirty="0"/>
              <a:t>Next, the data are processed to estimate cancer cases by type and their percentage distribution within the population. In cases where data are limited, such as for Greece, Cyprus is used as a proxy. This step will also include data validation as we find more information.</a:t>
            </a:r>
          </a:p>
          <a:p>
            <a:endParaRPr lang="en-US" dirty="0"/>
          </a:p>
          <a:p>
            <a:r>
              <a:rPr lang="en-US" dirty="0"/>
              <a:t>The modelling phase then projects cancer incidence up to 2040 and applies Lu-177 applicability percentages. Clinical parameters, such as the number of treatment sessions and dose per session, are also incorporated. Additionally, the model accounts for the expected increase in adoption of Lu-177 over time.</a:t>
            </a:r>
          </a:p>
          <a:p>
            <a:endParaRPr lang="en-US" dirty="0"/>
          </a:p>
          <a:p>
            <a:r>
              <a:rPr lang="en-US" dirty="0"/>
              <a:t>Finally, adjustments are introduced to reflect real-world conditions. These include limitation factors, representing healthcare system constraints, a prevalence factor and a production buffer to account for inefficiencies.</a:t>
            </a:r>
          </a:p>
          <a:p>
            <a:endParaRPr lang="en-US" dirty="0"/>
          </a:p>
          <a:p>
            <a:r>
              <a:rPr lang="en-US" dirty="0"/>
              <a:t>The outputs of the model are the estimation of eligible patients and the total Lu-177 demand, expressed in </a:t>
            </a:r>
            <a:r>
              <a:rPr lang="en-US" dirty="0" err="1"/>
              <a:t>GBq</a:t>
            </a:r>
            <a:r>
              <a:rPr lang="en-US" dirty="0"/>
              <a:t> (</a:t>
            </a:r>
            <a:r>
              <a:rPr lang="en-US" dirty="0" err="1"/>
              <a:t>gigabecquerels</a:t>
            </a:r>
            <a:r>
              <a:rPr lang="en-US" dirty="0"/>
              <a:t>) per year, providing a clear basis for market sizing.</a:t>
            </a:r>
          </a:p>
          <a:p>
            <a:endParaRPr lang="en-US" dirty="0"/>
          </a:p>
          <a:p>
            <a:endParaRPr lang="el-GR" dirty="0"/>
          </a:p>
        </p:txBody>
      </p:sp>
      <p:sp>
        <p:nvSpPr>
          <p:cNvPr id="4" name="Slide Number Placeholder 3"/>
          <p:cNvSpPr>
            <a:spLocks noGrp="1"/>
          </p:cNvSpPr>
          <p:nvPr>
            <p:ph type="sldNum" sz="quarter" idx="5"/>
          </p:nvPr>
        </p:nvSpPr>
        <p:spPr/>
        <p:txBody>
          <a:bodyPr/>
          <a:lstStyle/>
          <a:p>
            <a:fld id="{1491A122-9864-4EE4-A0A1-D7C004B686E1}" type="slidenum">
              <a:rPr lang="el-GR" smtClean="0"/>
              <a:t>3</a:t>
            </a:fld>
            <a:endParaRPr lang="el-GR"/>
          </a:p>
        </p:txBody>
      </p:sp>
    </p:spTree>
    <p:extLst>
      <p:ext uri="{BB962C8B-B14F-4D97-AF65-F5344CB8AC3E}">
        <p14:creationId xmlns:p14="http://schemas.microsoft.com/office/powerpoint/2010/main" val="412460779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First, population data for Slovenia, Cyprus, and Greece were collected from Eurostat and national statistical authorities. The analysis showed that Slovenia and Cyprus present an increasing population trend, while Greece shows a decline. These trends are important as they directly affect future cancer incidence.</a:t>
            </a:r>
          </a:p>
          <a:p>
            <a:endParaRPr lang="en-US" dirty="0"/>
          </a:p>
          <a:p>
            <a:r>
              <a:rPr lang="en-US" dirty="0"/>
              <a:t>Next, cancer incidence data were gathered through a review of articles, research papers, organizations, cancer registries and hospitals. Reliable data were obtained from national cancer registries for Slovenia and Cyprus. For Greece, due to very limited available data, estimates were derived from secondary sources such as scientific articles, the Global Cancer Observatory and OECD databases. </a:t>
            </a:r>
          </a:p>
          <a:p>
            <a:endParaRPr lang="en-US" dirty="0"/>
          </a:p>
          <a:p>
            <a:r>
              <a:rPr lang="en-US" dirty="0"/>
              <a:t>Due to these data limitations, an additional assumption was introduced. Specifically, the percentage distribution of cancer types for Greece was approximated using the corresponding percentages from Cyprus. This assumption was based on the similarity between the two countries in terms of lifestyle, dietary habits, climate conditions, and general population characteristics. These similarities support the use of Cyprus as a proxy in the absence of complete Greek data. This approach is considered an empirically reasonable starting point, with the understanding that the estimates will be refined as more country-specific data becomes available. This step provided both total cancer incidence and a breakdown by cancer type.</a:t>
            </a:r>
          </a:p>
          <a:p>
            <a:endParaRPr lang="en-US" dirty="0"/>
          </a:p>
          <a:p>
            <a:r>
              <a:rPr lang="en-US" dirty="0"/>
              <a:t>Using these data, the percentage of each cancer type within the population was calculated. Based on this, the number of cases per cancer type was estimated. Future cancer incidence up to 2040 was then projected using linear extrapolation. The model reflects the expected increase in cancer incidence over time due to population aging. </a:t>
            </a:r>
            <a:endParaRPr lang="en-CY" dirty="0"/>
          </a:p>
        </p:txBody>
      </p:sp>
      <p:sp>
        <p:nvSpPr>
          <p:cNvPr id="4" name="Slide Number Placeholder 3"/>
          <p:cNvSpPr>
            <a:spLocks noGrp="1"/>
          </p:cNvSpPr>
          <p:nvPr>
            <p:ph type="sldNum" sz="quarter" idx="5"/>
          </p:nvPr>
        </p:nvSpPr>
        <p:spPr/>
        <p:txBody>
          <a:bodyPr/>
          <a:lstStyle/>
          <a:p>
            <a:fld id="{A10BB75A-32AD-448D-A280-30F5BA18B7D7}" type="slidenum">
              <a:rPr lang="en-SI" smtClean="0"/>
              <a:t>4</a:t>
            </a:fld>
            <a:endParaRPr lang="en-SI"/>
          </a:p>
        </p:txBody>
      </p:sp>
    </p:spTree>
    <p:extLst>
      <p:ext uri="{BB962C8B-B14F-4D97-AF65-F5344CB8AC3E}">
        <p14:creationId xmlns:p14="http://schemas.microsoft.com/office/powerpoint/2010/main" val="129640745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 collaboration with WP4 (Martina Perse and Marko Kroselj), additional clinical and treatment parameters were incorporated. These included: </a:t>
            </a:r>
          </a:p>
          <a:p>
            <a:pPr marL="171450" indent="-171450">
              <a:buFont typeface="Arial" panose="020B0604020202020204" pitchFamily="34" charset="0"/>
              <a:buChar char="•"/>
            </a:pPr>
            <a:r>
              <a:rPr lang="en-US" dirty="0"/>
              <a:t>Identification of 11 cancer types currently applicable for Lu-177 therapy  </a:t>
            </a:r>
          </a:p>
          <a:p>
            <a:pPr marL="171450" indent="-171450">
              <a:buFont typeface="Arial" panose="020B0604020202020204" pitchFamily="34" charset="0"/>
              <a:buChar char="•"/>
            </a:pPr>
            <a:r>
              <a:rPr lang="en-US" dirty="0"/>
              <a:t>Average number of treatment sessions per patient (4-6 sessions)  </a:t>
            </a:r>
          </a:p>
          <a:p>
            <a:pPr marL="171450" indent="-171450">
              <a:buFont typeface="Arial" panose="020B0604020202020204" pitchFamily="34" charset="0"/>
              <a:buChar char="•"/>
            </a:pPr>
            <a:r>
              <a:rPr lang="en-US" dirty="0"/>
              <a:t>Average dose per session (7.4 </a:t>
            </a:r>
            <a:r>
              <a:rPr lang="en-US" dirty="0" err="1"/>
              <a:t>GBq</a:t>
            </a:r>
            <a:r>
              <a:rPr lang="en-US" dirty="0"/>
              <a:t>)  </a:t>
            </a:r>
          </a:p>
          <a:p>
            <a:pPr marL="171450" indent="-171450">
              <a:buFont typeface="Arial" panose="020B0604020202020204" pitchFamily="34" charset="0"/>
              <a:buChar char="•"/>
            </a:pPr>
            <a:r>
              <a:rPr lang="en-US" dirty="0"/>
              <a:t>17 potential future applications and expected timelines for clinical implementation  </a:t>
            </a:r>
          </a:p>
          <a:p>
            <a:pPr marL="171450" indent="-171450">
              <a:buFont typeface="Arial" panose="020B0604020202020204" pitchFamily="34" charset="0"/>
              <a:buChar char="•"/>
            </a:pPr>
            <a:r>
              <a:rPr lang="en-US" dirty="0"/>
              <a:t>Clarification of treatment phases (lines of therapy)  </a:t>
            </a:r>
          </a:p>
          <a:p>
            <a:endParaRPr lang="en-US" dirty="0"/>
          </a:p>
          <a:p>
            <a:r>
              <a:rPr lang="en-US" dirty="0"/>
              <a:t>A key challenge in the methodology was estimating the prevalence factor and the percentage of total cancer cases that can be treated with Lu-177. These applicability percentages were derived from multiple research sources and a key reference paper provided by WP4. These percentages represent the currently applicable share of cases and as more data are collected and validated, the estimates are expected to converge closer to the values suggested in the literature. </a:t>
            </a:r>
          </a:p>
          <a:p>
            <a:endParaRPr lang="en-US" dirty="0"/>
          </a:p>
          <a:p>
            <a:r>
              <a:rPr lang="en-US" dirty="0"/>
              <a:t>The methodology assumes that applicability remains stable during the initial period, reflecting the current use of Lu-177 mainly in later treatment stages. Over time, applicability is expected to increase gradually as Lu-177 moves into earlier lines of therapy and achieves wider clinical adoption.</a:t>
            </a:r>
          </a:p>
          <a:p>
            <a:endParaRPr lang="en-US" dirty="0"/>
          </a:p>
          <a:p>
            <a:r>
              <a:rPr lang="en-US" dirty="0"/>
              <a:t>At the same time, a bottom-up analysis is being conducted to better reflect real-world conditions and system constraints. This includes examining factors such as infrastructure, staffing, treatment capacity and operational limitations through real-world data collection and stakeholder input. </a:t>
            </a:r>
          </a:p>
          <a:p>
            <a:endParaRPr lang="en-US" dirty="0"/>
          </a:p>
          <a:p>
            <a:r>
              <a:rPr lang="en-US" dirty="0"/>
              <a:t>The purpose is to compare actual clinical activity with the estimated eligible patient numbers and improve the realism and accuracy of the model.</a:t>
            </a:r>
          </a:p>
          <a:p>
            <a:endParaRPr lang="en-US" dirty="0"/>
          </a:p>
          <a:p>
            <a:r>
              <a:rPr lang="en-US" dirty="0"/>
              <a:t>Additionally, a production buffer was included to account for losses and inefficiencies across the supply chain. These include radioactive decay between production and administration, quality control sampling losses, residual activity losses during dose preparation (e.g. in vials and syringes) and operational inefficiencies such as scheduling issues and cancellations. </a:t>
            </a:r>
          </a:p>
          <a:p>
            <a:endParaRPr lang="en-US" dirty="0"/>
          </a:p>
          <a:p>
            <a:r>
              <a:rPr lang="en-US" dirty="0"/>
              <a:t>The estimation of Lu-177 demand is based on calculating the number of eligible patients using weighted contributions from specific cancer types and their applicability percentages. Total demand is then derived by multiplying the number of eligible treated patients by the number of treatment cycles, the dose per cycle and the production buffer.</a:t>
            </a:r>
          </a:p>
          <a:p>
            <a:endParaRPr lang="en-US" dirty="0"/>
          </a:p>
          <a:p>
            <a:r>
              <a:rPr lang="en-US" dirty="0"/>
              <a:t>This methodology allows for the estimation of eligible patients, total treatment sessions, and required Lu-177 activity per year up to 2040, providing a realistic and data-driven basis for market sizing. </a:t>
            </a:r>
            <a:endParaRPr lang="en-CY" dirty="0"/>
          </a:p>
        </p:txBody>
      </p:sp>
      <p:sp>
        <p:nvSpPr>
          <p:cNvPr id="4" name="Slide Number Placeholder 3"/>
          <p:cNvSpPr>
            <a:spLocks noGrp="1"/>
          </p:cNvSpPr>
          <p:nvPr>
            <p:ph type="sldNum" sz="quarter" idx="5"/>
          </p:nvPr>
        </p:nvSpPr>
        <p:spPr/>
        <p:txBody>
          <a:bodyPr/>
          <a:lstStyle/>
          <a:p>
            <a:fld id="{A10BB75A-32AD-448D-A280-30F5BA18B7D7}" type="slidenum">
              <a:rPr lang="en-SI" smtClean="0"/>
              <a:t>5</a:t>
            </a:fld>
            <a:endParaRPr lang="en-SI"/>
          </a:p>
        </p:txBody>
      </p:sp>
    </p:spTree>
    <p:extLst>
      <p:ext uri="{BB962C8B-B14F-4D97-AF65-F5344CB8AC3E}">
        <p14:creationId xmlns:p14="http://schemas.microsoft.com/office/powerpoint/2010/main" val="399984661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B6EC69-0A1C-3F32-156E-4218024FB68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E96C94D-09FB-2479-556F-26935B667F9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EBED3ED-1583-4A9D-EF07-A0EDCBA00D7B}"/>
              </a:ext>
            </a:extLst>
          </p:cNvPr>
          <p:cNvSpPr>
            <a:spLocks noGrp="1"/>
          </p:cNvSpPr>
          <p:nvPr>
            <p:ph type="body" idx="1"/>
          </p:nvPr>
        </p:nvSpPr>
        <p:spPr/>
        <p:txBody>
          <a:bodyPr/>
          <a:lstStyle/>
          <a:p>
            <a:r>
              <a:rPr lang="en-US" dirty="0"/>
              <a:t>Based on our methodology, we estimate the evolution of eligible patients for Lu-177 across Cyprus, Slovenia and Greece up to 2040.</a:t>
            </a:r>
          </a:p>
          <a:p>
            <a:r>
              <a:rPr lang="en-US" dirty="0"/>
              <a:t>As shown in the graphs, all three countries exhibit a clear upward trend over time, reflecting both increasing cancer incidence and the gradual expansion of Lu-177 applicability.</a:t>
            </a:r>
          </a:p>
          <a:p>
            <a:r>
              <a:rPr lang="en-US" dirty="0"/>
              <a:t>By 2040, the number of eligible patients is projected to reach approximately 600 in Cyprus, 1,300 in Slovenia, and 4,700 in Greece.</a:t>
            </a:r>
          </a:p>
          <a:p>
            <a:r>
              <a:rPr lang="en-US" dirty="0"/>
              <a:t>In addition to absolute numbers, we also examine the average annual growth rate.</a:t>
            </a:r>
          </a:p>
          <a:p>
            <a:r>
              <a:rPr lang="en-US" dirty="0"/>
              <a:t>Cyprus shows the highest growth rate at around 10.3%, followed by Slovenia at 9.7% and Greece at 8.8%.</a:t>
            </a:r>
          </a:p>
          <a:p>
            <a:r>
              <a:rPr lang="en-US" dirty="0"/>
              <a:t>This indicates that while Greece has the largest market in absolute terms, smaller countries such as Cyprus are expected to experience faster relative growth.</a:t>
            </a:r>
          </a:p>
          <a:p>
            <a:r>
              <a:rPr lang="en-US" dirty="0"/>
              <a:t>Overall, these results highlight both the scale and the growth potential of the Lu-177 market across the region.</a:t>
            </a:r>
          </a:p>
        </p:txBody>
      </p:sp>
      <p:sp>
        <p:nvSpPr>
          <p:cNvPr id="4" name="Slide Number Placeholder 3">
            <a:extLst>
              <a:ext uri="{FF2B5EF4-FFF2-40B4-BE49-F238E27FC236}">
                <a16:creationId xmlns:a16="http://schemas.microsoft.com/office/drawing/2014/main" id="{C0823A01-B248-5FD2-1DF9-96EF9B11EF77}"/>
              </a:ext>
            </a:extLst>
          </p:cNvPr>
          <p:cNvSpPr>
            <a:spLocks noGrp="1"/>
          </p:cNvSpPr>
          <p:nvPr>
            <p:ph type="sldNum" sz="quarter" idx="5"/>
          </p:nvPr>
        </p:nvSpPr>
        <p:spPr/>
        <p:txBody>
          <a:bodyPr/>
          <a:lstStyle/>
          <a:p>
            <a:fld id="{A10BB75A-32AD-448D-A280-30F5BA18B7D7}" type="slidenum">
              <a:rPr lang="en-SI" smtClean="0"/>
              <a:t>6</a:t>
            </a:fld>
            <a:endParaRPr lang="en-SI"/>
          </a:p>
        </p:txBody>
      </p:sp>
    </p:spTree>
    <p:extLst>
      <p:ext uri="{BB962C8B-B14F-4D97-AF65-F5344CB8AC3E}">
        <p14:creationId xmlns:p14="http://schemas.microsoft.com/office/powerpoint/2010/main" val="54924584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 this bottom-up analysis, we use real-world data from Cyprus, including the number of Lu-177 administrations per year, clinical indications, and administered activity in (</a:t>
            </a:r>
            <a:r>
              <a:rPr lang="en-US" dirty="0" err="1"/>
              <a:t>GBq</a:t>
            </a:r>
            <a:r>
              <a:rPr lang="en-US" dirty="0"/>
              <a:t>) </a:t>
            </a:r>
            <a:r>
              <a:rPr lang="en-US" dirty="0" err="1"/>
              <a:t>gigabecquerels</a:t>
            </a:r>
            <a:r>
              <a:rPr lang="en-US" dirty="0"/>
              <a:t>, based on data from the German Oncology Center in Cyprus.</a:t>
            </a:r>
          </a:p>
          <a:p>
            <a:endParaRPr lang="en-US" dirty="0"/>
          </a:p>
          <a:p>
            <a:r>
              <a:rPr lang="en-US" dirty="0"/>
              <a:t>This allows us to understand what happens in practice and to support key assumptions, such as the 70% limitation factor.</a:t>
            </a:r>
          </a:p>
          <a:p>
            <a:endParaRPr lang="en-US" dirty="0"/>
          </a:p>
          <a:p>
            <a:r>
              <a:rPr lang="en-US" dirty="0"/>
              <a:t>We also use procurement data from organizations like German Oncology Center and Bank Of Cyprus Oncology Center, which are currently available in monetary (euros) terms and we are working on converting these into actual treatment doses, while we are still waiting for additional input from the Ministry of Health of Cyprus.</a:t>
            </a:r>
          </a:p>
          <a:p>
            <a:endParaRPr lang="en-US" dirty="0"/>
          </a:p>
          <a:p>
            <a:r>
              <a:rPr lang="en-US" dirty="0"/>
              <a:t>At the same time, the questionnaire developed with WP4 (Martina and Marco) will be extended to Slovenia, Greece and other involved countries to collect similar real-world data.</a:t>
            </a:r>
          </a:p>
          <a:p>
            <a:endParaRPr lang="en-US" dirty="0"/>
          </a:p>
          <a:p>
            <a:r>
              <a:rPr lang="en-US" dirty="0"/>
              <a:t>Overall, by combining all these inputs, the goal is to create a realistic and evidence-based estimation of Lu-177 demand and eligible patients.</a:t>
            </a:r>
          </a:p>
          <a:p>
            <a:endParaRPr lang="en-CY" dirty="0"/>
          </a:p>
        </p:txBody>
      </p:sp>
      <p:sp>
        <p:nvSpPr>
          <p:cNvPr id="4" name="Slide Number Placeholder 3"/>
          <p:cNvSpPr>
            <a:spLocks noGrp="1"/>
          </p:cNvSpPr>
          <p:nvPr>
            <p:ph type="sldNum" sz="quarter" idx="5"/>
          </p:nvPr>
        </p:nvSpPr>
        <p:spPr/>
        <p:txBody>
          <a:bodyPr/>
          <a:lstStyle/>
          <a:p>
            <a:fld id="{A10BB75A-32AD-448D-A280-30F5BA18B7D7}" type="slidenum">
              <a:rPr lang="en-SI" smtClean="0"/>
              <a:t>7</a:t>
            </a:fld>
            <a:endParaRPr lang="en-SI"/>
          </a:p>
        </p:txBody>
      </p:sp>
    </p:spTree>
    <p:extLst>
      <p:ext uri="{BB962C8B-B14F-4D97-AF65-F5344CB8AC3E}">
        <p14:creationId xmlns:p14="http://schemas.microsoft.com/office/powerpoint/2010/main" val="250152803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Based on the analysis, we identify the main cancer types driving the future demand for Lu-177 across the </a:t>
            </a:r>
            <a:r>
              <a:rPr lang="en-US" dirty="0" err="1"/>
              <a:t>analysed</a:t>
            </a:r>
            <a:r>
              <a:rPr lang="en-US" dirty="0"/>
              <a:t> countries.</a:t>
            </a:r>
          </a:p>
          <a:p>
            <a:endParaRPr lang="en-US" dirty="0"/>
          </a:p>
          <a:p>
            <a:pPr marL="171450" indent="-171450">
              <a:buFont typeface="Arial" panose="020B0604020202020204" pitchFamily="34" charset="0"/>
              <a:buChar char="•"/>
            </a:pPr>
            <a:r>
              <a:rPr lang="en-US" dirty="0"/>
              <a:t>Prostate cancer represents the largest share in Cyprus and Greece and remains a significant contributor in Slovenia</a:t>
            </a:r>
          </a:p>
          <a:p>
            <a:pPr marL="171450" indent="-171450">
              <a:buFont typeface="Arial" panose="020B0604020202020204" pitchFamily="34" charset="0"/>
              <a:buChar char="•"/>
            </a:pPr>
            <a:r>
              <a:rPr lang="en-US" dirty="0"/>
              <a:t>Breast cancer is consistently present across all countries and contributes notably to the overall demand.</a:t>
            </a:r>
          </a:p>
          <a:p>
            <a:pPr marL="171450" indent="-171450">
              <a:buFont typeface="Arial" panose="020B0604020202020204" pitchFamily="34" charset="0"/>
              <a:buChar char="•"/>
            </a:pPr>
            <a:r>
              <a:rPr lang="en-US" dirty="0"/>
              <a:t>Bladder cancer also contributes across countries, with a more visible share in Cyprus and Greece.</a:t>
            </a:r>
          </a:p>
          <a:p>
            <a:pPr marL="171450" indent="-171450">
              <a:buFont typeface="Arial" panose="020B0604020202020204" pitchFamily="34" charset="0"/>
              <a:buChar char="•"/>
            </a:pPr>
            <a:r>
              <a:rPr lang="en-US" dirty="0"/>
              <a:t>In Slovenia, we observe a significant contribution from skin cancer.</a:t>
            </a:r>
          </a:p>
          <a:p>
            <a:r>
              <a:rPr lang="en-US" dirty="0"/>
              <a:t>The remaining cancer types account for the rest of the share across all countries.</a:t>
            </a:r>
          </a:p>
          <a:p>
            <a:r>
              <a:rPr lang="en-US" dirty="0"/>
              <a:t>Overall, the results show both common drivers, such as prostate and breast cancer, as well as some country-specific differences</a:t>
            </a:r>
          </a:p>
          <a:p>
            <a:endParaRPr lang="en-CY" dirty="0"/>
          </a:p>
        </p:txBody>
      </p:sp>
      <p:sp>
        <p:nvSpPr>
          <p:cNvPr id="4" name="Slide Number Placeholder 3"/>
          <p:cNvSpPr>
            <a:spLocks noGrp="1"/>
          </p:cNvSpPr>
          <p:nvPr>
            <p:ph type="sldNum" sz="quarter" idx="5"/>
          </p:nvPr>
        </p:nvSpPr>
        <p:spPr/>
        <p:txBody>
          <a:bodyPr/>
          <a:lstStyle/>
          <a:p>
            <a:fld id="{A10BB75A-32AD-448D-A280-30F5BA18B7D7}" type="slidenum">
              <a:rPr lang="en-SI" smtClean="0"/>
              <a:t>8</a:t>
            </a:fld>
            <a:endParaRPr lang="en-SI"/>
          </a:p>
        </p:txBody>
      </p:sp>
    </p:spTree>
    <p:extLst>
      <p:ext uri="{BB962C8B-B14F-4D97-AF65-F5344CB8AC3E}">
        <p14:creationId xmlns:p14="http://schemas.microsoft.com/office/powerpoint/2010/main" val="351048335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next phase of the analysis focuses on refining and extending the model through scenario simulation and the integration of additional real-world data. Future integrations will incorporate changes over time in key variables such as cancer incidence by type, applicability percentages of Lu-177 therapy, system capacity constraints, and pricing assumptions. Additional data from stakeholders and organizations, including BOCOC, OKYPY, GOC, and the stakeholder questionnaire, will be used to improve the robustness and realism of the model. </a:t>
            </a:r>
          </a:p>
          <a:p>
            <a:endParaRPr lang="en-US" dirty="0"/>
          </a:p>
          <a:p>
            <a:r>
              <a:rPr lang="en-US" dirty="0"/>
              <a:t>A key element of this phase is the dynamic modeling of applicability percentages over time. In the short term (2017–2027), Lu-177 is assumed to be used primarily in second-line or later stages of treatment, and therefore applicability remains relatively stable. However, beyond this period, the model simulates an increase in the number of treated cases, reflecting the expected transition of Lu-177 into first-line treatment. This shift is anticipated to lead to higher applicability percentages and a broader patient base and is incorporated progressively into the model. </a:t>
            </a:r>
          </a:p>
          <a:p>
            <a:endParaRPr lang="en-US" dirty="0"/>
          </a:p>
          <a:p>
            <a:r>
              <a:rPr lang="en-US" dirty="0"/>
              <a:t>At the same time, all assumptions will be continuously validated and updated as new data and evidence become available, with particular emphasis on improving country-specific accuracy in data-limited cases such as Greece. Overall, these steps aim to transform the model into a dynamic and adaptable tool capable of supporting scenario analysis, policy evaluation, and strategic decision-making for Lu-177 production and deployment. </a:t>
            </a:r>
          </a:p>
          <a:p>
            <a:endParaRPr lang="en-US" dirty="0"/>
          </a:p>
          <a:p>
            <a:r>
              <a:rPr lang="en-US" dirty="0"/>
              <a:t>For the exploitation strategy, we also conduct both macro and microenvironment analysis.</a:t>
            </a:r>
            <a:br>
              <a:rPr lang="en-US" dirty="0"/>
            </a:br>
            <a:r>
              <a:rPr lang="en-US" dirty="0"/>
              <a:t>The macroenvironment analysis, using PESTEL, examines market size, growth trends, cancer incidence, and the overall economic, regulatory and technological context.</a:t>
            </a:r>
            <a:br>
              <a:rPr lang="en-US" dirty="0"/>
            </a:br>
            <a:r>
              <a:rPr lang="en-US" dirty="0"/>
              <a:t>On the other hand, the microenvironment analysis, based on Porter’s Five Forces, focuses on the industry structure, competition, key players, barriers to entry, and value chain dynamics.</a:t>
            </a:r>
            <a:br>
              <a:rPr lang="en-US" dirty="0"/>
            </a:br>
            <a:r>
              <a:rPr lang="en-US" dirty="0"/>
              <a:t>Together, these analyses help us understand both the external environment and the competitive landscape before developing the business strategy.</a:t>
            </a:r>
            <a:endParaRPr lang="en-CY" dirty="0"/>
          </a:p>
        </p:txBody>
      </p:sp>
      <p:sp>
        <p:nvSpPr>
          <p:cNvPr id="4" name="Slide Number Placeholder 3"/>
          <p:cNvSpPr>
            <a:spLocks noGrp="1"/>
          </p:cNvSpPr>
          <p:nvPr>
            <p:ph type="sldNum" sz="quarter" idx="5"/>
          </p:nvPr>
        </p:nvSpPr>
        <p:spPr/>
        <p:txBody>
          <a:bodyPr/>
          <a:lstStyle/>
          <a:p>
            <a:fld id="{A10BB75A-32AD-448D-A280-30F5BA18B7D7}" type="slidenum">
              <a:rPr lang="en-SI" smtClean="0"/>
              <a:t>9</a:t>
            </a:fld>
            <a:endParaRPr lang="en-SI"/>
          </a:p>
        </p:txBody>
      </p:sp>
    </p:spTree>
    <p:extLst>
      <p:ext uri="{BB962C8B-B14F-4D97-AF65-F5344CB8AC3E}">
        <p14:creationId xmlns:p14="http://schemas.microsoft.com/office/powerpoint/2010/main" val="137961412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Thank you</a:t>
            </a:r>
            <a:endParaRPr lang="en-CY" dirty="0"/>
          </a:p>
        </p:txBody>
      </p:sp>
      <p:sp>
        <p:nvSpPr>
          <p:cNvPr id="4" name="Slide Number Placeholder 3"/>
          <p:cNvSpPr>
            <a:spLocks noGrp="1"/>
          </p:cNvSpPr>
          <p:nvPr>
            <p:ph type="sldNum" sz="quarter" idx="5"/>
          </p:nvPr>
        </p:nvSpPr>
        <p:spPr/>
        <p:txBody>
          <a:bodyPr/>
          <a:lstStyle/>
          <a:p>
            <a:fld id="{A10BB75A-32AD-448D-A280-30F5BA18B7D7}" type="slidenum">
              <a:rPr lang="en-SI" smtClean="0"/>
              <a:t>10</a:t>
            </a:fld>
            <a:endParaRPr lang="en-SI"/>
          </a:p>
        </p:txBody>
      </p:sp>
    </p:spTree>
    <p:extLst>
      <p:ext uri="{BB962C8B-B14F-4D97-AF65-F5344CB8AC3E}">
        <p14:creationId xmlns:p14="http://schemas.microsoft.com/office/powerpoint/2010/main" val="313745773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40CFD23-C9A8-4546-96B7-823BB75A4CCA}"/>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F949FEE2-DB68-4054-A1C7-8B386F645110}"/>
              </a:ext>
            </a:extLst>
          </p:cNvPr>
          <p:cNvSpPr>
            <a:spLocks noGrp="1"/>
          </p:cNvSpPr>
          <p:nvPr>
            <p:ph type="title"/>
          </p:nvPr>
        </p:nvSpPr>
        <p:spPr>
          <a:xfrm>
            <a:off x="3463193" y="2280596"/>
            <a:ext cx="8055102" cy="2389831"/>
          </a:xfrm>
        </p:spPr>
        <p:txBody>
          <a:bodyPr lIns="0" tIns="0" rIns="0" bIns="0" anchor="b">
            <a:normAutofit/>
          </a:bodyPr>
          <a:lstStyle>
            <a:lvl1pPr>
              <a:defRPr sz="3800" b="1"/>
            </a:lvl1pPr>
          </a:lstStyle>
          <a:p>
            <a:r>
              <a:rPr lang="en-US"/>
              <a:t>Click to edit Master title style</a:t>
            </a:r>
            <a:endParaRPr lang="en-SI" dirty="0"/>
          </a:p>
        </p:txBody>
      </p:sp>
      <p:sp>
        <p:nvSpPr>
          <p:cNvPr id="3" name="Text Placeholder 2">
            <a:extLst>
              <a:ext uri="{FF2B5EF4-FFF2-40B4-BE49-F238E27FC236}">
                <a16:creationId xmlns:a16="http://schemas.microsoft.com/office/drawing/2014/main" id="{8FE553EC-36F3-4D4E-8251-96AE2AA6F88C}"/>
              </a:ext>
            </a:extLst>
          </p:cNvPr>
          <p:cNvSpPr>
            <a:spLocks noGrp="1"/>
          </p:cNvSpPr>
          <p:nvPr>
            <p:ph type="body" idx="1"/>
          </p:nvPr>
        </p:nvSpPr>
        <p:spPr>
          <a:xfrm>
            <a:off x="3463193" y="4763295"/>
            <a:ext cx="8055102" cy="1500187"/>
          </a:xfrm>
        </p:spPr>
        <p:txBody>
          <a:bodyPr lIns="0" tIns="0" rIns="0" bIns="0">
            <a:normAutofit/>
          </a:bodyPr>
          <a:lstStyle>
            <a:lvl1pPr marL="0" indent="0">
              <a:buNone/>
              <a:defRPr sz="16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042BA22-AF6C-463F-BDC5-1B21157589B3}"/>
              </a:ext>
            </a:extLst>
          </p:cNvPr>
          <p:cNvSpPr>
            <a:spLocks noGrp="1"/>
          </p:cNvSpPr>
          <p:nvPr>
            <p:ph type="dt" sz="half" idx="10"/>
          </p:nvPr>
        </p:nvSpPr>
        <p:spPr>
          <a:xfrm>
            <a:off x="3463193" y="6356350"/>
            <a:ext cx="2743200" cy="365125"/>
          </a:xfrm>
        </p:spPr>
        <p:txBody>
          <a:bodyPr/>
          <a:lstStyle/>
          <a:p>
            <a:fld id="{5D2AA5B4-0DC8-44E5-B57A-D28E5D6354E2}" type="datetimeFigureOut">
              <a:rPr lang="en-SI" smtClean="0"/>
              <a:t>05/06/2026</a:t>
            </a:fld>
            <a:endParaRPr lang="en-SI"/>
          </a:p>
        </p:txBody>
      </p:sp>
    </p:spTree>
    <p:extLst>
      <p:ext uri="{BB962C8B-B14F-4D97-AF65-F5344CB8AC3E}">
        <p14:creationId xmlns:p14="http://schemas.microsoft.com/office/powerpoint/2010/main" val="276144449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2_Section Header">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D1D74BFB-60E1-43C4-BFEC-AC7355083D41}"/>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Date Placeholder 3">
            <a:extLst>
              <a:ext uri="{FF2B5EF4-FFF2-40B4-BE49-F238E27FC236}">
                <a16:creationId xmlns:a16="http://schemas.microsoft.com/office/drawing/2014/main" id="{F042BA22-AF6C-463F-BDC5-1B21157589B3}"/>
              </a:ext>
            </a:extLst>
          </p:cNvPr>
          <p:cNvSpPr>
            <a:spLocks noGrp="1"/>
          </p:cNvSpPr>
          <p:nvPr>
            <p:ph type="dt" sz="half" idx="10"/>
          </p:nvPr>
        </p:nvSpPr>
        <p:spPr/>
        <p:txBody>
          <a:bodyPr/>
          <a:lstStyle>
            <a:lvl1pPr>
              <a:defRPr>
                <a:solidFill>
                  <a:schemeClr val="tx1"/>
                </a:solidFill>
              </a:defRPr>
            </a:lvl1pPr>
          </a:lstStyle>
          <a:p>
            <a:fld id="{5D2AA5B4-0DC8-44E5-B57A-D28E5D6354E2}" type="datetimeFigureOut">
              <a:rPr lang="en-SI" smtClean="0"/>
              <a:pPr/>
              <a:t>05/06/2026</a:t>
            </a:fld>
            <a:endParaRPr lang="en-SI"/>
          </a:p>
        </p:txBody>
      </p:sp>
      <p:sp>
        <p:nvSpPr>
          <p:cNvPr id="5" name="Footer Placeholder 4">
            <a:extLst>
              <a:ext uri="{FF2B5EF4-FFF2-40B4-BE49-F238E27FC236}">
                <a16:creationId xmlns:a16="http://schemas.microsoft.com/office/drawing/2014/main" id="{D1516807-E0C4-4EBD-8D09-C949BDFB7C35}"/>
              </a:ext>
            </a:extLst>
          </p:cNvPr>
          <p:cNvSpPr>
            <a:spLocks noGrp="1"/>
          </p:cNvSpPr>
          <p:nvPr>
            <p:ph type="ftr" sz="quarter" idx="11"/>
          </p:nvPr>
        </p:nvSpPr>
        <p:spPr/>
        <p:txBody>
          <a:bodyPr/>
          <a:lstStyle>
            <a:lvl1pPr>
              <a:defRPr>
                <a:solidFill>
                  <a:schemeClr val="tx1"/>
                </a:solidFill>
              </a:defRPr>
            </a:lvl1pPr>
          </a:lstStyle>
          <a:p>
            <a:endParaRPr lang="en-SI"/>
          </a:p>
        </p:txBody>
      </p:sp>
      <p:sp>
        <p:nvSpPr>
          <p:cNvPr id="6" name="Slide Number Placeholder 5">
            <a:extLst>
              <a:ext uri="{FF2B5EF4-FFF2-40B4-BE49-F238E27FC236}">
                <a16:creationId xmlns:a16="http://schemas.microsoft.com/office/drawing/2014/main" id="{467A1D41-9C7C-4035-9023-893AC291838E}"/>
              </a:ext>
            </a:extLst>
          </p:cNvPr>
          <p:cNvSpPr>
            <a:spLocks noGrp="1"/>
          </p:cNvSpPr>
          <p:nvPr>
            <p:ph type="sldNum" sz="quarter" idx="12"/>
          </p:nvPr>
        </p:nvSpPr>
        <p:spPr/>
        <p:txBody>
          <a:bodyPr/>
          <a:lstStyle>
            <a:lvl1pPr>
              <a:defRPr>
                <a:solidFill>
                  <a:schemeClr val="tx1"/>
                </a:solidFill>
              </a:defRPr>
            </a:lvl1pPr>
          </a:lstStyle>
          <a:p>
            <a:fld id="{E62AB20F-D7ED-4DAD-83AF-0FCB71CD2C50}" type="slidenum">
              <a:rPr lang="en-SI" smtClean="0"/>
              <a:pPr/>
              <a:t>‹#›</a:t>
            </a:fld>
            <a:endParaRPr lang="en-SI"/>
          </a:p>
        </p:txBody>
      </p:sp>
      <p:sp>
        <p:nvSpPr>
          <p:cNvPr id="9" name="Title 1">
            <a:extLst>
              <a:ext uri="{FF2B5EF4-FFF2-40B4-BE49-F238E27FC236}">
                <a16:creationId xmlns:a16="http://schemas.microsoft.com/office/drawing/2014/main" id="{05ED0774-775B-4511-BAF5-46D88384EA84}"/>
              </a:ext>
            </a:extLst>
          </p:cNvPr>
          <p:cNvSpPr>
            <a:spLocks noGrp="1"/>
          </p:cNvSpPr>
          <p:nvPr>
            <p:ph type="title"/>
          </p:nvPr>
        </p:nvSpPr>
        <p:spPr>
          <a:xfrm>
            <a:off x="831850" y="1709738"/>
            <a:ext cx="10515600" cy="2852737"/>
          </a:xfrm>
        </p:spPr>
        <p:txBody>
          <a:bodyPr anchor="b">
            <a:normAutofit/>
          </a:bodyPr>
          <a:lstStyle>
            <a:lvl1pPr>
              <a:defRPr sz="4400" b="1">
                <a:solidFill>
                  <a:schemeClr val="tx1"/>
                </a:solidFill>
              </a:defRPr>
            </a:lvl1pPr>
          </a:lstStyle>
          <a:p>
            <a:r>
              <a:rPr lang="en-US"/>
              <a:t>Click to edit Master title style</a:t>
            </a:r>
            <a:endParaRPr lang="en-SI" dirty="0"/>
          </a:p>
        </p:txBody>
      </p:sp>
      <p:sp>
        <p:nvSpPr>
          <p:cNvPr id="10" name="Text Placeholder 2">
            <a:extLst>
              <a:ext uri="{FF2B5EF4-FFF2-40B4-BE49-F238E27FC236}">
                <a16:creationId xmlns:a16="http://schemas.microsoft.com/office/drawing/2014/main" id="{2A392EF6-4FCF-403F-8CE8-A8279A443033}"/>
              </a:ext>
            </a:extLst>
          </p:cNvPr>
          <p:cNvSpPr>
            <a:spLocks noGrp="1"/>
          </p:cNvSpPr>
          <p:nvPr>
            <p:ph type="body" idx="1"/>
          </p:nvPr>
        </p:nvSpPr>
        <p:spPr>
          <a:xfrm>
            <a:off x="831850" y="4589463"/>
            <a:ext cx="105156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7461391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9_Section Header">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D1D74BFB-60E1-43C4-BFEC-AC7355083D41}"/>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a:stretch/>
        </p:blipFill>
        <p:spPr>
          <a:xfrm>
            <a:off x="0" y="0"/>
            <a:ext cx="831850" cy="6858000"/>
          </a:xfrm>
          <a:prstGeom prst="rect">
            <a:avLst/>
          </a:prstGeom>
        </p:spPr>
      </p:pic>
      <p:sp>
        <p:nvSpPr>
          <p:cNvPr id="4" name="Date Placeholder 3">
            <a:extLst>
              <a:ext uri="{FF2B5EF4-FFF2-40B4-BE49-F238E27FC236}">
                <a16:creationId xmlns:a16="http://schemas.microsoft.com/office/drawing/2014/main" id="{F042BA22-AF6C-463F-BDC5-1B21157589B3}"/>
              </a:ext>
            </a:extLst>
          </p:cNvPr>
          <p:cNvSpPr>
            <a:spLocks noGrp="1"/>
          </p:cNvSpPr>
          <p:nvPr>
            <p:ph type="dt" sz="half" idx="10"/>
          </p:nvPr>
        </p:nvSpPr>
        <p:spPr/>
        <p:txBody>
          <a:bodyPr/>
          <a:lstStyle>
            <a:lvl1pPr>
              <a:defRPr>
                <a:solidFill>
                  <a:schemeClr val="tx1"/>
                </a:solidFill>
              </a:defRPr>
            </a:lvl1pPr>
          </a:lstStyle>
          <a:p>
            <a:fld id="{5D2AA5B4-0DC8-44E5-B57A-D28E5D6354E2}" type="datetimeFigureOut">
              <a:rPr lang="en-SI" smtClean="0"/>
              <a:pPr/>
              <a:t>05/06/2026</a:t>
            </a:fld>
            <a:endParaRPr lang="en-SI"/>
          </a:p>
        </p:txBody>
      </p:sp>
      <p:sp>
        <p:nvSpPr>
          <p:cNvPr id="5" name="Footer Placeholder 4">
            <a:extLst>
              <a:ext uri="{FF2B5EF4-FFF2-40B4-BE49-F238E27FC236}">
                <a16:creationId xmlns:a16="http://schemas.microsoft.com/office/drawing/2014/main" id="{D1516807-E0C4-4EBD-8D09-C949BDFB7C35}"/>
              </a:ext>
            </a:extLst>
          </p:cNvPr>
          <p:cNvSpPr>
            <a:spLocks noGrp="1"/>
          </p:cNvSpPr>
          <p:nvPr>
            <p:ph type="ftr" sz="quarter" idx="11"/>
          </p:nvPr>
        </p:nvSpPr>
        <p:spPr/>
        <p:txBody>
          <a:bodyPr/>
          <a:lstStyle>
            <a:lvl1pPr>
              <a:defRPr>
                <a:solidFill>
                  <a:schemeClr val="tx1"/>
                </a:solidFill>
              </a:defRPr>
            </a:lvl1pPr>
          </a:lstStyle>
          <a:p>
            <a:endParaRPr lang="en-SI"/>
          </a:p>
        </p:txBody>
      </p:sp>
      <p:sp>
        <p:nvSpPr>
          <p:cNvPr id="6" name="Slide Number Placeholder 5">
            <a:extLst>
              <a:ext uri="{FF2B5EF4-FFF2-40B4-BE49-F238E27FC236}">
                <a16:creationId xmlns:a16="http://schemas.microsoft.com/office/drawing/2014/main" id="{467A1D41-9C7C-4035-9023-893AC291838E}"/>
              </a:ext>
            </a:extLst>
          </p:cNvPr>
          <p:cNvSpPr>
            <a:spLocks noGrp="1"/>
          </p:cNvSpPr>
          <p:nvPr>
            <p:ph type="sldNum" sz="quarter" idx="12"/>
          </p:nvPr>
        </p:nvSpPr>
        <p:spPr/>
        <p:txBody>
          <a:bodyPr/>
          <a:lstStyle>
            <a:lvl1pPr>
              <a:defRPr>
                <a:solidFill>
                  <a:schemeClr val="tx1"/>
                </a:solidFill>
              </a:defRPr>
            </a:lvl1pPr>
          </a:lstStyle>
          <a:p>
            <a:fld id="{E62AB20F-D7ED-4DAD-83AF-0FCB71CD2C50}" type="slidenum">
              <a:rPr lang="en-SI" smtClean="0"/>
              <a:pPr/>
              <a:t>‹#›</a:t>
            </a:fld>
            <a:endParaRPr lang="en-SI"/>
          </a:p>
        </p:txBody>
      </p:sp>
      <p:sp>
        <p:nvSpPr>
          <p:cNvPr id="9" name="Title 1">
            <a:extLst>
              <a:ext uri="{FF2B5EF4-FFF2-40B4-BE49-F238E27FC236}">
                <a16:creationId xmlns:a16="http://schemas.microsoft.com/office/drawing/2014/main" id="{05ED0774-775B-4511-BAF5-46D88384EA84}"/>
              </a:ext>
            </a:extLst>
          </p:cNvPr>
          <p:cNvSpPr>
            <a:spLocks noGrp="1"/>
          </p:cNvSpPr>
          <p:nvPr>
            <p:ph type="title"/>
          </p:nvPr>
        </p:nvSpPr>
        <p:spPr>
          <a:xfrm>
            <a:off x="831850" y="1709738"/>
            <a:ext cx="10515600" cy="2852737"/>
          </a:xfrm>
        </p:spPr>
        <p:txBody>
          <a:bodyPr anchor="b">
            <a:normAutofit/>
          </a:bodyPr>
          <a:lstStyle>
            <a:lvl1pPr>
              <a:defRPr sz="4400" b="1">
                <a:solidFill>
                  <a:schemeClr val="tx1"/>
                </a:solidFill>
              </a:defRPr>
            </a:lvl1pPr>
          </a:lstStyle>
          <a:p>
            <a:r>
              <a:rPr lang="en-US"/>
              <a:t>Click to edit Master title style</a:t>
            </a:r>
            <a:endParaRPr lang="en-SI" dirty="0"/>
          </a:p>
        </p:txBody>
      </p:sp>
      <p:sp>
        <p:nvSpPr>
          <p:cNvPr id="10" name="Text Placeholder 2">
            <a:extLst>
              <a:ext uri="{FF2B5EF4-FFF2-40B4-BE49-F238E27FC236}">
                <a16:creationId xmlns:a16="http://schemas.microsoft.com/office/drawing/2014/main" id="{2A392EF6-4FCF-403F-8CE8-A8279A443033}"/>
              </a:ext>
            </a:extLst>
          </p:cNvPr>
          <p:cNvSpPr>
            <a:spLocks noGrp="1"/>
          </p:cNvSpPr>
          <p:nvPr>
            <p:ph type="body" idx="1"/>
          </p:nvPr>
        </p:nvSpPr>
        <p:spPr>
          <a:xfrm>
            <a:off x="831850" y="4589463"/>
            <a:ext cx="105156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pic>
        <p:nvPicPr>
          <p:cNvPr id="8" name="Picture 7">
            <a:extLst>
              <a:ext uri="{FF2B5EF4-FFF2-40B4-BE49-F238E27FC236}">
                <a16:creationId xmlns:a16="http://schemas.microsoft.com/office/drawing/2014/main" id="{A5C828A9-8B13-49A5-A804-EE97AC296F06}"/>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1076088" y="380973"/>
            <a:ext cx="677274" cy="522155"/>
          </a:xfrm>
          <a:prstGeom prst="rect">
            <a:avLst/>
          </a:prstGeom>
        </p:spPr>
      </p:pic>
    </p:spTree>
    <p:extLst>
      <p:ext uri="{BB962C8B-B14F-4D97-AF65-F5344CB8AC3E}">
        <p14:creationId xmlns:p14="http://schemas.microsoft.com/office/powerpoint/2010/main" val="30542203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Title Slide">
    <p:bg>
      <p:bgPr>
        <a:solidFill>
          <a:schemeClr val="bg1"/>
        </a:solidFill>
        <a:effectLst/>
      </p:bgPr>
    </p:bg>
    <p:spTree>
      <p:nvGrpSpPr>
        <p:cNvPr id="1" name=""/>
        <p:cNvGrpSpPr/>
        <p:nvPr/>
      </p:nvGrpSpPr>
      <p:grpSpPr>
        <a:xfrm>
          <a:off x="0" y="0"/>
          <a:ext cx="0" cy="0"/>
          <a:chOff x="0" y="0"/>
          <a:chExt cx="0" cy="0"/>
        </a:xfrm>
      </p:grpSpPr>
      <p:sp>
        <p:nvSpPr>
          <p:cNvPr id="14" name="Title 1">
            <a:extLst>
              <a:ext uri="{FF2B5EF4-FFF2-40B4-BE49-F238E27FC236}">
                <a16:creationId xmlns:a16="http://schemas.microsoft.com/office/drawing/2014/main" id="{5BD94D8D-86FB-4BA8-8F7B-A93CB5BAF752}"/>
              </a:ext>
            </a:extLst>
          </p:cNvPr>
          <p:cNvSpPr>
            <a:spLocks noGrp="1"/>
          </p:cNvSpPr>
          <p:nvPr>
            <p:ph type="title"/>
          </p:nvPr>
        </p:nvSpPr>
        <p:spPr>
          <a:xfrm>
            <a:off x="838199" y="365125"/>
            <a:ext cx="10929083" cy="1325563"/>
          </a:xfrm>
        </p:spPr>
        <p:txBody>
          <a:bodyPr>
            <a:normAutofit/>
          </a:bodyPr>
          <a:lstStyle>
            <a:lvl1pPr>
              <a:defRPr sz="3600"/>
            </a:lvl1pPr>
          </a:lstStyle>
          <a:p>
            <a:r>
              <a:rPr lang="en-US"/>
              <a:t>Click to edit Master title style</a:t>
            </a:r>
            <a:endParaRPr lang="en-SI"/>
          </a:p>
        </p:txBody>
      </p:sp>
      <p:sp>
        <p:nvSpPr>
          <p:cNvPr id="15" name="Date Placeholder 3">
            <a:extLst>
              <a:ext uri="{FF2B5EF4-FFF2-40B4-BE49-F238E27FC236}">
                <a16:creationId xmlns:a16="http://schemas.microsoft.com/office/drawing/2014/main" id="{506E3225-9C68-4CE9-9A62-E15A698A972C}"/>
              </a:ext>
            </a:extLst>
          </p:cNvPr>
          <p:cNvSpPr>
            <a:spLocks noGrp="1"/>
          </p:cNvSpPr>
          <p:nvPr>
            <p:ph type="dt" sz="half" idx="10"/>
          </p:nvPr>
        </p:nvSpPr>
        <p:spPr>
          <a:xfrm>
            <a:off x="838200" y="6356350"/>
            <a:ext cx="1995416" cy="365125"/>
          </a:xfrm>
        </p:spPr>
        <p:txBody>
          <a:bodyPr/>
          <a:lstStyle/>
          <a:p>
            <a:fld id="{5D2AA5B4-0DC8-44E5-B57A-D28E5D6354E2}" type="datetimeFigureOut">
              <a:rPr lang="en-SI" smtClean="0"/>
              <a:t>05/06/2026</a:t>
            </a:fld>
            <a:endParaRPr lang="en-SI"/>
          </a:p>
        </p:txBody>
      </p:sp>
      <p:sp>
        <p:nvSpPr>
          <p:cNvPr id="16" name="Footer Placeholder 4">
            <a:extLst>
              <a:ext uri="{FF2B5EF4-FFF2-40B4-BE49-F238E27FC236}">
                <a16:creationId xmlns:a16="http://schemas.microsoft.com/office/drawing/2014/main" id="{10F68AF6-45F5-4628-8A65-B43CBFBEFBBE}"/>
              </a:ext>
            </a:extLst>
          </p:cNvPr>
          <p:cNvSpPr>
            <a:spLocks noGrp="1"/>
          </p:cNvSpPr>
          <p:nvPr>
            <p:ph type="ftr" sz="quarter" idx="11"/>
          </p:nvPr>
        </p:nvSpPr>
        <p:spPr>
          <a:xfrm>
            <a:off x="3358105" y="6356350"/>
            <a:ext cx="4831948" cy="365125"/>
          </a:xfrm>
        </p:spPr>
        <p:txBody>
          <a:bodyPr/>
          <a:lstStyle/>
          <a:p>
            <a:endParaRPr lang="en-SI"/>
          </a:p>
        </p:txBody>
      </p:sp>
      <p:sp>
        <p:nvSpPr>
          <p:cNvPr id="17" name="Slide Number Placeholder 5">
            <a:extLst>
              <a:ext uri="{FF2B5EF4-FFF2-40B4-BE49-F238E27FC236}">
                <a16:creationId xmlns:a16="http://schemas.microsoft.com/office/drawing/2014/main" id="{0C4D521C-2951-47B6-89D5-F259BF6B5C60}"/>
              </a:ext>
            </a:extLst>
          </p:cNvPr>
          <p:cNvSpPr>
            <a:spLocks noGrp="1"/>
          </p:cNvSpPr>
          <p:nvPr>
            <p:ph type="sldNum" sz="quarter" idx="12"/>
          </p:nvPr>
        </p:nvSpPr>
        <p:spPr>
          <a:xfrm>
            <a:off x="8525595" y="6356350"/>
            <a:ext cx="3221299" cy="365125"/>
          </a:xfrm>
        </p:spPr>
        <p:txBody>
          <a:bodyPr/>
          <a:lstStyle/>
          <a:p>
            <a:fld id="{E62AB20F-D7ED-4DAD-83AF-0FCB71CD2C50}" type="slidenum">
              <a:rPr lang="en-SI" smtClean="0"/>
              <a:t>‹#›</a:t>
            </a:fld>
            <a:endParaRPr lang="en-SI"/>
          </a:p>
        </p:txBody>
      </p:sp>
      <p:pic>
        <p:nvPicPr>
          <p:cNvPr id="9" name="Picture 8">
            <a:extLst>
              <a:ext uri="{FF2B5EF4-FFF2-40B4-BE49-F238E27FC236}">
                <a16:creationId xmlns:a16="http://schemas.microsoft.com/office/drawing/2014/main" id="{F86F6C31-6083-481A-A370-C3F762CBF79C}"/>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0" name="Content Placeholder 2">
            <a:extLst>
              <a:ext uri="{FF2B5EF4-FFF2-40B4-BE49-F238E27FC236}">
                <a16:creationId xmlns:a16="http://schemas.microsoft.com/office/drawing/2014/main" id="{39866871-BF06-4231-8794-5AB680EF352E}"/>
              </a:ext>
            </a:extLst>
          </p:cNvPr>
          <p:cNvSpPr>
            <a:spLocks noGrp="1"/>
          </p:cNvSpPr>
          <p:nvPr>
            <p:ph idx="1"/>
          </p:nvPr>
        </p:nvSpPr>
        <p:spPr>
          <a:xfrm>
            <a:off x="838199" y="1825625"/>
            <a:ext cx="10874829" cy="4351338"/>
          </a:xfrm>
        </p:spPr>
        <p:txBody>
          <a:bodyPr/>
          <a:lstStyle>
            <a:lvl1pPr marL="228600" indent="-228600">
              <a:buClr>
                <a:schemeClr val="tx2"/>
              </a:buClr>
              <a:buFont typeface="Space Grotesk" pitchFamily="2" charset="-18"/>
              <a:buChar char="⟩"/>
              <a:defRPr sz="2400">
                <a:solidFill>
                  <a:schemeClr val="tx1"/>
                </a:solidFill>
              </a:defRPr>
            </a:lvl1pPr>
            <a:lvl2pPr marL="685800" indent="-228600">
              <a:buClr>
                <a:schemeClr val="tx2"/>
              </a:buClr>
              <a:buFont typeface="Space Grotesk" pitchFamily="2" charset="-18"/>
              <a:buChar char="⟩"/>
              <a:defRPr sz="1800">
                <a:solidFill>
                  <a:schemeClr val="tx1"/>
                </a:solidFill>
              </a:defRPr>
            </a:lvl2pPr>
          </a:lstStyle>
          <a:p>
            <a:pPr lvl="0"/>
            <a:r>
              <a:rPr lang="en-US"/>
              <a:t>Click to edit Master text styles</a:t>
            </a:r>
          </a:p>
          <a:p>
            <a:pPr lvl="1"/>
            <a:r>
              <a:rPr lang="en-US"/>
              <a:t>Second level</a:t>
            </a:r>
          </a:p>
        </p:txBody>
      </p:sp>
    </p:spTree>
    <p:extLst>
      <p:ext uri="{BB962C8B-B14F-4D97-AF65-F5344CB8AC3E}">
        <p14:creationId xmlns:p14="http://schemas.microsoft.com/office/powerpoint/2010/main" val="105797704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4_Title Slide">
    <p:bg>
      <p:bgPr>
        <a:solidFill>
          <a:schemeClr val="bg1"/>
        </a:solidFill>
        <a:effectLst/>
      </p:bgPr>
    </p:bg>
    <p:spTree>
      <p:nvGrpSpPr>
        <p:cNvPr id="1" name=""/>
        <p:cNvGrpSpPr/>
        <p:nvPr/>
      </p:nvGrpSpPr>
      <p:grpSpPr>
        <a:xfrm>
          <a:off x="0" y="0"/>
          <a:ext cx="0" cy="0"/>
          <a:chOff x="0" y="0"/>
          <a:chExt cx="0" cy="0"/>
        </a:xfrm>
      </p:grpSpPr>
      <p:sp>
        <p:nvSpPr>
          <p:cNvPr id="14" name="Title 1">
            <a:extLst>
              <a:ext uri="{FF2B5EF4-FFF2-40B4-BE49-F238E27FC236}">
                <a16:creationId xmlns:a16="http://schemas.microsoft.com/office/drawing/2014/main" id="{5BD94D8D-86FB-4BA8-8F7B-A93CB5BAF752}"/>
              </a:ext>
            </a:extLst>
          </p:cNvPr>
          <p:cNvSpPr>
            <a:spLocks noGrp="1"/>
          </p:cNvSpPr>
          <p:nvPr>
            <p:ph type="title"/>
          </p:nvPr>
        </p:nvSpPr>
        <p:spPr>
          <a:xfrm>
            <a:off x="838199" y="365125"/>
            <a:ext cx="10929083" cy="1325563"/>
          </a:xfrm>
        </p:spPr>
        <p:txBody>
          <a:bodyPr>
            <a:normAutofit/>
          </a:bodyPr>
          <a:lstStyle>
            <a:lvl1pPr>
              <a:defRPr sz="3600"/>
            </a:lvl1pPr>
          </a:lstStyle>
          <a:p>
            <a:r>
              <a:rPr lang="en-US"/>
              <a:t>Click to edit Master title style</a:t>
            </a:r>
            <a:endParaRPr lang="en-SI"/>
          </a:p>
        </p:txBody>
      </p:sp>
      <p:sp>
        <p:nvSpPr>
          <p:cNvPr id="15" name="Date Placeholder 3">
            <a:extLst>
              <a:ext uri="{FF2B5EF4-FFF2-40B4-BE49-F238E27FC236}">
                <a16:creationId xmlns:a16="http://schemas.microsoft.com/office/drawing/2014/main" id="{506E3225-9C68-4CE9-9A62-E15A698A972C}"/>
              </a:ext>
            </a:extLst>
          </p:cNvPr>
          <p:cNvSpPr>
            <a:spLocks noGrp="1"/>
          </p:cNvSpPr>
          <p:nvPr>
            <p:ph type="dt" sz="half" idx="10"/>
          </p:nvPr>
        </p:nvSpPr>
        <p:spPr>
          <a:xfrm>
            <a:off x="838200" y="6356350"/>
            <a:ext cx="1995416" cy="365125"/>
          </a:xfrm>
        </p:spPr>
        <p:txBody>
          <a:bodyPr/>
          <a:lstStyle/>
          <a:p>
            <a:fld id="{5D2AA5B4-0DC8-44E5-B57A-D28E5D6354E2}" type="datetimeFigureOut">
              <a:rPr lang="en-SI" smtClean="0"/>
              <a:t>05/06/2026</a:t>
            </a:fld>
            <a:endParaRPr lang="en-SI"/>
          </a:p>
        </p:txBody>
      </p:sp>
      <p:sp>
        <p:nvSpPr>
          <p:cNvPr id="16" name="Footer Placeholder 4">
            <a:extLst>
              <a:ext uri="{FF2B5EF4-FFF2-40B4-BE49-F238E27FC236}">
                <a16:creationId xmlns:a16="http://schemas.microsoft.com/office/drawing/2014/main" id="{10F68AF6-45F5-4628-8A65-B43CBFBEFBBE}"/>
              </a:ext>
            </a:extLst>
          </p:cNvPr>
          <p:cNvSpPr>
            <a:spLocks noGrp="1"/>
          </p:cNvSpPr>
          <p:nvPr>
            <p:ph type="ftr" sz="quarter" idx="11"/>
          </p:nvPr>
        </p:nvSpPr>
        <p:spPr>
          <a:xfrm>
            <a:off x="3358105" y="6356350"/>
            <a:ext cx="4831948" cy="365125"/>
          </a:xfrm>
        </p:spPr>
        <p:txBody>
          <a:bodyPr/>
          <a:lstStyle/>
          <a:p>
            <a:endParaRPr lang="en-SI"/>
          </a:p>
        </p:txBody>
      </p:sp>
      <p:sp>
        <p:nvSpPr>
          <p:cNvPr id="17" name="Slide Number Placeholder 5">
            <a:extLst>
              <a:ext uri="{FF2B5EF4-FFF2-40B4-BE49-F238E27FC236}">
                <a16:creationId xmlns:a16="http://schemas.microsoft.com/office/drawing/2014/main" id="{0C4D521C-2951-47B6-89D5-F259BF6B5C60}"/>
              </a:ext>
            </a:extLst>
          </p:cNvPr>
          <p:cNvSpPr>
            <a:spLocks noGrp="1"/>
          </p:cNvSpPr>
          <p:nvPr>
            <p:ph type="sldNum" sz="quarter" idx="12"/>
          </p:nvPr>
        </p:nvSpPr>
        <p:spPr>
          <a:xfrm>
            <a:off x="8525595" y="6356350"/>
            <a:ext cx="3221299" cy="365125"/>
          </a:xfrm>
        </p:spPr>
        <p:txBody>
          <a:bodyPr/>
          <a:lstStyle/>
          <a:p>
            <a:fld id="{E62AB20F-D7ED-4DAD-83AF-0FCB71CD2C50}" type="slidenum">
              <a:rPr lang="en-SI" smtClean="0"/>
              <a:t>‹#›</a:t>
            </a:fld>
            <a:endParaRPr lang="en-SI"/>
          </a:p>
        </p:txBody>
      </p:sp>
      <p:pic>
        <p:nvPicPr>
          <p:cNvPr id="9" name="Picture 8">
            <a:extLst>
              <a:ext uri="{FF2B5EF4-FFF2-40B4-BE49-F238E27FC236}">
                <a16:creationId xmlns:a16="http://schemas.microsoft.com/office/drawing/2014/main" id="{F86F6C31-6083-481A-A370-C3F762CBF79C}"/>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a:stretch/>
        </p:blipFill>
        <p:spPr>
          <a:xfrm>
            <a:off x="0" y="0"/>
            <a:ext cx="502657" cy="6858000"/>
          </a:xfrm>
          <a:prstGeom prst="rect">
            <a:avLst/>
          </a:prstGeom>
        </p:spPr>
      </p:pic>
      <p:sp>
        <p:nvSpPr>
          <p:cNvPr id="10" name="Content Placeholder 2">
            <a:extLst>
              <a:ext uri="{FF2B5EF4-FFF2-40B4-BE49-F238E27FC236}">
                <a16:creationId xmlns:a16="http://schemas.microsoft.com/office/drawing/2014/main" id="{39866871-BF06-4231-8794-5AB680EF352E}"/>
              </a:ext>
            </a:extLst>
          </p:cNvPr>
          <p:cNvSpPr>
            <a:spLocks noGrp="1"/>
          </p:cNvSpPr>
          <p:nvPr>
            <p:ph idx="1"/>
          </p:nvPr>
        </p:nvSpPr>
        <p:spPr>
          <a:xfrm>
            <a:off x="838199" y="1825625"/>
            <a:ext cx="10874829" cy="4351338"/>
          </a:xfrm>
        </p:spPr>
        <p:txBody>
          <a:bodyPr/>
          <a:lstStyle>
            <a:lvl1pPr marL="228600" indent="-228600">
              <a:buClr>
                <a:schemeClr val="tx2"/>
              </a:buClr>
              <a:buFont typeface="Space Grotesk" pitchFamily="2" charset="-18"/>
              <a:buChar char="⟩"/>
              <a:defRPr sz="2400">
                <a:solidFill>
                  <a:schemeClr val="tx1"/>
                </a:solidFill>
              </a:defRPr>
            </a:lvl1pPr>
            <a:lvl2pPr marL="685800" indent="-228600">
              <a:buClr>
                <a:schemeClr val="tx2"/>
              </a:buClr>
              <a:buFont typeface="Space Grotesk" pitchFamily="2" charset="-18"/>
              <a:buChar char="⟩"/>
              <a:defRPr sz="1800">
                <a:solidFill>
                  <a:schemeClr val="tx1"/>
                </a:solidFill>
              </a:defRPr>
            </a:lvl2pPr>
          </a:lstStyle>
          <a:p>
            <a:pPr lvl="0"/>
            <a:r>
              <a:rPr lang="en-US"/>
              <a:t>Click to edit Master text styles</a:t>
            </a:r>
          </a:p>
          <a:p>
            <a:pPr lvl="1"/>
            <a:r>
              <a:rPr lang="en-US"/>
              <a:t>Second level</a:t>
            </a:r>
          </a:p>
        </p:txBody>
      </p:sp>
      <p:pic>
        <p:nvPicPr>
          <p:cNvPr id="8" name="Picture 7">
            <a:extLst>
              <a:ext uri="{FF2B5EF4-FFF2-40B4-BE49-F238E27FC236}">
                <a16:creationId xmlns:a16="http://schemas.microsoft.com/office/drawing/2014/main" id="{401C7A37-9124-4BDE-9362-1245383E4E10}"/>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1076088" y="380973"/>
            <a:ext cx="677274" cy="522155"/>
          </a:xfrm>
          <a:prstGeom prst="rect">
            <a:avLst/>
          </a:prstGeom>
        </p:spPr>
      </p:pic>
    </p:spTree>
    <p:extLst>
      <p:ext uri="{BB962C8B-B14F-4D97-AF65-F5344CB8AC3E}">
        <p14:creationId xmlns:p14="http://schemas.microsoft.com/office/powerpoint/2010/main" val="19185463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Slide">
    <p:bg>
      <p:bgPr>
        <a:solidFill>
          <a:schemeClr val="bg1"/>
        </a:solidFill>
        <a:effectLst/>
      </p:bgPr>
    </p:bg>
    <p:spTree>
      <p:nvGrpSpPr>
        <p:cNvPr id="1" name=""/>
        <p:cNvGrpSpPr/>
        <p:nvPr/>
      </p:nvGrpSpPr>
      <p:grpSpPr>
        <a:xfrm>
          <a:off x="0" y="0"/>
          <a:ext cx="0" cy="0"/>
          <a:chOff x="0" y="0"/>
          <a:chExt cx="0" cy="0"/>
        </a:xfrm>
      </p:grpSpPr>
      <p:sp>
        <p:nvSpPr>
          <p:cNvPr id="14" name="Title 1">
            <a:extLst>
              <a:ext uri="{FF2B5EF4-FFF2-40B4-BE49-F238E27FC236}">
                <a16:creationId xmlns:a16="http://schemas.microsoft.com/office/drawing/2014/main" id="{5BD94D8D-86FB-4BA8-8F7B-A93CB5BAF752}"/>
              </a:ext>
            </a:extLst>
          </p:cNvPr>
          <p:cNvSpPr>
            <a:spLocks noGrp="1"/>
          </p:cNvSpPr>
          <p:nvPr>
            <p:ph type="title"/>
          </p:nvPr>
        </p:nvSpPr>
        <p:spPr>
          <a:xfrm>
            <a:off x="838200" y="365125"/>
            <a:ext cx="10874828" cy="1325563"/>
          </a:xfrm>
        </p:spPr>
        <p:txBody>
          <a:bodyPr>
            <a:normAutofit/>
          </a:bodyPr>
          <a:lstStyle>
            <a:lvl1pPr>
              <a:defRPr sz="3600"/>
            </a:lvl1pPr>
          </a:lstStyle>
          <a:p>
            <a:r>
              <a:rPr lang="en-US"/>
              <a:t>Click to edit Master title style</a:t>
            </a:r>
            <a:endParaRPr lang="en-SI" dirty="0"/>
          </a:p>
        </p:txBody>
      </p:sp>
      <p:sp>
        <p:nvSpPr>
          <p:cNvPr id="15" name="Date Placeholder 3">
            <a:extLst>
              <a:ext uri="{FF2B5EF4-FFF2-40B4-BE49-F238E27FC236}">
                <a16:creationId xmlns:a16="http://schemas.microsoft.com/office/drawing/2014/main" id="{506E3225-9C68-4CE9-9A62-E15A698A972C}"/>
              </a:ext>
            </a:extLst>
          </p:cNvPr>
          <p:cNvSpPr>
            <a:spLocks noGrp="1"/>
          </p:cNvSpPr>
          <p:nvPr>
            <p:ph type="dt" sz="half" idx="10"/>
          </p:nvPr>
        </p:nvSpPr>
        <p:spPr>
          <a:xfrm>
            <a:off x="838200" y="6356350"/>
            <a:ext cx="2743200" cy="365125"/>
          </a:xfrm>
        </p:spPr>
        <p:txBody>
          <a:bodyPr/>
          <a:lstStyle/>
          <a:p>
            <a:fld id="{5D2AA5B4-0DC8-44E5-B57A-D28E5D6354E2}" type="datetimeFigureOut">
              <a:rPr lang="en-SI" smtClean="0"/>
              <a:t>05/06/2026</a:t>
            </a:fld>
            <a:endParaRPr lang="en-SI"/>
          </a:p>
        </p:txBody>
      </p:sp>
      <p:sp>
        <p:nvSpPr>
          <p:cNvPr id="16" name="Footer Placeholder 4">
            <a:extLst>
              <a:ext uri="{FF2B5EF4-FFF2-40B4-BE49-F238E27FC236}">
                <a16:creationId xmlns:a16="http://schemas.microsoft.com/office/drawing/2014/main" id="{10F68AF6-45F5-4628-8A65-B43CBFBEFBBE}"/>
              </a:ext>
            </a:extLst>
          </p:cNvPr>
          <p:cNvSpPr>
            <a:spLocks noGrp="1"/>
          </p:cNvSpPr>
          <p:nvPr>
            <p:ph type="ftr" sz="quarter" idx="11"/>
          </p:nvPr>
        </p:nvSpPr>
        <p:spPr>
          <a:xfrm>
            <a:off x="4038600" y="6356350"/>
            <a:ext cx="4114800" cy="365125"/>
          </a:xfrm>
        </p:spPr>
        <p:txBody>
          <a:bodyPr/>
          <a:lstStyle/>
          <a:p>
            <a:endParaRPr lang="en-SI"/>
          </a:p>
        </p:txBody>
      </p:sp>
      <p:sp>
        <p:nvSpPr>
          <p:cNvPr id="17" name="Slide Number Placeholder 5">
            <a:extLst>
              <a:ext uri="{FF2B5EF4-FFF2-40B4-BE49-F238E27FC236}">
                <a16:creationId xmlns:a16="http://schemas.microsoft.com/office/drawing/2014/main" id="{0C4D521C-2951-47B6-89D5-F259BF6B5C60}"/>
              </a:ext>
            </a:extLst>
          </p:cNvPr>
          <p:cNvSpPr>
            <a:spLocks noGrp="1"/>
          </p:cNvSpPr>
          <p:nvPr>
            <p:ph type="sldNum" sz="quarter" idx="12"/>
          </p:nvPr>
        </p:nvSpPr>
        <p:spPr>
          <a:xfrm>
            <a:off x="8610600" y="6356350"/>
            <a:ext cx="3204028" cy="365125"/>
          </a:xfrm>
        </p:spPr>
        <p:txBody>
          <a:bodyPr/>
          <a:lstStyle/>
          <a:p>
            <a:fld id="{E62AB20F-D7ED-4DAD-83AF-0FCB71CD2C50}" type="slidenum">
              <a:rPr lang="en-SI" smtClean="0"/>
              <a:t>‹#›</a:t>
            </a:fld>
            <a:endParaRPr lang="en-SI" dirty="0"/>
          </a:p>
        </p:txBody>
      </p:sp>
      <p:sp>
        <p:nvSpPr>
          <p:cNvPr id="11" name="Content Placeholder 2">
            <a:extLst>
              <a:ext uri="{FF2B5EF4-FFF2-40B4-BE49-F238E27FC236}">
                <a16:creationId xmlns:a16="http://schemas.microsoft.com/office/drawing/2014/main" id="{C516FF23-05C4-40AA-A62E-7DB0DD205C98}"/>
              </a:ext>
            </a:extLst>
          </p:cNvPr>
          <p:cNvSpPr>
            <a:spLocks noGrp="1"/>
          </p:cNvSpPr>
          <p:nvPr>
            <p:ph idx="1"/>
          </p:nvPr>
        </p:nvSpPr>
        <p:spPr>
          <a:xfrm>
            <a:off x="838199" y="1825625"/>
            <a:ext cx="10874829" cy="4351338"/>
          </a:xfrm>
        </p:spPr>
        <p:txBody>
          <a:bodyPr/>
          <a:lstStyle>
            <a:lvl1pPr marL="228600" indent="-228600">
              <a:buClr>
                <a:schemeClr val="tx2"/>
              </a:buClr>
              <a:buFont typeface="Space Grotesk" pitchFamily="2" charset="-18"/>
              <a:buChar char="⟩"/>
              <a:defRPr sz="2400">
                <a:solidFill>
                  <a:schemeClr val="tx1"/>
                </a:solidFill>
              </a:defRPr>
            </a:lvl1pPr>
            <a:lvl2pPr marL="685800" indent="-228600">
              <a:buClr>
                <a:schemeClr val="tx2"/>
              </a:buClr>
              <a:buFont typeface="Space Grotesk" pitchFamily="2" charset="-18"/>
              <a:buChar char="⟩"/>
              <a:defRPr sz="1800">
                <a:solidFill>
                  <a:schemeClr val="tx1"/>
                </a:solidFill>
              </a:defRPr>
            </a:lvl2pPr>
          </a:lstStyle>
          <a:p>
            <a:pPr lvl="0"/>
            <a:r>
              <a:rPr lang="en-US"/>
              <a:t>Click to edit Master text styles</a:t>
            </a:r>
          </a:p>
          <a:p>
            <a:pPr lvl="1"/>
            <a:r>
              <a:rPr lang="en-US"/>
              <a:t>Second level</a:t>
            </a:r>
          </a:p>
        </p:txBody>
      </p:sp>
      <p:pic>
        <p:nvPicPr>
          <p:cNvPr id="4" name="Picture 3">
            <a:extLst>
              <a:ext uri="{FF2B5EF4-FFF2-40B4-BE49-F238E27FC236}">
                <a16:creationId xmlns:a16="http://schemas.microsoft.com/office/drawing/2014/main" id="{A9758639-68E5-4FE1-9D9D-087FCB1CB2B2}"/>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66111930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3_Title Slide">
    <p:bg>
      <p:bgPr>
        <a:solidFill>
          <a:schemeClr val="bg1"/>
        </a:solidFill>
        <a:effectLst/>
      </p:bgPr>
    </p:bg>
    <p:spTree>
      <p:nvGrpSpPr>
        <p:cNvPr id="1" name=""/>
        <p:cNvGrpSpPr/>
        <p:nvPr/>
      </p:nvGrpSpPr>
      <p:grpSpPr>
        <a:xfrm>
          <a:off x="0" y="0"/>
          <a:ext cx="0" cy="0"/>
          <a:chOff x="0" y="0"/>
          <a:chExt cx="0" cy="0"/>
        </a:xfrm>
      </p:grpSpPr>
      <p:sp>
        <p:nvSpPr>
          <p:cNvPr id="14" name="Title 1">
            <a:extLst>
              <a:ext uri="{FF2B5EF4-FFF2-40B4-BE49-F238E27FC236}">
                <a16:creationId xmlns:a16="http://schemas.microsoft.com/office/drawing/2014/main" id="{5BD94D8D-86FB-4BA8-8F7B-A93CB5BAF752}"/>
              </a:ext>
            </a:extLst>
          </p:cNvPr>
          <p:cNvSpPr>
            <a:spLocks noGrp="1"/>
          </p:cNvSpPr>
          <p:nvPr>
            <p:ph type="title"/>
          </p:nvPr>
        </p:nvSpPr>
        <p:spPr>
          <a:xfrm>
            <a:off x="838200" y="365125"/>
            <a:ext cx="10874828" cy="1325563"/>
          </a:xfrm>
        </p:spPr>
        <p:txBody>
          <a:bodyPr>
            <a:normAutofit/>
          </a:bodyPr>
          <a:lstStyle>
            <a:lvl1pPr>
              <a:defRPr sz="3600"/>
            </a:lvl1pPr>
          </a:lstStyle>
          <a:p>
            <a:r>
              <a:rPr lang="en-US"/>
              <a:t>Click to edit Master title style</a:t>
            </a:r>
            <a:endParaRPr lang="en-SI" dirty="0"/>
          </a:p>
        </p:txBody>
      </p:sp>
      <p:sp>
        <p:nvSpPr>
          <p:cNvPr id="15" name="Date Placeholder 3">
            <a:extLst>
              <a:ext uri="{FF2B5EF4-FFF2-40B4-BE49-F238E27FC236}">
                <a16:creationId xmlns:a16="http://schemas.microsoft.com/office/drawing/2014/main" id="{506E3225-9C68-4CE9-9A62-E15A698A972C}"/>
              </a:ext>
            </a:extLst>
          </p:cNvPr>
          <p:cNvSpPr>
            <a:spLocks noGrp="1"/>
          </p:cNvSpPr>
          <p:nvPr>
            <p:ph type="dt" sz="half" idx="10"/>
          </p:nvPr>
        </p:nvSpPr>
        <p:spPr>
          <a:xfrm>
            <a:off x="838200" y="6356350"/>
            <a:ext cx="2743200" cy="365125"/>
          </a:xfrm>
        </p:spPr>
        <p:txBody>
          <a:bodyPr/>
          <a:lstStyle/>
          <a:p>
            <a:fld id="{5D2AA5B4-0DC8-44E5-B57A-D28E5D6354E2}" type="datetimeFigureOut">
              <a:rPr lang="en-SI" smtClean="0"/>
              <a:t>05/06/2026</a:t>
            </a:fld>
            <a:endParaRPr lang="en-SI"/>
          </a:p>
        </p:txBody>
      </p:sp>
      <p:sp>
        <p:nvSpPr>
          <p:cNvPr id="16" name="Footer Placeholder 4">
            <a:extLst>
              <a:ext uri="{FF2B5EF4-FFF2-40B4-BE49-F238E27FC236}">
                <a16:creationId xmlns:a16="http://schemas.microsoft.com/office/drawing/2014/main" id="{10F68AF6-45F5-4628-8A65-B43CBFBEFBBE}"/>
              </a:ext>
            </a:extLst>
          </p:cNvPr>
          <p:cNvSpPr>
            <a:spLocks noGrp="1"/>
          </p:cNvSpPr>
          <p:nvPr>
            <p:ph type="ftr" sz="quarter" idx="11"/>
          </p:nvPr>
        </p:nvSpPr>
        <p:spPr>
          <a:xfrm>
            <a:off x="4038600" y="6356350"/>
            <a:ext cx="4114800" cy="365125"/>
          </a:xfrm>
        </p:spPr>
        <p:txBody>
          <a:bodyPr/>
          <a:lstStyle/>
          <a:p>
            <a:endParaRPr lang="en-SI"/>
          </a:p>
        </p:txBody>
      </p:sp>
      <p:sp>
        <p:nvSpPr>
          <p:cNvPr id="17" name="Slide Number Placeholder 5">
            <a:extLst>
              <a:ext uri="{FF2B5EF4-FFF2-40B4-BE49-F238E27FC236}">
                <a16:creationId xmlns:a16="http://schemas.microsoft.com/office/drawing/2014/main" id="{0C4D521C-2951-47B6-89D5-F259BF6B5C60}"/>
              </a:ext>
            </a:extLst>
          </p:cNvPr>
          <p:cNvSpPr>
            <a:spLocks noGrp="1"/>
          </p:cNvSpPr>
          <p:nvPr>
            <p:ph type="sldNum" sz="quarter" idx="12"/>
          </p:nvPr>
        </p:nvSpPr>
        <p:spPr>
          <a:xfrm>
            <a:off x="8610600" y="6356350"/>
            <a:ext cx="3204028" cy="365125"/>
          </a:xfrm>
        </p:spPr>
        <p:txBody>
          <a:bodyPr/>
          <a:lstStyle/>
          <a:p>
            <a:fld id="{E62AB20F-D7ED-4DAD-83AF-0FCB71CD2C50}" type="slidenum">
              <a:rPr lang="en-SI" smtClean="0"/>
              <a:t>‹#›</a:t>
            </a:fld>
            <a:endParaRPr lang="en-SI" dirty="0"/>
          </a:p>
        </p:txBody>
      </p:sp>
      <p:sp>
        <p:nvSpPr>
          <p:cNvPr id="11" name="Content Placeholder 2">
            <a:extLst>
              <a:ext uri="{FF2B5EF4-FFF2-40B4-BE49-F238E27FC236}">
                <a16:creationId xmlns:a16="http://schemas.microsoft.com/office/drawing/2014/main" id="{C516FF23-05C4-40AA-A62E-7DB0DD205C98}"/>
              </a:ext>
            </a:extLst>
          </p:cNvPr>
          <p:cNvSpPr>
            <a:spLocks noGrp="1"/>
          </p:cNvSpPr>
          <p:nvPr>
            <p:ph idx="1"/>
          </p:nvPr>
        </p:nvSpPr>
        <p:spPr>
          <a:xfrm>
            <a:off x="838199" y="1825625"/>
            <a:ext cx="10874829" cy="4351338"/>
          </a:xfrm>
        </p:spPr>
        <p:txBody>
          <a:bodyPr/>
          <a:lstStyle>
            <a:lvl1pPr marL="228600" indent="-228600">
              <a:buClr>
                <a:schemeClr val="tx2"/>
              </a:buClr>
              <a:buFont typeface="Space Grotesk" pitchFamily="2" charset="-18"/>
              <a:buChar char="⟩"/>
              <a:defRPr sz="2400">
                <a:solidFill>
                  <a:schemeClr val="tx1"/>
                </a:solidFill>
              </a:defRPr>
            </a:lvl1pPr>
            <a:lvl2pPr marL="685800" indent="-228600">
              <a:buClr>
                <a:schemeClr val="tx2"/>
              </a:buClr>
              <a:buFont typeface="Space Grotesk" pitchFamily="2" charset="-18"/>
              <a:buChar char="⟩"/>
              <a:defRPr sz="1800">
                <a:solidFill>
                  <a:schemeClr val="tx1"/>
                </a:solidFill>
              </a:defRPr>
            </a:lvl2pPr>
          </a:lstStyle>
          <a:p>
            <a:pPr lvl="0"/>
            <a:r>
              <a:rPr lang="en-US"/>
              <a:t>Click to edit Master text styles</a:t>
            </a:r>
          </a:p>
          <a:p>
            <a:pPr lvl="1"/>
            <a:r>
              <a:rPr lang="en-US"/>
              <a:t>Second level</a:t>
            </a:r>
          </a:p>
        </p:txBody>
      </p:sp>
      <p:pic>
        <p:nvPicPr>
          <p:cNvPr id="8" name="Picture 7">
            <a:extLst>
              <a:ext uri="{FF2B5EF4-FFF2-40B4-BE49-F238E27FC236}">
                <a16:creationId xmlns:a16="http://schemas.microsoft.com/office/drawing/2014/main" id="{6ABBCD88-2B72-4487-A6B0-D73D01E7EBC8}"/>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1076088" y="380973"/>
            <a:ext cx="677274" cy="522155"/>
          </a:xfrm>
          <a:prstGeom prst="rect">
            <a:avLst/>
          </a:prstGeom>
        </p:spPr>
      </p:pic>
    </p:spTree>
    <p:extLst>
      <p:ext uri="{BB962C8B-B14F-4D97-AF65-F5344CB8AC3E}">
        <p14:creationId xmlns:p14="http://schemas.microsoft.com/office/powerpoint/2010/main" val="212361036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2_Title Slide">
    <p:bg>
      <p:bgPr>
        <a:solidFill>
          <a:schemeClr val="bg1"/>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F140C4ED-6BB1-4B12-BF86-16A4CDE3F74B}"/>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a:extLst>
              <a:ext uri="{FF2B5EF4-FFF2-40B4-BE49-F238E27FC236}">
                <a16:creationId xmlns:a16="http://schemas.microsoft.com/office/drawing/2014/main" id="{5BD94D8D-86FB-4BA8-8F7B-A93CB5BAF752}"/>
              </a:ext>
            </a:extLst>
          </p:cNvPr>
          <p:cNvSpPr>
            <a:spLocks noGrp="1"/>
          </p:cNvSpPr>
          <p:nvPr>
            <p:ph type="title"/>
          </p:nvPr>
        </p:nvSpPr>
        <p:spPr>
          <a:xfrm>
            <a:off x="838200" y="365125"/>
            <a:ext cx="9636760" cy="1325563"/>
          </a:xfrm>
        </p:spPr>
        <p:txBody>
          <a:bodyPr>
            <a:normAutofit/>
          </a:bodyPr>
          <a:lstStyle>
            <a:lvl1pPr>
              <a:defRPr sz="3600">
                <a:solidFill>
                  <a:schemeClr val="bg1"/>
                </a:solidFill>
              </a:defRPr>
            </a:lvl1pPr>
          </a:lstStyle>
          <a:p>
            <a:r>
              <a:rPr lang="en-US"/>
              <a:t>Click to edit Master title style</a:t>
            </a:r>
            <a:endParaRPr lang="en-SI" dirty="0"/>
          </a:p>
        </p:txBody>
      </p:sp>
      <p:sp>
        <p:nvSpPr>
          <p:cNvPr id="15" name="Date Placeholder 3">
            <a:extLst>
              <a:ext uri="{FF2B5EF4-FFF2-40B4-BE49-F238E27FC236}">
                <a16:creationId xmlns:a16="http://schemas.microsoft.com/office/drawing/2014/main" id="{506E3225-9C68-4CE9-9A62-E15A698A972C}"/>
              </a:ext>
            </a:extLst>
          </p:cNvPr>
          <p:cNvSpPr>
            <a:spLocks noGrp="1"/>
          </p:cNvSpPr>
          <p:nvPr>
            <p:ph type="dt" sz="half" idx="10"/>
          </p:nvPr>
        </p:nvSpPr>
        <p:spPr>
          <a:xfrm>
            <a:off x="838200" y="6356350"/>
            <a:ext cx="2743200" cy="365125"/>
          </a:xfrm>
        </p:spPr>
        <p:txBody>
          <a:bodyPr/>
          <a:lstStyle>
            <a:lvl1pPr>
              <a:defRPr>
                <a:solidFill>
                  <a:schemeClr val="bg1"/>
                </a:solidFill>
              </a:defRPr>
            </a:lvl1pPr>
          </a:lstStyle>
          <a:p>
            <a:fld id="{5D2AA5B4-0DC8-44E5-B57A-D28E5D6354E2}" type="datetimeFigureOut">
              <a:rPr lang="en-SI" smtClean="0"/>
              <a:pPr/>
              <a:t>05/06/2026</a:t>
            </a:fld>
            <a:endParaRPr lang="en-SI"/>
          </a:p>
        </p:txBody>
      </p:sp>
      <p:sp>
        <p:nvSpPr>
          <p:cNvPr id="16" name="Footer Placeholder 4">
            <a:extLst>
              <a:ext uri="{FF2B5EF4-FFF2-40B4-BE49-F238E27FC236}">
                <a16:creationId xmlns:a16="http://schemas.microsoft.com/office/drawing/2014/main" id="{10F68AF6-45F5-4628-8A65-B43CBFBEFBBE}"/>
              </a:ext>
            </a:extLst>
          </p:cNvPr>
          <p:cNvSpPr>
            <a:spLocks noGrp="1"/>
          </p:cNvSpPr>
          <p:nvPr>
            <p:ph type="ftr" sz="quarter" idx="11"/>
          </p:nvPr>
        </p:nvSpPr>
        <p:spPr>
          <a:xfrm>
            <a:off x="4132730" y="6356350"/>
            <a:ext cx="4114800" cy="365125"/>
          </a:xfrm>
        </p:spPr>
        <p:txBody>
          <a:bodyPr/>
          <a:lstStyle>
            <a:lvl1pPr>
              <a:defRPr>
                <a:solidFill>
                  <a:schemeClr val="bg1"/>
                </a:solidFill>
              </a:defRPr>
            </a:lvl1pPr>
          </a:lstStyle>
          <a:p>
            <a:endParaRPr lang="en-SI"/>
          </a:p>
        </p:txBody>
      </p:sp>
      <p:sp>
        <p:nvSpPr>
          <p:cNvPr id="17" name="Slide Number Placeholder 5">
            <a:extLst>
              <a:ext uri="{FF2B5EF4-FFF2-40B4-BE49-F238E27FC236}">
                <a16:creationId xmlns:a16="http://schemas.microsoft.com/office/drawing/2014/main" id="{0C4D521C-2951-47B6-89D5-F259BF6B5C60}"/>
              </a:ext>
            </a:extLst>
          </p:cNvPr>
          <p:cNvSpPr>
            <a:spLocks noGrp="1"/>
          </p:cNvSpPr>
          <p:nvPr>
            <p:ph type="sldNum" sz="quarter" idx="12"/>
          </p:nvPr>
        </p:nvSpPr>
        <p:spPr>
          <a:xfrm>
            <a:off x="8969828" y="6356350"/>
            <a:ext cx="2743200" cy="365125"/>
          </a:xfrm>
        </p:spPr>
        <p:txBody>
          <a:bodyPr/>
          <a:lstStyle>
            <a:lvl1pPr>
              <a:defRPr>
                <a:solidFill>
                  <a:schemeClr val="bg1"/>
                </a:solidFill>
              </a:defRPr>
            </a:lvl1pPr>
          </a:lstStyle>
          <a:p>
            <a:fld id="{E62AB20F-D7ED-4DAD-83AF-0FCB71CD2C50}" type="slidenum">
              <a:rPr lang="en-SI" smtClean="0"/>
              <a:pPr/>
              <a:t>‹#›</a:t>
            </a:fld>
            <a:endParaRPr lang="en-SI" dirty="0"/>
          </a:p>
        </p:txBody>
      </p:sp>
      <p:sp>
        <p:nvSpPr>
          <p:cNvPr id="10" name="Content Placeholder 2">
            <a:extLst>
              <a:ext uri="{FF2B5EF4-FFF2-40B4-BE49-F238E27FC236}">
                <a16:creationId xmlns:a16="http://schemas.microsoft.com/office/drawing/2014/main" id="{68BCCD3C-EE9D-46A3-BA9A-60DF6E596696}"/>
              </a:ext>
            </a:extLst>
          </p:cNvPr>
          <p:cNvSpPr>
            <a:spLocks noGrp="1"/>
          </p:cNvSpPr>
          <p:nvPr>
            <p:ph idx="1"/>
          </p:nvPr>
        </p:nvSpPr>
        <p:spPr>
          <a:xfrm>
            <a:off x="838199" y="1825625"/>
            <a:ext cx="10874829" cy="4351338"/>
          </a:xfrm>
        </p:spPr>
        <p:txBody>
          <a:bodyPr/>
          <a:lstStyle>
            <a:lvl1pPr marL="228600" indent="-228600">
              <a:buClr>
                <a:schemeClr val="tx2"/>
              </a:buClr>
              <a:buFont typeface="Space Grotesk" pitchFamily="2" charset="-18"/>
              <a:buChar char="⟩"/>
              <a:defRPr sz="2400">
                <a:solidFill>
                  <a:schemeClr val="bg1"/>
                </a:solidFill>
              </a:defRPr>
            </a:lvl1pPr>
            <a:lvl2pPr marL="685800" indent="-228600">
              <a:buClr>
                <a:schemeClr val="tx2"/>
              </a:buClr>
              <a:buFont typeface="Space Grotesk" pitchFamily="2" charset="-18"/>
              <a:buChar char="⟩"/>
              <a:defRPr sz="1800">
                <a:solidFill>
                  <a:schemeClr val="bg1"/>
                </a:solidFill>
              </a:defRPr>
            </a:lvl2pPr>
          </a:lstStyle>
          <a:p>
            <a:pPr lvl="0"/>
            <a:r>
              <a:rPr lang="en-US"/>
              <a:t>Click to edit Master text styles</a:t>
            </a:r>
          </a:p>
          <a:p>
            <a:pPr lvl="1"/>
            <a:r>
              <a:rPr lang="en-US"/>
              <a:t>Second level</a:t>
            </a:r>
          </a:p>
        </p:txBody>
      </p:sp>
    </p:spTree>
    <p:extLst>
      <p:ext uri="{BB962C8B-B14F-4D97-AF65-F5344CB8AC3E}">
        <p14:creationId xmlns:p14="http://schemas.microsoft.com/office/powerpoint/2010/main" val="6663384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8_Section Header">
    <p:spTree>
      <p:nvGrpSpPr>
        <p:cNvPr id="1" name=""/>
        <p:cNvGrpSpPr/>
        <p:nvPr/>
      </p:nvGrpSpPr>
      <p:grpSpPr>
        <a:xfrm>
          <a:off x="0" y="0"/>
          <a:ext cx="0" cy="0"/>
          <a:chOff x="0" y="0"/>
          <a:chExt cx="0" cy="0"/>
        </a:xfrm>
      </p:grpSpPr>
      <p:sp>
        <p:nvSpPr>
          <p:cNvPr id="12" name="Content Placeholder 2">
            <a:extLst>
              <a:ext uri="{FF2B5EF4-FFF2-40B4-BE49-F238E27FC236}">
                <a16:creationId xmlns:a16="http://schemas.microsoft.com/office/drawing/2014/main" id="{E9F8F750-4162-4F2E-B562-EBB7C1C8D18E}"/>
              </a:ext>
            </a:extLst>
          </p:cNvPr>
          <p:cNvSpPr>
            <a:spLocks noGrp="1"/>
          </p:cNvSpPr>
          <p:nvPr>
            <p:ph idx="1"/>
          </p:nvPr>
        </p:nvSpPr>
        <p:spPr>
          <a:xfrm>
            <a:off x="838200" y="1825625"/>
            <a:ext cx="9289648" cy="4351338"/>
          </a:xfrm>
        </p:spPr>
        <p:txBody>
          <a:bodyPr/>
          <a:lstStyle>
            <a:lvl1pPr>
              <a:defRPr sz="2400">
                <a:solidFill>
                  <a:schemeClr val="tx1"/>
                </a:solidFill>
              </a:defRPr>
            </a:lvl1pPr>
            <a:lvl2pPr>
              <a:defRPr sz="1800">
                <a:solidFill>
                  <a:schemeClr val="tx1"/>
                </a:solidFill>
              </a:defRPr>
            </a:lvl2pPr>
          </a:lstStyle>
          <a:p>
            <a:pPr lvl="0"/>
            <a:r>
              <a:rPr lang="en-US"/>
              <a:t>Click to edit Master text styles</a:t>
            </a:r>
          </a:p>
          <a:p>
            <a:pPr lvl="1"/>
            <a:r>
              <a:rPr lang="en-US"/>
              <a:t>Second level</a:t>
            </a:r>
          </a:p>
        </p:txBody>
      </p:sp>
      <p:sp>
        <p:nvSpPr>
          <p:cNvPr id="13" name="Title 1">
            <a:extLst>
              <a:ext uri="{FF2B5EF4-FFF2-40B4-BE49-F238E27FC236}">
                <a16:creationId xmlns:a16="http://schemas.microsoft.com/office/drawing/2014/main" id="{4E760208-197C-432D-B557-7C8C09ED4632}"/>
              </a:ext>
            </a:extLst>
          </p:cNvPr>
          <p:cNvSpPr>
            <a:spLocks noGrp="1"/>
          </p:cNvSpPr>
          <p:nvPr>
            <p:ph type="title"/>
          </p:nvPr>
        </p:nvSpPr>
        <p:spPr>
          <a:xfrm>
            <a:off x="838200" y="365125"/>
            <a:ext cx="9289648" cy="1325563"/>
          </a:xfrm>
        </p:spPr>
        <p:txBody>
          <a:bodyPr>
            <a:normAutofit/>
          </a:bodyPr>
          <a:lstStyle>
            <a:lvl1pPr>
              <a:defRPr sz="3600">
                <a:solidFill>
                  <a:schemeClr val="tx1"/>
                </a:solidFill>
              </a:defRPr>
            </a:lvl1pPr>
          </a:lstStyle>
          <a:p>
            <a:r>
              <a:rPr lang="en-US"/>
              <a:t>Click to edit Master title style</a:t>
            </a:r>
            <a:endParaRPr lang="en-SI"/>
          </a:p>
        </p:txBody>
      </p:sp>
      <p:sp>
        <p:nvSpPr>
          <p:cNvPr id="11" name="Date Placeholder 3">
            <a:extLst>
              <a:ext uri="{FF2B5EF4-FFF2-40B4-BE49-F238E27FC236}">
                <a16:creationId xmlns:a16="http://schemas.microsoft.com/office/drawing/2014/main" id="{AC9DC2AD-25C9-45DA-9BBF-B4BF161AC17B}"/>
              </a:ext>
            </a:extLst>
          </p:cNvPr>
          <p:cNvSpPr>
            <a:spLocks noGrp="1"/>
          </p:cNvSpPr>
          <p:nvPr>
            <p:ph type="dt" sz="half" idx="10"/>
          </p:nvPr>
        </p:nvSpPr>
        <p:spPr>
          <a:xfrm>
            <a:off x="838200" y="6356350"/>
            <a:ext cx="1699260" cy="365125"/>
          </a:xfrm>
        </p:spPr>
        <p:txBody>
          <a:bodyPr/>
          <a:lstStyle>
            <a:lvl1pPr>
              <a:defRPr>
                <a:solidFill>
                  <a:schemeClr val="tx1"/>
                </a:solidFill>
              </a:defRPr>
            </a:lvl1pPr>
          </a:lstStyle>
          <a:p>
            <a:fld id="{5D2AA5B4-0DC8-44E5-B57A-D28E5D6354E2}" type="datetimeFigureOut">
              <a:rPr lang="en-SI" smtClean="0"/>
              <a:pPr/>
              <a:t>05/06/2026</a:t>
            </a:fld>
            <a:endParaRPr lang="en-SI"/>
          </a:p>
        </p:txBody>
      </p:sp>
      <p:sp>
        <p:nvSpPr>
          <p:cNvPr id="14" name="Footer Placeholder 4">
            <a:extLst>
              <a:ext uri="{FF2B5EF4-FFF2-40B4-BE49-F238E27FC236}">
                <a16:creationId xmlns:a16="http://schemas.microsoft.com/office/drawing/2014/main" id="{BA3E5F46-A705-491E-BFC3-AB1DFBD23223}"/>
              </a:ext>
            </a:extLst>
          </p:cNvPr>
          <p:cNvSpPr>
            <a:spLocks noGrp="1"/>
          </p:cNvSpPr>
          <p:nvPr>
            <p:ph type="ftr" sz="quarter" idx="11"/>
          </p:nvPr>
        </p:nvSpPr>
        <p:spPr>
          <a:xfrm>
            <a:off x="3358105" y="6356350"/>
            <a:ext cx="4114800" cy="365125"/>
          </a:xfrm>
        </p:spPr>
        <p:txBody>
          <a:bodyPr/>
          <a:lstStyle>
            <a:lvl1pPr>
              <a:defRPr>
                <a:solidFill>
                  <a:schemeClr val="tx1"/>
                </a:solidFill>
              </a:defRPr>
            </a:lvl1pPr>
          </a:lstStyle>
          <a:p>
            <a:endParaRPr lang="en-SI"/>
          </a:p>
        </p:txBody>
      </p:sp>
      <p:sp>
        <p:nvSpPr>
          <p:cNvPr id="15" name="Slide Number Placeholder 5">
            <a:extLst>
              <a:ext uri="{FF2B5EF4-FFF2-40B4-BE49-F238E27FC236}">
                <a16:creationId xmlns:a16="http://schemas.microsoft.com/office/drawing/2014/main" id="{532B2DAA-3537-404B-B709-F5B985DDCA48}"/>
              </a:ext>
            </a:extLst>
          </p:cNvPr>
          <p:cNvSpPr>
            <a:spLocks noGrp="1"/>
          </p:cNvSpPr>
          <p:nvPr>
            <p:ph type="sldNum" sz="quarter" idx="12"/>
          </p:nvPr>
        </p:nvSpPr>
        <p:spPr>
          <a:xfrm>
            <a:off x="7384648" y="6356350"/>
            <a:ext cx="2743200" cy="365125"/>
          </a:xfrm>
        </p:spPr>
        <p:txBody>
          <a:bodyPr/>
          <a:lstStyle>
            <a:lvl1pPr>
              <a:defRPr>
                <a:solidFill>
                  <a:schemeClr val="tx1"/>
                </a:solidFill>
              </a:defRPr>
            </a:lvl1pPr>
          </a:lstStyle>
          <a:p>
            <a:fld id="{E62AB20F-D7ED-4DAD-83AF-0FCB71CD2C50}" type="slidenum">
              <a:rPr lang="en-SI" smtClean="0"/>
              <a:pPr/>
              <a:t>‹#›</a:t>
            </a:fld>
            <a:endParaRPr lang="en-SI"/>
          </a:p>
        </p:txBody>
      </p:sp>
      <p:pic>
        <p:nvPicPr>
          <p:cNvPr id="3" name="Picture 2">
            <a:extLst>
              <a:ext uri="{FF2B5EF4-FFF2-40B4-BE49-F238E27FC236}">
                <a16:creationId xmlns:a16="http://schemas.microsoft.com/office/drawing/2014/main" id="{BC7DC16A-13CE-4783-B6D6-6893FA7AA6A8}"/>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2244996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3_Section Header">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016103DF-FE55-4C38-A73D-F7CC960055C3}"/>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Date Placeholder 3">
            <a:extLst>
              <a:ext uri="{FF2B5EF4-FFF2-40B4-BE49-F238E27FC236}">
                <a16:creationId xmlns:a16="http://schemas.microsoft.com/office/drawing/2014/main" id="{F042BA22-AF6C-463F-BDC5-1B21157589B3}"/>
              </a:ext>
            </a:extLst>
          </p:cNvPr>
          <p:cNvSpPr>
            <a:spLocks noGrp="1"/>
          </p:cNvSpPr>
          <p:nvPr>
            <p:ph type="dt" sz="half" idx="10"/>
          </p:nvPr>
        </p:nvSpPr>
        <p:spPr>
          <a:xfrm>
            <a:off x="838200" y="6356350"/>
            <a:ext cx="2836912" cy="365125"/>
          </a:xfrm>
        </p:spPr>
        <p:txBody>
          <a:bodyPr/>
          <a:lstStyle>
            <a:lvl1pPr>
              <a:defRPr>
                <a:solidFill>
                  <a:schemeClr val="tx1"/>
                </a:solidFill>
              </a:defRPr>
            </a:lvl1pPr>
          </a:lstStyle>
          <a:p>
            <a:fld id="{5D2AA5B4-0DC8-44E5-B57A-D28E5D6354E2}" type="datetimeFigureOut">
              <a:rPr lang="en-SI" smtClean="0"/>
              <a:pPr/>
              <a:t>05/06/2026</a:t>
            </a:fld>
            <a:endParaRPr lang="en-SI"/>
          </a:p>
        </p:txBody>
      </p:sp>
      <p:sp>
        <p:nvSpPr>
          <p:cNvPr id="5" name="Footer Placeholder 4">
            <a:extLst>
              <a:ext uri="{FF2B5EF4-FFF2-40B4-BE49-F238E27FC236}">
                <a16:creationId xmlns:a16="http://schemas.microsoft.com/office/drawing/2014/main" id="{D1516807-E0C4-4EBD-8D09-C949BDFB7C35}"/>
              </a:ext>
            </a:extLst>
          </p:cNvPr>
          <p:cNvSpPr>
            <a:spLocks noGrp="1"/>
          </p:cNvSpPr>
          <p:nvPr>
            <p:ph type="ftr" sz="quarter" idx="11"/>
          </p:nvPr>
        </p:nvSpPr>
        <p:spPr>
          <a:xfrm>
            <a:off x="4038600" y="6356350"/>
            <a:ext cx="4255368" cy="365125"/>
          </a:xfrm>
        </p:spPr>
        <p:txBody>
          <a:bodyPr/>
          <a:lstStyle>
            <a:lvl1pPr>
              <a:defRPr>
                <a:solidFill>
                  <a:schemeClr val="tx1"/>
                </a:solidFill>
              </a:defRPr>
            </a:lvl1pPr>
          </a:lstStyle>
          <a:p>
            <a:endParaRPr lang="en-SI"/>
          </a:p>
        </p:txBody>
      </p:sp>
      <p:sp>
        <p:nvSpPr>
          <p:cNvPr id="6" name="Slide Number Placeholder 5">
            <a:extLst>
              <a:ext uri="{FF2B5EF4-FFF2-40B4-BE49-F238E27FC236}">
                <a16:creationId xmlns:a16="http://schemas.microsoft.com/office/drawing/2014/main" id="{467A1D41-9C7C-4035-9023-893AC291838E}"/>
              </a:ext>
            </a:extLst>
          </p:cNvPr>
          <p:cNvSpPr>
            <a:spLocks noGrp="1"/>
          </p:cNvSpPr>
          <p:nvPr>
            <p:ph type="sldNum" sz="quarter" idx="12"/>
          </p:nvPr>
        </p:nvSpPr>
        <p:spPr>
          <a:xfrm>
            <a:off x="8610600" y="6356350"/>
            <a:ext cx="3102428" cy="365125"/>
          </a:xfrm>
        </p:spPr>
        <p:txBody>
          <a:bodyPr/>
          <a:lstStyle>
            <a:lvl1pPr>
              <a:defRPr>
                <a:solidFill>
                  <a:schemeClr val="tx1"/>
                </a:solidFill>
              </a:defRPr>
            </a:lvl1pPr>
          </a:lstStyle>
          <a:p>
            <a:fld id="{E62AB20F-D7ED-4DAD-83AF-0FCB71CD2C50}" type="slidenum">
              <a:rPr lang="en-SI" smtClean="0"/>
              <a:pPr/>
              <a:t>‹#›</a:t>
            </a:fld>
            <a:endParaRPr lang="en-SI"/>
          </a:p>
        </p:txBody>
      </p:sp>
      <p:sp>
        <p:nvSpPr>
          <p:cNvPr id="12" name="Content Placeholder 2">
            <a:extLst>
              <a:ext uri="{FF2B5EF4-FFF2-40B4-BE49-F238E27FC236}">
                <a16:creationId xmlns:a16="http://schemas.microsoft.com/office/drawing/2014/main" id="{E9F8F750-4162-4F2E-B562-EBB7C1C8D18E}"/>
              </a:ext>
            </a:extLst>
          </p:cNvPr>
          <p:cNvSpPr>
            <a:spLocks noGrp="1"/>
          </p:cNvSpPr>
          <p:nvPr>
            <p:ph idx="1"/>
          </p:nvPr>
        </p:nvSpPr>
        <p:spPr>
          <a:xfrm>
            <a:off x="838199" y="1825625"/>
            <a:ext cx="10874829" cy="4351338"/>
          </a:xfrm>
        </p:spPr>
        <p:txBody>
          <a:bodyPr/>
          <a:lstStyle>
            <a:lvl1pPr marL="228600" indent="-228600">
              <a:buClr>
                <a:schemeClr val="tx2"/>
              </a:buClr>
              <a:buFont typeface="Space Grotesk" pitchFamily="2" charset="-18"/>
              <a:buChar char="⟩"/>
              <a:defRPr sz="2400">
                <a:solidFill>
                  <a:schemeClr val="tx1"/>
                </a:solidFill>
              </a:defRPr>
            </a:lvl1pPr>
            <a:lvl2pPr marL="685800" indent="-228600">
              <a:buClr>
                <a:schemeClr val="tx2"/>
              </a:buClr>
              <a:buFont typeface="Space Grotesk" pitchFamily="2" charset="-18"/>
              <a:buChar char="⟩"/>
              <a:defRPr sz="1800">
                <a:solidFill>
                  <a:schemeClr val="tx1"/>
                </a:solidFill>
              </a:defRPr>
            </a:lvl2pPr>
          </a:lstStyle>
          <a:p>
            <a:pPr lvl="0"/>
            <a:r>
              <a:rPr lang="en-US"/>
              <a:t>Click to edit Master text styles</a:t>
            </a:r>
          </a:p>
          <a:p>
            <a:pPr lvl="1"/>
            <a:r>
              <a:rPr lang="en-US"/>
              <a:t>Second level</a:t>
            </a:r>
          </a:p>
        </p:txBody>
      </p:sp>
      <p:sp>
        <p:nvSpPr>
          <p:cNvPr id="13" name="Title 1">
            <a:extLst>
              <a:ext uri="{FF2B5EF4-FFF2-40B4-BE49-F238E27FC236}">
                <a16:creationId xmlns:a16="http://schemas.microsoft.com/office/drawing/2014/main" id="{4E760208-197C-432D-B557-7C8C09ED4632}"/>
              </a:ext>
            </a:extLst>
          </p:cNvPr>
          <p:cNvSpPr>
            <a:spLocks noGrp="1"/>
          </p:cNvSpPr>
          <p:nvPr>
            <p:ph type="title"/>
          </p:nvPr>
        </p:nvSpPr>
        <p:spPr>
          <a:xfrm>
            <a:off x="838200" y="365125"/>
            <a:ext cx="10874828" cy="1325563"/>
          </a:xfrm>
        </p:spPr>
        <p:txBody>
          <a:bodyPr>
            <a:normAutofit/>
          </a:bodyPr>
          <a:lstStyle>
            <a:lvl1pPr>
              <a:defRPr sz="3600">
                <a:solidFill>
                  <a:schemeClr val="tx1"/>
                </a:solidFill>
              </a:defRPr>
            </a:lvl1pPr>
          </a:lstStyle>
          <a:p>
            <a:r>
              <a:rPr lang="en-US"/>
              <a:t>Click to edit Master title style</a:t>
            </a:r>
            <a:endParaRPr lang="en-SI" dirty="0"/>
          </a:p>
        </p:txBody>
      </p:sp>
    </p:spTree>
    <p:extLst>
      <p:ext uri="{BB962C8B-B14F-4D97-AF65-F5344CB8AC3E}">
        <p14:creationId xmlns:p14="http://schemas.microsoft.com/office/powerpoint/2010/main" val="285896240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7_Section Header">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130CB1C6-936B-4CDC-A7FB-640E8CC8970F}"/>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Date Placeholder 3">
            <a:extLst>
              <a:ext uri="{FF2B5EF4-FFF2-40B4-BE49-F238E27FC236}">
                <a16:creationId xmlns:a16="http://schemas.microsoft.com/office/drawing/2014/main" id="{F042BA22-AF6C-463F-BDC5-1B21157589B3}"/>
              </a:ext>
            </a:extLst>
          </p:cNvPr>
          <p:cNvSpPr>
            <a:spLocks noGrp="1"/>
          </p:cNvSpPr>
          <p:nvPr>
            <p:ph type="dt" sz="half" idx="10"/>
          </p:nvPr>
        </p:nvSpPr>
        <p:spPr/>
        <p:txBody>
          <a:bodyPr/>
          <a:lstStyle>
            <a:lvl1pPr>
              <a:defRPr>
                <a:solidFill>
                  <a:schemeClr val="bg1"/>
                </a:solidFill>
              </a:defRPr>
            </a:lvl1pPr>
          </a:lstStyle>
          <a:p>
            <a:fld id="{5D2AA5B4-0DC8-44E5-B57A-D28E5D6354E2}" type="datetimeFigureOut">
              <a:rPr lang="en-SI" smtClean="0"/>
              <a:pPr/>
              <a:t>05/06/2026</a:t>
            </a:fld>
            <a:endParaRPr lang="en-SI" dirty="0"/>
          </a:p>
        </p:txBody>
      </p:sp>
      <p:sp>
        <p:nvSpPr>
          <p:cNvPr id="5" name="Footer Placeholder 4">
            <a:extLst>
              <a:ext uri="{FF2B5EF4-FFF2-40B4-BE49-F238E27FC236}">
                <a16:creationId xmlns:a16="http://schemas.microsoft.com/office/drawing/2014/main" id="{D1516807-E0C4-4EBD-8D09-C949BDFB7C35}"/>
              </a:ext>
            </a:extLst>
          </p:cNvPr>
          <p:cNvSpPr>
            <a:spLocks noGrp="1"/>
          </p:cNvSpPr>
          <p:nvPr>
            <p:ph type="ftr" sz="quarter" idx="11"/>
          </p:nvPr>
        </p:nvSpPr>
        <p:spPr>
          <a:xfrm>
            <a:off x="4038600" y="6356350"/>
            <a:ext cx="2743200" cy="365125"/>
          </a:xfrm>
        </p:spPr>
        <p:txBody>
          <a:bodyPr/>
          <a:lstStyle>
            <a:lvl1pPr algn="r">
              <a:defRPr>
                <a:solidFill>
                  <a:schemeClr val="bg1"/>
                </a:solidFill>
              </a:defRPr>
            </a:lvl1pPr>
          </a:lstStyle>
          <a:p>
            <a:endParaRPr lang="en-SI" dirty="0"/>
          </a:p>
        </p:txBody>
      </p:sp>
      <p:sp>
        <p:nvSpPr>
          <p:cNvPr id="6" name="Slide Number Placeholder 5">
            <a:extLst>
              <a:ext uri="{FF2B5EF4-FFF2-40B4-BE49-F238E27FC236}">
                <a16:creationId xmlns:a16="http://schemas.microsoft.com/office/drawing/2014/main" id="{467A1D41-9C7C-4035-9023-893AC291838E}"/>
              </a:ext>
            </a:extLst>
          </p:cNvPr>
          <p:cNvSpPr>
            <a:spLocks noGrp="1"/>
          </p:cNvSpPr>
          <p:nvPr>
            <p:ph type="sldNum" sz="quarter" idx="12"/>
          </p:nvPr>
        </p:nvSpPr>
        <p:spPr>
          <a:xfrm>
            <a:off x="8969828" y="6356350"/>
            <a:ext cx="2743200" cy="365125"/>
          </a:xfrm>
        </p:spPr>
        <p:txBody>
          <a:bodyPr/>
          <a:lstStyle>
            <a:lvl1pPr>
              <a:defRPr>
                <a:solidFill>
                  <a:schemeClr val="bg1"/>
                </a:solidFill>
              </a:defRPr>
            </a:lvl1pPr>
          </a:lstStyle>
          <a:p>
            <a:fld id="{E62AB20F-D7ED-4DAD-83AF-0FCB71CD2C50}" type="slidenum">
              <a:rPr lang="en-SI" smtClean="0"/>
              <a:pPr/>
              <a:t>‹#›</a:t>
            </a:fld>
            <a:endParaRPr lang="en-SI" dirty="0"/>
          </a:p>
        </p:txBody>
      </p:sp>
      <p:sp>
        <p:nvSpPr>
          <p:cNvPr id="13" name="Title 1">
            <a:extLst>
              <a:ext uri="{FF2B5EF4-FFF2-40B4-BE49-F238E27FC236}">
                <a16:creationId xmlns:a16="http://schemas.microsoft.com/office/drawing/2014/main" id="{4E760208-197C-432D-B557-7C8C09ED4632}"/>
              </a:ext>
            </a:extLst>
          </p:cNvPr>
          <p:cNvSpPr>
            <a:spLocks noGrp="1"/>
          </p:cNvSpPr>
          <p:nvPr>
            <p:ph type="title"/>
          </p:nvPr>
        </p:nvSpPr>
        <p:spPr>
          <a:xfrm>
            <a:off x="838200" y="365125"/>
            <a:ext cx="10910047" cy="1325563"/>
          </a:xfrm>
        </p:spPr>
        <p:txBody>
          <a:bodyPr>
            <a:normAutofit/>
          </a:bodyPr>
          <a:lstStyle>
            <a:lvl1pPr>
              <a:defRPr sz="3600">
                <a:solidFill>
                  <a:schemeClr val="bg1"/>
                </a:solidFill>
              </a:defRPr>
            </a:lvl1pPr>
          </a:lstStyle>
          <a:p>
            <a:r>
              <a:rPr lang="en-US"/>
              <a:t>Click to edit Master title style</a:t>
            </a:r>
            <a:endParaRPr lang="en-SI" dirty="0"/>
          </a:p>
        </p:txBody>
      </p:sp>
      <p:sp>
        <p:nvSpPr>
          <p:cNvPr id="14" name="Content Placeholder 2">
            <a:extLst>
              <a:ext uri="{FF2B5EF4-FFF2-40B4-BE49-F238E27FC236}">
                <a16:creationId xmlns:a16="http://schemas.microsoft.com/office/drawing/2014/main" id="{65B56CBD-8842-4044-A1CE-4A0939305E4D}"/>
              </a:ext>
            </a:extLst>
          </p:cNvPr>
          <p:cNvSpPr>
            <a:spLocks noGrp="1"/>
          </p:cNvSpPr>
          <p:nvPr>
            <p:ph idx="1"/>
          </p:nvPr>
        </p:nvSpPr>
        <p:spPr>
          <a:xfrm>
            <a:off x="838199" y="1825625"/>
            <a:ext cx="5156201" cy="4351338"/>
          </a:xfrm>
        </p:spPr>
        <p:txBody>
          <a:bodyPr/>
          <a:lstStyle>
            <a:lvl1pPr marL="228600" indent="-228600">
              <a:buClr>
                <a:schemeClr val="tx2"/>
              </a:buClr>
              <a:buFont typeface="Space Grotesk" pitchFamily="2" charset="-18"/>
              <a:buChar char="⟩"/>
              <a:defRPr sz="2400">
                <a:solidFill>
                  <a:schemeClr val="bg1"/>
                </a:solidFill>
              </a:defRPr>
            </a:lvl1pPr>
            <a:lvl2pPr marL="685800" indent="-228600">
              <a:buClr>
                <a:schemeClr val="tx2"/>
              </a:buClr>
              <a:buFont typeface="Space Grotesk" pitchFamily="2" charset="-18"/>
              <a:buChar char="⟩"/>
              <a:defRPr sz="1800">
                <a:solidFill>
                  <a:schemeClr val="bg1"/>
                </a:solidFill>
              </a:defRPr>
            </a:lvl2pPr>
          </a:lstStyle>
          <a:p>
            <a:pPr lvl="0"/>
            <a:r>
              <a:rPr lang="en-US"/>
              <a:t>Click to edit Master text styles</a:t>
            </a:r>
          </a:p>
          <a:p>
            <a:pPr lvl="1"/>
            <a:r>
              <a:rPr lang="en-US"/>
              <a:t>Second level</a:t>
            </a:r>
          </a:p>
        </p:txBody>
      </p:sp>
      <p:sp>
        <p:nvSpPr>
          <p:cNvPr id="15" name="Content Placeholder 2">
            <a:extLst>
              <a:ext uri="{FF2B5EF4-FFF2-40B4-BE49-F238E27FC236}">
                <a16:creationId xmlns:a16="http://schemas.microsoft.com/office/drawing/2014/main" id="{D791E1D0-74BD-4B71-8EB5-CBB6FE5D4138}"/>
              </a:ext>
            </a:extLst>
          </p:cNvPr>
          <p:cNvSpPr>
            <a:spLocks noGrp="1"/>
          </p:cNvSpPr>
          <p:nvPr>
            <p:ph idx="13"/>
          </p:nvPr>
        </p:nvSpPr>
        <p:spPr>
          <a:xfrm>
            <a:off x="6197601" y="1868487"/>
            <a:ext cx="5515428" cy="4351338"/>
          </a:xfrm>
        </p:spPr>
        <p:txBody>
          <a:bodyPr/>
          <a:lstStyle>
            <a:lvl1pPr marL="228600" indent="-228600">
              <a:buClr>
                <a:schemeClr val="tx2"/>
              </a:buClr>
              <a:buFont typeface="Space Grotesk" pitchFamily="2" charset="-18"/>
              <a:buChar char="⟩"/>
              <a:defRPr sz="2400">
                <a:solidFill>
                  <a:schemeClr val="bg1"/>
                </a:solidFill>
              </a:defRPr>
            </a:lvl1pPr>
            <a:lvl2pPr marL="685800" indent="-228600">
              <a:buClr>
                <a:schemeClr val="tx2"/>
              </a:buClr>
              <a:buFont typeface="Space Grotesk" pitchFamily="2" charset="-18"/>
              <a:buChar char="⟩"/>
              <a:defRPr sz="1800">
                <a:solidFill>
                  <a:schemeClr val="bg1"/>
                </a:solidFill>
              </a:defRPr>
            </a:lvl2pPr>
          </a:lstStyle>
          <a:p>
            <a:pPr lvl="0"/>
            <a:r>
              <a:rPr lang="en-US"/>
              <a:t>Click to edit Master text styles</a:t>
            </a:r>
          </a:p>
          <a:p>
            <a:pPr lvl="1"/>
            <a:r>
              <a:rPr lang="en-US"/>
              <a:t>Second level</a:t>
            </a:r>
          </a:p>
        </p:txBody>
      </p:sp>
    </p:spTree>
    <p:extLst>
      <p:ext uri="{BB962C8B-B14F-4D97-AF65-F5344CB8AC3E}">
        <p14:creationId xmlns:p14="http://schemas.microsoft.com/office/powerpoint/2010/main" val="234327682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99DDB0FA-9CEE-4C85-8F41-88E036EE6F5A}"/>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9585394B-0986-47C9-B155-64F2B23FA51D}"/>
              </a:ext>
            </a:extLst>
          </p:cNvPr>
          <p:cNvSpPr>
            <a:spLocks noGrp="1"/>
          </p:cNvSpPr>
          <p:nvPr>
            <p:ph type="title"/>
          </p:nvPr>
        </p:nvSpPr>
        <p:spPr>
          <a:xfrm>
            <a:off x="838200" y="365125"/>
            <a:ext cx="9474200" cy="1325563"/>
          </a:xfrm>
        </p:spPr>
        <p:txBody>
          <a:bodyPr>
            <a:normAutofit/>
          </a:bodyPr>
          <a:lstStyle>
            <a:lvl1pPr>
              <a:defRPr sz="3600"/>
            </a:lvl1pPr>
          </a:lstStyle>
          <a:p>
            <a:r>
              <a:rPr lang="en-US"/>
              <a:t>Click to edit Master title style</a:t>
            </a:r>
            <a:endParaRPr lang="en-SI"/>
          </a:p>
        </p:txBody>
      </p:sp>
      <p:sp>
        <p:nvSpPr>
          <p:cNvPr id="3" name="Content Placeholder 2">
            <a:extLst>
              <a:ext uri="{FF2B5EF4-FFF2-40B4-BE49-F238E27FC236}">
                <a16:creationId xmlns:a16="http://schemas.microsoft.com/office/drawing/2014/main" id="{3F57230B-99C3-4E8E-87E2-B53877922DBD}"/>
              </a:ext>
            </a:extLst>
          </p:cNvPr>
          <p:cNvSpPr>
            <a:spLocks noGrp="1"/>
          </p:cNvSpPr>
          <p:nvPr>
            <p:ph sz="half" idx="1"/>
          </p:nvPr>
        </p:nvSpPr>
        <p:spPr>
          <a:xfrm>
            <a:off x="838200" y="1825625"/>
            <a:ext cx="5181600" cy="4351338"/>
          </a:xfrm>
        </p:spPr>
        <p:txBody>
          <a:bodyPr/>
          <a:lstStyle>
            <a:lvl1pPr marL="228600" indent="-228600">
              <a:buClr>
                <a:schemeClr val="tx2"/>
              </a:buClr>
              <a:buFont typeface="Space Grotesk" pitchFamily="2" charset="-18"/>
              <a:buChar char="⟩"/>
              <a:defRPr/>
            </a:lvl1pPr>
            <a:lvl2pPr marL="685800" indent="-228600">
              <a:buClr>
                <a:schemeClr val="tx2"/>
              </a:buClr>
              <a:buFont typeface="Space Grotesk" pitchFamily="2" charset="-18"/>
              <a:buChar char="⟩"/>
              <a:defRPr/>
            </a:lvl2pPr>
          </a:lstStyle>
          <a:p>
            <a:pPr lvl="0"/>
            <a:r>
              <a:rPr lang="en-US"/>
              <a:t>Click to edit Master text styles</a:t>
            </a:r>
          </a:p>
          <a:p>
            <a:pPr lvl="1"/>
            <a:r>
              <a:rPr lang="en-US"/>
              <a:t>Second level</a:t>
            </a:r>
          </a:p>
        </p:txBody>
      </p:sp>
      <p:sp>
        <p:nvSpPr>
          <p:cNvPr id="4" name="Content Placeholder 3">
            <a:extLst>
              <a:ext uri="{FF2B5EF4-FFF2-40B4-BE49-F238E27FC236}">
                <a16:creationId xmlns:a16="http://schemas.microsoft.com/office/drawing/2014/main" id="{3FA1D2B5-4A50-4767-B17F-FAF1EDA874A4}"/>
              </a:ext>
            </a:extLst>
          </p:cNvPr>
          <p:cNvSpPr>
            <a:spLocks noGrp="1"/>
          </p:cNvSpPr>
          <p:nvPr>
            <p:ph sz="half" idx="2"/>
          </p:nvPr>
        </p:nvSpPr>
        <p:spPr>
          <a:xfrm>
            <a:off x="6172200" y="1825625"/>
            <a:ext cx="5181600" cy="4351338"/>
          </a:xfrm>
        </p:spPr>
        <p:txBody>
          <a:bodyPr/>
          <a:lstStyle>
            <a:lvl1pPr marL="228600" indent="-228600">
              <a:buClr>
                <a:schemeClr val="tx2"/>
              </a:buClr>
              <a:buFont typeface="Space Grotesk" pitchFamily="2" charset="-18"/>
              <a:buChar char="⟩"/>
              <a:defRPr>
                <a:solidFill>
                  <a:schemeClr val="bg1"/>
                </a:solidFill>
              </a:defRPr>
            </a:lvl1pPr>
            <a:lvl2pPr marL="685800" indent="-228600">
              <a:buClr>
                <a:schemeClr val="tx2"/>
              </a:buClr>
              <a:buFont typeface="Space Grotesk" pitchFamily="2" charset="-18"/>
              <a:buChar char="⟩"/>
              <a:defRPr>
                <a:solidFill>
                  <a:schemeClr val="bg1"/>
                </a:solidFill>
              </a:defRPr>
            </a:lvl2pPr>
          </a:lstStyle>
          <a:p>
            <a:pPr lvl="0"/>
            <a:r>
              <a:rPr lang="en-US"/>
              <a:t>Click to edit Master text styles</a:t>
            </a:r>
          </a:p>
          <a:p>
            <a:pPr lvl="1"/>
            <a:r>
              <a:rPr lang="en-US"/>
              <a:t>Second level</a:t>
            </a:r>
          </a:p>
        </p:txBody>
      </p:sp>
      <p:sp>
        <p:nvSpPr>
          <p:cNvPr id="5" name="Date Placeholder 4">
            <a:extLst>
              <a:ext uri="{FF2B5EF4-FFF2-40B4-BE49-F238E27FC236}">
                <a16:creationId xmlns:a16="http://schemas.microsoft.com/office/drawing/2014/main" id="{0F10EF52-6727-4C15-90F1-52F22734227B}"/>
              </a:ext>
            </a:extLst>
          </p:cNvPr>
          <p:cNvSpPr>
            <a:spLocks noGrp="1"/>
          </p:cNvSpPr>
          <p:nvPr>
            <p:ph type="dt" sz="half" idx="10"/>
          </p:nvPr>
        </p:nvSpPr>
        <p:spPr/>
        <p:txBody>
          <a:bodyPr/>
          <a:lstStyle/>
          <a:p>
            <a:fld id="{5D2AA5B4-0DC8-44E5-B57A-D28E5D6354E2}" type="datetimeFigureOut">
              <a:rPr lang="en-SI" smtClean="0"/>
              <a:t>05/06/2026</a:t>
            </a:fld>
            <a:endParaRPr lang="en-SI" dirty="0"/>
          </a:p>
        </p:txBody>
      </p:sp>
      <p:sp>
        <p:nvSpPr>
          <p:cNvPr id="6" name="Footer Placeholder 5">
            <a:extLst>
              <a:ext uri="{FF2B5EF4-FFF2-40B4-BE49-F238E27FC236}">
                <a16:creationId xmlns:a16="http://schemas.microsoft.com/office/drawing/2014/main" id="{B75CB503-BE08-4D20-8AA1-E33615E38C7D}"/>
              </a:ext>
            </a:extLst>
          </p:cNvPr>
          <p:cNvSpPr>
            <a:spLocks noGrp="1"/>
          </p:cNvSpPr>
          <p:nvPr>
            <p:ph type="ftr" sz="quarter" idx="11"/>
          </p:nvPr>
        </p:nvSpPr>
        <p:spPr>
          <a:xfrm>
            <a:off x="3060540" y="6356350"/>
            <a:ext cx="4114800" cy="365125"/>
          </a:xfrm>
        </p:spPr>
        <p:txBody>
          <a:bodyPr/>
          <a:lstStyle>
            <a:lvl1pPr algn="l">
              <a:defRPr/>
            </a:lvl1pPr>
          </a:lstStyle>
          <a:p>
            <a:endParaRPr lang="en-SI" dirty="0"/>
          </a:p>
        </p:txBody>
      </p:sp>
      <p:sp>
        <p:nvSpPr>
          <p:cNvPr id="7" name="Slide Number Placeholder 6">
            <a:extLst>
              <a:ext uri="{FF2B5EF4-FFF2-40B4-BE49-F238E27FC236}">
                <a16:creationId xmlns:a16="http://schemas.microsoft.com/office/drawing/2014/main" id="{C02B908E-BF73-47C6-AA38-30F916C1C0E0}"/>
              </a:ext>
            </a:extLst>
          </p:cNvPr>
          <p:cNvSpPr>
            <a:spLocks noGrp="1"/>
          </p:cNvSpPr>
          <p:nvPr>
            <p:ph type="sldNum" sz="quarter" idx="12"/>
          </p:nvPr>
        </p:nvSpPr>
        <p:spPr/>
        <p:txBody>
          <a:bodyPr/>
          <a:lstStyle>
            <a:lvl1pPr>
              <a:defRPr>
                <a:solidFill>
                  <a:schemeClr val="bg1"/>
                </a:solidFill>
              </a:defRPr>
            </a:lvl1pPr>
          </a:lstStyle>
          <a:p>
            <a:fld id="{E62AB20F-D7ED-4DAD-83AF-0FCB71CD2C50}" type="slidenum">
              <a:rPr lang="en-SI" smtClean="0"/>
              <a:pPr/>
              <a:t>‹#›</a:t>
            </a:fld>
            <a:endParaRPr lang="en-SI" dirty="0"/>
          </a:p>
        </p:txBody>
      </p:sp>
    </p:spTree>
    <p:extLst>
      <p:ext uri="{BB962C8B-B14F-4D97-AF65-F5344CB8AC3E}">
        <p14:creationId xmlns:p14="http://schemas.microsoft.com/office/powerpoint/2010/main" val="143651969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4_Section Header">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DA444887-F551-40E3-AFA6-3326F24F08DF}"/>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Date Placeholder 3">
            <a:extLst>
              <a:ext uri="{FF2B5EF4-FFF2-40B4-BE49-F238E27FC236}">
                <a16:creationId xmlns:a16="http://schemas.microsoft.com/office/drawing/2014/main" id="{F042BA22-AF6C-463F-BDC5-1B21157589B3}"/>
              </a:ext>
            </a:extLst>
          </p:cNvPr>
          <p:cNvSpPr>
            <a:spLocks noGrp="1"/>
          </p:cNvSpPr>
          <p:nvPr>
            <p:ph type="dt" sz="half" idx="10"/>
          </p:nvPr>
        </p:nvSpPr>
        <p:spPr/>
        <p:txBody>
          <a:bodyPr/>
          <a:lstStyle>
            <a:lvl1pPr>
              <a:defRPr>
                <a:solidFill>
                  <a:schemeClr val="bg1"/>
                </a:solidFill>
              </a:defRPr>
            </a:lvl1pPr>
          </a:lstStyle>
          <a:p>
            <a:fld id="{5D2AA5B4-0DC8-44E5-B57A-D28E5D6354E2}" type="datetimeFigureOut">
              <a:rPr lang="en-SI" smtClean="0"/>
              <a:pPr/>
              <a:t>05/06/2026</a:t>
            </a:fld>
            <a:endParaRPr lang="en-SI" dirty="0"/>
          </a:p>
        </p:txBody>
      </p:sp>
      <p:sp>
        <p:nvSpPr>
          <p:cNvPr id="5" name="Footer Placeholder 4">
            <a:extLst>
              <a:ext uri="{FF2B5EF4-FFF2-40B4-BE49-F238E27FC236}">
                <a16:creationId xmlns:a16="http://schemas.microsoft.com/office/drawing/2014/main" id="{D1516807-E0C4-4EBD-8D09-C949BDFB7C35}"/>
              </a:ext>
            </a:extLst>
          </p:cNvPr>
          <p:cNvSpPr>
            <a:spLocks noGrp="1"/>
          </p:cNvSpPr>
          <p:nvPr>
            <p:ph type="ftr" sz="quarter" idx="11"/>
          </p:nvPr>
        </p:nvSpPr>
        <p:spPr>
          <a:xfrm>
            <a:off x="3268884" y="6356350"/>
            <a:ext cx="4114800" cy="365125"/>
          </a:xfrm>
        </p:spPr>
        <p:txBody>
          <a:bodyPr/>
          <a:lstStyle>
            <a:lvl1pPr algn="l">
              <a:defRPr>
                <a:solidFill>
                  <a:schemeClr val="bg1"/>
                </a:solidFill>
              </a:defRPr>
            </a:lvl1pPr>
          </a:lstStyle>
          <a:p>
            <a:endParaRPr lang="en-SI" dirty="0"/>
          </a:p>
        </p:txBody>
      </p:sp>
      <p:sp>
        <p:nvSpPr>
          <p:cNvPr id="6" name="Slide Number Placeholder 5">
            <a:extLst>
              <a:ext uri="{FF2B5EF4-FFF2-40B4-BE49-F238E27FC236}">
                <a16:creationId xmlns:a16="http://schemas.microsoft.com/office/drawing/2014/main" id="{467A1D41-9C7C-4035-9023-893AC291838E}"/>
              </a:ext>
            </a:extLst>
          </p:cNvPr>
          <p:cNvSpPr>
            <a:spLocks noGrp="1"/>
          </p:cNvSpPr>
          <p:nvPr>
            <p:ph type="sldNum" sz="quarter" idx="12"/>
          </p:nvPr>
        </p:nvSpPr>
        <p:spPr/>
        <p:txBody>
          <a:bodyPr/>
          <a:lstStyle>
            <a:lvl1pPr>
              <a:defRPr>
                <a:solidFill>
                  <a:schemeClr val="tx1"/>
                </a:solidFill>
              </a:defRPr>
            </a:lvl1pPr>
          </a:lstStyle>
          <a:p>
            <a:fld id="{E62AB20F-D7ED-4DAD-83AF-0FCB71CD2C50}" type="slidenum">
              <a:rPr lang="en-SI" smtClean="0"/>
              <a:pPr/>
              <a:t>‹#›</a:t>
            </a:fld>
            <a:endParaRPr lang="en-SI"/>
          </a:p>
        </p:txBody>
      </p:sp>
      <p:sp>
        <p:nvSpPr>
          <p:cNvPr id="8" name="Title 1">
            <a:extLst>
              <a:ext uri="{FF2B5EF4-FFF2-40B4-BE49-F238E27FC236}">
                <a16:creationId xmlns:a16="http://schemas.microsoft.com/office/drawing/2014/main" id="{7F7D257E-B44F-4AF6-B26D-5EC8316944FF}"/>
              </a:ext>
            </a:extLst>
          </p:cNvPr>
          <p:cNvSpPr>
            <a:spLocks noGrp="1"/>
          </p:cNvSpPr>
          <p:nvPr>
            <p:ph type="title"/>
          </p:nvPr>
        </p:nvSpPr>
        <p:spPr>
          <a:xfrm>
            <a:off x="838200" y="365125"/>
            <a:ext cx="9423400" cy="1325563"/>
          </a:xfrm>
        </p:spPr>
        <p:txBody>
          <a:bodyPr>
            <a:normAutofit/>
          </a:bodyPr>
          <a:lstStyle>
            <a:lvl1pPr>
              <a:defRPr sz="3600">
                <a:solidFill>
                  <a:schemeClr val="tx1"/>
                </a:solidFill>
              </a:defRPr>
            </a:lvl1pPr>
          </a:lstStyle>
          <a:p>
            <a:r>
              <a:rPr lang="en-US"/>
              <a:t>Click to edit Master title style</a:t>
            </a:r>
            <a:endParaRPr lang="en-SI"/>
          </a:p>
        </p:txBody>
      </p:sp>
      <p:sp>
        <p:nvSpPr>
          <p:cNvPr id="9" name="Content Placeholder 2">
            <a:extLst>
              <a:ext uri="{FF2B5EF4-FFF2-40B4-BE49-F238E27FC236}">
                <a16:creationId xmlns:a16="http://schemas.microsoft.com/office/drawing/2014/main" id="{BF92ABEA-DF96-4A77-943A-3E3C8042C7CE}"/>
              </a:ext>
            </a:extLst>
          </p:cNvPr>
          <p:cNvSpPr>
            <a:spLocks noGrp="1"/>
          </p:cNvSpPr>
          <p:nvPr>
            <p:ph sz="half" idx="1"/>
          </p:nvPr>
        </p:nvSpPr>
        <p:spPr>
          <a:xfrm>
            <a:off x="838200" y="1825625"/>
            <a:ext cx="5181600" cy="4351338"/>
          </a:xfrm>
        </p:spPr>
        <p:txBody>
          <a:bodyPr/>
          <a:lstStyle>
            <a:lvl1pPr marL="228600" indent="-228600">
              <a:buClr>
                <a:schemeClr val="tx2"/>
              </a:buClr>
              <a:buFont typeface="Space Grotesk" pitchFamily="2" charset="-18"/>
              <a:buChar char="⟩"/>
              <a:defRPr>
                <a:solidFill>
                  <a:schemeClr val="bg1"/>
                </a:solidFill>
              </a:defRPr>
            </a:lvl1pPr>
            <a:lvl2pPr marL="685800" indent="-228600">
              <a:buClr>
                <a:schemeClr val="tx2"/>
              </a:buClr>
              <a:buFont typeface="Space Grotesk" pitchFamily="2" charset="-18"/>
              <a:buChar char="⟩"/>
              <a:defRPr>
                <a:solidFill>
                  <a:schemeClr val="bg1"/>
                </a:solidFill>
              </a:defRPr>
            </a:lvl2pPr>
          </a:lstStyle>
          <a:p>
            <a:pPr lvl="0"/>
            <a:r>
              <a:rPr lang="en-US"/>
              <a:t>Click to edit Master text styles</a:t>
            </a:r>
          </a:p>
          <a:p>
            <a:pPr lvl="1"/>
            <a:r>
              <a:rPr lang="en-US"/>
              <a:t>Second level</a:t>
            </a:r>
          </a:p>
        </p:txBody>
      </p:sp>
      <p:sp>
        <p:nvSpPr>
          <p:cNvPr id="10" name="Content Placeholder 3">
            <a:extLst>
              <a:ext uri="{FF2B5EF4-FFF2-40B4-BE49-F238E27FC236}">
                <a16:creationId xmlns:a16="http://schemas.microsoft.com/office/drawing/2014/main" id="{839153FA-D605-41C8-9C75-94069DDEEE81}"/>
              </a:ext>
            </a:extLst>
          </p:cNvPr>
          <p:cNvSpPr>
            <a:spLocks noGrp="1"/>
          </p:cNvSpPr>
          <p:nvPr>
            <p:ph sz="half" idx="2"/>
          </p:nvPr>
        </p:nvSpPr>
        <p:spPr>
          <a:xfrm>
            <a:off x="6172200" y="1825625"/>
            <a:ext cx="5181600" cy="4351338"/>
          </a:xfrm>
        </p:spPr>
        <p:txBody>
          <a:bodyPr/>
          <a:lstStyle>
            <a:lvl1pPr>
              <a:defRPr>
                <a:solidFill>
                  <a:schemeClr val="tx1"/>
                </a:solidFill>
              </a:defRPr>
            </a:lvl1pPr>
            <a:lvl2pPr>
              <a:defRPr>
                <a:solidFill>
                  <a:schemeClr val="tx1"/>
                </a:solidFill>
              </a:defRPr>
            </a:lvl2pPr>
          </a:lstStyle>
          <a:p>
            <a:pPr lvl="0"/>
            <a:r>
              <a:rPr lang="en-US"/>
              <a:t>Click to edit Master text styles</a:t>
            </a:r>
          </a:p>
          <a:p>
            <a:pPr lvl="1"/>
            <a:r>
              <a:rPr lang="en-US"/>
              <a:t>Second level</a:t>
            </a:r>
          </a:p>
        </p:txBody>
      </p:sp>
    </p:spTree>
    <p:extLst>
      <p:ext uri="{BB962C8B-B14F-4D97-AF65-F5344CB8AC3E}">
        <p14:creationId xmlns:p14="http://schemas.microsoft.com/office/powerpoint/2010/main" val="415071927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F57781-73B5-4B4B-A7CB-5A35D6E7D8B1}"/>
              </a:ext>
            </a:extLst>
          </p:cNvPr>
          <p:cNvSpPr>
            <a:spLocks noGrp="1"/>
          </p:cNvSpPr>
          <p:nvPr>
            <p:ph type="title"/>
          </p:nvPr>
        </p:nvSpPr>
        <p:spPr>
          <a:xfrm>
            <a:off x="839788" y="457200"/>
            <a:ext cx="3932237" cy="1600200"/>
          </a:xfrm>
        </p:spPr>
        <p:txBody>
          <a:bodyPr anchor="b">
            <a:normAutofit/>
          </a:bodyPr>
          <a:lstStyle>
            <a:lvl1pPr>
              <a:defRPr sz="3600"/>
            </a:lvl1pPr>
          </a:lstStyle>
          <a:p>
            <a:r>
              <a:rPr lang="en-US"/>
              <a:t>Click to edit Master title style</a:t>
            </a:r>
            <a:endParaRPr lang="en-SI"/>
          </a:p>
        </p:txBody>
      </p:sp>
      <p:sp>
        <p:nvSpPr>
          <p:cNvPr id="3" name="Content Placeholder 2">
            <a:extLst>
              <a:ext uri="{FF2B5EF4-FFF2-40B4-BE49-F238E27FC236}">
                <a16:creationId xmlns:a16="http://schemas.microsoft.com/office/drawing/2014/main" id="{30212B18-3D51-490D-A94B-2AF9627102FC}"/>
              </a:ext>
            </a:extLst>
          </p:cNvPr>
          <p:cNvSpPr>
            <a:spLocks noGrp="1"/>
          </p:cNvSpPr>
          <p:nvPr>
            <p:ph idx="1"/>
          </p:nvPr>
        </p:nvSpPr>
        <p:spPr>
          <a:xfrm>
            <a:off x="5183188" y="987425"/>
            <a:ext cx="6172200" cy="4873625"/>
          </a:xfrm>
        </p:spPr>
        <p:txBody>
          <a:bodyPr/>
          <a:lstStyle>
            <a:lvl1pPr>
              <a:defRPr sz="2400"/>
            </a:lvl1pPr>
            <a:lvl2pPr>
              <a:defRPr sz="1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p:txBody>
      </p:sp>
      <p:sp>
        <p:nvSpPr>
          <p:cNvPr id="4" name="Text Placeholder 3">
            <a:extLst>
              <a:ext uri="{FF2B5EF4-FFF2-40B4-BE49-F238E27FC236}">
                <a16:creationId xmlns:a16="http://schemas.microsoft.com/office/drawing/2014/main" id="{ADA7501C-DF02-44D0-A35C-318191E9258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D7597AD-87E9-4FEF-8080-C27F70695A4E}"/>
              </a:ext>
            </a:extLst>
          </p:cNvPr>
          <p:cNvSpPr>
            <a:spLocks noGrp="1"/>
          </p:cNvSpPr>
          <p:nvPr>
            <p:ph type="dt" sz="half" idx="10"/>
          </p:nvPr>
        </p:nvSpPr>
        <p:spPr/>
        <p:txBody>
          <a:bodyPr/>
          <a:lstStyle/>
          <a:p>
            <a:fld id="{5D2AA5B4-0DC8-44E5-B57A-D28E5D6354E2}" type="datetimeFigureOut">
              <a:rPr lang="en-SI" smtClean="0"/>
              <a:t>05/06/2026</a:t>
            </a:fld>
            <a:endParaRPr lang="en-SI"/>
          </a:p>
        </p:txBody>
      </p:sp>
      <p:sp>
        <p:nvSpPr>
          <p:cNvPr id="6" name="Footer Placeholder 5">
            <a:extLst>
              <a:ext uri="{FF2B5EF4-FFF2-40B4-BE49-F238E27FC236}">
                <a16:creationId xmlns:a16="http://schemas.microsoft.com/office/drawing/2014/main" id="{ABDE2784-E8B4-4834-B777-A2F9DD786F69}"/>
              </a:ext>
            </a:extLst>
          </p:cNvPr>
          <p:cNvSpPr>
            <a:spLocks noGrp="1"/>
          </p:cNvSpPr>
          <p:nvPr>
            <p:ph type="ftr" sz="quarter" idx="11"/>
          </p:nvPr>
        </p:nvSpPr>
        <p:spPr/>
        <p:txBody>
          <a:bodyPr/>
          <a:lstStyle/>
          <a:p>
            <a:endParaRPr lang="en-SI"/>
          </a:p>
        </p:txBody>
      </p:sp>
      <p:sp>
        <p:nvSpPr>
          <p:cNvPr id="7" name="Slide Number Placeholder 6">
            <a:extLst>
              <a:ext uri="{FF2B5EF4-FFF2-40B4-BE49-F238E27FC236}">
                <a16:creationId xmlns:a16="http://schemas.microsoft.com/office/drawing/2014/main" id="{D5141CA8-9F0B-4BEC-971A-422F14EE7DA0}"/>
              </a:ext>
            </a:extLst>
          </p:cNvPr>
          <p:cNvSpPr>
            <a:spLocks noGrp="1"/>
          </p:cNvSpPr>
          <p:nvPr>
            <p:ph type="sldNum" sz="quarter" idx="12"/>
          </p:nvPr>
        </p:nvSpPr>
        <p:spPr/>
        <p:txBody>
          <a:bodyPr/>
          <a:lstStyle/>
          <a:p>
            <a:fld id="{E62AB20F-D7ED-4DAD-83AF-0FCB71CD2C50}" type="slidenum">
              <a:rPr lang="en-SI" smtClean="0"/>
              <a:t>‹#›</a:t>
            </a:fld>
            <a:endParaRPr lang="en-SI"/>
          </a:p>
        </p:txBody>
      </p:sp>
      <p:pic>
        <p:nvPicPr>
          <p:cNvPr id="9" name="Picture 8">
            <a:extLst>
              <a:ext uri="{FF2B5EF4-FFF2-40B4-BE49-F238E27FC236}">
                <a16:creationId xmlns:a16="http://schemas.microsoft.com/office/drawing/2014/main" id="{A4FF5771-B0C2-453C-8BEA-C8B1AC7F222F}"/>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37060074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5_Section Header">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81B79D98-2E9E-4D35-8211-AE0085E7D7D5}"/>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Date Placeholder 3">
            <a:extLst>
              <a:ext uri="{FF2B5EF4-FFF2-40B4-BE49-F238E27FC236}">
                <a16:creationId xmlns:a16="http://schemas.microsoft.com/office/drawing/2014/main" id="{F042BA22-AF6C-463F-BDC5-1B21157589B3}"/>
              </a:ext>
            </a:extLst>
          </p:cNvPr>
          <p:cNvSpPr>
            <a:spLocks noGrp="1"/>
          </p:cNvSpPr>
          <p:nvPr>
            <p:ph type="dt" sz="half" idx="10"/>
          </p:nvPr>
        </p:nvSpPr>
        <p:spPr/>
        <p:txBody>
          <a:bodyPr/>
          <a:lstStyle>
            <a:lvl1pPr>
              <a:defRPr>
                <a:solidFill>
                  <a:schemeClr val="tx1"/>
                </a:solidFill>
              </a:defRPr>
            </a:lvl1pPr>
          </a:lstStyle>
          <a:p>
            <a:fld id="{5D2AA5B4-0DC8-44E5-B57A-D28E5D6354E2}" type="datetimeFigureOut">
              <a:rPr lang="en-SI" smtClean="0"/>
              <a:pPr/>
              <a:t>05/06/2026</a:t>
            </a:fld>
            <a:endParaRPr lang="en-SI"/>
          </a:p>
        </p:txBody>
      </p:sp>
      <p:sp>
        <p:nvSpPr>
          <p:cNvPr id="5" name="Footer Placeholder 4">
            <a:extLst>
              <a:ext uri="{FF2B5EF4-FFF2-40B4-BE49-F238E27FC236}">
                <a16:creationId xmlns:a16="http://schemas.microsoft.com/office/drawing/2014/main" id="{D1516807-E0C4-4EBD-8D09-C949BDFB7C35}"/>
              </a:ext>
            </a:extLst>
          </p:cNvPr>
          <p:cNvSpPr>
            <a:spLocks noGrp="1"/>
          </p:cNvSpPr>
          <p:nvPr>
            <p:ph type="ftr" sz="quarter" idx="11"/>
          </p:nvPr>
        </p:nvSpPr>
        <p:spPr/>
        <p:txBody>
          <a:bodyPr/>
          <a:lstStyle>
            <a:lvl1pPr>
              <a:defRPr>
                <a:solidFill>
                  <a:schemeClr val="tx1"/>
                </a:solidFill>
              </a:defRPr>
            </a:lvl1pPr>
          </a:lstStyle>
          <a:p>
            <a:endParaRPr lang="en-SI"/>
          </a:p>
        </p:txBody>
      </p:sp>
      <p:sp>
        <p:nvSpPr>
          <p:cNvPr id="6" name="Slide Number Placeholder 5">
            <a:extLst>
              <a:ext uri="{FF2B5EF4-FFF2-40B4-BE49-F238E27FC236}">
                <a16:creationId xmlns:a16="http://schemas.microsoft.com/office/drawing/2014/main" id="{467A1D41-9C7C-4035-9023-893AC291838E}"/>
              </a:ext>
            </a:extLst>
          </p:cNvPr>
          <p:cNvSpPr>
            <a:spLocks noGrp="1"/>
          </p:cNvSpPr>
          <p:nvPr>
            <p:ph type="sldNum" sz="quarter" idx="12"/>
          </p:nvPr>
        </p:nvSpPr>
        <p:spPr/>
        <p:txBody>
          <a:bodyPr/>
          <a:lstStyle>
            <a:lvl1pPr>
              <a:defRPr>
                <a:solidFill>
                  <a:schemeClr val="tx1"/>
                </a:solidFill>
              </a:defRPr>
            </a:lvl1pPr>
          </a:lstStyle>
          <a:p>
            <a:fld id="{E62AB20F-D7ED-4DAD-83AF-0FCB71CD2C50}" type="slidenum">
              <a:rPr lang="en-SI" smtClean="0"/>
              <a:pPr/>
              <a:t>‹#›</a:t>
            </a:fld>
            <a:endParaRPr lang="en-SI"/>
          </a:p>
        </p:txBody>
      </p:sp>
      <p:sp>
        <p:nvSpPr>
          <p:cNvPr id="8" name="Title 1">
            <a:extLst>
              <a:ext uri="{FF2B5EF4-FFF2-40B4-BE49-F238E27FC236}">
                <a16:creationId xmlns:a16="http://schemas.microsoft.com/office/drawing/2014/main" id="{006F973E-6429-4D9C-852A-48ABACA74AD4}"/>
              </a:ext>
            </a:extLst>
          </p:cNvPr>
          <p:cNvSpPr>
            <a:spLocks noGrp="1"/>
          </p:cNvSpPr>
          <p:nvPr>
            <p:ph type="title"/>
          </p:nvPr>
        </p:nvSpPr>
        <p:spPr>
          <a:xfrm>
            <a:off x="839788" y="457200"/>
            <a:ext cx="3932237" cy="1600200"/>
          </a:xfrm>
        </p:spPr>
        <p:txBody>
          <a:bodyPr anchor="b">
            <a:normAutofit/>
          </a:bodyPr>
          <a:lstStyle>
            <a:lvl1pPr>
              <a:defRPr sz="3600">
                <a:solidFill>
                  <a:schemeClr val="tx1"/>
                </a:solidFill>
              </a:defRPr>
            </a:lvl1pPr>
          </a:lstStyle>
          <a:p>
            <a:r>
              <a:rPr lang="en-US"/>
              <a:t>Click to edit Master title style</a:t>
            </a:r>
            <a:endParaRPr lang="en-SI"/>
          </a:p>
        </p:txBody>
      </p:sp>
      <p:sp>
        <p:nvSpPr>
          <p:cNvPr id="9" name="Content Placeholder 2">
            <a:extLst>
              <a:ext uri="{FF2B5EF4-FFF2-40B4-BE49-F238E27FC236}">
                <a16:creationId xmlns:a16="http://schemas.microsoft.com/office/drawing/2014/main" id="{C42BFA02-0614-416A-8950-F565A6C1D812}"/>
              </a:ext>
            </a:extLst>
          </p:cNvPr>
          <p:cNvSpPr>
            <a:spLocks noGrp="1"/>
          </p:cNvSpPr>
          <p:nvPr>
            <p:ph idx="1"/>
          </p:nvPr>
        </p:nvSpPr>
        <p:spPr>
          <a:xfrm>
            <a:off x="5183188" y="987425"/>
            <a:ext cx="6172200" cy="4873625"/>
          </a:xfrm>
        </p:spPr>
        <p:txBody>
          <a:bodyPr/>
          <a:lstStyle>
            <a:lvl1pPr>
              <a:defRPr sz="2400">
                <a:solidFill>
                  <a:schemeClr val="tx1"/>
                </a:solidFill>
              </a:defRPr>
            </a:lvl1pPr>
            <a:lvl2pPr>
              <a:defRPr sz="1800">
                <a:solidFill>
                  <a:schemeClr val="tx1"/>
                </a:solidFill>
              </a:defRPr>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p:txBody>
      </p:sp>
      <p:sp>
        <p:nvSpPr>
          <p:cNvPr id="10" name="Text Placeholder 3">
            <a:extLst>
              <a:ext uri="{FF2B5EF4-FFF2-40B4-BE49-F238E27FC236}">
                <a16:creationId xmlns:a16="http://schemas.microsoft.com/office/drawing/2014/main" id="{872EC7AE-86F3-4141-852F-4D9CACFC46D0}"/>
              </a:ext>
            </a:extLst>
          </p:cNvPr>
          <p:cNvSpPr>
            <a:spLocks noGrp="1"/>
          </p:cNvSpPr>
          <p:nvPr>
            <p:ph type="body" sz="half" idx="2"/>
          </p:nvPr>
        </p:nvSpPr>
        <p:spPr>
          <a:xfrm>
            <a:off x="839788" y="2057400"/>
            <a:ext cx="3932237" cy="3811588"/>
          </a:xfrm>
        </p:spPr>
        <p:txBody>
          <a:bodyPr/>
          <a:lstStyle>
            <a:lvl1pPr marL="0" indent="0">
              <a:buNone/>
              <a:defRPr sz="1600">
                <a:solidFill>
                  <a:schemeClr val="tx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22535039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B835D138-C98F-4113-A5C3-5E05D77499E7}"/>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32C8FA77-1E45-4459-BDA0-E6C6509943C1}"/>
              </a:ext>
            </a:extLst>
          </p:cNvPr>
          <p:cNvSpPr>
            <a:spLocks noGrp="1"/>
          </p:cNvSpPr>
          <p:nvPr>
            <p:ph type="title"/>
          </p:nvPr>
        </p:nvSpPr>
        <p:spPr>
          <a:xfrm>
            <a:off x="839788" y="457200"/>
            <a:ext cx="3932237" cy="1600200"/>
          </a:xfrm>
        </p:spPr>
        <p:txBody>
          <a:bodyPr anchor="b">
            <a:normAutofit/>
          </a:bodyPr>
          <a:lstStyle>
            <a:lvl1pPr>
              <a:defRPr sz="3600"/>
            </a:lvl1pPr>
          </a:lstStyle>
          <a:p>
            <a:r>
              <a:rPr lang="en-US"/>
              <a:t>Click to edit Master title style</a:t>
            </a:r>
            <a:endParaRPr lang="en-SI"/>
          </a:p>
        </p:txBody>
      </p:sp>
      <p:sp>
        <p:nvSpPr>
          <p:cNvPr id="3" name="Picture Placeholder 2">
            <a:extLst>
              <a:ext uri="{FF2B5EF4-FFF2-40B4-BE49-F238E27FC236}">
                <a16:creationId xmlns:a16="http://schemas.microsoft.com/office/drawing/2014/main" id="{58DC94CE-23D9-4537-9944-88328F7BEF0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SI"/>
          </a:p>
        </p:txBody>
      </p:sp>
      <p:sp>
        <p:nvSpPr>
          <p:cNvPr id="4" name="Text Placeholder 3">
            <a:extLst>
              <a:ext uri="{FF2B5EF4-FFF2-40B4-BE49-F238E27FC236}">
                <a16:creationId xmlns:a16="http://schemas.microsoft.com/office/drawing/2014/main" id="{357C1044-B184-4F94-93E6-2783B68D885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7062446-2665-441F-B439-F674A0756CC5}"/>
              </a:ext>
            </a:extLst>
          </p:cNvPr>
          <p:cNvSpPr>
            <a:spLocks noGrp="1"/>
          </p:cNvSpPr>
          <p:nvPr>
            <p:ph type="dt" sz="half" idx="10"/>
          </p:nvPr>
        </p:nvSpPr>
        <p:spPr/>
        <p:txBody>
          <a:bodyPr/>
          <a:lstStyle/>
          <a:p>
            <a:fld id="{5D2AA5B4-0DC8-44E5-B57A-D28E5D6354E2}" type="datetimeFigureOut">
              <a:rPr lang="en-SI" smtClean="0"/>
              <a:t>05/06/2026</a:t>
            </a:fld>
            <a:endParaRPr lang="en-SI"/>
          </a:p>
        </p:txBody>
      </p:sp>
      <p:sp>
        <p:nvSpPr>
          <p:cNvPr id="6" name="Footer Placeholder 5">
            <a:extLst>
              <a:ext uri="{FF2B5EF4-FFF2-40B4-BE49-F238E27FC236}">
                <a16:creationId xmlns:a16="http://schemas.microsoft.com/office/drawing/2014/main" id="{AB087501-60DE-4349-9CF7-3A1F06330F39}"/>
              </a:ext>
            </a:extLst>
          </p:cNvPr>
          <p:cNvSpPr>
            <a:spLocks noGrp="1"/>
          </p:cNvSpPr>
          <p:nvPr>
            <p:ph type="ftr" sz="quarter" idx="11"/>
          </p:nvPr>
        </p:nvSpPr>
        <p:spPr/>
        <p:txBody>
          <a:bodyPr/>
          <a:lstStyle/>
          <a:p>
            <a:endParaRPr lang="en-SI"/>
          </a:p>
        </p:txBody>
      </p:sp>
      <p:sp>
        <p:nvSpPr>
          <p:cNvPr id="7" name="Slide Number Placeholder 6">
            <a:extLst>
              <a:ext uri="{FF2B5EF4-FFF2-40B4-BE49-F238E27FC236}">
                <a16:creationId xmlns:a16="http://schemas.microsoft.com/office/drawing/2014/main" id="{4690CB4B-3238-493C-94B3-4AEB6B595432}"/>
              </a:ext>
            </a:extLst>
          </p:cNvPr>
          <p:cNvSpPr>
            <a:spLocks noGrp="1"/>
          </p:cNvSpPr>
          <p:nvPr>
            <p:ph type="sldNum" sz="quarter" idx="12"/>
          </p:nvPr>
        </p:nvSpPr>
        <p:spPr/>
        <p:txBody>
          <a:bodyPr/>
          <a:lstStyle/>
          <a:p>
            <a:fld id="{E62AB20F-D7ED-4DAD-83AF-0FCB71CD2C50}" type="slidenum">
              <a:rPr lang="en-SI" smtClean="0"/>
              <a:t>‹#›</a:t>
            </a:fld>
            <a:endParaRPr lang="en-SI"/>
          </a:p>
        </p:txBody>
      </p:sp>
    </p:spTree>
    <p:extLst>
      <p:ext uri="{BB962C8B-B14F-4D97-AF65-F5344CB8AC3E}">
        <p14:creationId xmlns:p14="http://schemas.microsoft.com/office/powerpoint/2010/main" val="419194361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6_Section Header">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6E0D7309-FAA4-491D-96E6-AFBA3D767627}"/>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Date Placeholder 3">
            <a:extLst>
              <a:ext uri="{FF2B5EF4-FFF2-40B4-BE49-F238E27FC236}">
                <a16:creationId xmlns:a16="http://schemas.microsoft.com/office/drawing/2014/main" id="{F042BA22-AF6C-463F-BDC5-1B21157589B3}"/>
              </a:ext>
            </a:extLst>
          </p:cNvPr>
          <p:cNvSpPr>
            <a:spLocks noGrp="1"/>
          </p:cNvSpPr>
          <p:nvPr>
            <p:ph type="dt" sz="half" idx="10"/>
          </p:nvPr>
        </p:nvSpPr>
        <p:spPr/>
        <p:txBody>
          <a:bodyPr/>
          <a:lstStyle>
            <a:lvl1pPr>
              <a:defRPr>
                <a:solidFill>
                  <a:schemeClr val="tx1"/>
                </a:solidFill>
              </a:defRPr>
            </a:lvl1pPr>
          </a:lstStyle>
          <a:p>
            <a:fld id="{5D2AA5B4-0DC8-44E5-B57A-D28E5D6354E2}" type="datetimeFigureOut">
              <a:rPr lang="en-SI" smtClean="0"/>
              <a:pPr/>
              <a:t>05/06/2026</a:t>
            </a:fld>
            <a:endParaRPr lang="en-SI"/>
          </a:p>
        </p:txBody>
      </p:sp>
      <p:sp>
        <p:nvSpPr>
          <p:cNvPr id="5" name="Footer Placeholder 4">
            <a:extLst>
              <a:ext uri="{FF2B5EF4-FFF2-40B4-BE49-F238E27FC236}">
                <a16:creationId xmlns:a16="http://schemas.microsoft.com/office/drawing/2014/main" id="{D1516807-E0C4-4EBD-8D09-C949BDFB7C35}"/>
              </a:ext>
            </a:extLst>
          </p:cNvPr>
          <p:cNvSpPr>
            <a:spLocks noGrp="1"/>
          </p:cNvSpPr>
          <p:nvPr>
            <p:ph type="ftr" sz="quarter" idx="11"/>
          </p:nvPr>
        </p:nvSpPr>
        <p:spPr/>
        <p:txBody>
          <a:bodyPr/>
          <a:lstStyle>
            <a:lvl1pPr>
              <a:defRPr>
                <a:solidFill>
                  <a:schemeClr val="tx1"/>
                </a:solidFill>
              </a:defRPr>
            </a:lvl1pPr>
          </a:lstStyle>
          <a:p>
            <a:endParaRPr lang="en-SI"/>
          </a:p>
        </p:txBody>
      </p:sp>
      <p:sp>
        <p:nvSpPr>
          <p:cNvPr id="6" name="Slide Number Placeholder 5">
            <a:extLst>
              <a:ext uri="{FF2B5EF4-FFF2-40B4-BE49-F238E27FC236}">
                <a16:creationId xmlns:a16="http://schemas.microsoft.com/office/drawing/2014/main" id="{467A1D41-9C7C-4035-9023-893AC291838E}"/>
              </a:ext>
            </a:extLst>
          </p:cNvPr>
          <p:cNvSpPr>
            <a:spLocks noGrp="1"/>
          </p:cNvSpPr>
          <p:nvPr>
            <p:ph type="sldNum" sz="quarter" idx="12"/>
          </p:nvPr>
        </p:nvSpPr>
        <p:spPr/>
        <p:txBody>
          <a:bodyPr/>
          <a:lstStyle>
            <a:lvl1pPr>
              <a:defRPr>
                <a:solidFill>
                  <a:schemeClr val="tx1"/>
                </a:solidFill>
              </a:defRPr>
            </a:lvl1pPr>
          </a:lstStyle>
          <a:p>
            <a:fld id="{E62AB20F-D7ED-4DAD-83AF-0FCB71CD2C50}" type="slidenum">
              <a:rPr lang="en-SI" smtClean="0"/>
              <a:pPr/>
              <a:t>‹#›</a:t>
            </a:fld>
            <a:endParaRPr lang="en-SI"/>
          </a:p>
        </p:txBody>
      </p:sp>
      <p:sp>
        <p:nvSpPr>
          <p:cNvPr id="8" name="Title 1">
            <a:extLst>
              <a:ext uri="{FF2B5EF4-FFF2-40B4-BE49-F238E27FC236}">
                <a16:creationId xmlns:a16="http://schemas.microsoft.com/office/drawing/2014/main" id="{9C91D654-BB01-4E9E-9127-B0A6EE19B47A}"/>
              </a:ext>
            </a:extLst>
          </p:cNvPr>
          <p:cNvSpPr>
            <a:spLocks noGrp="1"/>
          </p:cNvSpPr>
          <p:nvPr>
            <p:ph type="title"/>
          </p:nvPr>
        </p:nvSpPr>
        <p:spPr>
          <a:xfrm>
            <a:off x="839788" y="457200"/>
            <a:ext cx="3932237" cy="1600200"/>
          </a:xfrm>
        </p:spPr>
        <p:txBody>
          <a:bodyPr anchor="b">
            <a:normAutofit/>
          </a:bodyPr>
          <a:lstStyle>
            <a:lvl1pPr>
              <a:defRPr sz="3600">
                <a:solidFill>
                  <a:schemeClr val="tx1"/>
                </a:solidFill>
              </a:defRPr>
            </a:lvl1pPr>
          </a:lstStyle>
          <a:p>
            <a:r>
              <a:rPr lang="en-US"/>
              <a:t>Click to edit Master title style</a:t>
            </a:r>
            <a:endParaRPr lang="en-SI"/>
          </a:p>
        </p:txBody>
      </p:sp>
      <p:sp>
        <p:nvSpPr>
          <p:cNvPr id="9" name="Picture Placeholder 2">
            <a:extLst>
              <a:ext uri="{FF2B5EF4-FFF2-40B4-BE49-F238E27FC236}">
                <a16:creationId xmlns:a16="http://schemas.microsoft.com/office/drawing/2014/main" id="{E0E82264-B60E-4447-93E4-8D13EC82F3C7}"/>
              </a:ext>
            </a:extLst>
          </p:cNvPr>
          <p:cNvSpPr>
            <a:spLocks noGrp="1"/>
          </p:cNvSpPr>
          <p:nvPr>
            <p:ph type="pic" idx="1"/>
          </p:nvPr>
        </p:nvSpPr>
        <p:spPr>
          <a:xfrm>
            <a:off x="5183188" y="987425"/>
            <a:ext cx="6172200" cy="4873625"/>
          </a:xfrm>
        </p:spPr>
        <p:txBody>
          <a:bodyPr/>
          <a:lstStyle>
            <a:lvl1pPr marL="0" indent="0">
              <a:buNone/>
              <a:defRPr sz="3200">
                <a:solidFill>
                  <a:schemeClr val="tx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SI"/>
          </a:p>
        </p:txBody>
      </p:sp>
      <p:sp>
        <p:nvSpPr>
          <p:cNvPr id="10" name="Text Placeholder 3">
            <a:extLst>
              <a:ext uri="{FF2B5EF4-FFF2-40B4-BE49-F238E27FC236}">
                <a16:creationId xmlns:a16="http://schemas.microsoft.com/office/drawing/2014/main" id="{8D6829D0-4464-466E-B0C2-DC42780CAE12}"/>
              </a:ext>
            </a:extLst>
          </p:cNvPr>
          <p:cNvSpPr>
            <a:spLocks noGrp="1"/>
          </p:cNvSpPr>
          <p:nvPr>
            <p:ph type="body" sz="half" idx="2"/>
          </p:nvPr>
        </p:nvSpPr>
        <p:spPr>
          <a:xfrm>
            <a:off x="839788" y="2057400"/>
            <a:ext cx="3932237" cy="3811588"/>
          </a:xfrm>
        </p:spPr>
        <p:txBody>
          <a:bodyPr/>
          <a:lstStyle>
            <a:lvl1pPr marL="0" indent="0">
              <a:buNone/>
              <a:defRPr sz="1600">
                <a:solidFill>
                  <a:schemeClr val="tx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131675766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1_Picture with Caption">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FCF56C7A-C4D1-4B8F-BBEB-0AA83200050D}"/>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Date Placeholder 4">
            <a:extLst>
              <a:ext uri="{FF2B5EF4-FFF2-40B4-BE49-F238E27FC236}">
                <a16:creationId xmlns:a16="http://schemas.microsoft.com/office/drawing/2014/main" id="{F7062446-2665-441F-B439-F674A0756CC5}"/>
              </a:ext>
            </a:extLst>
          </p:cNvPr>
          <p:cNvSpPr>
            <a:spLocks noGrp="1"/>
          </p:cNvSpPr>
          <p:nvPr>
            <p:ph type="dt" sz="half" idx="10"/>
          </p:nvPr>
        </p:nvSpPr>
        <p:spPr/>
        <p:txBody>
          <a:bodyPr/>
          <a:lstStyle/>
          <a:p>
            <a:fld id="{5D2AA5B4-0DC8-44E5-B57A-D28E5D6354E2}" type="datetimeFigureOut">
              <a:rPr lang="en-SI" smtClean="0"/>
              <a:t>05/06/2026</a:t>
            </a:fld>
            <a:endParaRPr lang="en-SI"/>
          </a:p>
        </p:txBody>
      </p:sp>
      <p:sp>
        <p:nvSpPr>
          <p:cNvPr id="6" name="Footer Placeholder 5">
            <a:extLst>
              <a:ext uri="{FF2B5EF4-FFF2-40B4-BE49-F238E27FC236}">
                <a16:creationId xmlns:a16="http://schemas.microsoft.com/office/drawing/2014/main" id="{AB087501-60DE-4349-9CF7-3A1F06330F39}"/>
              </a:ext>
            </a:extLst>
          </p:cNvPr>
          <p:cNvSpPr>
            <a:spLocks noGrp="1"/>
          </p:cNvSpPr>
          <p:nvPr>
            <p:ph type="ftr" sz="quarter" idx="11"/>
          </p:nvPr>
        </p:nvSpPr>
        <p:spPr/>
        <p:txBody>
          <a:bodyPr/>
          <a:lstStyle/>
          <a:p>
            <a:endParaRPr lang="en-SI"/>
          </a:p>
        </p:txBody>
      </p:sp>
      <p:sp>
        <p:nvSpPr>
          <p:cNvPr id="7" name="Slide Number Placeholder 6">
            <a:extLst>
              <a:ext uri="{FF2B5EF4-FFF2-40B4-BE49-F238E27FC236}">
                <a16:creationId xmlns:a16="http://schemas.microsoft.com/office/drawing/2014/main" id="{4690CB4B-3238-493C-94B3-4AEB6B595432}"/>
              </a:ext>
            </a:extLst>
          </p:cNvPr>
          <p:cNvSpPr>
            <a:spLocks noGrp="1"/>
          </p:cNvSpPr>
          <p:nvPr>
            <p:ph type="sldNum" sz="quarter" idx="12"/>
          </p:nvPr>
        </p:nvSpPr>
        <p:spPr/>
        <p:txBody>
          <a:bodyPr/>
          <a:lstStyle/>
          <a:p>
            <a:fld id="{E62AB20F-D7ED-4DAD-83AF-0FCB71CD2C50}" type="slidenum">
              <a:rPr lang="en-SI" smtClean="0"/>
              <a:t>‹#›</a:t>
            </a:fld>
            <a:endParaRPr lang="en-SI"/>
          </a:p>
        </p:txBody>
      </p:sp>
      <p:sp>
        <p:nvSpPr>
          <p:cNvPr id="16" name="Title 1">
            <a:extLst>
              <a:ext uri="{FF2B5EF4-FFF2-40B4-BE49-F238E27FC236}">
                <a16:creationId xmlns:a16="http://schemas.microsoft.com/office/drawing/2014/main" id="{0C7BB28D-7E96-4449-904E-50D0F17B7ED8}"/>
              </a:ext>
            </a:extLst>
          </p:cNvPr>
          <p:cNvSpPr>
            <a:spLocks noGrp="1"/>
          </p:cNvSpPr>
          <p:nvPr>
            <p:ph type="title"/>
          </p:nvPr>
        </p:nvSpPr>
        <p:spPr>
          <a:xfrm>
            <a:off x="839788" y="457200"/>
            <a:ext cx="3932237" cy="1600200"/>
          </a:xfrm>
        </p:spPr>
        <p:txBody>
          <a:bodyPr anchor="b">
            <a:normAutofit/>
          </a:bodyPr>
          <a:lstStyle>
            <a:lvl1pPr>
              <a:defRPr sz="3600"/>
            </a:lvl1pPr>
          </a:lstStyle>
          <a:p>
            <a:r>
              <a:rPr lang="en-US"/>
              <a:t>Click to edit Master title style</a:t>
            </a:r>
            <a:endParaRPr lang="en-SI"/>
          </a:p>
        </p:txBody>
      </p:sp>
      <p:sp>
        <p:nvSpPr>
          <p:cNvPr id="17" name="Picture Placeholder 2">
            <a:extLst>
              <a:ext uri="{FF2B5EF4-FFF2-40B4-BE49-F238E27FC236}">
                <a16:creationId xmlns:a16="http://schemas.microsoft.com/office/drawing/2014/main" id="{B3CBB39F-1A92-4E51-8E9B-BD132A58F14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SI"/>
          </a:p>
        </p:txBody>
      </p:sp>
      <p:sp>
        <p:nvSpPr>
          <p:cNvPr id="18" name="Text Placeholder 3">
            <a:extLst>
              <a:ext uri="{FF2B5EF4-FFF2-40B4-BE49-F238E27FC236}">
                <a16:creationId xmlns:a16="http://schemas.microsoft.com/office/drawing/2014/main" id="{21BAF2E8-E91A-4D37-A6F2-7E243F12F71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2" name="TextBox 1">
            <a:extLst>
              <a:ext uri="{FF2B5EF4-FFF2-40B4-BE49-F238E27FC236}">
                <a16:creationId xmlns:a16="http://schemas.microsoft.com/office/drawing/2014/main" id="{591F6093-96BB-4136-8BF8-EB1B1DFC2201}"/>
              </a:ext>
            </a:extLst>
          </p:cNvPr>
          <p:cNvSpPr txBox="1"/>
          <p:nvPr userDrawn="1"/>
        </p:nvSpPr>
        <p:spPr>
          <a:xfrm>
            <a:off x="11276424" y="5928830"/>
            <a:ext cx="762784" cy="369332"/>
          </a:xfrm>
          <a:prstGeom prst="rect">
            <a:avLst/>
          </a:prstGeom>
          <a:noFill/>
        </p:spPr>
        <p:txBody>
          <a:bodyPr wrap="square" rtlCol="0">
            <a:spAutoFit/>
          </a:bodyPr>
          <a:lstStyle/>
          <a:p>
            <a:r>
              <a:rPr lang="sl-SI" dirty="0">
                <a:solidFill>
                  <a:schemeClr val="bg1"/>
                </a:solidFill>
                <a:latin typeface="Space Grotesk" pitchFamily="2" charset="-18"/>
                <a:cs typeface="Space Grotesk" pitchFamily="2" charset="-18"/>
              </a:rPr>
              <a:t>Font</a:t>
            </a:r>
          </a:p>
        </p:txBody>
      </p:sp>
    </p:spTree>
    <p:extLst>
      <p:ext uri="{BB962C8B-B14F-4D97-AF65-F5344CB8AC3E}">
        <p14:creationId xmlns:p14="http://schemas.microsoft.com/office/powerpoint/2010/main" val="30511636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1_Section Header">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7EAFF9F-7669-4194-9CA6-79CA46ED0CAE}"/>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85806153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076F12C-58E5-4B50-AF47-0975E711386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SI" dirty="0"/>
          </a:p>
        </p:txBody>
      </p:sp>
      <p:sp>
        <p:nvSpPr>
          <p:cNvPr id="3" name="Text Placeholder 2">
            <a:extLst>
              <a:ext uri="{FF2B5EF4-FFF2-40B4-BE49-F238E27FC236}">
                <a16:creationId xmlns:a16="http://schemas.microsoft.com/office/drawing/2014/main" id="{7D301C39-EFFE-4D84-BC47-ECB06B44F62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p:txBody>
      </p:sp>
      <p:sp>
        <p:nvSpPr>
          <p:cNvPr id="4" name="Date Placeholder 3">
            <a:extLst>
              <a:ext uri="{FF2B5EF4-FFF2-40B4-BE49-F238E27FC236}">
                <a16:creationId xmlns:a16="http://schemas.microsoft.com/office/drawing/2014/main" id="{356903EE-E3B6-4B25-830E-6C7AD8EB783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D2AA5B4-0DC8-44E5-B57A-D28E5D6354E2}" type="datetimeFigureOut">
              <a:rPr lang="en-SI" smtClean="0"/>
              <a:t>05/06/2026</a:t>
            </a:fld>
            <a:endParaRPr lang="en-SI"/>
          </a:p>
        </p:txBody>
      </p:sp>
      <p:sp>
        <p:nvSpPr>
          <p:cNvPr id="5" name="Footer Placeholder 4">
            <a:extLst>
              <a:ext uri="{FF2B5EF4-FFF2-40B4-BE49-F238E27FC236}">
                <a16:creationId xmlns:a16="http://schemas.microsoft.com/office/drawing/2014/main" id="{56DE0C0D-7B0F-485C-92B7-3FA7F4494EA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SI"/>
          </a:p>
        </p:txBody>
      </p:sp>
      <p:sp>
        <p:nvSpPr>
          <p:cNvPr id="6" name="Slide Number Placeholder 5">
            <a:extLst>
              <a:ext uri="{FF2B5EF4-FFF2-40B4-BE49-F238E27FC236}">
                <a16:creationId xmlns:a16="http://schemas.microsoft.com/office/drawing/2014/main" id="{4CB20F20-5767-4C69-AA17-B6D99AA8E4B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62AB20F-D7ED-4DAD-83AF-0FCB71CD2C50}" type="slidenum">
              <a:rPr lang="en-SI" smtClean="0"/>
              <a:t>‹#›</a:t>
            </a:fld>
            <a:endParaRPr lang="en-SI"/>
          </a:p>
        </p:txBody>
      </p:sp>
    </p:spTree>
    <p:extLst>
      <p:ext uri="{BB962C8B-B14F-4D97-AF65-F5344CB8AC3E}">
        <p14:creationId xmlns:p14="http://schemas.microsoft.com/office/powerpoint/2010/main" val="1109774653"/>
      </p:ext>
    </p:extLst>
  </p:cSld>
  <p:clrMap bg1="lt1" tx1="dk1" bg2="lt2" tx2="dk2" accent1="accent1" accent2="accent2" accent3="accent3" accent4="accent4" accent5="accent5" accent6="accent6" hlink="hlink" folHlink="folHlink"/>
  <p:sldLayoutIdLst>
    <p:sldLayoutId id="2147483651" r:id="rId1"/>
    <p:sldLayoutId id="2147483659" r:id="rId2"/>
    <p:sldLayoutId id="2147483671" r:id="rId3"/>
    <p:sldLayoutId id="2147483665" r:id="rId4"/>
    <p:sldLayoutId id="2147483670" r:id="rId5"/>
    <p:sldLayoutId id="2147483649" r:id="rId6"/>
    <p:sldLayoutId id="2147483669" r:id="rId7"/>
    <p:sldLayoutId id="2147483666" r:id="rId8"/>
    <p:sldLayoutId id="2147483668" r:id="rId9"/>
    <p:sldLayoutId id="2147483660" r:id="rId10"/>
    <p:sldLayoutId id="2147483667" r:id="rId11"/>
    <p:sldLayoutId id="2147483652" r:id="rId12"/>
    <p:sldLayoutId id="2147483661" r:id="rId13"/>
    <p:sldLayoutId id="2147483656" r:id="rId14"/>
    <p:sldLayoutId id="2147483662" r:id="rId15"/>
    <p:sldLayoutId id="2147483657" r:id="rId16"/>
    <p:sldLayoutId id="2147483663" r:id="rId17"/>
    <p:sldLayoutId id="2147483664" r:id="rId18"/>
    <p:sldLayoutId id="2147483658" r:id="rId19"/>
  </p:sldLayoutIdLst>
  <p:txStyles>
    <p:titleStyle>
      <a:lvl1pPr algn="l" defTabSz="914400" rtl="0" eaLnBrk="1" latinLnBrk="0" hangingPunct="1">
        <a:lnSpc>
          <a:spcPct val="90000"/>
        </a:lnSpc>
        <a:spcBef>
          <a:spcPct val="0"/>
        </a:spcBef>
        <a:buNone/>
        <a:defRPr sz="4400" b="1"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SI"/>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16.svg"/><Relationship Id="rId5" Type="http://schemas.openxmlformats.org/officeDocument/2006/relationships/image" Target="../media/image15.png"/><Relationship Id="rId4" Type="http://schemas.openxmlformats.org/officeDocument/2006/relationships/image" Target="../media/image14.svg"/></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4.xml"/><Relationship Id="rId1" Type="http://schemas.openxmlformats.org/officeDocument/2006/relationships/slideLayout" Target="../slideLayouts/slideLayout11.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6.xml"/><Relationship Id="rId1" Type="http://schemas.openxmlformats.org/officeDocument/2006/relationships/slideLayout" Target="../slideLayouts/slideLayout11.xml"/><Relationship Id="rId5" Type="http://schemas.openxmlformats.org/officeDocument/2006/relationships/image" Target="../media/image19.png"/><Relationship Id="rId4" Type="http://schemas.openxmlformats.org/officeDocument/2006/relationships/image" Target="../media/image18.pn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1.xml"/></Relationships>
</file>

<file path=ppt/slides/_rels/slide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22.png"/><Relationship Id="rId4" Type="http://schemas.openxmlformats.org/officeDocument/2006/relationships/image" Target="../media/image21.pn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21058C-3BED-4211-8CE5-4DB611764949}"/>
              </a:ext>
            </a:extLst>
          </p:cNvPr>
          <p:cNvSpPr>
            <a:spLocks noGrp="1"/>
          </p:cNvSpPr>
          <p:nvPr>
            <p:ph type="title"/>
          </p:nvPr>
        </p:nvSpPr>
        <p:spPr/>
        <p:txBody>
          <a:bodyPr>
            <a:noAutofit/>
          </a:bodyPr>
          <a:lstStyle/>
          <a:p>
            <a:br>
              <a:rPr lang="en-US" sz="2800" dirty="0"/>
            </a:br>
            <a:r>
              <a:rPr lang="en-US" sz="2800" dirty="0"/>
              <a:t>WP5: Business plan for end users: From science to business including spinoffs</a:t>
            </a:r>
            <a:br>
              <a:rPr lang="en-US" sz="2800" b="0" dirty="0"/>
            </a:br>
            <a:r>
              <a:rPr lang="en-US" sz="2800" b="0" dirty="0"/>
              <a:t>​</a:t>
            </a:r>
            <a:br>
              <a:rPr lang="en-US" sz="2800" b="0" dirty="0"/>
            </a:br>
            <a:r>
              <a:rPr lang="en-US" sz="2800" dirty="0"/>
              <a:t>2nd IFIGENEIA Annual Meeting</a:t>
            </a:r>
            <a:br>
              <a:rPr lang="en-US" sz="2800" dirty="0"/>
            </a:br>
            <a:br>
              <a:rPr lang="en-US" sz="2800" dirty="0"/>
            </a:br>
            <a:r>
              <a:rPr lang="en-US" sz="2000" b="0" dirty="0"/>
              <a:t>Ljubljana, Slovenia, 7-8 May 2026</a:t>
            </a:r>
            <a:endParaRPr lang="sl-SI" sz="2000" b="0" dirty="0"/>
          </a:p>
        </p:txBody>
      </p:sp>
      <p:sp>
        <p:nvSpPr>
          <p:cNvPr id="3" name="Text Placeholder 2">
            <a:extLst>
              <a:ext uri="{FF2B5EF4-FFF2-40B4-BE49-F238E27FC236}">
                <a16:creationId xmlns:a16="http://schemas.microsoft.com/office/drawing/2014/main" id="{2549668A-EC18-44FA-90EB-182F17BE589E}"/>
              </a:ext>
            </a:extLst>
          </p:cNvPr>
          <p:cNvSpPr>
            <a:spLocks noGrp="1"/>
          </p:cNvSpPr>
          <p:nvPr>
            <p:ph type="body" idx="1"/>
          </p:nvPr>
        </p:nvSpPr>
        <p:spPr>
          <a:xfrm>
            <a:off x="3463193" y="4763295"/>
            <a:ext cx="8055102" cy="1504155"/>
          </a:xfrm>
        </p:spPr>
        <p:txBody>
          <a:bodyPr/>
          <a:lstStyle/>
          <a:p>
            <a:r>
              <a:rPr lang="en-US" dirty="0"/>
              <a:t>Katerina Georgiou</a:t>
            </a:r>
            <a:r>
              <a:rPr lang="sl-SI" dirty="0"/>
              <a:t>, Private Sector </a:t>
            </a:r>
            <a:r>
              <a:rPr lang="en-US" dirty="0"/>
              <a:t>Department</a:t>
            </a:r>
            <a:r>
              <a:rPr lang="sl-SI" dirty="0"/>
              <a:t>, RTD Talos</a:t>
            </a:r>
            <a:r>
              <a:rPr lang="en-US" dirty="0"/>
              <a:t> Ltd</a:t>
            </a:r>
            <a:endParaRPr lang="sl-SI" dirty="0"/>
          </a:p>
        </p:txBody>
      </p:sp>
    </p:spTree>
    <p:extLst>
      <p:ext uri="{BB962C8B-B14F-4D97-AF65-F5344CB8AC3E}">
        <p14:creationId xmlns:p14="http://schemas.microsoft.com/office/powerpoint/2010/main" val="139099506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23611A-049F-9714-A933-2D95B565056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0AD51BA-5FD4-32CD-2CA4-715C7181BDD5}"/>
              </a:ext>
            </a:extLst>
          </p:cNvPr>
          <p:cNvSpPr>
            <a:spLocks noGrp="1"/>
          </p:cNvSpPr>
          <p:nvPr>
            <p:ph type="title"/>
          </p:nvPr>
        </p:nvSpPr>
        <p:spPr>
          <a:xfrm>
            <a:off x="1172391" y="419212"/>
            <a:ext cx="9847217" cy="1042238"/>
          </a:xfrm>
        </p:spPr>
        <p:txBody>
          <a:bodyPr>
            <a:normAutofit/>
          </a:bodyPr>
          <a:lstStyle/>
          <a:p>
            <a:pPr algn="ctr"/>
            <a:r>
              <a:rPr lang="en-US" sz="3200" dirty="0"/>
              <a:t>WP5: Business plan for end users: From science to business including spinoffs</a:t>
            </a:r>
            <a:endParaRPr lang="en-SI" sz="3200" dirty="0"/>
          </a:p>
        </p:txBody>
      </p:sp>
      <p:sp>
        <p:nvSpPr>
          <p:cNvPr id="5" name="Rectangle 1">
            <a:extLst>
              <a:ext uri="{FF2B5EF4-FFF2-40B4-BE49-F238E27FC236}">
                <a16:creationId xmlns:a16="http://schemas.microsoft.com/office/drawing/2014/main" id="{4A28061E-ADCB-7A3D-9599-1360E2DC19E9}"/>
              </a:ext>
            </a:extLst>
          </p:cNvPr>
          <p:cNvSpPr>
            <a:spLocks noChangeArrowheads="1"/>
          </p:cNvSpPr>
          <p:nvPr/>
        </p:nvSpPr>
        <p:spPr bwMode="auto">
          <a:xfrm>
            <a:off x="1110415" y="1755984"/>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CY" altLang="en-CY" sz="1800" b="0" i="0" u="none" strike="noStrike" cap="none" normalizeH="0" baseline="0">
                <a:ln>
                  <a:noFill/>
                </a:ln>
                <a:solidFill>
                  <a:schemeClr val="tx1"/>
                </a:solidFill>
                <a:effectLst/>
                <a:latin typeface="Arial" panose="020B0604020202020204" pitchFamily="34" charset="0"/>
              </a:rPr>
              <a:t> </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CY" altLang="en-CY" sz="1800" b="0" i="0" u="none" strike="noStrike" cap="none" normalizeH="0" baseline="0">
              <a:ln>
                <a:noFill/>
              </a:ln>
              <a:solidFill>
                <a:schemeClr val="tx1"/>
              </a:solidFill>
              <a:effectLst/>
              <a:latin typeface="Arial" panose="020B0604020202020204" pitchFamily="34" charset="0"/>
            </a:endParaRPr>
          </a:p>
        </p:txBody>
      </p:sp>
      <p:sp>
        <p:nvSpPr>
          <p:cNvPr id="13" name="Rectangle 4">
            <a:extLst>
              <a:ext uri="{FF2B5EF4-FFF2-40B4-BE49-F238E27FC236}">
                <a16:creationId xmlns:a16="http://schemas.microsoft.com/office/drawing/2014/main" id="{7563D818-201D-C264-B3D7-EE29C78DBE07}"/>
              </a:ext>
            </a:extLst>
          </p:cNvPr>
          <p:cNvSpPr>
            <a:spLocks noChangeArrowheads="1"/>
          </p:cNvSpPr>
          <p:nvPr/>
        </p:nvSpPr>
        <p:spPr bwMode="auto">
          <a:xfrm>
            <a:off x="871538" y="2989263"/>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CY" altLang="en-CY" sz="1800" b="0" i="0" u="none" strike="noStrike" cap="none" normalizeH="0" baseline="0">
                <a:ln>
                  <a:noFill/>
                </a:ln>
                <a:solidFill>
                  <a:srgbClr val="000000"/>
                </a:solidFill>
                <a:effectLst/>
                <a:latin typeface="Times New Roman" panose="02020603050405020304" pitchFamily="18" charset="0"/>
                <a:cs typeface="Times New Roman" panose="02020603050405020304" pitchFamily="18" charset="0"/>
              </a:rPr>
              <a:t> </a:t>
            </a:r>
            <a:endParaRPr kumimoji="0" lang="en-CY" altLang="en-CY" sz="1800" b="0" i="0" u="none" strike="noStrike" cap="none" normalizeH="0" baseline="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CY" altLang="en-CY" sz="1800" b="0" i="0" u="none" strike="noStrike" cap="none" normalizeH="0" baseline="0">
              <a:ln>
                <a:noFill/>
              </a:ln>
              <a:solidFill>
                <a:schemeClr val="tx1"/>
              </a:solidFill>
              <a:effectLst/>
              <a:latin typeface="Arial" panose="020B0604020202020204" pitchFamily="34" charset="0"/>
            </a:endParaRPr>
          </a:p>
        </p:txBody>
      </p:sp>
      <p:graphicFrame>
        <p:nvGraphicFramePr>
          <p:cNvPr id="3" name="Table 2">
            <a:extLst>
              <a:ext uri="{FF2B5EF4-FFF2-40B4-BE49-F238E27FC236}">
                <a16:creationId xmlns:a16="http://schemas.microsoft.com/office/drawing/2014/main" id="{67FF5F04-CFCE-653D-0D00-196EE0A2CA8A}"/>
              </a:ext>
            </a:extLst>
          </p:cNvPr>
          <p:cNvGraphicFramePr>
            <a:graphicFrameLocks noGrp="1"/>
          </p:cNvGraphicFramePr>
          <p:nvPr>
            <p:extLst>
              <p:ext uri="{D42A27DB-BD31-4B8C-83A1-F6EECF244321}">
                <p14:modId xmlns:p14="http://schemas.microsoft.com/office/powerpoint/2010/main" val="4000054514"/>
              </p:ext>
            </p:extLst>
          </p:nvPr>
        </p:nvGraphicFramePr>
        <p:xfrm>
          <a:off x="743837" y="1681602"/>
          <a:ext cx="8252118" cy="5105560"/>
        </p:xfrm>
        <a:graphic>
          <a:graphicData uri="http://schemas.openxmlformats.org/drawingml/2006/table">
            <a:tbl>
              <a:tblPr/>
              <a:tblGrid>
                <a:gridCol w="566399">
                  <a:extLst>
                    <a:ext uri="{9D8B030D-6E8A-4147-A177-3AD203B41FA5}">
                      <a16:colId xmlns:a16="http://schemas.microsoft.com/office/drawing/2014/main" val="1396070182"/>
                    </a:ext>
                  </a:extLst>
                </a:gridCol>
                <a:gridCol w="2973595">
                  <a:extLst>
                    <a:ext uri="{9D8B030D-6E8A-4147-A177-3AD203B41FA5}">
                      <a16:colId xmlns:a16="http://schemas.microsoft.com/office/drawing/2014/main" val="1948438323"/>
                    </a:ext>
                  </a:extLst>
                </a:gridCol>
                <a:gridCol w="833864">
                  <a:extLst>
                    <a:ext uri="{9D8B030D-6E8A-4147-A177-3AD203B41FA5}">
                      <a16:colId xmlns:a16="http://schemas.microsoft.com/office/drawing/2014/main" val="2769527942"/>
                    </a:ext>
                  </a:extLst>
                </a:gridCol>
                <a:gridCol w="3878260">
                  <a:extLst>
                    <a:ext uri="{9D8B030D-6E8A-4147-A177-3AD203B41FA5}">
                      <a16:colId xmlns:a16="http://schemas.microsoft.com/office/drawing/2014/main" val="1374338641"/>
                    </a:ext>
                  </a:extLst>
                </a:gridCol>
              </a:tblGrid>
              <a:tr h="635111">
                <a:tc>
                  <a:txBody>
                    <a:bodyPr/>
                    <a:lstStyle/>
                    <a:p>
                      <a:pPr algn="l" fontAlgn="base">
                        <a:lnSpc>
                          <a:spcPts val="2400"/>
                        </a:lnSpc>
                        <a:buNone/>
                      </a:pPr>
                      <a:r>
                        <a:rPr lang="en-GB" sz="1600" b="1" i="0">
                          <a:solidFill>
                            <a:srgbClr val="565656"/>
                          </a:solidFill>
                          <a:effectLst/>
                          <a:latin typeface="Calibri" panose="020F0502020204030204" pitchFamily="34" charset="0"/>
                        </a:rPr>
                        <a:t>Task</a:t>
                      </a:r>
                      <a:r>
                        <a:rPr lang="en-GB" sz="1600" b="1" i="0">
                          <a:solidFill>
                            <a:srgbClr val="FFFFFF"/>
                          </a:solidFill>
                          <a:effectLst/>
                          <a:latin typeface="Calibri" panose="020F0502020204030204" pitchFamily="34" charset="0"/>
                        </a:rPr>
                        <a:t>​</a:t>
                      </a:r>
                      <a:endParaRPr lang="en-GB" sz="1500" b="1" i="0">
                        <a:solidFill>
                          <a:srgbClr val="FFFFFF"/>
                        </a:solidFill>
                        <a:effectLst/>
                      </a:endParaRPr>
                    </a:p>
                  </a:txBody>
                  <a:tcPr marL="74171" marR="74171" marT="37085" marB="37085">
                    <a:lnL w="10030" cap="flat" cmpd="sng" algn="ctr">
                      <a:solidFill>
                        <a:srgbClr val="FFFFFF"/>
                      </a:solidFill>
                      <a:prstDash val="solid"/>
                      <a:round/>
                      <a:headEnd type="none" w="med" len="med"/>
                      <a:tailEnd type="none" w="med" len="med"/>
                    </a:lnL>
                    <a:lnR w="10030" cap="flat" cmpd="sng" algn="ctr">
                      <a:solidFill>
                        <a:srgbClr val="FFFFFF"/>
                      </a:solidFill>
                      <a:prstDash val="solid"/>
                      <a:round/>
                      <a:headEnd type="none" w="med" len="med"/>
                      <a:tailEnd type="none" w="med" len="med"/>
                    </a:lnR>
                    <a:lnT w="10030" cap="flat" cmpd="sng" algn="ctr">
                      <a:solidFill>
                        <a:srgbClr val="FFFFFF"/>
                      </a:solidFill>
                      <a:prstDash val="solid"/>
                      <a:round/>
                      <a:headEnd type="none" w="med" len="med"/>
                      <a:tailEnd type="none" w="med" len="med"/>
                    </a:lnT>
                    <a:lnB w="10030" cap="flat" cmpd="sng" algn="ctr">
                      <a:solidFill>
                        <a:srgbClr val="FFFFFF"/>
                      </a:solidFill>
                      <a:prstDash val="solid"/>
                      <a:round/>
                      <a:headEnd type="none" w="med" len="med"/>
                      <a:tailEnd type="none" w="med" len="med"/>
                    </a:lnB>
                    <a:solidFill>
                      <a:schemeClr val="accent5">
                        <a:lumMod val="40000"/>
                        <a:lumOff val="60000"/>
                      </a:schemeClr>
                    </a:solidFill>
                  </a:tcPr>
                </a:tc>
                <a:tc>
                  <a:txBody>
                    <a:bodyPr/>
                    <a:lstStyle/>
                    <a:p>
                      <a:pPr algn="l" fontAlgn="auto">
                        <a:lnSpc>
                          <a:spcPts val="2400"/>
                        </a:lnSpc>
                        <a:buNone/>
                      </a:pPr>
                      <a:r>
                        <a:rPr lang="en-US" sz="1600" b="1" i="0">
                          <a:solidFill>
                            <a:srgbClr val="565656"/>
                          </a:solidFill>
                          <a:effectLst/>
                          <a:latin typeface="Calibri" panose="020F0502020204030204" pitchFamily="34" charset="0"/>
                        </a:rPr>
                        <a:t>Title</a:t>
                      </a:r>
                      <a:r>
                        <a:rPr lang="en-US" sz="1600" b="0" i="0">
                          <a:solidFill>
                            <a:srgbClr val="565656"/>
                          </a:solidFill>
                          <a:effectLst/>
                          <a:latin typeface="Calibri" panose="020F0502020204030204" pitchFamily="34" charset="0"/>
                        </a:rPr>
                        <a:t>​</a:t>
                      </a:r>
                    </a:p>
                  </a:txBody>
                  <a:tcPr marL="74171" marR="74171" marT="37085" marB="37085">
                    <a:lnL w="10030" cap="flat" cmpd="sng" algn="ctr">
                      <a:solidFill>
                        <a:srgbClr val="FFFFFF"/>
                      </a:solidFill>
                      <a:prstDash val="solid"/>
                      <a:round/>
                      <a:headEnd type="none" w="med" len="med"/>
                      <a:tailEnd type="none" w="med" len="med"/>
                    </a:lnL>
                    <a:lnR w="10030" cap="flat" cmpd="sng" algn="ctr">
                      <a:solidFill>
                        <a:srgbClr val="FFFFFF"/>
                      </a:solidFill>
                      <a:prstDash val="solid"/>
                      <a:round/>
                      <a:headEnd type="none" w="med" len="med"/>
                      <a:tailEnd type="none" w="med" len="med"/>
                    </a:lnR>
                    <a:lnT w="10030" cap="flat" cmpd="sng" algn="ctr">
                      <a:solidFill>
                        <a:srgbClr val="FFFFFF"/>
                      </a:solidFill>
                      <a:prstDash val="solid"/>
                      <a:round/>
                      <a:headEnd type="none" w="med" len="med"/>
                      <a:tailEnd type="none" w="med" len="med"/>
                    </a:lnT>
                    <a:lnB w="10030" cap="flat" cmpd="sng" algn="ctr">
                      <a:solidFill>
                        <a:srgbClr val="FFFFFF"/>
                      </a:solidFill>
                      <a:prstDash val="solid"/>
                      <a:round/>
                      <a:headEnd type="none" w="med" len="med"/>
                      <a:tailEnd type="none" w="med" len="med"/>
                    </a:lnB>
                    <a:solidFill>
                      <a:schemeClr val="accent5">
                        <a:lumMod val="40000"/>
                        <a:lumOff val="60000"/>
                      </a:schemeClr>
                    </a:solidFill>
                  </a:tcPr>
                </a:tc>
                <a:tc>
                  <a:txBody>
                    <a:bodyPr/>
                    <a:lstStyle/>
                    <a:p>
                      <a:pPr algn="l" fontAlgn="base">
                        <a:lnSpc>
                          <a:spcPts val="2400"/>
                        </a:lnSpc>
                        <a:buNone/>
                      </a:pPr>
                      <a:r>
                        <a:rPr lang="en-US" sz="1600" b="1" i="0" dirty="0">
                          <a:solidFill>
                            <a:srgbClr val="565656"/>
                          </a:solidFill>
                          <a:effectLst/>
                          <a:latin typeface="Calibri" panose="020F0502020204030204" pitchFamily="34" charset="0"/>
                        </a:rPr>
                        <a:t>Task Leader</a:t>
                      </a:r>
                      <a:r>
                        <a:rPr lang="en-US" sz="1600" b="1" i="0" dirty="0">
                          <a:solidFill>
                            <a:srgbClr val="FFFFFF"/>
                          </a:solidFill>
                          <a:effectLst/>
                          <a:latin typeface="Calibri" panose="020F0502020204030204" pitchFamily="34" charset="0"/>
                        </a:rPr>
                        <a:t>​</a:t>
                      </a:r>
                      <a:endParaRPr lang="en-US" sz="1500" b="1" i="0" dirty="0">
                        <a:solidFill>
                          <a:srgbClr val="FFFFFF"/>
                        </a:solidFill>
                        <a:effectLst/>
                      </a:endParaRPr>
                    </a:p>
                  </a:txBody>
                  <a:tcPr marL="74171" marR="74171" marT="37085" marB="37085">
                    <a:lnL w="10030" cap="flat" cmpd="sng" algn="ctr">
                      <a:solidFill>
                        <a:srgbClr val="FFFFFF"/>
                      </a:solidFill>
                      <a:prstDash val="solid"/>
                      <a:round/>
                      <a:headEnd type="none" w="med" len="med"/>
                      <a:tailEnd type="none" w="med" len="med"/>
                    </a:lnL>
                    <a:lnR w="10030" cap="flat" cmpd="sng" algn="ctr">
                      <a:solidFill>
                        <a:srgbClr val="FFFFFF"/>
                      </a:solidFill>
                      <a:prstDash val="solid"/>
                      <a:round/>
                      <a:headEnd type="none" w="med" len="med"/>
                      <a:tailEnd type="none" w="med" len="med"/>
                    </a:lnR>
                    <a:lnT w="10030" cap="flat" cmpd="sng" algn="ctr">
                      <a:solidFill>
                        <a:srgbClr val="FFFFFF"/>
                      </a:solidFill>
                      <a:prstDash val="solid"/>
                      <a:round/>
                      <a:headEnd type="none" w="med" len="med"/>
                      <a:tailEnd type="none" w="med" len="med"/>
                    </a:lnT>
                    <a:lnB w="10030" cap="flat" cmpd="sng" algn="ctr">
                      <a:solidFill>
                        <a:srgbClr val="FFFFFF"/>
                      </a:solidFill>
                      <a:prstDash val="solid"/>
                      <a:round/>
                      <a:headEnd type="none" w="med" len="med"/>
                      <a:tailEnd type="none" w="med" len="med"/>
                    </a:lnB>
                    <a:solidFill>
                      <a:schemeClr val="accent5">
                        <a:lumMod val="40000"/>
                        <a:lumOff val="60000"/>
                      </a:schemeClr>
                    </a:solidFill>
                  </a:tcPr>
                </a:tc>
                <a:tc>
                  <a:txBody>
                    <a:bodyPr/>
                    <a:lstStyle/>
                    <a:p>
                      <a:pPr algn="l" fontAlgn="base">
                        <a:lnSpc>
                          <a:spcPts val="2400"/>
                        </a:lnSpc>
                        <a:buNone/>
                      </a:pPr>
                      <a:r>
                        <a:rPr lang="en-US" sz="1600" b="1" i="0" dirty="0">
                          <a:solidFill>
                            <a:srgbClr val="565656"/>
                          </a:solidFill>
                          <a:effectLst/>
                          <a:latin typeface="Calibri" panose="020F0502020204030204" pitchFamily="34" charset="0"/>
                        </a:rPr>
                        <a:t>Deliverables</a:t>
                      </a:r>
                      <a:r>
                        <a:rPr lang="en-US" sz="1600" b="1" i="0" dirty="0">
                          <a:solidFill>
                            <a:srgbClr val="FFFFFF"/>
                          </a:solidFill>
                          <a:effectLst/>
                          <a:latin typeface="Calibri" panose="020F0502020204030204" pitchFamily="34" charset="0"/>
                        </a:rPr>
                        <a:t>​</a:t>
                      </a:r>
                      <a:endParaRPr lang="en-US" sz="1500" b="1" i="0" dirty="0">
                        <a:solidFill>
                          <a:srgbClr val="FFFFFF"/>
                        </a:solidFill>
                        <a:effectLst/>
                      </a:endParaRPr>
                    </a:p>
                  </a:txBody>
                  <a:tcPr marL="74171" marR="74171" marT="37085" marB="37085">
                    <a:lnL w="10030" cap="flat" cmpd="sng" algn="ctr">
                      <a:solidFill>
                        <a:srgbClr val="FFFFFF"/>
                      </a:solidFill>
                      <a:prstDash val="solid"/>
                      <a:round/>
                      <a:headEnd type="none" w="med" len="med"/>
                      <a:tailEnd type="none" w="med" len="med"/>
                    </a:lnL>
                    <a:lnR w="10030" cap="flat" cmpd="sng" algn="ctr">
                      <a:solidFill>
                        <a:srgbClr val="FFFFFF"/>
                      </a:solidFill>
                      <a:prstDash val="solid"/>
                      <a:round/>
                      <a:headEnd type="none" w="med" len="med"/>
                      <a:tailEnd type="none" w="med" len="med"/>
                    </a:lnR>
                    <a:lnT w="10030" cap="flat" cmpd="sng" algn="ctr">
                      <a:solidFill>
                        <a:srgbClr val="FFFFFF"/>
                      </a:solidFill>
                      <a:prstDash val="solid"/>
                      <a:round/>
                      <a:headEnd type="none" w="med" len="med"/>
                      <a:tailEnd type="none" w="med" len="med"/>
                    </a:lnT>
                    <a:lnB w="10030" cap="flat" cmpd="sng" algn="ctr">
                      <a:solidFill>
                        <a:srgbClr val="FFFFFF"/>
                      </a:solidFill>
                      <a:prstDash val="solid"/>
                      <a:round/>
                      <a:headEnd type="none" w="med" len="med"/>
                      <a:tailEnd type="none" w="med" len="med"/>
                    </a:lnB>
                    <a:solidFill>
                      <a:schemeClr val="accent5">
                        <a:lumMod val="40000"/>
                        <a:lumOff val="60000"/>
                      </a:schemeClr>
                    </a:solidFill>
                  </a:tcPr>
                </a:tc>
                <a:extLst>
                  <a:ext uri="{0D108BD9-81ED-4DB2-BD59-A6C34878D82A}">
                    <a16:rowId xmlns:a16="http://schemas.microsoft.com/office/drawing/2014/main" val="810996020"/>
                  </a:ext>
                </a:extLst>
              </a:tr>
              <a:tr h="4445031">
                <a:tc>
                  <a:txBody>
                    <a:bodyPr/>
                    <a:lstStyle/>
                    <a:p>
                      <a:pPr algn="l" fontAlgn="base">
                        <a:lnSpc>
                          <a:spcPts val="2400"/>
                        </a:lnSpc>
                        <a:buNone/>
                      </a:pPr>
                      <a:r>
                        <a:rPr lang="en-US" sz="1600" b="0" i="0" dirty="0">
                          <a:solidFill>
                            <a:srgbClr val="565656"/>
                          </a:solidFill>
                          <a:effectLst/>
                          <a:latin typeface="Roboto Condensed" panose="02000000000000000000" pitchFamily="2" charset="0"/>
                        </a:rPr>
                        <a:t>T5.1​</a:t>
                      </a:r>
                      <a:endParaRPr lang="en-US" sz="1500" b="0" i="0" dirty="0">
                        <a:solidFill>
                          <a:srgbClr val="565656"/>
                        </a:solidFill>
                        <a:effectLst/>
                      </a:endParaRPr>
                    </a:p>
                    <a:p>
                      <a:pPr algn="l" fontAlgn="base">
                        <a:lnSpc>
                          <a:spcPts val="2400"/>
                        </a:lnSpc>
                        <a:buNone/>
                      </a:pPr>
                      <a:r>
                        <a:rPr lang="en-US" sz="1600" b="0" i="0" dirty="0">
                          <a:solidFill>
                            <a:srgbClr val="565656"/>
                          </a:solidFill>
                          <a:effectLst/>
                          <a:latin typeface="Roboto Condensed" panose="02000000000000000000" pitchFamily="2" charset="0"/>
                        </a:rPr>
                        <a:t>​</a:t>
                      </a:r>
                      <a:endParaRPr lang="en-US" sz="1500" b="0" i="0" dirty="0">
                        <a:solidFill>
                          <a:srgbClr val="565656"/>
                        </a:solidFill>
                        <a:effectLst/>
                      </a:endParaRPr>
                    </a:p>
                    <a:p>
                      <a:pPr algn="l" fontAlgn="base">
                        <a:lnSpc>
                          <a:spcPts val="2400"/>
                        </a:lnSpc>
                        <a:buNone/>
                      </a:pPr>
                      <a:r>
                        <a:rPr lang="en-US" sz="1600" b="0" i="0" dirty="0">
                          <a:solidFill>
                            <a:srgbClr val="565656"/>
                          </a:solidFill>
                          <a:effectLst/>
                          <a:latin typeface="Roboto Condensed" panose="02000000000000000000" pitchFamily="2" charset="0"/>
                        </a:rPr>
                        <a:t>​</a:t>
                      </a:r>
                      <a:endParaRPr lang="en-US" sz="1500" b="0" i="0" dirty="0">
                        <a:solidFill>
                          <a:srgbClr val="565656"/>
                        </a:solidFill>
                        <a:effectLst/>
                      </a:endParaRPr>
                    </a:p>
                    <a:p>
                      <a:pPr algn="l" fontAlgn="base">
                        <a:lnSpc>
                          <a:spcPts val="2400"/>
                        </a:lnSpc>
                        <a:buNone/>
                      </a:pPr>
                      <a:r>
                        <a:rPr lang="en-US" sz="1600" b="1" i="0" dirty="0">
                          <a:solidFill>
                            <a:srgbClr val="565656"/>
                          </a:solidFill>
                          <a:effectLst/>
                          <a:latin typeface="Roboto Condensed" panose="02000000000000000000" pitchFamily="2" charset="0"/>
                        </a:rPr>
                        <a:t>T5.2</a:t>
                      </a:r>
                      <a:r>
                        <a:rPr lang="en-US" sz="1600" b="0" i="0" dirty="0">
                          <a:solidFill>
                            <a:srgbClr val="565656"/>
                          </a:solidFill>
                          <a:effectLst/>
                          <a:latin typeface="Roboto Condensed" panose="02000000000000000000" pitchFamily="2" charset="0"/>
                        </a:rPr>
                        <a:t> ​</a:t>
                      </a:r>
                      <a:endParaRPr lang="en-US" sz="1500" b="0" i="0" dirty="0">
                        <a:solidFill>
                          <a:srgbClr val="565656"/>
                        </a:solidFill>
                        <a:effectLst/>
                      </a:endParaRPr>
                    </a:p>
                    <a:p>
                      <a:pPr algn="l" fontAlgn="base">
                        <a:lnSpc>
                          <a:spcPts val="2400"/>
                        </a:lnSpc>
                        <a:buNone/>
                      </a:pPr>
                      <a:r>
                        <a:rPr lang="en-US" sz="1600" b="0" i="0" dirty="0">
                          <a:solidFill>
                            <a:srgbClr val="565656"/>
                          </a:solidFill>
                          <a:effectLst/>
                          <a:latin typeface="Roboto Condensed" panose="02000000000000000000" pitchFamily="2" charset="0"/>
                        </a:rPr>
                        <a:t>​</a:t>
                      </a:r>
                      <a:endParaRPr lang="en-US" sz="1500" b="0" i="0" dirty="0">
                        <a:solidFill>
                          <a:srgbClr val="565656"/>
                        </a:solidFill>
                        <a:effectLst/>
                      </a:endParaRPr>
                    </a:p>
                    <a:p>
                      <a:pPr algn="l" fontAlgn="base">
                        <a:lnSpc>
                          <a:spcPts val="2400"/>
                        </a:lnSpc>
                        <a:buNone/>
                      </a:pPr>
                      <a:r>
                        <a:rPr lang="en-US" sz="1600" b="0" i="0" dirty="0">
                          <a:solidFill>
                            <a:srgbClr val="565656"/>
                          </a:solidFill>
                          <a:effectLst/>
                          <a:latin typeface="Roboto Condensed" panose="02000000000000000000" pitchFamily="2" charset="0"/>
                        </a:rPr>
                        <a:t>​</a:t>
                      </a:r>
                      <a:endParaRPr lang="en-US" sz="1500" b="0" i="0" dirty="0">
                        <a:solidFill>
                          <a:srgbClr val="565656"/>
                        </a:solidFill>
                        <a:effectLst/>
                      </a:endParaRPr>
                    </a:p>
                    <a:p>
                      <a:pPr algn="l" fontAlgn="base">
                        <a:lnSpc>
                          <a:spcPts val="2400"/>
                        </a:lnSpc>
                        <a:buNone/>
                      </a:pPr>
                      <a:r>
                        <a:rPr lang="en-US" sz="1600" b="0" i="0" dirty="0">
                          <a:solidFill>
                            <a:srgbClr val="565656"/>
                          </a:solidFill>
                          <a:effectLst/>
                          <a:latin typeface="Roboto Condensed" panose="02000000000000000000" pitchFamily="2" charset="0"/>
                        </a:rPr>
                        <a:t>​</a:t>
                      </a:r>
                      <a:endParaRPr lang="en-US" sz="1500" b="0" i="0" dirty="0">
                        <a:solidFill>
                          <a:srgbClr val="565656"/>
                        </a:solidFill>
                        <a:effectLst/>
                      </a:endParaRPr>
                    </a:p>
                    <a:p>
                      <a:pPr algn="l" fontAlgn="base">
                        <a:lnSpc>
                          <a:spcPts val="2400"/>
                        </a:lnSpc>
                        <a:buNone/>
                      </a:pPr>
                      <a:r>
                        <a:rPr lang="en-US" sz="1600" b="0" i="0" dirty="0">
                          <a:solidFill>
                            <a:srgbClr val="565656"/>
                          </a:solidFill>
                          <a:effectLst/>
                          <a:latin typeface="Roboto Condensed" panose="02000000000000000000" pitchFamily="2" charset="0"/>
                        </a:rPr>
                        <a:t>​</a:t>
                      </a:r>
                      <a:endParaRPr lang="en-US" sz="1500" b="0" i="0" dirty="0">
                        <a:solidFill>
                          <a:srgbClr val="565656"/>
                        </a:solidFill>
                        <a:effectLst/>
                      </a:endParaRPr>
                    </a:p>
                    <a:p>
                      <a:pPr algn="l" fontAlgn="base">
                        <a:lnSpc>
                          <a:spcPts val="2400"/>
                        </a:lnSpc>
                        <a:buNone/>
                      </a:pPr>
                      <a:r>
                        <a:rPr lang="en-US" sz="1600" b="0" i="0" dirty="0">
                          <a:solidFill>
                            <a:srgbClr val="565656"/>
                          </a:solidFill>
                          <a:effectLst/>
                          <a:latin typeface="Roboto Condensed" panose="02000000000000000000" pitchFamily="2" charset="0"/>
                        </a:rPr>
                        <a:t>​</a:t>
                      </a:r>
                      <a:endParaRPr lang="en-US" sz="1500" b="0" i="0" dirty="0">
                        <a:solidFill>
                          <a:srgbClr val="565656"/>
                        </a:solidFill>
                        <a:effectLst/>
                      </a:endParaRPr>
                    </a:p>
                    <a:p>
                      <a:pPr algn="l" fontAlgn="base">
                        <a:lnSpc>
                          <a:spcPts val="2400"/>
                        </a:lnSpc>
                        <a:buNone/>
                      </a:pPr>
                      <a:r>
                        <a:rPr lang="en-US" sz="1600" b="0" i="0" dirty="0">
                          <a:solidFill>
                            <a:srgbClr val="565656"/>
                          </a:solidFill>
                          <a:effectLst/>
                          <a:latin typeface="Roboto Condensed" panose="02000000000000000000" pitchFamily="2" charset="0"/>
                        </a:rPr>
                        <a:t>T5.3</a:t>
                      </a:r>
                      <a:endParaRPr lang="en-US" sz="1500" b="0" i="0" dirty="0">
                        <a:solidFill>
                          <a:srgbClr val="565656"/>
                        </a:solidFill>
                        <a:effectLst/>
                      </a:endParaRPr>
                    </a:p>
                    <a:p>
                      <a:pPr algn="l" fontAlgn="base">
                        <a:lnSpc>
                          <a:spcPts val="2400"/>
                        </a:lnSpc>
                        <a:buNone/>
                      </a:pPr>
                      <a:r>
                        <a:rPr lang="en-US" sz="1600" b="0" i="0" dirty="0">
                          <a:solidFill>
                            <a:srgbClr val="565656"/>
                          </a:solidFill>
                          <a:effectLst/>
                          <a:latin typeface="Calibri" panose="020F0502020204030204" pitchFamily="34" charset="0"/>
                        </a:rPr>
                        <a:t>​</a:t>
                      </a:r>
                      <a:endParaRPr lang="en-US" sz="1500" b="0" i="0" dirty="0">
                        <a:solidFill>
                          <a:srgbClr val="565656"/>
                        </a:solidFill>
                        <a:effectLst/>
                      </a:endParaRPr>
                    </a:p>
                    <a:p>
                      <a:pPr algn="l" fontAlgn="base">
                        <a:lnSpc>
                          <a:spcPts val="2400"/>
                        </a:lnSpc>
                        <a:buNone/>
                      </a:pPr>
                      <a:r>
                        <a:rPr lang="en-US" sz="1600" b="0" i="0" dirty="0">
                          <a:solidFill>
                            <a:srgbClr val="565656"/>
                          </a:solidFill>
                          <a:effectLst/>
                          <a:latin typeface="Calibri" panose="020F0502020204030204" pitchFamily="34" charset="0"/>
                        </a:rPr>
                        <a:t>​</a:t>
                      </a:r>
                      <a:endParaRPr lang="en-US" sz="1500" b="0" i="0" dirty="0">
                        <a:solidFill>
                          <a:srgbClr val="565656"/>
                        </a:solidFill>
                        <a:effectLst/>
                      </a:endParaRPr>
                    </a:p>
                  </a:txBody>
                  <a:tcPr marL="74171" marR="74171" marT="37085" marB="37085">
                    <a:lnL w="10030" cap="flat" cmpd="sng" algn="ctr">
                      <a:solidFill>
                        <a:srgbClr val="FFFFFF"/>
                      </a:solidFill>
                      <a:prstDash val="solid"/>
                      <a:round/>
                      <a:headEnd type="none" w="med" len="med"/>
                      <a:tailEnd type="none" w="med" len="med"/>
                    </a:lnL>
                    <a:lnR w="10030" cap="flat" cmpd="sng" algn="ctr">
                      <a:solidFill>
                        <a:srgbClr val="FFFFFF"/>
                      </a:solidFill>
                      <a:prstDash val="solid"/>
                      <a:round/>
                      <a:headEnd type="none" w="med" len="med"/>
                      <a:tailEnd type="none" w="med" len="med"/>
                    </a:lnR>
                    <a:lnT w="10030" cap="flat" cmpd="sng" algn="ctr">
                      <a:solidFill>
                        <a:srgbClr val="FFFFFF"/>
                      </a:solidFill>
                      <a:prstDash val="solid"/>
                      <a:round/>
                      <a:headEnd type="none" w="med" len="med"/>
                      <a:tailEnd type="none" w="med" len="med"/>
                    </a:lnT>
                    <a:lnB w="10030" cap="flat" cmpd="sng" algn="ctr">
                      <a:solidFill>
                        <a:srgbClr val="FFFFFF"/>
                      </a:solidFill>
                      <a:prstDash val="solid"/>
                      <a:round/>
                      <a:headEnd type="none" w="med" len="med"/>
                      <a:tailEnd type="none" w="med" len="med"/>
                    </a:lnB>
                    <a:solidFill>
                      <a:schemeClr val="accent5">
                        <a:lumMod val="40000"/>
                        <a:lumOff val="60000"/>
                      </a:schemeClr>
                    </a:solidFill>
                  </a:tcPr>
                </a:tc>
                <a:tc>
                  <a:txBody>
                    <a:bodyPr/>
                    <a:lstStyle/>
                    <a:p>
                      <a:pPr algn="l" fontAlgn="base">
                        <a:lnSpc>
                          <a:spcPts val="2400"/>
                        </a:lnSpc>
                        <a:buNone/>
                      </a:pPr>
                      <a:r>
                        <a:rPr lang="en-US" sz="1600" b="0" i="0" dirty="0">
                          <a:solidFill>
                            <a:srgbClr val="565656"/>
                          </a:solidFill>
                          <a:effectLst/>
                          <a:latin typeface="Roboto Condensed" panose="02000000000000000000" pitchFamily="2" charset="0"/>
                        </a:rPr>
                        <a:t>Management of Key Exploitable Results (KERs) (M1 - M18)​</a:t>
                      </a:r>
                      <a:endParaRPr lang="en-US" sz="1500" b="0" i="0" dirty="0">
                        <a:solidFill>
                          <a:srgbClr val="565656"/>
                        </a:solidFill>
                        <a:effectLst/>
                      </a:endParaRPr>
                    </a:p>
                    <a:p>
                      <a:pPr algn="l" fontAlgn="base">
                        <a:lnSpc>
                          <a:spcPts val="2400"/>
                        </a:lnSpc>
                        <a:buNone/>
                      </a:pPr>
                      <a:r>
                        <a:rPr lang="en-US" sz="1600" b="0" i="0" dirty="0">
                          <a:solidFill>
                            <a:srgbClr val="565656"/>
                          </a:solidFill>
                          <a:effectLst/>
                          <a:latin typeface="Roboto Condensed" panose="02000000000000000000" pitchFamily="2" charset="0"/>
                        </a:rPr>
                        <a:t>​</a:t>
                      </a:r>
                      <a:endParaRPr lang="en-US" sz="1500" b="0" i="0" dirty="0">
                        <a:solidFill>
                          <a:srgbClr val="565656"/>
                        </a:solidFill>
                        <a:effectLst/>
                      </a:endParaRPr>
                    </a:p>
                    <a:p>
                      <a:pPr algn="l" fontAlgn="base">
                        <a:lnSpc>
                          <a:spcPts val="2400"/>
                        </a:lnSpc>
                        <a:buNone/>
                      </a:pPr>
                      <a:r>
                        <a:rPr lang="en-US" sz="1600" b="1" i="0" dirty="0">
                          <a:solidFill>
                            <a:srgbClr val="565656"/>
                          </a:solidFill>
                          <a:effectLst/>
                          <a:latin typeface="Roboto Condensed" panose="02000000000000000000" pitchFamily="2" charset="0"/>
                        </a:rPr>
                        <a:t>Development of Business Plan(s) and a Strategic Investment Plan for Seeking Financing beyond the Project (M12 - M48) ​</a:t>
                      </a:r>
                      <a:endParaRPr lang="en-US" sz="1500" b="1" i="0" dirty="0">
                        <a:solidFill>
                          <a:srgbClr val="565656"/>
                        </a:solidFill>
                        <a:effectLst/>
                      </a:endParaRPr>
                    </a:p>
                    <a:p>
                      <a:pPr algn="l" fontAlgn="base">
                        <a:lnSpc>
                          <a:spcPts val="2400"/>
                        </a:lnSpc>
                        <a:buNone/>
                      </a:pPr>
                      <a:r>
                        <a:rPr lang="en-US" sz="1600" b="0" i="0" dirty="0">
                          <a:solidFill>
                            <a:srgbClr val="565656"/>
                          </a:solidFill>
                          <a:effectLst/>
                          <a:latin typeface="Calibri" panose="020F0502020204030204" pitchFamily="34" charset="0"/>
                        </a:rPr>
                        <a:t>​</a:t>
                      </a:r>
                      <a:endParaRPr lang="en-US" sz="1500" b="0" i="0" dirty="0">
                        <a:solidFill>
                          <a:srgbClr val="565656"/>
                        </a:solidFill>
                        <a:effectLst/>
                      </a:endParaRPr>
                    </a:p>
                    <a:p>
                      <a:pPr algn="l" fontAlgn="base">
                        <a:lnSpc>
                          <a:spcPts val="2400"/>
                        </a:lnSpc>
                        <a:buNone/>
                      </a:pPr>
                      <a:r>
                        <a:rPr lang="en-US" sz="1600" b="0" i="0" dirty="0">
                          <a:solidFill>
                            <a:srgbClr val="565656"/>
                          </a:solidFill>
                          <a:effectLst/>
                          <a:latin typeface="Roboto Condensed" panose="02000000000000000000" pitchFamily="2" charset="0"/>
                        </a:rPr>
                        <a:t>​</a:t>
                      </a:r>
                      <a:endParaRPr lang="en-US" sz="1500" b="0" i="0" dirty="0">
                        <a:solidFill>
                          <a:srgbClr val="565656"/>
                        </a:solidFill>
                        <a:effectLst/>
                      </a:endParaRPr>
                    </a:p>
                    <a:p>
                      <a:pPr algn="l" fontAlgn="base">
                        <a:lnSpc>
                          <a:spcPts val="2400"/>
                        </a:lnSpc>
                        <a:buNone/>
                      </a:pPr>
                      <a:r>
                        <a:rPr lang="en-US" sz="1600" b="0" i="0" dirty="0">
                          <a:solidFill>
                            <a:srgbClr val="565656"/>
                          </a:solidFill>
                          <a:effectLst/>
                          <a:latin typeface="Roboto Condensed" panose="02000000000000000000" pitchFamily="2" charset="0"/>
                        </a:rPr>
                        <a:t>Basic Sustainability for the Excellence Hubs (M25 - M48)​</a:t>
                      </a:r>
                      <a:endParaRPr lang="en-US" sz="1500" b="0" i="0" dirty="0">
                        <a:solidFill>
                          <a:srgbClr val="565656"/>
                        </a:solidFill>
                        <a:effectLst/>
                      </a:endParaRPr>
                    </a:p>
                  </a:txBody>
                  <a:tcPr marL="74171" marR="74171" marT="37085" marB="37085">
                    <a:lnL w="10030" cap="flat" cmpd="sng" algn="ctr">
                      <a:solidFill>
                        <a:srgbClr val="FFFFFF"/>
                      </a:solidFill>
                      <a:prstDash val="solid"/>
                      <a:round/>
                      <a:headEnd type="none" w="med" len="med"/>
                      <a:tailEnd type="none" w="med" len="med"/>
                    </a:lnL>
                    <a:lnR w="10030" cap="flat" cmpd="sng" algn="ctr">
                      <a:solidFill>
                        <a:srgbClr val="FFFFFF"/>
                      </a:solidFill>
                      <a:prstDash val="solid"/>
                      <a:round/>
                      <a:headEnd type="none" w="med" len="med"/>
                      <a:tailEnd type="none" w="med" len="med"/>
                    </a:lnR>
                    <a:lnT w="10030" cap="flat" cmpd="sng" algn="ctr">
                      <a:solidFill>
                        <a:srgbClr val="FFFFFF"/>
                      </a:solidFill>
                      <a:prstDash val="solid"/>
                      <a:round/>
                      <a:headEnd type="none" w="med" len="med"/>
                      <a:tailEnd type="none" w="med" len="med"/>
                    </a:lnT>
                    <a:lnB w="10030" cap="flat" cmpd="sng" algn="ctr">
                      <a:solidFill>
                        <a:srgbClr val="FFFFFF"/>
                      </a:solidFill>
                      <a:prstDash val="solid"/>
                      <a:round/>
                      <a:headEnd type="none" w="med" len="med"/>
                      <a:tailEnd type="none" w="med" len="med"/>
                    </a:lnB>
                    <a:solidFill>
                      <a:schemeClr val="accent5">
                        <a:lumMod val="40000"/>
                        <a:lumOff val="60000"/>
                      </a:schemeClr>
                    </a:solidFill>
                  </a:tcPr>
                </a:tc>
                <a:tc>
                  <a:txBody>
                    <a:bodyPr/>
                    <a:lstStyle/>
                    <a:p>
                      <a:pPr algn="l" fontAlgn="base">
                        <a:lnSpc>
                          <a:spcPts val="2400"/>
                        </a:lnSpc>
                        <a:buNone/>
                      </a:pPr>
                      <a:r>
                        <a:rPr lang="en-US" sz="1600" b="0" i="0" dirty="0">
                          <a:solidFill>
                            <a:srgbClr val="565656"/>
                          </a:solidFill>
                          <a:effectLst/>
                          <a:latin typeface="+mn-lt"/>
                        </a:rPr>
                        <a:t>TALOS​</a:t>
                      </a:r>
                      <a:endParaRPr lang="en-US" sz="1500" b="0" i="0" dirty="0">
                        <a:solidFill>
                          <a:srgbClr val="565656"/>
                        </a:solidFill>
                        <a:effectLst/>
                        <a:latin typeface="+mn-lt"/>
                      </a:endParaRPr>
                    </a:p>
                    <a:p>
                      <a:pPr algn="l" fontAlgn="base">
                        <a:lnSpc>
                          <a:spcPts val="2400"/>
                        </a:lnSpc>
                        <a:buNone/>
                      </a:pPr>
                      <a:r>
                        <a:rPr lang="en-US" sz="1600" b="0" i="0" dirty="0">
                          <a:solidFill>
                            <a:srgbClr val="565656"/>
                          </a:solidFill>
                          <a:effectLst/>
                          <a:latin typeface="+mn-lt"/>
                        </a:rPr>
                        <a:t>​</a:t>
                      </a:r>
                      <a:endParaRPr lang="en-US" sz="1500" b="0" i="0" dirty="0">
                        <a:solidFill>
                          <a:srgbClr val="565656"/>
                        </a:solidFill>
                        <a:effectLst/>
                        <a:latin typeface="+mn-lt"/>
                      </a:endParaRPr>
                    </a:p>
                    <a:p>
                      <a:pPr algn="l" fontAlgn="base">
                        <a:lnSpc>
                          <a:spcPts val="2400"/>
                        </a:lnSpc>
                        <a:buNone/>
                      </a:pPr>
                      <a:r>
                        <a:rPr lang="en-US" sz="1600" b="0" i="0" dirty="0">
                          <a:solidFill>
                            <a:srgbClr val="565656"/>
                          </a:solidFill>
                          <a:effectLst/>
                          <a:latin typeface="+mn-lt"/>
                        </a:rPr>
                        <a:t>​</a:t>
                      </a:r>
                      <a:endParaRPr lang="en-US" sz="1500" b="0" i="0" dirty="0">
                        <a:solidFill>
                          <a:srgbClr val="565656"/>
                        </a:solidFill>
                        <a:effectLst/>
                        <a:latin typeface="+mn-lt"/>
                      </a:endParaRPr>
                    </a:p>
                    <a:p>
                      <a:pPr algn="l" fontAlgn="base">
                        <a:lnSpc>
                          <a:spcPts val="2400"/>
                        </a:lnSpc>
                        <a:buNone/>
                      </a:pPr>
                      <a:r>
                        <a:rPr lang="en-US" sz="1600" b="1" i="0" dirty="0">
                          <a:solidFill>
                            <a:srgbClr val="565656"/>
                          </a:solidFill>
                          <a:effectLst/>
                          <a:latin typeface="+mn-lt"/>
                        </a:rPr>
                        <a:t>TALOS</a:t>
                      </a:r>
                      <a:r>
                        <a:rPr lang="en-US" sz="1600" b="0" i="0" dirty="0">
                          <a:solidFill>
                            <a:srgbClr val="565656"/>
                          </a:solidFill>
                          <a:effectLst/>
                          <a:latin typeface="+mn-lt"/>
                        </a:rPr>
                        <a:t>​</a:t>
                      </a:r>
                      <a:endParaRPr lang="en-US" sz="1500" b="0" i="0" dirty="0">
                        <a:solidFill>
                          <a:srgbClr val="565656"/>
                        </a:solidFill>
                        <a:effectLst/>
                        <a:latin typeface="+mn-lt"/>
                      </a:endParaRPr>
                    </a:p>
                    <a:p>
                      <a:pPr algn="l" fontAlgn="base">
                        <a:lnSpc>
                          <a:spcPts val="2400"/>
                        </a:lnSpc>
                        <a:buNone/>
                      </a:pPr>
                      <a:r>
                        <a:rPr lang="en-US" sz="1600" b="0" i="0" dirty="0">
                          <a:solidFill>
                            <a:srgbClr val="565656"/>
                          </a:solidFill>
                          <a:effectLst/>
                          <a:latin typeface="+mn-lt"/>
                        </a:rPr>
                        <a:t>​</a:t>
                      </a:r>
                      <a:endParaRPr lang="en-US" sz="1500" b="0" i="0" dirty="0">
                        <a:solidFill>
                          <a:srgbClr val="565656"/>
                        </a:solidFill>
                        <a:effectLst/>
                        <a:latin typeface="+mn-lt"/>
                      </a:endParaRPr>
                    </a:p>
                    <a:p>
                      <a:pPr algn="l" fontAlgn="base">
                        <a:lnSpc>
                          <a:spcPts val="2400"/>
                        </a:lnSpc>
                        <a:buNone/>
                      </a:pPr>
                      <a:r>
                        <a:rPr lang="en-US" sz="1600" b="0" i="0" dirty="0">
                          <a:solidFill>
                            <a:srgbClr val="565656"/>
                          </a:solidFill>
                          <a:effectLst/>
                          <a:latin typeface="+mn-lt"/>
                        </a:rPr>
                        <a:t>​</a:t>
                      </a:r>
                      <a:endParaRPr lang="en-US" sz="1500" b="0" i="0" dirty="0">
                        <a:solidFill>
                          <a:srgbClr val="565656"/>
                        </a:solidFill>
                        <a:effectLst/>
                        <a:latin typeface="+mn-lt"/>
                      </a:endParaRPr>
                    </a:p>
                    <a:p>
                      <a:pPr algn="l" fontAlgn="base">
                        <a:lnSpc>
                          <a:spcPts val="2400"/>
                        </a:lnSpc>
                        <a:buNone/>
                      </a:pPr>
                      <a:r>
                        <a:rPr lang="en-US" sz="1600" b="0" i="0" dirty="0">
                          <a:solidFill>
                            <a:srgbClr val="565656"/>
                          </a:solidFill>
                          <a:effectLst/>
                          <a:latin typeface="+mn-lt"/>
                        </a:rPr>
                        <a:t>​</a:t>
                      </a:r>
                      <a:endParaRPr lang="en-US" sz="1500" b="0" i="0" dirty="0">
                        <a:solidFill>
                          <a:srgbClr val="565656"/>
                        </a:solidFill>
                        <a:effectLst/>
                        <a:latin typeface="+mn-lt"/>
                      </a:endParaRPr>
                    </a:p>
                    <a:p>
                      <a:pPr algn="l" fontAlgn="base">
                        <a:lnSpc>
                          <a:spcPts val="2400"/>
                        </a:lnSpc>
                        <a:buNone/>
                      </a:pPr>
                      <a:r>
                        <a:rPr lang="en-US" sz="1600" b="0" i="0" dirty="0">
                          <a:solidFill>
                            <a:srgbClr val="565656"/>
                          </a:solidFill>
                          <a:effectLst/>
                          <a:latin typeface="+mn-lt"/>
                        </a:rPr>
                        <a:t>​</a:t>
                      </a:r>
                      <a:endParaRPr lang="en-US" sz="1500" b="0" i="0" dirty="0">
                        <a:solidFill>
                          <a:srgbClr val="565656"/>
                        </a:solidFill>
                        <a:effectLst/>
                        <a:latin typeface="+mn-lt"/>
                      </a:endParaRPr>
                    </a:p>
                    <a:p>
                      <a:pPr algn="l" fontAlgn="base">
                        <a:lnSpc>
                          <a:spcPts val="2400"/>
                        </a:lnSpc>
                        <a:buNone/>
                      </a:pPr>
                      <a:r>
                        <a:rPr lang="en-US" sz="1600" b="0" i="0" dirty="0">
                          <a:solidFill>
                            <a:srgbClr val="565656"/>
                          </a:solidFill>
                          <a:effectLst/>
                          <a:latin typeface="+mn-lt"/>
                        </a:rPr>
                        <a:t>​</a:t>
                      </a:r>
                      <a:endParaRPr lang="en-US" sz="1500" b="0" i="0" dirty="0">
                        <a:solidFill>
                          <a:srgbClr val="565656"/>
                        </a:solidFill>
                        <a:effectLst/>
                        <a:latin typeface="+mn-lt"/>
                      </a:endParaRPr>
                    </a:p>
                    <a:p>
                      <a:pPr algn="l" fontAlgn="base">
                        <a:lnSpc>
                          <a:spcPts val="2400"/>
                        </a:lnSpc>
                        <a:buNone/>
                      </a:pPr>
                      <a:r>
                        <a:rPr lang="en-US" sz="1600" b="0" i="0" dirty="0">
                          <a:solidFill>
                            <a:srgbClr val="565656"/>
                          </a:solidFill>
                          <a:effectLst/>
                          <a:latin typeface="+mn-lt"/>
                        </a:rPr>
                        <a:t>RCM</a:t>
                      </a:r>
                      <a:endParaRPr lang="en-US" sz="1500" b="0" i="0" dirty="0">
                        <a:solidFill>
                          <a:srgbClr val="565656"/>
                        </a:solidFill>
                        <a:effectLst/>
                        <a:latin typeface="+mn-lt"/>
                      </a:endParaRPr>
                    </a:p>
                  </a:txBody>
                  <a:tcPr marL="74171" marR="74171" marT="37085" marB="37085">
                    <a:lnL w="10030" cap="flat" cmpd="sng" algn="ctr">
                      <a:solidFill>
                        <a:srgbClr val="FFFFFF"/>
                      </a:solidFill>
                      <a:prstDash val="solid"/>
                      <a:round/>
                      <a:headEnd type="none" w="med" len="med"/>
                      <a:tailEnd type="none" w="med" len="med"/>
                    </a:lnL>
                    <a:lnR w="10030" cap="flat" cmpd="sng" algn="ctr">
                      <a:solidFill>
                        <a:srgbClr val="FFFFFF"/>
                      </a:solidFill>
                      <a:prstDash val="solid"/>
                      <a:round/>
                      <a:headEnd type="none" w="med" len="med"/>
                      <a:tailEnd type="none" w="med" len="med"/>
                    </a:lnR>
                    <a:lnT w="10030" cap="flat" cmpd="sng" algn="ctr">
                      <a:solidFill>
                        <a:srgbClr val="FFFFFF"/>
                      </a:solidFill>
                      <a:prstDash val="solid"/>
                      <a:round/>
                      <a:headEnd type="none" w="med" len="med"/>
                      <a:tailEnd type="none" w="med" len="med"/>
                    </a:lnT>
                    <a:lnB w="10030" cap="flat" cmpd="sng" algn="ctr">
                      <a:solidFill>
                        <a:srgbClr val="FFFFFF"/>
                      </a:solidFill>
                      <a:prstDash val="solid"/>
                      <a:round/>
                      <a:headEnd type="none" w="med" len="med"/>
                      <a:tailEnd type="none" w="med" len="med"/>
                    </a:lnB>
                    <a:solidFill>
                      <a:schemeClr val="accent5">
                        <a:lumMod val="40000"/>
                        <a:lumOff val="60000"/>
                      </a:schemeClr>
                    </a:solidFill>
                  </a:tcPr>
                </a:tc>
                <a:tc>
                  <a:txBody>
                    <a:bodyPr/>
                    <a:lstStyle/>
                    <a:p>
                      <a:pPr algn="l" fontAlgn="base">
                        <a:lnSpc>
                          <a:spcPts val="1950"/>
                        </a:lnSpc>
                        <a:buNone/>
                      </a:pPr>
                      <a:r>
                        <a:rPr lang="en-US" sz="1300" b="0" i="0" dirty="0">
                          <a:solidFill>
                            <a:srgbClr val="565656"/>
                          </a:solidFill>
                          <a:effectLst/>
                          <a:latin typeface="Roboto Condensed" panose="02000000000000000000" pitchFamily="2" charset="0"/>
                        </a:rPr>
                        <a:t>D5.1 - KERs Exploitation Map/Plan​</a:t>
                      </a:r>
                      <a:endParaRPr lang="en-US" sz="1500" b="0" i="0" dirty="0">
                        <a:solidFill>
                          <a:srgbClr val="565656"/>
                        </a:solidFill>
                        <a:effectLst/>
                      </a:endParaRPr>
                    </a:p>
                    <a:p>
                      <a:pPr algn="l" fontAlgn="base">
                        <a:lnSpc>
                          <a:spcPts val="1950"/>
                        </a:lnSpc>
                        <a:buNone/>
                      </a:pPr>
                      <a:r>
                        <a:rPr lang="en-US" sz="1300" b="0" i="0" dirty="0">
                          <a:solidFill>
                            <a:srgbClr val="565656"/>
                          </a:solidFill>
                          <a:effectLst/>
                          <a:latin typeface="Roboto Condensed" panose="02000000000000000000" pitchFamily="2" charset="0"/>
                        </a:rPr>
                        <a:t>​</a:t>
                      </a:r>
                      <a:endParaRPr lang="en-US" sz="1500" b="0" i="0" dirty="0">
                        <a:solidFill>
                          <a:srgbClr val="565656"/>
                        </a:solidFill>
                        <a:effectLst/>
                      </a:endParaRPr>
                    </a:p>
                    <a:p>
                      <a:pPr algn="l" fontAlgn="base">
                        <a:lnSpc>
                          <a:spcPts val="1950"/>
                        </a:lnSpc>
                        <a:buNone/>
                      </a:pPr>
                      <a:r>
                        <a:rPr lang="en-US" sz="1300" b="0" i="0" dirty="0">
                          <a:solidFill>
                            <a:srgbClr val="565656"/>
                          </a:solidFill>
                          <a:effectLst/>
                          <a:latin typeface="Roboto Condensed" panose="02000000000000000000" pitchFamily="2" charset="0"/>
                        </a:rPr>
                        <a:t>​</a:t>
                      </a:r>
                      <a:endParaRPr lang="en-US" sz="1500" b="0" i="0" dirty="0">
                        <a:solidFill>
                          <a:srgbClr val="565656"/>
                        </a:solidFill>
                        <a:effectLst/>
                      </a:endParaRPr>
                    </a:p>
                    <a:p>
                      <a:pPr algn="l" fontAlgn="base">
                        <a:lnSpc>
                          <a:spcPts val="1950"/>
                        </a:lnSpc>
                        <a:buNone/>
                      </a:pPr>
                      <a:r>
                        <a:rPr lang="en-US" sz="1300" b="0" i="0" dirty="0">
                          <a:solidFill>
                            <a:srgbClr val="565656"/>
                          </a:solidFill>
                          <a:effectLst/>
                          <a:latin typeface="Roboto Condensed" panose="02000000000000000000" pitchFamily="2" charset="0"/>
                        </a:rPr>
                        <a:t>​</a:t>
                      </a:r>
                      <a:endParaRPr lang="en-US" sz="1500" b="0" i="0" dirty="0">
                        <a:solidFill>
                          <a:srgbClr val="565656"/>
                        </a:solidFill>
                        <a:effectLst/>
                      </a:endParaRPr>
                    </a:p>
                    <a:p>
                      <a:pPr algn="l" fontAlgn="base">
                        <a:lnSpc>
                          <a:spcPts val="1950"/>
                        </a:lnSpc>
                        <a:buNone/>
                      </a:pPr>
                      <a:r>
                        <a:rPr lang="en-US" sz="1300" b="1" i="0" u="none" strike="noStrike" dirty="0">
                          <a:solidFill>
                            <a:srgbClr val="000000"/>
                          </a:solidFill>
                          <a:effectLst/>
                          <a:latin typeface="Roboto Condensed" panose="02000000000000000000" pitchFamily="2" charset="0"/>
                        </a:rPr>
                        <a:t>D5.2 - </a:t>
                      </a:r>
                      <a:r>
                        <a:rPr lang="en-US" sz="1300" b="1" i="0" dirty="0">
                          <a:solidFill>
                            <a:srgbClr val="565656"/>
                          </a:solidFill>
                          <a:effectLst/>
                          <a:latin typeface="Roboto Condensed" panose="02000000000000000000" pitchFamily="2" charset="0"/>
                        </a:rPr>
                        <a:t>Business Plan(s)​</a:t>
                      </a:r>
                      <a:endParaRPr lang="en-US" sz="1500" b="1" i="0" dirty="0">
                        <a:solidFill>
                          <a:srgbClr val="565656"/>
                        </a:solidFill>
                        <a:effectLst/>
                      </a:endParaRPr>
                    </a:p>
                    <a:p>
                      <a:pPr algn="l" fontAlgn="base">
                        <a:lnSpc>
                          <a:spcPts val="1950"/>
                        </a:lnSpc>
                        <a:buNone/>
                      </a:pPr>
                      <a:r>
                        <a:rPr lang="en-US" sz="1300" b="1" i="0" dirty="0">
                          <a:solidFill>
                            <a:srgbClr val="565656"/>
                          </a:solidFill>
                          <a:effectLst/>
                          <a:latin typeface="Roboto Condensed" panose="02000000000000000000" pitchFamily="2" charset="0"/>
                        </a:rPr>
                        <a:t>​</a:t>
                      </a:r>
                      <a:endParaRPr lang="en-US" sz="1500" b="1" i="0" dirty="0">
                        <a:solidFill>
                          <a:srgbClr val="565656"/>
                        </a:solidFill>
                        <a:effectLst/>
                      </a:endParaRPr>
                    </a:p>
                    <a:p>
                      <a:pPr algn="l" fontAlgn="base">
                        <a:lnSpc>
                          <a:spcPts val="1950"/>
                        </a:lnSpc>
                        <a:buNone/>
                      </a:pPr>
                      <a:r>
                        <a:rPr lang="en-US" sz="1300" b="1" i="0" u="none" strike="noStrike" dirty="0">
                          <a:solidFill>
                            <a:srgbClr val="000000"/>
                          </a:solidFill>
                          <a:effectLst/>
                          <a:latin typeface="Roboto Condensed" panose="02000000000000000000" pitchFamily="2" charset="0"/>
                        </a:rPr>
                        <a:t>D5.3 – </a:t>
                      </a:r>
                      <a:r>
                        <a:rPr lang="en-US" sz="1300" b="1" i="0" dirty="0">
                          <a:solidFill>
                            <a:srgbClr val="565656"/>
                          </a:solidFill>
                          <a:effectLst/>
                          <a:latin typeface="Roboto Condensed" panose="02000000000000000000" pitchFamily="2" charset="0"/>
                        </a:rPr>
                        <a:t>Strategic Investment Plan​</a:t>
                      </a:r>
                      <a:endParaRPr lang="en-US" sz="1500" b="1" i="0" dirty="0">
                        <a:solidFill>
                          <a:srgbClr val="565656"/>
                        </a:solidFill>
                        <a:effectLst/>
                      </a:endParaRPr>
                    </a:p>
                    <a:p>
                      <a:pPr algn="l" fontAlgn="base">
                        <a:lnSpc>
                          <a:spcPts val="1950"/>
                        </a:lnSpc>
                        <a:buNone/>
                      </a:pPr>
                      <a:r>
                        <a:rPr lang="en-US" sz="1300" b="1" i="0" dirty="0">
                          <a:solidFill>
                            <a:srgbClr val="565656"/>
                          </a:solidFill>
                          <a:effectLst/>
                          <a:latin typeface="Roboto Condensed" panose="02000000000000000000" pitchFamily="2" charset="0"/>
                        </a:rPr>
                        <a:t>​</a:t>
                      </a:r>
                      <a:endParaRPr lang="en-US" sz="1500" b="1" i="0" dirty="0">
                        <a:solidFill>
                          <a:srgbClr val="565656"/>
                        </a:solidFill>
                        <a:effectLst/>
                      </a:endParaRPr>
                    </a:p>
                    <a:p>
                      <a:pPr algn="l" fontAlgn="base">
                        <a:lnSpc>
                          <a:spcPts val="1950"/>
                        </a:lnSpc>
                        <a:buNone/>
                      </a:pPr>
                      <a:r>
                        <a:rPr lang="en-US" sz="1300" b="1" i="0" u="none" strike="noStrike" dirty="0">
                          <a:solidFill>
                            <a:srgbClr val="000000"/>
                          </a:solidFill>
                          <a:effectLst/>
                          <a:latin typeface="Roboto Condensed" panose="02000000000000000000" pitchFamily="2" charset="0"/>
                        </a:rPr>
                        <a:t>D5.4 - </a:t>
                      </a:r>
                      <a:r>
                        <a:rPr lang="en-US" sz="1300" b="1" i="0" dirty="0">
                          <a:solidFill>
                            <a:srgbClr val="565656"/>
                          </a:solidFill>
                          <a:effectLst/>
                          <a:latin typeface="Roboto Condensed" panose="02000000000000000000" pitchFamily="2" charset="0"/>
                        </a:rPr>
                        <a:t>Report on the Effort to Achieve Financing and Secure Sustainability​</a:t>
                      </a:r>
                      <a:endParaRPr lang="en-US" sz="1500" b="1" i="0" dirty="0">
                        <a:solidFill>
                          <a:srgbClr val="565656"/>
                        </a:solidFill>
                        <a:effectLst/>
                      </a:endParaRPr>
                    </a:p>
                    <a:p>
                      <a:pPr algn="l" fontAlgn="base">
                        <a:lnSpc>
                          <a:spcPts val="1950"/>
                        </a:lnSpc>
                        <a:buNone/>
                      </a:pPr>
                      <a:r>
                        <a:rPr lang="en-US" sz="1300" b="0" i="0" dirty="0">
                          <a:solidFill>
                            <a:srgbClr val="565656"/>
                          </a:solidFill>
                          <a:effectLst/>
                          <a:latin typeface="Roboto Condensed" panose="02000000000000000000" pitchFamily="2" charset="0"/>
                        </a:rPr>
                        <a:t>​</a:t>
                      </a:r>
                      <a:endParaRPr lang="en-US" sz="1500" b="0" i="0" dirty="0">
                        <a:solidFill>
                          <a:srgbClr val="565656"/>
                        </a:solidFill>
                        <a:effectLst/>
                      </a:endParaRPr>
                    </a:p>
                    <a:p>
                      <a:pPr algn="l" fontAlgn="base">
                        <a:lnSpc>
                          <a:spcPts val="1950"/>
                        </a:lnSpc>
                        <a:buNone/>
                      </a:pPr>
                      <a:r>
                        <a:rPr lang="en-US" sz="1300" b="0" i="0" u="none" strike="noStrike" dirty="0">
                          <a:solidFill>
                            <a:srgbClr val="000000"/>
                          </a:solidFill>
                          <a:effectLst/>
                          <a:latin typeface="Roboto Condensed" panose="02000000000000000000" pitchFamily="2" charset="0"/>
                        </a:rPr>
                        <a:t>D5.5 - </a:t>
                      </a:r>
                      <a:r>
                        <a:rPr lang="en-US" sz="1300" b="0" i="0" dirty="0">
                          <a:solidFill>
                            <a:srgbClr val="565656"/>
                          </a:solidFill>
                          <a:effectLst/>
                          <a:latin typeface="Roboto Condensed" panose="02000000000000000000" pitchFamily="2" charset="0"/>
                        </a:rPr>
                        <a:t>Report on the establishment of a Legal Entity with Optimum </a:t>
                      </a:r>
                      <a:r>
                        <a:rPr lang="en-US" sz="1300" b="0" i="0" dirty="0" err="1">
                          <a:solidFill>
                            <a:srgbClr val="565656"/>
                          </a:solidFill>
                          <a:effectLst/>
                          <a:latin typeface="Roboto Condensed" panose="02000000000000000000" pitchFamily="2" charset="0"/>
                        </a:rPr>
                        <a:t>Organisational</a:t>
                      </a:r>
                      <a:r>
                        <a:rPr lang="en-US" sz="1300" b="0" i="0" dirty="0">
                          <a:solidFill>
                            <a:srgbClr val="565656"/>
                          </a:solidFill>
                          <a:effectLst/>
                          <a:latin typeface="Roboto Condensed" panose="02000000000000000000" pitchFamily="2" charset="0"/>
                        </a:rPr>
                        <a:t> Structure and Forecast of Recurrent Income and Costs</a:t>
                      </a:r>
                    </a:p>
                  </a:txBody>
                  <a:tcPr marL="74171" marR="74171" marT="37085" marB="37085">
                    <a:lnL w="10030" cap="flat" cmpd="sng" algn="ctr">
                      <a:solidFill>
                        <a:srgbClr val="FFFFFF"/>
                      </a:solidFill>
                      <a:prstDash val="solid"/>
                      <a:round/>
                      <a:headEnd type="none" w="med" len="med"/>
                      <a:tailEnd type="none" w="med" len="med"/>
                    </a:lnL>
                    <a:lnR w="10030" cap="flat" cmpd="sng" algn="ctr">
                      <a:solidFill>
                        <a:srgbClr val="FFFFFF"/>
                      </a:solidFill>
                      <a:prstDash val="solid"/>
                      <a:round/>
                      <a:headEnd type="none" w="med" len="med"/>
                      <a:tailEnd type="none" w="med" len="med"/>
                    </a:lnR>
                    <a:lnT w="10030" cap="flat" cmpd="sng" algn="ctr">
                      <a:solidFill>
                        <a:srgbClr val="FFFFFF"/>
                      </a:solidFill>
                      <a:prstDash val="solid"/>
                      <a:round/>
                      <a:headEnd type="none" w="med" len="med"/>
                      <a:tailEnd type="none" w="med" len="med"/>
                    </a:lnT>
                    <a:lnB w="10030" cap="flat" cmpd="sng" algn="ctr">
                      <a:solidFill>
                        <a:srgbClr val="FFFFFF"/>
                      </a:solidFill>
                      <a:prstDash val="solid"/>
                      <a:round/>
                      <a:headEnd type="none" w="med" len="med"/>
                      <a:tailEnd type="none" w="med" len="med"/>
                    </a:lnB>
                    <a:solidFill>
                      <a:schemeClr val="accent5">
                        <a:lumMod val="40000"/>
                        <a:lumOff val="60000"/>
                      </a:schemeClr>
                    </a:solidFill>
                  </a:tcPr>
                </a:tc>
                <a:extLst>
                  <a:ext uri="{0D108BD9-81ED-4DB2-BD59-A6C34878D82A}">
                    <a16:rowId xmlns:a16="http://schemas.microsoft.com/office/drawing/2014/main" val="2107098427"/>
                  </a:ext>
                </a:extLst>
              </a:tr>
            </a:tbl>
          </a:graphicData>
        </a:graphic>
      </p:graphicFrame>
      <p:sp>
        <p:nvSpPr>
          <p:cNvPr id="6" name="Rectangle 1">
            <a:extLst>
              <a:ext uri="{FF2B5EF4-FFF2-40B4-BE49-F238E27FC236}">
                <a16:creationId xmlns:a16="http://schemas.microsoft.com/office/drawing/2014/main" id="{237DBB0F-7A19-BC10-B9EF-A40B40063AD1}"/>
              </a:ext>
            </a:extLst>
          </p:cNvPr>
          <p:cNvSpPr>
            <a:spLocks noChangeArrowheads="1"/>
          </p:cNvSpPr>
          <p:nvPr/>
        </p:nvSpPr>
        <p:spPr bwMode="auto">
          <a:xfrm>
            <a:off x="1770897" y="1431360"/>
            <a:ext cx="14005397"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CY" altLang="en-CY" sz="1800" b="0" i="0" u="none" strike="noStrike" cap="none" normalizeH="0" baseline="0">
                <a:ln>
                  <a:noFill/>
                </a:ln>
                <a:solidFill>
                  <a:schemeClr val="tx1"/>
                </a:solidFill>
                <a:effectLst/>
                <a:latin typeface="Arial" panose="020B0604020202020204" pitchFamily="34" charset="0"/>
              </a:rPr>
              <a:t> </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CY" altLang="en-CY" sz="1800" b="0" i="0" u="none" strike="noStrike" cap="none" normalizeH="0" baseline="0">
              <a:ln>
                <a:noFill/>
              </a:ln>
              <a:solidFill>
                <a:schemeClr val="tx1"/>
              </a:solidFill>
              <a:effectLst/>
              <a:latin typeface="Arial" panose="020B0604020202020204" pitchFamily="34" charset="0"/>
            </a:endParaRPr>
          </a:p>
        </p:txBody>
      </p:sp>
      <p:sp>
        <p:nvSpPr>
          <p:cNvPr id="7" name="Rectangle: Rounded Corners 6">
            <a:extLst>
              <a:ext uri="{FF2B5EF4-FFF2-40B4-BE49-F238E27FC236}">
                <a16:creationId xmlns:a16="http://schemas.microsoft.com/office/drawing/2014/main" id="{ECC1B2E6-2DB1-40C8-2CC4-6D5B58955F3E}"/>
              </a:ext>
            </a:extLst>
          </p:cNvPr>
          <p:cNvSpPr/>
          <p:nvPr/>
        </p:nvSpPr>
        <p:spPr>
          <a:xfrm>
            <a:off x="743837" y="3150383"/>
            <a:ext cx="8252118" cy="1796684"/>
          </a:xfrm>
          <a:prstGeom prst="roundRect">
            <a:avLst/>
          </a:prstGeom>
          <a:noFill/>
          <a:ln w="38100">
            <a:solidFill>
              <a:schemeClr val="tx2"/>
            </a:solidFill>
          </a:ln>
          <a:effectLst>
            <a:glow rad="101600">
              <a:schemeClr val="accent6">
                <a:satMod val="175000"/>
                <a:alpha val="40000"/>
              </a:schemeClr>
            </a:glo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CY"/>
          </a:p>
        </p:txBody>
      </p:sp>
      <p:sp>
        <p:nvSpPr>
          <p:cNvPr id="4" name="Text Placeholder 2">
            <a:extLst>
              <a:ext uri="{FF2B5EF4-FFF2-40B4-BE49-F238E27FC236}">
                <a16:creationId xmlns:a16="http://schemas.microsoft.com/office/drawing/2014/main" id="{B7F729D6-2273-8302-51F5-500C1CAB2902}"/>
              </a:ext>
            </a:extLst>
          </p:cNvPr>
          <p:cNvSpPr>
            <a:spLocks noGrp="1"/>
          </p:cNvSpPr>
          <p:nvPr>
            <p:ph type="body" idx="1"/>
          </p:nvPr>
        </p:nvSpPr>
        <p:spPr>
          <a:xfrm>
            <a:off x="9562012" y="2881620"/>
            <a:ext cx="2460171" cy="2705523"/>
          </a:xfrm>
        </p:spPr>
        <p:txBody>
          <a:bodyPr>
            <a:normAutofit fontScale="77500" lnSpcReduction="20000"/>
          </a:bodyPr>
          <a:lstStyle/>
          <a:p>
            <a:pPr algn="ctr"/>
            <a:r>
              <a:rPr lang="en-US" sz="2000" b="1" dirty="0">
                <a:solidFill>
                  <a:schemeClr val="accent1"/>
                </a:solidFill>
              </a:rPr>
              <a:t>Objectives</a:t>
            </a:r>
            <a:r>
              <a:rPr lang="en-US" sz="2000" dirty="0"/>
              <a:t>:</a:t>
            </a:r>
          </a:p>
          <a:p>
            <a:pPr marL="342900" indent="-342900">
              <a:buFont typeface="Arial" panose="020B0604020202020204" pitchFamily="34" charset="0"/>
              <a:buChar char="•"/>
            </a:pPr>
            <a:r>
              <a:rPr lang="en-US" sz="2000" dirty="0"/>
              <a:t>Develop Business Plan(s) for specific Business Cases</a:t>
            </a:r>
          </a:p>
          <a:p>
            <a:pPr marL="342900" indent="-342900">
              <a:buFont typeface="Arial" panose="020B0604020202020204" pitchFamily="34" charset="0"/>
              <a:buChar char="•"/>
            </a:pPr>
            <a:r>
              <a:rPr lang="en-US" sz="2000" dirty="0"/>
              <a:t>Project Strategic Investment Plan and Financing</a:t>
            </a:r>
          </a:p>
          <a:p>
            <a:pPr marL="342900" indent="-342900">
              <a:buFont typeface="Arial" panose="020B0604020202020204" pitchFamily="34" charset="0"/>
              <a:buChar char="•"/>
            </a:pPr>
            <a:r>
              <a:rPr lang="en-US" sz="2000" dirty="0"/>
              <a:t>Secure the sustainability of IFIGENEIA Excellence Hubs by presenting the BP to private investors.</a:t>
            </a:r>
          </a:p>
          <a:p>
            <a:pPr marL="342900" indent="-342900">
              <a:buFont typeface="Arial" panose="020B0604020202020204" pitchFamily="34" charset="0"/>
              <a:buChar char="•"/>
            </a:pPr>
            <a:endParaRPr lang="en-US" sz="2000" dirty="0"/>
          </a:p>
          <a:p>
            <a:endParaRPr lang="en-US" sz="2000" dirty="0"/>
          </a:p>
          <a:p>
            <a:pPr algn="ctr"/>
            <a:endParaRPr lang="el-GR" sz="2000" dirty="0"/>
          </a:p>
        </p:txBody>
      </p:sp>
      <p:sp>
        <p:nvSpPr>
          <p:cNvPr id="8" name="Arrow: Right 7">
            <a:extLst>
              <a:ext uri="{FF2B5EF4-FFF2-40B4-BE49-F238E27FC236}">
                <a16:creationId xmlns:a16="http://schemas.microsoft.com/office/drawing/2014/main" id="{E1472CC2-97B2-8799-2330-A9766A47F1D7}"/>
              </a:ext>
            </a:extLst>
          </p:cNvPr>
          <p:cNvSpPr/>
          <p:nvPr/>
        </p:nvSpPr>
        <p:spPr>
          <a:xfrm>
            <a:off x="8995955" y="3932614"/>
            <a:ext cx="566057" cy="173813"/>
          </a:xfrm>
          <a:prstGeom prst="rightArrow">
            <a:avLst/>
          </a:prstGeom>
          <a:solidFill>
            <a:schemeClr val="tx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CY"/>
          </a:p>
        </p:txBody>
      </p:sp>
    </p:spTree>
    <p:extLst>
      <p:ext uri="{BB962C8B-B14F-4D97-AF65-F5344CB8AC3E}">
        <p14:creationId xmlns:p14="http://schemas.microsoft.com/office/powerpoint/2010/main" val="249022134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2395FD79-5C0B-CDB5-AD85-221A2A786A80}"/>
              </a:ext>
            </a:extLst>
          </p:cNvPr>
          <p:cNvSpPr/>
          <p:nvPr/>
        </p:nvSpPr>
        <p:spPr>
          <a:xfrm>
            <a:off x="953529" y="2006734"/>
            <a:ext cx="2551667" cy="3726799"/>
          </a:xfrm>
          <a:prstGeom prst="roundRect">
            <a:avLst/>
          </a:prstGeom>
          <a:solidFill>
            <a:schemeClr val="accent5"/>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000" b="1" dirty="0"/>
              <a:t>Data Collection</a:t>
            </a:r>
            <a:endParaRPr lang="en-CY" sz="2000" b="1" dirty="0"/>
          </a:p>
          <a:p>
            <a:pPr algn="ctr"/>
            <a:endParaRPr lang="en-CY" b="1" dirty="0"/>
          </a:p>
          <a:p>
            <a:pPr algn="ctr"/>
            <a:endParaRPr lang="en-CY" b="1" dirty="0"/>
          </a:p>
          <a:p>
            <a:pPr marL="285750" indent="-285750">
              <a:buFont typeface="Arial" panose="020B0604020202020204" pitchFamily="34" charset="0"/>
              <a:buChar char="•"/>
            </a:pPr>
            <a:r>
              <a:rPr lang="en-US" dirty="0"/>
              <a:t>Population data (Eurostat, </a:t>
            </a:r>
            <a:r>
              <a:rPr lang="en-US" dirty="0" err="1"/>
              <a:t>CyStat</a:t>
            </a:r>
            <a:r>
              <a:rPr lang="en-US" dirty="0"/>
              <a:t>)</a:t>
            </a:r>
            <a:endParaRPr lang="en-CY" dirty="0"/>
          </a:p>
          <a:p>
            <a:pPr marL="285750" indent="-285750">
              <a:buFont typeface="Arial" panose="020B0604020202020204" pitchFamily="34" charset="0"/>
              <a:buChar char="•"/>
            </a:pPr>
            <a:r>
              <a:rPr lang="en-US" dirty="0"/>
              <a:t>Cancer Incidence data</a:t>
            </a:r>
            <a:endParaRPr lang="en-CY" dirty="0"/>
          </a:p>
          <a:p>
            <a:pPr marL="285750" indent="-285750">
              <a:buFont typeface="Arial" panose="020B0604020202020204" pitchFamily="34" charset="0"/>
              <a:buChar char="•"/>
            </a:pPr>
            <a:r>
              <a:rPr lang="en-US" dirty="0"/>
              <a:t>Registries &amp; Literature</a:t>
            </a:r>
            <a:endParaRPr lang="el-GR" dirty="0"/>
          </a:p>
        </p:txBody>
      </p:sp>
      <p:sp>
        <p:nvSpPr>
          <p:cNvPr id="8" name="Rectangle: Rounded Corners 7">
            <a:extLst>
              <a:ext uri="{FF2B5EF4-FFF2-40B4-BE49-F238E27FC236}">
                <a16:creationId xmlns:a16="http://schemas.microsoft.com/office/drawing/2014/main" id="{26548323-739D-850D-2B23-2BD01943D604}"/>
              </a:ext>
            </a:extLst>
          </p:cNvPr>
          <p:cNvSpPr/>
          <p:nvPr/>
        </p:nvSpPr>
        <p:spPr>
          <a:xfrm>
            <a:off x="3745642" y="2019091"/>
            <a:ext cx="2551667" cy="3726800"/>
          </a:xfrm>
          <a:prstGeom prst="roundRect">
            <a:avLst/>
          </a:prstGeom>
          <a:solidFill>
            <a:schemeClr val="accent5">
              <a:lumMod val="60000"/>
              <a:lumOff val="4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000" b="1" dirty="0"/>
              <a:t>Data Processing</a:t>
            </a:r>
          </a:p>
          <a:p>
            <a:pPr algn="ctr"/>
            <a:endParaRPr lang="en-CY" b="1" dirty="0"/>
          </a:p>
          <a:p>
            <a:pPr marL="285750" indent="-285750">
              <a:buFont typeface="Arial" panose="020B0604020202020204" pitchFamily="34" charset="0"/>
              <a:buChar char="•"/>
            </a:pPr>
            <a:r>
              <a:rPr lang="en-US" dirty="0"/>
              <a:t>Cancer cases by type</a:t>
            </a:r>
          </a:p>
          <a:p>
            <a:pPr marL="285750" indent="-285750">
              <a:buFont typeface="Arial" panose="020B0604020202020204" pitchFamily="34" charset="0"/>
              <a:buChar char="•"/>
            </a:pPr>
            <a:r>
              <a:rPr lang="en-US" dirty="0"/>
              <a:t>% distribution per cancer</a:t>
            </a:r>
          </a:p>
          <a:p>
            <a:pPr marL="285750" indent="-285750">
              <a:buFont typeface="Arial" panose="020B0604020202020204" pitchFamily="34" charset="0"/>
              <a:buChar char="•"/>
            </a:pPr>
            <a:r>
              <a:rPr lang="en-US" dirty="0"/>
              <a:t>Greece: Cyprus as proxy</a:t>
            </a:r>
          </a:p>
          <a:p>
            <a:pPr marL="285750" indent="-285750">
              <a:buFont typeface="Arial" panose="020B0604020202020204" pitchFamily="34" charset="0"/>
              <a:buChar char="•"/>
            </a:pPr>
            <a:r>
              <a:rPr lang="en-US" dirty="0"/>
              <a:t>Data validation</a:t>
            </a:r>
            <a:endParaRPr lang="el-GR" dirty="0"/>
          </a:p>
        </p:txBody>
      </p:sp>
      <p:sp>
        <p:nvSpPr>
          <p:cNvPr id="9" name="Rectangle: Rounded Corners 8">
            <a:extLst>
              <a:ext uri="{FF2B5EF4-FFF2-40B4-BE49-F238E27FC236}">
                <a16:creationId xmlns:a16="http://schemas.microsoft.com/office/drawing/2014/main" id="{86739EA0-0507-AD78-3FCC-8221D35BCF7D}"/>
              </a:ext>
            </a:extLst>
          </p:cNvPr>
          <p:cNvSpPr/>
          <p:nvPr/>
        </p:nvSpPr>
        <p:spPr>
          <a:xfrm>
            <a:off x="6559897" y="2006733"/>
            <a:ext cx="2551667" cy="3726802"/>
          </a:xfrm>
          <a:prstGeom prst="roundRect">
            <a:avLst/>
          </a:prstGeom>
          <a:solidFill>
            <a:schemeClr val="accent4">
              <a:lumMod val="60000"/>
              <a:lumOff val="4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b="1" dirty="0"/>
          </a:p>
          <a:p>
            <a:pPr algn="ctr"/>
            <a:endParaRPr lang="en-US" sz="2000" b="1" dirty="0"/>
          </a:p>
          <a:p>
            <a:pPr algn="ctr"/>
            <a:r>
              <a:rPr lang="en-US" sz="2000" b="1" dirty="0"/>
              <a:t>Modelling</a:t>
            </a:r>
          </a:p>
          <a:p>
            <a:pPr algn="ctr"/>
            <a:endParaRPr lang="en-US" sz="2000" b="1" dirty="0"/>
          </a:p>
          <a:p>
            <a:pPr marL="285750" indent="-285750">
              <a:buFont typeface="Arial" panose="020B0604020202020204" pitchFamily="34" charset="0"/>
              <a:buChar char="•"/>
            </a:pPr>
            <a:endParaRPr lang="en-US" sz="2000" b="1" dirty="0"/>
          </a:p>
          <a:p>
            <a:pPr marL="285750" indent="-285750">
              <a:buFont typeface="Arial" panose="020B0604020202020204" pitchFamily="34" charset="0"/>
              <a:buChar char="•"/>
            </a:pPr>
            <a:r>
              <a:rPr lang="en-US" dirty="0"/>
              <a:t>Forecast to 2040</a:t>
            </a:r>
          </a:p>
          <a:p>
            <a:pPr marL="285750" indent="-285750">
              <a:buFont typeface="Arial" panose="020B0604020202020204" pitchFamily="34" charset="0"/>
              <a:buChar char="•"/>
            </a:pPr>
            <a:r>
              <a:rPr lang="en-US" dirty="0"/>
              <a:t>Apply Lu-177 applicability (%)</a:t>
            </a:r>
          </a:p>
          <a:p>
            <a:pPr marL="285750" indent="-285750">
              <a:buFont typeface="Arial" panose="020B0604020202020204" pitchFamily="34" charset="0"/>
              <a:buChar char="•"/>
            </a:pPr>
            <a:r>
              <a:rPr lang="en-US" dirty="0"/>
              <a:t>Clinical parameters (sessions, dose)</a:t>
            </a:r>
          </a:p>
          <a:p>
            <a:pPr marL="285750" indent="-285750">
              <a:buFont typeface="Arial" panose="020B0604020202020204" pitchFamily="34" charset="0"/>
              <a:buChar char="•"/>
            </a:pPr>
            <a:r>
              <a:rPr lang="en-US" dirty="0"/>
              <a:t>Increase over time (1</a:t>
            </a:r>
            <a:r>
              <a:rPr lang="en-US" baseline="30000" dirty="0"/>
              <a:t>st </a:t>
            </a:r>
            <a:r>
              <a:rPr lang="en-US" dirty="0"/>
              <a:t>- line use)</a:t>
            </a:r>
            <a:endParaRPr lang="en-CY" dirty="0"/>
          </a:p>
          <a:p>
            <a:pPr marL="285750" indent="-285750">
              <a:buFont typeface="Arial" panose="020B0604020202020204" pitchFamily="34" charset="0"/>
              <a:buChar char="•"/>
            </a:pPr>
            <a:endParaRPr lang="el-GR" dirty="0"/>
          </a:p>
        </p:txBody>
      </p:sp>
      <p:sp>
        <p:nvSpPr>
          <p:cNvPr id="10" name="Rectangle: Rounded Corners 9">
            <a:extLst>
              <a:ext uri="{FF2B5EF4-FFF2-40B4-BE49-F238E27FC236}">
                <a16:creationId xmlns:a16="http://schemas.microsoft.com/office/drawing/2014/main" id="{293C7719-2B26-15D1-66B1-D696E854FC4D}"/>
              </a:ext>
            </a:extLst>
          </p:cNvPr>
          <p:cNvSpPr/>
          <p:nvPr/>
        </p:nvSpPr>
        <p:spPr>
          <a:xfrm>
            <a:off x="9469946" y="2019090"/>
            <a:ext cx="2551667" cy="3726801"/>
          </a:xfrm>
          <a:prstGeom prst="roundRect">
            <a:avLst/>
          </a:prstGeom>
          <a:solidFill>
            <a:schemeClr val="accent1">
              <a:lumMod val="60000"/>
              <a:lumOff val="4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000" b="1" dirty="0"/>
              <a:t>Adjustments &amp; Output</a:t>
            </a:r>
            <a:endParaRPr lang="en-CY" sz="2000" b="1" dirty="0"/>
          </a:p>
          <a:p>
            <a:pPr algn="ctr"/>
            <a:endParaRPr lang="en-CY" b="1" dirty="0"/>
          </a:p>
          <a:p>
            <a:pPr marL="285750" indent="-285750">
              <a:buFont typeface="Arial" panose="020B0604020202020204" pitchFamily="34" charset="0"/>
              <a:buChar char="•"/>
            </a:pPr>
            <a:r>
              <a:rPr lang="en-US" dirty="0"/>
              <a:t>Other Limitation factors (to be modelled)</a:t>
            </a:r>
          </a:p>
          <a:p>
            <a:pPr marL="285750" indent="-285750">
              <a:buFont typeface="Arial" panose="020B0604020202020204" pitchFamily="34" charset="0"/>
              <a:buChar char="•"/>
            </a:pPr>
            <a:r>
              <a:rPr lang="en-US" dirty="0"/>
              <a:t>Production buffer (+20%)</a:t>
            </a:r>
          </a:p>
          <a:p>
            <a:pPr marL="285750" indent="-285750">
              <a:buFont typeface="Arial" panose="020B0604020202020204" pitchFamily="34" charset="0"/>
              <a:buChar char="•"/>
            </a:pPr>
            <a:r>
              <a:rPr lang="en-US" dirty="0"/>
              <a:t>Eligible patients</a:t>
            </a:r>
          </a:p>
          <a:p>
            <a:pPr marL="285750" indent="-285750">
              <a:buFont typeface="Arial" panose="020B0604020202020204" pitchFamily="34" charset="0"/>
              <a:buChar char="•"/>
            </a:pPr>
            <a:r>
              <a:rPr lang="en-US" dirty="0"/>
              <a:t>Lu-177  demand (</a:t>
            </a:r>
            <a:r>
              <a:rPr lang="en-US" dirty="0" err="1"/>
              <a:t>GBq</a:t>
            </a:r>
            <a:r>
              <a:rPr lang="en-US" dirty="0"/>
              <a:t> per year)</a:t>
            </a:r>
          </a:p>
          <a:p>
            <a:pPr marL="285750" indent="-285750">
              <a:buFont typeface="Arial" panose="020B0604020202020204" pitchFamily="34" charset="0"/>
              <a:buChar char="•"/>
            </a:pPr>
            <a:r>
              <a:rPr lang="en-US" dirty="0"/>
              <a:t>Prevalence factor (2-3)</a:t>
            </a:r>
            <a:endParaRPr lang="el-GR" dirty="0"/>
          </a:p>
        </p:txBody>
      </p:sp>
      <p:sp>
        <p:nvSpPr>
          <p:cNvPr id="12" name="Arrow: Right 11">
            <a:extLst>
              <a:ext uri="{FF2B5EF4-FFF2-40B4-BE49-F238E27FC236}">
                <a16:creationId xmlns:a16="http://schemas.microsoft.com/office/drawing/2014/main" id="{7A774139-0A70-8FD0-4A83-61BEE53B7668}"/>
              </a:ext>
            </a:extLst>
          </p:cNvPr>
          <p:cNvSpPr/>
          <p:nvPr/>
        </p:nvSpPr>
        <p:spPr>
          <a:xfrm>
            <a:off x="3217646" y="2730843"/>
            <a:ext cx="815546" cy="580768"/>
          </a:xfrm>
          <a:prstGeom prst="rightArrow">
            <a:avLst/>
          </a:prstGeom>
          <a:solidFill>
            <a:schemeClr val="tx1">
              <a:lumMod val="60000"/>
              <a:lumOff val="4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l-GR"/>
          </a:p>
        </p:txBody>
      </p:sp>
      <p:sp>
        <p:nvSpPr>
          <p:cNvPr id="13" name="Arrow: Right 12">
            <a:extLst>
              <a:ext uri="{FF2B5EF4-FFF2-40B4-BE49-F238E27FC236}">
                <a16:creationId xmlns:a16="http://schemas.microsoft.com/office/drawing/2014/main" id="{97C23A59-9583-2CFF-F819-949C2F8DC53A}"/>
              </a:ext>
            </a:extLst>
          </p:cNvPr>
          <p:cNvSpPr/>
          <p:nvPr/>
        </p:nvSpPr>
        <p:spPr>
          <a:xfrm>
            <a:off x="6272347" y="2749379"/>
            <a:ext cx="815546" cy="562232"/>
          </a:xfrm>
          <a:prstGeom prst="rightArrow">
            <a:avLst/>
          </a:prstGeom>
          <a:solidFill>
            <a:schemeClr val="tx1">
              <a:lumMod val="60000"/>
              <a:lumOff val="4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l-GR"/>
          </a:p>
        </p:txBody>
      </p:sp>
      <p:sp>
        <p:nvSpPr>
          <p:cNvPr id="15" name="Arrow: Right 14">
            <a:extLst>
              <a:ext uri="{FF2B5EF4-FFF2-40B4-BE49-F238E27FC236}">
                <a16:creationId xmlns:a16="http://schemas.microsoft.com/office/drawing/2014/main" id="{906FCC61-702A-B6E9-551A-98D3F947C8A9}"/>
              </a:ext>
            </a:extLst>
          </p:cNvPr>
          <p:cNvSpPr/>
          <p:nvPr/>
        </p:nvSpPr>
        <p:spPr>
          <a:xfrm>
            <a:off x="8803889" y="2749379"/>
            <a:ext cx="923024" cy="562232"/>
          </a:xfrm>
          <a:prstGeom prst="rightArrow">
            <a:avLst/>
          </a:prstGeom>
          <a:solidFill>
            <a:schemeClr val="tx1">
              <a:lumMod val="60000"/>
              <a:lumOff val="4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l-GR"/>
          </a:p>
        </p:txBody>
      </p:sp>
      <p:sp>
        <p:nvSpPr>
          <p:cNvPr id="14" name="Title 1">
            <a:extLst>
              <a:ext uri="{FF2B5EF4-FFF2-40B4-BE49-F238E27FC236}">
                <a16:creationId xmlns:a16="http://schemas.microsoft.com/office/drawing/2014/main" id="{6E767ACD-147B-93FC-2376-0BFB25B04FB0}"/>
              </a:ext>
            </a:extLst>
          </p:cNvPr>
          <p:cNvSpPr txBox="1">
            <a:spLocks/>
          </p:cNvSpPr>
          <p:nvPr/>
        </p:nvSpPr>
        <p:spPr>
          <a:xfrm>
            <a:off x="1014547" y="445561"/>
            <a:ext cx="10515600" cy="793233"/>
          </a:xfrm>
          <a:prstGeom prst="rect">
            <a:avLst/>
          </a:prstGeom>
        </p:spPr>
        <p:txBody>
          <a:bodyPr vert="horz" lIns="91440" tIns="45720" rIns="91440" bIns="45720" rtlCol="0" anchor="b">
            <a:normAutofit fontScale="97500"/>
          </a:bodyPr>
          <a:lstStyle>
            <a:lvl1pPr algn="l" defTabSz="914400" rtl="0" eaLnBrk="1" latinLnBrk="0" hangingPunct="1">
              <a:lnSpc>
                <a:spcPct val="90000"/>
              </a:lnSpc>
              <a:spcBef>
                <a:spcPct val="0"/>
              </a:spcBef>
              <a:buNone/>
              <a:defRPr sz="4400" b="1" kern="1200">
                <a:solidFill>
                  <a:schemeClr val="tx1"/>
                </a:solidFill>
                <a:latin typeface="+mj-lt"/>
                <a:ea typeface="+mj-ea"/>
                <a:cs typeface="+mj-cs"/>
              </a:defRPr>
            </a:lvl1pPr>
          </a:lstStyle>
          <a:p>
            <a:pPr algn="ctr"/>
            <a:r>
              <a:rPr lang="en-US" sz="2800" dirty="0"/>
              <a:t>Lu-177 Demand : Methodology Overview</a:t>
            </a:r>
            <a:endParaRPr lang="en-CY" sz="2800" dirty="0"/>
          </a:p>
        </p:txBody>
      </p:sp>
      <p:pic>
        <p:nvPicPr>
          <p:cNvPr id="21" name="Graphic 20" descr="Research with solid fill">
            <a:extLst>
              <a:ext uri="{FF2B5EF4-FFF2-40B4-BE49-F238E27FC236}">
                <a16:creationId xmlns:a16="http://schemas.microsoft.com/office/drawing/2014/main" id="{C18EC79E-A2FB-08DE-0124-E86E7106901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5514203" y="1666602"/>
            <a:ext cx="914400" cy="914400"/>
          </a:xfrm>
          <a:prstGeom prst="rect">
            <a:avLst/>
          </a:prstGeom>
        </p:spPr>
      </p:pic>
      <p:pic>
        <p:nvPicPr>
          <p:cNvPr id="29" name="Graphic 28" descr="Statistics with solid fill">
            <a:extLst>
              <a:ext uri="{FF2B5EF4-FFF2-40B4-BE49-F238E27FC236}">
                <a16:creationId xmlns:a16="http://schemas.microsoft.com/office/drawing/2014/main" id="{8840162B-E8BF-35B8-E23F-DF41EDE43E8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8597904" y="5091891"/>
            <a:ext cx="776248" cy="776248"/>
          </a:xfrm>
          <a:prstGeom prst="rect">
            <a:avLst/>
          </a:prstGeom>
        </p:spPr>
      </p:pic>
    </p:spTree>
    <p:extLst>
      <p:ext uri="{BB962C8B-B14F-4D97-AF65-F5344CB8AC3E}">
        <p14:creationId xmlns:p14="http://schemas.microsoft.com/office/powerpoint/2010/main" val="239339644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aphicFrame>
        <p:nvGraphicFramePr>
          <p:cNvPr id="6" name="Content Placeholder 5">
            <a:extLst>
              <a:ext uri="{FF2B5EF4-FFF2-40B4-BE49-F238E27FC236}">
                <a16:creationId xmlns:a16="http://schemas.microsoft.com/office/drawing/2014/main" id="{B3A21623-2254-FA64-B108-DACC4C5DDA19}"/>
              </a:ext>
            </a:extLst>
          </p:cNvPr>
          <p:cNvGraphicFramePr>
            <a:graphicFrameLocks noGrp="1"/>
          </p:cNvGraphicFramePr>
          <p:nvPr>
            <p:ph idx="4294967295"/>
            <p:extLst>
              <p:ext uri="{D42A27DB-BD31-4B8C-83A1-F6EECF244321}">
                <p14:modId xmlns:p14="http://schemas.microsoft.com/office/powerpoint/2010/main" val="799872637"/>
              </p:ext>
            </p:extLst>
          </p:nvPr>
        </p:nvGraphicFramePr>
        <p:xfrm>
          <a:off x="838200" y="18002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Title 3">
            <a:extLst>
              <a:ext uri="{FF2B5EF4-FFF2-40B4-BE49-F238E27FC236}">
                <a16:creationId xmlns:a16="http://schemas.microsoft.com/office/drawing/2014/main" id="{C197D165-38AE-49B9-A2D0-731ACCC1E4DA}"/>
              </a:ext>
            </a:extLst>
          </p:cNvPr>
          <p:cNvSpPr>
            <a:spLocks noGrp="1"/>
          </p:cNvSpPr>
          <p:nvPr>
            <p:ph type="title"/>
          </p:nvPr>
        </p:nvSpPr>
        <p:spPr/>
        <p:txBody>
          <a:bodyPr/>
          <a:lstStyle/>
          <a:p>
            <a:r>
              <a:rPr lang="en-US" dirty="0"/>
              <a:t>Data Analysis Framework</a:t>
            </a:r>
            <a:endParaRPr lang="en-SI" dirty="0"/>
          </a:p>
        </p:txBody>
      </p:sp>
    </p:spTree>
    <p:extLst>
      <p:ext uri="{BB962C8B-B14F-4D97-AF65-F5344CB8AC3E}">
        <p14:creationId xmlns:p14="http://schemas.microsoft.com/office/powerpoint/2010/main" val="112313199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F43955-D68F-4735-A21A-8BE2CA8CA503}"/>
              </a:ext>
            </a:extLst>
          </p:cNvPr>
          <p:cNvSpPr>
            <a:spLocks noGrp="1"/>
          </p:cNvSpPr>
          <p:nvPr>
            <p:ph type="title"/>
          </p:nvPr>
        </p:nvSpPr>
        <p:spPr>
          <a:xfrm>
            <a:off x="975255" y="387878"/>
            <a:ext cx="8358188" cy="798513"/>
          </a:xfrm>
        </p:spPr>
        <p:txBody>
          <a:bodyPr/>
          <a:lstStyle/>
          <a:p>
            <a:r>
              <a:rPr lang="en-US" dirty="0"/>
              <a:t>Clinical Inputs &amp; Model Assumptions</a:t>
            </a:r>
            <a:endParaRPr lang="sl-SI" dirty="0"/>
          </a:p>
        </p:txBody>
      </p:sp>
      <p:sp>
        <p:nvSpPr>
          <p:cNvPr id="4" name="Text Placeholder 3">
            <a:extLst>
              <a:ext uri="{FF2B5EF4-FFF2-40B4-BE49-F238E27FC236}">
                <a16:creationId xmlns:a16="http://schemas.microsoft.com/office/drawing/2014/main" id="{F377C2D1-FDC5-47B2-A76C-34B9D0B5E8EB}"/>
              </a:ext>
            </a:extLst>
          </p:cNvPr>
          <p:cNvSpPr>
            <a:spLocks noGrp="1"/>
          </p:cNvSpPr>
          <p:nvPr>
            <p:ph type="body" sz="half" idx="2"/>
          </p:nvPr>
        </p:nvSpPr>
        <p:spPr>
          <a:xfrm>
            <a:off x="975255" y="1430867"/>
            <a:ext cx="9117012" cy="5139265"/>
          </a:xfrm>
        </p:spPr>
        <p:txBody>
          <a:bodyPr>
            <a:normAutofit fontScale="92500"/>
          </a:bodyPr>
          <a:lstStyle/>
          <a:p>
            <a:r>
              <a:rPr lang="en-US" dirty="0"/>
              <a:t>In collaboration with WP4, additional clinical and treatment parameters were incorporated. </a:t>
            </a:r>
          </a:p>
          <a:p>
            <a:r>
              <a:rPr lang="en-US" b="1" dirty="0"/>
              <a:t>These included:</a:t>
            </a:r>
          </a:p>
          <a:p>
            <a:pPr marL="285750" indent="-285750" fontAlgn="base">
              <a:buFont typeface="Arial" panose="020B0604020202020204" pitchFamily="34" charset="0"/>
              <a:buChar char="•"/>
            </a:pPr>
            <a:r>
              <a:rPr lang="en-US" dirty="0"/>
              <a:t>Identification of 11 cancer types currently applicable for Lu-177 therapy  </a:t>
            </a:r>
          </a:p>
          <a:p>
            <a:pPr marL="285750" indent="-285750" fontAlgn="base">
              <a:buFont typeface="Arial" panose="020B0604020202020204" pitchFamily="34" charset="0"/>
              <a:buChar char="•"/>
            </a:pPr>
            <a:r>
              <a:rPr lang="en-US" dirty="0"/>
              <a:t>Average number of treatment sessions per patient (4-6 sessions)  </a:t>
            </a:r>
          </a:p>
          <a:p>
            <a:pPr marL="285750" indent="-285750" fontAlgn="base">
              <a:buFont typeface="Arial" panose="020B0604020202020204" pitchFamily="34" charset="0"/>
              <a:buChar char="•"/>
            </a:pPr>
            <a:r>
              <a:rPr lang="en-US" dirty="0"/>
              <a:t>Average dose per session (7.4 </a:t>
            </a:r>
            <a:r>
              <a:rPr lang="en-US" dirty="0" err="1"/>
              <a:t>GBq</a:t>
            </a:r>
            <a:r>
              <a:rPr lang="en-US" dirty="0"/>
              <a:t>)  </a:t>
            </a:r>
          </a:p>
          <a:p>
            <a:pPr marL="285750" indent="-285750" fontAlgn="base">
              <a:buFont typeface="Arial" panose="020B0604020202020204" pitchFamily="34" charset="0"/>
              <a:buChar char="•"/>
            </a:pPr>
            <a:r>
              <a:rPr lang="en-US" dirty="0"/>
              <a:t>17 potential future applications and expected timelines for clinical implementation  </a:t>
            </a:r>
          </a:p>
          <a:p>
            <a:pPr marL="285750" indent="-285750" fontAlgn="base">
              <a:buFont typeface="Arial" panose="020B0604020202020204" pitchFamily="34" charset="0"/>
              <a:buChar char="•"/>
            </a:pPr>
            <a:r>
              <a:rPr lang="en-US" dirty="0"/>
              <a:t>Clarification of treatment phases (lines of therapy)  </a:t>
            </a:r>
          </a:p>
          <a:p>
            <a:pPr marL="285750" indent="-285750" fontAlgn="base">
              <a:buFont typeface="Arial" panose="020B0604020202020204" pitchFamily="34" charset="0"/>
              <a:buChar char="•"/>
            </a:pPr>
            <a:r>
              <a:rPr lang="en-US" dirty="0"/>
              <a:t>A pre-publication paper helped provide an estimation of a prevalence factor (2-3) and validated applicability percentages for Lu-177 across cancer types, supporting the estimation of treatable cases and other literature </a:t>
            </a:r>
          </a:p>
          <a:p>
            <a:pPr fontAlgn="base"/>
            <a:r>
              <a:rPr lang="en-US" b="1" dirty="0"/>
              <a:t>Additional Assumptions and Adjustments: </a:t>
            </a:r>
          </a:p>
          <a:p>
            <a:pPr marL="285750" indent="-285750" fontAlgn="base">
              <a:buFont typeface="Arial" panose="020B0604020202020204" pitchFamily="34" charset="0"/>
              <a:buChar char="•"/>
            </a:pPr>
            <a:r>
              <a:rPr lang="en-US" dirty="0"/>
              <a:t>Applicability remains stable initially, reflecting the use of Lu-177 mainly in later treatment stages. Over time, applicability is expected to increase as Lu-177 moves into earlier lines of therapy and wider clinical adoption</a:t>
            </a:r>
          </a:p>
          <a:p>
            <a:pPr marL="285750" indent="-285750" fontAlgn="base">
              <a:buFont typeface="Arial" panose="020B0604020202020204" pitchFamily="34" charset="0"/>
              <a:buChar char="•"/>
            </a:pPr>
            <a:r>
              <a:rPr lang="en-US" dirty="0"/>
              <a:t>A bottom-up analysis is also being conducted to examine real-world system constraints, including infrastructure, staffing and treatment capacity, to compare real clinical activity with the estimated eligible patient numbers</a:t>
            </a:r>
          </a:p>
          <a:p>
            <a:pPr marL="285750" indent="-285750" fontAlgn="base">
              <a:buFont typeface="Arial" panose="020B0604020202020204" pitchFamily="34" charset="0"/>
              <a:buChar char="•"/>
            </a:pPr>
            <a:r>
              <a:rPr lang="en-US" dirty="0"/>
              <a:t>A production buffer accounts for supply chain losses and inefficiencies. These include decay, quality control losses, and preparation losses. It also reflects operational issues such as scheduling and cancellations</a:t>
            </a:r>
          </a:p>
          <a:p>
            <a:pPr marL="285750" indent="-285750" fontAlgn="base">
              <a:buFont typeface="Arial" panose="020B0604020202020204" pitchFamily="34" charset="0"/>
              <a:buChar char="•"/>
            </a:pPr>
            <a:endParaRPr lang="en-US" dirty="0"/>
          </a:p>
          <a:p>
            <a:pPr marL="285750" indent="-285750" fontAlgn="base">
              <a:buFont typeface="Arial" panose="020B0604020202020204" pitchFamily="34" charset="0"/>
              <a:buChar char="•"/>
            </a:pPr>
            <a:endParaRPr lang="en-US" dirty="0"/>
          </a:p>
          <a:p>
            <a:endParaRPr lang="sl-SI" dirty="0"/>
          </a:p>
        </p:txBody>
      </p:sp>
    </p:spTree>
    <p:extLst>
      <p:ext uri="{BB962C8B-B14F-4D97-AF65-F5344CB8AC3E}">
        <p14:creationId xmlns:p14="http://schemas.microsoft.com/office/powerpoint/2010/main" val="420775221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4483EE-CFB1-88FA-A374-986548B852B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FB58D3B-6C3B-074F-158C-3BA13899E583}"/>
              </a:ext>
            </a:extLst>
          </p:cNvPr>
          <p:cNvSpPr>
            <a:spLocks noGrp="1"/>
          </p:cNvSpPr>
          <p:nvPr>
            <p:ph type="title"/>
          </p:nvPr>
        </p:nvSpPr>
        <p:spPr>
          <a:xfrm>
            <a:off x="521474" y="0"/>
            <a:ext cx="10910047" cy="1325563"/>
          </a:xfrm>
        </p:spPr>
        <p:txBody>
          <a:bodyPr/>
          <a:lstStyle/>
          <a:p>
            <a:pPr lvl="0" algn="ctr"/>
            <a:r>
              <a:rPr lang="en-US" dirty="0"/>
              <a:t>Estimation of Eligible Patients for Lu-177</a:t>
            </a:r>
            <a:endParaRPr lang="en-CY" dirty="0"/>
          </a:p>
        </p:txBody>
      </p:sp>
      <p:graphicFrame>
        <p:nvGraphicFramePr>
          <p:cNvPr id="24" name="Table 23">
            <a:extLst>
              <a:ext uri="{FF2B5EF4-FFF2-40B4-BE49-F238E27FC236}">
                <a16:creationId xmlns:a16="http://schemas.microsoft.com/office/drawing/2014/main" id="{6DD8C559-33A2-5F52-92B7-4F8AA2B9C4E3}"/>
              </a:ext>
            </a:extLst>
          </p:cNvPr>
          <p:cNvGraphicFramePr>
            <a:graphicFrameLocks noGrp="1"/>
          </p:cNvGraphicFramePr>
          <p:nvPr>
            <p:extLst>
              <p:ext uri="{D42A27DB-BD31-4B8C-83A1-F6EECF244321}">
                <p14:modId xmlns:p14="http://schemas.microsoft.com/office/powerpoint/2010/main" val="2881149144"/>
              </p:ext>
            </p:extLst>
          </p:nvPr>
        </p:nvGraphicFramePr>
        <p:xfrm>
          <a:off x="752954" y="4869907"/>
          <a:ext cx="10447086" cy="1737360"/>
        </p:xfrm>
        <a:graphic>
          <a:graphicData uri="http://schemas.openxmlformats.org/drawingml/2006/table">
            <a:tbl>
              <a:tblPr firstRow="1" bandRow="1">
                <a:tableStyleId>{93296810-A885-4BE3-A3E7-6D5BEEA58F35}</a:tableStyleId>
              </a:tblPr>
              <a:tblGrid>
                <a:gridCol w="1727453">
                  <a:extLst>
                    <a:ext uri="{9D8B030D-6E8A-4147-A177-3AD203B41FA5}">
                      <a16:colId xmlns:a16="http://schemas.microsoft.com/office/drawing/2014/main" val="622766090"/>
                    </a:ext>
                  </a:extLst>
                </a:gridCol>
                <a:gridCol w="1727453">
                  <a:extLst>
                    <a:ext uri="{9D8B030D-6E8A-4147-A177-3AD203B41FA5}">
                      <a16:colId xmlns:a16="http://schemas.microsoft.com/office/drawing/2014/main" val="1412403840"/>
                    </a:ext>
                  </a:extLst>
                </a:gridCol>
                <a:gridCol w="1727453">
                  <a:extLst>
                    <a:ext uri="{9D8B030D-6E8A-4147-A177-3AD203B41FA5}">
                      <a16:colId xmlns:a16="http://schemas.microsoft.com/office/drawing/2014/main" val="2455956198"/>
                    </a:ext>
                  </a:extLst>
                </a:gridCol>
                <a:gridCol w="1727453">
                  <a:extLst>
                    <a:ext uri="{9D8B030D-6E8A-4147-A177-3AD203B41FA5}">
                      <a16:colId xmlns:a16="http://schemas.microsoft.com/office/drawing/2014/main" val="3052730323"/>
                    </a:ext>
                  </a:extLst>
                </a:gridCol>
                <a:gridCol w="1727453">
                  <a:extLst>
                    <a:ext uri="{9D8B030D-6E8A-4147-A177-3AD203B41FA5}">
                      <a16:colId xmlns:a16="http://schemas.microsoft.com/office/drawing/2014/main" val="1001207651"/>
                    </a:ext>
                  </a:extLst>
                </a:gridCol>
                <a:gridCol w="1809821">
                  <a:extLst>
                    <a:ext uri="{9D8B030D-6E8A-4147-A177-3AD203B41FA5}">
                      <a16:colId xmlns:a16="http://schemas.microsoft.com/office/drawing/2014/main" val="4102028603"/>
                    </a:ext>
                  </a:extLst>
                </a:gridCol>
              </a:tblGrid>
              <a:tr h="38279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l-GR" sz="1800" b="1" dirty="0">
                        <a:solidFill>
                          <a:schemeClr val="accent5">
                            <a:lumMod val="75000"/>
                          </a:schemeClr>
                        </a:solidFill>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b="1" dirty="0">
                          <a:solidFill>
                            <a:schemeClr val="accent5">
                              <a:lumMod val="75000"/>
                            </a:schemeClr>
                          </a:solidFill>
                        </a:rPr>
                        <a:t>2025</a:t>
                      </a:r>
                      <a:endParaRPr lang="el-GR" sz="1800" b="1" dirty="0">
                        <a:solidFill>
                          <a:schemeClr val="accent5">
                            <a:lumMod val="75000"/>
                          </a:schemeClr>
                        </a:solidFill>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b="1" dirty="0">
                          <a:solidFill>
                            <a:schemeClr val="accent5">
                              <a:lumMod val="75000"/>
                            </a:schemeClr>
                          </a:solidFill>
                        </a:rPr>
                        <a:t>2030</a:t>
                      </a:r>
                      <a:endParaRPr lang="el-GR" sz="1800" b="1" dirty="0">
                        <a:solidFill>
                          <a:schemeClr val="accent5">
                            <a:lumMod val="75000"/>
                          </a:schemeClr>
                        </a:solidFill>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b="1" dirty="0">
                          <a:solidFill>
                            <a:schemeClr val="accent5">
                              <a:lumMod val="75000"/>
                            </a:schemeClr>
                          </a:solidFill>
                        </a:rPr>
                        <a:t>2035</a:t>
                      </a:r>
                      <a:endParaRPr lang="el-GR" sz="1800" b="1" dirty="0">
                        <a:solidFill>
                          <a:schemeClr val="accent5">
                            <a:lumMod val="75000"/>
                          </a:schemeClr>
                        </a:solidFill>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b="1" dirty="0">
                          <a:solidFill>
                            <a:schemeClr val="accent5">
                              <a:lumMod val="75000"/>
                            </a:schemeClr>
                          </a:solidFill>
                        </a:rPr>
                        <a:t>2040</a:t>
                      </a:r>
                      <a:endParaRPr lang="el-GR" sz="1800" b="1" dirty="0">
                        <a:solidFill>
                          <a:schemeClr val="accent5">
                            <a:lumMod val="75000"/>
                          </a:schemeClr>
                        </a:solidFill>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b="1" dirty="0">
                          <a:solidFill>
                            <a:schemeClr val="accent5">
                              <a:lumMod val="75000"/>
                            </a:schemeClr>
                          </a:solidFill>
                        </a:rPr>
                        <a:t>Yearly Growth Rate</a:t>
                      </a:r>
                      <a:endParaRPr lang="el-GR" sz="1800" b="1" dirty="0">
                        <a:solidFill>
                          <a:schemeClr val="accent5">
                            <a:lumMod val="75000"/>
                          </a:schemeClr>
                        </a:solidFill>
                      </a:endParaRPr>
                    </a:p>
                  </a:txBody>
                  <a:tcPr/>
                </a:tc>
                <a:extLst>
                  <a:ext uri="{0D108BD9-81ED-4DB2-BD59-A6C34878D82A}">
                    <a16:rowId xmlns:a16="http://schemas.microsoft.com/office/drawing/2014/main" val="925655722"/>
                  </a:ext>
                </a:extLst>
              </a:tr>
              <a:tr h="31997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b="1" dirty="0"/>
                        <a:t>Cyprus</a:t>
                      </a:r>
                      <a:endParaRPr lang="en-CY" b="1" dirty="0"/>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b="1" dirty="0"/>
                        <a:t>138</a:t>
                      </a:r>
                      <a:endParaRPr lang="en-CY" b="1" dirty="0"/>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b="1" dirty="0"/>
                        <a:t>196</a:t>
                      </a:r>
                      <a:endParaRPr lang="en-CY" b="1" dirty="0"/>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b="1" dirty="0"/>
                        <a:t>449</a:t>
                      </a:r>
                      <a:endParaRPr lang="en-CY" b="1" dirty="0"/>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b="1" dirty="0"/>
                        <a:t>597</a:t>
                      </a:r>
                      <a:endParaRPr lang="en-CY" b="1" dirty="0"/>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b="1" dirty="0"/>
                        <a:t>10,3%</a:t>
                      </a:r>
                      <a:endParaRPr lang="en-CY" b="1" dirty="0"/>
                    </a:p>
                  </a:txBody>
                  <a:tcPr/>
                </a:tc>
                <a:extLst>
                  <a:ext uri="{0D108BD9-81ED-4DB2-BD59-A6C34878D82A}">
                    <a16:rowId xmlns:a16="http://schemas.microsoft.com/office/drawing/2014/main" val="341057089"/>
                  </a:ext>
                </a:extLst>
              </a:tr>
              <a:tr h="31997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b="1" dirty="0"/>
                        <a:t>Slovenia</a:t>
                      </a:r>
                      <a:endParaRPr lang="en-CY" b="1" dirty="0"/>
                    </a:p>
                  </a:txBody>
                  <a:tcPr/>
                </a:tc>
                <a:tc>
                  <a:txBody>
                    <a:bodyPr/>
                    <a:lstStyle/>
                    <a:p>
                      <a:pPr algn="ctr"/>
                      <a:r>
                        <a:rPr lang="en-US" b="1" dirty="0"/>
                        <a:t>332</a:t>
                      </a:r>
                      <a:endParaRPr lang="en-CY" b="1" dirty="0"/>
                    </a:p>
                  </a:txBody>
                  <a:tcPr/>
                </a:tc>
                <a:tc>
                  <a:txBody>
                    <a:bodyPr/>
                    <a:lstStyle/>
                    <a:p>
                      <a:pPr algn="ctr"/>
                      <a:r>
                        <a:rPr lang="en-US" b="1" dirty="0"/>
                        <a:t>449</a:t>
                      </a:r>
                      <a:endParaRPr lang="en-CY" b="1" dirty="0"/>
                    </a:p>
                  </a:txBody>
                  <a:tcPr/>
                </a:tc>
                <a:tc>
                  <a:txBody>
                    <a:bodyPr/>
                    <a:lstStyle/>
                    <a:p>
                      <a:pPr algn="ctr"/>
                      <a:r>
                        <a:rPr lang="en-US" b="1" dirty="0"/>
                        <a:t>1048</a:t>
                      </a:r>
                      <a:endParaRPr lang="en-CY" b="1" dirty="0"/>
                    </a:p>
                  </a:txBody>
                  <a:tcPr/>
                </a:tc>
                <a:tc>
                  <a:txBody>
                    <a:bodyPr/>
                    <a:lstStyle/>
                    <a:p>
                      <a:pPr algn="ctr"/>
                      <a:r>
                        <a:rPr lang="en-US" b="1" dirty="0"/>
                        <a:t>1337</a:t>
                      </a:r>
                      <a:endParaRPr lang="en-CY" b="1" dirty="0"/>
                    </a:p>
                  </a:txBody>
                  <a:tcPr/>
                </a:tc>
                <a:tc>
                  <a:txBody>
                    <a:bodyPr/>
                    <a:lstStyle/>
                    <a:p>
                      <a:pPr algn="ctr"/>
                      <a:r>
                        <a:rPr lang="en-US" b="1" dirty="0"/>
                        <a:t>9,7%</a:t>
                      </a:r>
                      <a:endParaRPr lang="en-CY" b="1" dirty="0"/>
                    </a:p>
                  </a:txBody>
                  <a:tcPr/>
                </a:tc>
                <a:extLst>
                  <a:ext uri="{0D108BD9-81ED-4DB2-BD59-A6C34878D82A}">
                    <a16:rowId xmlns:a16="http://schemas.microsoft.com/office/drawing/2014/main" val="1848399576"/>
                  </a:ext>
                </a:extLst>
              </a:tr>
              <a:tr h="319979">
                <a:tc>
                  <a:txBody>
                    <a:bodyPr/>
                    <a:lstStyle/>
                    <a:p>
                      <a:pPr algn="ctr"/>
                      <a:r>
                        <a:rPr lang="en-US" b="1" dirty="0"/>
                        <a:t>Greece</a:t>
                      </a:r>
                      <a:endParaRPr lang="en-CY" b="1" dirty="0"/>
                    </a:p>
                  </a:txBody>
                  <a:tcPr/>
                </a:tc>
                <a:tc>
                  <a:txBody>
                    <a:bodyPr/>
                    <a:lstStyle/>
                    <a:p>
                      <a:pPr algn="ctr"/>
                      <a:r>
                        <a:rPr lang="en-US" b="1" dirty="0"/>
                        <a:t>1329</a:t>
                      </a:r>
                      <a:endParaRPr lang="en-CY" b="1" dirty="0"/>
                    </a:p>
                  </a:txBody>
                  <a:tcPr/>
                </a:tc>
                <a:tc>
                  <a:txBody>
                    <a:bodyPr/>
                    <a:lstStyle/>
                    <a:p>
                      <a:pPr algn="ctr"/>
                      <a:r>
                        <a:rPr lang="en-US" b="1" dirty="0"/>
                        <a:t>1764</a:t>
                      </a:r>
                      <a:endParaRPr lang="en-CY" b="1" dirty="0"/>
                    </a:p>
                  </a:txBody>
                  <a:tcPr/>
                </a:tc>
                <a:tc>
                  <a:txBody>
                    <a:bodyPr/>
                    <a:lstStyle/>
                    <a:p>
                      <a:pPr algn="ctr"/>
                      <a:r>
                        <a:rPr lang="en-US" b="1" dirty="0"/>
                        <a:t>3779</a:t>
                      </a:r>
                      <a:endParaRPr lang="en-CY" b="1" dirty="0"/>
                    </a:p>
                  </a:txBody>
                  <a:tcPr/>
                </a:tc>
                <a:tc>
                  <a:txBody>
                    <a:bodyPr/>
                    <a:lstStyle/>
                    <a:p>
                      <a:pPr algn="ctr"/>
                      <a:r>
                        <a:rPr lang="en-US" b="1" dirty="0"/>
                        <a:t>4727</a:t>
                      </a:r>
                      <a:endParaRPr lang="en-CY" b="1" dirty="0"/>
                    </a:p>
                  </a:txBody>
                  <a:tcPr/>
                </a:tc>
                <a:tc>
                  <a:txBody>
                    <a:bodyPr/>
                    <a:lstStyle/>
                    <a:p>
                      <a:pPr algn="ctr"/>
                      <a:r>
                        <a:rPr lang="en-US" b="1" dirty="0"/>
                        <a:t>8,8%</a:t>
                      </a:r>
                      <a:endParaRPr lang="en-CY" b="1" dirty="0"/>
                    </a:p>
                  </a:txBody>
                  <a:tcPr/>
                </a:tc>
                <a:extLst>
                  <a:ext uri="{0D108BD9-81ED-4DB2-BD59-A6C34878D82A}">
                    <a16:rowId xmlns:a16="http://schemas.microsoft.com/office/drawing/2014/main" val="282335195"/>
                  </a:ext>
                </a:extLst>
              </a:tr>
            </a:tbl>
          </a:graphicData>
        </a:graphic>
      </p:graphicFrame>
      <p:pic>
        <p:nvPicPr>
          <p:cNvPr id="12" name="Picture 11">
            <a:extLst>
              <a:ext uri="{FF2B5EF4-FFF2-40B4-BE49-F238E27FC236}">
                <a16:creationId xmlns:a16="http://schemas.microsoft.com/office/drawing/2014/main" id="{C26B57DE-E158-B62D-F69E-E4579BDE150C}"/>
              </a:ext>
            </a:extLst>
          </p:cNvPr>
          <p:cNvPicPr>
            <a:picLocks noChangeAspect="1"/>
          </p:cNvPicPr>
          <p:nvPr/>
        </p:nvPicPr>
        <p:blipFill>
          <a:blip r:embed="rId3"/>
          <a:stretch>
            <a:fillRect/>
          </a:stretch>
        </p:blipFill>
        <p:spPr>
          <a:xfrm>
            <a:off x="423580" y="1119413"/>
            <a:ext cx="3807909" cy="2324918"/>
          </a:xfrm>
          <a:prstGeom prst="rect">
            <a:avLst/>
          </a:prstGeom>
        </p:spPr>
      </p:pic>
      <p:pic>
        <p:nvPicPr>
          <p:cNvPr id="14" name="Picture 13">
            <a:extLst>
              <a:ext uri="{FF2B5EF4-FFF2-40B4-BE49-F238E27FC236}">
                <a16:creationId xmlns:a16="http://schemas.microsoft.com/office/drawing/2014/main" id="{FC440102-56AD-6DD6-F121-93838927B053}"/>
              </a:ext>
            </a:extLst>
          </p:cNvPr>
          <p:cNvPicPr>
            <a:picLocks noChangeAspect="1"/>
          </p:cNvPicPr>
          <p:nvPr/>
        </p:nvPicPr>
        <p:blipFill>
          <a:blip r:embed="rId4"/>
          <a:stretch>
            <a:fillRect/>
          </a:stretch>
        </p:blipFill>
        <p:spPr>
          <a:xfrm>
            <a:off x="4368243" y="2562727"/>
            <a:ext cx="3662218" cy="2178974"/>
          </a:xfrm>
          <a:prstGeom prst="rect">
            <a:avLst/>
          </a:prstGeom>
        </p:spPr>
      </p:pic>
      <p:pic>
        <p:nvPicPr>
          <p:cNvPr id="18" name="Picture 17">
            <a:extLst>
              <a:ext uri="{FF2B5EF4-FFF2-40B4-BE49-F238E27FC236}">
                <a16:creationId xmlns:a16="http://schemas.microsoft.com/office/drawing/2014/main" id="{9666FD38-69BD-B0CD-0CCE-FD8E2E9837EE}"/>
              </a:ext>
            </a:extLst>
          </p:cNvPr>
          <p:cNvPicPr>
            <a:picLocks noChangeAspect="1"/>
          </p:cNvPicPr>
          <p:nvPr/>
        </p:nvPicPr>
        <p:blipFill>
          <a:blip r:embed="rId5"/>
          <a:stretch>
            <a:fillRect/>
          </a:stretch>
        </p:blipFill>
        <p:spPr>
          <a:xfrm>
            <a:off x="8167216" y="1162344"/>
            <a:ext cx="3528358" cy="2239056"/>
          </a:xfrm>
          <a:prstGeom prst="rect">
            <a:avLst/>
          </a:prstGeom>
        </p:spPr>
      </p:pic>
    </p:spTree>
    <p:extLst>
      <p:ext uri="{BB962C8B-B14F-4D97-AF65-F5344CB8AC3E}">
        <p14:creationId xmlns:p14="http://schemas.microsoft.com/office/powerpoint/2010/main" val="5709442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8A1769-27D2-87D7-0F55-E602B3BD056C}"/>
              </a:ext>
            </a:extLst>
          </p:cNvPr>
          <p:cNvSpPr>
            <a:spLocks noGrp="1"/>
          </p:cNvSpPr>
          <p:nvPr>
            <p:ph type="title"/>
          </p:nvPr>
        </p:nvSpPr>
        <p:spPr/>
        <p:txBody>
          <a:bodyPr/>
          <a:lstStyle/>
          <a:p>
            <a:r>
              <a:rPr lang="en-US" dirty="0"/>
              <a:t>Bottom-Up Analysis for Cyprus</a:t>
            </a:r>
            <a:endParaRPr lang="en-CY" dirty="0"/>
          </a:p>
        </p:txBody>
      </p:sp>
      <p:sp>
        <p:nvSpPr>
          <p:cNvPr id="3" name="Content Placeholder 2">
            <a:extLst>
              <a:ext uri="{FF2B5EF4-FFF2-40B4-BE49-F238E27FC236}">
                <a16:creationId xmlns:a16="http://schemas.microsoft.com/office/drawing/2014/main" id="{7221D13D-23AC-7F2B-D8F3-BB6672C554ED}"/>
              </a:ext>
            </a:extLst>
          </p:cNvPr>
          <p:cNvSpPr>
            <a:spLocks noGrp="1"/>
          </p:cNvSpPr>
          <p:nvPr>
            <p:ph idx="1"/>
          </p:nvPr>
        </p:nvSpPr>
        <p:spPr>
          <a:xfrm>
            <a:off x="838200" y="1584251"/>
            <a:ext cx="10549271" cy="4720303"/>
          </a:xfrm>
        </p:spPr>
        <p:txBody>
          <a:bodyPr>
            <a:normAutofit fontScale="92500" lnSpcReduction="20000"/>
          </a:bodyPr>
          <a:lstStyle/>
          <a:p>
            <a:pPr marL="0" indent="0" algn="ctr">
              <a:buNone/>
            </a:pPr>
            <a:r>
              <a:rPr lang="en-US" b="1" dirty="0">
                <a:solidFill>
                  <a:schemeClr val="tx2">
                    <a:lumMod val="75000"/>
                  </a:schemeClr>
                </a:solidFill>
              </a:rPr>
              <a:t>Estimation approach based on detailed, real-world data at patient and treatment level </a:t>
            </a:r>
          </a:p>
          <a:p>
            <a:pPr marL="0" indent="0">
              <a:buNone/>
            </a:pPr>
            <a:endParaRPr lang="en-US" dirty="0"/>
          </a:p>
          <a:p>
            <a:pPr marL="0" indent="0">
              <a:buNone/>
            </a:pPr>
            <a:r>
              <a:rPr lang="en-US" b="1" dirty="0"/>
              <a:t>Application in Cyprus:</a:t>
            </a:r>
            <a:endParaRPr lang="en-US" dirty="0"/>
          </a:p>
          <a:p>
            <a:r>
              <a:rPr lang="en-US" dirty="0"/>
              <a:t>Real-world validation using national data and procurement insights, including number of Lu-177 administrations per year, clinical indications and administered activity (</a:t>
            </a:r>
            <a:r>
              <a:rPr lang="en-US" dirty="0" err="1"/>
              <a:t>GBq</a:t>
            </a:r>
            <a:r>
              <a:rPr lang="en-US" dirty="0"/>
              <a:t>) from GOC, BOCOC (pending MoH).</a:t>
            </a:r>
          </a:p>
          <a:p>
            <a:r>
              <a:rPr lang="en-US" dirty="0"/>
              <a:t>Use of expenditure data to approximate actual treatment activity (conversion to doses ongoing).</a:t>
            </a:r>
          </a:p>
          <a:p>
            <a:r>
              <a:rPr lang="en-US" dirty="0"/>
              <a:t>The analysis will be further extended through the questionnaire developed with WP4, which will also be applied to Slovenia and Greece to collect comparable real-world data.</a:t>
            </a:r>
          </a:p>
          <a:p>
            <a:pPr marL="0" indent="0">
              <a:buNone/>
            </a:pPr>
            <a:endParaRPr lang="en-US" dirty="0"/>
          </a:p>
          <a:p>
            <a:pPr marL="0" indent="0">
              <a:buNone/>
            </a:pPr>
            <a:r>
              <a:rPr lang="en-US" b="1" dirty="0"/>
              <a:t>Objective:</a:t>
            </a:r>
            <a:endParaRPr lang="en-US" dirty="0"/>
          </a:p>
          <a:p>
            <a:r>
              <a:rPr lang="en-US" dirty="0"/>
              <a:t>By integrating all available data sources, the objective is to build a realistic and evidence-based representation of Lu-177 demand and eligible patients.</a:t>
            </a:r>
            <a:endParaRPr lang="en-CY" dirty="0"/>
          </a:p>
        </p:txBody>
      </p:sp>
    </p:spTree>
    <p:extLst>
      <p:ext uri="{BB962C8B-B14F-4D97-AF65-F5344CB8AC3E}">
        <p14:creationId xmlns:p14="http://schemas.microsoft.com/office/powerpoint/2010/main" val="421659256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413EBC-B416-9D50-50F3-67AF59C7535D}"/>
              </a:ext>
            </a:extLst>
          </p:cNvPr>
          <p:cNvSpPr>
            <a:spLocks noGrp="1"/>
          </p:cNvSpPr>
          <p:nvPr>
            <p:ph type="title"/>
          </p:nvPr>
        </p:nvSpPr>
        <p:spPr>
          <a:xfrm>
            <a:off x="1019109" y="407447"/>
            <a:ext cx="10515600" cy="1033462"/>
          </a:xfrm>
        </p:spPr>
        <p:txBody>
          <a:bodyPr/>
          <a:lstStyle/>
          <a:p>
            <a:r>
              <a:rPr lang="en-US" dirty="0"/>
              <a:t>Most </a:t>
            </a:r>
            <a:r>
              <a:rPr lang="en-US" sz="4000" dirty="0"/>
              <a:t>common</a:t>
            </a:r>
            <a:r>
              <a:rPr lang="en-US" dirty="0"/>
              <a:t> drivers for the future</a:t>
            </a:r>
            <a:endParaRPr lang="en-CY" dirty="0"/>
          </a:p>
        </p:txBody>
      </p:sp>
      <p:sp>
        <p:nvSpPr>
          <p:cNvPr id="3" name="Text Placeholder 2">
            <a:extLst>
              <a:ext uri="{FF2B5EF4-FFF2-40B4-BE49-F238E27FC236}">
                <a16:creationId xmlns:a16="http://schemas.microsoft.com/office/drawing/2014/main" id="{BA3A7161-012B-C034-C396-410D2B21F81D}"/>
              </a:ext>
            </a:extLst>
          </p:cNvPr>
          <p:cNvSpPr>
            <a:spLocks noGrp="1"/>
          </p:cNvSpPr>
          <p:nvPr>
            <p:ph type="body" idx="1"/>
          </p:nvPr>
        </p:nvSpPr>
        <p:spPr>
          <a:xfrm>
            <a:off x="1019110" y="1728932"/>
            <a:ext cx="10515599" cy="2433994"/>
          </a:xfrm>
        </p:spPr>
        <p:txBody>
          <a:bodyPr>
            <a:normAutofit fontScale="92500" lnSpcReduction="20000"/>
          </a:bodyPr>
          <a:lstStyle/>
          <a:p>
            <a:pPr algn="ctr"/>
            <a:r>
              <a:rPr lang="en-US" sz="2200" b="1" dirty="0"/>
              <a:t>The most common cancer types that are expected to drive the future use of Lu-177 across the </a:t>
            </a:r>
            <a:r>
              <a:rPr lang="en-US" sz="2200" b="1" dirty="0" err="1"/>
              <a:t>analysed</a:t>
            </a:r>
            <a:r>
              <a:rPr lang="en-US" sz="2200" b="1" dirty="0"/>
              <a:t> countries</a:t>
            </a:r>
          </a:p>
          <a:p>
            <a:pPr marL="342900" indent="-342900">
              <a:buFont typeface="Arial" panose="020B0604020202020204" pitchFamily="34" charset="0"/>
              <a:buChar char="•"/>
            </a:pPr>
            <a:r>
              <a:rPr lang="en-US" sz="2200" dirty="0">
                <a:effectLst>
                  <a:outerShdw blurRad="38100" dist="38100" dir="2700000" algn="tl">
                    <a:srgbClr val="000000">
                      <a:alpha val="43137"/>
                    </a:srgbClr>
                  </a:outerShdw>
                </a:effectLst>
              </a:rPr>
              <a:t>C61 - Prostate cancer: </a:t>
            </a:r>
            <a:r>
              <a:rPr lang="en-US" sz="2200" dirty="0"/>
              <a:t>largest share in Cyprus and Greece, and a significant contributor in Slovenia</a:t>
            </a:r>
          </a:p>
          <a:p>
            <a:pPr marL="342900" indent="-342900">
              <a:buFont typeface="Arial" panose="020B0604020202020204" pitchFamily="34" charset="0"/>
              <a:buChar char="•"/>
            </a:pPr>
            <a:r>
              <a:rPr lang="en-US" sz="2200" dirty="0">
                <a:effectLst>
                  <a:outerShdw blurRad="38100" dist="38100" dir="2700000" algn="tl">
                    <a:srgbClr val="000000">
                      <a:alpha val="43137"/>
                    </a:srgbClr>
                  </a:outerShdw>
                </a:effectLst>
              </a:rPr>
              <a:t>C50 - Breast cancer: </a:t>
            </a:r>
            <a:r>
              <a:rPr lang="en-US" sz="2200" dirty="0"/>
              <a:t>consistently present across all countries with a notable contribution</a:t>
            </a:r>
          </a:p>
          <a:p>
            <a:pPr marL="342900" indent="-342900">
              <a:buFont typeface="Arial" panose="020B0604020202020204" pitchFamily="34" charset="0"/>
              <a:buChar char="•"/>
            </a:pPr>
            <a:r>
              <a:rPr lang="en-US" sz="2200" dirty="0">
                <a:effectLst>
                  <a:outerShdw blurRad="38100" dist="38100" dir="2700000" algn="tl">
                    <a:srgbClr val="000000">
                      <a:alpha val="43137"/>
                    </a:srgbClr>
                  </a:outerShdw>
                </a:effectLst>
              </a:rPr>
              <a:t>C67 - Bladder cancer</a:t>
            </a:r>
            <a:r>
              <a:rPr lang="en-US" sz="2200" dirty="0"/>
              <a:t>: contributes across countries, with a more visible share in Cyprus and Greece</a:t>
            </a:r>
          </a:p>
          <a:p>
            <a:pPr marL="342900" indent="-342900">
              <a:buFont typeface="Arial" panose="020B0604020202020204" pitchFamily="34" charset="0"/>
              <a:buChar char="•"/>
            </a:pPr>
            <a:r>
              <a:rPr lang="en-US" sz="2200" dirty="0">
                <a:effectLst>
                  <a:outerShdw blurRad="38100" dist="38100" dir="2700000" algn="tl">
                    <a:srgbClr val="000000">
                      <a:alpha val="43137"/>
                    </a:srgbClr>
                  </a:outerShdw>
                </a:effectLst>
              </a:rPr>
              <a:t>C43 - Skin cancer: </a:t>
            </a:r>
            <a:r>
              <a:rPr lang="en-US" sz="2200" dirty="0"/>
              <a:t>significant contribution in Slovenia</a:t>
            </a:r>
          </a:p>
          <a:p>
            <a:pPr marL="342900" indent="-342900">
              <a:buFont typeface="Arial" panose="020B0604020202020204" pitchFamily="34" charset="0"/>
              <a:buChar char="•"/>
            </a:pPr>
            <a:r>
              <a:rPr lang="en-US" sz="2200" dirty="0">
                <a:effectLst>
                  <a:outerShdw blurRad="38100" dist="38100" dir="2700000" algn="tl">
                    <a:srgbClr val="000000">
                      <a:alpha val="43137"/>
                    </a:srgbClr>
                  </a:outerShdw>
                </a:effectLst>
              </a:rPr>
              <a:t>Other cancer types: </a:t>
            </a:r>
            <a:r>
              <a:rPr lang="en-US" sz="2200" dirty="0"/>
              <a:t>remaining share across all countries</a:t>
            </a:r>
          </a:p>
        </p:txBody>
      </p:sp>
      <p:pic>
        <p:nvPicPr>
          <p:cNvPr id="14" name="Picture 13">
            <a:extLst>
              <a:ext uri="{FF2B5EF4-FFF2-40B4-BE49-F238E27FC236}">
                <a16:creationId xmlns:a16="http://schemas.microsoft.com/office/drawing/2014/main" id="{532E3321-3507-0E61-9807-203BF6B64733}"/>
              </a:ext>
            </a:extLst>
          </p:cNvPr>
          <p:cNvPicPr>
            <a:picLocks noChangeAspect="1"/>
          </p:cNvPicPr>
          <p:nvPr/>
        </p:nvPicPr>
        <p:blipFill>
          <a:blip r:embed="rId3"/>
          <a:stretch>
            <a:fillRect/>
          </a:stretch>
        </p:blipFill>
        <p:spPr>
          <a:xfrm>
            <a:off x="750528" y="4305327"/>
            <a:ext cx="3321742" cy="2159350"/>
          </a:xfrm>
          <a:prstGeom prst="rect">
            <a:avLst/>
          </a:prstGeom>
          <a:ln>
            <a:noFill/>
          </a:ln>
          <a:effectLst>
            <a:outerShdw blurRad="292100" dist="139700" dir="2700000" algn="tl" rotWithShape="0">
              <a:srgbClr val="333333">
                <a:alpha val="65000"/>
              </a:srgbClr>
            </a:outerShdw>
          </a:effectLst>
        </p:spPr>
      </p:pic>
      <p:pic>
        <p:nvPicPr>
          <p:cNvPr id="16" name="Picture 15">
            <a:extLst>
              <a:ext uri="{FF2B5EF4-FFF2-40B4-BE49-F238E27FC236}">
                <a16:creationId xmlns:a16="http://schemas.microsoft.com/office/drawing/2014/main" id="{C5FAC975-731F-28A4-753E-942B27AC5561}"/>
              </a:ext>
            </a:extLst>
          </p:cNvPr>
          <p:cNvPicPr>
            <a:picLocks noChangeAspect="1"/>
          </p:cNvPicPr>
          <p:nvPr/>
        </p:nvPicPr>
        <p:blipFill>
          <a:blip r:embed="rId4"/>
          <a:stretch>
            <a:fillRect/>
          </a:stretch>
        </p:blipFill>
        <p:spPr>
          <a:xfrm>
            <a:off x="8119729" y="4305327"/>
            <a:ext cx="3683103" cy="2173474"/>
          </a:xfrm>
          <a:prstGeom prst="rect">
            <a:avLst/>
          </a:prstGeom>
          <a:ln>
            <a:noFill/>
          </a:ln>
          <a:effectLst>
            <a:outerShdw blurRad="292100" dist="139700" dir="2700000" algn="tl" rotWithShape="0">
              <a:srgbClr val="333333">
                <a:alpha val="65000"/>
              </a:srgbClr>
            </a:outerShdw>
          </a:effectLst>
        </p:spPr>
      </p:pic>
      <p:pic>
        <p:nvPicPr>
          <p:cNvPr id="20" name="Picture 19">
            <a:extLst>
              <a:ext uri="{FF2B5EF4-FFF2-40B4-BE49-F238E27FC236}">
                <a16:creationId xmlns:a16="http://schemas.microsoft.com/office/drawing/2014/main" id="{14BD0A77-C67E-2084-E21F-104EE81F2831}"/>
              </a:ext>
            </a:extLst>
          </p:cNvPr>
          <p:cNvPicPr>
            <a:picLocks noChangeAspect="1"/>
          </p:cNvPicPr>
          <p:nvPr/>
        </p:nvPicPr>
        <p:blipFill>
          <a:blip r:embed="rId5"/>
          <a:stretch>
            <a:fillRect/>
          </a:stretch>
        </p:blipFill>
        <p:spPr>
          <a:xfrm>
            <a:off x="4316139" y="4291203"/>
            <a:ext cx="3559721" cy="215935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424495281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A09FE7-750B-84D4-4649-8A35164393C3}"/>
              </a:ext>
            </a:extLst>
          </p:cNvPr>
          <p:cNvSpPr>
            <a:spLocks noGrp="1"/>
          </p:cNvSpPr>
          <p:nvPr>
            <p:ph type="title"/>
          </p:nvPr>
        </p:nvSpPr>
        <p:spPr>
          <a:xfrm>
            <a:off x="831850" y="442127"/>
            <a:ext cx="10515600" cy="955117"/>
          </a:xfrm>
        </p:spPr>
        <p:txBody>
          <a:bodyPr/>
          <a:lstStyle/>
          <a:p>
            <a:r>
              <a:rPr lang="en-US" dirty="0"/>
              <a:t>Next Steps</a:t>
            </a:r>
            <a:endParaRPr lang="en-CY" dirty="0"/>
          </a:p>
        </p:txBody>
      </p:sp>
      <p:sp>
        <p:nvSpPr>
          <p:cNvPr id="3" name="Text Placeholder 2">
            <a:extLst>
              <a:ext uri="{FF2B5EF4-FFF2-40B4-BE49-F238E27FC236}">
                <a16:creationId xmlns:a16="http://schemas.microsoft.com/office/drawing/2014/main" id="{96F25DC6-D066-574C-9225-34855DD65A80}"/>
              </a:ext>
            </a:extLst>
          </p:cNvPr>
          <p:cNvSpPr>
            <a:spLocks noGrp="1"/>
          </p:cNvSpPr>
          <p:nvPr>
            <p:ph type="body" idx="1"/>
          </p:nvPr>
        </p:nvSpPr>
        <p:spPr>
          <a:xfrm>
            <a:off x="831850" y="1738365"/>
            <a:ext cx="10515600" cy="4677508"/>
          </a:xfrm>
        </p:spPr>
        <p:txBody>
          <a:bodyPr>
            <a:normAutofit fontScale="92500" lnSpcReduction="20000"/>
          </a:bodyPr>
          <a:lstStyle/>
          <a:p>
            <a:pPr>
              <a:lnSpc>
                <a:spcPct val="120000"/>
              </a:lnSpc>
            </a:pPr>
            <a:r>
              <a:rPr lang="en-US" sz="1600" b="1" dirty="0"/>
              <a:t>Next Phase of the analysis -&gt;</a:t>
            </a:r>
            <a:r>
              <a:rPr lang="en-US" sz="1600" dirty="0"/>
              <a:t> Refining and extending the model through scenario simulation and the integration of additional real-world data and </a:t>
            </a:r>
            <a:r>
              <a:rPr lang="en-US" sz="1600" dirty="0">
                <a:effectLst>
                  <a:outerShdw blurRad="38100" dist="38100" dir="2700000" algn="tl">
                    <a:srgbClr val="000000">
                      <a:alpha val="43137"/>
                    </a:srgbClr>
                  </a:outerShdw>
                </a:effectLst>
              </a:rPr>
              <a:t>more countries </a:t>
            </a:r>
            <a:r>
              <a:rPr lang="en-US" sz="1600" dirty="0"/>
              <a:t>( e.g. Bosnia &amp; Herzegovina) </a:t>
            </a:r>
          </a:p>
          <a:p>
            <a:pPr>
              <a:lnSpc>
                <a:spcPct val="120000"/>
              </a:lnSpc>
            </a:pPr>
            <a:r>
              <a:rPr lang="en-US" sz="1600" b="1" dirty="0"/>
              <a:t>Future integrations will:</a:t>
            </a:r>
          </a:p>
          <a:p>
            <a:pPr marL="457200" indent="-457200">
              <a:lnSpc>
                <a:spcPct val="120000"/>
              </a:lnSpc>
              <a:buFont typeface="+mj-lt"/>
              <a:buAutoNum type="arabicPeriod"/>
            </a:pPr>
            <a:r>
              <a:rPr lang="en-US" sz="1600" dirty="0"/>
              <a:t>Incorporate changes over time in key variables such as cancer incidence by type, applicability percentages of Lu-177 therapy, system capacity constraints, and pricing assumptions</a:t>
            </a:r>
          </a:p>
          <a:p>
            <a:pPr marL="457200" indent="-457200">
              <a:lnSpc>
                <a:spcPct val="120000"/>
              </a:lnSpc>
              <a:buFont typeface="+mj-lt"/>
              <a:buAutoNum type="arabicPeriod"/>
            </a:pPr>
            <a:r>
              <a:rPr lang="en-US" sz="1600" dirty="0"/>
              <a:t>Additional data from partners and organizations, including BOCOC, OKYPY, GOC and the questionnaire, will be used to improve the robustness and realism of the model</a:t>
            </a:r>
            <a:endParaRPr lang="en-US" sz="1600" b="1" dirty="0"/>
          </a:p>
          <a:p>
            <a:pPr marL="457200" indent="-457200">
              <a:lnSpc>
                <a:spcPct val="120000"/>
              </a:lnSpc>
              <a:buFont typeface="+mj-lt"/>
              <a:buAutoNum type="arabicPeriod"/>
            </a:pPr>
            <a:r>
              <a:rPr lang="en-US" sz="1600" dirty="0"/>
              <a:t>After the period of 2027, the model will simulate an increase in the number of treated cases, reflecting the expected transition of Lu-177 into first-line treatment.</a:t>
            </a:r>
          </a:p>
          <a:p>
            <a:pPr marL="457200" indent="-457200">
              <a:lnSpc>
                <a:spcPct val="120000"/>
              </a:lnSpc>
              <a:buFont typeface="+mj-lt"/>
              <a:buAutoNum type="arabicPeriod"/>
            </a:pPr>
            <a:r>
              <a:rPr lang="en-US" sz="1600" dirty="0"/>
              <a:t>All assumptions will be continuously validated and updated as new data and evidence become available</a:t>
            </a:r>
          </a:p>
          <a:p>
            <a:pPr marL="457200" indent="-457200">
              <a:lnSpc>
                <a:spcPct val="120000"/>
              </a:lnSpc>
              <a:buFont typeface="+mj-lt"/>
              <a:buAutoNum type="arabicPeriod"/>
            </a:pPr>
            <a:r>
              <a:rPr lang="en-US" sz="1600" dirty="0"/>
              <a:t>By the end of the year, we will have </a:t>
            </a:r>
          </a:p>
          <a:p>
            <a:pPr marL="914400" lvl="1" indent="-457200">
              <a:lnSpc>
                <a:spcPct val="120000"/>
              </a:lnSpc>
              <a:buFont typeface="Arial" panose="020B0604020202020204" pitchFamily="34" charset="0"/>
              <a:buChar char="•"/>
            </a:pPr>
            <a:r>
              <a:rPr lang="en-US" sz="1600" dirty="0">
                <a:solidFill>
                  <a:schemeClr val="tx1"/>
                </a:solidFill>
              </a:rPr>
              <a:t>the </a:t>
            </a:r>
            <a:r>
              <a:rPr lang="en-US" sz="1600" b="1" dirty="0">
                <a:solidFill>
                  <a:schemeClr val="tx1"/>
                </a:solidFill>
              </a:rPr>
              <a:t>Macroenvironment analysis (PESTEL) </a:t>
            </a:r>
            <a:r>
              <a:rPr lang="en-US" sz="1600" dirty="0">
                <a:solidFill>
                  <a:schemeClr val="tx1"/>
                </a:solidFill>
              </a:rPr>
              <a:t>that examines market size, growth trends and cancer incidence, along with the economic, regulatory and technological context of the healthcare sector.</a:t>
            </a:r>
          </a:p>
          <a:p>
            <a:pPr marL="914400" lvl="1" indent="-457200">
              <a:lnSpc>
                <a:spcPct val="120000"/>
              </a:lnSpc>
              <a:buFont typeface="Arial" panose="020B0604020202020204" pitchFamily="34" charset="0"/>
              <a:buChar char="•"/>
            </a:pPr>
            <a:r>
              <a:rPr lang="en-US" sz="1600" dirty="0">
                <a:solidFill>
                  <a:schemeClr val="tx1"/>
                </a:solidFill>
              </a:rPr>
              <a:t>the</a:t>
            </a:r>
            <a:r>
              <a:rPr lang="en-US" sz="1600" b="1" dirty="0">
                <a:solidFill>
                  <a:schemeClr val="tx1"/>
                </a:solidFill>
              </a:rPr>
              <a:t> Microenvironment analysis (Porter’s 5 Forces) </a:t>
            </a:r>
            <a:r>
              <a:rPr lang="en-US" sz="1600" dirty="0">
                <a:solidFill>
                  <a:schemeClr val="tx1"/>
                </a:solidFill>
              </a:rPr>
              <a:t>that focuses on industry structure and competition, including key players, barriers to entry, bargaining power and value chain dynamics</a:t>
            </a:r>
            <a:r>
              <a:rPr lang="en-US" sz="1600" dirty="0"/>
              <a:t>.</a:t>
            </a:r>
          </a:p>
          <a:p>
            <a:pPr marL="457200" indent="-457200">
              <a:lnSpc>
                <a:spcPct val="120000"/>
              </a:lnSpc>
              <a:buFont typeface="+mj-lt"/>
              <a:buAutoNum type="arabicPeriod"/>
            </a:pPr>
            <a:endParaRPr lang="en-CY" sz="1600" dirty="0"/>
          </a:p>
        </p:txBody>
      </p:sp>
    </p:spTree>
    <p:extLst>
      <p:ext uri="{BB962C8B-B14F-4D97-AF65-F5344CB8AC3E}">
        <p14:creationId xmlns:p14="http://schemas.microsoft.com/office/powerpoint/2010/main" val="335452807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6DDFD316-F61B-4078-AE6D-3BDED7DC2935}"/>
              </a:ext>
            </a:extLst>
          </p:cNvPr>
          <p:cNvSpPr>
            <a:spLocks noGrp="1"/>
          </p:cNvSpPr>
          <p:nvPr>
            <p:ph type="title" idx="4294967295"/>
          </p:nvPr>
        </p:nvSpPr>
        <p:spPr>
          <a:xfrm>
            <a:off x="838200" y="3162300"/>
            <a:ext cx="10515600" cy="836613"/>
          </a:xfrm>
        </p:spPr>
        <p:txBody>
          <a:bodyPr>
            <a:normAutofit/>
          </a:bodyPr>
          <a:lstStyle/>
          <a:p>
            <a:pPr algn="ctr"/>
            <a:r>
              <a:rPr lang="sl-SI" sz="2400" dirty="0" err="1">
                <a:solidFill>
                  <a:schemeClr val="bg1"/>
                </a:solidFill>
              </a:rPr>
              <a:t>Thank</a:t>
            </a:r>
            <a:r>
              <a:rPr lang="sl-SI" sz="2400" dirty="0">
                <a:solidFill>
                  <a:schemeClr val="bg1"/>
                </a:solidFill>
              </a:rPr>
              <a:t> </a:t>
            </a:r>
            <a:r>
              <a:rPr lang="sl-SI" sz="2400" dirty="0" err="1">
                <a:solidFill>
                  <a:schemeClr val="bg1"/>
                </a:solidFill>
              </a:rPr>
              <a:t>you</a:t>
            </a:r>
            <a:r>
              <a:rPr lang="sl-SI" sz="2400" dirty="0">
                <a:solidFill>
                  <a:schemeClr val="bg1"/>
                </a:solidFill>
              </a:rPr>
              <a:t> </a:t>
            </a:r>
            <a:r>
              <a:rPr lang="sl-SI" sz="2400" dirty="0" err="1">
                <a:solidFill>
                  <a:schemeClr val="bg1"/>
                </a:solidFill>
              </a:rPr>
              <a:t>for</a:t>
            </a:r>
            <a:r>
              <a:rPr lang="sl-SI" sz="2400" dirty="0">
                <a:solidFill>
                  <a:schemeClr val="bg1"/>
                </a:solidFill>
              </a:rPr>
              <a:t> </a:t>
            </a:r>
            <a:r>
              <a:rPr lang="sl-SI" sz="2400" dirty="0" err="1">
                <a:solidFill>
                  <a:schemeClr val="bg1"/>
                </a:solidFill>
              </a:rPr>
              <a:t>your</a:t>
            </a:r>
            <a:r>
              <a:rPr lang="sl-SI" sz="2400" dirty="0">
                <a:solidFill>
                  <a:schemeClr val="bg1"/>
                </a:solidFill>
              </a:rPr>
              <a:t> </a:t>
            </a:r>
            <a:r>
              <a:rPr lang="sl-SI" sz="2400" dirty="0" err="1">
                <a:solidFill>
                  <a:schemeClr val="bg1"/>
                </a:solidFill>
              </a:rPr>
              <a:t>attention</a:t>
            </a:r>
            <a:endParaRPr lang="en-SI" sz="2400" dirty="0">
              <a:solidFill>
                <a:schemeClr val="bg1"/>
              </a:solidFill>
            </a:endParaRPr>
          </a:p>
        </p:txBody>
      </p:sp>
    </p:spTree>
    <p:extLst>
      <p:ext uri="{BB962C8B-B14F-4D97-AF65-F5344CB8AC3E}">
        <p14:creationId xmlns:p14="http://schemas.microsoft.com/office/powerpoint/2010/main" val="2940042029"/>
      </p:ext>
    </p:extLst>
  </p:cSld>
  <p:clrMapOvr>
    <a:masterClrMapping/>
  </p:clrMapOvr>
</p:sld>
</file>

<file path=ppt/theme/theme1.xml><?xml version="1.0" encoding="utf-8"?>
<a:theme xmlns:a="http://schemas.openxmlformats.org/drawingml/2006/main" name="Office Theme">
  <a:themeElements>
    <a:clrScheme name="Ifigeneia Colors">
      <a:dk1>
        <a:srgbClr val="565656"/>
      </a:dk1>
      <a:lt1>
        <a:sysClr val="window" lastClr="FFFFFF"/>
      </a:lt1>
      <a:dk2>
        <a:srgbClr val="5F5C85"/>
      </a:dk2>
      <a:lt2>
        <a:srgbClr val="C7D6D1"/>
      </a:lt2>
      <a:accent1>
        <a:srgbClr val="4B719C"/>
      </a:accent1>
      <a:accent2>
        <a:srgbClr val="739DBF"/>
      </a:accent2>
      <a:accent3>
        <a:srgbClr val="83BBA9"/>
      </a:accent3>
      <a:accent4>
        <a:srgbClr val="4D8A74"/>
      </a:accent4>
      <a:accent5>
        <a:srgbClr val="908BAE"/>
      </a:accent5>
      <a:accent6>
        <a:srgbClr val="D6D4E8"/>
      </a:accent6>
      <a:hlink>
        <a:srgbClr val="739DBF"/>
      </a:hlink>
      <a:folHlink>
        <a:srgbClr val="908BAE"/>
      </a:folHlink>
    </a:clrScheme>
    <a:fontScheme name="Ifigineja font">
      <a:majorFont>
        <a:latin typeface="Roboto"/>
        <a:ea typeface=""/>
        <a:cs typeface=""/>
      </a:majorFont>
      <a:minorFont>
        <a:latin typeface="Roboto Condensed"/>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_IFIGENEIA presentation template z fontom.pptx" id="{C52B263F-64CA-4880-BE9F-D36B64EDBCCC}" vid="{42F2E245-54D5-4FE8-807E-F8BF848FB82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_activity xmlns="7e3ab843-1cde-4ddc-97e9-97e7901d02bd"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10C3B15F88BA1746BD44179A2E84EED2" ma:contentTypeVersion="5" ma:contentTypeDescription="Create a new document." ma:contentTypeScope="" ma:versionID="6e42d17da81ac2f0b8594d643f6ef2ca">
  <xsd:schema xmlns:xsd="http://www.w3.org/2001/XMLSchema" xmlns:xs="http://www.w3.org/2001/XMLSchema" xmlns:p="http://schemas.microsoft.com/office/2006/metadata/properties" xmlns:ns3="7e3ab843-1cde-4ddc-97e9-97e7901d02bd" targetNamespace="http://schemas.microsoft.com/office/2006/metadata/properties" ma:root="true" ma:fieldsID="84d1ff9cb49dad7a556600e5ffcaabbb" ns3:_="">
    <xsd:import namespace="7e3ab843-1cde-4ddc-97e9-97e7901d02bd"/>
    <xsd:element name="properties">
      <xsd:complexType>
        <xsd:sequence>
          <xsd:element name="documentManagement">
            <xsd:complexType>
              <xsd:all>
                <xsd:element ref="ns3:MediaServiceDateTaken" minOccurs="0"/>
                <xsd:element ref="ns3:MediaServiceMetadata" minOccurs="0"/>
                <xsd:element ref="ns3:MediaServiceFastMetadata" minOccurs="0"/>
                <xsd:element ref="ns3:MediaServiceSearchProperties" minOccurs="0"/>
                <xsd:element ref="ns3:_activit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e3ab843-1cde-4ddc-97e9-97e7901d02bd" elementFormDefault="qualified">
    <xsd:import namespace="http://schemas.microsoft.com/office/2006/documentManagement/types"/>
    <xsd:import namespace="http://schemas.microsoft.com/office/infopath/2007/PartnerControls"/>
    <xsd:element name="MediaServiceDateTaken" ma:index="8" nillable="true" ma:displayName="MediaServiceDateTaken" ma:hidden="true" ma:indexed="true" ma:internalName="MediaServiceDateTaken" ma:readOnly="true">
      <xsd:simpleType>
        <xsd:restriction base="dms:Text"/>
      </xsd:simpleType>
    </xsd:element>
    <xsd:element name="MediaServiceMetadata" ma:index="9" nillable="true" ma:displayName="MediaServiceMetadata" ma:hidden="true" ma:internalName="MediaServiceMetadata" ma:readOnly="true">
      <xsd:simpleType>
        <xsd:restriction base="dms:Note"/>
      </xsd:simpleType>
    </xsd:element>
    <xsd:element name="MediaServiceFastMetadata" ma:index="10" nillable="true" ma:displayName="MediaServiceFastMetadata" ma:hidden="true" ma:internalName="MediaServiceFastMetadata" ma:readOnly="true">
      <xsd:simpleType>
        <xsd:restriction base="dms:Note"/>
      </xsd:simpleType>
    </xsd:element>
    <xsd:element name="MediaServiceSearchProperties" ma:index="11" nillable="true" ma:displayName="MediaServiceSearchProperties" ma:hidden="true" ma:internalName="MediaServiceSearchProperties" ma:readOnly="true">
      <xsd:simpleType>
        <xsd:restriction base="dms:Note"/>
      </xsd:simpleType>
    </xsd:element>
    <xsd:element name="_activity" ma:index="12" nillable="true" ma:displayName="_activity" ma:hidden="true" ma:internalName="_activity">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004A0285-E7C2-44FF-8D40-B99D61196F8F}">
  <ds:schemaRefs>
    <ds:schemaRef ds:uri="http://schemas.microsoft.com/sharepoint/v3/contenttype/forms"/>
  </ds:schemaRefs>
</ds:datastoreItem>
</file>

<file path=customXml/itemProps2.xml><?xml version="1.0" encoding="utf-8"?>
<ds:datastoreItem xmlns:ds="http://schemas.openxmlformats.org/officeDocument/2006/customXml" ds:itemID="{96CD9056-EC2E-4D17-B21D-2E9731397FB0}">
  <ds:schemaRefs>
    <ds:schemaRef ds:uri="http://schemas.microsoft.com/office/2006/documentManagement/types"/>
    <ds:schemaRef ds:uri="http://schemas.microsoft.com/office/2006/metadata/properties"/>
    <ds:schemaRef ds:uri="7e3ab843-1cde-4ddc-97e9-97e7901d02bd"/>
    <ds:schemaRef ds:uri="http://schemas.microsoft.com/office/infopath/2007/PartnerControls"/>
    <ds:schemaRef ds:uri="http://purl.org/dc/elements/1.1/"/>
    <ds:schemaRef ds:uri="http://schemas.openxmlformats.org/package/2006/metadata/core-properties"/>
    <ds:schemaRef ds:uri="http://www.w3.org/XML/1998/namespace"/>
    <ds:schemaRef ds:uri="http://purl.org/dc/dcmitype/"/>
    <ds:schemaRef ds:uri="http://purl.org/dc/terms/"/>
  </ds:schemaRefs>
</ds:datastoreItem>
</file>

<file path=customXml/itemProps3.xml><?xml version="1.0" encoding="utf-8"?>
<ds:datastoreItem xmlns:ds="http://schemas.openxmlformats.org/officeDocument/2006/customXml" ds:itemID="{2F4C6A0B-C00C-46AD-B31B-475D789C1D4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e3ab843-1cde-4ddc-97e9-97e7901d02b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02_IFIGENEIA presentation template z fontom</Template>
  <TotalTime>13273</TotalTime>
  <Words>3055</Words>
  <Application>Microsoft Office PowerPoint</Application>
  <PresentationFormat>Widescreen</PresentationFormat>
  <Paragraphs>243</Paragraphs>
  <Slides>10</Slides>
  <Notes>10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10</vt:i4>
      </vt:variant>
    </vt:vector>
  </HeadingPairs>
  <TitlesOfParts>
    <vt:vector size="17" baseType="lpstr">
      <vt:lpstr>Roboto</vt:lpstr>
      <vt:lpstr>Times New Roman</vt:lpstr>
      <vt:lpstr>Space Grotesk</vt:lpstr>
      <vt:lpstr>Roboto Condensed</vt:lpstr>
      <vt:lpstr>Calibri</vt:lpstr>
      <vt:lpstr>Arial</vt:lpstr>
      <vt:lpstr>Office Theme</vt:lpstr>
      <vt:lpstr> WP5: Business plan for end users: From science to business including spinoffs ​ 2nd IFIGENEIA Annual Meeting  Ljubljana, Slovenia, 7-8 May 2026</vt:lpstr>
      <vt:lpstr>WP5: Business plan for end users: From science to business including spinoffs</vt:lpstr>
      <vt:lpstr>PowerPoint Presentation</vt:lpstr>
      <vt:lpstr>Data Analysis Framework</vt:lpstr>
      <vt:lpstr>Clinical Inputs &amp; Model Assumptions</vt:lpstr>
      <vt:lpstr>Estimation of Eligible Patients for Lu-177</vt:lpstr>
      <vt:lpstr>Bottom-Up Analysis for Cyprus</vt:lpstr>
      <vt:lpstr>Most common drivers for the future</vt:lpstr>
      <vt:lpstr>Next Steps</vt:lpstr>
      <vt:lpstr>Thank you for your attention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Katerina Georgiou</dc:creator>
  <cp:lastModifiedBy>Demetris Eliades</cp:lastModifiedBy>
  <cp:revision>124</cp:revision>
  <dcterms:created xsi:type="dcterms:W3CDTF">2026-04-03T07:44:13Z</dcterms:created>
  <dcterms:modified xsi:type="dcterms:W3CDTF">2026-05-06T18:33:57Z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0x01010010C3B15F88BA1746BD44179A2E84EED2</vt:lpwstr>
  </property>
</Properties>
</file>