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6" r:id="rId3"/>
    <p:sldId id="271" r:id="rId4"/>
    <p:sldId id="272" r:id="rId5"/>
    <p:sldId id="269" r:id="rId6"/>
  </p:sldIdLst>
  <p:sldSz cx="12192000" cy="6858000"/>
  <p:notesSz cx="12192000" cy="6858000"/>
  <p:embeddedFontLst>
    <p:embeddedFont>
      <p:font typeface="Roboto" panose="02000000000000000000" pitchFamily="2" charset="0"/>
      <p:regular r:id="rId7"/>
      <p:bold r:id="rId8"/>
      <p:italic r:id="rId9"/>
      <p:boldItalic r:id="rId10"/>
    </p:embeddedFont>
    <p:embeddedFont>
      <p:font typeface="Roboto Condensed" panose="02000000000000000000" pitchFamily="2" charset="0"/>
      <p:regular r:id="rId11"/>
      <p:bold r:id="rId12"/>
      <p:italic r:id="rId13"/>
      <p:boldItalic r:id="rId14"/>
    </p:embeddedFont>
    <p:embeddedFont>
      <p:font typeface="Space Grotesk" panose="020B0604020202020204" charset="0"/>
      <p:regular r:id="rId15"/>
      <p:bold r:id="rId16"/>
    </p:embeddedFont>
  </p:embeddedFontLst>
  <p:defaultTextStyle>
    <a:defPPr>
      <a:defRPr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2CB21C-E68F-412D-8602-B30C96806C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3463193" y="2280596"/>
            <a:ext cx="8055102" cy="2389831"/>
          </a:xfrm>
        </p:spPr>
        <p:txBody>
          <a:bodyPr lIns="0" tIns="0" rIns="0" bIns="0" anchor="b">
            <a:normAutofit/>
          </a:bodyPr>
          <a:lstStyle>
            <a:lvl1pPr>
              <a:defRPr sz="38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63193" y="4763295"/>
            <a:ext cx="8055102" cy="150018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3463193" y="6356350"/>
            <a:ext cx="2743200" cy="365125"/>
          </a:xfrm>
        </p:spPr>
        <p:txBody>
          <a:bodyPr/>
          <a:lstStyle/>
          <a:p>
            <a:pPr>
              <a:defRPr/>
            </a:pPr>
            <a:fld id="{5D2AA5B4-0DC8-44E5-B57A-D28E5D6354E2}" type="datetimeFigureOut">
              <a:rPr lang="sl-SI"/>
              <a:t>30. 04. 2026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8369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30. 04. 2026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25536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310242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874828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7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30. 04. 2026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27432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96982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910047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5156201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 bwMode="auto">
          <a:xfrm>
            <a:off x="6197601" y="1868487"/>
            <a:ext cx="5515428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4742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/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D2AA5B4-0DC8-44E5-B57A-D28E5D6354E2}" type="datetimeFigureOut">
              <a:rPr lang="sl-SI"/>
              <a:t>30. 04. 2026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06054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30. 04. 2026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268884" y="6356350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4234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D2AA5B4-0DC8-44E5-B57A-D28E5D6354E2}" type="datetimeFigureOut">
              <a:rPr lang="sl-SI"/>
              <a:t>30. 04. 2026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30. 04. 2026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D2AA5B4-0DC8-44E5-B57A-D28E5D6354E2}" type="datetimeFigureOut">
              <a:rPr lang="sl-SI"/>
              <a:t>30. 04. 2026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6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30. 04. 2026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D2AA5B4-0DC8-44E5-B57A-D28E5D6354E2}" type="datetimeFigureOut">
              <a:rPr lang="sl-SI"/>
              <a:t>30. 04. 2026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2" name="TextBox 1"/>
          <p:cNvSpPr txBox="1"/>
          <p:nvPr userDrawn="1"/>
        </p:nvSpPr>
        <p:spPr bwMode="auto">
          <a:xfrm>
            <a:off x="11276424" y="5928830"/>
            <a:ext cx="762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l-SI">
                <a:solidFill>
                  <a:schemeClr val="bg1"/>
                </a:solidFill>
                <a:latin typeface="Space Grotesk"/>
                <a:cs typeface="Space Grotesk"/>
              </a:rPr>
              <a:t>Font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E347C5-0C6D-4079-9E3F-E2B839C32F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30. 04. 2026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9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83185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30. 04. 2026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1076088" y="380973"/>
            <a:ext cx="677274" cy="5221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838198" y="365125"/>
            <a:ext cx="10929083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1995416" cy="365125"/>
          </a:xfrm>
        </p:spPr>
        <p:txBody>
          <a:bodyPr/>
          <a:lstStyle/>
          <a:p>
            <a:pPr>
              <a:defRPr/>
            </a:pPr>
            <a:fld id="{5D2AA5B4-0DC8-44E5-B57A-D28E5D6354E2}" type="datetimeFigureOut">
              <a:rPr lang="sl-SI"/>
              <a:t>30. 04. 2026</a:t>
            </a:fld>
            <a:endParaRPr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358105" y="6356350"/>
            <a:ext cx="4831948" cy="365125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25595" y="6356350"/>
            <a:ext cx="3221299" cy="365125"/>
          </a:xfrm>
        </p:spPr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838198" y="365125"/>
            <a:ext cx="10929083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1995416" cy="365125"/>
          </a:xfrm>
        </p:spPr>
        <p:txBody>
          <a:bodyPr/>
          <a:lstStyle/>
          <a:p>
            <a:pPr>
              <a:defRPr/>
            </a:pPr>
            <a:fld id="{5D2AA5B4-0DC8-44E5-B57A-D28E5D6354E2}" type="datetimeFigureOut">
              <a:rPr lang="sl-SI"/>
              <a:t>30. 04. 2026</a:t>
            </a:fld>
            <a:endParaRPr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358105" y="6356350"/>
            <a:ext cx="4831948" cy="365125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25595" y="6356350"/>
            <a:ext cx="3221299" cy="365125"/>
          </a:xfrm>
        </p:spPr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502657" cy="6858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1076088" y="380973"/>
            <a:ext cx="677274" cy="5221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874828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5D2AA5B4-0DC8-44E5-B57A-D28E5D6354E2}" type="datetimeFigureOut">
              <a:rPr lang="sl-SI"/>
              <a:t>30. 04. 2026</a:t>
            </a:fld>
            <a:endParaRPr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3204028" cy="365125"/>
          </a:xfrm>
        </p:spPr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874828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5D2AA5B4-0DC8-44E5-B57A-D28E5D6354E2}" type="datetimeFigureOut">
              <a:rPr lang="sl-SI"/>
              <a:t>30. 04. 2026</a:t>
            </a:fld>
            <a:endParaRPr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3204028" cy="365125"/>
          </a:xfrm>
        </p:spPr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76088" y="380973"/>
            <a:ext cx="677274" cy="5221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63676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30. 04. 2026</a:t>
            </a:fld>
            <a:endParaRPr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13273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96982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8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9289648" cy="435133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289648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169926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30. 04. 2026</a:t>
            </a:fld>
            <a:endParaRPr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358105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38464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30. 04. 2026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3503712" y="2132856"/>
            <a:ext cx="8055102" cy="2389831"/>
          </a:xfrm>
        </p:spPr>
        <p:txBody>
          <a:bodyPr/>
          <a:lstStyle/>
          <a:p>
            <a:pPr>
              <a:defRPr/>
            </a:pPr>
            <a:r>
              <a:rPr lang="en-US" dirty="0"/>
              <a:t>T5.3 Basic Sustainability for the Excellence Hubs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03712" y="4615555"/>
            <a:ext cx="8055102" cy="150018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err="1"/>
              <a:t>Korina</a:t>
            </a:r>
            <a:r>
              <a:rPr lang="en-US" dirty="0"/>
              <a:t> </a:t>
            </a:r>
            <a:r>
              <a:rPr lang="en-US" dirty="0" err="1"/>
              <a:t>Dimitriadou</a:t>
            </a:r>
            <a:r>
              <a:rPr lang="en-US" dirty="0"/>
              <a:t> </a:t>
            </a:r>
            <a:r>
              <a:rPr lang="el-GR" dirty="0"/>
              <a:t>– </a:t>
            </a:r>
            <a:r>
              <a:rPr lang="en-US" dirty="0"/>
              <a:t>Region of Central Macedonia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l-GR" dirty="0"/>
              <a:t>7-8 </a:t>
            </a:r>
            <a:r>
              <a:rPr lang="en-US" dirty="0"/>
              <a:t>May 2026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Ljubljana, Slovenia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10154344" cy="4351338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n-US" sz="2300" dirty="0">
                <a:latin typeface="Arial" panose="020B0604020202020204" pitchFamily="34" charset="0"/>
              </a:rPr>
              <a:t>T5.3 focuses on the development of a business and exploitation framework for the IFIGENEIA Excellence Hubs, firstly ensuring short-term and eventually their long-term sustainability and impact.</a:t>
            </a:r>
            <a:r>
              <a:rPr lang="el-GR" sz="2300" dirty="0">
                <a:latin typeface="Arial" panose="020B0604020202020204" pitchFamily="34" charset="0"/>
              </a:rPr>
              <a:t> </a:t>
            </a:r>
            <a:endParaRPr lang="en-US" sz="2300" dirty="0">
              <a:latin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l-GR" dirty="0"/>
          </a:p>
          <a:p>
            <a:pPr marL="0" indent="0">
              <a:buNone/>
              <a:defRPr/>
            </a:pPr>
            <a:endParaRPr lang="el-GR" dirty="0"/>
          </a:p>
          <a:p>
            <a:pPr marL="0" indent="0">
              <a:buNone/>
              <a:defRPr/>
            </a:pPr>
            <a:endParaRPr lang="el-GR" dirty="0"/>
          </a:p>
          <a:p>
            <a:pPr marL="0" indent="0">
              <a:buNone/>
              <a:defRPr/>
            </a:pPr>
            <a:endParaRPr lang="el-GR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Exploration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the </a:t>
            </a:r>
            <a:r>
              <a:rPr kumimoji="0" lang="el-GR" altLang="el-G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feasibility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el-GR" altLang="el-G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granting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legal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status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</a:t>
            </a:r>
            <a:r>
              <a:rPr kumimoji="0" lang="el-GR" altLang="el-G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Excellence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Hubs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Aim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el-GR" altLang="el-G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strengthen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autonomy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el-GR" altLang="el-G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sustainability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the </a:t>
            </a:r>
            <a:r>
              <a:rPr kumimoji="0" lang="el-GR" altLang="el-G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Hubs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Analysis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el-GR" altLang="el-G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different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organizational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models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minimal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financial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requirements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Ensure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</a:t>
            </a:r>
            <a:r>
              <a:rPr kumimoji="0" lang="el-GR" altLang="el-G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viability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the </a:t>
            </a:r>
            <a:r>
              <a:rPr kumimoji="0" lang="el-GR" altLang="el-G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Hubs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beyond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project </a:t>
            </a:r>
            <a:r>
              <a:rPr kumimoji="0" lang="el-GR" altLang="el-G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lifetime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  <a:defRPr/>
            </a:pP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722296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400" dirty="0"/>
              <a:t>Key Issues in T5.3 (Business Plan &amp; Exploitation)</a:t>
            </a:r>
            <a:endParaRPr lang="sl-SI" sz="3400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3BC46D7-A6FF-8AB6-CE8D-2258589C1650}"/>
              </a:ext>
            </a:extLst>
          </p:cNvPr>
          <p:cNvSpPr/>
          <p:nvPr/>
        </p:nvSpPr>
        <p:spPr>
          <a:xfrm>
            <a:off x="4547220" y="3068960"/>
            <a:ext cx="2304256" cy="72008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Start Date</a:t>
            </a:r>
            <a:r>
              <a:rPr lang="el-GR" b="1" dirty="0"/>
              <a:t>: Μ25</a:t>
            </a:r>
          </a:p>
          <a:p>
            <a:pPr algn="ctr"/>
            <a:r>
              <a:rPr lang="en-US" b="1" dirty="0"/>
              <a:t>End Date</a:t>
            </a:r>
            <a:r>
              <a:rPr lang="el-GR" b="1" dirty="0"/>
              <a:t>: </a:t>
            </a:r>
            <a:r>
              <a:rPr lang="en-US" b="1" dirty="0"/>
              <a:t>M48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825624"/>
            <a:ext cx="10802416" cy="484373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Legal &amp; Governance Complexity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Uncertainty in defining the most appropriate legal entity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Regulatory and administrative constraints at regional and national levels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Capacity &amp; Expertise Considerations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T5.3 is expected to require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specialised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legal and financial expertise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Combination of internal capacity building and external support is being considered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Financial Sustainability Challenges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Early identification of uncertainties in revenue streams and cost assumptions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Different financial scenarios may need to be explored to ensure firstly short-term and eventually long-term viability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Cross-WP Interdependencies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Strong links with: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T2.2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(Skills training and Trainers’ training)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T5.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 (Management of Key Exploitable Results)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T5.2 (Development of Business Plan(s) and a Strategic Investment Plan for Seeking Financing beyond the Project)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T6.1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-T6.3 (Mentorship)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578280" cy="1325563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Ideas &amp; Key </a:t>
            </a:r>
            <a:r>
              <a:rPr lang="en-US" dirty="0"/>
              <a:t>Challenges </a:t>
            </a:r>
            <a:r>
              <a:rPr lang="en-US" sz="3600" dirty="0"/>
              <a:t>So Far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71827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>
            <a:normAutofit lnSpcReduction="10000"/>
          </a:bodyPr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Integrate inputs from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T2.2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(Skills training and Trainers’ training)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T5.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 (Management of Key Exploitable Results)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T5.2 (Development of Business Plan(s) and a Strategic Investment Plan for Seeking Financing beyond the Project)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T6.1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-T6.3 (Mentorship)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Finalise legal &amp; governance framework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financial sustainability model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Ensure consistency with the project goals for the sustainability of the Excellence Hubs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→ Ready to launch T5.3 at M25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sl-S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sl-SI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737015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 bwMode="auto">
          <a:xfrm>
            <a:off x="838200" y="3162300"/>
            <a:ext cx="10515600" cy="83661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sl-SI" sz="2400">
                <a:solidFill>
                  <a:schemeClr val="bg1"/>
                </a:solidFill>
              </a:rPr>
              <a:t>Thank you for your attention</a:t>
            </a:r>
            <a:endParaRPr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figeneia Colors">
      <a:dk1>
        <a:srgbClr val="565656"/>
      </a:dk1>
      <a:lt1>
        <a:sysClr val="window" lastClr="FFFFFF"/>
      </a:lt1>
      <a:dk2>
        <a:srgbClr val="5F5C85"/>
      </a:dk2>
      <a:lt2>
        <a:srgbClr val="C7D6D1"/>
      </a:lt2>
      <a:accent1>
        <a:srgbClr val="4B719C"/>
      </a:accent1>
      <a:accent2>
        <a:srgbClr val="739DBF"/>
      </a:accent2>
      <a:accent3>
        <a:srgbClr val="83BBA9"/>
      </a:accent3>
      <a:accent4>
        <a:srgbClr val="4D8A74"/>
      </a:accent4>
      <a:accent5>
        <a:srgbClr val="908BAE"/>
      </a:accent5>
      <a:accent6>
        <a:srgbClr val="D6D4E8"/>
      </a:accent6>
      <a:hlink>
        <a:srgbClr val="739DBF"/>
      </a:hlink>
      <a:folHlink>
        <a:srgbClr val="908BAE"/>
      </a:folHlink>
    </a:clrScheme>
    <a:fontScheme name="Ifigineja font">
      <a:majorFont>
        <a:latin typeface="Roboto"/>
        <a:ea typeface="Arial"/>
        <a:cs typeface="Arial"/>
      </a:majorFont>
      <a:minorFont>
        <a:latin typeface="Roboto Condensed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</TotalTime>
  <Words>322</Words>
  <Application>Microsoft Office PowerPoint</Application>
  <DocSecurity>0</DocSecurity>
  <PresentationFormat>Widescreen</PresentationFormat>
  <Paragraphs>44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Roboto</vt:lpstr>
      <vt:lpstr>Roboto Condensed</vt:lpstr>
      <vt:lpstr>Arial</vt:lpstr>
      <vt:lpstr>Space Grotesk</vt:lpstr>
      <vt:lpstr>Wingdings</vt:lpstr>
      <vt:lpstr>Office Theme</vt:lpstr>
      <vt:lpstr>T5.3 Basic Sustainability for the Excellence Hubs</vt:lpstr>
      <vt:lpstr>Key Issues in T5.3 (Business Plan &amp; Exploitation)</vt:lpstr>
      <vt:lpstr>Ideas &amp; Key Challenges So Far</vt:lpstr>
      <vt:lpstr>Next Steps</vt:lpstr>
      <vt:lpstr>Thank you for your attention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Matjaz</dc:creator>
  <cp:keywords/>
  <dc:description/>
  <cp:lastModifiedBy>Demetris Eliades</cp:lastModifiedBy>
  <cp:revision>27</cp:revision>
  <dcterms:created xsi:type="dcterms:W3CDTF">2025-07-08T12:20:48Z</dcterms:created>
  <dcterms:modified xsi:type="dcterms:W3CDTF">2026-04-30T11:59:39Z</dcterms:modified>
  <cp:category/>
  <dc:identifier/>
  <cp:contentStatus/>
  <dc:language/>
  <cp:version/>
</cp:coreProperties>
</file>