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319" r:id="rId3"/>
    <p:sldId id="334" r:id="rId4"/>
    <p:sldId id="339" r:id="rId5"/>
    <p:sldId id="340" r:id="rId6"/>
    <p:sldId id="344" r:id="rId7"/>
    <p:sldId id="354" r:id="rId8"/>
    <p:sldId id="356" r:id="rId9"/>
    <p:sldId id="362" r:id="rId10"/>
    <p:sldId id="358" r:id="rId11"/>
    <p:sldId id="360" r:id="rId12"/>
    <p:sldId id="361" r:id="rId13"/>
    <p:sldId id="355" r:id="rId14"/>
    <p:sldId id="363" r:id="rId15"/>
  </p:sldIdLst>
  <p:sldSz cx="12192000" cy="6858000"/>
  <p:notesSz cx="12192000" cy="6858000"/>
  <p:embeddedFontLst>
    <p:embeddedFont>
      <p:font typeface="Cambria Math" panose="02040503050406030204" pitchFamily="18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Condensed" panose="02000000000000000000" pitchFamily="2" charset="0"/>
      <p:regular r:id="rId22"/>
      <p:bold r:id="rId23"/>
      <p:italic r:id="rId24"/>
      <p:boldItalic r:id="rId25"/>
    </p:embeddedFont>
    <p:embeddedFont>
      <p:font typeface="Space Grotesk" pitchFamily="2" charset="77"/>
      <p:regular r:id="rId26"/>
      <p:bold r:id="rId27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66"/>
  </p:normalViewPr>
  <p:slideViewPr>
    <p:cSldViewPr>
      <p:cViewPr varScale="1">
        <p:scale>
          <a:sx n="104" d="100"/>
          <a:sy n="104" d="100"/>
        </p:scale>
        <p:origin x="232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657C4-EB53-49FC-8779-7B399BE6136C}" type="datetimeFigureOut">
              <a:rPr lang="en-US" smtClean="0"/>
              <a:t>4/21/26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D9557-89DD-40C1-B9D6-1AA3A9F5D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HORIZON WIDENING EUROPE 2023: </a:t>
            </a:r>
            <a:br>
              <a:rPr lang="en-GB" dirty="0">
                <a:effectLst/>
              </a:rPr>
            </a:br>
            <a:r>
              <a:rPr lang="en-GB" i="1" dirty="0">
                <a:effectLst/>
              </a:rPr>
              <a:t>Widening participation and strengthening the European Research Area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IFIGENEIA is an Excellence Hub initiative introducing ion LINAC technology as a complementary production route. We are establishing coordinated hubs in Southeast Europe, under the scientific guidance of CERN, DKFZ and GSI, to develop regional isotope production capacity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D9557-89DD-40C1-B9D6-1AA3A9F5D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5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CB21C-E68F-412D-8602-B30C96806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pPr>
              <a:defRPr/>
            </a:pPr>
            <a:fld id="{B956F8DF-12CD-4A50-9A6A-48EC1397F1FD}" type="datetime1">
              <a:rPr lang="sl-SI" smtClean="0"/>
              <a:t>21. 4. 26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CFDEAF-D457-49F3-A021-B94C5253E2D2}" type="datetime1">
              <a:rPr lang="sl-SI" smtClean="0"/>
              <a:t>21. 4. 26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DE9C96-693D-4F5E-A1B6-A80613F71F76}" type="datetime1">
              <a:rPr lang="sl-SI" smtClean="0"/>
              <a:t>21. 4. 26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2FA4BF-C197-43DF-A179-ED6B881A16FD}" type="datetime1">
              <a:rPr lang="sl-SI" smtClean="0"/>
              <a:t>21. 4. 26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B4A976-8E1D-445A-AF11-93976AE31C8F}" type="datetime1">
              <a:rPr lang="sl-SI" smtClean="0"/>
              <a:t>21. 4. 26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86D111-D9F5-4400-A1D7-1DBF0E891E84}" type="datetime1">
              <a:rPr lang="sl-SI" smtClean="0"/>
              <a:t>21. 4. 26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8CE127-B217-463F-B09D-F1C48A4B6B6D}" type="datetime1">
              <a:rPr lang="sl-SI" smtClean="0"/>
              <a:t>21. 4. 26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AEEE65-B4A8-46A8-8F3A-0EE54AC76B45}" type="datetime1">
              <a:rPr lang="sl-SI" smtClean="0"/>
              <a:t>21. 4. 26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1D34C7-4D7C-4297-87F5-672C960BFCD2}" type="datetime1">
              <a:rPr lang="sl-SI" smtClean="0"/>
              <a:t>21. 4. 26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41256F-6CBD-4BB4-B061-03F51A5DAB1B}" type="datetime1">
              <a:rPr lang="sl-SI" smtClean="0"/>
              <a:t>21. 4. 26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Space Grotesk"/>
                <a:cs typeface="Space Grotesk"/>
              </a:rPr>
              <a:t>Font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347C5-0C6D-4079-9E3F-E2B839C3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F77741-E5C7-4BC9-8F90-01E4D3A036CE}" type="datetime1">
              <a:rPr lang="sl-SI" smtClean="0"/>
              <a:t>21. 4. 26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3958-4423-F372-7071-C7D37E80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664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329E-4218-EE3C-7515-2199BAE29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2194"/>
            <a:ext cx="10515600" cy="36647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5F925-F53C-77D7-BCD8-6D66FA88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8A19-6A79-4DAC-906D-B7A15BE480FF}" type="datetime1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E9EDE-F8C4-4E6D-F946-B5B34D1D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Fanouria Antoniou - fanouria.antoniou@cern.ch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35799-1373-A742-AF08-7B18CCD5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8030D13E-6643-49C0-867C-87A9B6A00B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5628C84C-6047-E4BE-7C31-AEB01E356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" y="93917"/>
            <a:ext cx="1499899" cy="912742"/>
          </a:xfrm>
          <a:prstGeom prst="rect">
            <a:avLst/>
          </a:prstGeom>
        </p:spPr>
      </p:pic>
      <p:pic>
        <p:nvPicPr>
          <p:cNvPr id="15" name="Picture 14" descr="A clock and plant with a plant in the center&#10;&#10;AI-generated content may be incorrect.">
            <a:extLst>
              <a:ext uri="{FF2B5EF4-FFF2-40B4-BE49-F238E27FC236}">
                <a16:creationId xmlns:a16="http://schemas.microsoft.com/office/drawing/2014/main" id="{271C2C25-C7D2-1D5B-BA3B-3B8F26D92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t="28240" r="16632"/>
          <a:stretch>
            <a:fillRect/>
          </a:stretch>
        </p:blipFill>
        <p:spPr>
          <a:xfrm>
            <a:off x="1588148" y="136525"/>
            <a:ext cx="5265019" cy="9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4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2606EB-DA96-440E-80BA-DE2A93A288B1}" type="datetime1">
              <a:rPr lang="sl-SI" smtClean="0"/>
              <a:t>21. 4. 26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3ADA4C68-7BA7-4BEC-84F6-D8956FE505B7}" type="datetime1">
              <a:rPr lang="sl-SI" smtClean="0"/>
              <a:t>21. 4. 26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148D6DA7-BFB9-407B-A78E-7D8EA8E45109}" type="datetime1">
              <a:rPr lang="sl-SI" smtClean="0"/>
              <a:t>21. 4. 26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86298BFF-FB34-47E6-ABD8-52695C74AAA9}" type="datetime1">
              <a:rPr lang="sl-SI" smtClean="0"/>
              <a:t>21. 4. 26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CACFFC9E-B6BA-4CE8-8A65-A2B961E824BB}" type="datetime1">
              <a:rPr lang="sl-SI" smtClean="0"/>
              <a:t>21. 4. 26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183A5D-F162-4623-AD4B-027FA2565A49}" type="datetime1">
              <a:rPr lang="sl-SI" smtClean="0"/>
              <a:t>21. 4. 26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87ADAA5-C5F6-4412-9D16-33F670EF2B25}" type="datetime1">
              <a:rPr lang="sl-SI" smtClean="0"/>
              <a:t>21. 4. 26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C477C4-5F80-4BEA-9BC5-72A150AB542B}" type="datetime1">
              <a:rPr lang="sl-SI" smtClean="0"/>
              <a:t>21. 4. 26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1988841"/>
            <a:ext cx="8055102" cy="1728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LINAC based production of Lu-177 : target limitations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077072"/>
            <a:ext cx="8055102" cy="1500187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Eleni </a:t>
            </a:r>
            <a:r>
              <a:rPr lang="en-US" dirty="0" err="1"/>
              <a:t>Vagena</a:t>
            </a:r>
            <a:endParaRPr lang="en-US" dirty="0"/>
          </a:p>
          <a:p>
            <a:pPr>
              <a:defRPr/>
            </a:pPr>
            <a:r>
              <a:rPr lang="el-GR" baseline="30000" dirty="0"/>
              <a:t>1</a:t>
            </a:r>
            <a:r>
              <a:rPr lang="en-US" dirty="0"/>
              <a:t>Aristotle University of Thessaloniki, </a:t>
            </a:r>
            <a:r>
              <a:rPr lang="el-GR" baseline="30000" dirty="0"/>
              <a:t>2</a:t>
            </a:r>
            <a:r>
              <a:rPr lang="en-US" dirty="0"/>
              <a:t>University of </a:t>
            </a:r>
            <a:r>
              <a:rPr lang="en-US" dirty="0" err="1"/>
              <a:t>Ljubliana</a:t>
            </a:r>
            <a:r>
              <a:rPr lang="en-US" dirty="0"/>
              <a:t>, </a:t>
            </a:r>
            <a:r>
              <a:rPr lang="el-GR" baseline="30000" dirty="0"/>
              <a:t>3</a:t>
            </a:r>
            <a:r>
              <a:rPr lang="en-US" dirty="0"/>
              <a:t>CERN, </a:t>
            </a:r>
            <a:r>
              <a:rPr lang="el-GR" baseline="30000" dirty="0"/>
              <a:t>4</a:t>
            </a:r>
            <a:r>
              <a:rPr lang="en-US" dirty="0"/>
              <a:t>DKFZ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72EF48-4115-F4A3-479B-46A10EF1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B" smtClean="0"/>
              <a:t>10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C67C6-3A20-0E13-DDEB-4F17CB269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869776"/>
            <a:ext cx="10793133" cy="5496843"/>
          </a:xfrm>
        </p:spPr>
        <p:txBody>
          <a:bodyPr>
            <a:normAutofit fontScale="92500"/>
          </a:bodyPr>
          <a:lstStyle/>
          <a:p>
            <a:r>
              <a:rPr lang="en-GB" dirty="0"/>
              <a:t>To reduce the thermal stress on the target, two possible approaches were preliminarily investigated in Geant4: </a:t>
            </a:r>
            <a:r>
              <a:rPr lang="en-GB" b="1" dirty="0"/>
              <a:t>beam spreading</a:t>
            </a:r>
            <a:r>
              <a:rPr lang="en-GB" dirty="0"/>
              <a:t> and </a:t>
            </a:r>
            <a:r>
              <a:rPr lang="en-GB" b="1" dirty="0"/>
              <a:t>tilted-target geometry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r>
              <a:rPr lang="en-GB" dirty="0"/>
              <a:t>First results indicate that </a:t>
            </a:r>
            <a:r>
              <a:rPr lang="en-GB" b="1" dirty="0"/>
              <a:t>beam spreading</a:t>
            </a:r>
            <a:r>
              <a:rPr lang="en-GB" dirty="0"/>
              <a:t> can lower the surface power density by distributing the deposited power over a larger irradiated area, although this may lead to partial beam loss and a reduction in </a:t>
            </a:r>
            <a:r>
              <a:rPr lang="en-GB" baseline="30000" dirty="0"/>
              <a:t>177</a:t>
            </a:r>
            <a:r>
              <a:rPr lang="en-GB" dirty="0"/>
              <a:t>Lu yield if the target dimensions remain unchanged</a:t>
            </a:r>
          </a:p>
          <a:p>
            <a:pPr marL="0" indent="0">
              <a:buNone/>
            </a:pPr>
            <a:r>
              <a:rPr lang="en-GB" dirty="0"/>
              <a:t>   (beam diameter: 20 → 24 mm, heat flux ↓ ~30%, </a:t>
            </a:r>
            <a:r>
              <a:rPr lang="en-GB" baseline="30000" dirty="0"/>
              <a:t>177</a:t>
            </a:r>
            <a:r>
              <a:rPr lang="en-GB" dirty="0"/>
              <a:t>Lu yield ↓ ~11%)</a:t>
            </a:r>
            <a:br>
              <a:rPr lang="en-GB" dirty="0"/>
            </a:br>
            <a:endParaRPr lang="en-GB" dirty="0"/>
          </a:p>
          <a:p>
            <a:r>
              <a:rPr lang="en-GB" dirty="0"/>
              <a:t>A second option is the use of a </a:t>
            </a:r>
            <a:r>
              <a:rPr lang="en-GB" b="1" dirty="0"/>
              <a:t>tilted target</a:t>
            </a:r>
            <a:r>
              <a:rPr lang="en-GB" dirty="0"/>
              <a:t>. In this first simulation study, a tilted target by </a:t>
            </a:r>
            <a:r>
              <a:rPr lang="en-GB" b="1" dirty="0"/>
              <a:t>60°</a:t>
            </a:r>
            <a:r>
              <a:rPr lang="en-GB" dirty="0"/>
              <a:t> was used. The target radius was set larger than the beam spot radius to ensure full beam interception in both geometries.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b="1" dirty="0"/>
              <a:t>Tilted target (60°): heat flux ↓ ~50%, yield ≈ constant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These findings are preliminary, so the practical implementation </a:t>
            </a:r>
            <a:r>
              <a:rPr lang="el-GR" dirty="0"/>
              <a:t>(</a:t>
            </a:r>
            <a:r>
              <a:rPr lang="en-US" dirty="0"/>
              <a:t>such as the </a:t>
            </a:r>
            <a:r>
              <a:rPr lang="en-US" b="1" dirty="0"/>
              <a:t>tilt angle value</a:t>
            </a:r>
            <a:r>
              <a:rPr lang="en-US" dirty="0"/>
              <a:t>) </a:t>
            </a:r>
            <a:r>
              <a:rPr lang="en-GB" dirty="0"/>
              <a:t>depends on realistic operational constraints of the accelerator and target station.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1DF9AD-6600-EEAC-2C2F-DEA24384E3D6}"/>
              </a:ext>
            </a:extLst>
          </p:cNvPr>
          <p:cNvSpPr txBox="1">
            <a:spLocks/>
          </p:cNvSpPr>
          <p:nvPr/>
        </p:nvSpPr>
        <p:spPr bwMode="auto">
          <a:xfrm>
            <a:off x="631458" y="136525"/>
            <a:ext cx="10929083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Possible Strategies to Reduce Thermal Stress</a:t>
            </a:r>
          </a:p>
        </p:txBody>
      </p:sp>
    </p:spTree>
    <p:extLst>
      <p:ext uri="{BB962C8B-B14F-4D97-AF65-F5344CB8AC3E}">
        <p14:creationId xmlns:p14="http://schemas.microsoft.com/office/powerpoint/2010/main" val="8718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FF049-D4AD-5145-E542-B80B04DEF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C50679-5636-5A73-DEC4-54D8F24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6E4A15-B1BA-8AA2-5DFE-CBA9A52C7C9D}"/>
              </a:ext>
            </a:extLst>
          </p:cNvPr>
          <p:cNvSpPr txBox="1">
            <a:spLocks/>
          </p:cNvSpPr>
          <p:nvPr/>
        </p:nvSpPr>
        <p:spPr bwMode="auto">
          <a:xfrm>
            <a:off x="631458" y="136525"/>
            <a:ext cx="10929083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How radioactive does the target become?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893E09-46B5-0A58-906C-85F54757E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25856"/>
              </p:ext>
            </p:extLst>
          </p:nvPr>
        </p:nvGraphicFramePr>
        <p:xfrm>
          <a:off x="1008353" y="1264541"/>
          <a:ext cx="9127891" cy="256032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83561">
                  <a:extLst>
                    <a:ext uri="{9D8B030D-6E8A-4147-A177-3AD203B41FA5}">
                      <a16:colId xmlns:a16="http://schemas.microsoft.com/office/drawing/2014/main" val="3074863595"/>
                    </a:ext>
                  </a:extLst>
                </a:gridCol>
                <a:gridCol w="2272976">
                  <a:extLst>
                    <a:ext uri="{9D8B030D-6E8A-4147-A177-3AD203B41FA5}">
                      <a16:colId xmlns:a16="http://schemas.microsoft.com/office/drawing/2014/main" val="1170734739"/>
                    </a:ext>
                  </a:extLst>
                </a:gridCol>
                <a:gridCol w="2367682">
                  <a:extLst>
                    <a:ext uri="{9D8B030D-6E8A-4147-A177-3AD203B41FA5}">
                      <a16:colId xmlns:a16="http://schemas.microsoft.com/office/drawing/2014/main" val="3493453224"/>
                    </a:ext>
                  </a:extLst>
                </a:gridCol>
                <a:gridCol w="2403672">
                  <a:extLst>
                    <a:ext uri="{9D8B030D-6E8A-4147-A177-3AD203B41FA5}">
                      <a16:colId xmlns:a16="http://schemas.microsoft.com/office/drawing/2014/main" val="27890061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Isotope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t½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Activity per µA at EOB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At 1 mA / 5-day irradiation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794552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¹⁷⁷Lu 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6.65 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3.97 × 10⁸ Bq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3.97 × 10¹¹ Bq 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4293077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¹⁷⁷Yb 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1.91 h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2.75 × 10⁸ Bq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2.75 × 10¹¹ Bq 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2134164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¹⁷⁶ᵐLu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3.66 h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6.24 × 10⁶ Bq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6.24 × 10⁹ Bq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553350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¹⁷⁵Yb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4.19 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7.06 × 10⁶ Bq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7.06 × 10⁹ Bq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423912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Short-lived light fragments (¹³N, ¹⁵O, ¹⁷F, ¹⁹O …)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s–min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~10⁸ Bq combined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Decays to negligible levels within ≤ 1 h cooling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37171064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0E614A-C804-7FEE-96BD-6183D259E14C}"/>
              </a:ext>
            </a:extLst>
          </p:cNvPr>
          <p:cNvSpPr txBox="1"/>
          <p:nvPr/>
        </p:nvSpPr>
        <p:spPr>
          <a:xfrm>
            <a:off x="1559496" y="89520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/>
              <a:t>Estimated Isotope Activities at EOB for 1 mA, 5-Day Irradiation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E4A163-24E2-6AC4-FA1C-7A3D5739B8C6}"/>
                  </a:ext>
                </a:extLst>
              </p:cNvPr>
              <p:cNvSpPr txBox="1"/>
              <p:nvPr/>
            </p:nvSpPr>
            <p:spPr>
              <a:xfrm>
                <a:off x="660582" y="4068171"/>
                <a:ext cx="7975764" cy="2470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Based on the activity results and using a point-source approximation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l-GR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≈7.6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l-G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GB" sz="2400" dirty="0"/>
                  <a:t>mSvm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/(</a:t>
                </a:r>
                <a:r>
                  <a:rPr lang="en-GB" sz="2400" dirty="0" err="1"/>
                  <a:t>MBqh</a:t>
                </a:r>
                <a:r>
                  <a:rPr lang="en-GB" sz="2400" dirty="0"/>
                  <a:t>)) </a:t>
                </a:r>
              </a:p>
              <a:p>
                <a:endParaRPr lang="en-GB" sz="2400" dirty="0">
                  <a:solidFill>
                    <a:srgbClr val="7030A0"/>
                  </a:solidFill>
                </a:endParaRPr>
              </a:p>
              <a:p>
                <a:r>
                  <a:rPr lang="en-GB" sz="2400" b="1" dirty="0"/>
                  <a:t>corresponding dose is</a:t>
                </a:r>
                <a:r>
                  <a:rPr lang="el-GR" sz="2400" b="1" dirty="0"/>
                  <a:t> </a:t>
                </a:r>
                <a:r>
                  <a:rPr lang="el-GR" sz="2400" b="1" dirty="0">
                    <a:solidFill>
                      <a:srgbClr val="7030A0"/>
                    </a:solidFill>
                  </a:rPr>
                  <a:t>3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mSv/h</a:t>
                </a:r>
                <a:r>
                  <a:rPr lang="en-GB" sz="2400" b="1" dirty="0">
                    <a:solidFill>
                      <a:srgbClr val="7030A0"/>
                    </a:solidFill>
                  </a:rPr>
                  <a:t> @ 1m beyond Exposure Limits set by ICRP</a:t>
                </a:r>
                <a:r>
                  <a:rPr lang="en-GB" sz="2400" b="1" dirty="0"/>
                  <a:t> (20 mSv/year) -&gt; Remote handling is needed</a:t>
                </a:r>
              </a:p>
              <a:p>
                <a:pPr>
                  <a:buNone/>
                </a:pPr>
                <a:endParaRPr lang="en-GB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E4A163-24E2-6AC4-FA1C-7A3D5739B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82" y="4068171"/>
                <a:ext cx="7975764" cy="2470741"/>
              </a:xfrm>
              <a:prstGeom prst="rect">
                <a:avLst/>
              </a:prstGeom>
              <a:blipFill>
                <a:blip r:embed="rId2"/>
                <a:stretch>
                  <a:fillRect l="-1111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F3069C-A87B-D9CF-97CC-5C8B6D3CDD28}"/>
              </a:ext>
            </a:extLst>
          </p:cNvPr>
          <p:cNvSpPr txBox="1"/>
          <p:nvPr/>
        </p:nvSpPr>
        <p:spPr>
          <a:xfrm>
            <a:off x="8214438" y="3692829"/>
            <a:ext cx="38872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sz="2400" b="1" dirty="0"/>
              <a:t>For neutrons (Geant4 results):</a:t>
            </a:r>
          </a:p>
          <a:p>
            <a:pPr>
              <a:buNone/>
            </a:pPr>
            <a:endParaRPr lang="en-GB" b="1" dirty="0"/>
          </a:p>
          <a:p>
            <a:pPr algn="just">
              <a:buNone/>
            </a:pPr>
            <a:r>
              <a:rPr lang="en-GB" dirty="0"/>
              <a:t>The simulated neutron yield is </a:t>
            </a:r>
            <a:r>
              <a:rPr lang="en-GB" b="1" dirty="0"/>
              <a:t>~3 x 10</a:t>
            </a:r>
            <a:r>
              <a:rPr lang="en-GB" b="1" baseline="30000" dirty="0"/>
              <a:t>-3</a:t>
            </a:r>
            <a:r>
              <a:rPr lang="en-GB" b="1" dirty="0"/>
              <a:t> neutrons per primary deuteron</a:t>
            </a:r>
            <a:r>
              <a:rPr lang="el-GR" b="1" dirty="0"/>
              <a:t> -&gt;</a:t>
            </a:r>
          </a:p>
          <a:p>
            <a:pPr algn="just">
              <a:buNone/>
            </a:pPr>
            <a:r>
              <a:rPr lang="en-GB" sz="2400" b="1" dirty="0"/>
              <a:t>1.85 x 10</a:t>
            </a:r>
            <a:r>
              <a:rPr lang="en-GB" sz="2400" b="1" baseline="30000" dirty="0"/>
              <a:t>10</a:t>
            </a:r>
            <a:r>
              <a:rPr lang="en-GB" sz="2400" b="1" dirty="0"/>
              <a:t> n/s per </a:t>
            </a:r>
            <a:r>
              <a:rPr lang="el-GR" sz="2400" b="1" dirty="0"/>
              <a:t>μ</a:t>
            </a:r>
            <a:r>
              <a:rPr lang="en-GB" sz="24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5435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D76F1-E538-F7B9-EA8F-D5279D74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B" smtClean="0"/>
              <a:t>12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5D885-18D0-8098-95EB-CB5FC445C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002665"/>
            <a:ext cx="10874829" cy="4351338"/>
          </a:xfrm>
        </p:spPr>
        <p:txBody>
          <a:bodyPr/>
          <a:lstStyle/>
          <a:p>
            <a:r>
              <a:rPr lang="en-GB" b="1" dirty="0"/>
              <a:t>Alternative Design Option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GB" b="1" dirty="0"/>
              <a:t>Ytterbium Recycling</a:t>
            </a:r>
          </a:p>
          <a:p>
            <a:pPr marL="0" indent="0">
              <a:buNone/>
            </a:pPr>
            <a:r>
              <a:rPr lang="en-GB" dirty="0"/>
              <a:t>Based on literature and patent studies (e.g. </a:t>
            </a:r>
            <a:r>
              <a:rPr lang="en-GB" b="1" dirty="0"/>
              <a:t>WO 2023/121967 A1</a:t>
            </a:r>
            <a:r>
              <a:rPr lang="en-GB" dirty="0"/>
              <a:t>), the irradiated target can be chemically processed and the material reused.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C4F51A-2348-9D8F-58CC-4C874F4D1735}"/>
              </a:ext>
            </a:extLst>
          </p:cNvPr>
          <p:cNvSpPr txBox="1">
            <a:spLocks/>
          </p:cNvSpPr>
          <p:nvPr/>
        </p:nvSpPr>
        <p:spPr bwMode="auto">
          <a:xfrm>
            <a:off x="631458" y="136525"/>
            <a:ext cx="10929083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Alternative Design Option and Ytterbium Recycling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98821F-5910-A2DB-741B-C6812EF9C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13849"/>
              </p:ext>
            </p:extLst>
          </p:nvPr>
        </p:nvGraphicFramePr>
        <p:xfrm>
          <a:off x="1044941" y="1682467"/>
          <a:ext cx="10515600" cy="16459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009381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932651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901807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Form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Pros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Cons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183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 err="1"/>
                        <a:t>Yb₂O</a:t>
                      </a:r>
                      <a:r>
                        <a:rPr lang="en-GB" b="1" dirty="0"/>
                        <a:t>₃ pellet (reference)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Chemically stable, established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Low thermal conductivity (</a:t>
                      </a:r>
                      <a:r>
                        <a:rPr lang="en-US" dirty="0"/>
                        <a:t>k</a:t>
                      </a:r>
                      <a:r>
                        <a:rPr lang="el-GR" dirty="0"/>
                        <a:t> ~ </a:t>
                      </a:r>
                      <a:r>
                        <a:rPr lang="en-US" dirty="0"/>
                        <a:t>4</a:t>
                      </a:r>
                      <a:r>
                        <a:rPr lang="el-GR" dirty="0"/>
                        <a:t>–</a:t>
                      </a:r>
                      <a:r>
                        <a:rPr lang="en-US" dirty="0"/>
                        <a:t>9</a:t>
                      </a:r>
                      <a:r>
                        <a:rPr lang="el-GR" dirty="0"/>
                        <a:t> </a:t>
                      </a:r>
                      <a:r>
                        <a:rPr lang="en-GB" dirty="0"/>
                        <a:t>W/</a:t>
                      </a:r>
                      <a:r>
                        <a:rPr lang="en-GB" dirty="0" err="1"/>
                        <a:t>m·K</a:t>
                      </a:r>
                      <a:r>
                        <a:rPr lang="en-GB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076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Yb metal foil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High thermal conductivity (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k</a:t>
                      </a:r>
                      <a:r>
                        <a:rPr lang="el-GR" b="1" dirty="0">
                          <a:solidFill>
                            <a:srgbClr val="7030A0"/>
                          </a:solidFill>
                        </a:rPr>
                        <a:t> ~ 35 </a:t>
                      </a:r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W/</a:t>
                      </a:r>
                      <a:r>
                        <a:rPr lang="en-GB" b="1" dirty="0" err="1">
                          <a:solidFill>
                            <a:srgbClr val="7030A0"/>
                          </a:solidFill>
                        </a:rPr>
                        <a:t>m·K</a:t>
                      </a:r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Melting point is low (819°C)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827297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79F4BCA-5CE7-4B3E-C8C4-3610CC2E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7" y="5331885"/>
            <a:ext cx="6863371" cy="11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5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DF27-A04C-124F-2EC0-EF006CDC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44" y="22527"/>
            <a:ext cx="10929083" cy="1325563"/>
          </a:xfrm>
        </p:spPr>
        <p:txBody>
          <a:bodyPr/>
          <a:lstStyle/>
          <a:p>
            <a:r>
              <a:rPr lang="en-US" dirty="0"/>
              <a:t>Points to discuss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0E5BB1-C558-45E6-3D3F-70D0C030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E35EC-61CE-7E57-A484-A37A8F47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85" y="1484784"/>
            <a:ext cx="1087482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Target engineering very challenging. We will need to address if the translation to large scale production is finally feasible.  </a:t>
            </a:r>
          </a:p>
          <a:p>
            <a:r>
              <a:rPr lang="en-US" dirty="0"/>
              <a:t>Target density and form (metallic, pellet?)</a:t>
            </a:r>
          </a:p>
          <a:p>
            <a:r>
              <a:rPr lang="en-US" dirty="0"/>
              <a:t>Backing material you used? </a:t>
            </a:r>
          </a:p>
          <a:p>
            <a:pPr lvl="1"/>
            <a:r>
              <a:rPr lang="en-US" sz="2400" dirty="0"/>
              <a:t>Contaminations from backing material?</a:t>
            </a:r>
          </a:p>
          <a:p>
            <a:r>
              <a:rPr lang="en-US" dirty="0"/>
              <a:t>Target cooling</a:t>
            </a:r>
          </a:p>
          <a:p>
            <a:r>
              <a:rPr lang="en-US" dirty="0"/>
              <a:t>Experience with experimental data? </a:t>
            </a:r>
          </a:p>
          <a:p>
            <a:r>
              <a:rPr lang="en-US" dirty="0"/>
              <a:t>Main challenges faced during your simulations or experimental campaigns? </a:t>
            </a:r>
          </a:p>
          <a:p>
            <a:r>
              <a:rPr lang="en-US" dirty="0"/>
              <a:t>Crucial parameters that we will need to consider </a:t>
            </a:r>
            <a:endParaRPr lang="el-GR" dirty="0"/>
          </a:p>
          <a:p>
            <a:r>
              <a:rPr lang="en-GB" dirty="0"/>
              <a:t>Pulsed or CW operation of a LINAC preferable with respect to target irradiation effects (e.g., fatigue, stress damage, thermal shock)?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9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4B4CE-696A-709A-02A6-A67715B9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B" smtClean="0"/>
              <a:t>14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D1154-7DD9-16D2-C866-045B7C42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50825"/>
            <a:ext cx="6481938" cy="635635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d,p</a:t>
            </a:r>
            <a:r>
              <a:rPr lang="en-US" dirty="0"/>
              <a:t> dominant</a:t>
            </a:r>
          </a:p>
          <a:p>
            <a:endParaRPr lang="en-US" dirty="0"/>
          </a:p>
          <a:p>
            <a:r>
              <a:rPr lang="en-US" dirty="0"/>
              <a:t>Higher energies -&gt; more impurities and </a:t>
            </a:r>
          </a:p>
          <a:p>
            <a:pPr marL="0" indent="0">
              <a:buNone/>
            </a:pPr>
            <a:r>
              <a:rPr lang="en-US" dirty="0"/>
              <a:t>  we have seen that the Lu177 yield reaches a plateau.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At 17.9 MeV the deuteron traverses the entire (</a:t>
            </a:r>
            <a:r>
              <a:rPr lang="en-GB" dirty="0" err="1"/>
              <a:t>d,p</a:t>
            </a:r>
            <a:r>
              <a:rPr lang="en-GB" dirty="0"/>
              <a:t>) excitation function on its way through the 0.36 mm pellet, slowing down from 17.9 MeV at the entrance to ~8 MeV at the exit and thereby sampling every energy in the productive window — including the 12 MeV cross-section peak — so that the integrated yield is maximised</a:t>
            </a:r>
          </a:p>
          <a:p>
            <a:endParaRPr lang="en-GB" dirty="0"/>
          </a:p>
          <a:p>
            <a:r>
              <a:rPr lang="en-GB" dirty="0"/>
              <a:t>The thickness 0.36 mm is optimal because it lets the deuteron slow from 17.9 MeV down to ~8 MeV, covering the full productive window of the (</a:t>
            </a:r>
            <a:r>
              <a:rPr lang="en-GB" dirty="0" err="1"/>
              <a:t>d,p</a:t>
            </a:r>
            <a:r>
              <a:rPr lang="en-GB" dirty="0"/>
              <a:t>) cross section; thinner pellets (e.g. 0.20 mm, exit ~13 MeV) cut off the beam above the peak and lose the low-energy half of the yield, while thicker pellets (≥0.55 mm) bring the deuteron to a full stop in a region where </a:t>
            </a:r>
            <a:r>
              <a:rPr lang="el-GR" dirty="0"/>
              <a:t>σ → 0, </a:t>
            </a:r>
            <a:r>
              <a:rPr lang="en-GB" dirty="0"/>
              <a:t>adding mass and heat without any additional Lu-177 production.</a:t>
            </a:r>
          </a:p>
        </p:txBody>
      </p:sp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52E1317F-7629-60B1-3DBF-5CCB11943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28" y="764704"/>
            <a:ext cx="3996666" cy="2664296"/>
          </a:xfrm>
          <a:prstGeom prst="rect">
            <a:avLst/>
          </a:prstGeom>
        </p:spPr>
      </p:pic>
      <p:pic>
        <p:nvPicPr>
          <p:cNvPr id="6" name="Picture 5" descr="A graph with a line and numbers&#10;&#10;AI-generated content may be incorrect.">
            <a:extLst>
              <a:ext uri="{FF2B5EF4-FFF2-40B4-BE49-F238E27FC236}">
                <a16:creationId xmlns:a16="http://schemas.microsoft.com/office/drawing/2014/main" id="{D0DA3684-9FE3-A361-8D8A-6B87AEC41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73" y="3573016"/>
            <a:ext cx="444049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D9E8A9-C5D5-43A2-FF30-B1A3A6D5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6167"/>
            <a:ext cx="8064524" cy="864096"/>
          </a:xfrm>
        </p:spPr>
        <p:txBody>
          <a:bodyPr anchor="b">
            <a:normAutofit/>
          </a:bodyPr>
          <a:lstStyle/>
          <a:p>
            <a:r>
              <a:rPr lang="en-US" dirty="0"/>
              <a:t>The IFIGENEIA project </a:t>
            </a:r>
            <a:endParaRPr lang="en-G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61F5A9-5E0D-D1C3-2001-E3DD2462C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41189"/>
            <a:ext cx="11160868" cy="5222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GR" dirty="0"/>
          </a:p>
          <a:p>
            <a:endParaRPr lang="en-G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E4FB8-9923-C2B8-EDAF-01D3A002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R" smtClean="0"/>
              <a:t>2</a:t>
            </a:fld>
            <a:endParaRPr lang="en-G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3F42C2-5850-E3C6-4288-75310DD65D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0" r="33182"/>
          <a:stretch/>
        </p:blipFill>
        <p:spPr bwMode="auto">
          <a:xfrm>
            <a:off x="7176120" y="1761115"/>
            <a:ext cx="4494616" cy="426017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E6AD94-7464-41E9-4373-ECED981F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53" y="1303041"/>
            <a:ext cx="6307620" cy="5222303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/>
              <a:t>IFIGENEIA aims to develop LINAC based production on medical radioisotopes.</a:t>
            </a:r>
          </a:p>
          <a:p>
            <a:endParaRPr lang="en-GB" sz="2800" b="1" dirty="0"/>
          </a:p>
          <a:p>
            <a:r>
              <a:rPr lang="en-GB" sz="2800" b="1" dirty="0"/>
              <a:t>IFIGENEIA </a:t>
            </a:r>
            <a:r>
              <a:rPr lang="en-GB" sz="2800" dirty="0"/>
              <a:t>focuses on establishing an infrastructure in the </a:t>
            </a:r>
            <a:r>
              <a:rPr lang="en-GB" sz="2800" b="1" dirty="0"/>
              <a:t>Balkan region</a:t>
            </a:r>
            <a:r>
              <a:rPr lang="en-GB" sz="2800" dirty="0"/>
              <a:t>, combining expertise from CERN, DKFZ and other academic partners.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US" sz="2800" dirty="0"/>
              <a:t>Aristotle University of Thessaloniki (AUTH) is the coordinator.</a:t>
            </a:r>
          </a:p>
          <a:p>
            <a:endParaRPr lang="en-US" sz="2800" dirty="0"/>
          </a:p>
          <a:p>
            <a:r>
              <a:rPr lang="en-US" sz="2800" dirty="0"/>
              <a:t>It is funded by the European Union and its duration is 4 years.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938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2D05-170E-89A5-CC89-5B5FCDFD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58" y="102651"/>
            <a:ext cx="10929083" cy="635522"/>
          </a:xfrm>
        </p:spPr>
        <p:txBody>
          <a:bodyPr>
            <a:normAutofit/>
          </a:bodyPr>
          <a:lstStyle/>
          <a:p>
            <a:r>
              <a:rPr lang="en-US" sz="3200" dirty="0"/>
              <a:t>Lu-177 production </a:t>
            </a:r>
          </a:p>
        </p:txBody>
      </p:sp>
      <p:pic>
        <p:nvPicPr>
          <p:cNvPr id="4" name="Content Placeholder 19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92432E5A-F1D4-9F64-71FD-3970170338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3" r="114" b="-6492"/>
          <a:stretch>
            <a:fillRect/>
          </a:stretch>
        </p:blipFill>
        <p:spPr bwMode="auto">
          <a:xfrm>
            <a:off x="6240016" y="2244933"/>
            <a:ext cx="5793306" cy="4247941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5F2DA-B743-EB7D-00F4-68B4BD0DABBB}"/>
              </a:ext>
            </a:extLst>
          </p:cNvPr>
          <p:cNvSpPr txBox="1"/>
          <p:nvPr/>
        </p:nvSpPr>
        <p:spPr>
          <a:xfrm>
            <a:off x="7064770" y="1772816"/>
            <a:ext cx="49140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b="1" dirty="0"/>
              <a:t>Reaction cross sections</a:t>
            </a:r>
            <a:endParaRPr lang="en-GB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DF45EA-8827-7F3B-D3AC-EA49CACC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58" y="1741958"/>
            <a:ext cx="5464542" cy="4351338"/>
          </a:xfrm>
        </p:spPr>
        <p:txBody>
          <a:bodyPr>
            <a:noAutofit/>
          </a:bodyPr>
          <a:lstStyle/>
          <a:p>
            <a:r>
              <a:rPr lang="en-US" b="1" dirty="0"/>
              <a:t>Two production reaction channels: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The indirect </a:t>
            </a:r>
            <a:r>
              <a:rPr lang="en-US" sz="2400" b="1" dirty="0" err="1"/>
              <a:t>d,p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GB" sz="2400" b="1" dirty="0"/>
          </a:p>
          <a:p>
            <a:pPr lvl="1"/>
            <a:endParaRPr lang="en-GB" sz="2000" dirty="0"/>
          </a:p>
          <a:p>
            <a:pPr lvl="1"/>
            <a:r>
              <a:rPr lang="en-GB" sz="2400" b="1" dirty="0"/>
              <a:t>The direct </a:t>
            </a:r>
            <a:r>
              <a:rPr lang="en-GB" sz="2400" b="1" dirty="0" err="1"/>
              <a:t>d,n</a:t>
            </a:r>
            <a:r>
              <a:rPr lang="en-GB" sz="2400" b="1" dirty="0"/>
              <a:t>:</a:t>
            </a:r>
          </a:p>
          <a:p>
            <a:pPr marL="457200" lvl="1" indent="0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GB" sz="2400" b="1" dirty="0"/>
              <a:t>The direct route contribute</a:t>
            </a:r>
            <a:r>
              <a:rPr lang="en-US" sz="2400" b="1" dirty="0"/>
              <a:t>s</a:t>
            </a:r>
            <a:r>
              <a:rPr lang="en-GB" sz="2400" b="1" dirty="0"/>
              <a:t> less and becomes relevant at higher energies</a:t>
            </a:r>
          </a:p>
          <a:p>
            <a:pPr marL="457200" lvl="1" indent="0">
              <a:buNone/>
            </a:pPr>
            <a:r>
              <a:rPr lang="en-GB" sz="2400" b="1" dirty="0"/>
              <a:t>    (above 14 MeV)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01CF4-121F-2B6C-5C90-1973CC536E54}"/>
              </a:ext>
            </a:extLst>
          </p:cNvPr>
          <p:cNvSpPr txBox="1"/>
          <p:nvPr/>
        </p:nvSpPr>
        <p:spPr>
          <a:xfrm>
            <a:off x="1631504" y="2623225"/>
            <a:ext cx="3879756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200" b="1" baseline="30000" dirty="0">
                <a:solidFill>
                  <a:schemeClr val="accent5">
                    <a:lumMod val="50000"/>
                  </a:schemeClr>
                </a:solidFill>
              </a:rPr>
              <a:t>176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Yb(</a:t>
            </a:r>
            <a:r>
              <a:rPr lang="en-GB" sz="2200" b="1" dirty="0" err="1">
                <a:solidFill>
                  <a:schemeClr val="accent5">
                    <a:lumMod val="50000"/>
                  </a:schemeClr>
                </a:solidFill>
              </a:rPr>
              <a:t>d,p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GB" sz="2200" b="1" baseline="30000" dirty="0">
                <a:solidFill>
                  <a:schemeClr val="accent5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Yb 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2200" b="1" baseline="30000" dirty="0">
                <a:solidFill>
                  <a:schemeClr val="accent5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Lu + </a:t>
            </a:r>
            <a:r>
              <a:rPr lang="el-GR" sz="2200" b="1" i="1" dirty="0">
                <a:solidFill>
                  <a:schemeClr val="accent5">
                    <a:lumMod val="50000"/>
                  </a:schemeClr>
                </a:solidFill>
              </a:rPr>
              <a:t>β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027FE-6F5D-0D76-DDBC-02061B3F09C8}"/>
              </a:ext>
            </a:extLst>
          </p:cNvPr>
          <p:cNvSpPr txBox="1"/>
          <p:nvPr/>
        </p:nvSpPr>
        <p:spPr>
          <a:xfrm>
            <a:off x="2351584" y="4358260"/>
            <a:ext cx="2007548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200" b="1" baseline="30000" dirty="0">
                <a:solidFill>
                  <a:schemeClr val="accent5">
                    <a:lumMod val="50000"/>
                  </a:schemeClr>
                </a:solidFill>
              </a:rPr>
              <a:t>176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Yb(</a:t>
            </a:r>
            <a:r>
              <a:rPr lang="en-GB" sz="2200" b="1" dirty="0" err="1">
                <a:solidFill>
                  <a:schemeClr val="accent5">
                    <a:lumMod val="50000"/>
                  </a:schemeClr>
                </a:solidFill>
              </a:rPr>
              <a:t>d,n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GB" sz="2200" b="1" baseline="30000" dirty="0">
                <a:solidFill>
                  <a:schemeClr val="accent5">
                    <a:lumMod val="50000"/>
                  </a:schemeClr>
                </a:solidFill>
              </a:rPr>
              <a:t>177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Lu</a:t>
            </a:r>
            <a:endParaRPr lang="en-US" sz="22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22FBD1-FC3F-82F7-85AC-217C89FE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81042-BFB2-C10B-36FE-C0100F253054}"/>
              </a:ext>
            </a:extLst>
          </p:cNvPr>
          <p:cNvSpPr txBox="1"/>
          <p:nvPr/>
        </p:nvSpPr>
        <p:spPr>
          <a:xfrm>
            <a:off x="631458" y="859052"/>
            <a:ext cx="754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We began our </a:t>
            </a:r>
            <a:r>
              <a:rPr lang="en-US" sz="2400" b="1" dirty="0" err="1"/>
              <a:t>portofolio</a:t>
            </a:r>
            <a:r>
              <a:rPr lang="en-US" sz="2400" b="1" dirty="0"/>
              <a:t> with the Lu-177 production</a:t>
            </a:r>
          </a:p>
        </p:txBody>
      </p:sp>
    </p:spTree>
    <p:extLst>
      <p:ext uri="{BB962C8B-B14F-4D97-AF65-F5344CB8AC3E}">
        <p14:creationId xmlns:p14="http://schemas.microsoft.com/office/powerpoint/2010/main" val="297717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A011-5209-A73E-DBB3-5CC43171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58" y="44624"/>
            <a:ext cx="10929083" cy="641534"/>
          </a:xfrm>
        </p:spPr>
        <p:txBody>
          <a:bodyPr>
            <a:normAutofit/>
          </a:bodyPr>
          <a:lstStyle/>
          <a:p>
            <a:r>
              <a:rPr lang="en-US" sz="3200" baseline="30000" dirty="0">
                <a:solidFill>
                  <a:schemeClr val="tx2"/>
                </a:solidFill>
              </a:rPr>
              <a:t>177</a:t>
            </a:r>
            <a:r>
              <a:rPr lang="en-US" sz="3200" dirty="0">
                <a:solidFill>
                  <a:schemeClr val="tx2"/>
                </a:solidFill>
              </a:rPr>
              <a:t>Lu Geant4 simulations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24BA5-25A0-064B-FEAC-41A9B49F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Fanouria Antoniou - fanouria.antoniou@cern.ch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624E-5C4C-A9F6-8370-1EB78903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3E-6643-49C0-867C-87A9B6A00BA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26515-307D-4712-C5B9-7F43BAAF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79" y="859373"/>
            <a:ext cx="11245121" cy="4801875"/>
          </a:xfrm>
        </p:spPr>
        <p:txBody>
          <a:bodyPr>
            <a:normAutofit fontScale="85000"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100" dirty="0"/>
              <a:t>The starting point of our simulations was a recent </a:t>
            </a:r>
            <a:r>
              <a:rPr lang="en-GB" sz="3100"/>
              <a:t>study by Morris </a:t>
            </a:r>
            <a:r>
              <a:rPr lang="en-GB" sz="3100" dirty="0"/>
              <a:t>et. al.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l-GR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32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/>
              <a:t>We conducted Geant4 simulations to identify the optimal target parameters</a:t>
            </a:r>
            <a:r>
              <a:rPr lang="el-GR" altLang="en-US" sz="3200" dirty="0"/>
              <a:t> </a:t>
            </a:r>
            <a:r>
              <a:rPr lang="en-US" altLang="en-US" sz="3200" dirty="0"/>
              <a:t>.</a:t>
            </a:r>
            <a:endParaRPr lang="el-GR" altLang="en-US" sz="32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l-GR" sz="3200" i="1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dirty="0"/>
              <a:t>The target thickness and beam energy were chosen to maximize the overlap between the </a:t>
            </a:r>
            <a:r>
              <a:rPr lang="en-GB" sz="3200" b="1" dirty="0"/>
              <a:t>deuteron energy-loss profile </a:t>
            </a:r>
            <a:r>
              <a:rPr lang="en-GB" sz="3200" dirty="0"/>
              <a:t>and the </a:t>
            </a:r>
            <a:r>
              <a:rPr lang="en-GB" sz="3200" b="1" dirty="0"/>
              <a:t>high cross-section region</a:t>
            </a:r>
            <a:r>
              <a:rPr lang="en-GB" sz="3200" dirty="0"/>
              <a:t>, maximizing the reaction probability</a:t>
            </a:r>
            <a:r>
              <a:rPr lang="el-GR" sz="3200" dirty="0"/>
              <a:t> </a:t>
            </a:r>
            <a:r>
              <a:rPr lang="en-US" sz="3200" dirty="0"/>
              <a:t>thus, Lu177 yield</a:t>
            </a:r>
            <a:r>
              <a:rPr lang="en-GB" sz="3200" dirty="0"/>
              <a:t>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endParaRPr lang="en-US" dirty="0"/>
          </a:p>
          <a:p>
            <a:endParaRPr lang="en-US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83729B7-A1DE-3BA2-8A6D-16DB251FF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105" y="5776808"/>
            <a:ext cx="626628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Deuteron beam optimal energy ≈ 18 MeV </a:t>
            </a:r>
            <a:endParaRPr lang="en-US" altLang="en-US" sz="2800" b="1" dirty="0"/>
          </a:p>
          <a:p>
            <a:r>
              <a:rPr lang="en-GB" sz="2800" b="1" dirty="0"/>
              <a:t>Optimized target thickness:</a:t>
            </a:r>
            <a:r>
              <a:rPr lang="en-GB" sz="2800" dirty="0"/>
              <a:t> </a:t>
            </a:r>
            <a:r>
              <a:rPr lang="en-GB" sz="2800" b="1" dirty="0"/>
              <a:t>0.36 mm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1B4D55-51FE-403B-4526-3A614F35B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13" y="1610700"/>
            <a:ext cx="4078187" cy="18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2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4CD2-CCFE-9868-54B6-ADCE23BD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57" y="121825"/>
            <a:ext cx="10929083" cy="86414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Evaluation of </a:t>
            </a:r>
            <a:r>
              <a:rPr lang="en-US" sz="3200" dirty="0" err="1">
                <a:solidFill>
                  <a:schemeClr val="tx2"/>
                </a:solidFill>
              </a:rPr>
              <a:t>radionuclidic</a:t>
            </a:r>
            <a:r>
              <a:rPr lang="en-US" sz="3200" dirty="0">
                <a:solidFill>
                  <a:schemeClr val="tx2"/>
                </a:solidFill>
              </a:rPr>
              <a:t> purity under different irradiation scenarios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B133C-F7E7-C08D-D448-5F06D5A1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Fanouria Antoniou - fanouria.antoniou@cern.ch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48CF5-04AE-D912-52D3-56F4C087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3E-6643-49C0-867C-87A9B6A00BA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93AF5-5353-3814-3989-C2208D58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35" y="1253331"/>
            <a:ext cx="10874829" cy="4351338"/>
          </a:xfrm>
        </p:spPr>
        <p:txBody>
          <a:bodyPr>
            <a:noAutofit/>
          </a:bodyPr>
          <a:lstStyle/>
          <a:p>
            <a:r>
              <a:rPr lang="en-GB" sz="2000" b="1" dirty="0"/>
              <a:t>Standard irradiation: 5 days.</a:t>
            </a:r>
          </a:p>
          <a:p>
            <a:r>
              <a:rPr lang="en-GB" sz="2000" b="1" dirty="0"/>
              <a:t>Average beam currents: 1mA-10mA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9A1EBA63-633D-9FA9-E8B7-88C5261BE7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8479" r="8293"/>
          <a:stretch>
            <a:fillRect/>
          </a:stretch>
        </p:blipFill>
        <p:spPr bwMode="auto">
          <a:xfrm>
            <a:off x="983432" y="2215353"/>
            <a:ext cx="4000946" cy="2482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4401FB-E555-6E58-A63D-092F10D4D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69548"/>
              </p:ext>
            </p:extLst>
          </p:nvPr>
        </p:nvGraphicFramePr>
        <p:xfrm>
          <a:off x="593063" y="5389702"/>
          <a:ext cx="5502936" cy="9144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60638">
                  <a:extLst>
                    <a:ext uri="{9D8B030D-6E8A-4147-A177-3AD203B41FA5}">
                      <a16:colId xmlns:a16="http://schemas.microsoft.com/office/drawing/2014/main" val="2628730457"/>
                    </a:ext>
                  </a:extLst>
                </a:gridCol>
                <a:gridCol w="1113905">
                  <a:extLst>
                    <a:ext uri="{9D8B030D-6E8A-4147-A177-3AD203B41FA5}">
                      <a16:colId xmlns:a16="http://schemas.microsoft.com/office/drawing/2014/main" val="3093588065"/>
                    </a:ext>
                  </a:extLst>
                </a:gridCol>
                <a:gridCol w="1147655">
                  <a:extLst>
                    <a:ext uri="{9D8B030D-6E8A-4147-A177-3AD203B41FA5}">
                      <a16:colId xmlns:a16="http://schemas.microsoft.com/office/drawing/2014/main" val="3997618742"/>
                    </a:ext>
                  </a:extLst>
                </a:gridCol>
                <a:gridCol w="1113799">
                  <a:extLst>
                    <a:ext uri="{9D8B030D-6E8A-4147-A177-3AD203B41FA5}">
                      <a16:colId xmlns:a16="http://schemas.microsoft.com/office/drawing/2014/main" val="3917895506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073949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>
                          <a:effectLst/>
                        </a:rPr>
                        <a:t>Isotope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1 mA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2 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5 mA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10 mA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070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Lu‑176m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6.242 × 10⁹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>
                          <a:effectLst/>
                        </a:rPr>
                        <a:t>1.248 × 10¹⁰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3.121 × 10¹⁰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>
                          <a:effectLst/>
                        </a:rPr>
                        <a:t>6.242 × 10¹⁰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38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Lu‑177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3.973 × 10¹¹</a:t>
                      </a:r>
                      <a:endParaRPr lang="en-GB" sz="12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7.946 × 10¹¹</a:t>
                      </a:r>
                      <a:endParaRPr lang="en-GB" sz="12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1.986 × 10¹²</a:t>
                      </a:r>
                      <a:endParaRPr lang="en-GB" sz="12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3.973 × 10¹²</a:t>
                      </a:r>
                      <a:endParaRPr lang="en-GB" sz="1200" b="1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173648"/>
                  </a:ext>
                </a:extLst>
              </a:tr>
              <a:tr h="582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Yb‑175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>
                          <a:effectLst/>
                        </a:rPr>
                        <a:t>7.055 × 10⁹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>
                          <a:effectLst/>
                        </a:rPr>
                        <a:t>1.411 × 10¹⁰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>
                          <a:effectLst/>
                        </a:rPr>
                        <a:t>3.528 × 10¹⁰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7.055 × 10¹⁰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224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Yb‑177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>
                          <a:effectLst/>
                        </a:rPr>
                        <a:t>2.746 × 10¹¹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>
                          <a:effectLst/>
                        </a:rPr>
                        <a:t>5.492 × 10¹¹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>
                          <a:effectLst/>
                        </a:rPr>
                        <a:t>1.373 × 10¹²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2.746 × 10¹²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9017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04DF58-5368-1ABF-42B8-8C156F094172}"/>
              </a:ext>
            </a:extLst>
          </p:cNvPr>
          <p:cNvSpPr txBox="1"/>
          <p:nvPr/>
        </p:nvSpPr>
        <p:spPr>
          <a:xfrm>
            <a:off x="1991939" y="4982945"/>
            <a:ext cx="4285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kern="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Activity at EOB after 5‑day irradiation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10D0EB-71DF-D19F-6B29-D527F9D2D9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r="647"/>
          <a:stretch/>
        </p:blipFill>
        <p:spPr bwMode="auto">
          <a:xfrm>
            <a:off x="7111968" y="2407717"/>
            <a:ext cx="4000946" cy="2482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BBEC2B-7E4C-9CB3-1ADA-DDB7975F1704}"/>
              </a:ext>
            </a:extLst>
          </p:cNvPr>
          <p:cNvSpPr txBox="1">
            <a:spLocks/>
          </p:cNvSpPr>
          <p:nvPr/>
        </p:nvSpPr>
        <p:spPr>
          <a:xfrm>
            <a:off x="6600056" y="1378829"/>
            <a:ext cx="5769428" cy="1538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Extended irradiation: 12 days.</a:t>
            </a:r>
          </a:p>
          <a:p>
            <a:r>
              <a:rPr lang="en-GB" sz="2000" b="1" dirty="0"/>
              <a:t>Average beam currents: 1mA-10mA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2B61726-E2D0-0B73-F041-8FDB9B3B4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51312"/>
              </p:ext>
            </p:extLst>
          </p:nvPr>
        </p:nvGraphicFramePr>
        <p:xfrm>
          <a:off x="6361826" y="5360521"/>
          <a:ext cx="5501230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99432">
                  <a:extLst>
                    <a:ext uri="{9D8B030D-6E8A-4147-A177-3AD203B41FA5}">
                      <a16:colId xmlns:a16="http://schemas.microsoft.com/office/drawing/2014/main" val="1032275169"/>
                    </a:ext>
                  </a:extLst>
                </a:gridCol>
                <a:gridCol w="1004743">
                  <a:extLst>
                    <a:ext uri="{9D8B030D-6E8A-4147-A177-3AD203B41FA5}">
                      <a16:colId xmlns:a16="http://schemas.microsoft.com/office/drawing/2014/main" val="3562135251"/>
                    </a:ext>
                  </a:extLst>
                </a:gridCol>
                <a:gridCol w="949481">
                  <a:extLst>
                    <a:ext uri="{9D8B030D-6E8A-4147-A177-3AD203B41FA5}">
                      <a16:colId xmlns:a16="http://schemas.microsoft.com/office/drawing/2014/main" val="21189268"/>
                    </a:ext>
                  </a:extLst>
                </a:gridCol>
                <a:gridCol w="1323379">
                  <a:extLst>
                    <a:ext uri="{9D8B030D-6E8A-4147-A177-3AD203B41FA5}">
                      <a16:colId xmlns:a16="http://schemas.microsoft.com/office/drawing/2014/main" val="876037895"/>
                    </a:ext>
                  </a:extLst>
                </a:gridCol>
                <a:gridCol w="1424195">
                  <a:extLst>
                    <a:ext uri="{9D8B030D-6E8A-4147-A177-3AD203B41FA5}">
                      <a16:colId xmlns:a16="http://schemas.microsoft.com/office/drawing/2014/main" val="842427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>
                          <a:effectLst/>
                        </a:rPr>
                        <a:t>Isotope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1 mA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2 mA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5 mA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kern="100" dirty="0">
                          <a:effectLst/>
                        </a:rPr>
                        <a:t>10 mA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264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Lu‑176m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6.242 × 10⁹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1.248 × 10¹⁰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 dirty="0">
                          <a:effectLst/>
                        </a:rPr>
                        <a:t>3.121 × 10¹⁰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 dirty="0">
                          <a:effectLst/>
                        </a:rPr>
                        <a:t>6.242 × 10¹⁰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305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Lu‑177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7.068 × 10¹¹</a:t>
                      </a:r>
                      <a:endParaRPr lang="en-GB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1.414 × 10¹²</a:t>
                      </a:r>
                      <a:endParaRPr lang="en-GB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3.534 × 10¹²</a:t>
                      </a:r>
                      <a:endParaRPr lang="en-GB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7.068 × 10¹²</a:t>
                      </a:r>
                      <a:endParaRPr lang="en-GB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088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Yb‑175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1.079 × 10¹⁰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2.158 × 10¹⁰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5.395 × 10¹⁰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1.079 × 10¹¹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246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Yb‑177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 dirty="0">
                          <a:effectLst/>
                        </a:rPr>
                        <a:t>2.746 × 10¹¹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>
                          <a:effectLst/>
                        </a:rPr>
                        <a:t>5.492 × 10¹¹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 dirty="0">
                          <a:effectLst/>
                        </a:rPr>
                        <a:t>1.373 × 10¹²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kern="100" dirty="0">
                          <a:effectLst/>
                        </a:rPr>
                        <a:t>2.746 × 10¹²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8277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8D99D8C-15F7-1190-320D-539AC2252CC1}"/>
              </a:ext>
            </a:extLst>
          </p:cNvPr>
          <p:cNvSpPr txBox="1"/>
          <p:nvPr/>
        </p:nvSpPr>
        <p:spPr>
          <a:xfrm>
            <a:off x="7756913" y="4971398"/>
            <a:ext cx="4285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kern="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Activity at EOB after 5‑day irradiation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5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11A7-9F02-24E6-480C-D821FCB7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11" y="-50532"/>
            <a:ext cx="11202083" cy="9353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Is the expected production yield adequate for clinical use?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F251F-A09C-E280-BFFA-C253F7D6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Fanouria Antoniou - fanouria.antoniou@cern.ch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D89F9-07D9-78F2-4737-6B19BBCD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3E-6643-49C0-867C-87A9B6A00BA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362E-55AB-6DC5-3640-C64946D8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176" y="2457235"/>
            <a:ext cx="4320480" cy="314959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At high beam current we reach large scale activity.</a:t>
            </a:r>
            <a:endParaRPr lang="en-GB" dirty="0"/>
          </a:p>
          <a:p>
            <a:endParaRPr lang="en-GB" dirty="0"/>
          </a:p>
          <a:p>
            <a:r>
              <a:rPr lang="en-GB" dirty="0"/>
              <a:t>Even moderate beam currents (2 mA) provide sufficient activity for local and regional clinical use.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A62497-4B56-FC03-1B3A-98178B155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51352"/>
              </p:ext>
            </p:extLst>
          </p:nvPr>
        </p:nvGraphicFramePr>
        <p:xfrm>
          <a:off x="544811" y="5198882"/>
          <a:ext cx="7054026" cy="11824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82025">
                  <a:extLst>
                    <a:ext uri="{9D8B030D-6E8A-4147-A177-3AD203B41FA5}">
                      <a16:colId xmlns:a16="http://schemas.microsoft.com/office/drawing/2014/main" val="1154867823"/>
                    </a:ext>
                  </a:extLst>
                </a:gridCol>
                <a:gridCol w="1558213">
                  <a:extLst>
                    <a:ext uri="{9D8B030D-6E8A-4147-A177-3AD203B41FA5}">
                      <a16:colId xmlns:a16="http://schemas.microsoft.com/office/drawing/2014/main" val="1109260567"/>
                    </a:ext>
                  </a:extLst>
                </a:gridCol>
                <a:gridCol w="3013788">
                  <a:extLst>
                    <a:ext uri="{9D8B030D-6E8A-4147-A177-3AD203B41FA5}">
                      <a16:colId xmlns:a16="http://schemas.microsoft.com/office/drawing/2014/main" val="908794875"/>
                    </a:ext>
                  </a:extLst>
                </a:gridCol>
              </a:tblGrid>
              <a:tr h="2963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Case: </a:t>
                      </a:r>
                      <a:r>
                        <a:rPr lang="en-GB" sz="1800" b="1" kern="1200" dirty="0" err="1">
                          <a:effectLst/>
                        </a:rPr>
                        <a:t>t</a:t>
                      </a:r>
                      <a:r>
                        <a:rPr lang="en-GB" sz="1800" b="1" kern="1200" baseline="-25000" dirty="0" err="1">
                          <a:effectLst/>
                        </a:rPr>
                        <a:t>irr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 =5 days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</a:rPr>
                        <a:t> , 10mA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Activity (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GBq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Cycles = Activity / 9</a:t>
                      </a:r>
                      <a:r>
                        <a:rPr lang="en-GB" b="1" dirty="0"/>
                        <a:t>GBq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473105"/>
                  </a:ext>
                </a:extLst>
              </a:tr>
              <a:tr h="408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EOB 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4000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≈ 444 cycles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90477"/>
                  </a:ext>
                </a:extLst>
              </a:tr>
              <a:tr h="4083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EOB + 48 h cooling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3248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≈ 360 cycles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196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8430C5-ECEE-E19A-ABD8-1F5D0F345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87625"/>
              </p:ext>
            </p:extLst>
          </p:nvPr>
        </p:nvGraphicFramePr>
        <p:xfrm>
          <a:off x="551384" y="2272786"/>
          <a:ext cx="7056784" cy="1300230"/>
        </p:xfrm>
        <a:graphic>
          <a:graphicData uri="http://schemas.openxmlformats.org/drawingml/2006/table">
            <a:tbl>
              <a:tblPr/>
              <a:tblGrid>
                <a:gridCol w="2466122">
                  <a:extLst>
                    <a:ext uri="{9D8B030D-6E8A-4147-A177-3AD203B41FA5}">
                      <a16:colId xmlns:a16="http://schemas.microsoft.com/office/drawing/2014/main" val="115486782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109260567"/>
                    </a:ext>
                  </a:extLst>
                </a:gridCol>
                <a:gridCol w="3023119">
                  <a:extLst>
                    <a:ext uri="{9D8B030D-6E8A-4147-A177-3AD203B41FA5}">
                      <a16:colId xmlns:a16="http://schemas.microsoft.com/office/drawing/2014/main" val="908794875"/>
                    </a:ext>
                  </a:extLst>
                </a:gridCol>
              </a:tblGrid>
              <a:tr h="4334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Case: </a:t>
                      </a:r>
                      <a:r>
                        <a:rPr lang="en-GB" sz="1800" b="1" kern="1200" dirty="0" err="1">
                          <a:effectLst/>
                        </a:rPr>
                        <a:t>t</a:t>
                      </a:r>
                      <a:r>
                        <a:rPr lang="en-GB" sz="1800" b="1" kern="1200" baseline="-25000" dirty="0" err="1">
                          <a:effectLst/>
                        </a:rPr>
                        <a:t>irr</a:t>
                      </a:r>
                      <a:r>
                        <a:rPr lang="en-GB" sz="1800" b="1" kern="1200" dirty="0">
                          <a:effectLst/>
                        </a:rPr>
                        <a:t> =5 days</a:t>
                      </a:r>
                      <a:r>
                        <a:rPr lang="en-GB" b="1" dirty="0">
                          <a:effectLst/>
                        </a:rPr>
                        <a:t> , 2mA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Activity (</a:t>
                      </a:r>
                      <a:r>
                        <a:rPr lang="en-GB" b="1" dirty="0" err="1"/>
                        <a:t>GBq</a:t>
                      </a:r>
                      <a:r>
                        <a:rPr lang="en-GB" b="1" dirty="0"/>
                        <a:t>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Cycles = Activity / 9GBq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473105"/>
                  </a:ext>
                </a:extLst>
              </a:tr>
              <a:tr h="433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EOB 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794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≈ 88 cycles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90477"/>
                  </a:ext>
                </a:extLst>
              </a:tr>
              <a:tr h="4334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EOB + 48 h cooling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645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≈ 71 cycles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196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84DD5D8-75E1-6670-B804-C5A9E8C37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108269"/>
              </p:ext>
            </p:extLst>
          </p:nvPr>
        </p:nvGraphicFramePr>
        <p:xfrm>
          <a:off x="544812" y="3794962"/>
          <a:ext cx="7054026" cy="129022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82024">
                  <a:extLst>
                    <a:ext uri="{9D8B030D-6E8A-4147-A177-3AD203B41FA5}">
                      <a16:colId xmlns:a16="http://schemas.microsoft.com/office/drawing/2014/main" val="115486782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109260567"/>
                    </a:ext>
                  </a:extLst>
                </a:gridCol>
                <a:gridCol w="3004459">
                  <a:extLst>
                    <a:ext uri="{9D8B030D-6E8A-4147-A177-3AD203B41FA5}">
                      <a16:colId xmlns:a16="http://schemas.microsoft.com/office/drawing/2014/main" val="908794875"/>
                    </a:ext>
                  </a:extLst>
                </a:gridCol>
              </a:tblGrid>
              <a:tr h="4300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Case: </a:t>
                      </a:r>
                      <a:r>
                        <a:rPr lang="en-GB" sz="1800" b="1" kern="1200" dirty="0" err="1">
                          <a:effectLst/>
                        </a:rPr>
                        <a:t>t</a:t>
                      </a:r>
                      <a:r>
                        <a:rPr lang="en-GB" sz="1800" b="1" kern="1200" baseline="-25000" dirty="0" err="1">
                          <a:effectLst/>
                        </a:rPr>
                        <a:t>irr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</a:rPr>
                        <a:t> =5 days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</a:rPr>
                        <a:t> , 5mA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Activity (GBq)</a:t>
                      </a:r>
                      <a:endParaRPr lang="en-GB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Cycles = Activity / 9GBq</a:t>
                      </a:r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473105"/>
                  </a:ext>
                </a:extLst>
              </a:tr>
              <a:tr h="430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EOB </a:t>
                      </a:r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dirty="0"/>
                        <a:t>1986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dirty="0"/>
                        <a:t>≈ 220 cycles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90477"/>
                  </a:ext>
                </a:extLst>
              </a:tr>
              <a:tr h="4300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EOB + 48 h cooling</a:t>
                      </a:r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dirty="0"/>
                        <a:t>1613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0" dirty="0"/>
                        <a:t>≈ 179 cycles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196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DA5B997-CF18-D94A-FCDA-6477A6C508CE}"/>
              </a:ext>
            </a:extLst>
          </p:cNvPr>
          <p:cNvSpPr txBox="1"/>
          <p:nvPr/>
        </p:nvSpPr>
        <p:spPr>
          <a:xfrm>
            <a:off x="1919536" y="1106741"/>
            <a:ext cx="9001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table shows </a:t>
            </a:r>
            <a:r>
              <a:rPr lang="en-US" sz="2800" b="1" dirty="0"/>
              <a:t>the activity/9GBq that represents 1 therapeutic cycle</a:t>
            </a:r>
            <a:r>
              <a:rPr lang="en-US" sz="2800" dirty="0"/>
              <a:t> after 5 days of irradiation for 2, 5 &amp; 10 mA.</a:t>
            </a:r>
          </a:p>
        </p:txBody>
      </p:sp>
    </p:spTree>
    <p:extLst>
      <p:ext uri="{BB962C8B-B14F-4D97-AF65-F5344CB8AC3E}">
        <p14:creationId xmlns:p14="http://schemas.microsoft.com/office/powerpoint/2010/main" val="6661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D020C-559C-1E60-71CA-A349692A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A84B20-9760-C030-118D-65F899EF1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21688"/>
              </p:ext>
            </p:extLst>
          </p:nvPr>
        </p:nvGraphicFramePr>
        <p:xfrm>
          <a:off x="519930" y="870937"/>
          <a:ext cx="5259302" cy="559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4966">
                  <a:extLst>
                    <a:ext uri="{9D8B030D-6E8A-4147-A177-3AD203B41FA5}">
                      <a16:colId xmlns:a16="http://schemas.microsoft.com/office/drawing/2014/main" val="2050234438"/>
                    </a:ext>
                  </a:extLst>
                </a:gridCol>
                <a:gridCol w="2784336">
                  <a:extLst>
                    <a:ext uri="{9D8B030D-6E8A-4147-A177-3AD203B41FA5}">
                      <a16:colId xmlns:a16="http://schemas.microsoft.com/office/drawing/2014/main" val="41980240"/>
                    </a:ext>
                  </a:extLst>
                </a:gridCol>
              </a:tblGrid>
              <a:tr h="332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Value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2098325736"/>
                  </a:ext>
                </a:extLst>
              </a:tr>
              <a:tr h="33267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Irradiation conditions</a:t>
                      </a:r>
                    </a:p>
                  </a:txBody>
                  <a:tcPr marL="76200" marR="76200" marT="50800" marB="50800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GB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2797095575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</a:rPr>
                        <a:t>Projectile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</a:rPr>
                        <a:t>Deuterons (D⁺)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899398519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</a:rPr>
                        <a:t>Incident energy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</a:rPr>
                        <a:t>17.9 MeV 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592394749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</a:rPr>
                        <a:t>Average Beam current (DC 10%)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</a:rPr>
                        <a:t>1 mA (1000 µA) 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3595850656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Beam radius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1 cm (circular)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2452401406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Beam area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3.14 cm²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3318710935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Target material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¹⁷⁶Yb₂O₃ (97% enriched)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3722609779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Target thickness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</a:rPr>
                        <a:t>0.36 mm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2605579971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Irradiation time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120 h (5 d) / 288 h (12 d)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631177532"/>
                  </a:ext>
                </a:extLst>
              </a:tr>
              <a:tr h="5465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EOB ¹⁷⁷Lu activity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3.97 × 10⁸ Bq/µA → 0.40 TBq @ 1 mA, 5 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064312519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Exit deuteron energy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effectLst/>
                        </a:rPr>
                        <a:t>≈ 8 MeV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2913011546"/>
                  </a:ext>
                </a:extLst>
              </a:tr>
              <a:tr h="332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</a:rPr>
                        <a:t>Energy deposit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</a:rPr>
                        <a:t>≈ 9.9 MeV (ΔE = 17.9 – 8)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3001066759"/>
                  </a:ext>
                </a:extLst>
              </a:tr>
              <a:tr h="5465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</a:rPr>
                        <a:t>Beam power on target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</a:rPr>
                        <a:t>≈ 17.9 kW (total) / 9.9 kW (deposited) (U·I and ΔE·I)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2167575880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D99A295A-9B97-4443-619D-F34C2589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9" y="13648"/>
            <a:ext cx="5688632" cy="543595"/>
          </a:xfrm>
        </p:spPr>
        <p:txBody>
          <a:bodyPr>
            <a:normAutofit/>
          </a:bodyPr>
          <a:lstStyle/>
          <a:p>
            <a:r>
              <a:rPr lang="en-GB" sz="2800" dirty="0"/>
              <a:t>Parameters for target &amp; beam</a:t>
            </a:r>
            <a:endParaRPr lang="en-GB" sz="28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0E5BC17-2E6A-4248-530B-4BF83D9893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718795"/>
                  </p:ext>
                </p:extLst>
              </p:nvPr>
            </p:nvGraphicFramePr>
            <p:xfrm>
              <a:off x="5881144" y="1070717"/>
              <a:ext cx="6121896" cy="5677572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2361303">
                      <a:extLst>
                        <a:ext uri="{9D8B030D-6E8A-4147-A177-3AD203B41FA5}">
                          <a16:colId xmlns:a16="http://schemas.microsoft.com/office/drawing/2014/main" val="2993772505"/>
                        </a:ext>
                      </a:extLst>
                    </a:gridCol>
                    <a:gridCol w="2186391">
                      <a:extLst>
                        <a:ext uri="{9D8B030D-6E8A-4147-A177-3AD203B41FA5}">
                          <a16:colId xmlns:a16="http://schemas.microsoft.com/office/drawing/2014/main" val="4640821"/>
                        </a:ext>
                      </a:extLst>
                    </a:gridCol>
                    <a:gridCol w="1574202">
                      <a:extLst>
                        <a:ext uri="{9D8B030D-6E8A-4147-A177-3AD203B41FA5}">
                          <a16:colId xmlns:a16="http://schemas.microsoft.com/office/drawing/2014/main" val="3824347429"/>
                        </a:ext>
                      </a:extLst>
                    </a:gridCol>
                  </a:tblGrid>
                  <a:tr h="210413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Property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Typical value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Units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564569302"/>
                      </a:ext>
                    </a:extLst>
                  </a:tr>
                  <a:tr h="235662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Crystal structure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Cubic C-type (Ia-3)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–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1194524042"/>
                      </a:ext>
                    </a:extLst>
                  </a:tr>
                  <a:tr h="235662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Molar mass 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394.08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g mol⁻¹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2361815237"/>
                      </a:ext>
                    </a:extLst>
                  </a:tr>
                  <a:tr h="235662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Theoretical density ρ₀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9.17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g cm⁻³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165974767"/>
                      </a:ext>
                    </a:extLst>
                  </a:tr>
                  <a:tr h="235662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Sintered density (typical)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8.0 – 9.0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g cm⁻³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1594246103"/>
                      </a:ext>
                    </a:extLst>
                  </a:tr>
                  <a:tr h="280551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Melting point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~2355 °C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°C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686353673"/>
                      </a:ext>
                    </a:extLst>
                  </a:tr>
                  <a:tr h="223038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Thermal conductivity k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~ 4-9</a:t>
                          </a:r>
                          <a:endParaRPr lang="en-GB" sz="1600" b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W m</a:t>
                          </a:r>
                          <a:r>
                            <a:rPr lang="en-GB" sz="1600" b="1" baseline="3000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-1</a:t>
                          </a: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 K</a:t>
                          </a:r>
                          <a:r>
                            <a:rPr lang="en-GB" sz="1600" b="1" baseline="3000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-1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914271480"/>
                      </a:ext>
                    </a:extLst>
                  </a:tr>
                  <a:tr h="551282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Specific heat cₚ</a:t>
                          </a:r>
                        </a:p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(the amount of heat required to raise the temperature of a unit mass of material by 1 K)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~ 0.29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J g⁻¹ K⁻¹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428907225"/>
                      </a:ext>
                    </a:extLst>
                  </a:tr>
                  <a:tr h="336661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Mean Thermal expansion coefficient (TEC) 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(8.5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 0.6) × 10⁻⁶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K⁻¹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656936661"/>
                      </a:ext>
                    </a:extLst>
                  </a:tr>
                  <a:tr h="58915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Young's modulus E  (E = stress/strain)</a:t>
                          </a:r>
                          <a:endParaRPr lang="en-GB" sz="1600" b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130 – 170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GPa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56893202"/>
                      </a:ext>
                    </a:extLst>
                  </a:tr>
                  <a:tr h="58915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Shear modulus G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51 – 65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GPa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711059099"/>
                      </a:ext>
                    </a:extLst>
                  </a:tr>
                  <a:tr h="210413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Poisson's ratio ν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≈ 0.30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–</a:t>
                          </a:r>
                          <a:endParaRPr lang="en-GB" sz="1600" b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20219589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0E5BC17-2E6A-4248-530B-4BF83D9893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718795"/>
                  </p:ext>
                </p:extLst>
              </p:nvPr>
            </p:nvGraphicFramePr>
            <p:xfrm>
              <a:off x="5881144" y="1070717"/>
              <a:ext cx="6121896" cy="5677572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2361303">
                      <a:extLst>
                        <a:ext uri="{9D8B030D-6E8A-4147-A177-3AD203B41FA5}">
                          <a16:colId xmlns:a16="http://schemas.microsoft.com/office/drawing/2014/main" val="2993772505"/>
                        </a:ext>
                      </a:extLst>
                    </a:gridCol>
                    <a:gridCol w="2186391">
                      <a:extLst>
                        <a:ext uri="{9D8B030D-6E8A-4147-A177-3AD203B41FA5}">
                          <a16:colId xmlns:a16="http://schemas.microsoft.com/office/drawing/2014/main" val="4640821"/>
                        </a:ext>
                      </a:extLst>
                    </a:gridCol>
                    <a:gridCol w="1574202">
                      <a:extLst>
                        <a:ext uri="{9D8B030D-6E8A-4147-A177-3AD203B41FA5}">
                          <a16:colId xmlns:a16="http://schemas.microsoft.com/office/drawing/2014/main" val="3824347429"/>
                        </a:ext>
                      </a:extLst>
                    </a:gridCol>
                  </a:tblGrid>
                  <a:tr h="32800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Property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Typical value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Units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564569302"/>
                      </a:ext>
                    </a:extLst>
                  </a:tr>
                  <a:tr h="32800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Crystal structure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Cubic C-type (Ia-3)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–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1194524042"/>
                      </a:ext>
                    </a:extLst>
                  </a:tr>
                  <a:tr h="32800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Molar mass 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394.08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g mol⁻¹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2361815237"/>
                      </a:ext>
                    </a:extLst>
                  </a:tr>
                  <a:tr h="32800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Theoretical density ρ₀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9.17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g cm⁻³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165974767"/>
                      </a:ext>
                    </a:extLst>
                  </a:tr>
                  <a:tr h="32800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Sintered density (typical)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8.0 – 9.0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g cm⁻³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1594246103"/>
                      </a:ext>
                    </a:extLst>
                  </a:tr>
                  <a:tr h="32800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Melting point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~2355 °C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°C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686353673"/>
                      </a:ext>
                    </a:extLst>
                  </a:tr>
                  <a:tr h="32800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Thermal conductivity k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~ 4-9</a:t>
                          </a:r>
                          <a:endParaRPr lang="en-GB" sz="1600" b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W m</a:t>
                          </a:r>
                          <a:r>
                            <a:rPr lang="en-GB" sz="1600" b="1" baseline="3000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-1</a:t>
                          </a: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 K</a:t>
                          </a:r>
                          <a:r>
                            <a:rPr lang="en-GB" sz="1600" b="1" baseline="3000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-1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914271480"/>
                      </a:ext>
                    </a:extLst>
                  </a:tr>
                  <a:tr h="130336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Specific heat cₚ</a:t>
                          </a:r>
                        </a:p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(the amount of heat required to raise the temperature of a unit mass of material by 1 K)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~ 0.29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dirty="0">
                              <a:effectLst/>
                            </a:rPr>
                            <a:t>J g⁻¹ K⁻¹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428907225"/>
                      </a:ext>
                    </a:extLst>
                  </a:tr>
                  <a:tr h="57184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Mean Thermal expansion coefficient (TEC) 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124" marR="63124" marT="42083" marB="42083">
                        <a:blipFill>
                          <a:blip r:embed="rId2"/>
                          <a:stretch>
                            <a:fillRect l="-108092" t="-635556" r="-72254" b="-2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K⁻¹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656936661"/>
                      </a:ext>
                    </a:extLst>
                  </a:tr>
                  <a:tr h="58915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Young's modulus E  (E = stress/strain)</a:t>
                          </a:r>
                          <a:endParaRPr lang="en-GB" sz="1600" b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130 – 170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GPa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56893202"/>
                      </a:ext>
                    </a:extLst>
                  </a:tr>
                  <a:tr h="58915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Shear modulus G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51 – 65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>
                              <a:effectLst/>
                            </a:rPr>
                            <a:t>GPa</a:t>
                          </a:r>
                          <a:endParaRPr lang="en-GB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3711059099"/>
                      </a:ext>
                    </a:extLst>
                  </a:tr>
                  <a:tr h="32800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Poisson's ratio ν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≈ 0.30</a:t>
                          </a:r>
                          <a:endParaRPr lang="en-GB" sz="16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</a:rPr>
                            <a:t>–</a:t>
                          </a:r>
                          <a:endParaRPr lang="en-GB" sz="1600" b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3124" marR="63124" marT="42083" marB="42083"/>
                    </a:tc>
                    <a:extLst>
                      <a:ext uri="{0D108BD9-81ED-4DB2-BD59-A6C34878D82A}">
                        <a16:rowId xmlns:a16="http://schemas.microsoft.com/office/drawing/2014/main" val="20219589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itle 1">
            <a:extLst>
              <a:ext uri="{FF2B5EF4-FFF2-40B4-BE49-F238E27FC236}">
                <a16:creationId xmlns:a16="http://schemas.microsoft.com/office/drawing/2014/main" id="{30DD6223-0A7D-9F88-3431-30B5D5ED700B}"/>
              </a:ext>
            </a:extLst>
          </p:cNvPr>
          <p:cNvSpPr txBox="1">
            <a:spLocks/>
          </p:cNvSpPr>
          <p:nvPr/>
        </p:nvSpPr>
        <p:spPr bwMode="auto">
          <a:xfrm>
            <a:off x="5891792" y="483218"/>
            <a:ext cx="5100752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Material properties of Yb</a:t>
            </a:r>
            <a:r>
              <a:rPr lang="en-GB" sz="2800" baseline="30000" dirty="0"/>
              <a:t>2</a:t>
            </a:r>
            <a:r>
              <a:rPr lang="en-GB" sz="2800" dirty="0"/>
              <a:t>O</a:t>
            </a:r>
            <a:r>
              <a:rPr lang="en-GB" sz="2800" baseline="300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976512-852B-C1E0-2FC4-2060BC0DC4DD}"/>
              </a:ext>
            </a:extLst>
          </p:cNvPr>
          <p:cNvSpPr txBox="1"/>
          <p:nvPr/>
        </p:nvSpPr>
        <p:spPr>
          <a:xfrm>
            <a:off x="4475820" y="2492896"/>
            <a:ext cx="3852428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Thermal analysis</a:t>
            </a:r>
          </a:p>
        </p:txBody>
      </p:sp>
    </p:spTree>
    <p:extLst>
      <p:ext uri="{BB962C8B-B14F-4D97-AF65-F5344CB8AC3E}">
        <p14:creationId xmlns:p14="http://schemas.microsoft.com/office/powerpoint/2010/main" val="10940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E4E6-2A9A-FCB5-EFE4-C8494636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58" y="32524"/>
            <a:ext cx="10929083" cy="543595"/>
          </a:xfrm>
        </p:spPr>
        <p:txBody>
          <a:bodyPr>
            <a:normAutofit/>
          </a:bodyPr>
          <a:lstStyle/>
          <a:p>
            <a:r>
              <a:rPr lang="en-GB" sz="2800" dirty="0"/>
              <a:t>Power Deposition, Heat Load and Thermal Stress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B02BAD-A873-A9B2-A8D9-C1489362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B" smtClean="0"/>
              <a:t>8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6D134F-3772-A7E4-DADB-A322A0146446}"/>
                  </a:ext>
                </a:extLst>
              </p:cNvPr>
              <p:cNvSpPr txBox="1"/>
              <p:nvPr/>
            </p:nvSpPr>
            <p:spPr>
              <a:xfrm>
                <a:off x="839415" y="538500"/>
                <a:ext cx="5146838" cy="6182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GB" b="1" dirty="0"/>
                  <a:t>Power deposition and areal power density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endParaRPr lang="en-GB" dirty="0"/>
              </a:p>
              <a:p>
                <a:pPr>
                  <a:buNone/>
                </a:pPr>
                <a:r>
                  <a:rPr lang="en-GB" dirty="0"/>
                  <a:t>Based on the parameters summarized in Tables 1 and 2, the thermal load on the target was estimated.</a:t>
                </a:r>
              </a:p>
              <a:p>
                <a:pPr>
                  <a:buNone/>
                </a:pPr>
                <a:endParaRPr lang="en-GB" dirty="0"/>
              </a:p>
              <a:p>
                <a:r>
                  <a:rPr lang="en-GB" dirty="0"/>
                  <a:t>For a 1 mA deuteron beam at 17.9 MeV, the total beam power is: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=17.9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kW</m:t>
                      </m:r>
                    </m:oMath>
                  </m:oMathPara>
                </a14:m>
                <a:endParaRPr lang="en-GB" dirty="0"/>
              </a:p>
              <a:p>
                <a:pPr>
                  <a:buNone/>
                </a:pPr>
                <a:endParaRPr lang="en-GB" dirty="0"/>
              </a:p>
              <a:p>
                <a:pPr algn="just"/>
                <a:r>
                  <a:rPr lang="en-GB" dirty="0"/>
                  <a:t>The deuterons exit the 0.36 mm target at approximately 8 MeV, resulting in an energy deposition of about 9.9 MeV per particle. This corresponds to a </a:t>
                </a:r>
                <a:r>
                  <a:rPr lang="en-GB" b="1" dirty="0"/>
                  <a:t>deposited power</a:t>
                </a:r>
                <a:r>
                  <a:rPr lang="en-GB" dirty="0"/>
                  <a:t> of:</a:t>
                </a:r>
              </a:p>
              <a:p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dep</m:t>
                          </m:r>
                        </m:sub>
                      </m:sSub>
                      <m:r>
                        <a:rPr lang="en-GB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9.9 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kW</m:t>
                      </m:r>
                    </m:oMath>
                  </m:oMathPara>
                </a14:m>
                <a:endParaRPr lang="en-GB" dirty="0"/>
              </a:p>
              <a:p>
                <a:pPr>
                  <a:buNone/>
                </a:pPr>
                <a:endParaRPr lang="en-GB" dirty="0"/>
              </a:p>
              <a:p>
                <a:r>
                  <a:rPr lang="en-GB" dirty="0"/>
                  <a:t>For a circular beam spot with radius 1 cm (area = 3.14 cm²), this leads to an average </a:t>
                </a:r>
                <a:r>
                  <a:rPr lang="en-GB" b="1" dirty="0"/>
                  <a:t>surface power density (heat flux)</a:t>
                </a:r>
                <a:r>
                  <a:rPr lang="en-GB" dirty="0"/>
                  <a:t> of:</a:t>
                </a:r>
              </a:p>
              <a:p>
                <a:endParaRPr lang="en-GB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9.9 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kW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3.14 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  <m:r>
                            <a:rPr lang="en-US" b="0" i="0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3.15 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kW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a:rPr lang="en-US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baseline="30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6D134F-3772-A7E4-DADB-A322A0146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5" y="538500"/>
                <a:ext cx="5146838" cy="6182975"/>
              </a:xfrm>
              <a:prstGeom prst="rect">
                <a:avLst/>
              </a:prstGeom>
              <a:blipFill>
                <a:blip r:embed="rId2"/>
                <a:stretch>
                  <a:fillRect l="-1232" t="-410" r="-1478" b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3B4F18-AD95-449D-59D8-73777DDBAC33}"/>
                  </a:ext>
                </a:extLst>
              </p:cNvPr>
              <p:cNvSpPr txBox="1"/>
              <p:nvPr/>
            </p:nvSpPr>
            <p:spPr>
              <a:xfrm>
                <a:off x="6384397" y="620396"/>
                <a:ext cx="5146838" cy="2170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GB" b="1" dirty="0"/>
                  <a:t>Heat load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endParaRPr lang="en-GB" dirty="0"/>
              </a:p>
              <a:p>
                <a:pPr algn="just"/>
                <a:r>
                  <a:rPr lang="en-GB" dirty="0"/>
                  <a:t>The temperature rise across the Yb</a:t>
                </a:r>
                <a:r>
                  <a:rPr lang="en-GB" baseline="30000" dirty="0"/>
                  <a:t>2</a:t>
                </a:r>
                <a:r>
                  <a:rPr lang="en-GB" dirty="0"/>
                  <a:t>O</a:t>
                </a:r>
                <a:r>
                  <a:rPr lang="en-GB" baseline="30000" dirty="0"/>
                  <a:t>3</a:t>
                </a:r>
                <a:r>
                  <a:rPr lang="en-GB" dirty="0"/>
                  <a:t> target was estimated using Fourier’s law, considering heat conduction through the target thickness.</a:t>
                </a:r>
              </a:p>
              <a:p>
                <a:pPr algn="just"/>
                <a:endParaRPr lang="en-GB" dirty="0"/>
              </a:p>
              <a:p>
                <a:pPr algn="just"/>
                <a:r>
                  <a:rPr lang="en-GB" dirty="0"/>
                  <a:t>Fourier law: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ΔΤ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qt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den>
                    </m:f>
                    <m: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3B4F18-AD95-449D-59D8-73777DDBA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97" y="620396"/>
                <a:ext cx="5146838" cy="2170531"/>
              </a:xfrm>
              <a:prstGeom prst="rect">
                <a:avLst/>
              </a:prstGeom>
              <a:blipFill>
                <a:blip r:embed="rId3"/>
                <a:stretch>
                  <a:fillRect l="-983" t="-1163" r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B0CFABB-B9AA-D169-F8D1-828C18B0885C}"/>
              </a:ext>
            </a:extLst>
          </p:cNvPr>
          <p:cNvSpPr txBox="1"/>
          <p:nvPr/>
        </p:nvSpPr>
        <p:spPr>
          <a:xfrm>
            <a:off x="9768409" y="2281262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(for k=7 W/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mK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4E900D-7911-B070-7196-DE3DB42BD145}"/>
                  </a:ext>
                </a:extLst>
              </p:cNvPr>
              <p:cNvSpPr txBox="1"/>
              <p:nvPr/>
            </p:nvSpPr>
            <p:spPr>
              <a:xfrm>
                <a:off x="6417118" y="3092994"/>
                <a:ext cx="5439521" cy="3539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GB" b="1" dirty="0"/>
                  <a:t>Thermal stress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endParaRPr lang="en-GB" dirty="0"/>
              </a:p>
              <a:p>
                <a:r>
                  <a:rPr lang="en-GB" dirty="0"/>
                  <a:t>The thermally induced stress was estimated using: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ΔΤ</m:t>
                        </m:r>
                      </m:num>
                      <m:den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(where E is the Young’s modulus,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the linear thermal expansion coefficient,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the Poisson ratio.</a:t>
                </a:r>
              </a:p>
              <a:p>
                <a:endParaRPr lang="en-GB" dirty="0"/>
              </a:p>
              <a:p>
                <a:r>
                  <a:rPr lang="en-GB" dirty="0"/>
                  <a:t>For Yb</a:t>
                </a:r>
                <a:r>
                  <a:rPr lang="en-GB" baseline="30000" dirty="0"/>
                  <a:t>2</a:t>
                </a:r>
                <a:r>
                  <a:rPr lang="en-GB" dirty="0"/>
                  <a:t>O</a:t>
                </a:r>
                <a:r>
                  <a:rPr lang="en-GB" baseline="30000" dirty="0"/>
                  <a:t>3 </a:t>
                </a:r>
                <a:r>
                  <a:rPr lang="en-GB" dirty="0"/>
                  <a:t>assuming porosity 5%: the resulting thermal stress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GPa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typical fracture strength of the ceramic (100–200 MPa)</a:t>
                </a:r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4E900D-7911-B070-7196-DE3DB42BD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18" y="3092994"/>
                <a:ext cx="5439521" cy="3539815"/>
              </a:xfrm>
              <a:prstGeom prst="rect">
                <a:avLst/>
              </a:prstGeom>
              <a:blipFill>
                <a:blip r:embed="rId4"/>
                <a:stretch>
                  <a:fillRect l="-932" t="-714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27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57A35-FA01-88EE-0E66-603C0A85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B20F-D7ED-4DAD-83AF-0FCB71CD2C50}" type="slidenum">
              <a:rPr lang="en-GB" smtClean="0"/>
              <a:t>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36CB41-378B-A80C-0BF1-6B7B25B6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58" y="204811"/>
            <a:ext cx="10929083" cy="543595"/>
          </a:xfrm>
        </p:spPr>
        <p:txBody>
          <a:bodyPr>
            <a:normAutofit/>
          </a:bodyPr>
          <a:lstStyle/>
          <a:p>
            <a:r>
              <a:rPr lang="en-GB" sz="2800" dirty="0"/>
              <a:t>Summary of Thermal Loading and Stress Estimates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965694-7A84-CD8A-F96C-1F10E1AE5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731741"/>
              </p:ext>
            </p:extLst>
          </p:nvPr>
        </p:nvGraphicFramePr>
        <p:xfrm>
          <a:off x="1343472" y="1412776"/>
          <a:ext cx="9959194" cy="29260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64130">
                  <a:extLst>
                    <a:ext uri="{9D8B030D-6E8A-4147-A177-3AD203B41FA5}">
                      <a16:colId xmlns:a16="http://schemas.microsoft.com/office/drawing/2014/main" val="4031896262"/>
                    </a:ext>
                  </a:extLst>
                </a:gridCol>
                <a:gridCol w="3297532">
                  <a:extLst>
                    <a:ext uri="{9D8B030D-6E8A-4147-A177-3AD203B41FA5}">
                      <a16:colId xmlns:a16="http://schemas.microsoft.com/office/drawing/2014/main" val="3575081748"/>
                    </a:ext>
                  </a:extLst>
                </a:gridCol>
                <a:gridCol w="3297532">
                  <a:extLst>
                    <a:ext uri="{9D8B030D-6E8A-4147-A177-3AD203B41FA5}">
                      <a16:colId xmlns:a16="http://schemas.microsoft.com/office/drawing/2014/main" val="34797876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Quantity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Value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Comment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554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Total beam 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~17.9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(E · 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179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Deposited 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~9.9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energy loss in 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108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Beam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3.14 cm²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r = 1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229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Heat flux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~3.15 kW/cm²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909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Temperature rise (</a:t>
                      </a:r>
                      <a:r>
                        <a:rPr lang="el-GR" b="1" dirty="0"/>
                        <a:t>Δ</a:t>
                      </a:r>
                      <a:r>
                        <a:rPr lang="en-GB" b="1" dirty="0"/>
                        <a:t>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~800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(k = 7 W/</a:t>
                      </a:r>
                      <a:r>
                        <a:rPr lang="en-GB" b="1" dirty="0" err="1"/>
                        <a:t>m·K</a:t>
                      </a:r>
                      <a:r>
                        <a:rPr lang="en-GB" b="1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578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Thermal stress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~1.7 GPa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733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/>
                        <a:t>Fracture strength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~100–200 MPa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 err="1"/>
                        <a:t>Yb₂O</a:t>
                      </a:r>
                      <a:r>
                        <a:rPr lang="en-GB" b="1" dirty="0"/>
                        <a:t>₃ ceramic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1102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824ACEE-A60B-338C-B293-D59927582D29}"/>
              </a:ext>
            </a:extLst>
          </p:cNvPr>
          <p:cNvSpPr txBox="1"/>
          <p:nvPr/>
        </p:nvSpPr>
        <p:spPr>
          <a:xfrm>
            <a:off x="4223792" y="4793605"/>
            <a:ext cx="4104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High level of thermal stress</a:t>
            </a:r>
          </a:p>
        </p:txBody>
      </p:sp>
    </p:spTree>
    <p:extLst>
      <p:ext uri="{BB962C8B-B14F-4D97-AF65-F5344CB8AC3E}">
        <p14:creationId xmlns:p14="http://schemas.microsoft.com/office/powerpoint/2010/main" val="336630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4055</TotalTime>
  <Words>2037</Words>
  <Application>Microsoft Macintosh PowerPoint</Application>
  <DocSecurity>0</DocSecurity>
  <PresentationFormat>Widescreen</PresentationFormat>
  <Paragraphs>355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Space Grotesk</vt:lpstr>
      <vt:lpstr>Times New Roman</vt:lpstr>
      <vt:lpstr>Wingdings</vt:lpstr>
      <vt:lpstr>Roboto Condensed</vt:lpstr>
      <vt:lpstr>Arial</vt:lpstr>
      <vt:lpstr>Roboto</vt:lpstr>
      <vt:lpstr>Cambria Math</vt:lpstr>
      <vt:lpstr>Aptos</vt:lpstr>
      <vt:lpstr>Office Theme</vt:lpstr>
      <vt:lpstr>LINAC based production of Lu-177 : target limitations</vt:lpstr>
      <vt:lpstr>The IFIGENEIA project </vt:lpstr>
      <vt:lpstr>Lu-177 production </vt:lpstr>
      <vt:lpstr>177Lu Geant4 simulations</vt:lpstr>
      <vt:lpstr>Evaluation of radionuclidic purity under different irradiation scenarios</vt:lpstr>
      <vt:lpstr>Is the expected production yield adequate for clinical use?</vt:lpstr>
      <vt:lpstr>Parameters for target &amp; beam</vt:lpstr>
      <vt:lpstr>Power Deposition, Heat Load and Thermal Stress</vt:lpstr>
      <vt:lpstr>Summary of Thermal Loading and Stress Estimates</vt:lpstr>
      <vt:lpstr>PowerPoint Presentation</vt:lpstr>
      <vt:lpstr>PowerPoint Presentation</vt:lpstr>
      <vt:lpstr>PowerPoint Presentation</vt:lpstr>
      <vt:lpstr>Points to discuss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Matjaz</dc:creator>
  <cp:keywords/>
  <dc:description/>
  <cp:lastModifiedBy>nelli vagena</cp:lastModifiedBy>
  <cp:revision>283</cp:revision>
  <dcterms:created xsi:type="dcterms:W3CDTF">2025-07-08T12:20:48Z</dcterms:created>
  <dcterms:modified xsi:type="dcterms:W3CDTF">2026-04-22T14:12:22Z</dcterms:modified>
  <cp:category/>
  <dc:identifier/>
  <cp:contentStatus/>
  <dc:language/>
  <cp:version/>
</cp:coreProperties>
</file>