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22" r:id="rId4"/>
    <p:sldId id="258" r:id="rId5"/>
    <p:sldId id="330" r:id="rId6"/>
    <p:sldId id="331" r:id="rId7"/>
    <p:sldId id="323" r:id="rId8"/>
    <p:sldId id="324" r:id="rId9"/>
    <p:sldId id="327" r:id="rId10"/>
    <p:sldId id="325" r:id="rId11"/>
    <p:sldId id="326" r:id="rId12"/>
    <p:sldId id="312" r:id="rId13"/>
    <p:sldId id="332" r:id="rId14"/>
    <p:sldId id="305" r:id="rId15"/>
    <p:sldId id="301" r:id="rId16"/>
    <p:sldId id="328" r:id="rId17"/>
    <p:sldId id="329" r:id="rId18"/>
    <p:sldId id="309" r:id="rId19"/>
    <p:sldId id="333" r:id="rId20"/>
    <p:sldId id="298" r:id="rId21"/>
    <p:sldId id="289" r:id="rId22"/>
    <p:sldId id="292" r:id="rId23"/>
    <p:sldId id="293" r:id="rId24"/>
    <p:sldId id="306"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2A28"/>
    <a:srgbClr val="339966"/>
    <a:srgbClr val="FED46C"/>
    <a:srgbClr val="7FD13B"/>
    <a:srgbClr val="00CCFF"/>
    <a:srgbClr val="A94E4C"/>
    <a:srgbClr val="A02B93"/>
    <a:srgbClr val="8E8AAD"/>
    <a:srgbClr val="AE5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9" autoAdjust="0"/>
    <p:restoredTop sz="94660"/>
  </p:normalViewPr>
  <p:slideViewPr>
    <p:cSldViewPr snapToGrid="0">
      <p:cViewPr varScale="1">
        <p:scale>
          <a:sx n="151" d="100"/>
          <a:sy n="151" d="100"/>
        </p:scale>
        <p:origin x="7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68E62-D9E0-4D2C-87AE-F153026DA6C3}" type="datetimeFigureOut">
              <a:rPr lang="el-GR" smtClean="0"/>
              <a:t>22/4/2026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5763E-E8B5-4D2F-A68C-8B1BD7277AA3}" type="slidenum">
              <a:rPr lang="el-GR" smtClean="0"/>
              <a:t>‹#›</a:t>
            </a:fld>
            <a:endParaRPr lang="el-GR"/>
          </a:p>
        </p:txBody>
      </p:sp>
    </p:spTree>
    <p:extLst>
      <p:ext uri="{BB962C8B-B14F-4D97-AF65-F5344CB8AC3E}">
        <p14:creationId xmlns:p14="http://schemas.microsoft.com/office/powerpoint/2010/main" val="416484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45763E-E8B5-4D2F-A68C-8B1BD7277AA3}" type="slidenum">
              <a:rPr lang="el-GR" smtClean="0"/>
              <a:t>1</a:t>
            </a:fld>
            <a:endParaRPr lang="el-GR"/>
          </a:p>
        </p:txBody>
      </p:sp>
    </p:spTree>
    <p:extLst>
      <p:ext uri="{BB962C8B-B14F-4D97-AF65-F5344CB8AC3E}">
        <p14:creationId xmlns:p14="http://schemas.microsoft.com/office/powerpoint/2010/main" val="3216551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ABD2-FE80-E9D5-7BA5-8EC7DC63992E}"/>
              </a:ext>
            </a:extLst>
          </p:cNvPr>
          <p:cNvSpPr>
            <a:spLocks noGrp="1"/>
          </p:cNvSpPr>
          <p:nvPr>
            <p:ph type="ctrTitle"/>
          </p:nvPr>
        </p:nvSpPr>
        <p:spPr>
          <a:xfrm>
            <a:off x="1524000" y="1122363"/>
            <a:ext cx="9144000" cy="2387600"/>
          </a:xfrm>
        </p:spPr>
        <p:txBody>
          <a:bodyPr anchor="b">
            <a:noAutofit/>
          </a:bodyPr>
          <a:lstStyle>
            <a:lvl1pPr algn="ctr">
              <a:defRPr sz="4000">
                <a:effectLst>
                  <a:outerShdw blurRad="38100" dist="38100" dir="2700000" algn="tl">
                    <a:srgbClr val="000000">
                      <a:alpha val="43137"/>
                    </a:srgbClr>
                  </a:outerShdw>
                </a:effectLst>
              </a:defRPr>
            </a:lvl1pPr>
          </a:lstStyle>
          <a:p>
            <a:endParaRPr lang="el-GR" dirty="0"/>
          </a:p>
        </p:txBody>
      </p:sp>
      <p:sp>
        <p:nvSpPr>
          <p:cNvPr id="3" name="Subtitle 2">
            <a:extLst>
              <a:ext uri="{FF2B5EF4-FFF2-40B4-BE49-F238E27FC236}">
                <a16:creationId xmlns:a16="http://schemas.microsoft.com/office/drawing/2014/main" id="{1ED97E40-2CF2-E6F0-5937-B7AF85AC25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l-GR" dirty="0"/>
          </a:p>
        </p:txBody>
      </p:sp>
      <p:pic>
        <p:nvPicPr>
          <p:cNvPr id="3074" name="Picture 2">
            <a:extLst>
              <a:ext uri="{FF2B5EF4-FFF2-40B4-BE49-F238E27FC236}">
                <a16:creationId xmlns:a16="http://schemas.microsoft.com/office/drawing/2014/main" id="{2CA11653-D7DD-001F-00D2-73C31EC98D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6701" y="1122363"/>
            <a:ext cx="3785187" cy="12327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FIGENEIA">
            <a:extLst>
              <a:ext uri="{FF2B5EF4-FFF2-40B4-BE49-F238E27FC236}">
                <a16:creationId xmlns:a16="http://schemas.microsoft.com/office/drawing/2014/main" id="{CE2B01DC-75EF-C28F-2751-59C1CBB0F5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4589" y="1260539"/>
            <a:ext cx="4491867" cy="855677"/>
          </a:xfrm>
          <a:prstGeom prst="rect">
            <a:avLst/>
          </a:prstGeom>
          <a:solidFill>
            <a:srgbClr val="8E8AAD"/>
          </a:solidFill>
        </p:spPr>
      </p:pic>
    </p:spTree>
    <p:extLst>
      <p:ext uri="{BB962C8B-B14F-4D97-AF65-F5344CB8AC3E}">
        <p14:creationId xmlns:p14="http://schemas.microsoft.com/office/powerpoint/2010/main" val="42793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3504-2554-015A-5078-6600EE26593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BE9E8C5-1EFE-B066-70FF-7DF93168B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763048C-8F1B-7A1B-E5FB-27F1049C4909}"/>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743E0534-B166-713F-5564-C2C53DABD5FD}"/>
              </a:ext>
            </a:extLst>
          </p:cNvPr>
          <p:cNvSpPr>
            <a:spLocks noGrp="1"/>
          </p:cNvSpPr>
          <p:nvPr>
            <p:ph type="ftr" sz="quarter" idx="11"/>
          </p:nvPr>
        </p:nvSpPr>
        <p:spPr/>
        <p:txBody>
          <a:bodyPr/>
          <a:lstStyle/>
          <a:p>
            <a:r>
              <a:rPr lang="fr-FR"/>
              <a:t>A. Mamaras | Source Investigation for Deuterium Production</a:t>
            </a:r>
            <a:endParaRPr lang="el-GR"/>
          </a:p>
        </p:txBody>
      </p:sp>
      <p:sp>
        <p:nvSpPr>
          <p:cNvPr id="6" name="Slide Number Placeholder 5">
            <a:extLst>
              <a:ext uri="{FF2B5EF4-FFF2-40B4-BE49-F238E27FC236}">
                <a16:creationId xmlns:a16="http://schemas.microsoft.com/office/drawing/2014/main" id="{7BEEF316-69C1-408B-4F21-6F5816BD378F}"/>
              </a:ext>
            </a:extLst>
          </p:cNvPr>
          <p:cNvSpPr>
            <a:spLocks noGrp="1"/>
          </p:cNvSpPr>
          <p:nvPr>
            <p:ph type="sldNum" sz="quarter" idx="12"/>
          </p:nvPr>
        </p:nvSpPr>
        <p:spPr/>
        <p:txBody>
          <a:bodyPr/>
          <a:lstStyle/>
          <a:p>
            <a:fld id="{15FF0078-C6BA-45F6-9D1D-0D56BEEF6A5B}" type="slidenum">
              <a:rPr lang="el-GR" smtClean="0"/>
              <a:t>‹#›</a:t>
            </a:fld>
            <a:endParaRPr lang="el-GR"/>
          </a:p>
        </p:txBody>
      </p:sp>
    </p:spTree>
    <p:extLst>
      <p:ext uri="{BB962C8B-B14F-4D97-AF65-F5344CB8AC3E}">
        <p14:creationId xmlns:p14="http://schemas.microsoft.com/office/powerpoint/2010/main" val="282770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0719E-EFAE-1EAE-B13F-A4693C5868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816E4D7-C4D3-5E5F-3898-B76B4DEE0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E2AF2B-5769-9FE0-E120-28CB0954E71D}"/>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CE9485E5-AAC9-B58E-D295-DFADE25E1CE1}"/>
              </a:ext>
            </a:extLst>
          </p:cNvPr>
          <p:cNvSpPr>
            <a:spLocks noGrp="1"/>
          </p:cNvSpPr>
          <p:nvPr>
            <p:ph type="ftr" sz="quarter" idx="11"/>
          </p:nvPr>
        </p:nvSpPr>
        <p:spPr/>
        <p:txBody>
          <a:bodyPr/>
          <a:lstStyle/>
          <a:p>
            <a:r>
              <a:rPr lang="fr-FR"/>
              <a:t>A. Mamaras | Source Investigation for Deuterium Production</a:t>
            </a:r>
            <a:endParaRPr lang="el-GR"/>
          </a:p>
        </p:txBody>
      </p:sp>
      <p:sp>
        <p:nvSpPr>
          <p:cNvPr id="6" name="Slide Number Placeholder 5">
            <a:extLst>
              <a:ext uri="{FF2B5EF4-FFF2-40B4-BE49-F238E27FC236}">
                <a16:creationId xmlns:a16="http://schemas.microsoft.com/office/drawing/2014/main" id="{6ABCE6CF-B1F9-AB17-9EF7-68C31E4EE27B}"/>
              </a:ext>
            </a:extLst>
          </p:cNvPr>
          <p:cNvSpPr>
            <a:spLocks noGrp="1"/>
          </p:cNvSpPr>
          <p:nvPr>
            <p:ph type="sldNum" sz="quarter" idx="12"/>
          </p:nvPr>
        </p:nvSpPr>
        <p:spPr/>
        <p:txBody>
          <a:bodyPr/>
          <a:lstStyle/>
          <a:p>
            <a:fld id="{15FF0078-C6BA-45F6-9D1D-0D56BEEF6A5B}" type="slidenum">
              <a:rPr lang="el-GR" smtClean="0"/>
              <a:t>‹#›</a:t>
            </a:fld>
            <a:endParaRPr lang="el-GR"/>
          </a:p>
        </p:txBody>
      </p:sp>
    </p:spTree>
    <p:extLst>
      <p:ext uri="{BB962C8B-B14F-4D97-AF65-F5344CB8AC3E}">
        <p14:creationId xmlns:p14="http://schemas.microsoft.com/office/powerpoint/2010/main" val="296478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520E-C538-5AE1-8FF7-C67E282320BB}"/>
              </a:ext>
            </a:extLst>
          </p:cNvPr>
          <p:cNvSpPr>
            <a:spLocks noGrp="1"/>
          </p:cNvSpPr>
          <p:nvPr>
            <p:ph type="title"/>
          </p:nvPr>
        </p:nvSpPr>
        <p:spPr>
          <a:xfrm>
            <a:off x="838200" y="365125"/>
            <a:ext cx="10515600" cy="670045"/>
          </a:xfrm>
        </p:spPr>
        <p:txBody>
          <a:bodyPr>
            <a:normAutofit/>
          </a:bodyPr>
          <a:lstStyle>
            <a:lvl1pPr>
              <a:defRPr sz="3600">
                <a:solidFill>
                  <a:schemeClr val="tx1"/>
                </a:solidFill>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3D7360AD-877F-D796-3767-B7FCC76D1C68}"/>
              </a:ext>
            </a:extLst>
          </p:cNvPr>
          <p:cNvSpPr>
            <a:spLocks noGrp="1"/>
          </p:cNvSpPr>
          <p:nvPr>
            <p:ph idx="1"/>
          </p:nvPr>
        </p:nvSpPr>
        <p:spPr>
          <a:xfrm>
            <a:off x="838200" y="1377051"/>
            <a:ext cx="10515600" cy="465466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a:extLst>
              <a:ext uri="{FF2B5EF4-FFF2-40B4-BE49-F238E27FC236}">
                <a16:creationId xmlns:a16="http://schemas.microsoft.com/office/drawing/2014/main" id="{BF961138-048F-ED40-F670-086BA46B5917}"/>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498FF7E7-CD28-49A4-6E0B-80A1A31F70B9}"/>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95F89277-0985-FC12-99C9-A17EDDA1D8FF}"/>
              </a:ext>
            </a:extLst>
          </p:cNvPr>
          <p:cNvSpPr>
            <a:spLocks noGrp="1"/>
          </p:cNvSpPr>
          <p:nvPr>
            <p:ph type="sldNum" sz="quarter" idx="12"/>
          </p:nvPr>
        </p:nvSpPr>
        <p:spPr/>
        <p:txBody>
          <a:bodyPr/>
          <a:lstStyle/>
          <a:p>
            <a:fld id="{15FF0078-C6BA-45F6-9D1D-0D56BEEF6A5B}" type="slidenum">
              <a:rPr lang="el-GR" smtClean="0"/>
              <a:t>‹#›</a:t>
            </a:fld>
            <a:endParaRPr lang="el-GR"/>
          </a:p>
        </p:txBody>
      </p:sp>
      <p:pic>
        <p:nvPicPr>
          <p:cNvPr id="1028" name="Picture 4">
            <a:extLst>
              <a:ext uri="{FF2B5EF4-FFF2-40B4-BE49-F238E27FC236}">
                <a16:creationId xmlns:a16="http://schemas.microsoft.com/office/drawing/2014/main" id="{12B32978-7AB2-2990-0E3E-556FE36383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67" y="6194038"/>
            <a:ext cx="599666" cy="597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4FBA6D9-D4F5-8A18-2553-C901ADE121C9}"/>
              </a:ext>
            </a:extLst>
          </p:cNvPr>
          <p:cNvPicPr>
            <a:picLocks noChangeAspect="1"/>
          </p:cNvPicPr>
          <p:nvPr userDrawn="1"/>
        </p:nvPicPr>
        <p:blipFill>
          <a:blip r:embed="rId3"/>
          <a:stretch>
            <a:fillRect/>
          </a:stretch>
        </p:blipFill>
        <p:spPr>
          <a:xfrm>
            <a:off x="11510197" y="6194038"/>
            <a:ext cx="601606" cy="597674"/>
          </a:xfrm>
          <a:prstGeom prst="rect">
            <a:avLst/>
          </a:prstGeom>
        </p:spPr>
      </p:pic>
      <p:cxnSp>
        <p:nvCxnSpPr>
          <p:cNvPr id="9" name="Straight Connector 8">
            <a:extLst>
              <a:ext uri="{FF2B5EF4-FFF2-40B4-BE49-F238E27FC236}">
                <a16:creationId xmlns:a16="http://schemas.microsoft.com/office/drawing/2014/main" id="{4E86FB5A-5A34-CCD8-C325-8B9ABFA5E103}"/>
              </a:ext>
            </a:extLst>
          </p:cNvPr>
          <p:cNvCxnSpPr>
            <a:cxnSpLocks/>
          </p:cNvCxnSpPr>
          <p:nvPr userDrawn="1"/>
        </p:nvCxnSpPr>
        <p:spPr>
          <a:xfrm>
            <a:off x="838200" y="6194038"/>
            <a:ext cx="10515600" cy="0"/>
          </a:xfrm>
          <a:prstGeom prst="line">
            <a:avLst/>
          </a:prstGeom>
          <a:ln w="38100">
            <a:solidFill>
              <a:srgbClr val="AE5B59"/>
            </a:solidFill>
          </a:ln>
        </p:spPr>
        <p:style>
          <a:lnRef idx="2">
            <a:schemeClr val="accent1"/>
          </a:lnRef>
          <a:fillRef idx="0">
            <a:schemeClr val="accent1"/>
          </a:fillRef>
          <a:effectRef idx="1">
            <a:schemeClr val="accent1"/>
          </a:effectRef>
          <a:fontRef idx="minor">
            <a:schemeClr val="tx1"/>
          </a:fontRef>
        </p:style>
      </p:cxnSp>
      <p:pic>
        <p:nvPicPr>
          <p:cNvPr id="7" name="Picture 2" descr="IFIGENEIA">
            <a:extLst>
              <a:ext uri="{FF2B5EF4-FFF2-40B4-BE49-F238E27FC236}">
                <a16:creationId xmlns:a16="http://schemas.microsoft.com/office/drawing/2014/main" id="{F7A3FACA-D38D-2D93-24FC-61374C074D0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09797" y="6371200"/>
            <a:ext cx="1760799" cy="335423"/>
          </a:xfrm>
          <a:prstGeom prst="rect">
            <a:avLst/>
          </a:prstGeom>
          <a:solidFill>
            <a:srgbClr val="8E8AAD"/>
          </a:solidFill>
        </p:spPr>
      </p:pic>
    </p:spTree>
    <p:extLst>
      <p:ext uri="{BB962C8B-B14F-4D97-AF65-F5344CB8AC3E}">
        <p14:creationId xmlns:p14="http://schemas.microsoft.com/office/powerpoint/2010/main" val="216584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D04F-376E-EB93-26FF-66EAFD2B37C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l-GR" dirty="0"/>
          </a:p>
        </p:txBody>
      </p:sp>
      <p:sp>
        <p:nvSpPr>
          <p:cNvPr id="3" name="Text Placeholder 2">
            <a:extLst>
              <a:ext uri="{FF2B5EF4-FFF2-40B4-BE49-F238E27FC236}">
                <a16:creationId xmlns:a16="http://schemas.microsoft.com/office/drawing/2014/main" id="{117D3D4B-1B31-8A17-F8E3-6424437FED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6BDF1-2CA9-E51C-913A-872BC9E942D8}"/>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4083C4B7-7D5B-1359-1AD0-94450843C6CA}"/>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87C191CE-D66F-0F3D-0F94-DA78ABBB0EEC}"/>
              </a:ext>
            </a:extLst>
          </p:cNvPr>
          <p:cNvSpPr>
            <a:spLocks noGrp="1"/>
          </p:cNvSpPr>
          <p:nvPr>
            <p:ph type="sldNum" sz="quarter" idx="12"/>
          </p:nvPr>
        </p:nvSpPr>
        <p:spPr/>
        <p:txBody>
          <a:bodyPr/>
          <a:lstStyle/>
          <a:p>
            <a:fld id="{15FF0078-C6BA-45F6-9D1D-0D56BEEF6A5B}" type="slidenum">
              <a:rPr lang="el-GR" smtClean="0"/>
              <a:t>‹#›</a:t>
            </a:fld>
            <a:endParaRPr lang="el-GR"/>
          </a:p>
        </p:txBody>
      </p:sp>
      <p:pic>
        <p:nvPicPr>
          <p:cNvPr id="8" name="Picture 2" descr="IFIGENEIA">
            <a:extLst>
              <a:ext uri="{FF2B5EF4-FFF2-40B4-BE49-F238E27FC236}">
                <a16:creationId xmlns:a16="http://schemas.microsoft.com/office/drawing/2014/main" id="{F662FAA8-D69E-927B-7E06-093D24ABB8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5883" y="6356350"/>
            <a:ext cx="1760799" cy="335423"/>
          </a:xfrm>
          <a:prstGeom prst="rect">
            <a:avLst/>
          </a:prstGeom>
          <a:solidFill>
            <a:srgbClr val="8E8AAD"/>
          </a:solidFill>
        </p:spPr>
      </p:pic>
    </p:spTree>
    <p:extLst>
      <p:ext uri="{BB962C8B-B14F-4D97-AF65-F5344CB8AC3E}">
        <p14:creationId xmlns:p14="http://schemas.microsoft.com/office/powerpoint/2010/main" val="105898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9007-C3D5-ED95-E127-DD7DF7167C0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B4309B3-94B3-8F2A-00E3-1593084CD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88F7BC22-BBEA-9D2A-C65A-8D2239D07D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C1096200-5A0C-5A61-4A65-9B44ABD34739}"/>
              </a:ext>
            </a:extLst>
          </p:cNvPr>
          <p:cNvSpPr>
            <a:spLocks noGrp="1"/>
          </p:cNvSpPr>
          <p:nvPr>
            <p:ph type="dt" sz="half" idx="10"/>
          </p:nvPr>
        </p:nvSpPr>
        <p:spPr/>
        <p:txBody>
          <a:bodyPr/>
          <a:lstStyle/>
          <a:p>
            <a:r>
              <a:rPr lang="en-US"/>
              <a:t>22/4/2026</a:t>
            </a:r>
            <a:endParaRPr lang="el-GR"/>
          </a:p>
        </p:txBody>
      </p:sp>
      <p:sp>
        <p:nvSpPr>
          <p:cNvPr id="6" name="Footer Placeholder 5">
            <a:extLst>
              <a:ext uri="{FF2B5EF4-FFF2-40B4-BE49-F238E27FC236}">
                <a16:creationId xmlns:a16="http://schemas.microsoft.com/office/drawing/2014/main" id="{6700F6DD-1157-5B79-3A5C-4DD4E0D3AE7D}"/>
              </a:ext>
            </a:extLst>
          </p:cNvPr>
          <p:cNvSpPr>
            <a:spLocks noGrp="1"/>
          </p:cNvSpPr>
          <p:nvPr>
            <p:ph type="ftr" sz="quarter" idx="11"/>
          </p:nvPr>
        </p:nvSpPr>
        <p:spPr/>
        <p:txBody>
          <a:bodyPr/>
          <a:lstStyle/>
          <a:p>
            <a:r>
              <a:rPr lang="fr-FR"/>
              <a:t>A. Mamaras | Source Investigation for Deuterium Production</a:t>
            </a:r>
            <a:endParaRPr lang="el-GR"/>
          </a:p>
        </p:txBody>
      </p:sp>
      <p:sp>
        <p:nvSpPr>
          <p:cNvPr id="7" name="Slide Number Placeholder 6">
            <a:extLst>
              <a:ext uri="{FF2B5EF4-FFF2-40B4-BE49-F238E27FC236}">
                <a16:creationId xmlns:a16="http://schemas.microsoft.com/office/drawing/2014/main" id="{24647760-629E-B08D-0FD1-7CD4B2213653}"/>
              </a:ext>
            </a:extLst>
          </p:cNvPr>
          <p:cNvSpPr>
            <a:spLocks noGrp="1"/>
          </p:cNvSpPr>
          <p:nvPr>
            <p:ph type="sldNum" sz="quarter" idx="12"/>
          </p:nvPr>
        </p:nvSpPr>
        <p:spPr/>
        <p:txBody>
          <a:bodyPr/>
          <a:lstStyle/>
          <a:p>
            <a:fld id="{15FF0078-C6BA-45F6-9D1D-0D56BEEF6A5B}" type="slidenum">
              <a:rPr lang="el-GR" smtClean="0"/>
              <a:t>‹#›</a:t>
            </a:fld>
            <a:endParaRPr lang="el-GR"/>
          </a:p>
        </p:txBody>
      </p:sp>
      <p:pic>
        <p:nvPicPr>
          <p:cNvPr id="8" name="Picture 2" descr="IFIGENEIA">
            <a:extLst>
              <a:ext uri="{FF2B5EF4-FFF2-40B4-BE49-F238E27FC236}">
                <a16:creationId xmlns:a16="http://schemas.microsoft.com/office/drawing/2014/main" id="{5A39DAB5-DDED-07BD-A706-96525E8CFC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1401" y="6356350"/>
            <a:ext cx="1760799" cy="335423"/>
          </a:xfrm>
          <a:prstGeom prst="rect">
            <a:avLst/>
          </a:prstGeom>
          <a:solidFill>
            <a:srgbClr val="8E8AAD"/>
          </a:solidFill>
        </p:spPr>
      </p:pic>
    </p:spTree>
    <p:extLst>
      <p:ext uri="{BB962C8B-B14F-4D97-AF65-F5344CB8AC3E}">
        <p14:creationId xmlns:p14="http://schemas.microsoft.com/office/powerpoint/2010/main" val="226029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9479-9300-B981-FE0B-5872C99D1249}"/>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78DAB6C-D6BB-5442-3C00-C32468863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4A2AB-85AA-45A3-A838-1EF748341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7E3257C-BA23-3201-B5CB-BB1C0B3B1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B870C-6996-933E-6270-6A48D0CBD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E51B5B0-FBF1-E0C9-E7D4-94B8ACEBBEF3}"/>
              </a:ext>
            </a:extLst>
          </p:cNvPr>
          <p:cNvSpPr>
            <a:spLocks noGrp="1"/>
          </p:cNvSpPr>
          <p:nvPr>
            <p:ph type="dt" sz="half" idx="10"/>
          </p:nvPr>
        </p:nvSpPr>
        <p:spPr/>
        <p:txBody>
          <a:bodyPr/>
          <a:lstStyle/>
          <a:p>
            <a:r>
              <a:rPr lang="en-US"/>
              <a:t>22/4/2026</a:t>
            </a:r>
            <a:endParaRPr lang="el-GR"/>
          </a:p>
        </p:txBody>
      </p:sp>
      <p:sp>
        <p:nvSpPr>
          <p:cNvPr id="8" name="Footer Placeholder 7">
            <a:extLst>
              <a:ext uri="{FF2B5EF4-FFF2-40B4-BE49-F238E27FC236}">
                <a16:creationId xmlns:a16="http://schemas.microsoft.com/office/drawing/2014/main" id="{9EF207AC-DBA9-A84E-CAAB-CFA9D412FC3F}"/>
              </a:ext>
            </a:extLst>
          </p:cNvPr>
          <p:cNvSpPr>
            <a:spLocks noGrp="1"/>
          </p:cNvSpPr>
          <p:nvPr>
            <p:ph type="ftr" sz="quarter" idx="11"/>
          </p:nvPr>
        </p:nvSpPr>
        <p:spPr/>
        <p:txBody>
          <a:bodyPr/>
          <a:lstStyle/>
          <a:p>
            <a:r>
              <a:rPr lang="fr-FR"/>
              <a:t>A. Mamaras | Source Investigation for Deuterium Production</a:t>
            </a:r>
            <a:endParaRPr lang="el-GR"/>
          </a:p>
        </p:txBody>
      </p:sp>
      <p:sp>
        <p:nvSpPr>
          <p:cNvPr id="9" name="Slide Number Placeholder 8">
            <a:extLst>
              <a:ext uri="{FF2B5EF4-FFF2-40B4-BE49-F238E27FC236}">
                <a16:creationId xmlns:a16="http://schemas.microsoft.com/office/drawing/2014/main" id="{83592F2A-6012-A2EE-9CFE-B51DDB6C8D66}"/>
              </a:ext>
            </a:extLst>
          </p:cNvPr>
          <p:cNvSpPr>
            <a:spLocks noGrp="1"/>
          </p:cNvSpPr>
          <p:nvPr>
            <p:ph type="sldNum" sz="quarter" idx="12"/>
          </p:nvPr>
        </p:nvSpPr>
        <p:spPr/>
        <p:txBody>
          <a:bodyPr/>
          <a:lstStyle/>
          <a:p>
            <a:fld id="{15FF0078-C6BA-45F6-9D1D-0D56BEEF6A5B}" type="slidenum">
              <a:rPr lang="el-GR" smtClean="0"/>
              <a:t>‹#›</a:t>
            </a:fld>
            <a:endParaRPr lang="el-GR"/>
          </a:p>
        </p:txBody>
      </p:sp>
      <p:pic>
        <p:nvPicPr>
          <p:cNvPr id="10" name="Picture 2" descr="IFIGENEIA">
            <a:extLst>
              <a:ext uri="{FF2B5EF4-FFF2-40B4-BE49-F238E27FC236}">
                <a16:creationId xmlns:a16="http://schemas.microsoft.com/office/drawing/2014/main" id="{E7403DDD-EB2F-72DD-F59D-641307E1AD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1401" y="6356350"/>
            <a:ext cx="1760799" cy="335423"/>
          </a:xfrm>
          <a:prstGeom prst="rect">
            <a:avLst/>
          </a:prstGeom>
          <a:solidFill>
            <a:srgbClr val="8E8AAD"/>
          </a:solidFill>
        </p:spPr>
      </p:pic>
    </p:spTree>
    <p:extLst>
      <p:ext uri="{BB962C8B-B14F-4D97-AF65-F5344CB8AC3E}">
        <p14:creationId xmlns:p14="http://schemas.microsoft.com/office/powerpoint/2010/main" val="118016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9F49-33D7-796C-5BB7-74C264067A9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43248DC-8AAA-DAD5-8349-2A58124BB81C}"/>
              </a:ext>
            </a:extLst>
          </p:cNvPr>
          <p:cNvSpPr>
            <a:spLocks noGrp="1"/>
          </p:cNvSpPr>
          <p:nvPr>
            <p:ph type="dt" sz="half" idx="10"/>
          </p:nvPr>
        </p:nvSpPr>
        <p:spPr/>
        <p:txBody>
          <a:bodyPr/>
          <a:lstStyle/>
          <a:p>
            <a:r>
              <a:rPr lang="en-US"/>
              <a:t>22/4/2026</a:t>
            </a:r>
            <a:endParaRPr lang="el-GR"/>
          </a:p>
        </p:txBody>
      </p:sp>
      <p:sp>
        <p:nvSpPr>
          <p:cNvPr id="4" name="Footer Placeholder 3">
            <a:extLst>
              <a:ext uri="{FF2B5EF4-FFF2-40B4-BE49-F238E27FC236}">
                <a16:creationId xmlns:a16="http://schemas.microsoft.com/office/drawing/2014/main" id="{7FC23251-6507-1F66-F288-C2855719805B}"/>
              </a:ext>
            </a:extLst>
          </p:cNvPr>
          <p:cNvSpPr>
            <a:spLocks noGrp="1"/>
          </p:cNvSpPr>
          <p:nvPr>
            <p:ph type="ftr" sz="quarter" idx="11"/>
          </p:nvPr>
        </p:nvSpPr>
        <p:spPr/>
        <p:txBody>
          <a:bodyPr/>
          <a:lstStyle/>
          <a:p>
            <a:r>
              <a:rPr lang="fr-FR"/>
              <a:t>A. Mamaras | Source Investigation for Deuterium Production</a:t>
            </a:r>
            <a:endParaRPr lang="el-GR"/>
          </a:p>
        </p:txBody>
      </p:sp>
      <p:sp>
        <p:nvSpPr>
          <p:cNvPr id="5" name="Slide Number Placeholder 4">
            <a:extLst>
              <a:ext uri="{FF2B5EF4-FFF2-40B4-BE49-F238E27FC236}">
                <a16:creationId xmlns:a16="http://schemas.microsoft.com/office/drawing/2014/main" id="{C8E67101-4E04-7B12-59E0-4844774A04AC}"/>
              </a:ext>
            </a:extLst>
          </p:cNvPr>
          <p:cNvSpPr>
            <a:spLocks noGrp="1"/>
          </p:cNvSpPr>
          <p:nvPr>
            <p:ph type="sldNum" sz="quarter" idx="12"/>
          </p:nvPr>
        </p:nvSpPr>
        <p:spPr/>
        <p:txBody>
          <a:bodyPr/>
          <a:lstStyle/>
          <a:p>
            <a:fld id="{15FF0078-C6BA-45F6-9D1D-0D56BEEF6A5B}" type="slidenum">
              <a:rPr lang="el-GR" smtClean="0"/>
              <a:t>‹#›</a:t>
            </a:fld>
            <a:endParaRPr lang="el-GR"/>
          </a:p>
        </p:txBody>
      </p:sp>
      <p:pic>
        <p:nvPicPr>
          <p:cNvPr id="6" name="Picture 2" descr="IFIGENEIA">
            <a:extLst>
              <a:ext uri="{FF2B5EF4-FFF2-40B4-BE49-F238E27FC236}">
                <a16:creationId xmlns:a16="http://schemas.microsoft.com/office/drawing/2014/main" id="{E29CBF16-1D8A-66D1-A6FC-19D94E4DDF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1401" y="6371200"/>
            <a:ext cx="1760799" cy="335423"/>
          </a:xfrm>
          <a:prstGeom prst="rect">
            <a:avLst/>
          </a:prstGeom>
          <a:solidFill>
            <a:srgbClr val="8E8AAD"/>
          </a:solidFill>
        </p:spPr>
      </p:pic>
    </p:spTree>
    <p:extLst>
      <p:ext uri="{BB962C8B-B14F-4D97-AF65-F5344CB8AC3E}">
        <p14:creationId xmlns:p14="http://schemas.microsoft.com/office/powerpoint/2010/main" val="347775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FDF24-7BF4-0EBE-DCFA-6C1181D54201}"/>
              </a:ext>
            </a:extLst>
          </p:cNvPr>
          <p:cNvSpPr>
            <a:spLocks noGrp="1"/>
          </p:cNvSpPr>
          <p:nvPr>
            <p:ph type="dt" sz="half" idx="10"/>
          </p:nvPr>
        </p:nvSpPr>
        <p:spPr/>
        <p:txBody>
          <a:bodyPr/>
          <a:lstStyle/>
          <a:p>
            <a:r>
              <a:rPr lang="en-US"/>
              <a:t>22/4/2026</a:t>
            </a:r>
            <a:endParaRPr lang="el-GR"/>
          </a:p>
        </p:txBody>
      </p:sp>
      <p:sp>
        <p:nvSpPr>
          <p:cNvPr id="3" name="Footer Placeholder 2">
            <a:extLst>
              <a:ext uri="{FF2B5EF4-FFF2-40B4-BE49-F238E27FC236}">
                <a16:creationId xmlns:a16="http://schemas.microsoft.com/office/drawing/2014/main" id="{BEADCBC4-9396-9611-C874-C2588B703C07}"/>
              </a:ext>
            </a:extLst>
          </p:cNvPr>
          <p:cNvSpPr>
            <a:spLocks noGrp="1"/>
          </p:cNvSpPr>
          <p:nvPr>
            <p:ph type="ftr" sz="quarter" idx="11"/>
          </p:nvPr>
        </p:nvSpPr>
        <p:spPr/>
        <p:txBody>
          <a:bodyPr/>
          <a:lstStyle/>
          <a:p>
            <a:r>
              <a:rPr lang="fr-FR"/>
              <a:t>A. Mamaras | Source Investigation for Deuterium Production</a:t>
            </a:r>
            <a:endParaRPr lang="el-GR"/>
          </a:p>
        </p:txBody>
      </p:sp>
      <p:sp>
        <p:nvSpPr>
          <p:cNvPr id="4" name="Slide Number Placeholder 3">
            <a:extLst>
              <a:ext uri="{FF2B5EF4-FFF2-40B4-BE49-F238E27FC236}">
                <a16:creationId xmlns:a16="http://schemas.microsoft.com/office/drawing/2014/main" id="{66F92D1F-434A-CCC6-F5E0-61FC2285E5BF}"/>
              </a:ext>
            </a:extLst>
          </p:cNvPr>
          <p:cNvSpPr>
            <a:spLocks noGrp="1"/>
          </p:cNvSpPr>
          <p:nvPr>
            <p:ph type="sldNum" sz="quarter" idx="12"/>
          </p:nvPr>
        </p:nvSpPr>
        <p:spPr/>
        <p:txBody>
          <a:bodyPr/>
          <a:lstStyle/>
          <a:p>
            <a:fld id="{15FF0078-C6BA-45F6-9D1D-0D56BEEF6A5B}" type="slidenum">
              <a:rPr lang="el-GR" smtClean="0"/>
              <a:t>‹#›</a:t>
            </a:fld>
            <a:endParaRPr lang="el-GR"/>
          </a:p>
        </p:txBody>
      </p:sp>
      <p:pic>
        <p:nvPicPr>
          <p:cNvPr id="5" name="Picture 2" descr="IFIGENEIA">
            <a:extLst>
              <a:ext uri="{FF2B5EF4-FFF2-40B4-BE49-F238E27FC236}">
                <a16:creationId xmlns:a16="http://schemas.microsoft.com/office/drawing/2014/main" id="{C7A403AC-E695-69D5-6568-137ABF82E1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0833" y="6356350"/>
            <a:ext cx="1760799" cy="335423"/>
          </a:xfrm>
          <a:prstGeom prst="rect">
            <a:avLst/>
          </a:prstGeom>
          <a:solidFill>
            <a:srgbClr val="8E8AAD"/>
          </a:solidFill>
        </p:spPr>
      </p:pic>
    </p:spTree>
    <p:extLst>
      <p:ext uri="{BB962C8B-B14F-4D97-AF65-F5344CB8AC3E}">
        <p14:creationId xmlns:p14="http://schemas.microsoft.com/office/powerpoint/2010/main" val="305384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893-2A49-7B5C-1293-B800B6BB2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3C33C637-AB44-D448-904B-F94B3562A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0F04CB5C-EBC3-0403-0A11-00200D06E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8CE39-2E97-A2E0-4336-D887A1C4DD6C}"/>
              </a:ext>
            </a:extLst>
          </p:cNvPr>
          <p:cNvSpPr>
            <a:spLocks noGrp="1"/>
          </p:cNvSpPr>
          <p:nvPr>
            <p:ph type="dt" sz="half" idx="10"/>
          </p:nvPr>
        </p:nvSpPr>
        <p:spPr/>
        <p:txBody>
          <a:bodyPr/>
          <a:lstStyle/>
          <a:p>
            <a:r>
              <a:rPr lang="en-US"/>
              <a:t>22/4/2026</a:t>
            </a:r>
            <a:endParaRPr lang="el-GR"/>
          </a:p>
        </p:txBody>
      </p:sp>
      <p:sp>
        <p:nvSpPr>
          <p:cNvPr id="6" name="Footer Placeholder 5">
            <a:extLst>
              <a:ext uri="{FF2B5EF4-FFF2-40B4-BE49-F238E27FC236}">
                <a16:creationId xmlns:a16="http://schemas.microsoft.com/office/drawing/2014/main" id="{654C0FD6-41B2-C8B8-AF06-F701AA284C03}"/>
              </a:ext>
            </a:extLst>
          </p:cNvPr>
          <p:cNvSpPr>
            <a:spLocks noGrp="1"/>
          </p:cNvSpPr>
          <p:nvPr>
            <p:ph type="ftr" sz="quarter" idx="11"/>
          </p:nvPr>
        </p:nvSpPr>
        <p:spPr/>
        <p:txBody>
          <a:bodyPr/>
          <a:lstStyle/>
          <a:p>
            <a:r>
              <a:rPr lang="fr-FR"/>
              <a:t>A. Mamaras | Source Investigation for Deuterium Production</a:t>
            </a:r>
            <a:endParaRPr lang="el-GR"/>
          </a:p>
        </p:txBody>
      </p:sp>
      <p:sp>
        <p:nvSpPr>
          <p:cNvPr id="7" name="Slide Number Placeholder 6">
            <a:extLst>
              <a:ext uri="{FF2B5EF4-FFF2-40B4-BE49-F238E27FC236}">
                <a16:creationId xmlns:a16="http://schemas.microsoft.com/office/drawing/2014/main" id="{7C1096DB-C028-C92D-FA26-6D339898FB18}"/>
              </a:ext>
            </a:extLst>
          </p:cNvPr>
          <p:cNvSpPr>
            <a:spLocks noGrp="1"/>
          </p:cNvSpPr>
          <p:nvPr>
            <p:ph type="sldNum" sz="quarter" idx="12"/>
          </p:nvPr>
        </p:nvSpPr>
        <p:spPr/>
        <p:txBody>
          <a:bodyPr/>
          <a:lstStyle/>
          <a:p>
            <a:fld id="{15FF0078-C6BA-45F6-9D1D-0D56BEEF6A5B}" type="slidenum">
              <a:rPr lang="el-GR" smtClean="0"/>
              <a:t>‹#›</a:t>
            </a:fld>
            <a:endParaRPr lang="el-GR"/>
          </a:p>
        </p:txBody>
      </p:sp>
    </p:spTree>
    <p:extLst>
      <p:ext uri="{BB962C8B-B14F-4D97-AF65-F5344CB8AC3E}">
        <p14:creationId xmlns:p14="http://schemas.microsoft.com/office/powerpoint/2010/main" val="142525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298F-9969-8ED6-9C54-9B277962A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8EE39D56-7984-EB58-AE61-83A1A06D9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D86FAFEA-7160-2CAB-EF91-DB61897BB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3BC816-0656-A233-6207-1905188C6EB2}"/>
              </a:ext>
            </a:extLst>
          </p:cNvPr>
          <p:cNvSpPr>
            <a:spLocks noGrp="1"/>
          </p:cNvSpPr>
          <p:nvPr>
            <p:ph type="dt" sz="half" idx="10"/>
          </p:nvPr>
        </p:nvSpPr>
        <p:spPr/>
        <p:txBody>
          <a:bodyPr/>
          <a:lstStyle/>
          <a:p>
            <a:r>
              <a:rPr lang="en-US"/>
              <a:t>22/4/2026</a:t>
            </a:r>
            <a:endParaRPr lang="el-GR"/>
          </a:p>
        </p:txBody>
      </p:sp>
      <p:sp>
        <p:nvSpPr>
          <p:cNvPr id="6" name="Footer Placeholder 5">
            <a:extLst>
              <a:ext uri="{FF2B5EF4-FFF2-40B4-BE49-F238E27FC236}">
                <a16:creationId xmlns:a16="http://schemas.microsoft.com/office/drawing/2014/main" id="{A990AA32-D61C-5EF4-62EF-C4780969CB36}"/>
              </a:ext>
            </a:extLst>
          </p:cNvPr>
          <p:cNvSpPr>
            <a:spLocks noGrp="1"/>
          </p:cNvSpPr>
          <p:nvPr>
            <p:ph type="ftr" sz="quarter" idx="11"/>
          </p:nvPr>
        </p:nvSpPr>
        <p:spPr/>
        <p:txBody>
          <a:bodyPr/>
          <a:lstStyle/>
          <a:p>
            <a:r>
              <a:rPr lang="fr-FR"/>
              <a:t>A. Mamaras | Source Investigation for Deuterium Production</a:t>
            </a:r>
            <a:endParaRPr lang="el-GR"/>
          </a:p>
        </p:txBody>
      </p:sp>
      <p:sp>
        <p:nvSpPr>
          <p:cNvPr id="7" name="Slide Number Placeholder 6">
            <a:extLst>
              <a:ext uri="{FF2B5EF4-FFF2-40B4-BE49-F238E27FC236}">
                <a16:creationId xmlns:a16="http://schemas.microsoft.com/office/drawing/2014/main" id="{4196C57D-37C3-53D1-2580-B581215E112B}"/>
              </a:ext>
            </a:extLst>
          </p:cNvPr>
          <p:cNvSpPr>
            <a:spLocks noGrp="1"/>
          </p:cNvSpPr>
          <p:nvPr>
            <p:ph type="sldNum" sz="quarter" idx="12"/>
          </p:nvPr>
        </p:nvSpPr>
        <p:spPr/>
        <p:txBody>
          <a:bodyPr/>
          <a:lstStyle/>
          <a:p>
            <a:fld id="{15FF0078-C6BA-45F6-9D1D-0D56BEEF6A5B}" type="slidenum">
              <a:rPr lang="el-GR" smtClean="0"/>
              <a:t>‹#›</a:t>
            </a:fld>
            <a:endParaRPr lang="el-GR"/>
          </a:p>
        </p:txBody>
      </p:sp>
    </p:spTree>
    <p:extLst>
      <p:ext uri="{BB962C8B-B14F-4D97-AF65-F5344CB8AC3E}">
        <p14:creationId xmlns:p14="http://schemas.microsoft.com/office/powerpoint/2010/main" val="247853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889AD-C57A-9500-0085-4E1A76F46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3" name="Text Placeholder 2">
            <a:extLst>
              <a:ext uri="{FF2B5EF4-FFF2-40B4-BE49-F238E27FC236}">
                <a16:creationId xmlns:a16="http://schemas.microsoft.com/office/drawing/2014/main" id="{FAC8911D-2BEB-2084-87A5-08597D901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7B211FF-9D96-8B5E-0DE3-62ADE9A155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r>
              <a:rPr lang="en-US"/>
              <a:t>22/4/2026</a:t>
            </a:r>
            <a:endParaRPr lang="el-GR"/>
          </a:p>
        </p:txBody>
      </p:sp>
      <p:sp>
        <p:nvSpPr>
          <p:cNvPr id="5" name="Footer Placeholder 4">
            <a:extLst>
              <a:ext uri="{FF2B5EF4-FFF2-40B4-BE49-F238E27FC236}">
                <a16:creationId xmlns:a16="http://schemas.microsoft.com/office/drawing/2014/main" id="{773B084A-1D86-0D57-3D2C-68FDECE63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Times New Roman" panose="02020603050405020304" pitchFamily="18" charset="0"/>
                <a:cs typeface="Times New Roman" panose="02020603050405020304" pitchFamily="18" charset="0"/>
              </a:defRPr>
            </a:lvl1p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93890FDD-AD1E-DC96-3CEE-79C0B9F85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fld id="{15FF0078-C6BA-45F6-9D1D-0D56BEEF6A5B}" type="slidenum">
              <a:rPr lang="el-GR" smtClean="0"/>
              <a:pPr/>
              <a:t>‹#›</a:t>
            </a:fld>
            <a:endParaRPr lang="el-GR"/>
          </a:p>
        </p:txBody>
      </p:sp>
    </p:spTree>
    <p:extLst>
      <p:ext uri="{BB962C8B-B14F-4D97-AF65-F5344CB8AC3E}">
        <p14:creationId xmlns:p14="http://schemas.microsoft.com/office/powerpoint/2010/main" val="3545522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proceedings.jacow.org/IPAC2013/papers/thpwo006.pdf?n=IPAC2013/papers/thpwo006.pdf" TargetMode="External"/><Relationship Id="rId7" Type="http://schemas.openxmlformats.org/officeDocument/2006/relationships/image" Target="../media/image16.png"/><Relationship Id="rId2" Type="http://schemas.openxmlformats.org/officeDocument/2006/relationships/hyperlink" Target="https://doi.org/10.1063/1.4932977" TargetMode="External"/><Relationship Id="rId1" Type="http://schemas.openxmlformats.org/officeDocument/2006/relationships/slideLayout" Target="../slideLayouts/slideLayout2.xml"/><Relationship Id="rId6" Type="http://schemas.openxmlformats.org/officeDocument/2006/relationships/hyperlink" Target="https://pubs.aip.org/aip/rsi/article-abstract/79/2/02B303/1068284/A-140mA-cw-deuteron-electron-cyclotron-resonance?redirectedFrom=fulltext" TargetMode="External"/><Relationship Id="rId5" Type="http://schemas.openxmlformats.org/officeDocument/2006/relationships/hyperlink" Target="https://pubs.aip.org/aip/rsi/article-abstract/79/2/02B723/1068352/Electron-cyclotron-resonance-140mA-D-beam?redirectedFrom=fulltext" TargetMode="External"/><Relationship Id="rId4" Type="http://schemas.openxmlformats.org/officeDocument/2006/relationships/hyperlink" Target="s3.cern.ch/inspire-prod-files-f/f521f744c32813fd1e84ffbb1839a2cb"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ow.elettra.eu/83/pdf/THIAC02.pdf"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iopscience.iop.org/article/10.1088/1742-6596/2743/1/012058/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indico.cern.ch/event/1572678/contributions/6625836/attachments/3113156/5518982/AISHa%20CERN.pdf" TargetMode="External"/><Relationship Id="rId7" Type="http://schemas.openxmlformats.org/officeDocument/2006/relationships/image" Target="../media/image21.png"/><Relationship Id="rId2" Type="http://schemas.openxmlformats.org/officeDocument/2006/relationships/hyperlink" Target="https://www.academia.edu/91034218/DEVELOPMENT_STUDY_OF_PENNING_ION_SOURCE_FOR_COMPACT_9_MeV_CYCLOTRON"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pubs.aip.org/aip/rsi/article/94/7/073302/2901414/Experimental-characterization-of-gaseous-ion-beams" TargetMode="External"/><Relationship Id="rId4" Type="http://schemas.openxmlformats.org/officeDocument/2006/relationships/hyperlink" Target="https://indico.cern.ch/event/1572678/contributions/6625835/attachments/3113191/5519062/aisha_with_solenoid.pdf" TargetMode="Externa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pubs.aip.org/aip/rsi/article/87/2/02A716/1022183/New-progress-of-high-current-gasdynamic-ion-source?guestAccessKey="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jyx.jyu.fi/bitstreams/585e97c7-7948-464f-9600-1426a62eea64/downloa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spirehep.net/literature/1626165" TargetMode="External"/><Relationship Id="rId2" Type="http://schemas.openxmlformats.org/officeDocument/2006/relationships/hyperlink" Target="https://www.academia.edu/91034218/DEVELOPMENT_STUDY_OF_PENNING_ION_SOURCE_FOR_COMPACT_9_MeV_CYCLOTRON"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academia.edu/91034218/DEVELOPMENT_STUDY_OF_PENNING_ION_SOURCE_FOR_COMPACT_9_MeV_CYCLOTRON" TargetMode="Externa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iopscience.iop.org/article/10.1088/1742-6596/58/1/090/pdf" TargetMode="External"/><Relationship Id="rId11" Type="http://schemas.openxmlformats.org/officeDocument/2006/relationships/image" Target="../media/image38.png"/><Relationship Id="rId5" Type="http://schemas.openxmlformats.org/officeDocument/2006/relationships/hyperlink" Target="https://indico.cern.ch/event/1651822/contributions/6944090/attachments/3220112/5737679/260212_SNG_extIBSwBrealPlasma.pdf" TargetMode="External"/><Relationship Id="rId10" Type="http://schemas.openxmlformats.org/officeDocument/2006/relationships/image" Target="../media/image37.png"/><Relationship Id="rId4" Type="http://schemas.openxmlformats.org/officeDocument/2006/relationships/hyperlink" Target="https://www.pantechnik.com/wp-content/uploads/2020/07/Supernanogan.pdf" TargetMode="External"/><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hyperlink" Target="https://nusano.com/" TargetMode="External"/><Relationship Id="rId3" Type="http://schemas.openxmlformats.org/officeDocument/2006/relationships/image" Target="../media/image41.png"/><Relationship Id="rId7" Type="http://schemas.openxmlformats.org/officeDocument/2006/relationships/hyperlink" Target="https://ariceum-therapeutics.com/ariceum-therapeutics-and-nusano-announce-multi-isotope-supply-agreement/"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www.academia.edu/91034218/DEVELOPMENT_STUDY_OF_PENNING_ION_SOURCE_FOR_COMPACT_9_MeV_CYCLOTRON" TargetMode="External"/><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ehealthcare.com/products/molecular-imaging/cyclotrons?srsltid=AfmBOopcZzZujk__rnRQwag_ppB91LrwFeTMqI_GRSnBGcxFNy3CIqZJ" TargetMode="External"/><Relationship Id="rId13" Type="http://schemas.openxmlformats.org/officeDocument/2006/relationships/hyperlink" Target="http://www.theratronics.ca/news/BestABT_6pager_withBPT_BCS_06252020.pdf" TargetMode="External"/><Relationship Id="rId18" Type="http://schemas.openxmlformats.org/officeDocument/2006/relationships/image" Target="../media/image45.png"/><Relationship Id="rId3" Type="http://schemas.openxmlformats.org/officeDocument/2006/relationships/hyperlink" Target="https://hm-offload.s3.eu-west-3.amazonaws.com/iba/2023/04/Brochure_Cyclone_KIUBE-V5.pdf" TargetMode="External"/><Relationship Id="rId7" Type="http://schemas.openxmlformats.org/officeDocument/2006/relationships/hyperlink" Target="https://advancedcyclotron.com/our-cyclotrons/" TargetMode="External"/><Relationship Id="rId12" Type="http://schemas.openxmlformats.org/officeDocument/2006/relationships/hyperlink" Target="https://www.shi.co.jp/industrial/en/product/medical/pet-radiopharmacy/index.html" TargetMode="External"/><Relationship Id="rId17" Type="http://schemas.openxmlformats.org/officeDocument/2006/relationships/hyperlink" Target="https://nusano.com/technology/" TargetMode="External"/><Relationship Id="rId2" Type="http://schemas.openxmlformats.org/officeDocument/2006/relationships/hyperlink" Target="https://hm-offload.s3.eu-west-3.amazonaws.com/iba/2023/04/IBA_Brochure_RPS_CycloneKey_V7-WEB.pdf" TargetMode="External"/><Relationship Id="rId16" Type="http://schemas.openxmlformats.org/officeDocument/2006/relationships/hyperlink" Target="https://proceedings.jacow.org/e00/PAPERS/MOP1B13.pdf" TargetMode="External"/><Relationship Id="rId20" Type="http://schemas.openxmlformats.org/officeDocument/2006/relationships/hyperlink" Target="https://www.worldscientific.com/worldscibooks/10.1142/7745?srsltid=AfmBOoot3eiUDfLPyfzLcg7oyR-mBwV91jzWfFEwFlmfIy7UPquj6YcD#t=aboutBook" TargetMode="External"/><Relationship Id="rId1" Type="http://schemas.openxmlformats.org/officeDocument/2006/relationships/slideLayout" Target="../slideLayouts/slideLayout2.xml"/><Relationship Id="rId6" Type="http://schemas.openxmlformats.org/officeDocument/2006/relationships/hyperlink" Target="https://hm-offload.s3.eu-west-3.amazonaws.com/iba/2023/04/IBAL01_5047_Cyclotron70_v10.pdf" TargetMode="External"/><Relationship Id="rId11" Type="http://schemas.openxmlformats.org/officeDocument/2006/relationships/hyperlink" Target="https://www.nrc.gov/docs/ML1930/ML19303A779.pdf" TargetMode="External"/><Relationship Id="rId5" Type="http://schemas.openxmlformats.org/officeDocument/2006/relationships/hyperlink" Target="https://hm-offload.s3.eu-west-3.amazonaws.com/iba/2023/04/cbr_c30_v5_r00.pdf" TargetMode="External"/><Relationship Id="rId15" Type="http://schemas.openxmlformats.org/officeDocument/2006/relationships/hyperlink" Target="https://www.accsys.com/pulsar.html" TargetMode="External"/><Relationship Id="rId10" Type="http://schemas.openxmlformats.org/officeDocument/2006/relationships/hyperlink" Target="https://www.gehealthcare.com/-/media/d97f7aa0988645f6886274a6ecfc61b9.pdf?srsltid=AfmBOoohYfl8yQQsmZhIERCt-M_TU619u6_4BwkUxLSw42CxShcIfvA3" TargetMode="External"/><Relationship Id="rId19" Type="http://schemas.openxmlformats.org/officeDocument/2006/relationships/hyperlink" Target="https://www.academia.edu/91034218/DEVELOPMENT_STUDY_OF_PENNING_ION_SOURCE_FOR_COMPACT_9_MeV_CYCLOTRON" TargetMode="External"/><Relationship Id="rId4" Type="http://schemas.openxmlformats.org/officeDocument/2006/relationships/hyperlink" Target="https://hm-offload.s3.eu-west-3.amazonaws.com/iba/2023/04/20240108_Brochure-Cyclone-IKON-250x250mm-R04-WEB.pdf" TargetMode="External"/><Relationship Id="rId9" Type="http://schemas.openxmlformats.org/officeDocument/2006/relationships/hyperlink" Target="https://www.gehealthcare.com/-/jssmedia/feature/gehc/products/cyclotrons/pt800-cyclotron-system-data-sheet-rev6.pdf?rev=-1&amp;srsltid=AfmBOoqfrp1b3i7ct3jQE3PHx-2ZTIHN9JE24Wnhr07tsC2VPbkmKVDE" TargetMode="External"/><Relationship Id="rId14" Type="http://schemas.openxmlformats.org/officeDocument/2006/relationships/hyperlink" Target="https://proceedings.jacow.org/ipac2019/papers/thpmp052.pdf#:~:text=The%20Ion%2D12SC%20is%20a%20sub%2Dcompact%2C%2012.5%20MeV,widely%20used%20in%20Positron%20Emission%20Tomography%20(P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hyperlink" Target="https://www.frontiersin.org/journals/medicine/articles/10.3389/fmed.2015.00031/full" TargetMode="External"/><Relationship Id="rId3" Type="http://schemas.openxmlformats.org/officeDocument/2006/relationships/hyperlink" Target="https://pmc.ncbi.nlm.nih.gov/articles/PMC7587374/pdf/molecules-25-04706.pdf" TargetMode="External"/><Relationship Id="rId7" Type="http://schemas.openxmlformats.org/officeDocument/2006/relationships/hyperlink" Target="https://www.sciencedirect.com/science/article/pii/S0969804325006086" TargetMode="External"/><Relationship Id="rId12" Type="http://schemas.openxmlformats.org/officeDocument/2006/relationships/hyperlink" Target="https://indico.cern.ch/event/1145660/attachments/2578316/4446363/MEDICIS_CERN%20Academic%20lectures-comp.pdf" TargetMode="External"/><Relationship Id="rId2" Type="http://schemas.openxmlformats.org/officeDocument/2006/relationships/hyperlink" Target="https://boris-portal.unibe.ch/server/api/core/bitstreams/893a0d50-929a-4c0a-85a7-96bb861d8c5a/content" TargetMode="External"/><Relationship Id="rId1" Type="http://schemas.openxmlformats.org/officeDocument/2006/relationships/slideLayout" Target="../slideLayouts/slideLayout2.xml"/><Relationship Id="rId6" Type="http://schemas.openxmlformats.org/officeDocument/2006/relationships/hyperlink" Target="https://www.frontiersin.org/journals/medicine/articles/10.3389/fmed.2015.00031/full" TargetMode="External"/><Relationship Id="rId11" Type="http://schemas.openxmlformats.org/officeDocument/2006/relationships/hyperlink" Target="https://www.mdpi.com/1420-3049/28/16/6041" TargetMode="External"/><Relationship Id="rId5" Type="http://schemas.openxmlformats.org/officeDocument/2006/relationships/hyperlink" Target="https://indico.cern.ch/event/1145660/attachments/2578316/4446363/MEDICIS_CERN%20Academic%20lectures-comp.pdf" TargetMode="External"/><Relationship Id="rId15" Type="http://schemas.openxmlformats.org/officeDocument/2006/relationships/hyperlink" Target="https://web.infn.it/internal_report-LNL/wp-content/uploads/2023/01/INFN_LNL_257.pdf" TargetMode="External"/><Relationship Id="rId10" Type="http://schemas.openxmlformats.org/officeDocument/2006/relationships/hyperlink" Target="https://pmc.ncbi.nlm.nih.gov/articles/PMC7587374/pdf/molecules-25-04706.pdf" TargetMode="External"/><Relationship Id="rId4" Type="http://schemas.openxmlformats.org/officeDocument/2006/relationships/hyperlink" Target="https://www.mdpi.com/1420-3049/28/16/6041" TargetMode="External"/><Relationship Id="rId9" Type="http://schemas.openxmlformats.org/officeDocument/2006/relationships/hyperlink" Target="https://boris-portal.unibe.ch/server/api/core/bitstreams/893a0d50-929a-4c0a-85a7-96bb861d8c5a/content" TargetMode="External"/><Relationship Id="rId14" Type="http://schemas.openxmlformats.org/officeDocument/2006/relationships/hyperlink" Target="https://www.sciencedirect.com/science/article/pii/S0969804325006086"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indico.cern.ch/event/1024183/contributions/4356579/attachments/2246433/3810416/Ion-Sources-NG-HITRI-Part1.pdf" TargetMode="External"/><Relationship Id="rId3" Type="http://schemas.openxmlformats.org/officeDocument/2006/relationships/image" Target="../media/image47.png"/><Relationship Id="rId7" Type="http://schemas.openxmlformats.org/officeDocument/2006/relationships/hyperlink" Target="https://cds.cern.ch/record/2153863/files/CERN-ACC-2016-0041.pdf" TargetMode="External"/><Relationship Id="rId12"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s://meow.elettra.eu/83/pdf/TUIBC03.pdf" TargetMode="External"/><Relationship Id="rId11" Type="http://schemas.openxmlformats.org/officeDocument/2006/relationships/image" Target="../media/image49.png"/><Relationship Id="rId5" Type="http://schemas.openxmlformats.org/officeDocument/2006/relationships/hyperlink" Target="https://cds.cern.ch/record/2715998/files/tup23.pdf" TargetMode="External"/><Relationship Id="rId10" Type="http://schemas.openxmlformats.org/officeDocument/2006/relationships/image" Target="../media/image48.png"/><Relationship Id="rId4" Type="http://schemas.openxmlformats.org/officeDocument/2006/relationships/hyperlink" Target="https://www.academia.edu/91034218/DEVELOPMENT_STUDY_OF_PENNING_ION_SOURCE_FOR_COMPACT_9_MeV_CYCLOTRON" TargetMode="External"/><Relationship Id="rId9" Type="http://schemas.openxmlformats.org/officeDocument/2006/relationships/hyperlink" Target="https://www.researchgate.net/publication/325560055_Numerical_study_of_the_thermal_performance_of_the_CERN_Linac3_ion_source_miniature_ov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rismap.eu/" TargetMode="External"/><Relationship Id="rId2" Type="http://schemas.openxmlformats.org/officeDocument/2006/relationships/hyperlink" Target="https://ifigeneia.eu/" TargetMode="External"/><Relationship Id="rId1" Type="http://schemas.openxmlformats.org/officeDocument/2006/relationships/slideLayout" Target="../slideLayouts/slideLayout2.xml"/><Relationship Id="rId6" Type="http://schemas.openxmlformats.org/officeDocument/2006/relationships/hyperlink" Target="https://www.academia.edu/91034218/DEVELOPMENT_STUDY_OF_PENNING_ION_SOURCE_FOR_COMPACT_9_MeV_CYCLOTR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nspirehep.net/files/ee0957d29965d69952461dc845a846b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xiv.org/pdf/2111.02469"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arxiv.org/pdf/2009.07705" TargetMode="External"/><Relationship Id="rId4" Type="http://schemas.openxmlformats.org/officeDocument/2006/relationships/hyperlink" Target="https://inspirehep.net/files/7e385269dbcde71489d993a4fdfc134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pubs.aip.org/aip/rsi/article/87/2/02A716/1022183/New-progress-of-high-current-gasdynamic-ion-source?guestAccessKey=" TargetMode="External"/><Relationship Id="rId3" Type="http://schemas.openxmlformats.org/officeDocument/2006/relationships/hyperlink" Target="https://pubs.aip.org/aip/rsi/article/79/2/02B723/1068352/Electron-cyclotron-resonance-140mA-D-beam" TargetMode="External"/><Relationship Id="rId7" Type="http://schemas.openxmlformats.org/officeDocument/2006/relationships/hyperlink" Target="https://iopscience.iop.org/article/10.1088/1742-6596/2244/1/012025/pdf" TargetMode="External"/><Relationship Id="rId2" Type="http://schemas.openxmlformats.org/officeDocument/2006/relationships/hyperlink" Target="https://irfu.cea.fr/dacm/en/Phocea/Vie_des_labos/Ast/ast_visu.php?id_ast=3969" TargetMode="External"/><Relationship Id="rId1" Type="http://schemas.openxmlformats.org/officeDocument/2006/relationships/slideLayout" Target="../slideLayouts/slideLayout2.xml"/><Relationship Id="rId6" Type="http://schemas.openxmlformats.org/officeDocument/2006/relationships/hyperlink" Target="https://pubs.aip.org/aip/rsi/article/79/2/02B303/1068284/A-140mA-cw-deuteron-electron-cyclotron-resonance" TargetMode="External"/><Relationship Id="rId11" Type="http://schemas.openxmlformats.org/officeDocument/2006/relationships/hyperlink" Target="https://www.pantechnik.com/wp-content/uploads/2020/07/Supernanogan.pdf" TargetMode="External"/><Relationship Id="rId5" Type="http://schemas.openxmlformats.org/officeDocument/2006/relationships/hyperlink" Target="https://conferences.iaea.org/event/392/contributions/35604/attachments/19702/36462/2.%20251018DONES+LIPAc-v3.pdf" TargetMode="External"/><Relationship Id="rId10" Type="http://schemas.openxmlformats.org/officeDocument/2006/relationships/hyperlink" Target="https://www.d-pace.com/specs/Product%20Spec%20Sheets,%20D-Pace%20-%20ALL%20R2.1.pdf" TargetMode="External"/><Relationship Id="rId4" Type="http://schemas.openxmlformats.org/officeDocument/2006/relationships/hyperlink" Target="https://pubs.aip.org/aip/rsi/article-abstract/83/2/02A316/842000/Light-ion-source-for-proton-deuteron-production-at?redirectedFrom=fulltext" TargetMode="External"/><Relationship Id="rId9" Type="http://schemas.openxmlformats.org/officeDocument/2006/relationships/hyperlink" Target="https://www.d-pace.com/~dpace/images/Papers/tupml03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paper.kek.jp/IPAC2011/papers/weya01.pdf" TargetMode="External"/><Relationship Id="rId2" Type="http://schemas.openxmlformats.org/officeDocument/2006/relationships/hyperlink" Target="https://pubs.aip.org/aip/rsi/article-abstract/83/2/02A316/842000/Light-ion-source-for-proton-deuteron-production-at?redirectedFrom=fulltext"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inis.iaea.org/records/yf07g-bka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E3F1AD-691D-602B-C911-386EF23A69E8}"/>
              </a:ext>
            </a:extLst>
          </p:cNvPr>
          <p:cNvSpPr>
            <a:spLocks noGrp="1"/>
          </p:cNvSpPr>
          <p:nvPr>
            <p:ph type="ctrTitle"/>
          </p:nvPr>
        </p:nvSpPr>
        <p:spPr>
          <a:xfrm>
            <a:off x="407987" y="2880703"/>
            <a:ext cx="11376025" cy="1096594"/>
          </a:xfrm>
        </p:spPr>
        <p:txBody>
          <a:bodyPr/>
          <a:lstStyle/>
          <a:p>
            <a:pPr algn="ctr"/>
            <a:r>
              <a:rPr lang="en-GB" sz="4300" b="1" dirty="0">
                <a:effectLst/>
                <a:latin typeface="Times New Roman" panose="02020603050405020304" pitchFamily="18" charset="0"/>
                <a:cs typeface="Times New Roman" panose="02020603050405020304" pitchFamily="18" charset="0"/>
              </a:rPr>
              <a:t>Source Investigation for D</a:t>
            </a:r>
            <a:r>
              <a:rPr lang="en-GB" sz="4300" b="1" dirty="0">
                <a:effectLst/>
              </a:rPr>
              <a:t>euterium</a:t>
            </a:r>
            <a:r>
              <a:rPr lang="en-GB" sz="4300" b="1" dirty="0">
                <a:effectLst/>
                <a:latin typeface="Times New Roman" panose="02020603050405020304" pitchFamily="18" charset="0"/>
                <a:cs typeface="Times New Roman" panose="02020603050405020304" pitchFamily="18" charset="0"/>
              </a:rPr>
              <a:t> Production</a:t>
            </a:r>
            <a:endParaRPr lang="en-GB" sz="4300" b="1" i="1" baseline="-25000" dirty="0">
              <a:effectLst/>
              <a:latin typeface="Times New Roman" panose="02020603050405020304" pitchFamily="18" charset="0"/>
              <a:cs typeface="Times New Roman" panose="02020603050405020304" pitchFamily="18" charset="0"/>
            </a:endParaRPr>
          </a:p>
        </p:txBody>
      </p:sp>
      <p:sp>
        <p:nvSpPr>
          <p:cNvPr id="10" name="Subtitle 2">
            <a:extLst>
              <a:ext uri="{FF2B5EF4-FFF2-40B4-BE49-F238E27FC236}">
                <a16:creationId xmlns:a16="http://schemas.microsoft.com/office/drawing/2014/main" id="{45E21C31-33A5-BD9F-F2A3-66D0EAAD665B}"/>
              </a:ext>
            </a:extLst>
          </p:cNvPr>
          <p:cNvSpPr>
            <a:spLocks noGrp="1"/>
          </p:cNvSpPr>
          <p:nvPr>
            <p:ph type="subTitle" idx="1"/>
          </p:nvPr>
        </p:nvSpPr>
        <p:spPr>
          <a:xfrm>
            <a:off x="407988" y="5650824"/>
            <a:ext cx="11376026" cy="882323"/>
          </a:xfrm>
        </p:spPr>
        <p:txBody>
          <a:bodyPr/>
          <a:lstStyle/>
          <a:p>
            <a:r>
              <a:rPr lang="fr-FR" sz="2000" dirty="0">
                <a:latin typeface="Times New Roman" panose="02020603050405020304" pitchFamily="18" charset="0"/>
                <a:cs typeface="Times New Roman" panose="02020603050405020304" pitchFamily="18" charset="0"/>
              </a:rPr>
              <a:t>Aristeidis Mamaras								</a:t>
            </a:r>
            <a:r>
              <a:rPr lang="fr-FR" sz="2000" b="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4E46943-85DD-7DD6-C192-82BB87566A89}"/>
              </a:ext>
            </a:extLst>
          </p:cNvPr>
          <p:cNvSpPr txBox="1"/>
          <p:nvPr/>
        </p:nvSpPr>
        <p:spPr>
          <a:xfrm>
            <a:off x="10027920" y="5644489"/>
            <a:ext cx="1325880" cy="369332"/>
          </a:xfrm>
          <a:prstGeom prst="rect">
            <a:avLst/>
          </a:prstGeom>
          <a:noFill/>
        </p:spPr>
        <p:txBody>
          <a:bodyPr wrap="square">
            <a:spAutoFit/>
          </a:bodyPr>
          <a:lstStyle/>
          <a:p>
            <a:r>
              <a:rPr lang="en-GB" sz="1800" b="1" dirty="0">
                <a:latin typeface="Times New Roman" panose="02020603050405020304" pitchFamily="18" charset="0"/>
                <a:cs typeface="Times New Roman" panose="02020603050405020304" pitchFamily="18" charset="0"/>
              </a:rPr>
              <a:t>22/04/2026</a:t>
            </a:r>
            <a:endParaRPr lang="el-GR" b="1" dirty="0"/>
          </a:p>
        </p:txBody>
      </p:sp>
      <p:sp>
        <p:nvSpPr>
          <p:cNvPr id="14" name="TextBox 13">
            <a:extLst>
              <a:ext uri="{FF2B5EF4-FFF2-40B4-BE49-F238E27FC236}">
                <a16:creationId xmlns:a16="http://schemas.microsoft.com/office/drawing/2014/main" id="{C9ECE8A9-B6F7-3D4C-16A0-C97D3EE89825}"/>
              </a:ext>
            </a:extLst>
          </p:cNvPr>
          <p:cNvSpPr txBox="1"/>
          <p:nvPr/>
        </p:nvSpPr>
        <p:spPr>
          <a:xfrm>
            <a:off x="8525814" y="6228967"/>
            <a:ext cx="325819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Special Topic Meeting</a:t>
            </a:r>
          </a:p>
        </p:txBody>
      </p:sp>
      <p:pic>
        <p:nvPicPr>
          <p:cNvPr id="16" name="Picture 15">
            <a:extLst>
              <a:ext uri="{FF2B5EF4-FFF2-40B4-BE49-F238E27FC236}">
                <a16:creationId xmlns:a16="http://schemas.microsoft.com/office/drawing/2014/main" id="{186D3149-795D-B698-70CB-B69AC99D667B}"/>
              </a:ext>
            </a:extLst>
          </p:cNvPr>
          <p:cNvPicPr>
            <a:picLocks noChangeAspect="1"/>
          </p:cNvPicPr>
          <p:nvPr/>
        </p:nvPicPr>
        <p:blipFill>
          <a:blip r:embed="rId3"/>
          <a:stretch>
            <a:fillRect/>
          </a:stretch>
        </p:blipFill>
        <p:spPr>
          <a:xfrm>
            <a:off x="5368158" y="4988921"/>
            <a:ext cx="1455684" cy="1424712"/>
          </a:xfrm>
          <a:prstGeom prst="rect">
            <a:avLst/>
          </a:prstGeom>
        </p:spPr>
      </p:pic>
    </p:spTree>
    <p:extLst>
      <p:ext uri="{BB962C8B-B14F-4D97-AF65-F5344CB8AC3E}">
        <p14:creationId xmlns:p14="http://schemas.microsoft.com/office/powerpoint/2010/main" val="275252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30E2EF5-1AEB-CF57-50D9-9A66315332DD}"/>
              </a:ext>
            </a:extLst>
          </p:cNvPr>
          <p:cNvSpPr txBox="1"/>
          <p:nvPr/>
        </p:nvSpPr>
        <p:spPr>
          <a:xfrm>
            <a:off x="976789" y="3528649"/>
            <a:ext cx="5385910"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LIPAc</a:t>
            </a:r>
            <a:r>
              <a:rPr lang="en-US" sz="1600" dirty="0">
                <a:latin typeface="Times New Roman" panose="02020603050405020304" pitchFamily="18" charset="0"/>
                <a:cs typeface="Times New Roman" panose="02020603050405020304" pitchFamily="18" charset="0"/>
              </a:rPr>
              <a:t> ECR source based on the SILHI design.</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Operating at 2.45 GHz, optimized to extract at 100 keV.</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Total beam intensity from 150 mA to 175 mA in order to meet the required 140 mA of D</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as D</a:t>
            </a:r>
            <a:r>
              <a:rPr lang="en-US" sz="1600" baseline="-25000" dirty="0">
                <a:latin typeface="Times New Roman" panose="02020603050405020304" pitchFamily="18" charset="0"/>
                <a:cs typeface="Times New Roman" panose="02020603050405020304" pitchFamily="18" charset="0"/>
              </a:rPr>
              <a:t>2</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and D</a:t>
            </a:r>
            <a:r>
              <a:rPr lang="en-US" sz="1600" baseline="-25000" dirty="0">
                <a:latin typeface="Times New Roman" panose="02020603050405020304" pitchFamily="18" charset="0"/>
                <a:cs typeface="Times New Roman" panose="02020603050405020304" pitchFamily="18" charset="0"/>
              </a:rPr>
              <a:t>3</a:t>
            </a:r>
            <a:r>
              <a:rPr lang="en-US" sz="1600" baseline="300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are co-produced.</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 is tuned to 87.5 </a:t>
            </a:r>
            <a:r>
              <a:rPr lang="en-US" sz="1600" dirty="0" err="1">
                <a:latin typeface="Times New Roman" panose="02020603050405020304" pitchFamily="18" charset="0"/>
                <a:cs typeface="Times New Roman" panose="02020603050405020304" pitchFamily="18" charset="0"/>
              </a:rPr>
              <a:t>mT</a:t>
            </a:r>
            <a:r>
              <a:rPr lang="en-US" sz="1600" dirty="0">
                <a:latin typeface="Times New Roman" panose="02020603050405020304" pitchFamily="18" charset="0"/>
                <a:cs typeface="Times New Roman" panose="02020603050405020304" pitchFamily="18" charset="0"/>
              </a:rPr>
              <a:t> to match the electron gyrofrequency with the injected microwave signal.</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Pentode extraction system defined due to high spark rate.</a:t>
            </a:r>
          </a:p>
        </p:txBody>
      </p:sp>
      <p:sp>
        <p:nvSpPr>
          <p:cNvPr id="2" name="Title 1">
            <a:extLst>
              <a:ext uri="{FF2B5EF4-FFF2-40B4-BE49-F238E27FC236}">
                <a16:creationId xmlns:a16="http://schemas.microsoft.com/office/drawing/2014/main" id="{D42E6974-B877-FDCC-59B5-41D9316E646D}"/>
              </a:ext>
            </a:extLst>
          </p:cNvPr>
          <p:cNvSpPr>
            <a:spLocks noGrp="1"/>
          </p:cNvSpPr>
          <p:nvPr>
            <p:ph type="title"/>
          </p:nvPr>
        </p:nvSpPr>
        <p:spPr>
          <a:xfrm>
            <a:off x="838199" y="199240"/>
            <a:ext cx="10515600" cy="670045"/>
          </a:xfrm>
        </p:spPr>
        <p:txBody>
          <a:bodyPr/>
          <a:lstStyle/>
          <a:p>
            <a:r>
              <a:rPr lang="en-GB" dirty="0"/>
              <a:t>IFMIF – </a:t>
            </a:r>
            <a:r>
              <a:rPr lang="en-GB" dirty="0" err="1"/>
              <a:t>LIPAc</a:t>
            </a:r>
            <a:endParaRPr lang="en-GB" dirty="0"/>
          </a:p>
        </p:txBody>
      </p:sp>
      <p:sp>
        <p:nvSpPr>
          <p:cNvPr id="4" name="Date Placeholder 3">
            <a:extLst>
              <a:ext uri="{FF2B5EF4-FFF2-40B4-BE49-F238E27FC236}">
                <a16:creationId xmlns:a16="http://schemas.microsoft.com/office/drawing/2014/main" id="{17CB8426-827C-5CBA-2CAF-58DC524F1E39}"/>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44C8142E-64A1-9109-85B3-FD5866D10B38}"/>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7DEE4B09-1C18-DC85-CA35-23C6C1EF124A}"/>
              </a:ext>
            </a:extLst>
          </p:cNvPr>
          <p:cNvSpPr>
            <a:spLocks noGrp="1"/>
          </p:cNvSpPr>
          <p:nvPr>
            <p:ph type="sldNum" sz="quarter" idx="12"/>
          </p:nvPr>
        </p:nvSpPr>
        <p:spPr/>
        <p:txBody>
          <a:bodyPr/>
          <a:lstStyle/>
          <a:p>
            <a:fld id="{15FF0078-C6BA-45F6-9D1D-0D56BEEF6A5B}" type="slidenum">
              <a:rPr lang="el-GR" smtClean="0"/>
              <a:t>10</a:t>
            </a:fld>
            <a:endParaRPr lang="el-GR"/>
          </a:p>
        </p:txBody>
      </p:sp>
      <p:sp>
        <p:nvSpPr>
          <p:cNvPr id="7" name="TextBox 6">
            <a:extLst>
              <a:ext uri="{FF2B5EF4-FFF2-40B4-BE49-F238E27FC236}">
                <a16:creationId xmlns:a16="http://schemas.microsoft.com/office/drawing/2014/main" id="{CE91067F-F5E2-2480-5196-B378BD0728C2}"/>
              </a:ext>
            </a:extLst>
          </p:cNvPr>
          <p:cNvSpPr txBox="1"/>
          <p:nvPr/>
        </p:nvSpPr>
        <p:spPr>
          <a:xfrm>
            <a:off x="10236200" y="5867360"/>
            <a:ext cx="1117599"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ction="ppaction://hlinkfile"/>
              </a:rPr>
              <a:t>3</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4,</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5</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CB9F5FE-1E6E-033F-2B4D-DE12E0AD3EF7}"/>
              </a:ext>
            </a:extLst>
          </p:cNvPr>
          <p:cNvPicPr>
            <a:picLocks noChangeAspect="1"/>
          </p:cNvPicPr>
          <p:nvPr/>
        </p:nvPicPr>
        <p:blipFill>
          <a:blip r:embed="rId7"/>
          <a:stretch>
            <a:fillRect/>
          </a:stretch>
        </p:blipFill>
        <p:spPr>
          <a:xfrm>
            <a:off x="838199" y="1523352"/>
            <a:ext cx="5385911" cy="1619453"/>
          </a:xfrm>
          <a:prstGeom prst="rect">
            <a:avLst/>
          </a:prstGeom>
        </p:spPr>
      </p:pic>
      <p:cxnSp>
        <p:nvCxnSpPr>
          <p:cNvPr id="11" name="Straight Arrow Connector 10">
            <a:extLst>
              <a:ext uri="{FF2B5EF4-FFF2-40B4-BE49-F238E27FC236}">
                <a16:creationId xmlns:a16="http://schemas.microsoft.com/office/drawing/2014/main" id="{F6937B2E-D47B-B7B6-95A1-ED9625EC500E}"/>
              </a:ext>
            </a:extLst>
          </p:cNvPr>
          <p:cNvCxnSpPr/>
          <p:nvPr/>
        </p:nvCxnSpPr>
        <p:spPr>
          <a:xfrm>
            <a:off x="1388961" y="2769521"/>
            <a:ext cx="127322" cy="54401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Rounded Corners 11">
            <a:extLst>
              <a:ext uri="{FF2B5EF4-FFF2-40B4-BE49-F238E27FC236}">
                <a16:creationId xmlns:a16="http://schemas.microsoft.com/office/drawing/2014/main" id="{9E0F911E-6C87-93C0-4496-204BE4D0F69F}"/>
              </a:ext>
            </a:extLst>
          </p:cNvPr>
          <p:cNvSpPr/>
          <p:nvPr/>
        </p:nvSpPr>
        <p:spPr>
          <a:xfrm>
            <a:off x="838199" y="3452685"/>
            <a:ext cx="5524500" cy="215925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C3213FF-1280-4CFD-02A7-A6237CB37375}"/>
              </a:ext>
            </a:extLst>
          </p:cNvPr>
          <p:cNvPicPr>
            <a:picLocks noChangeAspect="1"/>
          </p:cNvPicPr>
          <p:nvPr/>
        </p:nvPicPr>
        <p:blipFill>
          <a:blip r:embed="rId8"/>
          <a:stretch>
            <a:fillRect/>
          </a:stretch>
        </p:blipFill>
        <p:spPr>
          <a:xfrm>
            <a:off x="7288371" y="3683460"/>
            <a:ext cx="3926839" cy="1925742"/>
          </a:xfrm>
          <a:prstGeom prst="rect">
            <a:avLst/>
          </a:prstGeom>
        </p:spPr>
      </p:pic>
      <p:sp>
        <p:nvSpPr>
          <p:cNvPr id="19" name="TextBox 18">
            <a:extLst>
              <a:ext uri="{FF2B5EF4-FFF2-40B4-BE49-F238E27FC236}">
                <a16:creationId xmlns:a16="http://schemas.microsoft.com/office/drawing/2014/main" id="{B00DC8B4-EE43-5F70-E2C8-0E5892D68F13}"/>
              </a:ext>
            </a:extLst>
          </p:cNvPr>
          <p:cNvSpPr txBox="1"/>
          <p:nvPr/>
        </p:nvSpPr>
        <p:spPr>
          <a:xfrm>
            <a:off x="1940094" y="1213472"/>
            <a:ext cx="3277757" cy="369332"/>
          </a:xfrm>
          <a:prstGeom prst="rect">
            <a:avLst/>
          </a:prstGeom>
          <a:noFill/>
        </p:spPr>
        <p:txBody>
          <a:bodyPr wrap="none" rtlCol="0">
            <a:spAutoFit/>
          </a:bodyPr>
          <a:lstStyle/>
          <a:p>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Ion Source – LEBT - Diagnostics</a:t>
            </a:r>
          </a:p>
        </p:txBody>
      </p:sp>
      <p:graphicFrame>
        <p:nvGraphicFramePr>
          <p:cNvPr id="21" name="Table 20">
            <a:extLst>
              <a:ext uri="{FF2B5EF4-FFF2-40B4-BE49-F238E27FC236}">
                <a16:creationId xmlns:a16="http://schemas.microsoft.com/office/drawing/2014/main" id="{E54C54EC-7B5D-88D0-B6A2-9220E854B92D}"/>
              </a:ext>
            </a:extLst>
          </p:cNvPr>
          <p:cNvGraphicFramePr>
            <a:graphicFrameLocks noGrp="1"/>
          </p:cNvGraphicFramePr>
          <p:nvPr>
            <p:extLst>
              <p:ext uri="{D42A27DB-BD31-4B8C-83A1-F6EECF244321}">
                <p14:modId xmlns:p14="http://schemas.microsoft.com/office/powerpoint/2010/main" val="502448420"/>
              </p:ext>
            </p:extLst>
          </p:nvPr>
        </p:nvGraphicFramePr>
        <p:xfrm>
          <a:off x="7035799" y="1213472"/>
          <a:ext cx="4318000" cy="1859280"/>
        </p:xfrm>
        <a:graphic>
          <a:graphicData uri="http://schemas.openxmlformats.org/drawingml/2006/table">
            <a:tbl>
              <a:tblPr firstRow="1" bandRow="1">
                <a:tableStyleId>{5940675A-B579-460E-94D1-54222C63F5DA}</a:tableStyleId>
              </a:tblPr>
              <a:tblGrid>
                <a:gridCol w="2769627">
                  <a:extLst>
                    <a:ext uri="{9D8B030D-6E8A-4147-A177-3AD203B41FA5}">
                      <a16:colId xmlns:a16="http://schemas.microsoft.com/office/drawing/2014/main" val="4034125113"/>
                    </a:ext>
                  </a:extLst>
                </a:gridCol>
                <a:gridCol w="1548373">
                  <a:extLst>
                    <a:ext uri="{9D8B030D-6E8A-4147-A177-3AD203B41FA5}">
                      <a16:colId xmlns:a16="http://schemas.microsoft.com/office/drawing/2014/main" val="2795613064"/>
                    </a:ext>
                  </a:extLst>
                </a:gridCol>
              </a:tblGrid>
              <a:tr h="333083">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Parameter</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Value</a:t>
                      </a:r>
                    </a:p>
                  </a:txBody>
                  <a:tcPr>
                    <a:solidFill>
                      <a:srgbClr val="992A28"/>
                    </a:solidFill>
                  </a:tcPr>
                </a:tc>
                <a:extLst>
                  <a:ext uri="{0D108BD9-81ED-4DB2-BD59-A6C34878D82A}">
                    <a16:rowId xmlns:a16="http://schemas.microsoft.com/office/drawing/2014/main" val="3423729548"/>
                  </a:ext>
                </a:extLst>
              </a:tr>
              <a:tr h="302803">
                <a:tc>
                  <a:txBody>
                    <a:bodyPr/>
                    <a:lstStyle/>
                    <a:p>
                      <a:pPr algn="ctr"/>
                      <a:r>
                        <a:rPr lang="en-US" sz="1400" dirty="0">
                          <a:latin typeface="Times New Roman" panose="02020603050405020304" pitchFamily="18" charset="0"/>
                          <a:cs typeface="Times New Roman" panose="02020603050405020304" pitchFamily="18" charset="0"/>
                        </a:rPr>
                        <a:t>Microwave Frequency / GHz</a:t>
                      </a:r>
                      <a:endParaRPr sz="1400" dirty="0">
                        <a:latin typeface="Times New Roman" panose="02020603050405020304" pitchFamily="18" charset="0"/>
                        <a:cs typeface="Times New Roman" panose="02020603050405020304" pitchFamily="18" charset="0"/>
                      </a:endParaRP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2.45</a:t>
                      </a:r>
                    </a:p>
                  </a:txBody>
                  <a:tcPr anchor="ctr"/>
                </a:tc>
                <a:extLst>
                  <a:ext uri="{0D108BD9-81ED-4DB2-BD59-A6C34878D82A}">
                    <a16:rowId xmlns:a16="http://schemas.microsoft.com/office/drawing/2014/main" val="2234266100"/>
                  </a:ext>
                </a:extLst>
              </a:tr>
              <a:tr h="302803">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baseline="-25000" dirty="0" err="1">
                          <a:solidFill>
                            <a:schemeClr val="tx1"/>
                          </a:solidFill>
                          <a:effectLst/>
                          <a:latin typeface="Times New Roman" panose="02020603050405020304" pitchFamily="18" charset="0"/>
                          <a:cs typeface="Times New Roman" panose="02020603050405020304" pitchFamily="18" charset="0"/>
                        </a:rPr>
                        <a:t>avg</a:t>
                      </a:r>
                      <a:r>
                        <a:rPr lang="en-US" sz="1400" baseline="-25000" dirty="0">
                          <a:solidFill>
                            <a:schemeClr val="tx1"/>
                          </a:solidFill>
                          <a:effectLst/>
                          <a:latin typeface="Times New Roman" panose="02020603050405020304" pitchFamily="18" charset="0"/>
                          <a:cs typeface="Times New Roman" panose="02020603050405020304" pitchFamily="18" charset="0"/>
                        </a:rPr>
                        <a:t>, H</a:t>
                      </a:r>
                      <a:r>
                        <a:rPr lang="en-US" sz="1400" baseline="30000" dirty="0">
                          <a:solidFill>
                            <a:schemeClr val="tx1"/>
                          </a:solidFill>
                          <a:effectLst/>
                          <a:latin typeface="Times New Roman" panose="02020603050405020304" pitchFamily="18" charset="0"/>
                          <a:cs typeface="Times New Roman" panose="02020603050405020304" pitchFamily="18" charset="0"/>
                        </a:rPr>
                        <a:t>+</a:t>
                      </a:r>
                      <a:r>
                        <a:rPr lang="en-US" sz="1400" baseline="-25000" dirty="0">
                          <a:solidFill>
                            <a:schemeClr val="tx1"/>
                          </a:solidFill>
                          <a:effectLst/>
                          <a:latin typeface="Times New Roman" panose="02020603050405020304" pitchFamily="18" charset="0"/>
                          <a:cs typeface="Times New Roman" panose="02020603050405020304" pitchFamily="18" charset="0"/>
                        </a:rPr>
                        <a:t>, D</a:t>
                      </a:r>
                      <a:r>
                        <a:rPr lang="en-US" sz="1400" baseline="30000" dirty="0">
                          <a:solidFill>
                            <a:schemeClr val="tx1"/>
                          </a:solidFill>
                          <a:effectLst/>
                          <a:latin typeface="Times New Roman" panose="02020603050405020304" pitchFamily="18" charset="0"/>
                          <a:cs typeface="Times New Roman" panose="02020603050405020304" pitchFamily="18" charset="0"/>
                        </a:rPr>
                        <a:t>+</a:t>
                      </a:r>
                      <a:r>
                        <a:rPr lang="en-US" sz="1400" baseline="0" dirty="0">
                          <a:solidFill>
                            <a:schemeClr val="tx1"/>
                          </a:solidFill>
                          <a:effectLst/>
                          <a:latin typeface="Times New Roman" panose="02020603050405020304" pitchFamily="18" charset="0"/>
                          <a:cs typeface="Times New Roman" panose="02020603050405020304" pitchFamily="18" charset="0"/>
                        </a:rPr>
                        <a:t> / mA</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&lt;170 (140 target)</a:t>
                      </a:r>
                    </a:p>
                  </a:txBody>
                  <a:tcPr anchor="ctr"/>
                </a:tc>
                <a:extLst>
                  <a:ext uri="{0D108BD9-81ED-4DB2-BD59-A6C34878D82A}">
                    <a16:rowId xmlns:a16="http://schemas.microsoft.com/office/drawing/2014/main" val="371395920"/>
                  </a:ext>
                </a:extLst>
              </a:tr>
              <a:tr h="302803">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Extraction Voltage / kV</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100</a:t>
                      </a:r>
                    </a:p>
                  </a:txBody>
                  <a:tcPr anchor="ctr"/>
                </a:tc>
                <a:extLst>
                  <a:ext uri="{0D108BD9-81ED-4DB2-BD59-A6C34878D82A}">
                    <a16:rowId xmlns:a16="http://schemas.microsoft.com/office/drawing/2014/main" val="1882001613"/>
                  </a:ext>
                </a:extLst>
              </a:tr>
              <a:tr h="302803">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Operation Mode</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CW</a:t>
                      </a:r>
                    </a:p>
                  </a:txBody>
                  <a:tcPr anchor="ctr"/>
                </a:tc>
                <a:extLst>
                  <a:ext uri="{0D108BD9-81ED-4DB2-BD59-A6C34878D82A}">
                    <a16:rowId xmlns:a16="http://schemas.microsoft.com/office/drawing/2014/main" val="3455677278"/>
                  </a:ext>
                </a:extLst>
              </a:tr>
              <a:tr h="302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effectLst/>
                          <a:latin typeface="Times New Roman" panose="02020603050405020304" pitchFamily="18" charset="0"/>
                          <a:cs typeface="Times New Roman" panose="02020603050405020304" pitchFamily="18" charset="0"/>
                        </a:rPr>
                        <a:t>ε</a:t>
                      </a:r>
                      <a:r>
                        <a:rPr lang="en-US" sz="1400" baseline="-25000" dirty="0">
                          <a:solidFill>
                            <a:schemeClr val="tx1"/>
                          </a:solidFill>
                          <a:effectLst/>
                          <a:latin typeface="Times New Roman" panose="02020603050405020304" pitchFamily="18" charset="0"/>
                          <a:cs typeface="Times New Roman" panose="02020603050405020304" pitchFamily="18" charset="0"/>
                        </a:rPr>
                        <a:t>rms, norm</a:t>
                      </a:r>
                      <a:r>
                        <a:rPr lang="en-US" sz="1400" baseline="0" dirty="0">
                          <a:solidFill>
                            <a:schemeClr val="tx1"/>
                          </a:solidFill>
                          <a:effectLst/>
                          <a:latin typeface="Times New Roman" panose="02020603050405020304" pitchFamily="18" charset="0"/>
                          <a:cs typeface="Times New Roman" panose="02020603050405020304" pitchFamily="18" charset="0"/>
                        </a:rPr>
                        <a:t> / </a:t>
                      </a:r>
                      <a:r>
                        <a:rPr lang="en-US" sz="1400" baseline="0" dirty="0" err="1">
                          <a:solidFill>
                            <a:schemeClr val="tx1"/>
                          </a:solidFill>
                          <a:effectLst/>
                          <a:latin typeface="Times New Roman" panose="02020603050405020304" pitchFamily="18" charset="0"/>
                          <a:cs typeface="Times New Roman" panose="02020603050405020304" pitchFamily="18" charset="0"/>
                        </a:rPr>
                        <a:t>mm·mrad</a:t>
                      </a:r>
                      <a:endParaRPr lang="en-US" sz="1400" baseline="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&lt;0.25</a:t>
                      </a:r>
                    </a:p>
                  </a:txBody>
                  <a:tcPr anchor="ctr"/>
                </a:tc>
                <a:extLst>
                  <a:ext uri="{0D108BD9-81ED-4DB2-BD59-A6C34878D82A}">
                    <a16:rowId xmlns:a16="http://schemas.microsoft.com/office/drawing/2014/main" val="1983430154"/>
                  </a:ext>
                </a:extLst>
              </a:tr>
            </a:tbl>
          </a:graphicData>
        </a:graphic>
      </p:graphicFrame>
      <p:sp>
        <p:nvSpPr>
          <p:cNvPr id="8" name="TextBox 7">
            <a:extLst>
              <a:ext uri="{FF2B5EF4-FFF2-40B4-BE49-F238E27FC236}">
                <a16:creationId xmlns:a16="http://schemas.microsoft.com/office/drawing/2014/main" id="{8309D840-5EF3-9500-6063-325A3F8E5918}"/>
              </a:ext>
            </a:extLst>
          </p:cNvPr>
          <p:cNvSpPr txBox="1"/>
          <p:nvPr/>
        </p:nvSpPr>
        <p:spPr>
          <a:xfrm>
            <a:off x="7288371" y="5524588"/>
            <a:ext cx="6096000" cy="276999"/>
          </a:xfrm>
          <a:prstGeom prst="rect">
            <a:avLst/>
          </a:prstGeom>
          <a:noFill/>
        </p:spPr>
        <p:txBody>
          <a:bodyPr wrap="square">
            <a:spAutoFit/>
          </a:bodyPr>
          <a:lstStyle/>
          <a:p>
            <a:r>
              <a:rPr lang="en-GB" sz="1200" b="0" i="1" dirty="0">
                <a:solidFill>
                  <a:srgbClr val="1A1A1A"/>
                </a:solidFill>
                <a:effectLst/>
                <a:latin typeface="Times New Roman" panose="02020603050405020304" pitchFamily="18" charset="0"/>
                <a:cs typeface="Times New Roman" panose="02020603050405020304" pitchFamily="18" charset="0"/>
              </a:rPr>
              <a:t>*Through the RFQ Cone</a:t>
            </a:r>
            <a:endParaRPr lang="en-GB" sz="1200" i="1" dirty="0"/>
          </a:p>
        </p:txBody>
      </p:sp>
    </p:spTree>
    <p:extLst>
      <p:ext uri="{BB962C8B-B14F-4D97-AF65-F5344CB8AC3E}">
        <p14:creationId xmlns:p14="http://schemas.microsoft.com/office/powerpoint/2010/main" val="277370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BA56-E39F-4987-303C-5243A137C899}"/>
              </a:ext>
            </a:extLst>
          </p:cNvPr>
          <p:cNvSpPr>
            <a:spLocks noGrp="1"/>
          </p:cNvSpPr>
          <p:nvPr>
            <p:ph type="title"/>
          </p:nvPr>
        </p:nvSpPr>
        <p:spPr>
          <a:xfrm>
            <a:off x="838199" y="136525"/>
            <a:ext cx="10515600" cy="670045"/>
          </a:xfrm>
        </p:spPr>
        <p:txBody>
          <a:bodyPr/>
          <a:lstStyle/>
          <a:p>
            <a:r>
              <a:rPr lang="en-US" dirty="0"/>
              <a:t>ALISES v3</a:t>
            </a:r>
          </a:p>
        </p:txBody>
      </p:sp>
      <p:sp>
        <p:nvSpPr>
          <p:cNvPr id="4" name="Date Placeholder 3">
            <a:extLst>
              <a:ext uri="{FF2B5EF4-FFF2-40B4-BE49-F238E27FC236}">
                <a16:creationId xmlns:a16="http://schemas.microsoft.com/office/drawing/2014/main" id="{D0B3C511-104B-586D-0BB0-A75099E97D49}"/>
              </a:ext>
            </a:extLst>
          </p:cNvPr>
          <p:cNvSpPr>
            <a:spLocks noGrp="1"/>
          </p:cNvSpPr>
          <p:nvPr>
            <p:ph type="dt" sz="half" idx="10"/>
          </p:nvPr>
        </p:nvSpPr>
        <p:spPr/>
        <p:txBody>
          <a:bodyPr/>
          <a:lstStyle/>
          <a:p>
            <a:r>
              <a:rPr lang="en-US"/>
              <a:t>22/4/2026</a:t>
            </a:r>
            <a:endParaRPr lang="el-GR"/>
          </a:p>
        </p:txBody>
      </p:sp>
      <p:pic>
        <p:nvPicPr>
          <p:cNvPr id="13" name="Picture 12">
            <a:extLst>
              <a:ext uri="{FF2B5EF4-FFF2-40B4-BE49-F238E27FC236}">
                <a16:creationId xmlns:a16="http://schemas.microsoft.com/office/drawing/2014/main" id="{BA291CC4-2622-A476-E751-EA98C1E742CE}"/>
              </a:ext>
            </a:extLst>
          </p:cNvPr>
          <p:cNvPicPr>
            <a:picLocks noChangeAspect="1"/>
          </p:cNvPicPr>
          <p:nvPr/>
        </p:nvPicPr>
        <p:blipFill>
          <a:blip r:embed="rId2"/>
          <a:stretch>
            <a:fillRect/>
          </a:stretch>
        </p:blipFill>
        <p:spPr>
          <a:xfrm>
            <a:off x="5676899" y="136525"/>
            <a:ext cx="4419599" cy="3311170"/>
          </a:xfrm>
          <a:prstGeom prst="rect">
            <a:avLst/>
          </a:prstGeom>
          <a:ln>
            <a:solidFill>
              <a:schemeClr val="tx1"/>
            </a:solidFill>
          </a:ln>
        </p:spPr>
      </p:pic>
      <p:sp>
        <p:nvSpPr>
          <p:cNvPr id="5" name="Footer Placeholder 4">
            <a:extLst>
              <a:ext uri="{FF2B5EF4-FFF2-40B4-BE49-F238E27FC236}">
                <a16:creationId xmlns:a16="http://schemas.microsoft.com/office/drawing/2014/main" id="{E9B5B8B4-1A3A-7A9D-8CB1-795D19DB4737}"/>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F93DFC74-DA40-6685-B689-B7F2A1E82F24}"/>
              </a:ext>
            </a:extLst>
          </p:cNvPr>
          <p:cNvSpPr>
            <a:spLocks noGrp="1"/>
          </p:cNvSpPr>
          <p:nvPr>
            <p:ph type="sldNum" sz="quarter" idx="12"/>
          </p:nvPr>
        </p:nvSpPr>
        <p:spPr/>
        <p:txBody>
          <a:bodyPr/>
          <a:lstStyle/>
          <a:p>
            <a:fld id="{15FF0078-C6BA-45F6-9D1D-0D56BEEF6A5B}" type="slidenum">
              <a:rPr lang="el-GR" smtClean="0"/>
              <a:t>11</a:t>
            </a:fld>
            <a:endParaRPr lang="el-GR"/>
          </a:p>
        </p:txBody>
      </p:sp>
      <p:sp>
        <p:nvSpPr>
          <p:cNvPr id="9" name="TextBox 8">
            <a:extLst>
              <a:ext uri="{FF2B5EF4-FFF2-40B4-BE49-F238E27FC236}">
                <a16:creationId xmlns:a16="http://schemas.microsoft.com/office/drawing/2014/main" id="{DD6BCE58-D3F6-FEEC-665A-032354CA4F01}"/>
              </a:ext>
            </a:extLst>
          </p:cNvPr>
          <p:cNvSpPr txBox="1"/>
          <p:nvPr/>
        </p:nvSpPr>
        <p:spPr>
          <a:xfrm>
            <a:off x="10794998" y="5936014"/>
            <a:ext cx="1117599"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4397405F-8C93-AA5C-0349-EFE35C2CF5CA}"/>
              </a:ext>
            </a:extLst>
          </p:cNvPr>
          <p:cNvPicPr>
            <a:picLocks noChangeAspect="1"/>
          </p:cNvPicPr>
          <p:nvPr/>
        </p:nvPicPr>
        <p:blipFill>
          <a:blip r:embed="rId5"/>
          <a:srcRect r="21453" b="8245"/>
          <a:stretch>
            <a:fillRect/>
          </a:stretch>
        </p:blipFill>
        <p:spPr>
          <a:xfrm>
            <a:off x="838199" y="806570"/>
            <a:ext cx="3581400" cy="4311530"/>
          </a:xfrm>
          <a:prstGeom prst="rect">
            <a:avLst/>
          </a:prstGeom>
        </p:spPr>
      </p:pic>
      <p:sp>
        <p:nvSpPr>
          <p:cNvPr id="15" name="TextBox 14">
            <a:extLst>
              <a:ext uri="{FF2B5EF4-FFF2-40B4-BE49-F238E27FC236}">
                <a16:creationId xmlns:a16="http://schemas.microsoft.com/office/drawing/2014/main" id="{B1F6BE9D-DD24-7A17-8806-21BE9463BAAD}"/>
              </a:ext>
            </a:extLst>
          </p:cNvPr>
          <p:cNvSpPr txBox="1"/>
          <p:nvPr/>
        </p:nvSpPr>
        <p:spPr>
          <a:xfrm>
            <a:off x="4419599" y="3676650"/>
            <a:ext cx="6934200" cy="1554272"/>
          </a:xfrm>
          <a:prstGeom prst="rect">
            <a:avLst/>
          </a:prstGeom>
          <a:noFill/>
        </p:spPr>
        <p:txBody>
          <a:bodyPr wrap="square">
            <a:spAutoFit/>
          </a:bodyPr>
          <a:lstStyle/>
          <a:p>
            <a:pPr marL="285750" indent="-285750" algn="just">
              <a:spcAft>
                <a:spcPts val="600"/>
              </a:spcAft>
              <a:buFont typeface="Courier New" panose="02070309020205020404" pitchFamily="49" charset="0"/>
              <a:buChar char="o"/>
            </a:pPr>
            <a:r>
              <a:rPr lang="en-GB" sz="1500" b="0" i="0" dirty="0">
                <a:effectLst/>
                <a:latin typeface="Times New Roman" panose="02020603050405020304" pitchFamily="18" charset="0"/>
                <a:cs typeface="Times New Roman" panose="02020603050405020304" pitchFamily="18" charset="0"/>
              </a:rPr>
              <a:t>ALISES (Advanced Light Ion Source Extraction System) was developed to overcome </a:t>
            </a:r>
            <a:r>
              <a:rPr lang="en-GB" sz="1500" b="1" i="0" dirty="0">
                <a:effectLst/>
                <a:latin typeface="Times New Roman" panose="02020603050405020304" pitchFamily="18" charset="0"/>
                <a:cs typeface="Times New Roman" panose="02020603050405020304" pitchFamily="18" charset="0"/>
              </a:rPr>
              <a:t>maintenance constraints </a:t>
            </a:r>
            <a:r>
              <a:rPr lang="en-GB" sz="1500" b="0" i="0" dirty="0">
                <a:effectLst/>
                <a:latin typeface="Times New Roman" panose="02020603050405020304" pitchFamily="18" charset="0"/>
                <a:cs typeface="Times New Roman" panose="02020603050405020304" pitchFamily="18" charset="0"/>
              </a:rPr>
              <a:t>(simple, compact, reduced MTTR</a:t>
            </a:r>
            <a:r>
              <a:rPr lang="en-GB" sz="1500" b="0" i="0" baseline="30000" dirty="0">
                <a:effectLst/>
                <a:latin typeface="Times New Roman" panose="02020603050405020304" pitchFamily="18" charset="0"/>
                <a:cs typeface="Times New Roman" panose="02020603050405020304" pitchFamily="18" charset="0"/>
              </a:rPr>
              <a:t>*</a:t>
            </a:r>
            <a:r>
              <a:rPr lang="en-GB" sz="1500" b="0" i="0" dirty="0">
                <a:effectLst/>
                <a:latin typeface="Times New Roman" panose="02020603050405020304" pitchFamily="18" charset="0"/>
                <a:cs typeface="Times New Roman" panose="02020603050405020304" pitchFamily="18" charset="0"/>
              </a:rPr>
              <a:t>) and </a:t>
            </a:r>
            <a:r>
              <a:rPr lang="en-GB" sz="1500" b="1" i="0" dirty="0">
                <a:effectLst/>
                <a:latin typeface="Times New Roman" panose="02020603050405020304" pitchFamily="18" charset="0"/>
                <a:cs typeface="Times New Roman" panose="02020603050405020304" pitchFamily="18" charset="0"/>
              </a:rPr>
              <a:t>emittance growth </a:t>
            </a:r>
            <a:r>
              <a:rPr lang="en-GB" sz="1500" b="0" i="0" dirty="0">
                <a:effectLst/>
                <a:latin typeface="Times New Roman" panose="02020603050405020304" pitchFamily="18" charset="0"/>
                <a:cs typeface="Times New Roman" panose="02020603050405020304" pitchFamily="18" charset="0"/>
              </a:rPr>
              <a:t>in the original SILHI design.</a:t>
            </a:r>
          </a:p>
          <a:p>
            <a:pPr marL="285750" indent="-285750" algn="just">
              <a:spcAft>
                <a:spcPts val="600"/>
              </a:spcAft>
              <a:buFont typeface="Courier New" panose="02070309020205020404" pitchFamily="49" charset="0"/>
              <a:buChar char="o"/>
            </a:pPr>
            <a:r>
              <a:rPr lang="en-GB" sz="1500" dirty="0">
                <a:latin typeface="Times New Roman" panose="02020603050405020304" pitchFamily="18" charset="0"/>
                <a:cs typeface="Times New Roman" panose="02020603050405020304" pitchFamily="18" charset="0"/>
              </a:rPr>
              <a:t>By placing the insulation upstream of the plasma electrode, the first LEBT solenoid can be moved closer to the extraction aperture, reducing emittance growth and keeping particles within the linear solenoidal field region.</a:t>
            </a:r>
            <a:endParaRPr lang="en-US" sz="15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B3C3736-5F80-A747-5917-BCE91C4FA717}"/>
              </a:ext>
            </a:extLst>
          </p:cNvPr>
          <p:cNvSpPr txBox="1"/>
          <p:nvPr/>
        </p:nvSpPr>
        <p:spPr>
          <a:xfrm>
            <a:off x="838199" y="5497432"/>
            <a:ext cx="10515599" cy="553998"/>
          </a:xfrm>
          <a:prstGeom prst="rect">
            <a:avLst/>
          </a:prstGeom>
          <a:noFill/>
        </p:spPr>
        <p:txBody>
          <a:bodyPr wrap="square">
            <a:spAutoFit/>
          </a:bodyPr>
          <a:lstStyle/>
          <a:p>
            <a:pPr marL="285750" indent="-285750" algn="just">
              <a:buFont typeface="Courier New" panose="02070309020205020404" pitchFamily="49" charset="0"/>
              <a:buChar char="o"/>
            </a:pPr>
            <a:r>
              <a:rPr lang="en-GB" sz="1500" dirty="0">
                <a:latin typeface="Times New Roman" panose="02020603050405020304" pitchFamily="18" charset="0"/>
                <a:cs typeface="Times New Roman" panose="02020603050405020304" pitchFamily="18" charset="0"/>
              </a:rPr>
              <a:t>ALISES also investigates using LEBT solenoid stray fields to generate the ECR resonance inside the plasma chamber, simplifying the magnetic layout and reducing power consumption.</a:t>
            </a:r>
            <a:endParaRPr lang="en-US" sz="15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6A360B4-9E9D-D837-8B77-EAA527D6ED8D}"/>
              </a:ext>
            </a:extLst>
          </p:cNvPr>
          <p:cNvSpPr txBox="1"/>
          <p:nvPr/>
        </p:nvSpPr>
        <p:spPr>
          <a:xfrm>
            <a:off x="8039100" y="136525"/>
            <a:ext cx="2012948" cy="276999"/>
          </a:xfrm>
          <a:prstGeom prst="rect">
            <a:avLst/>
          </a:prstGeom>
          <a:noFill/>
        </p:spPr>
        <p:txBody>
          <a:bodyPr wrap="square">
            <a:spAutoFit/>
          </a:bodyPr>
          <a:lstStyle/>
          <a:p>
            <a:r>
              <a:rPr lang="en-GB"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Commissioned up to 600 W</a:t>
            </a:r>
            <a:endParaRPr lang="en-GB" sz="12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B9BA2903-D5A9-2528-E6AF-037039AD8740}"/>
              </a:ext>
            </a:extLst>
          </p:cNvPr>
          <p:cNvSpPr txBox="1"/>
          <p:nvPr/>
        </p:nvSpPr>
        <p:spPr>
          <a:xfrm>
            <a:off x="10148997" y="3210147"/>
            <a:ext cx="1763600" cy="261610"/>
          </a:xfrm>
          <a:prstGeom prst="rect">
            <a:avLst/>
          </a:prstGeom>
          <a:noFill/>
        </p:spPr>
        <p:txBody>
          <a:bodyPr wrap="square">
            <a:spAutoFit/>
          </a:bodyPr>
          <a:lstStyle/>
          <a:p>
            <a:r>
              <a:rPr lang="en-GB" sz="1100" b="0" i="1" baseline="30000" dirty="0">
                <a:effectLst/>
                <a:latin typeface="Times New Roman" panose="02020603050405020304" pitchFamily="18" charset="0"/>
                <a:cs typeface="Times New Roman" panose="02020603050405020304" pitchFamily="18" charset="0"/>
              </a:rPr>
              <a:t>*</a:t>
            </a:r>
            <a:r>
              <a:rPr lang="en-GB" sz="1100" i="1" dirty="0">
                <a:latin typeface="Times New Roman" panose="02020603050405020304" pitchFamily="18" charset="0"/>
                <a:cs typeface="Times New Roman" panose="02020603050405020304" pitchFamily="18" charset="0"/>
              </a:rPr>
              <a:t>Mean Time To Repair</a:t>
            </a:r>
          </a:p>
        </p:txBody>
      </p:sp>
    </p:spTree>
    <p:extLst>
      <p:ext uri="{BB962C8B-B14F-4D97-AF65-F5344CB8AC3E}">
        <p14:creationId xmlns:p14="http://schemas.microsoft.com/office/powerpoint/2010/main" val="289033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A969-7666-A167-4808-DE86F93D1EE8}"/>
              </a:ext>
            </a:extLst>
          </p:cNvPr>
          <p:cNvSpPr>
            <a:spLocks noGrp="1"/>
          </p:cNvSpPr>
          <p:nvPr>
            <p:ph type="title"/>
          </p:nvPr>
        </p:nvSpPr>
        <p:spPr/>
        <p:txBody>
          <a:bodyPr/>
          <a:lstStyle/>
          <a:p>
            <a:r>
              <a:rPr lang="en-US" dirty="0" err="1"/>
              <a:t>AISHa</a:t>
            </a:r>
            <a:endParaRPr lang="en-GB" dirty="0"/>
          </a:p>
        </p:txBody>
      </p:sp>
      <p:sp>
        <p:nvSpPr>
          <p:cNvPr id="4" name="Date Placeholder 3">
            <a:extLst>
              <a:ext uri="{FF2B5EF4-FFF2-40B4-BE49-F238E27FC236}">
                <a16:creationId xmlns:a16="http://schemas.microsoft.com/office/drawing/2014/main" id="{39E8C613-0D0D-4D36-641A-1FA86E4AD04A}"/>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9503AE7F-B56F-ECBE-421D-FA1568DA8F72}"/>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D09C11B5-1DC5-0064-3A6A-E1DC41D49E2B}"/>
              </a:ext>
            </a:extLst>
          </p:cNvPr>
          <p:cNvSpPr>
            <a:spLocks noGrp="1"/>
          </p:cNvSpPr>
          <p:nvPr>
            <p:ph type="sldNum" sz="quarter" idx="12"/>
          </p:nvPr>
        </p:nvSpPr>
        <p:spPr/>
        <p:txBody>
          <a:bodyPr/>
          <a:lstStyle/>
          <a:p>
            <a:fld id="{15FF0078-C6BA-45F6-9D1D-0D56BEEF6A5B}" type="slidenum">
              <a:rPr lang="el-GR" smtClean="0"/>
              <a:t>12</a:t>
            </a:fld>
            <a:endParaRPr lang="el-GR"/>
          </a:p>
        </p:txBody>
      </p:sp>
      <p:sp>
        <p:nvSpPr>
          <p:cNvPr id="7" name="TextBox 6">
            <a:hlinkClick r:id="rId2"/>
            <a:extLst>
              <a:ext uri="{FF2B5EF4-FFF2-40B4-BE49-F238E27FC236}">
                <a16:creationId xmlns:a16="http://schemas.microsoft.com/office/drawing/2014/main" id="{DD46DF88-A545-A168-5CB1-12A86733E04B}"/>
              </a:ext>
            </a:extLst>
          </p:cNvPr>
          <p:cNvSpPr txBox="1"/>
          <p:nvPr/>
        </p:nvSpPr>
        <p:spPr>
          <a:xfrm>
            <a:off x="10417695" y="5936478"/>
            <a:ext cx="1009650"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3</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0D3142-8A1A-8A36-CA05-8EBAE976A013}"/>
              </a:ext>
            </a:extLst>
          </p:cNvPr>
          <p:cNvSpPr txBox="1"/>
          <p:nvPr/>
        </p:nvSpPr>
        <p:spPr>
          <a:xfrm>
            <a:off x="838200" y="1388571"/>
            <a:ext cx="5937250" cy="1046440"/>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q"/>
            </a:pPr>
            <a:r>
              <a:rPr lang="en-GB"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Advanced Ion Source for </a:t>
            </a:r>
            <a:r>
              <a:rPr lang="en-GB" sz="15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HAdrontherapy</a:t>
            </a:r>
            <a:r>
              <a:rPr lang="en-US" sz="1500" dirty="0">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
            </a:pPr>
            <a:r>
              <a:rPr lang="en-GB" sz="1400" dirty="0">
                <a:latin typeface="Times New Roman" panose="02020603050405020304" pitchFamily="18" charset="0"/>
                <a:cs typeface="Times New Roman" panose="02020603050405020304" pitchFamily="18" charset="0"/>
              </a:rPr>
              <a:t>a hybrid ECRIS: capable of producing, among others, hydrogen beams with intensities up to 8 mA (H</a:t>
            </a:r>
            <a:r>
              <a:rPr lang="en-GB" sz="1400" baseline="30000" dirty="0">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 which can include deuteron production when using heavy water (D</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GB" sz="1400" dirty="0">
                <a:latin typeface="Times New Roman" panose="02020603050405020304" pitchFamily="18" charset="0"/>
                <a:cs typeface="Times New Roman" panose="02020603050405020304" pitchFamily="18" charset="0"/>
              </a:rPr>
              <a:t>) or deuterium gas.</a:t>
            </a:r>
            <a:endParaRPr lang="en-US" sz="1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26AFB15-6C47-A3DE-401C-58BB1B5B9831}"/>
              </a:ext>
            </a:extLst>
          </p:cNvPr>
          <p:cNvPicPr>
            <a:picLocks noChangeAspect="1"/>
          </p:cNvPicPr>
          <p:nvPr/>
        </p:nvPicPr>
        <p:blipFill>
          <a:blip r:embed="rId6"/>
          <a:stretch>
            <a:fillRect/>
          </a:stretch>
        </p:blipFill>
        <p:spPr>
          <a:xfrm>
            <a:off x="908905" y="2865899"/>
            <a:ext cx="4966569" cy="2440430"/>
          </a:xfrm>
          <a:prstGeom prst="rect">
            <a:avLst/>
          </a:prstGeom>
        </p:spPr>
      </p:pic>
      <p:pic>
        <p:nvPicPr>
          <p:cNvPr id="12" name="Picture 11">
            <a:extLst>
              <a:ext uri="{FF2B5EF4-FFF2-40B4-BE49-F238E27FC236}">
                <a16:creationId xmlns:a16="http://schemas.microsoft.com/office/drawing/2014/main" id="{3B6D9EB4-9D7B-5ADA-F235-E02383B4C2F9}"/>
              </a:ext>
            </a:extLst>
          </p:cNvPr>
          <p:cNvPicPr>
            <a:picLocks noChangeAspect="1"/>
          </p:cNvPicPr>
          <p:nvPr/>
        </p:nvPicPr>
        <p:blipFill>
          <a:blip r:embed="rId7"/>
          <a:stretch>
            <a:fillRect/>
          </a:stretch>
        </p:blipFill>
        <p:spPr>
          <a:xfrm>
            <a:off x="5944397" y="4071595"/>
            <a:ext cx="2406966" cy="1637876"/>
          </a:xfrm>
          <a:prstGeom prst="rect">
            <a:avLst/>
          </a:prstGeom>
        </p:spPr>
      </p:pic>
      <p:pic>
        <p:nvPicPr>
          <p:cNvPr id="14" name="Picture 13">
            <a:extLst>
              <a:ext uri="{FF2B5EF4-FFF2-40B4-BE49-F238E27FC236}">
                <a16:creationId xmlns:a16="http://schemas.microsoft.com/office/drawing/2014/main" id="{83ECE098-ACAF-0275-61D9-585B76A8A1F4}"/>
              </a:ext>
            </a:extLst>
          </p:cNvPr>
          <p:cNvPicPr>
            <a:picLocks noChangeAspect="1"/>
          </p:cNvPicPr>
          <p:nvPr/>
        </p:nvPicPr>
        <p:blipFill>
          <a:blip r:embed="rId8"/>
          <a:srcRect t="3101"/>
          <a:stretch>
            <a:fillRect/>
          </a:stretch>
        </p:blipFill>
        <p:spPr>
          <a:xfrm>
            <a:off x="8426621" y="4032674"/>
            <a:ext cx="2495899" cy="1809284"/>
          </a:xfrm>
          <a:prstGeom prst="rect">
            <a:avLst/>
          </a:prstGeom>
        </p:spPr>
      </p:pic>
      <p:pic>
        <p:nvPicPr>
          <p:cNvPr id="18" name="Picture 17">
            <a:extLst>
              <a:ext uri="{FF2B5EF4-FFF2-40B4-BE49-F238E27FC236}">
                <a16:creationId xmlns:a16="http://schemas.microsoft.com/office/drawing/2014/main" id="{D5B4F9BE-303E-88DE-3BF2-D25856887663}"/>
              </a:ext>
            </a:extLst>
          </p:cNvPr>
          <p:cNvPicPr>
            <a:picLocks noChangeAspect="1"/>
          </p:cNvPicPr>
          <p:nvPr/>
        </p:nvPicPr>
        <p:blipFill>
          <a:blip r:embed="rId9"/>
          <a:stretch>
            <a:fillRect/>
          </a:stretch>
        </p:blipFill>
        <p:spPr>
          <a:xfrm>
            <a:off x="8202763" y="1148529"/>
            <a:ext cx="2719757" cy="2440431"/>
          </a:xfrm>
          <a:prstGeom prst="rect">
            <a:avLst/>
          </a:prstGeom>
        </p:spPr>
      </p:pic>
    </p:spTree>
    <p:extLst>
      <p:ext uri="{BB962C8B-B14F-4D97-AF65-F5344CB8AC3E}">
        <p14:creationId xmlns:p14="http://schemas.microsoft.com/office/powerpoint/2010/main" val="424113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AF14-AB99-B50B-8E24-8D26EB94EB90}"/>
              </a:ext>
            </a:extLst>
          </p:cNvPr>
          <p:cNvSpPr>
            <a:spLocks noGrp="1"/>
          </p:cNvSpPr>
          <p:nvPr>
            <p:ph type="title"/>
          </p:nvPr>
        </p:nvSpPr>
        <p:spPr/>
        <p:txBody>
          <a:bodyPr/>
          <a:lstStyle/>
          <a:p>
            <a:r>
              <a:rPr lang="en-GB" dirty="0"/>
              <a:t>SMIS-37</a:t>
            </a:r>
          </a:p>
        </p:txBody>
      </p:sp>
      <p:sp>
        <p:nvSpPr>
          <p:cNvPr id="4" name="Date Placeholder 3">
            <a:extLst>
              <a:ext uri="{FF2B5EF4-FFF2-40B4-BE49-F238E27FC236}">
                <a16:creationId xmlns:a16="http://schemas.microsoft.com/office/drawing/2014/main" id="{1A7706DF-3883-FBEF-5560-A34E8F2A9872}"/>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64C2BC40-A344-F9F9-5465-D5F7875B7B9B}"/>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BCA39EFB-2FF7-D7D5-5BBE-757244E2687F}"/>
              </a:ext>
            </a:extLst>
          </p:cNvPr>
          <p:cNvSpPr>
            <a:spLocks noGrp="1"/>
          </p:cNvSpPr>
          <p:nvPr>
            <p:ph type="sldNum" sz="quarter" idx="12"/>
          </p:nvPr>
        </p:nvSpPr>
        <p:spPr/>
        <p:txBody>
          <a:bodyPr/>
          <a:lstStyle/>
          <a:p>
            <a:fld id="{15FF0078-C6BA-45F6-9D1D-0D56BEEF6A5B}" type="slidenum">
              <a:rPr lang="el-GR" smtClean="0"/>
              <a:t>13</a:t>
            </a:fld>
            <a:endParaRPr lang="el-GR"/>
          </a:p>
        </p:txBody>
      </p:sp>
      <p:pic>
        <p:nvPicPr>
          <p:cNvPr id="1026" name="Picture 2" descr="FIG. 1. Schematic view of SMIS 37 experimental facility.  Refer to the image caption for details.">
            <a:extLst>
              <a:ext uri="{FF2B5EF4-FFF2-40B4-BE49-F238E27FC236}">
                <a16:creationId xmlns:a16="http://schemas.microsoft.com/office/drawing/2014/main" id="{151D5A1C-8A97-0803-18E9-7AC9885E8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5218"/>
            <a:ext cx="5024698" cy="35962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059C69A-D2D3-ECB9-EF7E-9AFB415779CF}"/>
              </a:ext>
            </a:extLst>
          </p:cNvPr>
          <p:cNvGraphicFramePr>
            <a:graphicFrameLocks noGrp="1"/>
          </p:cNvGraphicFramePr>
          <p:nvPr>
            <p:extLst>
              <p:ext uri="{D42A27DB-BD31-4B8C-83A1-F6EECF244321}">
                <p14:modId xmlns:p14="http://schemas.microsoft.com/office/powerpoint/2010/main" val="3373063462"/>
              </p:ext>
            </p:extLst>
          </p:nvPr>
        </p:nvGraphicFramePr>
        <p:xfrm>
          <a:off x="7035799" y="1213472"/>
          <a:ext cx="4318000" cy="1859280"/>
        </p:xfrm>
        <a:graphic>
          <a:graphicData uri="http://schemas.openxmlformats.org/drawingml/2006/table">
            <a:tbl>
              <a:tblPr firstRow="1" bandRow="1">
                <a:tableStyleId>{5940675A-B579-460E-94D1-54222C63F5DA}</a:tableStyleId>
              </a:tblPr>
              <a:tblGrid>
                <a:gridCol w="2343151">
                  <a:extLst>
                    <a:ext uri="{9D8B030D-6E8A-4147-A177-3AD203B41FA5}">
                      <a16:colId xmlns:a16="http://schemas.microsoft.com/office/drawing/2014/main" val="4034125113"/>
                    </a:ext>
                  </a:extLst>
                </a:gridCol>
                <a:gridCol w="1974849">
                  <a:extLst>
                    <a:ext uri="{9D8B030D-6E8A-4147-A177-3AD203B41FA5}">
                      <a16:colId xmlns:a16="http://schemas.microsoft.com/office/drawing/2014/main" val="2795613064"/>
                    </a:ext>
                  </a:extLst>
                </a:gridCol>
              </a:tblGrid>
              <a:tr h="333083">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Parameter</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Value</a:t>
                      </a:r>
                    </a:p>
                  </a:txBody>
                  <a:tcPr>
                    <a:solidFill>
                      <a:srgbClr val="992A28"/>
                    </a:solidFill>
                  </a:tcPr>
                </a:tc>
                <a:extLst>
                  <a:ext uri="{0D108BD9-81ED-4DB2-BD59-A6C34878D82A}">
                    <a16:rowId xmlns:a16="http://schemas.microsoft.com/office/drawing/2014/main" val="3423729548"/>
                  </a:ext>
                </a:extLst>
              </a:tr>
              <a:tr h="302803">
                <a:tc>
                  <a:txBody>
                    <a:bodyPr/>
                    <a:lstStyle/>
                    <a:p>
                      <a:pPr algn="ctr"/>
                      <a:r>
                        <a:rPr lang="en-US" sz="1400" dirty="0">
                          <a:latin typeface="Times New Roman" panose="02020603050405020304" pitchFamily="18" charset="0"/>
                          <a:cs typeface="Times New Roman" panose="02020603050405020304" pitchFamily="18" charset="0"/>
                        </a:rPr>
                        <a:t>Microwave Frequency / GHz</a:t>
                      </a:r>
                      <a:endParaRPr sz="1400" dirty="0">
                        <a:latin typeface="Times New Roman" panose="02020603050405020304" pitchFamily="18" charset="0"/>
                        <a:cs typeface="Times New Roman" panose="02020603050405020304" pitchFamily="18" charset="0"/>
                      </a:endParaRP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2.45</a:t>
                      </a:r>
                    </a:p>
                  </a:txBody>
                  <a:tcPr anchor="ctr"/>
                </a:tc>
                <a:extLst>
                  <a:ext uri="{0D108BD9-81ED-4DB2-BD59-A6C34878D82A}">
                    <a16:rowId xmlns:a16="http://schemas.microsoft.com/office/drawing/2014/main" val="2234266100"/>
                  </a:ext>
                </a:extLst>
              </a:tr>
              <a:tr h="302803">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baseline="-25000" dirty="0" err="1">
                          <a:solidFill>
                            <a:schemeClr val="tx1"/>
                          </a:solidFill>
                          <a:effectLst/>
                          <a:latin typeface="Times New Roman" panose="02020603050405020304" pitchFamily="18" charset="0"/>
                          <a:cs typeface="Times New Roman" panose="02020603050405020304" pitchFamily="18" charset="0"/>
                        </a:rPr>
                        <a:t>peak</a:t>
                      </a:r>
                      <a:r>
                        <a:rPr lang="en-US" sz="1400" baseline="-25000" dirty="0">
                          <a:solidFill>
                            <a:schemeClr val="tx1"/>
                          </a:solidFill>
                          <a:effectLst/>
                          <a:latin typeface="Times New Roman" panose="02020603050405020304" pitchFamily="18" charset="0"/>
                          <a:cs typeface="Times New Roman" panose="02020603050405020304" pitchFamily="18" charset="0"/>
                        </a:rPr>
                        <a:t>, H</a:t>
                      </a:r>
                      <a:r>
                        <a:rPr lang="en-US" sz="1400" baseline="30000" dirty="0">
                          <a:solidFill>
                            <a:schemeClr val="tx1"/>
                          </a:solidFill>
                          <a:effectLst/>
                          <a:latin typeface="Times New Roman" panose="02020603050405020304" pitchFamily="18" charset="0"/>
                          <a:cs typeface="Times New Roman" panose="02020603050405020304" pitchFamily="18" charset="0"/>
                        </a:rPr>
                        <a:t>+</a:t>
                      </a:r>
                      <a:r>
                        <a:rPr lang="en-US" sz="1400" baseline="-25000" dirty="0">
                          <a:solidFill>
                            <a:schemeClr val="tx1"/>
                          </a:solidFill>
                          <a:effectLst/>
                          <a:latin typeface="Times New Roman" panose="02020603050405020304" pitchFamily="18" charset="0"/>
                          <a:cs typeface="Times New Roman" panose="02020603050405020304" pitchFamily="18" charset="0"/>
                        </a:rPr>
                        <a:t>, D</a:t>
                      </a:r>
                      <a:r>
                        <a:rPr lang="en-US" sz="1400" baseline="30000" dirty="0">
                          <a:solidFill>
                            <a:schemeClr val="tx1"/>
                          </a:solidFill>
                          <a:effectLst/>
                          <a:latin typeface="Times New Roman" panose="02020603050405020304" pitchFamily="18" charset="0"/>
                          <a:cs typeface="Times New Roman" panose="02020603050405020304" pitchFamily="18" charset="0"/>
                        </a:rPr>
                        <a:t>+</a:t>
                      </a:r>
                      <a:r>
                        <a:rPr lang="en-US" sz="1400" baseline="0" dirty="0">
                          <a:solidFill>
                            <a:schemeClr val="tx1"/>
                          </a:solidFill>
                          <a:effectLst/>
                          <a:latin typeface="Times New Roman" panose="02020603050405020304" pitchFamily="18" charset="0"/>
                          <a:cs typeface="Times New Roman" panose="02020603050405020304" pitchFamily="18" charset="0"/>
                        </a:rPr>
                        <a:t> / mA</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500</a:t>
                      </a:r>
                    </a:p>
                  </a:txBody>
                  <a:tcPr anchor="ctr"/>
                </a:tc>
                <a:extLst>
                  <a:ext uri="{0D108BD9-81ED-4DB2-BD59-A6C34878D82A}">
                    <a16:rowId xmlns:a16="http://schemas.microsoft.com/office/drawing/2014/main" val="371395920"/>
                  </a:ext>
                </a:extLst>
              </a:tr>
              <a:tr h="302803">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Extraction Voltage / kV</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40 – 100</a:t>
                      </a:r>
                    </a:p>
                  </a:txBody>
                  <a:tcPr anchor="ctr"/>
                </a:tc>
                <a:extLst>
                  <a:ext uri="{0D108BD9-81ED-4DB2-BD59-A6C34878D82A}">
                    <a16:rowId xmlns:a16="http://schemas.microsoft.com/office/drawing/2014/main" val="1882001613"/>
                  </a:ext>
                </a:extLst>
              </a:tr>
              <a:tr h="302803">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Operation Mode</a:t>
                      </a:r>
                    </a:p>
                  </a:txBody>
                  <a:tcPr/>
                </a:tc>
                <a:tc>
                  <a:txBody>
                    <a:bodyPr/>
                    <a:lstStyle/>
                    <a:p>
                      <a:pPr algn="ctr"/>
                      <a:r>
                        <a:rPr lang="pt-BR" sz="1400" dirty="0">
                          <a:solidFill>
                            <a:schemeClr val="tx1"/>
                          </a:solidFill>
                          <a:latin typeface="Times New Roman" panose="02020603050405020304" pitchFamily="18" charset="0"/>
                          <a:cs typeface="Times New Roman" panose="02020603050405020304" pitchFamily="18" charset="0"/>
                        </a:rPr>
                        <a:t>1 ms pulses / Hz</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55677278"/>
                  </a:ext>
                </a:extLst>
              </a:tr>
              <a:tr h="302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effectLst/>
                          <a:latin typeface="Times New Roman" panose="02020603050405020304" pitchFamily="18" charset="0"/>
                          <a:cs typeface="Times New Roman" panose="02020603050405020304" pitchFamily="18" charset="0"/>
                        </a:rPr>
                        <a:t>ε</a:t>
                      </a:r>
                      <a:r>
                        <a:rPr lang="en-US" sz="1400" baseline="-25000" dirty="0">
                          <a:solidFill>
                            <a:schemeClr val="tx1"/>
                          </a:solidFill>
                          <a:effectLst/>
                          <a:latin typeface="Times New Roman" panose="02020603050405020304" pitchFamily="18" charset="0"/>
                          <a:cs typeface="Times New Roman" panose="02020603050405020304" pitchFamily="18" charset="0"/>
                        </a:rPr>
                        <a:t>rms, norm</a:t>
                      </a:r>
                      <a:r>
                        <a:rPr lang="en-US" sz="1400" baseline="0" dirty="0">
                          <a:solidFill>
                            <a:schemeClr val="tx1"/>
                          </a:solidFill>
                          <a:effectLst/>
                          <a:latin typeface="Times New Roman" panose="02020603050405020304" pitchFamily="18" charset="0"/>
                          <a:cs typeface="Times New Roman" panose="02020603050405020304" pitchFamily="18" charset="0"/>
                        </a:rPr>
                        <a:t> / </a:t>
                      </a:r>
                      <a:r>
                        <a:rPr lang="en-US" sz="1400" baseline="0" dirty="0" err="1">
                          <a:solidFill>
                            <a:schemeClr val="tx1"/>
                          </a:solidFill>
                          <a:effectLst/>
                          <a:latin typeface="Times New Roman" panose="02020603050405020304" pitchFamily="18" charset="0"/>
                          <a:cs typeface="Times New Roman" panose="02020603050405020304" pitchFamily="18" charset="0"/>
                        </a:rPr>
                        <a:t>mm·mrad</a:t>
                      </a:r>
                      <a:endParaRPr lang="en-US" sz="1400" baseline="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0.07 – 0.12</a:t>
                      </a:r>
                    </a:p>
                  </a:txBody>
                  <a:tcPr anchor="ctr"/>
                </a:tc>
                <a:extLst>
                  <a:ext uri="{0D108BD9-81ED-4DB2-BD59-A6C34878D82A}">
                    <a16:rowId xmlns:a16="http://schemas.microsoft.com/office/drawing/2014/main" val="1983430154"/>
                  </a:ext>
                </a:extLst>
              </a:tr>
            </a:tbl>
          </a:graphicData>
        </a:graphic>
      </p:graphicFrame>
      <p:sp>
        <p:nvSpPr>
          <p:cNvPr id="8" name="TextBox 7">
            <a:extLst>
              <a:ext uri="{FF2B5EF4-FFF2-40B4-BE49-F238E27FC236}">
                <a16:creationId xmlns:a16="http://schemas.microsoft.com/office/drawing/2014/main" id="{B92BE2D0-77F2-48F0-3044-399ECEB7C0E9}"/>
              </a:ext>
            </a:extLst>
          </p:cNvPr>
          <p:cNvSpPr txBox="1"/>
          <p:nvPr/>
        </p:nvSpPr>
        <p:spPr>
          <a:xfrm>
            <a:off x="5865150" y="3429000"/>
            <a:ext cx="5490900" cy="1646605"/>
          </a:xfrm>
          <a:prstGeom prst="rect">
            <a:avLst/>
          </a:prstGeom>
          <a:noFill/>
        </p:spPr>
        <p:txBody>
          <a:bodyPr wrap="square">
            <a:spAutoFit/>
          </a:bodyPr>
          <a:lstStyle/>
          <a:p>
            <a:pPr marL="285750" indent="-285750" algn="just">
              <a:spcAft>
                <a:spcPts val="600"/>
              </a:spcAft>
              <a:buFont typeface="Courier New" panose="02070309020205020404" pitchFamily="49" charset="0"/>
              <a:buChar char="o"/>
            </a:pPr>
            <a:r>
              <a:rPr lang="en-GB" sz="1600" dirty="0">
                <a:latin typeface="Times New Roman" panose="02020603050405020304" pitchFamily="18" charset="0"/>
                <a:cs typeface="Times New Roman" panose="02020603050405020304" pitchFamily="18" charset="0"/>
              </a:rPr>
              <a:t>Very high fraction of (H</a:t>
            </a:r>
            <a:r>
              <a:rPr lang="en-GB" sz="1600" baseline="30000"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D</a:t>
            </a:r>
            <a:r>
              <a:rPr lang="en-GB" sz="1600" baseline="30000"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typically exceeding 90–95%, significantly higher than standard ECR sources.</a:t>
            </a:r>
          </a:p>
          <a:p>
            <a:pPr marL="285750" indent="-285750" algn="just">
              <a:buFont typeface="Courier New" panose="02070309020205020404" pitchFamily="49" charset="0"/>
              <a:buChar char="o"/>
            </a:pPr>
            <a:r>
              <a:rPr lang="en-GB" sz="1600" dirty="0">
                <a:latin typeface="Times New Roman" panose="02020603050405020304" pitchFamily="18" charset="0"/>
                <a:cs typeface="Times New Roman" panose="02020603050405020304" pitchFamily="18" charset="0"/>
              </a:rPr>
              <a:t>Norm. RMS emittance below 0.1 </a:t>
            </a:r>
            <a:r>
              <a:rPr lang="en-GB" sz="1600" dirty="0" err="1">
                <a:latin typeface="Times New Roman" panose="02020603050405020304" pitchFamily="18" charset="0"/>
                <a:cs typeface="Times New Roman" panose="02020603050405020304" pitchFamily="18" charset="0"/>
              </a:rPr>
              <a:t>mm·mrad</a:t>
            </a:r>
            <a:r>
              <a:rPr lang="en-GB" sz="1600" dirty="0">
                <a:latin typeface="Times New Roman" panose="02020603050405020304" pitchFamily="18" charset="0"/>
                <a:cs typeface="Times New Roman" panose="02020603050405020304" pitchFamily="18" charset="0"/>
              </a:rPr>
              <a:t> for a 100 mA H</a:t>
            </a:r>
            <a:r>
              <a:rPr lang="en-GB" sz="1600" baseline="30000"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due to low transverse ion temperature in the </a:t>
            </a:r>
            <a:r>
              <a:rPr lang="en-GB" sz="1600" dirty="0" err="1">
                <a:latin typeface="Times New Roman" panose="02020603050405020304" pitchFamily="18" charset="0"/>
                <a:cs typeface="Times New Roman" panose="02020603050405020304" pitchFamily="18" charset="0"/>
              </a:rPr>
              <a:t>gasdynamic</a:t>
            </a:r>
            <a:r>
              <a:rPr lang="en-GB" sz="1600" dirty="0">
                <a:latin typeface="Times New Roman" panose="02020603050405020304" pitchFamily="18" charset="0"/>
                <a:cs typeface="Times New Roman" panose="02020603050405020304" pitchFamily="18" charset="0"/>
              </a:rPr>
              <a:t> discharge and the absence of strong magnetic fields in the extraction region.</a:t>
            </a:r>
          </a:p>
        </p:txBody>
      </p:sp>
      <p:sp>
        <p:nvSpPr>
          <p:cNvPr id="10" name="TextBox 9">
            <a:extLst>
              <a:ext uri="{FF2B5EF4-FFF2-40B4-BE49-F238E27FC236}">
                <a16:creationId xmlns:a16="http://schemas.microsoft.com/office/drawing/2014/main" id="{53638541-4BF2-B509-9DEC-3B45E040EB4C}"/>
              </a:ext>
            </a:extLst>
          </p:cNvPr>
          <p:cNvSpPr txBox="1"/>
          <p:nvPr/>
        </p:nvSpPr>
        <p:spPr>
          <a:xfrm>
            <a:off x="812799" y="5147993"/>
            <a:ext cx="10515599" cy="907941"/>
          </a:xfrm>
          <a:prstGeom prst="rect">
            <a:avLst/>
          </a:prstGeom>
          <a:noFill/>
        </p:spPr>
        <p:txBody>
          <a:bodyPr wrap="square">
            <a:spAutoFit/>
          </a:bodyPr>
          <a:lstStyle/>
          <a:p>
            <a:pPr marL="285750" indent="-285750" algn="just">
              <a:spcAft>
                <a:spcPts val="600"/>
              </a:spcAft>
              <a:buFont typeface="Courier New" panose="02070309020205020404" pitchFamily="49" charset="0"/>
              <a:buChar char="o"/>
            </a:pPr>
            <a:r>
              <a:rPr lang="en-GB" sz="1600" dirty="0">
                <a:latin typeface="Times New Roman" panose="02020603050405020304" pitchFamily="18" charset="0"/>
                <a:cs typeface="Times New Roman" panose="02020603050405020304" pitchFamily="18" charset="0"/>
              </a:rPr>
              <a:t>CW mode requires significant cooling of the extraction electrodes and high-power microwave windows → breakdown and discharge. </a:t>
            </a:r>
          </a:p>
          <a:p>
            <a:pPr marL="285750" indent="-285750" algn="just">
              <a:buFont typeface="Courier New" panose="02070309020205020404" pitchFamily="49" charset="0"/>
              <a:buChar char="o"/>
            </a:pPr>
            <a:r>
              <a:rPr lang="en-GB" sz="1600" dirty="0" err="1">
                <a:latin typeface="Times New Roman" panose="02020603050405020304" pitchFamily="18" charset="0"/>
                <a:cs typeface="Times New Roman" panose="02020603050405020304" pitchFamily="18" charset="0"/>
              </a:rPr>
              <a:t>Gasdynamic</a:t>
            </a:r>
            <a:r>
              <a:rPr lang="en-GB" sz="1600" dirty="0">
                <a:latin typeface="Times New Roman" panose="02020603050405020304" pitchFamily="18" charset="0"/>
                <a:cs typeface="Times New Roman" panose="02020603050405020304" pitchFamily="18" charset="0"/>
              </a:rPr>
              <a:t> regime requires higher neutral gas pressure in the discharge chamber compared to conventional ECRIS.</a:t>
            </a:r>
          </a:p>
        </p:txBody>
      </p:sp>
      <p:sp>
        <p:nvSpPr>
          <p:cNvPr id="11" name="TextBox 10">
            <a:extLst>
              <a:ext uri="{FF2B5EF4-FFF2-40B4-BE49-F238E27FC236}">
                <a16:creationId xmlns:a16="http://schemas.microsoft.com/office/drawing/2014/main" id="{22B86D78-58A1-86D2-3A04-439E1DA2EFF0}"/>
              </a:ext>
            </a:extLst>
          </p:cNvPr>
          <p:cNvSpPr txBox="1"/>
          <p:nvPr/>
        </p:nvSpPr>
        <p:spPr>
          <a:xfrm>
            <a:off x="10823573" y="5940518"/>
            <a:ext cx="1009650"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94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F802-AC1C-3F64-1710-53869D2EF08E}"/>
              </a:ext>
            </a:extLst>
          </p:cNvPr>
          <p:cNvSpPr>
            <a:spLocks noGrp="1"/>
          </p:cNvSpPr>
          <p:nvPr>
            <p:ph type="title"/>
          </p:nvPr>
        </p:nvSpPr>
        <p:spPr>
          <a:xfrm>
            <a:off x="838200" y="2012950"/>
            <a:ext cx="10515600" cy="1416050"/>
          </a:xfrm>
        </p:spPr>
        <p:txBody>
          <a:bodyPr>
            <a:normAutofit/>
          </a:bodyPr>
          <a:lstStyle/>
          <a:p>
            <a:pPr algn="ctr"/>
            <a:r>
              <a:rPr lang="en-US" sz="5400" dirty="0"/>
              <a:t>CERN Experience?</a:t>
            </a:r>
            <a:endParaRPr lang="en-GB" sz="5400" dirty="0"/>
          </a:p>
        </p:txBody>
      </p:sp>
      <p:sp>
        <p:nvSpPr>
          <p:cNvPr id="4" name="Date Placeholder 3">
            <a:extLst>
              <a:ext uri="{FF2B5EF4-FFF2-40B4-BE49-F238E27FC236}">
                <a16:creationId xmlns:a16="http://schemas.microsoft.com/office/drawing/2014/main" id="{9A482831-2726-A73E-AB67-135A81A21975}"/>
              </a:ext>
            </a:extLst>
          </p:cNvPr>
          <p:cNvSpPr>
            <a:spLocks noGrp="1"/>
          </p:cNvSpPr>
          <p:nvPr>
            <p:ph type="dt" sz="half" idx="10"/>
          </p:nvPr>
        </p:nvSpPr>
        <p:spPr/>
        <p:txBody>
          <a:bodyPr/>
          <a:lstStyle/>
          <a:p>
            <a:r>
              <a:rPr lang="en-US"/>
              <a:t>20/3/2026</a:t>
            </a:r>
            <a:endParaRPr lang="el-GR"/>
          </a:p>
        </p:txBody>
      </p:sp>
      <p:sp>
        <p:nvSpPr>
          <p:cNvPr id="5" name="Footer Placeholder 4">
            <a:extLst>
              <a:ext uri="{FF2B5EF4-FFF2-40B4-BE49-F238E27FC236}">
                <a16:creationId xmlns:a16="http://schemas.microsoft.com/office/drawing/2014/main" id="{93B21132-DF56-D95B-A266-4BF8AF7BD3D5}"/>
              </a:ext>
            </a:extLst>
          </p:cNvPr>
          <p:cNvSpPr>
            <a:spLocks noGrp="1"/>
          </p:cNvSpPr>
          <p:nvPr>
            <p:ph type="ftr" sz="quarter" idx="11"/>
          </p:nvPr>
        </p:nvSpPr>
        <p:spPr/>
        <p:txBody>
          <a:bodyPr/>
          <a:lstStyle/>
          <a:p>
            <a:r>
              <a:rPr lang="fr-FR"/>
              <a:t>A. Mamaras | Ion Source Investigation for </a:t>
            </a:r>
            <a:endParaRPr lang="el-GR" dirty="0"/>
          </a:p>
        </p:txBody>
      </p:sp>
      <p:sp>
        <p:nvSpPr>
          <p:cNvPr id="6" name="Slide Number Placeholder 5">
            <a:extLst>
              <a:ext uri="{FF2B5EF4-FFF2-40B4-BE49-F238E27FC236}">
                <a16:creationId xmlns:a16="http://schemas.microsoft.com/office/drawing/2014/main" id="{C95F178B-2289-0752-FE43-05AD15C89010}"/>
              </a:ext>
            </a:extLst>
          </p:cNvPr>
          <p:cNvSpPr>
            <a:spLocks noGrp="1"/>
          </p:cNvSpPr>
          <p:nvPr>
            <p:ph type="sldNum" sz="quarter" idx="12"/>
          </p:nvPr>
        </p:nvSpPr>
        <p:spPr/>
        <p:txBody>
          <a:bodyPr/>
          <a:lstStyle/>
          <a:p>
            <a:fld id="{15FF0078-C6BA-45F6-9D1D-0D56BEEF6A5B}" type="slidenum">
              <a:rPr lang="el-GR" smtClean="0"/>
              <a:t>14</a:t>
            </a:fld>
            <a:endParaRPr lang="el-GR"/>
          </a:p>
        </p:txBody>
      </p:sp>
    </p:spTree>
    <p:extLst>
      <p:ext uri="{BB962C8B-B14F-4D97-AF65-F5344CB8AC3E}">
        <p14:creationId xmlns:p14="http://schemas.microsoft.com/office/powerpoint/2010/main" val="27803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3353-E088-497A-8EB3-D9F1B295416C}"/>
              </a:ext>
            </a:extLst>
          </p:cNvPr>
          <p:cNvSpPr>
            <a:spLocks noGrp="1"/>
          </p:cNvSpPr>
          <p:nvPr>
            <p:ph type="title"/>
          </p:nvPr>
        </p:nvSpPr>
        <p:spPr>
          <a:xfrm>
            <a:off x="838200" y="460056"/>
            <a:ext cx="10515600" cy="670045"/>
          </a:xfrm>
        </p:spPr>
        <p:txBody>
          <a:bodyPr/>
          <a:lstStyle/>
          <a:p>
            <a:r>
              <a:rPr lang="en-US" dirty="0"/>
              <a:t>Linac4 IS03b</a:t>
            </a:r>
            <a:endParaRPr lang="en-GB" dirty="0"/>
          </a:p>
        </p:txBody>
      </p:sp>
      <p:sp>
        <p:nvSpPr>
          <p:cNvPr id="4" name="Date Placeholder 3">
            <a:extLst>
              <a:ext uri="{FF2B5EF4-FFF2-40B4-BE49-F238E27FC236}">
                <a16:creationId xmlns:a16="http://schemas.microsoft.com/office/drawing/2014/main" id="{A949CFD7-2DB7-8EF2-3D88-A7A3CA3CF646}"/>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7CD3B0BF-DB06-EFD5-752E-FC29CF60E80A}"/>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EFB30C60-9871-A080-7545-82B369770348}"/>
              </a:ext>
            </a:extLst>
          </p:cNvPr>
          <p:cNvSpPr>
            <a:spLocks noGrp="1"/>
          </p:cNvSpPr>
          <p:nvPr>
            <p:ph type="sldNum" sz="quarter" idx="12"/>
          </p:nvPr>
        </p:nvSpPr>
        <p:spPr/>
        <p:txBody>
          <a:bodyPr/>
          <a:lstStyle/>
          <a:p>
            <a:fld id="{15FF0078-C6BA-45F6-9D1D-0D56BEEF6A5B}" type="slidenum">
              <a:rPr lang="el-GR" smtClean="0"/>
              <a:t>15</a:t>
            </a:fld>
            <a:endParaRPr lang="el-GR"/>
          </a:p>
        </p:txBody>
      </p:sp>
      <p:sp>
        <p:nvSpPr>
          <p:cNvPr id="9" name="TextBox 8">
            <a:hlinkClick r:id="rId2"/>
            <a:extLst>
              <a:ext uri="{FF2B5EF4-FFF2-40B4-BE49-F238E27FC236}">
                <a16:creationId xmlns:a16="http://schemas.microsoft.com/office/drawing/2014/main" id="{509467B3-85F9-C457-EE32-DAA3003D2F60}"/>
              </a:ext>
            </a:extLst>
          </p:cNvPr>
          <p:cNvSpPr txBox="1"/>
          <p:nvPr/>
        </p:nvSpPr>
        <p:spPr>
          <a:xfrm>
            <a:off x="10548202" y="5941546"/>
            <a:ext cx="805598"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7334AF2-A067-0751-CB53-067733306065}"/>
              </a:ext>
            </a:extLst>
          </p:cNvPr>
          <p:cNvPicPr>
            <a:picLocks noChangeAspect="1"/>
          </p:cNvPicPr>
          <p:nvPr/>
        </p:nvPicPr>
        <p:blipFill>
          <a:blip r:embed="rId4"/>
          <a:stretch>
            <a:fillRect/>
          </a:stretch>
        </p:blipFill>
        <p:spPr>
          <a:xfrm>
            <a:off x="374410" y="1439865"/>
            <a:ext cx="3397490" cy="3675322"/>
          </a:xfrm>
          <a:prstGeom prst="rect">
            <a:avLst/>
          </a:prstGeom>
        </p:spPr>
      </p:pic>
      <p:pic>
        <p:nvPicPr>
          <p:cNvPr id="12" name="Picture 11">
            <a:extLst>
              <a:ext uri="{FF2B5EF4-FFF2-40B4-BE49-F238E27FC236}">
                <a16:creationId xmlns:a16="http://schemas.microsoft.com/office/drawing/2014/main" id="{6B66F432-FC95-6DB8-0FE9-F1D829A8F616}"/>
              </a:ext>
            </a:extLst>
          </p:cNvPr>
          <p:cNvPicPr>
            <a:picLocks noChangeAspect="1"/>
          </p:cNvPicPr>
          <p:nvPr/>
        </p:nvPicPr>
        <p:blipFill>
          <a:blip r:embed="rId5"/>
          <a:stretch>
            <a:fillRect/>
          </a:stretch>
        </p:blipFill>
        <p:spPr>
          <a:xfrm>
            <a:off x="4991101" y="795078"/>
            <a:ext cx="5557102" cy="3059286"/>
          </a:xfrm>
          <a:prstGeom prst="rect">
            <a:avLst/>
          </a:prstGeom>
        </p:spPr>
      </p:pic>
      <p:graphicFrame>
        <p:nvGraphicFramePr>
          <p:cNvPr id="13" name="Table 12">
            <a:extLst>
              <a:ext uri="{FF2B5EF4-FFF2-40B4-BE49-F238E27FC236}">
                <a16:creationId xmlns:a16="http://schemas.microsoft.com/office/drawing/2014/main" id="{3ECCBDF6-9E86-6536-DBD1-2531F3F1D999}"/>
              </a:ext>
            </a:extLst>
          </p:cNvPr>
          <p:cNvGraphicFramePr>
            <a:graphicFrameLocks noGrp="1"/>
          </p:cNvGraphicFramePr>
          <p:nvPr>
            <p:extLst>
              <p:ext uri="{D42A27DB-BD31-4B8C-83A1-F6EECF244321}">
                <p14:modId xmlns:p14="http://schemas.microsoft.com/office/powerpoint/2010/main" val="2965360821"/>
              </p:ext>
            </p:extLst>
          </p:nvPr>
        </p:nvGraphicFramePr>
        <p:xfrm>
          <a:off x="4635498" y="4285590"/>
          <a:ext cx="6718302" cy="944880"/>
        </p:xfrm>
        <a:graphic>
          <a:graphicData uri="http://schemas.openxmlformats.org/drawingml/2006/table">
            <a:tbl>
              <a:tblPr firstRow="1" bandRow="1">
                <a:tableStyleId>{5940675A-B579-460E-94D1-54222C63F5DA}</a:tableStyleId>
              </a:tblPr>
              <a:tblGrid>
                <a:gridCol w="2667563">
                  <a:extLst>
                    <a:ext uri="{9D8B030D-6E8A-4147-A177-3AD203B41FA5}">
                      <a16:colId xmlns:a16="http://schemas.microsoft.com/office/drawing/2014/main" val="4034125113"/>
                    </a:ext>
                  </a:extLst>
                </a:gridCol>
                <a:gridCol w="1242039">
                  <a:extLst>
                    <a:ext uri="{9D8B030D-6E8A-4147-A177-3AD203B41FA5}">
                      <a16:colId xmlns:a16="http://schemas.microsoft.com/office/drawing/2014/main" val="2795613064"/>
                    </a:ext>
                  </a:extLst>
                </a:gridCol>
                <a:gridCol w="762160">
                  <a:extLst>
                    <a:ext uri="{9D8B030D-6E8A-4147-A177-3AD203B41FA5}">
                      <a16:colId xmlns:a16="http://schemas.microsoft.com/office/drawing/2014/main" val="4124962012"/>
                    </a:ext>
                  </a:extLst>
                </a:gridCol>
                <a:gridCol w="2046540">
                  <a:extLst>
                    <a:ext uri="{9D8B030D-6E8A-4147-A177-3AD203B41FA5}">
                      <a16:colId xmlns:a16="http://schemas.microsoft.com/office/drawing/2014/main" val="2112735373"/>
                    </a:ext>
                  </a:extLst>
                </a:gridCol>
              </a:tblGrid>
              <a:tr h="333083">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IS03b Operational Regime</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effectLst/>
                          <a:latin typeface="Times New Roman" panose="02020603050405020304" pitchFamily="18" charset="0"/>
                          <a:cs typeface="Times New Roman" panose="02020603050405020304" pitchFamily="18" charset="0"/>
                        </a:rPr>
                        <a:t>I</a:t>
                      </a:r>
                      <a:r>
                        <a:rPr lang="en-US" sz="1600" baseline="-25000" dirty="0">
                          <a:solidFill>
                            <a:schemeClr val="bg1"/>
                          </a:solidFill>
                          <a:effectLst/>
                          <a:latin typeface="Times New Roman" panose="02020603050405020304" pitchFamily="18" charset="0"/>
                          <a:cs typeface="Times New Roman" panose="02020603050405020304" pitchFamily="18" charset="0"/>
                        </a:rPr>
                        <a:t> D</a:t>
                      </a:r>
                      <a:r>
                        <a:rPr lang="en-US" sz="1600" baseline="30000" dirty="0">
                          <a:solidFill>
                            <a:schemeClr val="bg1"/>
                          </a:solidFill>
                          <a:effectLst/>
                          <a:latin typeface="Times New Roman" panose="02020603050405020304" pitchFamily="18" charset="0"/>
                          <a:cs typeface="Times New Roman" panose="02020603050405020304" pitchFamily="18" charset="0"/>
                        </a:rPr>
                        <a:t>-</a:t>
                      </a:r>
                      <a:r>
                        <a:rPr lang="en-US" sz="1600" baseline="0" dirty="0">
                          <a:solidFill>
                            <a:schemeClr val="bg1"/>
                          </a:solidFill>
                          <a:effectLst/>
                          <a:latin typeface="Times New Roman" panose="02020603050405020304" pitchFamily="18" charset="0"/>
                          <a:cs typeface="Times New Roman" panose="02020603050405020304" pitchFamily="18" charset="0"/>
                        </a:rPr>
                        <a:t> / mA</a:t>
                      </a:r>
                      <a:endParaRPr lang="en-US" sz="1600" dirty="0">
                        <a:solidFill>
                          <a:schemeClr val="bg1"/>
                        </a:solidFill>
                        <a:effectLst/>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e/D</a:t>
                      </a:r>
                      <a:r>
                        <a:rPr lang="en-US" sz="1600" baseline="30000" dirty="0">
                          <a:solidFill>
                            <a:schemeClr val="bg1"/>
                          </a:solidFill>
                          <a:latin typeface="Times New Roman" panose="02020603050405020304" pitchFamily="18" charset="0"/>
                          <a:cs typeface="Times New Roman" panose="02020603050405020304" pitchFamily="18" charset="0"/>
                        </a:rPr>
                        <a:t>-</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l-GR" sz="1600" dirty="0">
                          <a:solidFill>
                            <a:schemeClr val="bg1"/>
                          </a:solidFill>
                          <a:latin typeface="Times New Roman" panose="02020603050405020304" pitchFamily="18" charset="0"/>
                          <a:cs typeface="Times New Roman" panose="02020603050405020304" pitchFamily="18" charset="0"/>
                        </a:rPr>
                        <a:t>ε</a:t>
                      </a:r>
                      <a:r>
                        <a:rPr lang="en-US" sz="1600" baseline="-25000" dirty="0">
                          <a:solidFill>
                            <a:schemeClr val="bg1"/>
                          </a:solidFill>
                          <a:latin typeface="Times New Roman" panose="02020603050405020304" pitchFamily="18" charset="0"/>
                          <a:cs typeface="Times New Roman" panose="02020603050405020304" pitchFamily="18" charset="0"/>
                        </a:rPr>
                        <a:t>rms, norm </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mm·mrad</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extLst>
                  <a:ext uri="{0D108BD9-81ED-4DB2-BD59-A6C34878D82A}">
                    <a16:rowId xmlns:a16="http://schemas.microsoft.com/office/drawing/2014/main" val="3423729548"/>
                  </a:ext>
                </a:extLst>
              </a:tr>
              <a:tr h="302803">
                <a:tc>
                  <a:txBody>
                    <a:bodyPr/>
                    <a:lstStyle/>
                    <a:p>
                      <a:pPr algn="ctr"/>
                      <a:r>
                        <a:rPr lang="en-US" sz="1400" dirty="0">
                          <a:latin typeface="Times New Roman" panose="02020603050405020304" pitchFamily="18" charset="0"/>
                          <a:cs typeface="Times New Roman" panose="02020603050405020304" pitchFamily="18" charset="0"/>
                        </a:rPr>
                        <a:t>Volume Mode (Pre-</a:t>
                      </a:r>
                      <a:r>
                        <a:rPr lang="en-US" sz="1400" dirty="0" err="1">
                          <a:latin typeface="Times New Roman" panose="02020603050405020304" pitchFamily="18" charset="0"/>
                          <a:cs typeface="Times New Roman" panose="02020603050405020304" pitchFamily="18" charset="0"/>
                        </a:rPr>
                        <a:t>Cesiation</a:t>
                      </a:r>
                      <a:r>
                        <a:rPr lang="en-US" sz="1400" dirty="0">
                          <a:latin typeface="Times New Roman" panose="02020603050405020304" pitchFamily="18" charset="0"/>
                          <a:cs typeface="Times New Roman" panose="02020603050405020304" pitchFamily="18" charset="0"/>
                        </a:rPr>
                        <a:t>)</a:t>
                      </a:r>
                      <a:endParaRPr sz="1400" dirty="0">
                        <a:latin typeface="Times New Roman" panose="02020603050405020304" pitchFamily="18" charset="0"/>
                        <a:cs typeface="Times New Roman" panose="02020603050405020304" pitchFamily="18" charset="0"/>
                      </a:endParaRP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11</a:t>
                      </a: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34</a:t>
                      </a: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0.4</a:t>
                      </a:r>
                    </a:p>
                  </a:txBody>
                  <a:tcPr anchor="ctr"/>
                </a:tc>
                <a:extLst>
                  <a:ext uri="{0D108BD9-81ED-4DB2-BD59-A6C34878D82A}">
                    <a16:rowId xmlns:a16="http://schemas.microsoft.com/office/drawing/2014/main" val="2234266100"/>
                  </a:ext>
                </a:extLst>
              </a:tr>
              <a:tr h="302803">
                <a:tc>
                  <a:txBody>
                    <a:bodyPr/>
                    <a:lstStyle/>
                    <a:p>
                      <a:pPr algn="ctr"/>
                      <a:r>
                        <a:rPr lang="en-US" sz="1400" dirty="0">
                          <a:latin typeface="Times New Roman" panose="02020603050405020304" pitchFamily="18" charset="0"/>
                          <a:cs typeface="Times New Roman" panose="02020603050405020304" pitchFamily="18" charset="0"/>
                        </a:rPr>
                        <a:t>Surface Mode (Post-</a:t>
                      </a:r>
                      <a:r>
                        <a:rPr lang="en-US" sz="1400" dirty="0" err="1">
                          <a:latin typeface="Times New Roman" panose="02020603050405020304" pitchFamily="18" charset="0"/>
                          <a:cs typeface="Times New Roman" panose="02020603050405020304" pitchFamily="18" charset="0"/>
                        </a:rPr>
                        <a:t>Cesiation</a:t>
                      </a:r>
                      <a:r>
                        <a:rPr lang="en-US" sz="1400" dirty="0">
                          <a:latin typeface="Times New Roman" panose="02020603050405020304" pitchFamily="18" charset="0"/>
                          <a:cs typeface="Times New Roman" panose="02020603050405020304" pitchFamily="18" charset="0"/>
                        </a:rPr>
                        <a:t>)</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20</a:t>
                      </a:r>
                    </a:p>
                  </a:txBody>
                  <a:tcPr anchor="ct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a:t>
                      </a:r>
                    </a:p>
                  </a:txBody>
                  <a:tcPr anchor="ct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0.3</a:t>
                      </a:r>
                    </a:p>
                  </a:txBody>
                  <a:tcPr anchor="ctr"/>
                </a:tc>
                <a:extLst>
                  <a:ext uri="{0D108BD9-81ED-4DB2-BD59-A6C34878D82A}">
                    <a16:rowId xmlns:a16="http://schemas.microsoft.com/office/drawing/2014/main" val="371395920"/>
                  </a:ext>
                </a:extLst>
              </a:tr>
            </a:tbl>
          </a:graphicData>
        </a:graphic>
      </p:graphicFrame>
      <p:sp>
        <p:nvSpPr>
          <p:cNvPr id="15" name="TextBox 14">
            <a:extLst>
              <a:ext uri="{FF2B5EF4-FFF2-40B4-BE49-F238E27FC236}">
                <a16:creationId xmlns:a16="http://schemas.microsoft.com/office/drawing/2014/main" id="{7CCED60C-23B2-C060-998A-2B62C7EC3AD1}"/>
              </a:ext>
            </a:extLst>
          </p:cNvPr>
          <p:cNvSpPr txBox="1"/>
          <p:nvPr/>
        </p:nvSpPr>
        <p:spPr>
          <a:xfrm>
            <a:off x="838200" y="5421277"/>
            <a:ext cx="10515600" cy="646331"/>
          </a:xfrm>
          <a:prstGeom prst="rect">
            <a:avLst/>
          </a:prstGeom>
          <a:noFill/>
        </p:spPr>
        <p:txBody>
          <a:bodyPr wrap="square">
            <a:spAutoFit/>
          </a:bodyPr>
          <a:lstStyle/>
          <a:p>
            <a:pPr marL="285750" indent="-28575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Very dynamic behavior of the effective work function of the </a:t>
            </a:r>
            <a:r>
              <a:rPr lang="en-US" dirty="0" err="1">
                <a:latin typeface="Times New Roman" panose="02020603050405020304" pitchFamily="18" charset="0"/>
                <a:cs typeface="Times New Roman" panose="02020603050405020304" pitchFamily="18" charset="0"/>
              </a:rPr>
              <a:t>Cesiated</a:t>
            </a:r>
            <a:r>
              <a:rPr lang="en-US" dirty="0">
                <a:latin typeface="Times New Roman" panose="02020603050405020304" pitchFamily="18" charset="0"/>
                <a:cs typeface="Times New Roman" panose="02020603050405020304" pitchFamily="18" charset="0"/>
              </a:rPr>
              <a:t> Molybdenum plasma electrode.</a:t>
            </a:r>
          </a:p>
          <a:p>
            <a:pPr marL="285750" indent="-28575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Constant Cs-flow proved necessary to stabilize the beam parameters. </a:t>
            </a:r>
          </a:p>
        </p:txBody>
      </p:sp>
    </p:spTree>
    <p:extLst>
      <p:ext uri="{BB962C8B-B14F-4D97-AF65-F5344CB8AC3E}">
        <p14:creationId xmlns:p14="http://schemas.microsoft.com/office/powerpoint/2010/main" val="35441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5054A-282C-2CC9-267D-3BE6F3917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24C51-EF7F-6D95-873B-40CF613B08F5}"/>
              </a:ext>
            </a:extLst>
          </p:cNvPr>
          <p:cNvSpPr>
            <a:spLocks noGrp="1"/>
          </p:cNvSpPr>
          <p:nvPr>
            <p:ph type="title"/>
          </p:nvPr>
        </p:nvSpPr>
        <p:spPr>
          <a:xfrm>
            <a:off x="838200" y="2012950"/>
            <a:ext cx="10515600" cy="1416050"/>
          </a:xfrm>
        </p:spPr>
        <p:txBody>
          <a:bodyPr>
            <a:normAutofit/>
          </a:bodyPr>
          <a:lstStyle/>
          <a:p>
            <a:pPr algn="ctr"/>
            <a:r>
              <a:rPr lang="en-US" sz="5400" dirty="0"/>
              <a:t>Commercial Sources</a:t>
            </a:r>
            <a:endParaRPr lang="en-GB" sz="5400" dirty="0"/>
          </a:p>
        </p:txBody>
      </p:sp>
      <p:sp>
        <p:nvSpPr>
          <p:cNvPr id="4" name="Date Placeholder 3">
            <a:extLst>
              <a:ext uri="{FF2B5EF4-FFF2-40B4-BE49-F238E27FC236}">
                <a16:creationId xmlns:a16="http://schemas.microsoft.com/office/drawing/2014/main" id="{0253D1C3-BF9D-26C8-4D4E-22F749F7F574}"/>
              </a:ext>
            </a:extLst>
          </p:cNvPr>
          <p:cNvSpPr>
            <a:spLocks noGrp="1"/>
          </p:cNvSpPr>
          <p:nvPr>
            <p:ph type="dt" sz="half" idx="10"/>
          </p:nvPr>
        </p:nvSpPr>
        <p:spPr/>
        <p:txBody>
          <a:bodyPr/>
          <a:lstStyle/>
          <a:p>
            <a:r>
              <a:rPr lang="en-US"/>
              <a:t>20/3/2026</a:t>
            </a:r>
            <a:endParaRPr lang="el-GR"/>
          </a:p>
        </p:txBody>
      </p:sp>
      <p:sp>
        <p:nvSpPr>
          <p:cNvPr id="5" name="Footer Placeholder 4">
            <a:extLst>
              <a:ext uri="{FF2B5EF4-FFF2-40B4-BE49-F238E27FC236}">
                <a16:creationId xmlns:a16="http://schemas.microsoft.com/office/drawing/2014/main" id="{AB2EA7A0-A388-CC2F-02E3-8E740E647B2D}"/>
              </a:ext>
            </a:extLst>
          </p:cNvPr>
          <p:cNvSpPr>
            <a:spLocks noGrp="1"/>
          </p:cNvSpPr>
          <p:nvPr>
            <p:ph type="ftr" sz="quarter" idx="11"/>
          </p:nvPr>
        </p:nvSpPr>
        <p:spPr/>
        <p:txBody>
          <a:bodyPr/>
          <a:lstStyle/>
          <a:p>
            <a:r>
              <a:rPr lang="fr-FR"/>
              <a:t>A. Mamaras | Ion Source Investigation for </a:t>
            </a:r>
            <a:endParaRPr lang="el-GR" dirty="0"/>
          </a:p>
        </p:txBody>
      </p:sp>
      <p:sp>
        <p:nvSpPr>
          <p:cNvPr id="6" name="Slide Number Placeholder 5">
            <a:extLst>
              <a:ext uri="{FF2B5EF4-FFF2-40B4-BE49-F238E27FC236}">
                <a16:creationId xmlns:a16="http://schemas.microsoft.com/office/drawing/2014/main" id="{9A714B00-4539-73D3-239F-D31A95415B41}"/>
              </a:ext>
            </a:extLst>
          </p:cNvPr>
          <p:cNvSpPr>
            <a:spLocks noGrp="1"/>
          </p:cNvSpPr>
          <p:nvPr>
            <p:ph type="sldNum" sz="quarter" idx="12"/>
          </p:nvPr>
        </p:nvSpPr>
        <p:spPr/>
        <p:txBody>
          <a:bodyPr/>
          <a:lstStyle/>
          <a:p>
            <a:fld id="{15FF0078-C6BA-45F6-9D1D-0D56BEEF6A5B}" type="slidenum">
              <a:rPr lang="el-GR" smtClean="0"/>
              <a:t>16</a:t>
            </a:fld>
            <a:endParaRPr lang="el-GR"/>
          </a:p>
        </p:txBody>
      </p:sp>
    </p:spTree>
    <p:extLst>
      <p:ext uri="{BB962C8B-B14F-4D97-AF65-F5344CB8AC3E}">
        <p14:creationId xmlns:p14="http://schemas.microsoft.com/office/powerpoint/2010/main" val="38868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8717-7AE2-DF44-98CC-4A347F254BF7}"/>
              </a:ext>
            </a:extLst>
          </p:cNvPr>
          <p:cNvSpPr>
            <a:spLocks noGrp="1"/>
          </p:cNvSpPr>
          <p:nvPr>
            <p:ph type="title"/>
          </p:nvPr>
        </p:nvSpPr>
        <p:spPr/>
        <p:txBody>
          <a:bodyPr/>
          <a:lstStyle/>
          <a:p>
            <a:r>
              <a:rPr lang="en-US" dirty="0"/>
              <a:t>D-Pace</a:t>
            </a:r>
          </a:p>
        </p:txBody>
      </p:sp>
      <p:sp>
        <p:nvSpPr>
          <p:cNvPr id="4" name="Date Placeholder 3">
            <a:extLst>
              <a:ext uri="{FF2B5EF4-FFF2-40B4-BE49-F238E27FC236}">
                <a16:creationId xmlns:a16="http://schemas.microsoft.com/office/drawing/2014/main" id="{6458D395-448F-3FA8-0CE8-65FECEE991E1}"/>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4F484E07-2AF0-1430-E675-EDB37F41BD5B}"/>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36C7F973-5CDD-026D-4F43-FA3DD7354C3A}"/>
              </a:ext>
            </a:extLst>
          </p:cNvPr>
          <p:cNvSpPr>
            <a:spLocks noGrp="1"/>
          </p:cNvSpPr>
          <p:nvPr>
            <p:ph type="sldNum" sz="quarter" idx="12"/>
          </p:nvPr>
        </p:nvSpPr>
        <p:spPr/>
        <p:txBody>
          <a:bodyPr/>
          <a:lstStyle/>
          <a:p>
            <a:fld id="{15FF0078-C6BA-45F6-9D1D-0D56BEEF6A5B}" type="slidenum">
              <a:rPr lang="el-GR" smtClean="0"/>
              <a:t>17</a:t>
            </a:fld>
            <a:endParaRPr lang="el-GR"/>
          </a:p>
        </p:txBody>
      </p:sp>
      <p:pic>
        <p:nvPicPr>
          <p:cNvPr id="7" name="Picture 6">
            <a:extLst>
              <a:ext uri="{FF2B5EF4-FFF2-40B4-BE49-F238E27FC236}">
                <a16:creationId xmlns:a16="http://schemas.microsoft.com/office/drawing/2014/main" id="{FA7B70D8-11B8-4821-6245-225F1BCCD13C}"/>
              </a:ext>
            </a:extLst>
          </p:cNvPr>
          <p:cNvPicPr>
            <a:picLocks noChangeAspect="1"/>
          </p:cNvPicPr>
          <p:nvPr/>
        </p:nvPicPr>
        <p:blipFill>
          <a:blip r:embed="rId2"/>
          <a:stretch>
            <a:fillRect/>
          </a:stretch>
        </p:blipFill>
        <p:spPr>
          <a:xfrm>
            <a:off x="838200" y="1804848"/>
            <a:ext cx="3057952" cy="1991003"/>
          </a:xfrm>
          <a:prstGeom prst="rect">
            <a:avLst/>
          </a:prstGeom>
        </p:spPr>
      </p:pic>
      <p:sp>
        <p:nvSpPr>
          <p:cNvPr id="9" name="TextBox 8">
            <a:extLst>
              <a:ext uri="{FF2B5EF4-FFF2-40B4-BE49-F238E27FC236}">
                <a16:creationId xmlns:a16="http://schemas.microsoft.com/office/drawing/2014/main" id="{036D7671-DC79-95DA-3457-92A8B1457AB0}"/>
              </a:ext>
            </a:extLst>
          </p:cNvPr>
          <p:cNvSpPr txBox="1"/>
          <p:nvPr/>
        </p:nvSpPr>
        <p:spPr>
          <a:xfrm>
            <a:off x="838200" y="1435516"/>
            <a:ext cx="6094878" cy="369332"/>
          </a:xfrm>
          <a:prstGeom prst="rect">
            <a:avLst/>
          </a:prstGeom>
          <a:noFill/>
        </p:spPr>
        <p:txBody>
          <a:bodyPr wrap="square">
            <a:spAutoFit/>
          </a:bodyPr>
          <a:lstStyle/>
          <a:p>
            <a:pPr algn="just">
              <a:spcBef>
                <a:spcPts val="600"/>
              </a:spcBef>
              <a:spcAft>
                <a:spcPts val="600"/>
              </a:spcAft>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ISV.RF-040</a:t>
            </a:r>
            <a:endParaRPr lang="en-US" sz="1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1E1ACEA-BF7F-C406-AE70-97A62C2965EF}"/>
              </a:ext>
            </a:extLst>
          </p:cNvPr>
          <p:cNvPicPr>
            <a:picLocks noChangeAspect="1"/>
          </p:cNvPicPr>
          <p:nvPr/>
        </p:nvPicPr>
        <p:blipFill>
          <a:blip r:embed="rId3"/>
          <a:stretch>
            <a:fillRect/>
          </a:stretch>
        </p:blipFill>
        <p:spPr>
          <a:xfrm>
            <a:off x="838200" y="4051196"/>
            <a:ext cx="3077004" cy="1486107"/>
          </a:xfrm>
          <a:prstGeom prst="rect">
            <a:avLst/>
          </a:prstGeom>
        </p:spPr>
      </p:pic>
      <p:pic>
        <p:nvPicPr>
          <p:cNvPr id="13" name="Picture 12">
            <a:extLst>
              <a:ext uri="{FF2B5EF4-FFF2-40B4-BE49-F238E27FC236}">
                <a16:creationId xmlns:a16="http://schemas.microsoft.com/office/drawing/2014/main" id="{C840861A-BDA9-56D5-E1B6-89C7D2F327D1}"/>
              </a:ext>
            </a:extLst>
          </p:cNvPr>
          <p:cNvPicPr>
            <a:picLocks noChangeAspect="1"/>
          </p:cNvPicPr>
          <p:nvPr/>
        </p:nvPicPr>
        <p:blipFill>
          <a:blip r:embed="rId4"/>
          <a:stretch>
            <a:fillRect/>
          </a:stretch>
        </p:blipFill>
        <p:spPr>
          <a:xfrm>
            <a:off x="4021768" y="2419350"/>
            <a:ext cx="2655591" cy="2451315"/>
          </a:xfrm>
          <a:prstGeom prst="rect">
            <a:avLst/>
          </a:prstGeom>
        </p:spPr>
      </p:pic>
      <p:pic>
        <p:nvPicPr>
          <p:cNvPr id="15" name="Picture 14">
            <a:extLst>
              <a:ext uri="{FF2B5EF4-FFF2-40B4-BE49-F238E27FC236}">
                <a16:creationId xmlns:a16="http://schemas.microsoft.com/office/drawing/2014/main" id="{FE09DC01-0EFC-2580-A350-A2C3D77A6EC3}"/>
              </a:ext>
            </a:extLst>
          </p:cNvPr>
          <p:cNvPicPr>
            <a:picLocks noChangeAspect="1"/>
          </p:cNvPicPr>
          <p:nvPr/>
        </p:nvPicPr>
        <p:blipFill>
          <a:blip r:embed="rId5"/>
          <a:stretch>
            <a:fillRect/>
          </a:stretch>
        </p:blipFill>
        <p:spPr>
          <a:xfrm>
            <a:off x="7711606" y="365125"/>
            <a:ext cx="3362794" cy="2057687"/>
          </a:xfrm>
          <a:prstGeom prst="rect">
            <a:avLst/>
          </a:prstGeom>
        </p:spPr>
      </p:pic>
      <p:sp>
        <p:nvSpPr>
          <p:cNvPr id="16" name="TextBox 15">
            <a:extLst>
              <a:ext uri="{FF2B5EF4-FFF2-40B4-BE49-F238E27FC236}">
                <a16:creationId xmlns:a16="http://schemas.microsoft.com/office/drawing/2014/main" id="{3B1ECA77-37CA-6785-F73D-A52F76C238F6}"/>
              </a:ext>
            </a:extLst>
          </p:cNvPr>
          <p:cNvSpPr txBox="1"/>
          <p:nvPr/>
        </p:nvSpPr>
        <p:spPr>
          <a:xfrm>
            <a:off x="9855200" y="3462"/>
            <a:ext cx="1219200" cy="369332"/>
          </a:xfrm>
          <a:prstGeom prst="rect">
            <a:avLst/>
          </a:prstGeom>
          <a:noFill/>
        </p:spPr>
        <p:txBody>
          <a:bodyPr wrap="square">
            <a:spAutoFit/>
          </a:bodyPr>
          <a:lstStyle/>
          <a:p>
            <a:pPr algn="just">
              <a:spcBef>
                <a:spcPts val="600"/>
              </a:spcBef>
              <a:spcAft>
                <a:spcPts val="600"/>
              </a:spcAft>
            </a:pPr>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ISV.F-040</a:t>
            </a:r>
            <a:endParaRPr lang="en-US" sz="1800"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FEBF7437-6397-B503-34D9-455904183CD5}"/>
              </a:ext>
            </a:extLst>
          </p:cNvPr>
          <p:cNvPicPr>
            <a:picLocks noChangeAspect="1"/>
          </p:cNvPicPr>
          <p:nvPr/>
        </p:nvPicPr>
        <p:blipFill>
          <a:blip r:embed="rId6"/>
          <a:stretch>
            <a:fillRect/>
          </a:stretch>
        </p:blipFill>
        <p:spPr>
          <a:xfrm>
            <a:off x="7597290" y="2422671"/>
            <a:ext cx="3477110" cy="1009791"/>
          </a:xfrm>
          <a:prstGeom prst="rect">
            <a:avLst/>
          </a:prstGeom>
        </p:spPr>
      </p:pic>
      <p:pic>
        <p:nvPicPr>
          <p:cNvPr id="20" name="Picture 19">
            <a:extLst>
              <a:ext uri="{FF2B5EF4-FFF2-40B4-BE49-F238E27FC236}">
                <a16:creationId xmlns:a16="http://schemas.microsoft.com/office/drawing/2014/main" id="{599889A3-13BF-18F6-58E8-11ACD9499067}"/>
              </a:ext>
            </a:extLst>
          </p:cNvPr>
          <p:cNvPicPr>
            <a:picLocks noChangeAspect="1"/>
          </p:cNvPicPr>
          <p:nvPr/>
        </p:nvPicPr>
        <p:blipFill>
          <a:blip r:embed="rId7"/>
          <a:stretch>
            <a:fillRect/>
          </a:stretch>
        </p:blipFill>
        <p:spPr>
          <a:xfrm>
            <a:off x="7980804" y="3429000"/>
            <a:ext cx="2824397" cy="2607776"/>
          </a:xfrm>
          <a:prstGeom prst="rect">
            <a:avLst/>
          </a:prstGeom>
        </p:spPr>
      </p:pic>
      <p:sp>
        <p:nvSpPr>
          <p:cNvPr id="8" name="Rectangle 7">
            <a:extLst>
              <a:ext uri="{FF2B5EF4-FFF2-40B4-BE49-F238E27FC236}">
                <a16:creationId xmlns:a16="http://schemas.microsoft.com/office/drawing/2014/main" id="{6A8FF8DE-178A-9AE7-AE73-7AD0CED1B072}"/>
              </a:ext>
            </a:extLst>
          </p:cNvPr>
          <p:cNvSpPr/>
          <p:nvPr/>
        </p:nvSpPr>
        <p:spPr>
          <a:xfrm>
            <a:off x="8006204" y="3837130"/>
            <a:ext cx="2489200" cy="58881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98F5C17-741C-FF38-D74E-8D22F369AD0B}"/>
              </a:ext>
            </a:extLst>
          </p:cNvPr>
          <p:cNvSpPr/>
          <p:nvPr/>
        </p:nvSpPr>
        <p:spPr>
          <a:xfrm>
            <a:off x="4038600" y="2800348"/>
            <a:ext cx="2489200" cy="5524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80A3C38-B848-A869-8B2C-02C3F15B056E}"/>
              </a:ext>
            </a:extLst>
          </p:cNvPr>
          <p:cNvSpPr/>
          <p:nvPr/>
        </p:nvSpPr>
        <p:spPr>
          <a:xfrm>
            <a:off x="880846" y="4425949"/>
            <a:ext cx="2489200" cy="3683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EF9B3CC-86D6-1421-14BE-1061D8353626}"/>
              </a:ext>
            </a:extLst>
          </p:cNvPr>
          <p:cNvSpPr/>
          <p:nvPr/>
        </p:nvSpPr>
        <p:spPr>
          <a:xfrm>
            <a:off x="8153400" y="2827479"/>
            <a:ext cx="2489200" cy="3856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4050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A232-0A27-77F2-F612-406EC407DAE2}"/>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Supernanogan</a:t>
            </a:r>
            <a:endParaRPr lang="en-GB" dirty="0"/>
          </a:p>
        </p:txBody>
      </p:sp>
      <p:sp>
        <p:nvSpPr>
          <p:cNvPr id="4" name="Date Placeholder 3">
            <a:extLst>
              <a:ext uri="{FF2B5EF4-FFF2-40B4-BE49-F238E27FC236}">
                <a16:creationId xmlns:a16="http://schemas.microsoft.com/office/drawing/2014/main" id="{4CF9F991-01B1-DE6C-8E7E-91D36A885900}"/>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B1AEFE94-EDDB-BEA0-7A30-E9442BAD3DCA}"/>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645060F5-5477-1C07-381E-EC6922429EB7}"/>
              </a:ext>
            </a:extLst>
          </p:cNvPr>
          <p:cNvSpPr>
            <a:spLocks noGrp="1"/>
          </p:cNvSpPr>
          <p:nvPr>
            <p:ph type="sldNum" sz="quarter" idx="12"/>
          </p:nvPr>
        </p:nvSpPr>
        <p:spPr/>
        <p:txBody>
          <a:bodyPr/>
          <a:lstStyle/>
          <a:p>
            <a:fld id="{15FF0078-C6BA-45F6-9D1D-0D56BEEF6A5B}" type="slidenum">
              <a:rPr lang="el-GR" smtClean="0"/>
              <a:t>18</a:t>
            </a:fld>
            <a:endParaRPr lang="el-GR"/>
          </a:p>
        </p:txBody>
      </p:sp>
      <p:sp>
        <p:nvSpPr>
          <p:cNvPr id="7" name="TextBox 6">
            <a:extLst>
              <a:ext uri="{FF2B5EF4-FFF2-40B4-BE49-F238E27FC236}">
                <a16:creationId xmlns:a16="http://schemas.microsoft.com/office/drawing/2014/main" id="{F6EA0E62-B100-5DE8-B919-7F48D8BE5B9A}"/>
              </a:ext>
            </a:extLst>
          </p:cNvPr>
          <p:cNvSpPr txBox="1"/>
          <p:nvPr/>
        </p:nvSpPr>
        <p:spPr>
          <a:xfrm>
            <a:off x="838200" y="1235886"/>
            <a:ext cx="6254750" cy="1261884"/>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q"/>
            </a:pPr>
            <a:r>
              <a:rPr lang="en-US"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Supernanogan</a:t>
            </a:r>
            <a:r>
              <a:rPr lang="en-US" sz="1500" dirty="0">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ECR entirely made with permanent magnets → electrical power very low.</a:t>
            </a:r>
          </a:p>
          <a:p>
            <a:pPr marL="742950" lvl="1" indent="-285750" algn="jus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14.5 GHz RF power, powered up to 600 W. </a:t>
            </a:r>
          </a:p>
          <a:p>
            <a:pPr marL="742950" lvl="1" indent="-285750" algn="jus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Max. extraction voltage 30 kV.</a:t>
            </a:r>
          </a:p>
          <a:p>
            <a:pPr lvl="1" algn="just"/>
            <a:endParaRPr lang="en-US" sz="1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D07405F-AB28-2C2B-EBBA-B61BAC977AD8}"/>
              </a:ext>
            </a:extLst>
          </p:cNvPr>
          <p:cNvPicPr>
            <a:picLocks noChangeAspect="1"/>
          </p:cNvPicPr>
          <p:nvPr/>
        </p:nvPicPr>
        <p:blipFill>
          <a:blip r:embed="rId2"/>
          <a:stretch>
            <a:fillRect/>
          </a:stretch>
        </p:blipFill>
        <p:spPr>
          <a:xfrm>
            <a:off x="1001283" y="2420342"/>
            <a:ext cx="4506441" cy="1630673"/>
          </a:xfrm>
          <a:prstGeom prst="rect">
            <a:avLst/>
          </a:prstGeom>
        </p:spPr>
      </p:pic>
      <p:sp>
        <p:nvSpPr>
          <p:cNvPr id="10" name="TextBox 9">
            <a:hlinkClick r:id="rId3"/>
            <a:extLst>
              <a:ext uri="{FF2B5EF4-FFF2-40B4-BE49-F238E27FC236}">
                <a16:creationId xmlns:a16="http://schemas.microsoft.com/office/drawing/2014/main" id="{880C2DA3-843A-80FA-B8CD-EA9701DFEDDC}"/>
              </a:ext>
            </a:extLst>
          </p:cNvPr>
          <p:cNvSpPr txBox="1"/>
          <p:nvPr/>
        </p:nvSpPr>
        <p:spPr>
          <a:xfrm>
            <a:off x="10417695" y="5936478"/>
            <a:ext cx="1009650"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3</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0101FA40-B1D0-1CEC-657B-86F1949C3EB1}"/>
              </a:ext>
            </a:extLst>
          </p:cNvPr>
          <p:cNvPicPr>
            <a:picLocks noChangeAspect="1"/>
          </p:cNvPicPr>
          <p:nvPr/>
        </p:nvPicPr>
        <p:blipFill>
          <a:blip r:embed="rId7"/>
          <a:stretch>
            <a:fillRect/>
          </a:stretch>
        </p:blipFill>
        <p:spPr>
          <a:xfrm>
            <a:off x="7734300" y="385535"/>
            <a:ext cx="3606801" cy="2544877"/>
          </a:xfrm>
          <a:prstGeom prst="rect">
            <a:avLst/>
          </a:prstGeom>
        </p:spPr>
      </p:pic>
      <p:pic>
        <p:nvPicPr>
          <p:cNvPr id="14" name="Picture 13">
            <a:extLst>
              <a:ext uri="{FF2B5EF4-FFF2-40B4-BE49-F238E27FC236}">
                <a16:creationId xmlns:a16="http://schemas.microsoft.com/office/drawing/2014/main" id="{91B4D673-6CB3-8313-B118-2744EF9E58D9}"/>
              </a:ext>
            </a:extLst>
          </p:cNvPr>
          <p:cNvPicPr>
            <a:picLocks noChangeAspect="1"/>
          </p:cNvPicPr>
          <p:nvPr/>
        </p:nvPicPr>
        <p:blipFill>
          <a:blip r:embed="rId8"/>
          <a:srcRect b="7394"/>
          <a:stretch>
            <a:fillRect/>
          </a:stretch>
        </p:blipFill>
        <p:spPr>
          <a:xfrm>
            <a:off x="9046737" y="3380003"/>
            <a:ext cx="2307063" cy="2367435"/>
          </a:xfrm>
          <a:prstGeom prst="rect">
            <a:avLst/>
          </a:prstGeom>
        </p:spPr>
      </p:pic>
      <p:pic>
        <p:nvPicPr>
          <p:cNvPr id="16" name="Picture 15">
            <a:extLst>
              <a:ext uri="{FF2B5EF4-FFF2-40B4-BE49-F238E27FC236}">
                <a16:creationId xmlns:a16="http://schemas.microsoft.com/office/drawing/2014/main" id="{5536FB74-74C1-2815-EBD5-84572AD67941}"/>
              </a:ext>
            </a:extLst>
          </p:cNvPr>
          <p:cNvPicPr>
            <a:picLocks noChangeAspect="1"/>
          </p:cNvPicPr>
          <p:nvPr/>
        </p:nvPicPr>
        <p:blipFill>
          <a:blip r:embed="rId9"/>
          <a:stretch>
            <a:fillRect/>
          </a:stretch>
        </p:blipFill>
        <p:spPr>
          <a:xfrm>
            <a:off x="5928648" y="2930412"/>
            <a:ext cx="3002668" cy="1686281"/>
          </a:xfrm>
          <a:prstGeom prst="rect">
            <a:avLst/>
          </a:prstGeom>
        </p:spPr>
      </p:pic>
      <p:pic>
        <p:nvPicPr>
          <p:cNvPr id="18" name="Picture 17">
            <a:extLst>
              <a:ext uri="{FF2B5EF4-FFF2-40B4-BE49-F238E27FC236}">
                <a16:creationId xmlns:a16="http://schemas.microsoft.com/office/drawing/2014/main" id="{A3884B3F-E151-6252-20D9-129A8E452C6D}"/>
              </a:ext>
            </a:extLst>
          </p:cNvPr>
          <p:cNvPicPr>
            <a:picLocks noChangeAspect="1"/>
          </p:cNvPicPr>
          <p:nvPr/>
        </p:nvPicPr>
        <p:blipFill>
          <a:blip r:embed="rId10"/>
          <a:stretch>
            <a:fillRect/>
          </a:stretch>
        </p:blipFill>
        <p:spPr>
          <a:xfrm>
            <a:off x="6193942" y="4674504"/>
            <a:ext cx="2307063" cy="1492806"/>
          </a:xfrm>
          <a:prstGeom prst="rect">
            <a:avLst/>
          </a:prstGeom>
        </p:spPr>
      </p:pic>
      <p:sp>
        <p:nvSpPr>
          <p:cNvPr id="3" name="TextBox 2">
            <a:extLst>
              <a:ext uri="{FF2B5EF4-FFF2-40B4-BE49-F238E27FC236}">
                <a16:creationId xmlns:a16="http://schemas.microsoft.com/office/drawing/2014/main" id="{35F7502A-FE81-354F-41C4-52EF0F641E8F}"/>
              </a:ext>
            </a:extLst>
          </p:cNvPr>
          <p:cNvSpPr txBox="1"/>
          <p:nvPr/>
        </p:nvSpPr>
        <p:spPr>
          <a:xfrm>
            <a:off x="9537700" y="3380003"/>
            <a:ext cx="1653017" cy="276999"/>
          </a:xfrm>
          <a:prstGeom prst="rect">
            <a:avLst/>
          </a:prstGeom>
          <a:solidFill>
            <a:schemeClr val="bg1"/>
          </a:solidFill>
          <a:ln>
            <a:solidFill>
              <a:schemeClr val="tx1"/>
            </a:solidFill>
          </a:ln>
        </p:spPr>
        <p:txBody>
          <a:bodyPr wrap="none" rtlCol="0">
            <a:spAutoFit/>
          </a:bodyPr>
          <a:lstStyle/>
          <a:p>
            <a:r>
              <a:rPr lang="en-US" sz="1200" dirty="0">
                <a:latin typeface="Times New Roman" panose="02020603050405020304" pitchFamily="18" charset="0"/>
                <a:cs typeface="Times New Roman" panose="02020603050405020304" pitchFamily="18" charset="0"/>
              </a:rPr>
              <a:t>Source Body &amp; Magnet</a:t>
            </a:r>
            <a:endParaRPr lang="en-GB" sz="1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96DB4D-4D45-42D8-65AE-3A8A17B14E96}"/>
              </a:ext>
            </a:extLst>
          </p:cNvPr>
          <p:cNvSpPr txBox="1"/>
          <p:nvPr/>
        </p:nvSpPr>
        <p:spPr>
          <a:xfrm>
            <a:off x="9046737" y="5053191"/>
            <a:ext cx="1321196" cy="276999"/>
          </a:xfrm>
          <a:prstGeom prst="rect">
            <a:avLst/>
          </a:prstGeom>
          <a:solidFill>
            <a:schemeClr val="bg1"/>
          </a:solidFill>
          <a:ln>
            <a:solidFill>
              <a:schemeClr val="tx1"/>
            </a:solidFill>
          </a:ln>
        </p:spPr>
        <p:txBody>
          <a:bodyPr wrap="none" rtlCol="0">
            <a:spAutoFit/>
          </a:bodyPr>
          <a:lstStyle/>
          <a:p>
            <a:r>
              <a:rPr lang="en-US" sz="1200" dirty="0">
                <a:latin typeface="Times New Roman" panose="02020603050405020304" pitchFamily="18" charset="0"/>
                <a:cs typeface="Times New Roman" panose="02020603050405020304" pitchFamily="18" charset="0"/>
              </a:rPr>
              <a:t>Extraction System</a:t>
            </a:r>
            <a:endParaRPr lang="en-GB"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31B0A52-3759-80D7-20E8-1A80EE078B73}"/>
              </a:ext>
            </a:extLst>
          </p:cNvPr>
          <p:cNvSpPr txBox="1"/>
          <p:nvPr/>
        </p:nvSpPr>
        <p:spPr>
          <a:xfrm>
            <a:off x="9937854" y="5456162"/>
            <a:ext cx="1396536" cy="276999"/>
          </a:xfrm>
          <a:prstGeom prst="rect">
            <a:avLst/>
          </a:prstGeom>
          <a:solidFill>
            <a:schemeClr val="bg1"/>
          </a:solidFill>
          <a:ln>
            <a:solidFill>
              <a:schemeClr val="tx1"/>
            </a:solidFill>
          </a:ln>
        </p:spPr>
        <p:txBody>
          <a:bodyPr wrap="none" rtlCol="0">
            <a:spAutoFit/>
          </a:bodyPr>
          <a:lstStyle/>
          <a:p>
            <a:r>
              <a:rPr lang="en-US" sz="1200" dirty="0">
                <a:latin typeface="Times New Roman" panose="02020603050405020304" pitchFamily="18" charset="0"/>
                <a:cs typeface="Times New Roman" panose="02020603050405020304" pitchFamily="18" charset="0"/>
              </a:rPr>
              <a:t>RF &amp; Gas Injection</a:t>
            </a:r>
            <a:endParaRPr lang="en-GB" sz="1200" dirty="0">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4628EA7F-2107-DE26-5004-F1AA849922B5}"/>
              </a:ext>
            </a:extLst>
          </p:cNvPr>
          <p:cNvCxnSpPr>
            <a:stCxn id="3" idx="2"/>
          </p:cNvCxnSpPr>
          <p:nvPr/>
        </p:nvCxnSpPr>
        <p:spPr>
          <a:xfrm flipH="1">
            <a:off x="10293350" y="3657002"/>
            <a:ext cx="70859" cy="292698"/>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AEA339F0-7F30-3723-B14B-EC27E0B238F5}"/>
              </a:ext>
            </a:extLst>
          </p:cNvPr>
          <p:cNvCxnSpPr>
            <a:cxnSpLocks/>
            <a:stCxn id="11" idx="0"/>
          </p:cNvCxnSpPr>
          <p:nvPr/>
        </p:nvCxnSpPr>
        <p:spPr>
          <a:xfrm flipV="1">
            <a:off x="10636122" y="4197350"/>
            <a:ext cx="271269" cy="1258812"/>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5E069D1-0806-ACD0-12C1-4E4839C8E5E3}"/>
              </a:ext>
            </a:extLst>
          </p:cNvPr>
          <p:cNvCxnSpPr>
            <a:cxnSpLocks/>
            <a:stCxn id="8" idx="0"/>
          </p:cNvCxnSpPr>
          <p:nvPr/>
        </p:nvCxnSpPr>
        <p:spPr>
          <a:xfrm flipV="1">
            <a:off x="9707335" y="4075672"/>
            <a:ext cx="230519" cy="977519"/>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pic>
        <p:nvPicPr>
          <p:cNvPr id="19" name="Picture 18">
            <a:extLst>
              <a:ext uri="{FF2B5EF4-FFF2-40B4-BE49-F238E27FC236}">
                <a16:creationId xmlns:a16="http://schemas.microsoft.com/office/drawing/2014/main" id="{BE568F95-F140-6BF0-632F-7763D354ECF6}"/>
              </a:ext>
            </a:extLst>
          </p:cNvPr>
          <p:cNvPicPr>
            <a:picLocks noChangeAspect="1"/>
          </p:cNvPicPr>
          <p:nvPr/>
        </p:nvPicPr>
        <p:blipFill>
          <a:blip r:embed="rId11"/>
          <a:stretch>
            <a:fillRect/>
          </a:stretch>
        </p:blipFill>
        <p:spPr>
          <a:xfrm>
            <a:off x="103473" y="4479982"/>
            <a:ext cx="2427720" cy="1142132"/>
          </a:xfrm>
          <a:prstGeom prst="rect">
            <a:avLst/>
          </a:prstGeom>
        </p:spPr>
      </p:pic>
      <p:pic>
        <p:nvPicPr>
          <p:cNvPr id="23" name="Picture 22">
            <a:extLst>
              <a:ext uri="{FF2B5EF4-FFF2-40B4-BE49-F238E27FC236}">
                <a16:creationId xmlns:a16="http://schemas.microsoft.com/office/drawing/2014/main" id="{C155335E-DA18-69BB-287E-B6C984D27AA8}"/>
              </a:ext>
            </a:extLst>
          </p:cNvPr>
          <p:cNvPicPr>
            <a:picLocks noChangeAspect="1"/>
          </p:cNvPicPr>
          <p:nvPr/>
        </p:nvPicPr>
        <p:blipFill>
          <a:blip r:embed="rId12"/>
          <a:stretch>
            <a:fillRect/>
          </a:stretch>
        </p:blipFill>
        <p:spPr>
          <a:xfrm>
            <a:off x="2611227" y="4360231"/>
            <a:ext cx="3219452" cy="1303486"/>
          </a:xfrm>
          <a:prstGeom prst="rect">
            <a:avLst/>
          </a:prstGeom>
        </p:spPr>
      </p:pic>
      <p:sp>
        <p:nvSpPr>
          <p:cNvPr id="24" name="TextBox 23">
            <a:hlinkClick r:id="rId3"/>
            <a:extLst>
              <a:ext uri="{FF2B5EF4-FFF2-40B4-BE49-F238E27FC236}">
                <a16:creationId xmlns:a16="http://schemas.microsoft.com/office/drawing/2014/main" id="{95549687-124F-FF80-F597-7EE335BCF95F}"/>
              </a:ext>
            </a:extLst>
          </p:cNvPr>
          <p:cNvSpPr txBox="1"/>
          <p:nvPr/>
        </p:nvSpPr>
        <p:spPr>
          <a:xfrm>
            <a:off x="826836" y="5636391"/>
            <a:ext cx="1371600"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Courtesy of N. Gambino</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TextBox 24">
            <a:hlinkClick r:id="rId3"/>
            <a:extLst>
              <a:ext uri="{FF2B5EF4-FFF2-40B4-BE49-F238E27FC236}">
                <a16:creationId xmlns:a16="http://schemas.microsoft.com/office/drawing/2014/main" id="{8798454D-B911-13E9-686C-6EB21551403E}"/>
              </a:ext>
            </a:extLst>
          </p:cNvPr>
          <p:cNvSpPr txBox="1"/>
          <p:nvPr/>
        </p:nvSpPr>
        <p:spPr>
          <a:xfrm>
            <a:off x="3535153" y="5637901"/>
            <a:ext cx="1371600"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Courtesy of L. G. Celona</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4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0BDD-35D1-7547-A880-38B6793332D6}"/>
              </a:ext>
            </a:extLst>
          </p:cNvPr>
          <p:cNvSpPr>
            <a:spLocks noGrp="1"/>
          </p:cNvSpPr>
          <p:nvPr>
            <p:ph type="title"/>
          </p:nvPr>
        </p:nvSpPr>
        <p:spPr/>
        <p:txBody>
          <a:bodyPr/>
          <a:lstStyle/>
          <a:p>
            <a:r>
              <a:rPr lang="en-US" dirty="0" err="1"/>
              <a:t>Nusano</a:t>
            </a:r>
            <a:endParaRPr lang="en-GB" dirty="0"/>
          </a:p>
        </p:txBody>
      </p:sp>
      <p:sp>
        <p:nvSpPr>
          <p:cNvPr id="4" name="Date Placeholder 3">
            <a:extLst>
              <a:ext uri="{FF2B5EF4-FFF2-40B4-BE49-F238E27FC236}">
                <a16:creationId xmlns:a16="http://schemas.microsoft.com/office/drawing/2014/main" id="{09DA31ED-6D34-30C0-5C25-621DE9BB563E}"/>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86600E21-73F9-7539-C9BD-8F65153F3F6A}"/>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628FC368-6C85-CDBD-C50D-614FC64A6613}"/>
              </a:ext>
            </a:extLst>
          </p:cNvPr>
          <p:cNvSpPr>
            <a:spLocks noGrp="1"/>
          </p:cNvSpPr>
          <p:nvPr>
            <p:ph type="sldNum" sz="quarter" idx="12"/>
          </p:nvPr>
        </p:nvSpPr>
        <p:spPr/>
        <p:txBody>
          <a:bodyPr/>
          <a:lstStyle/>
          <a:p>
            <a:fld id="{15FF0078-C6BA-45F6-9D1D-0D56BEEF6A5B}" type="slidenum">
              <a:rPr lang="el-GR" smtClean="0"/>
              <a:t>19</a:t>
            </a:fld>
            <a:endParaRPr lang="el-GR"/>
          </a:p>
        </p:txBody>
      </p:sp>
      <p:pic>
        <p:nvPicPr>
          <p:cNvPr id="10" name="Picture 9">
            <a:extLst>
              <a:ext uri="{FF2B5EF4-FFF2-40B4-BE49-F238E27FC236}">
                <a16:creationId xmlns:a16="http://schemas.microsoft.com/office/drawing/2014/main" id="{86CC7D1F-C046-A432-78D1-5AD513ED62C8}"/>
              </a:ext>
            </a:extLst>
          </p:cNvPr>
          <p:cNvPicPr>
            <a:picLocks noChangeAspect="1"/>
          </p:cNvPicPr>
          <p:nvPr/>
        </p:nvPicPr>
        <p:blipFill>
          <a:blip r:embed="rId2"/>
          <a:stretch>
            <a:fillRect/>
          </a:stretch>
        </p:blipFill>
        <p:spPr>
          <a:xfrm>
            <a:off x="8229600" y="163211"/>
            <a:ext cx="2678022" cy="2917808"/>
          </a:xfrm>
          <a:prstGeom prst="rect">
            <a:avLst/>
          </a:prstGeom>
        </p:spPr>
      </p:pic>
      <p:pic>
        <p:nvPicPr>
          <p:cNvPr id="12" name="Picture 11">
            <a:extLst>
              <a:ext uri="{FF2B5EF4-FFF2-40B4-BE49-F238E27FC236}">
                <a16:creationId xmlns:a16="http://schemas.microsoft.com/office/drawing/2014/main" id="{3E2AA276-1E31-5928-AEF2-50548690F9D3}"/>
              </a:ext>
            </a:extLst>
          </p:cNvPr>
          <p:cNvPicPr>
            <a:picLocks noChangeAspect="1"/>
          </p:cNvPicPr>
          <p:nvPr/>
        </p:nvPicPr>
        <p:blipFill>
          <a:blip r:embed="rId3"/>
          <a:stretch>
            <a:fillRect/>
          </a:stretch>
        </p:blipFill>
        <p:spPr>
          <a:xfrm>
            <a:off x="838200" y="1622115"/>
            <a:ext cx="6320118" cy="1455009"/>
          </a:xfrm>
          <a:prstGeom prst="rect">
            <a:avLst/>
          </a:prstGeom>
        </p:spPr>
      </p:pic>
      <p:sp>
        <p:nvSpPr>
          <p:cNvPr id="14" name="TextBox 13">
            <a:extLst>
              <a:ext uri="{FF2B5EF4-FFF2-40B4-BE49-F238E27FC236}">
                <a16:creationId xmlns:a16="http://schemas.microsoft.com/office/drawing/2014/main" id="{323BB3CD-EA08-3411-C7FE-CFBC23D3450A}"/>
              </a:ext>
            </a:extLst>
          </p:cNvPr>
          <p:cNvSpPr txBox="1"/>
          <p:nvPr/>
        </p:nvSpPr>
        <p:spPr>
          <a:xfrm>
            <a:off x="737721" y="5639499"/>
            <a:ext cx="6969092" cy="369332"/>
          </a:xfrm>
          <a:prstGeom prst="rect">
            <a:avLst/>
          </a:prstGeom>
          <a:noFill/>
        </p:spPr>
        <p:txBody>
          <a:bodyPr wrap="square">
            <a:spAutoFit/>
          </a:bodyPr>
          <a:lstStyle/>
          <a:p>
            <a:pPr marL="285750" indent="-285750">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Confinement time: 800-900 us leading to He</a:t>
            </a:r>
            <a:r>
              <a:rPr lang="en-GB" baseline="30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fraction of 84%</a:t>
            </a:r>
          </a:p>
        </p:txBody>
      </p:sp>
      <p:pic>
        <p:nvPicPr>
          <p:cNvPr id="15" name="Picture 14">
            <a:extLst>
              <a:ext uri="{FF2B5EF4-FFF2-40B4-BE49-F238E27FC236}">
                <a16:creationId xmlns:a16="http://schemas.microsoft.com/office/drawing/2014/main" id="{EC5A98E4-A256-9FB9-78B1-A18205F7F34D}"/>
              </a:ext>
            </a:extLst>
          </p:cNvPr>
          <p:cNvPicPr>
            <a:picLocks noChangeAspect="1"/>
          </p:cNvPicPr>
          <p:nvPr/>
        </p:nvPicPr>
        <p:blipFill>
          <a:blip r:embed="rId4"/>
          <a:stretch>
            <a:fillRect/>
          </a:stretch>
        </p:blipFill>
        <p:spPr>
          <a:xfrm>
            <a:off x="908065" y="3331580"/>
            <a:ext cx="4022912" cy="2051052"/>
          </a:xfrm>
          <a:prstGeom prst="rect">
            <a:avLst/>
          </a:prstGeom>
        </p:spPr>
      </p:pic>
      <p:pic>
        <p:nvPicPr>
          <p:cNvPr id="17" name="Picture 16">
            <a:extLst>
              <a:ext uri="{FF2B5EF4-FFF2-40B4-BE49-F238E27FC236}">
                <a16:creationId xmlns:a16="http://schemas.microsoft.com/office/drawing/2014/main" id="{D852C809-B337-E994-53AC-E9AA117C0390}"/>
              </a:ext>
            </a:extLst>
          </p:cNvPr>
          <p:cNvPicPr>
            <a:picLocks noChangeAspect="1"/>
          </p:cNvPicPr>
          <p:nvPr/>
        </p:nvPicPr>
        <p:blipFill>
          <a:blip r:embed="rId5"/>
          <a:stretch>
            <a:fillRect/>
          </a:stretch>
        </p:blipFill>
        <p:spPr>
          <a:xfrm>
            <a:off x="8229600" y="3179002"/>
            <a:ext cx="2609168" cy="2829829"/>
          </a:xfrm>
          <a:prstGeom prst="rect">
            <a:avLst/>
          </a:prstGeom>
        </p:spPr>
      </p:pic>
      <p:sp>
        <p:nvSpPr>
          <p:cNvPr id="18" name="TextBox 17">
            <a:hlinkClick r:id="rId6"/>
            <a:extLst>
              <a:ext uri="{FF2B5EF4-FFF2-40B4-BE49-F238E27FC236}">
                <a16:creationId xmlns:a16="http://schemas.microsoft.com/office/drawing/2014/main" id="{C5A292DB-F808-89BD-2C92-BF238BF3D18E}"/>
              </a:ext>
            </a:extLst>
          </p:cNvPr>
          <p:cNvSpPr txBox="1"/>
          <p:nvPr/>
        </p:nvSpPr>
        <p:spPr>
          <a:xfrm>
            <a:off x="10417695" y="5936478"/>
            <a:ext cx="1009650"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6AE4A3BF-CD13-245F-0274-78B2AE3641F0}"/>
              </a:ext>
            </a:extLst>
          </p:cNvPr>
          <p:cNvPicPr>
            <a:picLocks noChangeAspect="1"/>
          </p:cNvPicPr>
          <p:nvPr/>
        </p:nvPicPr>
        <p:blipFill>
          <a:blip r:embed="rId9"/>
          <a:stretch>
            <a:fillRect/>
          </a:stretch>
        </p:blipFill>
        <p:spPr>
          <a:xfrm>
            <a:off x="5192370" y="3664069"/>
            <a:ext cx="2961030" cy="1461695"/>
          </a:xfrm>
          <a:prstGeom prst="rect">
            <a:avLst/>
          </a:prstGeom>
        </p:spPr>
      </p:pic>
      <p:sp>
        <p:nvSpPr>
          <p:cNvPr id="21" name="Rectangle 20">
            <a:extLst>
              <a:ext uri="{FF2B5EF4-FFF2-40B4-BE49-F238E27FC236}">
                <a16:creationId xmlns:a16="http://schemas.microsoft.com/office/drawing/2014/main" id="{0E2F4749-500F-03D1-7C36-7B19E090E3F8}"/>
              </a:ext>
            </a:extLst>
          </p:cNvPr>
          <p:cNvSpPr/>
          <p:nvPr/>
        </p:nvSpPr>
        <p:spPr>
          <a:xfrm>
            <a:off x="5192370" y="4267200"/>
            <a:ext cx="1608480" cy="4699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98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0133FC-960C-74F2-B3E6-3F10EA0FAF5B}"/>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2882A467-ED05-0538-6C77-1378E1A58EA1}"/>
              </a:ext>
            </a:extLst>
          </p:cNvPr>
          <p:cNvSpPr>
            <a:spLocks noGrp="1"/>
          </p:cNvSpPr>
          <p:nvPr>
            <p:ph type="ftr" sz="quarter" idx="11"/>
          </p:nvPr>
        </p:nvSpPr>
        <p:spPr/>
        <p:txBody>
          <a:bodyPr/>
          <a:lstStyle/>
          <a:p>
            <a:r>
              <a:rPr lang="fr-FR"/>
              <a:t>A. Mamaras | Source Investigation for Deuterium Production</a:t>
            </a:r>
            <a:endParaRPr lang="el-GR"/>
          </a:p>
        </p:txBody>
      </p:sp>
      <p:sp>
        <p:nvSpPr>
          <p:cNvPr id="6" name="Slide Number Placeholder 5">
            <a:extLst>
              <a:ext uri="{FF2B5EF4-FFF2-40B4-BE49-F238E27FC236}">
                <a16:creationId xmlns:a16="http://schemas.microsoft.com/office/drawing/2014/main" id="{D32AA7E3-DC43-7751-E856-ADA6639AE118}"/>
              </a:ext>
            </a:extLst>
          </p:cNvPr>
          <p:cNvSpPr>
            <a:spLocks noGrp="1"/>
          </p:cNvSpPr>
          <p:nvPr>
            <p:ph type="sldNum" sz="quarter" idx="12"/>
          </p:nvPr>
        </p:nvSpPr>
        <p:spPr/>
        <p:txBody>
          <a:bodyPr/>
          <a:lstStyle/>
          <a:p>
            <a:fld id="{15FF0078-C6BA-45F6-9D1D-0D56BEEF6A5B}" type="slidenum">
              <a:rPr lang="el-GR" smtClean="0"/>
              <a:t>2</a:t>
            </a:fld>
            <a:endParaRPr lang="el-GR"/>
          </a:p>
        </p:txBody>
      </p:sp>
      <p:sp>
        <p:nvSpPr>
          <p:cNvPr id="7" name="Content Placeholder 1">
            <a:extLst>
              <a:ext uri="{FF2B5EF4-FFF2-40B4-BE49-F238E27FC236}">
                <a16:creationId xmlns:a16="http://schemas.microsoft.com/office/drawing/2014/main" id="{FD9D835A-9B32-4542-5CE8-BD51CDE0628A}"/>
              </a:ext>
            </a:extLst>
          </p:cNvPr>
          <p:cNvSpPr>
            <a:spLocks noGrp="1"/>
          </p:cNvSpPr>
          <p:nvPr>
            <p:ph idx="1"/>
          </p:nvPr>
        </p:nvSpPr>
        <p:spPr>
          <a:xfrm>
            <a:off x="838200" y="1685925"/>
            <a:ext cx="10515600" cy="3486150"/>
          </a:xfrm>
        </p:spPr>
        <p:txBody>
          <a:bodyPr>
            <a:noAutofit/>
          </a:bodyPr>
          <a:lstStyle/>
          <a:p>
            <a:pPr marL="342900" indent="-342900">
              <a:lnSpc>
                <a:spcPct val="100000"/>
              </a:lnSpc>
              <a:spcBef>
                <a:spcPts val="600"/>
              </a:spcBef>
              <a:spcAft>
                <a:spcPts val="600"/>
              </a:spcAft>
              <a:buFont typeface="Courier New" panose="02070309020205020404" pitchFamily="49" charset="0"/>
              <a:buChar char="o"/>
            </a:pPr>
            <a:r>
              <a:rPr lang="en-GB" sz="1800" b="0" dirty="0">
                <a:solidFill>
                  <a:srgbClr val="303030"/>
                </a:solidFill>
                <a:latin typeface="Times New Roman" panose="02020603050405020304" pitchFamily="18" charset="0"/>
                <a:cs typeface="Times New Roman" panose="02020603050405020304" pitchFamily="18" charset="0"/>
              </a:rPr>
              <a:t>IFIGENEIA Project</a:t>
            </a:r>
            <a:endParaRPr lang="en-GB" sz="1800" dirty="0">
              <a:solidFill>
                <a:srgbClr val="303030"/>
              </a:solidFill>
            </a:endParaRPr>
          </a:p>
          <a:p>
            <a:pPr marL="342900" indent="-342900">
              <a:lnSpc>
                <a:spcPct val="100000"/>
              </a:lnSpc>
              <a:spcBef>
                <a:spcPts val="600"/>
              </a:spcBef>
              <a:spcAft>
                <a:spcPts val="600"/>
              </a:spcAft>
              <a:buFont typeface="Courier New" panose="02070309020205020404" pitchFamily="49" charset="0"/>
              <a:buChar char="o"/>
            </a:pPr>
            <a:r>
              <a:rPr lang="en-GB" sz="1800" b="0" dirty="0">
                <a:solidFill>
                  <a:srgbClr val="303030"/>
                </a:solidFill>
                <a:latin typeface="Times New Roman" panose="02020603050405020304" pitchFamily="18" charset="0"/>
                <a:cs typeface="Times New Roman" panose="02020603050405020304" pitchFamily="18" charset="0"/>
              </a:rPr>
              <a:t>Linac for IFIGENEIA</a:t>
            </a:r>
          </a:p>
          <a:p>
            <a:pPr lvl="1">
              <a:lnSpc>
                <a:spcPct val="100000"/>
              </a:lnSpc>
              <a:spcBef>
                <a:spcPts val="600"/>
              </a:spcBef>
              <a:spcAft>
                <a:spcPts val="600"/>
              </a:spcAft>
            </a:pPr>
            <a:r>
              <a:rPr lang="en-GB" sz="1600" b="0" baseline="30000" dirty="0">
                <a:solidFill>
                  <a:srgbClr val="303030"/>
                </a:solidFill>
                <a:latin typeface="Times New Roman" panose="02020603050405020304" pitchFamily="18" charset="0"/>
                <a:cs typeface="Times New Roman" panose="02020603050405020304" pitchFamily="18" charset="0"/>
              </a:rPr>
              <a:t>177</a:t>
            </a:r>
            <a:r>
              <a:rPr lang="en-GB" sz="1600" b="0" dirty="0">
                <a:solidFill>
                  <a:srgbClr val="303030"/>
                </a:solidFill>
                <a:latin typeface="Times New Roman" panose="02020603050405020304" pitchFamily="18" charset="0"/>
                <a:cs typeface="Times New Roman" panose="02020603050405020304" pitchFamily="18" charset="0"/>
              </a:rPr>
              <a:t>Lu</a:t>
            </a:r>
          </a:p>
          <a:p>
            <a:pPr lvl="1">
              <a:lnSpc>
                <a:spcPct val="100000"/>
              </a:lnSpc>
              <a:spcBef>
                <a:spcPts val="600"/>
              </a:spcBef>
              <a:spcAft>
                <a:spcPts val="600"/>
              </a:spcAft>
            </a:pPr>
            <a:r>
              <a:rPr lang="en-GB" sz="1600" b="0" dirty="0">
                <a:solidFill>
                  <a:srgbClr val="303030"/>
                </a:solidFill>
                <a:latin typeface="Times New Roman" panose="02020603050405020304" pitchFamily="18" charset="0"/>
                <a:cs typeface="Times New Roman" panose="02020603050405020304" pitchFamily="18" charset="0"/>
              </a:rPr>
              <a:t>Iterative Design Workflow</a:t>
            </a:r>
          </a:p>
          <a:p>
            <a:pPr marL="342900" indent="-342900">
              <a:lnSpc>
                <a:spcPct val="100000"/>
              </a:lnSpc>
              <a:spcBef>
                <a:spcPts val="600"/>
              </a:spcBef>
              <a:spcAft>
                <a:spcPts val="600"/>
              </a:spcAft>
              <a:buFont typeface="Courier New" panose="02070309020205020404" pitchFamily="49" charset="0"/>
              <a:buChar char="o"/>
            </a:pPr>
            <a:r>
              <a:rPr lang="en-GB" sz="1800" dirty="0">
                <a:solidFill>
                  <a:srgbClr val="303030"/>
                </a:solidFill>
              </a:rPr>
              <a:t>Facilities with Experience in D beams</a:t>
            </a:r>
            <a:endParaRPr lang="en-GB" sz="1800" b="0" dirty="0">
              <a:solidFill>
                <a:srgbClr val="303030"/>
              </a:solidFill>
              <a:latin typeface="Times New Roman" panose="02020603050405020304" pitchFamily="18" charset="0"/>
              <a:cs typeface="Times New Roman" panose="02020603050405020304" pitchFamily="18" charset="0"/>
            </a:endParaRPr>
          </a:p>
          <a:p>
            <a:pPr marL="342900" indent="-342900">
              <a:lnSpc>
                <a:spcPct val="100000"/>
              </a:lnSpc>
              <a:spcBef>
                <a:spcPts val="600"/>
              </a:spcBef>
              <a:spcAft>
                <a:spcPts val="600"/>
              </a:spcAft>
              <a:buFont typeface="Courier New" panose="02070309020205020404" pitchFamily="49" charset="0"/>
              <a:buChar char="o"/>
            </a:pPr>
            <a:r>
              <a:rPr lang="en-GB" sz="1800" b="0" dirty="0">
                <a:solidFill>
                  <a:srgbClr val="303030"/>
                </a:solidFill>
                <a:latin typeface="Times New Roman" panose="02020603050405020304" pitchFamily="18" charset="0"/>
                <a:cs typeface="Times New Roman" panose="02020603050405020304" pitchFamily="18" charset="0"/>
              </a:rPr>
              <a:t>CERN Experience </a:t>
            </a:r>
            <a:r>
              <a:rPr lang="en-GB" sz="1800" dirty="0">
                <a:solidFill>
                  <a:srgbClr val="303030"/>
                </a:solidFill>
              </a:rPr>
              <a:t>in D beams</a:t>
            </a:r>
            <a:endParaRPr lang="en-GB" sz="1800" b="0" dirty="0">
              <a:solidFill>
                <a:srgbClr val="303030"/>
              </a:solidFill>
              <a:latin typeface="Times New Roman" panose="02020603050405020304" pitchFamily="18" charset="0"/>
              <a:cs typeface="Times New Roman" panose="02020603050405020304" pitchFamily="18" charset="0"/>
            </a:endParaRPr>
          </a:p>
          <a:p>
            <a:pPr marL="342900" indent="-342900">
              <a:lnSpc>
                <a:spcPct val="100000"/>
              </a:lnSpc>
              <a:spcBef>
                <a:spcPts val="600"/>
              </a:spcBef>
              <a:spcAft>
                <a:spcPts val="600"/>
              </a:spcAft>
              <a:buFont typeface="Courier New" panose="02070309020205020404" pitchFamily="49" charset="0"/>
              <a:buChar char="o"/>
            </a:pPr>
            <a:r>
              <a:rPr lang="en-GB" sz="1800" dirty="0">
                <a:solidFill>
                  <a:srgbClr val="303030"/>
                </a:solidFill>
              </a:rPr>
              <a:t>Commercial Ion Sources</a:t>
            </a:r>
          </a:p>
          <a:p>
            <a:pPr marL="342900" indent="-342900">
              <a:lnSpc>
                <a:spcPct val="100000"/>
              </a:lnSpc>
              <a:spcBef>
                <a:spcPts val="600"/>
              </a:spcBef>
              <a:spcAft>
                <a:spcPts val="600"/>
              </a:spcAft>
              <a:buFont typeface="Courier New" panose="02070309020205020404" pitchFamily="49" charset="0"/>
              <a:buChar char="o"/>
            </a:pPr>
            <a:r>
              <a:rPr lang="en-GB" sz="1800" dirty="0">
                <a:solidFill>
                  <a:srgbClr val="303030"/>
                </a:solidFill>
              </a:rPr>
              <a:t>Commercial Medical Accelerators </a:t>
            </a:r>
            <a:endParaRPr lang="en-GB" sz="1800" b="0" dirty="0">
              <a:solidFill>
                <a:srgbClr val="303030"/>
              </a:solidFill>
              <a:latin typeface="Times New Roman" panose="02020603050405020304" pitchFamily="18" charset="0"/>
              <a:cs typeface="Times New Roman" panose="02020603050405020304" pitchFamily="18" charset="0"/>
            </a:endParaRPr>
          </a:p>
          <a:p>
            <a:pPr marL="342900" indent="-342900">
              <a:lnSpc>
                <a:spcPct val="100000"/>
              </a:lnSpc>
              <a:spcBef>
                <a:spcPts val="600"/>
              </a:spcBef>
              <a:spcAft>
                <a:spcPts val="600"/>
              </a:spcAft>
              <a:buFont typeface="Courier New" panose="02070309020205020404" pitchFamily="49" charset="0"/>
              <a:buChar char="o"/>
            </a:pPr>
            <a:r>
              <a:rPr lang="en-GB" sz="1800" b="0" dirty="0">
                <a:solidFill>
                  <a:srgbClr val="303030"/>
                </a:solidFill>
                <a:latin typeface="Times New Roman" panose="02020603050405020304" pitchFamily="18" charset="0"/>
                <a:cs typeface="Times New Roman" panose="02020603050405020304" pitchFamily="18" charset="0"/>
              </a:rPr>
              <a:t>Overview &amp; Conclusions</a:t>
            </a:r>
          </a:p>
          <a:p>
            <a:endParaRPr lang="en-GB" sz="1800" b="0" dirty="0">
              <a:solidFill>
                <a:srgbClr val="303030"/>
              </a:solidFill>
              <a:latin typeface="Times New Roman" panose="02020603050405020304" pitchFamily="18" charset="0"/>
              <a:cs typeface="Times New Roman" panose="02020603050405020304" pitchFamily="18" charset="0"/>
            </a:endParaRPr>
          </a:p>
        </p:txBody>
      </p:sp>
      <p:sp>
        <p:nvSpPr>
          <p:cNvPr id="8" name="Title 2">
            <a:extLst>
              <a:ext uri="{FF2B5EF4-FFF2-40B4-BE49-F238E27FC236}">
                <a16:creationId xmlns:a16="http://schemas.microsoft.com/office/drawing/2014/main" id="{D4B77949-A667-13FD-4981-BF4797E69259}"/>
              </a:ext>
            </a:extLst>
          </p:cNvPr>
          <p:cNvSpPr>
            <a:spLocks noGrp="1"/>
          </p:cNvSpPr>
          <p:nvPr>
            <p:ph type="title"/>
          </p:nvPr>
        </p:nvSpPr>
        <p:spPr>
          <a:xfrm>
            <a:off x="838200" y="608461"/>
            <a:ext cx="10950602" cy="515883"/>
          </a:xfrm>
        </p:spPr>
        <p:txBody>
          <a:bodyPr>
            <a:noAutofit/>
          </a:bodyPr>
          <a:lstStyle/>
          <a:p>
            <a:r>
              <a:rPr lang="en-US" sz="4000" dirty="0">
                <a:latin typeface="Times New Roman" panose="02020603050405020304" pitchFamily="18" charset="0"/>
                <a:cs typeface="Times New Roman" panose="02020603050405020304" pitchFamily="18" charset="0"/>
              </a:rPr>
              <a:t>Outline</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79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7F0C-2E26-955C-F54F-7E1CB85A122F}"/>
              </a:ext>
            </a:extLst>
          </p:cNvPr>
          <p:cNvSpPr>
            <a:spLocks noGrp="1"/>
          </p:cNvSpPr>
          <p:nvPr>
            <p:ph type="title"/>
          </p:nvPr>
        </p:nvSpPr>
        <p:spPr>
          <a:xfrm>
            <a:off x="838199" y="332472"/>
            <a:ext cx="10515600" cy="447675"/>
          </a:xfrm>
        </p:spPr>
        <p:txBody>
          <a:bodyPr>
            <a:noAutofit/>
          </a:bodyPr>
          <a:lstStyle/>
          <a:p>
            <a:r>
              <a:rPr lang="en-US" sz="3200" dirty="0"/>
              <a:t>Commercial Medical Accelerators and their Ion Source Types</a:t>
            </a:r>
            <a:endParaRPr lang="en-GB" sz="3200" dirty="0"/>
          </a:p>
        </p:txBody>
      </p:sp>
      <p:sp>
        <p:nvSpPr>
          <p:cNvPr id="4" name="Date Placeholder 3">
            <a:extLst>
              <a:ext uri="{FF2B5EF4-FFF2-40B4-BE49-F238E27FC236}">
                <a16:creationId xmlns:a16="http://schemas.microsoft.com/office/drawing/2014/main" id="{AE830DC2-1261-0CDC-FB80-B2647488ABAB}"/>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50CA2EF3-37F7-2DB8-4321-4D795DAF5620}"/>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9680783F-B47E-E315-D6A5-156007AE31DC}"/>
              </a:ext>
            </a:extLst>
          </p:cNvPr>
          <p:cNvSpPr>
            <a:spLocks noGrp="1"/>
          </p:cNvSpPr>
          <p:nvPr>
            <p:ph type="sldNum" sz="quarter" idx="12"/>
          </p:nvPr>
        </p:nvSpPr>
        <p:spPr/>
        <p:txBody>
          <a:bodyPr/>
          <a:lstStyle/>
          <a:p>
            <a:fld id="{15FF0078-C6BA-45F6-9D1D-0D56BEEF6A5B}" type="slidenum">
              <a:rPr lang="el-GR" smtClean="0"/>
              <a:t>20</a:t>
            </a:fld>
            <a:endParaRPr lang="el-GR"/>
          </a:p>
        </p:txBody>
      </p:sp>
      <p:graphicFrame>
        <p:nvGraphicFramePr>
          <p:cNvPr id="7" name="Table 6">
            <a:extLst>
              <a:ext uri="{FF2B5EF4-FFF2-40B4-BE49-F238E27FC236}">
                <a16:creationId xmlns:a16="http://schemas.microsoft.com/office/drawing/2014/main" id="{B2D03BEE-6F23-41FB-5273-967847CCCA5F}"/>
              </a:ext>
            </a:extLst>
          </p:cNvPr>
          <p:cNvGraphicFramePr>
            <a:graphicFrameLocks noGrp="1"/>
          </p:cNvGraphicFramePr>
          <p:nvPr>
            <p:extLst>
              <p:ext uri="{D42A27DB-BD31-4B8C-83A1-F6EECF244321}">
                <p14:modId xmlns:p14="http://schemas.microsoft.com/office/powerpoint/2010/main" val="4026173375"/>
              </p:ext>
            </p:extLst>
          </p:nvPr>
        </p:nvGraphicFramePr>
        <p:xfrm>
          <a:off x="1587127" y="964119"/>
          <a:ext cx="6414245" cy="5052693"/>
        </p:xfrm>
        <a:graphic>
          <a:graphicData uri="http://schemas.openxmlformats.org/drawingml/2006/table">
            <a:tbl>
              <a:tblPr/>
              <a:tblGrid>
                <a:gridCol w="1219573">
                  <a:extLst>
                    <a:ext uri="{9D8B030D-6E8A-4147-A177-3AD203B41FA5}">
                      <a16:colId xmlns:a16="http://schemas.microsoft.com/office/drawing/2014/main" val="943118743"/>
                    </a:ext>
                  </a:extLst>
                </a:gridCol>
                <a:gridCol w="1282700">
                  <a:extLst>
                    <a:ext uri="{9D8B030D-6E8A-4147-A177-3AD203B41FA5}">
                      <a16:colId xmlns:a16="http://schemas.microsoft.com/office/drawing/2014/main" val="2728152131"/>
                    </a:ext>
                  </a:extLst>
                </a:gridCol>
                <a:gridCol w="1423935">
                  <a:extLst>
                    <a:ext uri="{9D8B030D-6E8A-4147-A177-3AD203B41FA5}">
                      <a16:colId xmlns:a16="http://schemas.microsoft.com/office/drawing/2014/main" val="3563727244"/>
                    </a:ext>
                  </a:extLst>
                </a:gridCol>
                <a:gridCol w="1560565">
                  <a:extLst>
                    <a:ext uri="{9D8B030D-6E8A-4147-A177-3AD203B41FA5}">
                      <a16:colId xmlns:a16="http://schemas.microsoft.com/office/drawing/2014/main" val="414074402"/>
                    </a:ext>
                  </a:extLst>
                </a:gridCol>
                <a:gridCol w="927472">
                  <a:extLst>
                    <a:ext uri="{9D8B030D-6E8A-4147-A177-3AD203B41FA5}">
                      <a16:colId xmlns:a16="http://schemas.microsoft.com/office/drawing/2014/main" val="3377917769"/>
                    </a:ext>
                  </a:extLst>
                </a:gridCol>
              </a:tblGrid>
              <a:tr h="197752">
                <a:tc>
                  <a:txBody>
                    <a:bodyPr/>
                    <a:lstStyle/>
                    <a:p>
                      <a:pPr rtl="0">
                        <a:buNone/>
                      </a:pPr>
                      <a:r>
                        <a:rPr lang="en-GB" sz="1000" b="1" dirty="0">
                          <a:solidFill>
                            <a:srgbClr val="1F1F1F"/>
                          </a:solidFill>
                          <a:effectLst/>
                          <a:latin typeface="Times New Roman" panose="02020603050405020304" pitchFamily="18" charset="0"/>
                          <a:cs typeface="Times New Roman" panose="02020603050405020304" pitchFamily="18" charset="0"/>
                        </a:rPr>
                        <a:t>Accelerator Model</a:t>
                      </a:r>
                      <a:endParaRPr lang="en-GB" sz="10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en-GB" sz="1000" b="1" dirty="0">
                          <a:solidFill>
                            <a:srgbClr val="1F1F1F"/>
                          </a:solidFill>
                          <a:effectLst/>
                          <a:latin typeface="Times New Roman" panose="02020603050405020304" pitchFamily="18" charset="0"/>
                          <a:cs typeface="Times New Roman" panose="02020603050405020304" pitchFamily="18" charset="0"/>
                        </a:rPr>
                        <a:t>Type of Ion Source</a:t>
                      </a:r>
                      <a:endParaRPr lang="en-GB" sz="10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en-GB" sz="1000" b="1" dirty="0">
                          <a:solidFill>
                            <a:srgbClr val="1F1F1F"/>
                          </a:solidFill>
                          <a:effectLst/>
                          <a:latin typeface="Times New Roman" panose="02020603050405020304" pitchFamily="18" charset="0"/>
                          <a:cs typeface="Times New Roman" panose="02020603050405020304" pitchFamily="18" charset="0"/>
                        </a:rPr>
                        <a:t>Energy (MeV)</a:t>
                      </a:r>
                      <a:endParaRPr lang="en-GB" sz="10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en-GB" sz="1000" b="1" dirty="0">
                          <a:solidFill>
                            <a:srgbClr val="1F1F1F"/>
                          </a:solidFill>
                          <a:effectLst/>
                          <a:latin typeface="Times New Roman" panose="02020603050405020304" pitchFamily="18" charset="0"/>
                          <a:cs typeface="Times New Roman" panose="02020603050405020304" pitchFamily="18" charset="0"/>
                        </a:rPr>
                        <a:t>Max Current</a:t>
                      </a:r>
                      <a:endParaRPr lang="en-GB" sz="10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en-GB" sz="1000" b="1" dirty="0">
                          <a:solidFill>
                            <a:srgbClr val="1F1F1F"/>
                          </a:solidFill>
                          <a:effectLst/>
                          <a:latin typeface="Times New Roman" panose="02020603050405020304" pitchFamily="18" charset="0"/>
                          <a:cs typeface="Times New Roman" panose="02020603050405020304" pitchFamily="18" charset="0"/>
                        </a:rPr>
                        <a:t>Particles</a:t>
                      </a:r>
                      <a:endParaRPr lang="en-GB" sz="1000" dirty="0">
                        <a:solidFill>
                          <a:srgbClr val="1F1F1F"/>
                        </a:solidFill>
                        <a:effectLst/>
                        <a:latin typeface="Times New Roman" panose="02020603050405020304" pitchFamily="18" charset="0"/>
                        <a:cs typeface="Times New Roman" panose="02020603050405020304" pitchFamily="18" charset="0"/>
                      </a:endParaRP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458738"/>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IBA Cyclone </a:t>
                      </a:r>
                      <a:r>
                        <a:rPr lang="en-GB" sz="800" dirty="0">
                          <a:solidFill>
                            <a:srgbClr val="1F1F1F"/>
                          </a:solidFill>
                          <a:effectLst/>
                          <a:latin typeface="Times New Roman" panose="02020603050405020304" pitchFamily="18" charset="0"/>
                          <a:cs typeface="Times New Roman" panose="02020603050405020304" pitchFamily="18" charset="0"/>
                          <a:hlinkClick r:id="rId2"/>
                        </a:rPr>
                        <a:t>KEY</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9.2</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&gt;100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17134077"/>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IBA Cyclone </a:t>
                      </a:r>
                      <a:r>
                        <a:rPr lang="en-GB" sz="800" dirty="0">
                          <a:solidFill>
                            <a:srgbClr val="1F1F1F"/>
                          </a:solidFill>
                          <a:effectLst/>
                          <a:latin typeface="Times New Roman" panose="02020603050405020304" pitchFamily="18" charset="0"/>
                          <a:cs typeface="Times New Roman" panose="02020603050405020304" pitchFamily="18" charset="0"/>
                          <a:hlinkClick r:id="rId3"/>
                        </a:rPr>
                        <a:t>KIUBE</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18 (variable 13-18)</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≤300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(based on versions)</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66511049"/>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IBA Cyclone </a:t>
                      </a:r>
                      <a:r>
                        <a:rPr lang="en-GB" sz="800" dirty="0">
                          <a:solidFill>
                            <a:srgbClr val="1F1F1F"/>
                          </a:solidFill>
                          <a:effectLst/>
                          <a:latin typeface="Times New Roman" panose="02020603050405020304" pitchFamily="18" charset="0"/>
                          <a:cs typeface="Times New Roman" panose="02020603050405020304" pitchFamily="18" charset="0"/>
                          <a:hlinkClick r:id="rId4"/>
                        </a:rPr>
                        <a:t>IKON</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External </a:t>
                      </a:r>
                      <a:r>
                        <a:rPr lang="en-GB" sz="800" dirty="0" err="1">
                          <a:solidFill>
                            <a:srgbClr val="1F1F1F"/>
                          </a:solidFill>
                          <a:effectLst/>
                          <a:latin typeface="Times New Roman" panose="02020603050405020304" pitchFamily="18" charset="0"/>
                          <a:cs typeface="Times New Roman" panose="02020603050405020304" pitchFamily="18" charset="0"/>
                        </a:rPr>
                        <a:t>Multicusp</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13 - 30</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≤1500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(based on versions)</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2812747"/>
                  </a:ext>
                </a:extLst>
              </a:tr>
              <a:tr h="314183">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IBA Cyclone </a:t>
                      </a:r>
                      <a:r>
                        <a:rPr lang="en-GB" sz="800" dirty="0">
                          <a:solidFill>
                            <a:srgbClr val="1F1F1F"/>
                          </a:solidFill>
                          <a:effectLst/>
                          <a:latin typeface="Times New Roman" panose="02020603050405020304" pitchFamily="18" charset="0"/>
                          <a:cs typeface="Times New Roman" panose="02020603050405020304" pitchFamily="18" charset="0"/>
                          <a:hlinkClick r:id="rId5"/>
                        </a:rPr>
                        <a:t>30</a:t>
                      </a:r>
                      <a:r>
                        <a:rPr lang="en-GB" sz="800" dirty="0">
                          <a:solidFill>
                            <a:srgbClr val="1F1F1F"/>
                          </a:solidFill>
                          <a:effectLst/>
                          <a:latin typeface="Times New Roman" panose="02020603050405020304" pitchFamily="18" charset="0"/>
                          <a:cs typeface="Times New Roman" panose="02020603050405020304" pitchFamily="18" charset="0"/>
                        </a:rPr>
                        <a:t> XP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External </a:t>
                      </a:r>
                      <a:r>
                        <a:rPr lang="en-GB" sz="800" dirty="0" err="1">
                          <a:solidFill>
                            <a:srgbClr val="1F1F1F"/>
                          </a:solidFill>
                          <a:effectLst/>
                          <a:latin typeface="Times New Roman" panose="02020603050405020304" pitchFamily="18" charset="0"/>
                          <a:cs typeface="Times New Roman" panose="02020603050405020304" pitchFamily="18" charset="0"/>
                        </a:rPr>
                        <a:t>Multicusp</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nn-NO" sz="800" dirty="0">
                          <a:solidFill>
                            <a:srgbClr val="1F1F1F"/>
                          </a:solidFill>
                          <a:effectLst/>
                          <a:latin typeface="Times New Roman" panose="02020603050405020304" pitchFamily="18" charset="0"/>
                          <a:cs typeface="Times New Roman" panose="02020603050405020304" pitchFamily="18" charset="0"/>
                        </a:rPr>
                        <a:t>15 - 30 (p); 9 - 15 (D); 30 (</a:t>
                      </a: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r>
                        <a:rPr lang="nn-NO" sz="800" dirty="0">
                          <a:solidFill>
                            <a:srgbClr val="1F1F1F"/>
                          </a:solidFill>
                          <a:effectLst/>
                          <a:latin typeface="Times New Roman" panose="02020603050405020304" pitchFamily="18" charset="0"/>
                          <a:cs typeface="Times New Roman" panose="02020603050405020304" pitchFamily="18" charset="0"/>
                        </a:rPr>
                        <a:t>)</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400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(p); 50 - 100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(D; </a:t>
                      </a: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r>
                        <a:rPr lang="en-GB" sz="800" dirty="0">
                          <a:solidFill>
                            <a:srgbClr val="1F1F1F"/>
                          </a:solidFill>
                          <a:effectLst/>
                          <a:latin typeface="Times New Roman" panose="02020603050405020304" pitchFamily="18" charset="0"/>
                          <a:cs typeface="Times New Roman" panose="02020603050405020304" pitchFamily="18" charset="0"/>
                        </a:rPr>
                        <a:t>)</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 D, </a:t>
                      </a: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5039844"/>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IBA Cyclone </a:t>
                      </a:r>
                      <a:r>
                        <a:rPr lang="en-GB" sz="800" dirty="0">
                          <a:solidFill>
                            <a:srgbClr val="1F1F1F"/>
                          </a:solidFill>
                          <a:effectLst/>
                          <a:latin typeface="Times New Roman" panose="02020603050405020304" pitchFamily="18" charset="0"/>
                          <a:cs typeface="Times New Roman" panose="02020603050405020304" pitchFamily="18" charset="0"/>
                          <a:hlinkClick r:id="rId6"/>
                        </a:rPr>
                        <a:t>70</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External Multicusp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30 - 70</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750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 D, </a:t>
                      </a: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33677377"/>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hlinkClick r:id="rId7"/>
                        </a:rPr>
                        <a:t>ACSI</a:t>
                      </a:r>
                      <a:r>
                        <a:rPr lang="en-GB" sz="800" dirty="0">
                          <a:solidFill>
                            <a:srgbClr val="1F1F1F"/>
                          </a:solidFill>
                          <a:effectLst/>
                          <a:latin typeface="Times New Roman" panose="02020603050405020304" pitchFamily="18" charset="0"/>
                          <a:cs typeface="Times New Roman" panose="02020603050405020304" pitchFamily="18" charset="0"/>
                        </a:rPr>
                        <a:t> TR-19</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External Cusp Volume</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12 – 19 (p), 9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400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(p), 75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 D</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97842780"/>
                  </a:ext>
                </a:extLst>
              </a:tr>
              <a:tr h="197752">
                <a:tc>
                  <a:txBody>
                    <a:bodyPr/>
                    <a:lstStyle/>
                    <a:p>
                      <a:pPr rtl="0">
                        <a:buNone/>
                      </a:pPr>
                      <a:r>
                        <a:rPr lang="en-GB" sz="800">
                          <a:solidFill>
                            <a:srgbClr val="1F1F1F"/>
                          </a:solidFill>
                          <a:effectLst/>
                          <a:latin typeface="Times New Roman" panose="02020603050405020304" pitchFamily="18" charset="0"/>
                          <a:cs typeface="Times New Roman" panose="02020603050405020304" pitchFamily="18" charset="0"/>
                        </a:rPr>
                        <a:t>ACSI TR-24</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External Cusp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15 - 25</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800 - 1000 uA</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43237008"/>
                  </a:ext>
                </a:extLst>
              </a:tr>
              <a:tr h="197752">
                <a:tc>
                  <a:txBody>
                    <a:bodyPr/>
                    <a:lstStyle/>
                    <a:p>
                      <a:pPr rtl="0">
                        <a:buNone/>
                      </a:pPr>
                      <a:r>
                        <a:rPr lang="en-GB" sz="800">
                          <a:solidFill>
                            <a:srgbClr val="1F1F1F"/>
                          </a:solidFill>
                          <a:effectLst/>
                          <a:latin typeface="Times New Roman" panose="02020603050405020304" pitchFamily="18" charset="0"/>
                          <a:cs typeface="Times New Roman" panose="02020603050405020304" pitchFamily="18" charset="0"/>
                        </a:rPr>
                        <a:t>ACSI TR-FLEX</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External Multicusp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12 - 30</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800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84864767"/>
                  </a:ext>
                </a:extLst>
              </a:tr>
              <a:tr h="197752">
                <a:tc>
                  <a:txBody>
                    <a:bodyPr/>
                    <a:lstStyle/>
                    <a:p>
                      <a:pPr rtl="0">
                        <a:buNone/>
                      </a:pPr>
                      <a:r>
                        <a:rPr lang="en-GB" sz="800">
                          <a:solidFill>
                            <a:srgbClr val="1F1F1F"/>
                          </a:solidFill>
                          <a:effectLst/>
                          <a:latin typeface="Times New Roman" panose="02020603050405020304" pitchFamily="18" charset="0"/>
                          <a:cs typeface="Times New Roman" panose="02020603050405020304" pitchFamily="18" charset="0"/>
                        </a:rPr>
                        <a:t>ACSI TR-30</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External Multicusp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15 - 33</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1600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17312449"/>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hlinkClick r:id="rId8"/>
                        </a:rPr>
                        <a:t>GE</a:t>
                      </a:r>
                      <a:r>
                        <a:rPr lang="en-GB" sz="800" dirty="0">
                          <a:solidFill>
                            <a:srgbClr val="1F1F1F"/>
                          </a:solidFill>
                          <a:effectLst/>
                          <a:latin typeface="Times New Roman" panose="02020603050405020304" pitchFamily="18" charset="0"/>
                          <a:cs typeface="Times New Roman" panose="02020603050405020304" pitchFamily="18" charset="0"/>
                        </a:rPr>
                        <a:t> </a:t>
                      </a:r>
                      <a:r>
                        <a:rPr lang="en-GB" sz="800" dirty="0" err="1">
                          <a:solidFill>
                            <a:srgbClr val="1F1F1F"/>
                          </a:solidFill>
                          <a:effectLst/>
                          <a:latin typeface="Times New Roman" panose="02020603050405020304" pitchFamily="18" charset="0"/>
                          <a:cs typeface="Times New Roman" panose="02020603050405020304" pitchFamily="18" charset="0"/>
                        </a:rPr>
                        <a:t>PETtrace</a:t>
                      </a:r>
                      <a:r>
                        <a:rPr lang="en-GB" sz="800" dirty="0">
                          <a:solidFill>
                            <a:srgbClr val="1F1F1F"/>
                          </a:solidFill>
                          <a:effectLst/>
                          <a:latin typeface="Times New Roman" panose="02020603050405020304" pitchFamily="18" charset="0"/>
                          <a:cs typeface="Times New Roman" panose="02020603050405020304" pitchFamily="18" charset="0"/>
                        </a:rPr>
                        <a:t> 800/</a:t>
                      </a:r>
                      <a:r>
                        <a:rPr lang="en-GB" sz="800" dirty="0">
                          <a:solidFill>
                            <a:srgbClr val="1F1F1F"/>
                          </a:solidFill>
                          <a:effectLst/>
                          <a:latin typeface="Times New Roman" panose="02020603050405020304" pitchFamily="18" charset="0"/>
                          <a:cs typeface="Times New Roman" panose="02020603050405020304" pitchFamily="18" charset="0"/>
                          <a:hlinkClick r:id="rId9"/>
                        </a:rPr>
                        <a:t>880</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16.5 (p); 8.4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nn-NO" sz="800" dirty="0">
                          <a:solidFill>
                            <a:srgbClr val="1F1F1F"/>
                          </a:solidFill>
                          <a:effectLst/>
                          <a:latin typeface="Times New Roman" panose="02020603050405020304" pitchFamily="18" charset="0"/>
                          <a:cs typeface="Times New Roman" panose="02020603050405020304" pitchFamily="18" charset="0"/>
                        </a:rPr>
                        <a:t>130 uA (p); 60 uA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 D</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31796236"/>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GE </a:t>
                      </a:r>
                      <a:r>
                        <a:rPr lang="en-GB" sz="800" dirty="0" err="1">
                          <a:solidFill>
                            <a:srgbClr val="1F1F1F"/>
                          </a:solidFill>
                          <a:effectLst/>
                          <a:latin typeface="Times New Roman" panose="02020603050405020304" pitchFamily="18" charset="0"/>
                          <a:cs typeface="Times New Roman" panose="02020603050405020304" pitchFamily="18" charset="0"/>
                          <a:hlinkClick r:id="rId10"/>
                        </a:rPr>
                        <a:t>MINItrace</a:t>
                      </a:r>
                      <a:r>
                        <a:rPr lang="en-GB" sz="800" dirty="0">
                          <a:solidFill>
                            <a:srgbClr val="1F1F1F"/>
                          </a:solidFill>
                          <a:effectLst/>
                          <a:latin typeface="Times New Roman" panose="02020603050405020304" pitchFamily="18" charset="0"/>
                          <a:cs typeface="Times New Roman" panose="02020603050405020304" pitchFamily="18" charset="0"/>
                          <a:hlinkClick r:id="rId10"/>
                        </a:rPr>
                        <a:t> </a:t>
                      </a:r>
                      <a:r>
                        <a:rPr lang="en-GB" sz="800" dirty="0" err="1">
                          <a:solidFill>
                            <a:srgbClr val="1F1F1F"/>
                          </a:solidFill>
                          <a:effectLst/>
                          <a:latin typeface="Times New Roman" panose="02020603050405020304" pitchFamily="18" charset="0"/>
                          <a:cs typeface="Times New Roman" panose="02020603050405020304" pitchFamily="18" charset="0"/>
                          <a:hlinkClick r:id="rId10"/>
                        </a:rPr>
                        <a:t>Qilin</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9.6</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50 uA</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0191974"/>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Siemens </a:t>
                      </a:r>
                      <a:r>
                        <a:rPr lang="en-GB" sz="800" dirty="0">
                          <a:solidFill>
                            <a:srgbClr val="1F1F1F"/>
                          </a:solidFill>
                          <a:effectLst/>
                          <a:latin typeface="Times New Roman" panose="02020603050405020304" pitchFamily="18" charset="0"/>
                          <a:cs typeface="Times New Roman" panose="02020603050405020304" pitchFamily="18" charset="0"/>
                          <a:hlinkClick r:id="rId11"/>
                        </a:rPr>
                        <a:t>Eclipse HP</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11</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60,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120 </a:t>
                      </a:r>
                      <a:r>
                        <a:rPr lang="en-GB" sz="800" dirty="0" err="1">
                          <a:solidFill>
                            <a:srgbClr val="1F1F1F"/>
                          </a:solidFill>
                          <a:effectLst/>
                          <a:latin typeface="Times New Roman" panose="02020603050405020304" pitchFamily="18" charset="0"/>
                          <a:cs typeface="Times New Roman" panose="02020603050405020304" pitchFamily="18" charset="0"/>
                        </a:rPr>
                        <a:t>uA</a:t>
                      </a:r>
                      <a:r>
                        <a:rPr lang="en-GB" sz="800" dirty="0">
                          <a:solidFill>
                            <a:srgbClr val="1F1F1F"/>
                          </a:solidFill>
                          <a:effectLst/>
                          <a:latin typeface="Times New Roman" panose="02020603050405020304" pitchFamily="18" charset="0"/>
                          <a:cs typeface="Times New Roman" panose="02020603050405020304" pitchFamily="18" charset="0"/>
                        </a:rPr>
                        <a:t> (dual)</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H</a:t>
                      </a:r>
                      <a:r>
                        <a:rPr lang="en-GB" sz="800" baseline="30000" dirty="0">
                          <a:solidFill>
                            <a:srgbClr val="1F1F1F"/>
                          </a:solidFill>
                          <a:effectLst/>
                          <a:latin typeface="Times New Roman" panose="02020603050405020304" pitchFamily="18" charset="0"/>
                          <a:cs typeface="Times New Roman" panose="02020603050405020304" pitchFamily="18" charset="0"/>
                        </a:rPr>
                        <a:t>-</a:t>
                      </a:r>
                      <a:r>
                        <a:rPr lang="en-GB" sz="800" dirty="0">
                          <a:solidFill>
                            <a:srgbClr val="1F1F1F"/>
                          </a:solidFill>
                          <a:effectLst/>
                          <a:latin typeface="Times New Roman" panose="02020603050405020304" pitchFamily="18" charset="0"/>
                          <a:cs typeface="Times New Roman" panose="02020603050405020304" pitchFamily="18" charset="0"/>
                        </a:rPr>
                        <a:t>, 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31087241"/>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hlinkClick r:id="rId12"/>
                        </a:rPr>
                        <a:t>Sumitomo</a:t>
                      </a:r>
                      <a:r>
                        <a:rPr lang="en-GB" sz="800" dirty="0">
                          <a:solidFill>
                            <a:srgbClr val="1F1F1F"/>
                          </a:solidFill>
                          <a:effectLst/>
                          <a:latin typeface="Times New Roman" panose="02020603050405020304" pitchFamily="18" charset="0"/>
                          <a:cs typeface="Times New Roman" panose="02020603050405020304" pitchFamily="18" charset="0"/>
                        </a:rPr>
                        <a:t> HM-12</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12 (p); 6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nn-NO" sz="800" dirty="0">
                          <a:solidFill>
                            <a:srgbClr val="1F1F1F"/>
                          </a:solidFill>
                          <a:effectLst/>
                          <a:latin typeface="Times New Roman" panose="02020603050405020304" pitchFamily="18" charset="0"/>
                          <a:cs typeface="Times New Roman" panose="02020603050405020304" pitchFamily="18" charset="0"/>
                        </a:rPr>
                        <a:t>150 uA (p); 40 uA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 D</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7531843"/>
                  </a:ext>
                </a:extLst>
              </a:tr>
              <a:tr h="197752">
                <a:tc>
                  <a:txBody>
                    <a:bodyPr/>
                    <a:lstStyle/>
                    <a:p>
                      <a:pPr rtl="0">
                        <a:buNone/>
                      </a:pPr>
                      <a:r>
                        <a:rPr lang="en-GB" sz="800">
                          <a:solidFill>
                            <a:srgbClr val="1F1F1F"/>
                          </a:solidFill>
                          <a:effectLst/>
                          <a:latin typeface="Times New Roman" panose="02020603050405020304" pitchFamily="18" charset="0"/>
                          <a:cs typeface="Times New Roman" panose="02020603050405020304" pitchFamily="18" charset="0"/>
                        </a:rPr>
                        <a:t>Sumitomo HM-20</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20 (p); 10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nn-NO" sz="800" dirty="0">
                          <a:solidFill>
                            <a:srgbClr val="1F1F1F"/>
                          </a:solidFill>
                          <a:effectLst/>
                          <a:latin typeface="Times New Roman" panose="02020603050405020304" pitchFamily="18" charset="0"/>
                          <a:cs typeface="Times New Roman" panose="02020603050405020304" pitchFamily="18" charset="0"/>
                        </a:rPr>
                        <a:t>150 uA (p); 50 uA (D)</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 D</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28806268"/>
                  </a:ext>
                </a:extLst>
              </a:tr>
              <a:tr h="0">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Sumitomo SC230</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Hot-cathode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233 - 238</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1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01809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1F1F1F"/>
                          </a:solidFill>
                          <a:effectLst/>
                          <a:latin typeface="Times New Roman" panose="02020603050405020304" pitchFamily="18" charset="0"/>
                          <a:cs typeface="Times New Roman" panose="02020603050405020304" pitchFamily="18" charset="0"/>
                        </a:rPr>
                        <a:t>Sumitomo MP-30</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rgbClr val="1F1F1F"/>
                          </a:solidFill>
                          <a:effectLst/>
                          <a:latin typeface="Times New Roman" panose="02020603050405020304" pitchFamily="18" charset="0"/>
                          <a:cs typeface="Times New Roman" panose="02020603050405020304" pitchFamily="18" charset="0"/>
                        </a:rPr>
                        <a:t>Cusp Volume</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US" sz="800" dirty="0">
                          <a:solidFill>
                            <a:srgbClr val="1F1F1F"/>
                          </a:solidFill>
                          <a:effectLst/>
                          <a:latin typeface="Times New Roman" panose="02020603050405020304" pitchFamily="18" charset="0"/>
                          <a:cs typeface="Times New Roman" panose="02020603050405020304" pitchFamily="18" charset="0"/>
                        </a:rPr>
                        <a:t>30 (p), 15 (D), 30 </a:t>
                      </a:r>
                      <a:r>
                        <a:rPr lang="nn-NO" sz="800" dirty="0">
                          <a:solidFill>
                            <a:srgbClr val="1F1F1F"/>
                          </a:solidFill>
                          <a:effectLst/>
                          <a:latin typeface="Times New Roman" panose="02020603050405020304" pitchFamily="18" charset="0"/>
                          <a:cs typeface="Times New Roman" panose="02020603050405020304" pitchFamily="18" charset="0"/>
                        </a:rPr>
                        <a:t>(</a:t>
                      </a: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r>
                        <a:rPr lang="nn-NO" sz="800" dirty="0">
                          <a:solidFill>
                            <a:srgbClr val="1F1F1F"/>
                          </a:solidFill>
                          <a:effectLst/>
                          <a:latin typeface="Times New Roman" panose="02020603050405020304" pitchFamily="18" charset="0"/>
                          <a:cs typeface="Times New Roman" panose="02020603050405020304" pitchFamily="18" charset="0"/>
                        </a:rPr>
                        <a:t>)</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US" sz="800" dirty="0">
                          <a:solidFill>
                            <a:srgbClr val="1F1F1F"/>
                          </a:solidFill>
                          <a:effectLst/>
                          <a:latin typeface="Times New Roman" panose="02020603050405020304" pitchFamily="18" charset="0"/>
                          <a:cs typeface="Times New Roman" panose="02020603050405020304" pitchFamily="18" charset="0"/>
                        </a:rPr>
                        <a:t>350 </a:t>
                      </a:r>
                      <a:r>
                        <a:rPr lang="en-US" sz="800" dirty="0" err="1">
                          <a:solidFill>
                            <a:srgbClr val="1F1F1F"/>
                          </a:solidFill>
                          <a:effectLst/>
                          <a:latin typeface="Times New Roman" panose="02020603050405020304" pitchFamily="18" charset="0"/>
                          <a:cs typeface="Times New Roman" panose="02020603050405020304" pitchFamily="18" charset="0"/>
                        </a:rPr>
                        <a:t>uA</a:t>
                      </a:r>
                      <a:r>
                        <a:rPr lang="en-US" sz="800" dirty="0">
                          <a:solidFill>
                            <a:srgbClr val="1F1F1F"/>
                          </a:solidFill>
                          <a:effectLst/>
                          <a:latin typeface="Times New Roman" panose="02020603050405020304" pitchFamily="18" charset="0"/>
                          <a:cs typeface="Times New Roman" panose="02020603050405020304" pitchFamily="18" charset="0"/>
                        </a:rPr>
                        <a:t> (p), 100 </a:t>
                      </a:r>
                      <a:r>
                        <a:rPr lang="en-US" sz="800" dirty="0" err="1">
                          <a:solidFill>
                            <a:srgbClr val="1F1F1F"/>
                          </a:solidFill>
                          <a:effectLst/>
                          <a:latin typeface="Times New Roman" panose="02020603050405020304" pitchFamily="18" charset="0"/>
                          <a:cs typeface="Times New Roman" panose="02020603050405020304" pitchFamily="18" charset="0"/>
                        </a:rPr>
                        <a:t>uA</a:t>
                      </a:r>
                      <a:r>
                        <a:rPr lang="en-US" sz="800" dirty="0">
                          <a:solidFill>
                            <a:srgbClr val="1F1F1F"/>
                          </a:solidFill>
                          <a:effectLst/>
                          <a:latin typeface="Times New Roman" panose="02020603050405020304" pitchFamily="18" charset="0"/>
                          <a:cs typeface="Times New Roman" panose="02020603050405020304" pitchFamily="18" charset="0"/>
                        </a:rPr>
                        <a:t> (D), 50 (</a:t>
                      </a: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r>
                        <a:rPr lang="nn-NO" sz="800" dirty="0">
                          <a:solidFill>
                            <a:srgbClr val="1F1F1F"/>
                          </a:solidFill>
                          <a:effectLst/>
                          <a:latin typeface="Times New Roman" panose="02020603050405020304" pitchFamily="18" charset="0"/>
                          <a:cs typeface="Times New Roman" panose="02020603050405020304" pitchFamily="18" charset="0"/>
                        </a:rPr>
                        <a:t>)</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rgbClr val="1F1F1F"/>
                          </a:solidFill>
                          <a:effectLst/>
                          <a:latin typeface="Times New Roman" panose="02020603050405020304" pitchFamily="18" charset="0"/>
                          <a:cs typeface="Times New Roman" panose="02020603050405020304" pitchFamily="18" charset="0"/>
                        </a:rPr>
                        <a:t>p, D, </a:t>
                      </a: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66336865"/>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hlinkClick r:id="rId13"/>
                        </a:rPr>
                        <a:t>Best </a:t>
                      </a:r>
                      <a:r>
                        <a:rPr lang="en-GB" sz="800" dirty="0">
                          <a:solidFill>
                            <a:srgbClr val="1F1F1F"/>
                          </a:solidFill>
                          <a:effectLst/>
                          <a:latin typeface="Times New Roman" panose="02020603050405020304" pitchFamily="18" charset="0"/>
                          <a:cs typeface="Times New Roman" panose="02020603050405020304" pitchFamily="18" charset="0"/>
                        </a:rPr>
                        <a:t>ABT BG-75</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Internal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7.5</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5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53735172"/>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Best 15p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External </a:t>
                      </a:r>
                      <a:r>
                        <a:rPr lang="en-GB" sz="800" dirty="0" err="1">
                          <a:solidFill>
                            <a:srgbClr val="1F1F1F"/>
                          </a:solidFill>
                          <a:effectLst/>
                          <a:latin typeface="Times New Roman" panose="02020603050405020304" pitchFamily="18" charset="0"/>
                          <a:cs typeface="Times New Roman" panose="02020603050405020304" pitchFamily="18" charset="0"/>
                        </a:rPr>
                        <a:t>Multicusp</a:t>
                      </a:r>
                      <a:r>
                        <a:rPr lang="en-GB" sz="800" dirty="0">
                          <a:solidFill>
                            <a:srgbClr val="1F1F1F"/>
                          </a:solidFill>
                          <a:effectLst/>
                          <a:latin typeface="Times New Roman" panose="02020603050405020304" pitchFamily="18" charset="0"/>
                          <a:cs typeface="Times New Roman" panose="02020603050405020304" pitchFamily="18" charset="0"/>
                        </a:rPr>
                        <a:t> Volume</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15</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400 - 1000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5313468"/>
                  </a:ext>
                </a:extLst>
              </a:tr>
              <a:tr h="197752">
                <a:tc>
                  <a:txBody>
                    <a:bodyPr/>
                    <a:lstStyle/>
                    <a:p>
                      <a:pPr rtl="0">
                        <a:buNone/>
                      </a:pPr>
                      <a:r>
                        <a:rPr lang="en-GB" sz="800" dirty="0">
                          <a:solidFill>
                            <a:srgbClr val="1F1F1F"/>
                          </a:solidFill>
                          <a:effectLst/>
                          <a:latin typeface="Times New Roman" panose="02020603050405020304" pitchFamily="18" charset="0"/>
                          <a:cs typeface="Times New Roman" panose="02020603050405020304" pitchFamily="18" charset="0"/>
                        </a:rPr>
                        <a:t>Best 35p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External Multicusp</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35</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800 - 1000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05630485"/>
                  </a:ext>
                </a:extLst>
              </a:tr>
              <a:tr h="197752">
                <a:tc>
                  <a:txBody>
                    <a:bodyPr/>
                    <a:lstStyle/>
                    <a:p>
                      <a:pPr rtl="0">
                        <a:buNone/>
                      </a:pPr>
                      <a:r>
                        <a:rPr lang="en-GB" sz="800" dirty="0" err="1">
                          <a:solidFill>
                            <a:srgbClr val="1F1F1F"/>
                          </a:solidFill>
                          <a:effectLst/>
                          <a:latin typeface="Times New Roman" panose="02020603050405020304" pitchFamily="18" charset="0"/>
                          <a:cs typeface="Times New Roman" panose="02020603050405020304" pitchFamily="18" charset="0"/>
                        </a:rPr>
                        <a:t>Ionetix</a:t>
                      </a:r>
                      <a:r>
                        <a:rPr lang="en-GB" sz="800" dirty="0">
                          <a:solidFill>
                            <a:srgbClr val="1F1F1F"/>
                          </a:solidFill>
                          <a:effectLst/>
                          <a:latin typeface="Times New Roman" panose="02020603050405020304" pitchFamily="18" charset="0"/>
                          <a:cs typeface="Times New Roman" panose="02020603050405020304" pitchFamily="18" charset="0"/>
                        </a:rPr>
                        <a:t> </a:t>
                      </a:r>
                      <a:r>
                        <a:rPr lang="en-GB" sz="800" dirty="0">
                          <a:solidFill>
                            <a:srgbClr val="1F1F1F"/>
                          </a:solidFill>
                          <a:effectLst/>
                          <a:latin typeface="Times New Roman" panose="02020603050405020304" pitchFamily="18" charset="0"/>
                          <a:cs typeface="Times New Roman" panose="02020603050405020304" pitchFamily="18" charset="0"/>
                          <a:hlinkClick r:id="rId14"/>
                        </a:rPr>
                        <a:t>ION-12SC</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Cold-cathode PIG</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12.5</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25 </a:t>
                      </a:r>
                      <a:r>
                        <a:rPr lang="en-GB" sz="800" dirty="0" err="1">
                          <a:solidFill>
                            <a:srgbClr val="1F1F1F"/>
                          </a:solidFill>
                          <a:effectLst/>
                          <a:latin typeface="Times New Roman" panose="02020603050405020304" pitchFamily="18" charset="0"/>
                          <a:cs typeface="Times New Roman" panose="02020603050405020304" pitchFamily="18" charset="0"/>
                        </a:rPr>
                        <a:t>uA</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54766913"/>
                  </a:ext>
                </a:extLst>
              </a:tr>
              <a:tr h="283275">
                <a:tc>
                  <a:txBody>
                    <a:bodyPr/>
                    <a:lstStyle/>
                    <a:p>
                      <a:pPr rtl="0">
                        <a:buNone/>
                      </a:pPr>
                      <a:r>
                        <a:rPr lang="en-GB" sz="800" dirty="0" err="1">
                          <a:solidFill>
                            <a:srgbClr val="1F1F1F"/>
                          </a:solidFill>
                          <a:effectLst/>
                          <a:latin typeface="Times New Roman" panose="02020603050405020304" pitchFamily="18" charset="0"/>
                          <a:cs typeface="Times New Roman" panose="02020603050405020304" pitchFamily="18" charset="0"/>
                          <a:hlinkClick r:id="rId15"/>
                        </a:rPr>
                        <a:t>AccSys</a:t>
                      </a:r>
                      <a:r>
                        <a:rPr lang="en-GB" sz="800" dirty="0">
                          <a:solidFill>
                            <a:srgbClr val="1F1F1F"/>
                          </a:solidFill>
                          <a:effectLst/>
                          <a:latin typeface="Times New Roman" panose="02020603050405020304" pitchFamily="18" charset="0"/>
                          <a:cs typeface="Times New Roman" panose="02020603050405020304" pitchFamily="18" charset="0"/>
                          <a:hlinkClick r:id="rId15"/>
                        </a:rPr>
                        <a:t> Pulsar-7 </a:t>
                      </a:r>
                      <a:r>
                        <a:rPr lang="en-GB" sz="800" dirty="0">
                          <a:solidFill>
                            <a:srgbClr val="1F1F1F"/>
                          </a:solidFill>
                          <a:effectLst/>
                          <a:latin typeface="Times New Roman" panose="02020603050405020304" pitchFamily="18" charset="0"/>
                          <a:cs typeface="Times New Roman" panose="02020603050405020304" pitchFamily="18" charset="0"/>
                        </a:rPr>
                        <a:t>(</a:t>
                      </a:r>
                      <a:r>
                        <a:rPr lang="en-GB" sz="800" b="1" dirty="0">
                          <a:solidFill>
                            <a:srgbClr val="1F1F1F"/>
                          </a:solidFill>
                          <a:effectLst/>
                          <a:latin typeface="Times New Roman" panose="02020603050405020304" pitchFamily="18" charset="0"/>
                          <a:cs typeface="Times New Roman" panose="02020603050405020304" pitchFamily="18" charset="0"/>
                        </a:rPr>
                        <a:t>Linac</a:t>
                      </a:r>
                      <a:r>
                        <a:rPr lang="en-GB" sz="800" dirty="0">
                          <a:solidFill>
                            <a:srgbClr val="1F1F1F"/>
                          </a:solidFill>
                          <a:effectLst/>
                          <a:latin typeface="Times New Roman" panose="02020603050405020304" pitchFamily="18" charset="0"/>
                          <a:cs typeface="Times New Roman" panose="02020603050405020304" pitchFamily="18" charset="0"/>
                        </a:rPr>
                        <a:t>)</a:t>
                      </a:r>
                      <a:r>
                        <a:rPr lang="en-GB" sz="800" dirty="0">
                          <a:solidFill>
                            <a:srgbClr val="1F1F1F"/>
                          </a:solidFill>
                          <a:effectLst/>
                          <a:latin typeface="Times New Roman" panose="02020603050405020304" pitchFamily="18" charset="0"/>
                          <a:cs typeface="Times New Roman" panose="02020603050405020304" pitchFamily="18" charset="0"/>
                          <a:hlinkClick r:id="rId16"/>
                        </a:rPr>
                        <a:t>*</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Microwave / </a:t>
                      </a:r>
                      <a:r>
                        <a:rPr lang="en-GB" sz="800" dirty="0" err="1">
                          <a:solidFill>
                            <a:srgbClr val="1F1F1F"/>
                          </a:solidFill>
                          <a:effectLst/>
                          <a:latin typeface="Times New Roman" panose="02020603050405020304" pitchFamily="18" charset="0"/>
                          <a:cs typeface="Times New Roman" panose="02020603050405020304" pitchFamily="18" charset="0"/>
                        </a:rPr>
                        <a:t>Duoplasmatron</a:t>
                      </a:r>
                      <a:endParaRPr lang="en-GB" sz="800" dirty="0">
                        <a:solidFill>
                          <a:srgbClr val="1F1F1F"/>
                        </a:solidFill>
                        <a:effectLst/>
                        <a:latin typeface="Times New Roman" panose="02020603050405020304" pitchFamily="18" charset="0"/>
                        <a:cs typeface="Times New Roman" panose="02020603050405020304" pitchFamily="18" charset="0"/>
                      </a:endParaRP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7</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a:solidFill>
                            <a:srgbClr val="1F1F1F"/>
                          </a:solidFill>
                          <a:effectLst/>
                          <a:latin typeface="Times New Roman" panose="02020603050405020304" pitchFamily="18" charset="0"/>
                          <a:cs typeface="Times New Roman" panose="02020603050405020304" pitchFamily="18" charset="0"/>
                        </a:rPr>
                        <a:t>15 - 45 mA (peak)</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5793968"/>
                  </a:ext>
                </a:extLst>
              </a:tr>
              <a:tr h="283275">
                <a:tc>
                  <a:txBody>
                    <a:bodyPr/>
                    <a:lstStyle/>
                    <a:p>
                      <a:pPr rtl="0">
                        <a:buNone/>
                      </a:pPr>
                      <a:r>
                        <a:rPr lang="en-GB" sz="800" dirty="0" err="1">
                          <a:solidFill>
                            <a:srgbClr val="1F1F1F"/>
                          </a:solidFill>
                          <a:effectLst/>
                          <a:latin typeface="Times New Roman" panose="02020603050405020304" pitchFamily="18" charset="0"/>
                          <a:cs typeface="Times New Roman" panose="02020603050405020304" pitchFamily="18" charset="0"/>
                          <a:hlinkClick r:id="rId17"/>
                        </a:rPr>
                        <a:t>Nusano</a:t>
                      </a:r>
                      <a:r>
                        <a:rPr lang="en-GB" sz="800" dirty="0">
                          <a:solidFill>
                            <a:srgbClr val="1F1F1F"/>
                          </a:solidFill>
                          <a:effectLst/>
                          <a:latin typeface="Times New Roman" panose="02020603050405020304" pitchFamily="18" charset="0"/>
                          <a:cs typeface="Times New Roman" panose="02020603050405020304" pitchFamily="18" charset="0"/>
                          <a:hlinkClick r:id="rId17"/>
                        </a:rPr>
                        <a:t> Platform </a:t>
                      </a:r>
                      <a:r>
                        <a:rPr lang="en-GB" sz="800" dirty="0">
                          <a:solidFill>
                            <a:srgbClr val="1F1F1F"/>
                          </a:solidFill>
                          <a:effectLst/>
                          <a:latin typeface="Times New Roman" panose="02020603050405020304" pitchFamily="18" charset="0"/>
                          <a:cs typeface="Times New Roman" panose="02020603050405020304" pitchFamily="18" charset="0"/>
                        </a:rPr>
                        <a:t>(</a:t>
                      </a:r>
                      <a:r>
                        <a:rPr lang="en-GB" sz="800" b="1" dirty="0">
                          <a:solidFill>
                            <a:srgbClr val="1F1F1F"/>
                          </a:solidFill>
                          <a:effectLst/>
                          <a:latin typeface="Times New Roman" panose="02020603050405020304" pitchFamily="18" charset="0"/>
                          <a:cs typeface="Times New Roman" panose="02020603050405020304" pitchFamily="18" charset="0"/>
                        </a:rPr>
                        <a:t>Linac</a:t>
                      </a:r>
                      <a:r>
                        <a:rPr lang="en-GB" sz="800" dirty="0">
                          <a:solidFill>
                            <a:srgbClr val="1F1F1F"/>
                          </a:solidFill>
                          <a:effectLst/>
                          <a:latin typeface="Times New Roman" panose="02020603050405020304" pitchFamily="18" charset="0"/>
                          <a:cs typeface="Times New Roman" panose="02020603050405020304" pitchFamily="18" charset="0"/>
                        </a:rPr>
                        <a:t>)</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Patented High-Current ECR</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Variable</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en-GB" sz="800" dirty="0">
                          <a:solidFill>
                            <a:srgbClr val="1F1F1F"/>
                          </a:solidFill>
                          <a:effectLst/>
                          <a:latin typeface="Times New Roman" panose="02020603050405020304" pitchFamily="18" charset="0"/>
                          <a:cs typeface="Times New Roman" panose="02020603050405020304" pitchFamily="18" charset="0"/>
                        </a:rPr>
                        <a:t>36 mA</a:t>
                      </a:r>
                    </a:p>
                  </a:txBody>
                  <a:tcPr marL="25546" marR="31933"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buNone/>
                      </a:pPr>
                      <a:r>
                        <a:rPr lang="it-IT" sz="800" dirty="0">
                          <a:solidFill>
                            <a:srgbClr val="1F1F1F"/>
                          </a:solidFill>
                          <a:effectLst/>
                          <a:latin typeface="Times New Roman" panose="02020603050405020304" pitchFamily="18" charset="0"/>
                          <a:cs typeface="Times New Roman" panose="02020603050405020304" pitchFamily="18" charset="0"/>
                        </a:rPr>
                        <a:t>He</a:t>
                      </a:r>
                      <a:r>
                        <a:rPr lang="it-IT" sz="800" baseline="30000" dirty="0">
                          <a:solidFill>
                            <a:srgbClr val="1F1F1F"/>
                          </a:solidFill>
                          <a:effectLst/>
                          <a:latin typeface="Times New Roman" panose="02020603050405020304" pitchFamily="18" charset="0"/>
                          <a:cs typeface="Times New Roman" panose="02020603050405020304" pitchFamily="18" charset="0"/>
                        </a:rPr>
                        <a:t>2+</a:t>
                      </a:r>
                      <a:r>
                        <a:rPr lang="it-IT" sz="800" dirty="0">
                          <a:solidFill>
                            <a:srgbClr val="1F1F1F"/>
                          </a:solidFill>
                          <a:effectLst/>
                          <a:latin typeface="Times New Roman" panose="02020603050405020304" pitchFamily="18" charset="0"/>
                          <a:cs typeface="Times New Roman" panose="02020603050405020304" pitchFamily="18" charset="0"/>
                        </a:rPr>
                        <a:t>, D, Li, C</a:t>
                      </a:r>
                    </a:p>
                  </a:txBody>
                  <a:tcPr marL="25546" marR="25546" marT="42577" marB="425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1978783"/>
                  </a:ext>
                </a:extLst>
              </a:tr>
            </a:tbl>
          </a:graphicData>
        </a:graphic>
      </p:graphicFrame>
      <p:sp>
        <p:nvSpPr>
          <p:cNvPr id="3" name="TextBox 2">
            <a:extLst>
              <a:ext uri="{FF2B5EF4-FFF2-40B4-BE49-F238E27FC236}">
                <a16:creationId xmlns:a16="http://schemas.microsoft.com/office/drawing/2014/main" id="{FFE72D83-DCB9-70B7-C50A-D157765CC813}"/>
              </a:ext>
            </a:extLst>
          </p:cNvPr>
          <p:cNvSpPr txBox="1"/>
          <p:nvPr/>
        </p:nvSpPr>
        <p:spPr>
          <a:xfrm>
            <a:off x="8001372" y="5234354"/>
            <a:ext cx="3758828" cy="646331"/>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*Varian, </a:t>
            </a:r>
            <a:r>
              <a:rPr lang="en-US" sz="1200" i="1" dirty="0" err="1">
                <a:latin typeface="Times New Roman" panose="02020603050405020304" pitchFamily="18" charset="0"/>
                <a:cs typeface="Times New Roman" panose="02020603050405020304" pitchFamily="18" charset="0"/>
              </a:rPr>
              <a:t>Scanditronix</a:t>
            </a:r>
            <a:r>
              <a:rPr lang="en-US" sz="1200" i="1" dirty="0">
                <a:latin typeface="Times New Roman" panose="02020603050405020304" pitchFamily="18" charset="0"/>
                <a:cs typeface="Times New Roman" panose="02020603050405020304" pitchFamily="18" charset="0"/>
              </a:rPr>
              <a:t> &amp; Hitachi accelerators to be added</a:t>
            </a:r>
          </a:p>
          <a:p>
            <a:r>
              <a:rPr lang="en-US" sz="1200" i="1" dirty="0">
                <a:latin typeface="Times New Roman" panose="02020603050405020304" pitchFamily="18" charset="0"/>
                <a:cs typeface="Times New Roman" panose="02020603050405020304" pitchFamily="18" charset="0"/>
              </a:rPr>
              <a:t>**More versions of accelerators in each webpage for IBA, BEST, Sumitomo etc.</a:t>
            </a:r>
            <a:endParaRPr lang="en-GB" sz="1200" i="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FE051A3-D263-E24F-4E00-2A17BFE82A68}"/>
              </a:ext>
            </a:extLst>
          </p:cNvPr>
          <p:cNvPicPr>
            <a:picLocks noChangeAspect="1"/>
          </p:cNvPicPr>
          <p:nvPr/>
        </p:nvPicPr>
        <p:blipFill>
          <a:blip r:embed="rId18"/>
          <a:stretch>
            <a:fillRect/>
          </a:stretch>
        </p:blipFill>
        <p:spPr>
          <a:xfrm>
            <a:off x="8576493" y="2385807"/>
            <a:ext cx="2777306" cy="1644812"/>
          </a:xfrm>
          <a:prstGeom prst="rect">
            <a:avLst/>
          </a:prstGeom>
        </p:spPr>
      </p:pic>
      <p:sp>
        <p:nvSpPr>
          <p:cNvPr id="10" name="TextBox 9">
            <a:extLst>
              <a:ext uri="{FF2B5EF4-FFF2-40B4-BE49-F238E27FC236}">
                <a16:creationId xmlns:a16="http://schemas.microsoft.com/office/drawing/2014/main" id="{52EDA4DE-5CFD-B073-50E7-05270C6FCA86}"/>
              </a:ext>
            </a:extLst>
          </p:cNvPr>
          <p:cNvSpPr txBox="1"/>
          <p:nvPr/>
        </p:nvSpPr>
        <p:spPr>
          <a:xfrm>
            <a:off x="8600124" y="2078030"/>
            <a:ext cx="2730043"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Ion Source Manufacturers for RI</a:t>
            </a:r>
            <a:endParaRPr lang="en-GB" sz="1400" b="1" dirty="0">
              <a:latin typeface="Times New Roman" panose="02020603050405020304" pitchFamily="18" charset="0"/>
              <a:cs typeface="Times New Roman" panose="02020603050405020304" pitchFamily="18" charset="0"/>
            </a:endParaRPr>
          </a:p>
        </p:txBody>
      </p:sp>
      <p:sp>
        <p:nvSpPr>
          <p:cNvPr id="11" name="TextBox 10">
            <a:hlinkClick r:id="rId19"/>
            <a:extLst>
              <a:ext uri="{FF2B5EF4-FFF2-40B4-BE49-F238E27FC236}">
                <a16:creationId xmlns:a16="http://schemas.microsoft.com/office/drawing/2014/main" id="{CF311ADD-8FA2-C21D-5552-76C4A97923A1}"/>
              </a:ext>
            </a:extLst>
          </p:cNvPr>
          <p:cNvSpPr txBox="1"/>
          <p:nvPr/>
        </p:nvSpPr>
        <p:spPr>
          <a:xfrm>
            <a:off x="10548201" y="4214591"/>
            <a:ext cx="805598"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0"/>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EA9D028-1260-555C-9B1C-BA8AD1950B45}"/>
              </a:ext>
            </a:extLst>
          </p:cNvPr>
          <p:cNvSpPr/>
          <p:nvPr/>
        </p:nvSpPr>
        <p:spPr>
          <a:xfrm>
            <a:off x="7258050" y="1854200"/>
            <a:ext cx="552450" cy="223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278948C-7EAD-AFEE-06BA-14B36EE70265}"/>
              </a:ext>
            </a:extLst>
          </p:cNvPr>
          <p:cNvSpPr/>
          <p:nvPr/>
        </p:nvSpPr>
        <p:spPr>
          <a:xfrm>
            <a:off x="7258050" y="2136408"/>
            <a:ext cx="552450" cy="223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26A5AA3-051D-79E7-029C-9BA94F1E9443}"/>
              </a:ext>
            </a:extLst>
          </p:cNvPr>
          <p:cNvSpPr/>
          <p:nvPr/>
        </p:nvSpPr>
        <p:spPr>
          <a:xfrm>
            <a:off x="7258050" y="2385807"/>
            <a:ext cx="552450" cy="1584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83B55CB-5896-4876-D38D-C8D7C9F6EC5B}"/>
              </a:ext>
            </a:extLst>
          </p:cNvPr>
          <p:cNvSpPr/>
          <p:nvPr/>
        </p:nvSpPr>
        <p:spPr>
          <a:xfrm>
            <a:off x="7251700" y="3205170"/>
            <a:ext cx="552450" cy="1584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097D05-1562-A03E-49D5-92E037FDD4F2}"/>
              </a:ext>
            </a:extLst>
          </p:cNvPr>
          <p:cNvSpPr/>
          <p:nvPr/>
        </p:nvSpPr>
        <p:spPr>
          <a:xfrm>
            <a:off x="7258050" y="3839238"/>
            <a:ext cx="552450" cy="1584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BC220ED-1F99-F238-CF0F-84085491EBA0}"/>
              </a:ext>
            </a:extLst>
          </p:cNvPr>
          <p:cNvSpPr/>
          <p:nvPr/>
        </p:nvSpPr>
        <p:spPr>
          <a:xfrm>
            <a:off x="7213600" y="4445423"/>
            <a:ext cx="552450" cy="1716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4B01C3B-6F14-7395-3ADF-93380FBAB8E4}"/>
              </a:ext>
            </a:extLst>
          </p:cNvPr>
          <p:cNvSpPr/>
          <p:nvPr/>
        </p:nvSpPr>
        <p:spPr>
          <a:xfrm>
            <a:off x="7258050" y="4041494"/>
            <a:ext cx="552450" cy="1584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EED53DB-55D2-17FD-1E76-15DF1C332FFF}"/>
              </a:ext>
            </a:extLst>
          </p:cNvPr>
          <p:cNvSpPr/>
          <p:nvPr/>
        </p:nvSpPr>
        <p:spPr>
          <a:xfrm>
            <a:off x="7150100" y="5769775"/>
            <a:ext cx="711200" cy="223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B39484D-B2EB-7894-43F8-6FCF04254229}"/>
              </a:ext>
            </a:extLst>
          </p:cNvPr>
          <p:cNvSpPr/>
          <p:nvPr/>
        </p:nvSpPr>
        <p:spPr>
          <a:xfrm>
            <a:off x="1587125" y="1860815"/>
            <a:ext cx="933826" cy="223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9CDAA29-2C67-75CA-9290-5512F7F47AF8}"/>
              </a:ext>
            </a:extLst>
          </p:cNvPr>
          <p:cNvSpPr/>
          <p:nvPr/>
        </p:nvSpPr>
        <p:spPr>
          <a:xfrm>
            <a:off x="1587125" y="4419325"/>
            <a:ext cx="851275" cy="223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431B9DD-B1A6-CF64-C7F4-F0546D9362E1}"/>
              </a:ext>
            </a:extLst>
          </p:cNvPr>
          <p:cNvSpPr/>
          <p:nvPr/>
        </p:nvSpPr>
        <p:spPr>
          <a:xfrm>
            <a:off x="1587125" y="3819161"/>
            <a:ext cx="851275" cy="3969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A0543EB-F8BF-8B76-ED06-DD71B7DD5856}"/>
              </a:ext>
            </a:extLst>
          </p:cNvPr>
          <p:cNvSpPr/>
          <p:nvPr/>
        </p:nvSpPr>
        <p:spPr>
          <a:xfrm>
            <a:off x="1587125" y="3205170"/>
            <a:ext cx="984625" cy="1653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CE5626E-BE02-43FA-57D1-1E5E0B0004DA}"/>
              </a:ext>
            </a:extLst>
          </p:cNvPr>
          <p:cNvSpPr/>
          <p:nvPr/>
        </p:nvSpPr>
        <p:spPr>
          <a:xfrm>
            <a:off x="1587123" y="2136408"/>
            <a:ext cx="933827" cy="3969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1E9B790-D3D2-E8E1-1A4B-984009A5B69F}"/>
              </a:ext>
            </a:extLst>
          </p:cNvPr>
          <p:cNvSpPr/>
          <p:nvPr/>
        </p:nvSpPr>
        <p:spPr>
          <a:xfrm>
            <a:off x="1587126" y="5765005"/>
            <a:ext cx="1086223" cy="223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0DD920E-07D9-D659-9892-B3462CE415E5}"/>
              </a:ext>
            </a:extLst>
          </p:cNvPr>
          <p:cNvSpPr/>
          <p:nvPr/>
        </p:nvSpPr>
        <p:spPr>
          <a:xfrm>
            <a:off x="5562600" y="1843324"/>
            <a:ext cx="1504578" cy="223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2C9DB06-5BC0-C38B-B2E3-3DF6136BA442}"/>
              </a:ext>
            </a:extLst>
          </p:cNvPr>
          <p:cNvSpPr/>
          <p:nvPr/>
        </p:nvSpPr>
        <p:spPr>
          <a:xfrm>
            <a:off x="5784850" y="2374931"/>
            <a:ext cx="996950" cy="1584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D02940B-EC0C-BA49-CBE0-1BE8F9DBD5DA}"/>
              </a:ext>
            </a:extLst>
          </p:cNvPr>
          <p:cNvSpPr/>
          <p:nvPr/>
        </p:nvSpPr>
        <p:spPr>
          <a:xfrm>
            <a:off x="5784850" y="3212069"/>
            <a:ext cx="996950" cy="1584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7388539-BCC8-12B0-8A5C-2BDF291450FE}"/>
              </a:ext>
            </a:extLst>
          </p:cNvPr>
          <p:cNvSpPr/>
          <p:nvPr/>
        </p:nvSpPr>
        <p:spPr>
          <a:xfrm>
            <a:off x="5819774" y="3777302"/>
            <a:ext cx="962026" cy="2203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551A8E3-84A3-370F-AC2E-7DDF6F94E05A}"/>
              </a:ext>
            </a:extLst>
          </p:cNvPr>
          <p:cNvSpPr/>
          <p:nvPr/>
        </p:nvSpPr>
        <p:spPr>
          <a:xfrm>
            <a:off x="5819774" y="3994252"/>
            <a:ext cx="1002292" cy="2203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0ECF0C-C6CE-944E-A3D7-196B6E7FC38D}"/>
              </a:ext>
            </a:extLst>
          </p:cNvPr>
          <p:cNvSpPr/>
          <p:nvPr/>
        </p:nvSpPr>
        <p:spPr>
          <a:xfrm>
            <a:off x="5562600" y="4419325"/>
            <a:ext cx="1504578" cy="2203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C21168E-EEA6-A5AD-30AF-3EC299F162A3}"/>
              </a:ext>
            </a:extLst>
          </p:cNvPr>
          <p:cNvSpPr/>
          <p:nvPr/>
        </p:nvSpPr>
        <p:spPr>
          <a:xfrm>
            <a:off x="6096000" y="5773462"/>
            <a:ext cx="478979" cy="22033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066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E3A7-5260-DAFD-7550-5ECA5886DAA4}"/>
              </a:ext>
            </a:extLst>
          </p:cNvPr>
          <p:cNvSpPr>
            <a:spLocks noGrp="1"/>
          </p:cNvSpPr>
          <p:nvPr>
            <p:ph type="title"/>
          </p:nvPr>
        </p:nvSpPr>
        <p:spPr/>
        <p:txBody>
          <a:bodyPr/>
          <a:lstStyle/>
          <a:p>
            <a:r>
              <a:rPr lang="en-GB" dirty="0"/>
              <a:t>Overview &amp; Conclusion</a:t>
            </a:r>
            <a:endParaRPr lang="el-GR" dirty="0"/>
          </a:p>
        </p:txBody>
      </p:sp>
      <p:sp>
        <p:nvSpPr>
          <p:cNvPr id="3" name="Content Placeholder 2">
            <a:extLst>
              <a:ext uri="{FF2B5EF4-FFF2-40B4-BE49-F238E27FC236}">
                <a16:creationId xmlns:a16="http://schemas.microsoft.com/office/drawing/2014/main" id="{B5CC2DA7-ACA4-6D9D-C7E4-10340AA0F4A0}"/>
              </a:ext>
            </a:extLst>
          </p:cNvPr>
          <p:cNvSpPr>
            <a:spLocks noGrp="1"/>
          </p:cNvSpPr>
          <p:nvPr>
            <p:ph idx="1"/>
          </p:nvPr>
        </p:nvSpPr>
        <p:spPr>
          <a:xfrm>
            <a:off x="838200" y="1273175"/>
            <a:ext cx="10515600" cy="4654669"/>
          </a:xfrm>
        </p:spPr>
        <p:txBody>
          <a:bodyPr>
            <a:noAutofit/>
          </a:bodyPr>
          <a:lstStyle/>
          <a:p>
            <a:pPr algn="just">
              <a:lnSpc>
                <a:spcPct val="120000"/>
              </a:lnSpc>
              <a:spcBef>
                <a:spcPts val="600"/>
              </a:spcBef>
              <a:spcAft>
                <a:spcPts val="600"/>
              </a:spcAft>
            </a:pPr>
            <a:r>
              <a:rPr lang="en-GB" sz="1600" dirty="0"/>
              <a:t>The selection of the IFIGENEIA ion source must be tailored to the specific requirements of RI production, while also considering operational stability/flexibility and future scalability. </a:t>
            </a:r>
          </a:p>
          <a:p>
            <a:pPr algn="just">
              <a:lnSpc>
                <a:spcPct val="120000"/>
              </a:lnSpc>
              <a:spcBef>
                <a:spcPts val="600"/>
              </a:spcBef>
              <a:spcAft>
                <a:spcPts val="600"/>
              </a:spcAft>
            </a:pPr>
            <a:r>
              <a:rPr lang="en-US" sz="1600" dirty="0"/>
              <a:t>The ion source must deliver sufficient </a:t>
            </a:r>
            <a:r>
              <a:rPr lang="en-US" sz="1600" b="1" dirty="0"/>
              <a:t>beam intensity </a:t>
            </a:r>
            <a:r>
              <a:rPr lang="en-US" sz="1600" dirty="0"/>
              <a:t>(</a:t>
            </a:r>
            <a:r>
              <a:rPr lang="el-GR" sz="1600" dirty="0"/>
              <a:t>μ</a:t>
            </a:r>
            <a:r>
              <a:rPr lang="en-US" sz="1600" dirty="0"/>
              <a:t>A range up to mA), support </a:t>
            </a:r>
            <a:r>
              <a:rPr lang="en-US" sz="1600" b="1" dirty="0"/>
              <a:t>multiple charge states </a:t>
            </a:r>
            <a:r>
              <a:rPr lang="en-US" sz="1600" dirty="0"/>
              <a:t>(at least q/A = 0.5, 1), and provide </a:t>
            </a:r>
            <a:r>
              <a:rPr lang="en-US" sz="1600" b="1" dirty="0"/>
              <a:t>high beam quality </a:t>
            </a:r>
            <a:r>
              <a:rPr lang="en-US" sz="1600" dirty="0"/>
              <a:t>to ensure efficient transmission through subsequent linear accelerator stages.</a:t>
            </a:r>
          </a:p>
          <a:p>
            <a:pPr algn="just">
              <a:lnSpc>
                <a:spcPct val="120000"/>
              </a:lnSpc>
              <a:spcBef>
                <a:spcPts val="600"/>
              </a:spcBef>
              <a:spcAft>
                <a:spcPts val="600"/>
              </a:spcAft>
            </a:pPr>
            <a:r>
              <a:rPr lang="en-GB" sz="1600" dirty="0"/>
              <a:t>These requirements point toward an ECR ion source. The use of a commercially available, well-validated system, already deployed in facilities such as ARRONAX (radioisotope production) and CNAO/</a:t>
            </a:r>
            <a:r>
              <a:rPr lang="en-GB" sz="1600" dirty="0" err="1"/>
              <a:t>MedAustron</a:t>
            </a:r>
            <a:r>
              <a:rPr lang="en-GB" sz="1600" dirty="0"/>
              <a:t> (particle therapy), is recommended </a:t>
            </a:r>
            <a:r>
              <a:rPr lang="en-US" sz="1600" dirty="0"/>
              <a:t>→ </a:t>
            </a:r>
            <a:r>
              <a:rPr lang="en-US" sz="1600" b="1" dirty="0" err="1"/>
              <a:t>Supernanogun</a:t>
            </a:r>
            <a:r>
              <a:rPr lang="en-US" sz="1600" dirty="0"/>
              <a:t>?</a:t>
            </a:r>
          </a:p>
          <a:p>
            <a:pPr algn="just">
              <a:lnSpc>
                <a:spcPct val="120000"/>
              </a:lnSpc>
              <a:spcBef>
                <a:spcPts val="600"/>
              </a:spcBef>
              <a:spcAft>
                <a:spcPts val="600"/>
              </a:spcAft>
            </a:pPr>
            <a:r>
              <a:rPr lang="en-US" sz="1600" dirty="0"/>
              <a:t>Experimental campaigns for D beams within CERN are of interest for Linac3 &amp; Linac4? at B2250 with the ECRs (</a:t>
            </a:r>
            <a:r>
              <a:rPr lang="en-US" sz="1600" dirty="0" err="1"/>
              <a:t>Monogan</a:t>
            </a:r>
            <a:r>
              <a:rPr lang="en-US" sz="1600" dirty="0"/>
              <a:t>, </a:t>
            </a:r>
            <a:r>
              <a:rPr lang="en-US" sz="1600" dirty="0" err="1"/>
              <a:t>Supernanogan</a:t>
            </a:r>
            <a:r>
              <a:rPr lang="en-US" sz="1600" dirty="0"/>
              <a:t>)?</a:t>
            </a:r>
          </a:p>
          <a:p>
            <a:pPr algn="just">
              <a:lnSpc>
                <a:spcPct val="120000"/>
              </a:lnSpc>
              <a:spcBef>
                <a:spcPts val="600"/>
              </a:spcBef>
              <a:spcAft>
                <a:spcPts val="600"/>
              </a:spcAft>
            </a:pPr>
            <a:r>
              <a:rPr lang="en-US" sz="1600" dirty="0"/>
              <a:t>Any other known experiences of H/D/He production ion sources? Challenges and Limitations on D production? </a:t>
            </a:r>
          </a:p>
          <a:p>
            <a:pPr algn="just">
              <a:lnSpc>
                <a:spcPct val="120000"/>
              </a:lnSpc>
              <a:spcBef>
                <a:spcPts val="600"/>
              </a:spcBef>
              <a:spcAft>
                <a:spcPts val="600"/>
              </a:spcAft>
            </a:pPr>
            <a:r>
              <a:rPr lang="en-GB" sz="1600" dirty="0"/>
              <a:t>Is there a point of considering D</a:t>
            </a:r>
            <a:r>
              <a:rPr lang="en-GB" sz="1600" baseline="30000" dirty="0"/>
              <a:t>-</a:t>
            </a:r>
            <a:r>
              <a:rPr lang="en-GB" sz="1600" dirty="0"/>
              <a:t>? </a:t>
            </a:r>
          </a:p>
          <a:p>
            <a:pPr algn="just">
              <a:lnSpc>
                <a:spcPct val="120000"/>
              </a:lnSpc>
              <a:spcBef>
                <a:spcPts val="600"/>
              </a:spcBef>
              <a:spcAft>
                <a:spcPts val="600"/>
              </a:spcAft>
            </a:pPr>
            <a:r>
              <a:rPr lang="en-GB" sz="1600" dirty="0"/>
              <a:t>Can such a facility operate with one source or multiple sources?</a:t>
            </a:r>
            <a:endParaRPr lang="en-US" sz="1600" dirty="0"/>
          </a:p>
          <a:p>
            <a:pPr algn="just">
              <a:lnSpc>
                <a:spcPct val="120000"/>
              </a:lnSpc>
              <a:spcBef>
                <a:spcPts val="600"/>
              </a:spcBef>
              <a:spcAft>
                <a:spcPts val="600"/>
              </a:spcAft>
            </a:pPr>
            <a:endParaRPr lang="en-US" sz="1600" dirty="0"/>
          </a:p>
        </p:txBody>
      </p:sp>
      <p:sp>
        <p:nvSpPr>
          <p:cNvPr id="4" name="Date Placeholder 3">
            <a:extLst>
              <a:ext uri="{FF2B5EF4-FFF2-40B4-BE49-F238E27FC236}">
                <a16:creationId xmlns:a16="http://schemas.microsoft.com/office/drawing/2014/main" id="{567E94F8-823B-A1F5-B4C1-3B488E77417B}"/>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4C65834D-00F0-E96B-245B-D64C93E1B263}"/>
              </a:ext>
            </a:extLst>
          </p:cNvPr>
          <p:cNvSpPr>
            <a:spLocks noGrp="1"/>
          </p:cNvSpPr>
          <p:nvPr>
            <p:ph type="ftr" sz="quarter" idx="11"/>
          </p:nvPr>
        </p:nvSpPr>
        <p:spPr/>
        <p:txBody>
          <a:bodyPr/>
          <a:lstStyle/>
          <a:p>
            <a:r>
              <a:rPr lang="fr-FR"/>
              <a:t>A. Mamaras | Source Investigation for Deuterium Production</a:t>
            </a:r>
            <a:endParaRPr lang="el-GR"/>
          </a:p>
        </p:txBody>
      </p:sp>
      <p:sp>
        <p:nvSpPr>
          <p:cNvPr id="6" name="Slide Number Placeholder 5">
            <a:extLst>
              <a:ext uri="{FF2B5EF4-FFF2-40B4-BE49-F238E27FC236}">
                <a16:creationId xmlns:a16="http://schemas.microsoft.com/office/drawing/2014/main" id="{D41544F4-57A7-498F-3A5F-72DD7DAF3FAD}"/>
              </a:ext>
            </a:extLst>
          </p:cNvPr>
          <p:cNvSpPr>
            <a:spLocks noGrp="1"/>
          </p:cNvSpPr>
          <p:nvPr>
            <p:ph type="sldNum" sz="quarter" idx="12"/>
          </p:nvPr>
        </p:nvSpPr>
        <p:spPr/>
        <p:txBody>
          <a:bodyPr/>
          <a:lstStyle/>
          <a:p>
            <a:fld id="{15FF0078-C6BA-45F6-9D1D-0D56BEEF6A5B}" type="slidenum">
              <a:rPr lang="el-GR" smtClean="0"/>
              <a:t>21</a:t>
            </a:fld>
            <a:endParaRPr lang="el-GR"/>
          </a:p>
        </p:txBody>
      </p:sp>
    </p:spTree>
    <p:extLst>
      <p:ext uri="{BB962C8B-B14F-4D97-AF65-F5344CB8AC3E}">
        <p14:creationId xmlns:p14="http://schemas.microsoft.com/office/powerpoint/2010/main" val="41251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67A5186C-3438-4D83-A03D-BD8A5E2D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BB0514-A5C9-DF82-2647-CF63C168C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59"/>
            <a:ext cx="12191999" cy="5134180"/>
          </a:xfrm>
          <a:prstGeom prst="rect">
            <a:avLst/>
          </a:prstGeom>
          <a:solidFill>
            <a:srgbClr val="FFFFFF"/>
          </a:solidFill>
          <a:ln>
            <a:noFill/>
          </a:ln>
          <a:effectLst>
            <a:outerShdw blurRad="508000" dist="228600" dir="3960000" sx="93000" sy="93000" algn="t" rotWithShape="0">
              <a:srgbClr val="000000">
                <a:alpha val="3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815035-DC8C-519D-7E4B-3C043C3B2F1A}"/>
              </a:ext>
            </a:extLst>
          </p:cNvPr>
          <p:cNvPicPr>
            <a:picLocks noChangeAspect="1"/>
          </p:cNvPicPr>
          <p:nvPr/>
        </p:nvPicPr>
        <p:blipFill>
          <a:blip r:embed="rId2"/>
          <a:stretch>
            <a:fillRect/>
          </a:stretch>
        </p:blipFill>
        <p:spPr>
          <a:xfrm>
            <a:off x="771661" y="1749656"/>
            <a:ext cx="1837755" cy="1798654"/>
          </a:xfrm>
          <a:prstGeom prst="rect">
            <a:avLst/>
          </a:prstGeom>
        </p:spPr>
      </p:pic>
      <p:pic>
        <p:nvPicPr>
          <p:cNvPr id="6" name="Picture 2">
            <a:extLst>
              <a:ext uri="{FF2B5EF4-FFF2-40B4-BE49-F238E27FC236}">
                <a16:creationId xmlns:a16="http://schemas.microsoft.com/office/drawing/2014/main" id="{A9467967-6E1D-259D-23A0-344616EE0A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19493" y="1863955"/>
            <a:ext cx="4314505" cy="14022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0CFF900-AD97-5D2B-C63F-36859D4778FF}"/>
              </a:ext>
            </a:extLst>
          </p:cNvPr>
          <p:cNvSpPr>
            <a:spLocks noGrp="1"/>
          </p:cNvSpPr>
          <p:nvPr>
            <p:ph type="dt" sz="half" idx="10"/>
          </p:nvPr>
        </p:nvSpPr>
        <p:spPr/>
        <p:txBody>
          <a:bodyPr/>
          <a:lstStyle/>
          <a:p>
            <a:r>
              <a:rPr lang="en-US"/>
              <a:t>22/4/2026</a:t>
            </a:r>
            <a:endParaRPr lang="el-GR"/>
          </a:p>
        </p:txBody>
      </p:sp>
      <p:sp>
        <p:nvSpPr>
          <p:cNvPr id="3" name="Footer Placeholder 2">
            <a:extLst>
              <a:ext uri="{FF2B5EF4-FFF2-40B4-BE49-F238E27FC236}">
                <a16:creationId xmlns:a16="http://schemas.microsoft.com/office/drawing/2014/main" id="{189EDE71-0159-9E6B-3801-5B9288537DAD}"/>
              </a:ext>
            </a:extLst>
          </p:cNvPr>
          <p:cNvSpPr>
            <a:spLocks noGrp="1"/>
          </p:cNvSpPr>
          <p:nvPr>
            <p:ph type="ftr" sz="quarter" idx="11"/>
          </p:nvPr>
        </p:nvSpPr>
        <p:spPr/>
        <p:txBody>
          <a:bodyPr/>
          <a:lstStyle/>
          <a:p>
            <a:r>
              <a:rPr lang="fr-FR"/>
              <a:t>A. Mamaras | Source Investigation for Deuterium Production</a:t>
            </a:r>
            <a:endParaRPr lang="el-GR"/>
          </a:p>
        </p:txBody>
      </p:sp>
      <p:sp>
        <p:nvSpPr>
          <p:cNvPr id="4" name="Slide Number Placeholder 3">
            <a:extLst>
              <a:ext uri="{FF2B5EF4-FFF2-40B4-BE49-F238E27FC236}">
                <a16:creationId xmlns:a16="http://schemas.microsoft.com/office/drawing/2014/main" id="{269690A5-E839-141C-6919-06161B0A2FF4}"/>
              </a:ext>
            </a:extLst>
          </p:cNvPr>
          <p:cNvSpPr>
            <a:spLocks noGrp="1"/>
          </p:cNvSpPr>
          <p:nvPr>
            <p:ph type="sldNum" sz="quarter" idx="12"/>
          </p:nvPr>
        </p:nvSpPr>
        <p:spPr/>
        <p:txBody>
          <a:bodyPr/>
          <a:lstStyle/>
          <a:p>
            <a:fld id="{15FF0078-C6BA-45F6-9D1D-0D56BEEF6A5B}" type="slidenum">
              <a:rPr lang="el-GR" smtClean="0"/>
              <a:t>22</a:t>
            </a:fld>
            <a:endParaRPr lang="el-GR"/>
          </a:p>
        </p:txBody>
      </p:sp>
      <p:pic>
        <p:nvPicPr>
          <p:cNvPr id="10" name="Picture 2" descr="IFIGENEIA">
            <a:extLst>
              <a:ext uri="{FF2B5EF4-FFF2-40B4-BE49-F238E27FC236}">
                <a16:creationId xmlns:a16="http://schemas.microsoft.com/office/drawing/2014/main" id="{524CE7A3-CC0D-746D-A7FF-4FBFE9BE3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401" y="6356350"/>
            <a:ext cx="1760799" cy="335423"/>
          </a:xfrm>
          <a:prstGeom prst="rect">
            <a:avLst/>
          </a:prstGeom>
          <a:solidFill>
            <a:srgbClr val="8E8AAD"/>
          </a:solidFill>
        </p:spPr>
      </p:pic>
      <p:pic>
        <p:nvPicPr>
          <p:cNvPr id="11" name="Picture 2" descr="IFIGENEIA">
            <a:extLst>
              <a:ext uri="{FF2B5EF4-FFF2-40B4-BE49-F238E27FC236}">
                <a16:creationId xmlns:a16="http://schemas.microsoft.com/office/drawing/2014/main" id="{D47DA4B8-108A-BEEA-B56B-E14AF1640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075" y="2188226"/>
            <a:ext cx="3956392" cy="753672"/>
          </a:xfrm>
          <a:prstGeom prst="rect">
            <a:avLst/>
          </a:prstGeom>
          <a:solidFill>
            <a:srgbClr val="8E8AAD"/>
          </a:solidFill>
        </p:spPr>
      </p:pic>
      <p:sp>
        <p:nvSpPr>
          <p:cNvPr id="7" name="TextBox 6">
            <a:extLst>
              <a:ext uri="{FF2B5EF4-FFF2-40B4-BE49-F238E27FC236}">
                <a16:creationId xmlns:a16="http://schemas.microsoft.com/office/drawing/2014/main" id="{B36B53C9-2AD3-CA63-6A47-4BA9FE702940}"/>
              </a:ext>
            </a:extLst>
          </p:cNvPr>
          <p:cNvSpPr txBox="1"/>
          <p:nvPr/>
        </p:nvSpPr>
        <p:spPr>
          <a:xfrm>
            <a:off x="5052283" y="4057065"/>
            <a:ext cx="2087431" cy="584775"/>
          </a:xfrm>
          <a:prstGeom prst="rect">
            <a:avLst/>
          </a:prstGeom>
          <a:noFill/>
        </p:spPr>
        <p:txBody>
          <a:bodyPr wrap="none" rtlCol="0">
            <a:spAutoFit/>
          </a:bodyPr>
          <a:lstStyle/>
          <a:p>
            <a:r>
              <a:rPr lang="en-US" sz="32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94679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B55F-0B34-E33F-C7B1-81DBBDB2F5EF}"/>
              </a:ext>
            </a:extLst>
          </p:cNvPr>
          <p:cNvSpPr>
            <a:spLocks noGrp="1"/>
          </p:cNvSpPr>
          <p:nvPr>
            <p:ph type="title"/>
          </p:nvPr>
        </p:nvSpPr>
        <p:spPr/>
        <p:txBody>
          <a:bodyPr/>
          <a:lstStyle/>
          <a:p>
            <a:r>
              <a:rPr lang="en-US" dirty="0"/>
              <a:t>Work in Progress…</a:t>
            </a:r>
            <a:endParaRPr lang="en-GB" dirty="0"/>
          </a:p>
        </p:txBody>
      </p:sp>
      <p:sp>
        <p:nvSpPr>
          <p:cNvPr id="4" name="Date Placeholder 3">
            <a:extLst>
              <a:ext uri="{FF2B5EF4-FFF2-40B4-BE49-F238E27FC236}">
                <a16:creationId xmlns:a16="http://schemas.microsoft.com/office/drawing/2014/main" id="{1AA1D95B-923B-C332-93F6-2DBE6BB1B63A}"/>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6EBAB966-F964-0190-B87B-A656EC8F6F44}"/>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DABD04D9-928F-D890-F7C2-0A374C7C483C}"/>
              </a:ext>
            </a:extLst>
          </p:cNvPr>
          <p:cNvSpPr>
            <a:spLocks noGrp="1"/>
          </p:cNvSpPr>
          <p:nvPr>
            <p:ph type="sldNum" sz="quarter" idx="12"/>
          </p:nvPr>
        </p:nvSpPr>
        <p:spPr/>
        <p:txBody>
          <a:bodyPr/>
          <a:lstStyle/>
          <a:p>
            <a:fld id="{15FF0078-C6BA-45F6-9D1D-0D56BEEF6A5B}" type="slidenum">
              <a:rPr lang="el-GR" smtClean="0"/>
              <a:t>23</a:t>
            </a:fld>
            <a:endParaRPr lang="el-G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F66FCE2-D431-31D8-8353-62B2EEFBE577}"/>
                  </a:ext>
                </a:extLst>
              </p:cNvPr>
              <p:cNvGraphicFramePr>
                <a:graphicFrameLocks noGrp="1"/>
              </p:cNvGraphicFramePr>
              <p:nvPr>
                <p:extLst>
                  <p:ext uri="{D42A27DB-BD31-4B8C-83A1-F6EECF244321}">
                    <p14:modId xmlns:p14="http://schemas.microsoft.com/office/powerpoint/2010/main" val="1328020476"/>
                  </p:ext>
                </p:extLst>
              </p:nvPr>
            </p:nvGraphicFramePr>
            <p:xfrm>
              <a:off x="1978024" y="1386760"/>
              <a:ext cx="8235951" cy="3383100"/>
            </p:xfrm>
            <a:graphic>
              <a:graphicData uri="http://schemas.openxmlformats.org/drawingml/2006/table">
                <a:tbl>
                  <a:tblPr firstRow="1" firstCol="1" bandRow="1">
                    <a:tableStyleId>{5C22544A-7EE6-4342-B048-85BDC9FD1C3A}</a:tableStyleId>
                  </a:tblPr>
                  <a:tblGrid>
                    <a:gridCol w="1022676">
                      <a:extLst>
                        <a:ext uri="{9D8B030D-6E8A-4147-A177-3AD203B41FA5}">
                          <a16:colId xmlns:a16="http://schemas.microsoft.com/office/drawing/2014/main" val="862955779"/>
                        </a:ext>
                      </a:extLst>
                    </a:gridCol>
                    <a:gridCol w="729924">
                      <a:extLst>
                        <a:ext uri="{9D8B030D-6E8A-4147-A177-3AD203B41FA5}">
                          <a16:colId xmlns:a16="http://schemas.microsoft.com/office/drawing/2014/main" val="1358555452"/>
                        </a:ext>
                      </a:extLst>
                    </a:gridCol>
                    <a:gridCol w="889000">
                      <a:extLst>
                        <a:ext uri="{9D8B030D-6E8A-4147-A177-3AD203B41FA5}">
                          <a16:colId xmlns:a16="http://schemas.microsoft.com/office/drawing/2014/main" val="1797936567"/>
                        </a:ext>
                      </a:extLst>
                    </a:gridCol>
                    <a:gridCol w="717550">
                      <a:extLst>
                        <a:ext uri="{9D8B030D-6E8A-4147-A177-3AD203B41FA5}">
                          <a16:colId xmlns:a16="http://schemas.microsoft.com/office/drawing/2014/main" val="2631160067"/>
                        </a:ext>
                      </a:extLst>
                    </a:gridCol>
                    <a:gridCol w="1638300">
                      <a:extLst>
                        <a:ext uri="{9D8B030D-6E8A-4147-A177-3AD203B41FA5}">
                          <a16:colId xmlns:a16="http://schemas.microsoft.com/office/drawing/2014/main" val="1410296931"/>
                        </a:ext>
                      </a:extLst>
                    </a:gridCol>
                    <a:gridCol w="1244600">
                      <a:extLst>
                        <a:ext uri="{9D8B030D-6E8A-4147-A177-3AD203B41FA5}">
                          <a16:colId xmlns:a16="http://schemas.microsoft.com/office/drawing/2014/main" val="1555450743"/>
                        </a:ext>
                      </a:extLst>
                    </a:gridCol>
                    <a:gridCol w="1041400">
                      <a:extLst>
                        <a:ext uri="{9D8B030D-6E8A-4147-A177-3AD203B41FA5}">
                          <a16:colId xmlns:a16="http://schemas.microsoft.com/office/drawing/2014/main" val="305230676"/>
                        </a:ext>
                      </a:extLst>
                    </a:gridCol>
                    <a:gridCol w="952501">
                      <a:extLst>
                        <a:ext uri="{9D8B030D-6E8A-4147-A177-3AD203B41FA5}">
                          <a16:colId xmlns:a16="http://schemas.microsoft.com/office/drawing/2014/main" val="3750202209"/>
                        </a:ext>
                      </a:extLst>
                    </a:gridCol>
                  </a:tblGrid>
                  <a:tr h="437791">
                    <a:tc>
                      <a:txBody>
                        <a:bodyPr/>
                        <a:lstStyle/>
                        <a:p>
                          <a:pPr algn="l">
                            <a:lnSpc>
                              <a:spcPct val="107000"/>
                            </a:lnSpc>
                            <a:spcAft>
                              <a:spcPts val="800"/>
                            </a:spcAft>
                            <a:buNone/>
                          </a:pPr>
                          <a:r>
                            <a:rPr lang="el-GR" sz="900" dirty="0">
                              <a:effectLst/>
                              <a:latin typeface="Times New Roman" panose="02020603050405020304" pitchFamily="18" charset="0"/>
                              <a:cs typeface="Times New Roman" panose="02020603050405020304" pitchFamily="18" charset="0"/>
                            </a:rPr>
                            <a:t>Application</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r>
                            <a:rPr lang="en-US" sz="900" dirty="0">
                              <a:effectLst/>
                              <a:latin typeface="Times New Roman" panose="02020603050405020304" pitchFamily="18" charset="0"/>
                              <a:cs typeface="Times New Roman" panose="02020603050405020304" pitchFamily="18" charset="0"/>
                            </a:rPr>
                            <a:t>Particle Type</a:t>
                          </a:r>
                          <a:endParaRPr lang="en-GB" dirty="0">
                            <a:latin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r>
                            <a:rPr lang="en-GB" sz="900" dirty="0">
                              <a:latin typeface="Times New Roman" panose="02020603050405020304" pitchFamily="18" charset="0"/>
                              <a:cs typeface="Times New Roman" panose="02020603050405020304" pitchFamily="18" charset="0"/>
                            </a:rPr>
                            <a:t>Radioisotope</a:t>
                          </a:r>
                        </a:p>
                      </a:txBody>
                      <a:tcPr marL="68580" marR="68580" marT="0" marB="0" anchor="ctr">
                        <a:solidFill>
                          <a:srgbClr val="8E8AAD"/>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Energy / </a:t>
                          </a:r>
                          <a14:m>
                            <m:oMath xmlns:m="http://schemas.openxmlformats.org/officeDocument/2006/math">
                              <m:f>
                                <m:fPr>
                                  <m:ctrlPr>
                                    <a:rPr lang="en-GB" sz="900" i="1">
                                      <a:effectLst/>
                                      <a:latin typeface="Cambria Math" panose="02040503050406030204" pitchFamily="18" charset="0"/>
                                    </a:rPr>
                                  </m:ctrlPr>
                                </m:fPr>
                                <m:num>
                                  <m:r>
                                    <a:rPr lang="en-US" sz="900">
                                      <a:effectLst/>
                                      <a:latin typeface="Cambria Math" panose="02040503050406030204" pitchFamily="18" charset="0"/>
                                    </a:rPr>
                                    <m:t>𝑴𝒆𝑽</m:t>
                                  </m:r>
                                </m:num>
                                <m:den>
                                  <m:r>
                                    <a:rPr lang="en-US" sz="900">
                                      <a:effectLst/>
                                      <a:latin typeface="Cambria Math" panose="02040503050406030204" pitchFamily="18" charset="0"/>
                                    </a:rPr>
                                    <m:t>𝒖</m:t>
                                  </m:r>
                                </m:den>
                              </m:f>
                            </m:oMath>
                          </a14:m>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lnSpc>
                              <a:spcPct val="107000"/>
                            </a:lnSpc>
                            <a:spcAft>
                              <a:spcPts val="800"/>
                            </a:spcAft>
                            <a:buNone/>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Main Production Route</a:t>
                          </a:r>
                        </a:p>
                      </a:txBody>
                      <a:tcPr marL="68580" marR="68580" marT="0" marB="0" anchor="ctr">
                        <a:solidFill>
                          <a:srgbClr val="8E8AAD"/>
                        </a:solidFill>
                      </a:tcPr>
                    </a:tc>
                    <a:tc>
                      <a:txBody>
                        <a:bodyPr/>
                        <a:lstStyle/>
                        <a:p>
                          <a:pPr algn="ctr"/>
                          <a:r>
                            <a:rPr lang="en-US" sz="900" dirty="0">
                              <a:effectLst/>
                              <a:latin typeface="Times New Roman" panose="02020603050405020304" pitchFamily="18" charset="0"/>
                              <a:cs typeface="Times New Roman" panose="02020603050405020304" pitchFamily="18" charset="0"/>
                            </a:rPr>
                            <a:t>Target</a:t>
                          </a:r>
                          <a:endParaRPr lang="en-GB" dirty="0">
                            <a:latin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Average Current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Reference*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extLst>
                      <a:ext uri="{0D108BD9-81ED-4DB2-BD59-A6C34878D82A}">
                        <a16:rowId xmlns:a16="http://schemas.microsoft.com/office/drawing/2014/main" val="3352410928"/>
                      </a:ext>
                    </a:extLst>
                  </a:tr>
                  <a:tr h="308948">
                    <a:tc rowSpan="3">
                      <a:txBody>
                        <a:bodyPr/>
                        <a:lstStyle/>
                        <a:p>
                          <a:pPr algn="l">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Hadron Therapy</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r>
                            <a:rPr lang="en-US" sz="900" dirty="0">
                              <a:effectLst/>
                              <a:latin typeface="Times New Roman" panose="02020603050405020304" pitchFamily="18" charset="0"/>
                              <a:cs typeface="Times New Roman" panose="02020603050405020304" pitchFamily="18" charset="0"/>
                            </a:rPr>
                            <a:t>H</a:t>
                          </a:r>
                          <a:r>
                            <a:rPr lang="en-US" sz="900" baseline="300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800"/>
                            </a:spcAft>
                            <a:buNone/>
                          </a:pPr>
                          <a:r>
                            <a:rPr lang="en-US" sz="900" dirty="0">
                              <a:effectLst/>
                              <a:latin typeface="Times New Roman" panose="02020603050405020304" pitchFamily="18" charset="0"/>
                              <a:cs typeface="Times New Roman" panose="02020603050405020304" pitchFamily="18" charset="0"/>
                            </a:rPr>
                            <a:t>up to 220</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800"/>
                            </a:spcAft>
                            <a:buNone/>
                          </a:pPr>
                          <a:r>
                            <a:rPr lang="en-US" sz="900">
                              <a:effectLst/>
                              <a:latin typeface="Times New Roman" panose="02020603050405020304" pitchFamily="18" charset="0"/>
                              <a:cs typeface="Times New Roman" panose="02020603050405020304" pitchFamily="18" charset="0"/>
                            </a:rPr>
                            <a:t>&lt; 50 nA</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[68</a:t>
                          </a:r>
                          <a:r>
                            <a:rPr lang="en-GB"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655940753"/>
                      </a:ext>
                    </a:extLst>
                  </a:tr>
                  <a:tr h="308948">
                    <a:tc vMerge="1">
                      <a:txBody>
                        <a:bodyPr/>
                        <a:lstStyle/>
                        <a:p>
                          <a:endParaRPr lang="en-GB"/>
                        </a:p>
                      </a:txBody>
                      <a:tcPr/>
                    </a:tc>
                    <a:tc>
                      <a:txBody>
                        <a:bodyPr/>
                        <a:lstStyle/>
                        <a:p>
                          <a:pPr algn="ctr"/>
                          <a:r>
                            <a:rPr lang="en-US" sz="900" baseline="30000" dirty="0">
                              <a:effectLst/>
                              <a:latin typeface="Times New Roman" panose="02020603050405020304" pitchFamily="18" charset="0"/>
                              <a:cs typeface="Times New Roman" panose="02020603050405020304" pitchFamily="18" charset="0"/>
                            </a:rPr>
                            <a:t>4</a:t>
                          </a:r>
                          <a:r>
                            <a:rPr lang="en-US" sz="900" dirty="0">
                              <a:effectLst/>
                              <a:latin typeface="Times New Roman" panose="02020603050405020304" pitchFamily="18" charset="0"/>
                              <a:cs typeface="Times New Roman" panose="02020603050405020304" pitchFamily="18" charset="0"/>
                            </a:rPr>
                            <a:t>He</a:t>
                          </a:r>
                          <a:r>
                            <a:rPr lang="en-US" sz="900" baseline="30000" dirty="0">
                              <a:effectLst/>
                              <a:latin typeface="Times New Roman" panose="02020603050405020304" pitchFamily="18" charset="0"/>
                              <a:cs typeface="Times New Roman" panose="02020603050405020304" pitchFamily="18" charset="0"/>
                            </a:rPr>
                            <a:t>2+</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up to 220</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up to mA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[69</a:t>
                          </a:r>
                          <a:r>
                            <a:rPr lang="en-GB"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rPr>
                            <a:t>, [70]</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51993731"/>
                      </a:ext>
                    </a:extLst>
                  </a:tr>
                  <a:tr h="308948">
                    <a:tc vMerge="1">
                      <a:txBody>
                        <a:bodyPr/>
                        <a:lstStyle/>
                        <a:p>
                          <a:endParaRPr lang="en-GB"/>
                        </a:p>
                      </a:txBody>
                      <a:tcPr/>
                    </a:tc>
                    <a:tc>
                      <a:txBody>
                        <a:bodyPr/>
                        <a:lstStyle/>
                        <a:p>
                          <a:pPr algn="ctr"/>
                          <a:r>
                            <a:rPr lang="en-US" sz="900" baseline="30000" dirty="0">
                              <a:effectLst/>
                              <a:latin typeface="Times New Roman" panose="02020603050405020304" pitchFamily="18" charset="0"/>
                              <a:cs typeface="Times New Roman" panose="02020603050405020304" pitchFamily="18" charset="0"/>
                            </a:rPr>
                            <a:t>12</a:t>
                          </a:r>
                          <a:r>
                            <a:rPr lang="en-US" sz="900" dirty="0">
                              <a:effectLst/>
                              <a:latin typeface="Times New Roman" panose="02020603050405020304" pitchFamily="18" charset="0"/>
                              <a:cs typeface="Times New Roman" panose="02020603050405020304" pitchFamily="18" charset="0"/>
                            </a:rPr>
                            <a:t>C</a:t>
                          </a:r>
                          <a:r>
                            <a:rPr lang="en-US" sz="900" baseline="30000" dirty="0">
                              <a:effectLst/>
                              <a:latin typeface="Times New Roman" panose="02020603050405020304" pitchFamily="18" charset="0"/>
                              <a:cs typeface="Times New Roman" panose="02020603050405020304" pitchFamily="18" charset="0"/>
                            </a:rPr>
                            <a:t>6+</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up to 430</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l-GR" sz="900" dirty="0">
                              <a:effectLst/>
                              <a:latin typeface="Times New Roman" panose="02020603050405020304" pitchFamily="18" charset="0"/>
                              <a:cs typeface="Times New Roman" panose="02020603050405020304" pitchFamily="18" charset="0"/>
                            </a:rPr>
                            <a:t>nA</a:t>
                          </a:r>
                          <a:r>
                            <a:rPr lang="en-US" sz="900" dirty="0">
                              <a:effectLst/>
                              <a:latin typeface="Times New Roman" panose="02020603050405020304" pitchFamily="18" charset="0"/>
                              <a:cs typeface="Times New Roman" panose="02020603050405020304" pitchFamily="18" charset="0"/>
                            </a:rPr>
                            <a:t> ‒</a:t>
                          </a:r>
                          <a:r>
                            <a:rPr lang="el-GR" sz="900" dirty="0">
                              <a:effectLst/>
                              <a:latin typeface="Times New Roman" panose="02020603050405020304" pitchFamily="18" charset="0"/>
                              <a:cs typeface="Times New Roman" panose="02020603050405020304" pitchFamily="18" charset="0"/>
                            </a:rPr>
                            <a:t> μ</a:t>
                          </a:r>
                          <a:r>
                            <a:rPr lang="en-US" sz="900" dirty="0">
                              <a:effectLst/>
                              <a:latin typeface="Times New Roman" panose="02020603050405020304" pitchFamily="18" charset="0"/>
                              <a:cs typeface="Times New Roman" panose="02020603050405020304" pitchFamily="18" charset="0"/>
                            </a:rPr>
                            <a:t>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[68</a:t>
                          </a:r>
                          <a:r>
                            <a:rPr lang="en-GB"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282289434"/>
                      </a:ext>
                    </a:extLst>
                  </a:tr>
                  <a:tr h="195954">
                    <a:tc rowSpan="3">
                      <a:txBody>
                        <a:bodyPr/>
                        <a:lstStyle/>
                        <a:p>
                          <a:pPr algn="l">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Radioisotope Production</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lnSpc>
                              <a:spcPct val="107000"/>
                            </a:lnSpc>
                            <a:spcBef>
                              <a:spcPts val="200"/>
                            </a:spcBef>
                            <a:spcAft>
                              <a:spcPts val="800"/>
                            </a:spcAft>
                            <a:buNone/>
                          </a:pPr>
                          <a:r>
                            <a:rPr lang="en-US" sz="900" dirty="0">
                              <a:effectLst/>
                              <a:latin typeface="Times New Roman" panose="02020603050405020304" pitchFamily="18" charset="0"/>
                              <a:cs typeface="Times New Roman" panose="02020603050405020304" pitchFamily="18" charset="0"/>
                            </a:rPr>
                            <a:t>H</a:t>
                          </a:r>
                          <a:r>
                            <a:rPr lang="en-US" sz="900" baseline="30000" dirty="0">
                              <a:effectLst/>
                              <a:latin typeface="Times New Roman" panose="02020603050405020304" pitchFamily="18" charset="0"/>
                              <a:cs typeface="Times New Roman" panose="02020603050405020304" pitchFamily="18" charset="0"/>
                            </a:rPr>
                            <a:t>+</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0"/>
                            </a:spcBef>
                            <a:spcAft>
                              <a:spcPts val="6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44</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p>
                        <a:p>
                          <a:pPr algn="ctr">
                            <a:lnSpc>
                              <a:spcPct val="100000"/>
                            </a:lnSpc>
                            <a:spcBef>
                              <a:spcPts val="0"/>
                            </a:spcBef>
                            <a:spcAft>
                              <a:spcPts val="6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endPar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0000"/>
                            </a:lnSpc>
                            <a:spcBef>
                              <a:spcPts val="0"/>
                            </a:spcBef>
                            <a:spcAft>
                              <a:spcPts val="6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8-13, 15</a:t>
                          </a:r>
                        </a:p>
                        <a:p>
                          <a:pPr algn="ctr">
                            <a:lnSpc>
                              <a:spcPct val="100000"/>
                            </a:lnSpc>
                            <a:spcBef>
                              <a:spcPts val="0"/>
                            </a:spcBef>
                            <a:spcAft>
                              <a:spcPts val="6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18.2 </a:t>
                          </a:r>
                        </a:p>
                        <a:p>
                          <a:pPr algn="ctr">
                            <a:lnSpc>
                              <a:spcPct val="107000"/>
                            </a:lnSpc>
                            <a:spcBef>
                              <a:spcPts val="0"/>
                            </a:spcBef>
                            <a:spcAft>
                              <a:spcPts val="600"/>
                            </a:spcAft>
                            <a:buNone/>
                          </a:pP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900" dirty="0">
                              <a:latin typeface="Times New Roman" panose="02020603050405020304" pitchFamily="18" charset="0"/>
                              <a:cs typeface="Times New Roman" panose="02020603050405020304" pitchFamily="18" charset="0"/>
                            </a:rPr>
                            <a:t>⁴⁴Ca(</a:t>
                          </a:r>
                          <a:r>
                            <a:rPr lang="en-US" sz="900" dirty="0" err="1">
                              <a:latin typeface="Times New Roman" panose="02020603050405020304" pitchFamily="18" charset="0"/>
                              <a:cs typeface="Times New Roman" panose="02020603050405020304" pitchFamily="18" charset="0"/>
                            </a:rPr>
                            <a:t>p,n</a:t>
                          </a:r>
                          <a:r>
                            <a:rPr lang="en-US" sz="900" dirty="0">
                              <a:latin typeface="Times New Roman" panose="02020603050405020304" pitchFamily="18" charset="0"/>
                              <a:cs typeface="Times New Roman" panose="02020603050405020304" pitchFamily="18" charset="0"/>
                            </a:rPr>
                            <a:t>)⁴⁴Sc, </a:t>
                          </a:r>
                          <a:r>
                            <a:rPr lang="en-GB" sz="900" baseline="30000" dirty="0">
                              <a:latin typeface="Times New Roman" panose="02020603050405020304" pitchFamily="18" charset="0"/>
                              <a:cs typeface="Times New Roman" panose="02020603050405020304" pitchFamily="18" charset="0"/>
                            </a:rPr>
                            <a:t>47</a:t>
                          </a:r>
                          <a:r>
                            <a:rPr lang="en-GB" sz="900" dirty="0">
                              <a:latin typeface="Times New Roman" panose="02020603050405020304" pitchFamily="18" charset="0"/>
                              <a:cs typeface="Times New Roman" panose="02020603050405020304" pitchFamily="18" charset="0"/>
                            </a:rPr>
                            <a:t>Ti(p,𝛼) </a:t>
                          </a:r>
                          <a:r>
                            <a:rPr lang="en-GB" sz="900" baseline="30000" dirty="0">
                              <a:latin typeface="Times New Roman" panose="02020603050405020304" pitchFamily="18" charset="0"/>
                              <a:cs typeface="Times New Roman" panose="02020603050405020304" pitchFamily="18" charset="0"/>
                            </a:rPr>
                            <a:t>44</a:t>
                          </a:r>
                          <a:r>
                            <a:rPr lang="en-GB" sz="900" dirty="0">
                              <a:latin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600"/>
                            </a:spcAft>
                            <a:buClrTx/>
                            <a:buSzTx/>
                            <a:buFontTx/>
                            <a:buNone/>
                            <a:tabLst/>
                            <a:defRPr/>
                          </a:pPr>
                          <a:r>
                            <a:rPr lang="en-GB" sz="900" baseline="30000" dirty="0">
                              <a:latin typeface="Times New Roman" panose="02020603050405020304" pitchFamily="18" charset="0"/>
                              <a:cs typeface="Times New Roman" panose="02020603050405020304" pitchFamily="18" charset="0"/>
                            </a:rPr>
                            <a:t>48</a:t>
                          </a:r>
                          <a:r>
                            <a:rPr lang="en-GB" sz="900" dirty="0">
                              <a:latin typeface="Times New Roman" panose="02020603050405020304" pitchFamily="18" charset="0"/>
                              <a:cs typeface="Times New Roman" panose="02020603050405020304" pitchFamily="18" charset="0"/>
                            </a:rPr>
                            <a:t>Ti(p,2p)</a:t>
                          </a:r>
                          <a:r>
                            <a:rPr lang="en-GB" sz="900" baseline="30000" dirty="0">
                              <a:latin typeface="Times New Roman" panose="02020603050405020304" pitchFamily="18" charset="0"/>
                              <a:cs typeface="Times New Roman" panose="02020603050405020304" pitchFamily="18" charset="0"/>
                            </a:rPr>
                            <a:t>47</a:t>
                          </a:r>
                          <a:r>
                            <a:rPr lang="en-GB" sz="900" dirty="0">
                              <a:latin typeface="Times New Roman" panose="02020603050405020304" pitchFamily="18" charset="0"/>
                              <a:cs typeface="Times New Roman" panose="02020603050405020304" pitchFamily="18" charset="0"/>
                            </a:rPr>
                            <a:t>Sc</a:t>
                          </a:r>
                          <a:r>
                            <a:rPr lang="en-GB" sz="900" baseline="30000" dirty="0">
                              <a:latin typeface="Times New Roman" panose="02020603050405020304" pitchFamily="18" charset="0"/>
                              <a:cs typeface="Times New Roman" panose="02020603050405020304" pitchFamily="18" charset="0"/>
                            </a:rPr>
                            <a:t>*</a:t>
                          </a:r>
                          <a:r>
                            <a:rPr lang="en-GB" sz="900" dirty="0">
                              <a:latin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Bef>
                              <a:spcPts val="0"/>
                            </a:spcBef>
                            <a:spcAft>
                              <a:spcPts val="600"/>
                            </a:spcAft>
                            <a:buNone/>
                          </a:pPr>
                          <a:r>
                            <a:rPr lang="en-GB" sz="900" dirty="0">
                              <a:latin typeface="Times New Roman" panose="02020603050405020304" pitchFamily="18" charset="0"/>
                              <a:cs typeface="Times New Roman" panose="02020603050405020304" pitchFamily="18" charset="0"/>
                            </a:rPr>
                            <a:t>CaO &amp; CaCO</a:t>
                          </a:r>
                          <a:r>
                            <a:rPr lang="en-GB" sz="900" baseline="-25000" dirty="0">
                              <a:latin typeface="Times New Roman" panose="02020603050405020304" pitchFamily="18" charset="0"/>
                              <a:cs typeface="Times New Roman" panose="02020603050405020304" pitchFamily="18" charset="0"/>
                            </a:rPr>
                            <a:t>3 </a:t>
                          </a:r>
                          <a:r>
                            <a:rPr lang="en-GB" sz="900" baseline="0" dirty="0">
                              <a:latin typeface="Times New Roman" panose="02020603050405020304" pitchFamily="18" charset="0"/>
                              <a:cs typeface="Times New Roman" panose="02020603050405020304" pitchFamily="18" charset="0"/>
                            </a:rPr>
                            <a:t>, </a:t>
                          </a: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TiO</a:t>
                          </a:r>
                          <a:r>
                            <a:rPr lang="en-US"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p>
                        <a:p>
                          <a:pPr algn="ctr">
                            <a:lnSpc>
                              <a:spcPct val="107000"/>
                            </a:lnSpc>
                            <a:spcBef>
                              <a:spcPts val="0"/>
                            </a:spcBef>
                            <a:spcAft>
                              <a:spcPts val="6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TiO</a:t>
                          </a:r>
                          <a:r>
                            <a:rPr lang="en-US"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Bef>
                              <a:spcPts val="0"/>
                            </a:spcBef>
                            <a:spcAft>
                              <a:spcPts val="600"/>
                            </a:spcAft>
                            <a:buNone/>
                          </a:pPr>
                          <a:r>
                            <a:rPr lang="en-US" sz="900" dirty="0">
                              <a:effectLst/>
                              <a:latin typeface="Times New Roman" panose="02020603050405020304" pitchFamily="18" charset="0"/>
                              <a:cs typeface="Times New Roman" panose="02020603050405020304" pitchFamily="18" charset="0"/>
                            </a:rPr>
                            <a:t>50 </a:t>
                          </a: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6-8 </a:t>
                          </a:r>
                          <a:r>
                            <a:rPr lang="en-US" sz="900" dirty="0" err="1">
                              <a:effectLst/>
                              <a:latin typeface="Times New Roman" panose="02020603050405020304" pitchFamily="18" charset="0"/>
                              <a:cs typeface="Times New Roman" panose="02020603050405020304" pitchFamily="18" charset="0"/>
                            </a:rPr>
                            <a:t>nA</a:t>
                          </a:r>
                          <a:endParaRPr lang="en-US" sz="900" dirty="0">
                            <a:effectLst/>
                            <a:latin typeface="Times New Roman" panose="02020603050405020304" pitchFamily="18" charset="0"/>
                            <a:cs typeface="Times New Roman" panose="02020603050405020304" pitchFamily="18" charset="0"/>
                          </a:endParaRPr>
                        </a:p>
                        <a:p>
                          <a:pPr algn="ctr">
                            <a:lnSpc>
                              <a:spcPct val="107000"/>
                            </a:lnSpc>
                            <a:spcBef>
                              <a:spcPts val="0"/>
                            </a:spcBef>
                            <a:spcAft>
                              <a:spcPts val="6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6-8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spcBef>
                              <a:spcPts val="0"/>
                            </a:spcBef>
                            <a:spcAft>
                              <a:spcPts val="600"/>
                            </a:spcAft>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2"/>
                            </a:rPr>
                            <a:t>1</a:t>
                          </a:r>
                          <a:r>
                            <a:rPr lang="en-US" sz="90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hlinkClick r:id="rId3"/>
                            </a:rPr>
                            <a:t>2</a:t>
                          </a:r>
                          <a:r>
                            <a:rPr lang="en-US" sz="900" dirty="0">
                              <a:effectLst/>
                              <a:latin typeface="Times New Roman" panose="02020603050405020304" pitchFamily="18" charset="0"/>
                              <a:cs typeface="Times New Roman" panose="02020603050405020304" pitchFamily="18" charset="0"/>
                            </a:rPr>
                            <a:t>]</a:t>
                          </a:r>
                        </a:p>
                        <a:p>
                          <a:pPr algn="ctr">
                            <a:spcBef>
                              <a:spcPts val="0"/>
                            </a:spcBef>
                            <a:spcAft>
                              <a:spcPts val="600"/>
                            </a:spcAft>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2"/>
                            </a:rPr>
                            <a:t>1</a:t>
                          </a:r>
                          <a:r>
                            <a:rPr lang="en-US"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842983855"/>
                      </a:ext>
                    </a:extLst>
                  </a:tr>
                  <a:tr h="403349">
                    <a:tc vMerge="1">
                      <a:txBody>
                        <a:bodyPr/>
                        <a:lstStyle/>
                        <a:p>
                          <a:endParaRPr lang="en-GB"/>
                        </a:p>
                      </a:txBody>
                      <a:tcPr/>
                    </a:tc>
                    <a:tc>
                      <a:txBody>
                        <a:bodyPr/>
                        <a:lstStyle/>
                        <a:p>
                          <a:pPr algn="ctr">
                            <a:lnSpc>
                              <a:spcPct val="107000"/>
                            </a:lnSpc>
                            <a:spcAft>
                              <a:spcPts val="800"/>
                            </a:spcAft>
                            <a:buNone/>
                          </a:pPr>
                          <a:r>
                            <a:rPr lang="el-GR" sz="900" baseline="30000" dirty="0">
                              <a:effectLst/>
                              <a:latin typeface="Times New Roman" panose="02020603050405020304" pitchFamily="18" charset="0"/>
                              <a:cs typeface="Times New Roman" panose="02020603050405020304" pitchFamily="18" charset="0"/>
                            </a:rPr>
                            <a:t>2</a:t>
                          </a:r>
                          <a:r>
                            <a:rPr lang="el-GR" sz="900" dirty="0">
                              <a:effectLst/>
                              <a:latin typeface="Times New Roman" panose="02020603050405020304" pitchFamily="18" charset="0"/>
                              <a:cs typeface="Times New Roman" panose="02020603050405020304" pitchFamily="18" charset="0"/>
                            </a:rPr>
                            <a:t>H</a:t>
                          </a:r>
                          <a:r>
                            <a:rPr lang="el-GR" sz="900" baseline="30000" dirty="0">
                              <a:effectLst/>
                              <a:latin typeface="Times New Roman" panose="02020603050405020304" pitchFamily="18" charset="0"/>
                              <a:cs typeface="Times New Roman" panose="02020603050405020304" pitchFamily="18" charset="0"/>
                            </a:rPr>
                            <a:t>+</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43</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endPar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44</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177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Lu</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&lt;5</a:t>
                          </a: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2.5</a:t>
                          </a: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5-10</a:t>
                          </a: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5-7.5</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GB" sz="900" b="0" i="0" kern="1200" baseline="30000" dirty="0">
                              <a:solidFill>
                                <a:schemeClr val="dk1"/>
                              </a:solidFill>
                              <a:effectLst/>
                              <a:latin typeface="Times New Roman" panose="02020603050405020304" pitchFamily="18" charset="0"/>
                              <a:ea typeface="+mn-ea"/>
                              <a:cs typeface="Times New Roman" panose="02020603050405020304" pitchFamily="18" charset="0"/>
                            </a:rPr>
                            <a:t>42</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Ca(</a:t>
                          </a:r>
                          <a:r>
                            <a:rPr lang="en-GB" sz="900" b="0" i="0" kern="1200" dirty="0" err="1">
                              <a:solidFill>
                                <a:schemeClr val="dk1"/>
                              </a:solidFill>
                              <a:effectLst/>
                              <a:latin typeface="Times New Roman" panose="02020603050405020304" pitchFamily="18" charset="0"/>
                              <a:ea typeface="+mn-ea"/>
                              <a:cs typeface="Times New Roman" panose="02020603050405020304" pitchFamily="18" charset="0"/>
                            </a:rPr>
                            <a:t>d,n</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a:t>
                          </a:r>
                          <a:r>
                            <a:rPr lang="en-GB" sz="900" b="0" i="0" kern="1200" baseline="30000" dirty="0">
                              <a:solidFill>
                                <a:schemeClr val="dk1"/>
                              </a:solidFill>
                              <a:effectLst/>
                              <a:latin typeface="Times New Roman" panose="02020603050405020304" pitchFamily="18" charset="0"/>
                              <a:ea typeface="+mn-ea"/>
                              <a:cs typeface="Times New Roman" panose="02020603050405020304" pitchFamily="18" charset="0"/>
                            </a:rPr>
                            <a:t>43</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Sc</a:t>
                          </a:r>
                        </a:p>
                        <a:p>
                          <a:pPr algn="ctr">
                            <a:lnSpc>
                              <a:spcPct val="107000"/>
                            </a:lnSpc>
                            <a:spcAft>
                              <a:spcPts val="800"/>
                            </a:spcAft>
                            <a:buNone/>
                          </a:pPr>
                          <a:r>
                            <a:rPr lang="nn-NO" sz="900" b="0" baseline="30000" dirty="0">
                              <a:latin typeface="Times New Roman" panose="02020603050405020304" pitchFamily="18" charset="0"/>
                              <a:cs typeface="Times New Roman" panose="02020603050405020304" pitchFamily="18" charset="0"/>
                            </a:rPr>
                            <a:t>46</a:t>
                          </a:r>
                          <a:r>
                            <a:rPr lang="nn-NO" sz="900" b="0" dirty="0">
                              <a:latin typeface="Times New Roman" panose="02020603050405020304" pitchFamily="18" charset="0"/>
                              <a:cs typeface="Times New Roman" panose="02020603050405020304" pitchFamily="18" charset="0"/>
                            </a:rPr>
                            <a:t>Ca(d,n)</a:t>
                          </a:r>
                          <a:r>
                            <a:rPr lang="nn-NO" sz="900" b="0" baseline="30000" dirty="0">
                              <a:latin typeface="Times New Roman" panose="02020603050405020304" pitchFamily="18" charset="0"/>
                              <a:cs typeface="Times New Roman" panose="02020603050405020304" pitchFamily="18" charset="0"/>
                            </a:rPr>
                            <a:t>47</a:t>
                          </a:r>
                          <a:r>
                            <a:rPr lang="nn-NO" sz="900" b="0" dirty="0">
                              <a:latin typeface="Times New Roman" panose="02020603050405020304" pitchFamily="18" charset="0"/>
                              <a:cs typeface="Times New Roman" panose="02020603050405020304" pitchFamily="18" charset="0"/>
                            </a:rPr>
                            <a:t>Sc </a:t>
                          </a:r>
                        </a:p>
                        <a:p>
                          <a:pPr algn="ctr">
                            <a:lnSpc>
                              <a:spcPct val="107000"/>
                            </a:lnSpc>
                            <a:spcAft>
                              <a:spcPts val="800"/>
                            </a:spcAft>
                            <a:buNone/>
                          </a:pPr>
                          <a:r>
                            <a:rPr lang="en-GB" sz="900" baseline="30000" dirty="0">
                              <a:latin typeface="Times New Roman" panose="02020603050405020304" pitchFamily="18" charset="0"/>
                              <a:cs typeface="Times New Roman" panose="02020603050405020304" pitchFamily="18" charset="0"/>
                            </a:rPr>
                            <a:t>44</a:t>
                          </a:r>
                          <a:r>
                            <a:rPr lang="en-GB" sz="900" dirty="0">
                              <a:latin typeface="Times New Roman" panose="02020603050405020304" pitchFamily="18" charset="0"/>
                              <a:cs typeface="Times New Roman" panose="02020603050405020304" pitchFamily="18" charset="0"/>
                            </a:rPr>
                            <a:t>Ca(d,2n)</a:t>
                          </a:r>
                          <a:r>
                            <a:rPr lang="nn-NO" sz="900" b="0" baseline="30000" dirty="0">
                              <a:latin typeface="Times New Roman" panose="02020603050405020304" pitchFamily="18" charset="0"/>
                              <a:cs typeface="Times New Roman" panose="02020603050405020304" pitchFamily="18" charset="0"/>
                            </a:rPr>
                            <a:t> 43</a:t>
                          </a:r>
                          <a:r>
                            <a:rPr lang="nn-NO" sz="900" b="0" dirty="0">
                              <a:latin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800"/>
                            </a:spcAft>
                            <a:buClrTx/>
                            <a:buSzTx/>
                            <a:buFontTx/>
                            <a:buNone/>
                            <a:tabLst/>
                            <a:defRPr/>
                          </a:pPr>
                          <a:r>
                            <a:rPr lang="nn-NO" sz="900" b="0" baseline="30000" dirty="0">
                              <a:latin typeface="Times New Roman" panose="02020603050405020304" pitchFamily="18" charset="0"/>
                              <a:cs typeface="Times New Roman" panose="02020603050405020304" pitchFamily="18" charset="0"/>
                            </a:rPr>
                            <a:t>176</a:t>
                          </a:r>
                          <a:r>
                            <a:rPr lang="nn-NO" sz="900" b="0" dirty="0">
                              <a:latin typeface="Times New Roman" panose="02020603050405020304" pitchFamily="18" charset="0"/>
                              <a:cs typeface="Times New Roman" panose="02020603050405020304" pitchFamily="18" charset="0"/>
                            </a:rPr>
                            <a:t>Yb(d,n)</a:t>
                          </a:r>
                          <a:r>
                            <a:rPr lang="nn-NO" sz="900" b="0" baseline="30000" dirty="0">
                              <a:latin typeface="Times New Roman" panose="02020603050405020304" pitchFamily="18" charset="0"/>
                              <a:cs typeface="Times New Roman" panose="02020603050405020304" pitchFamily="18" charset="0"/>
                            </a:rPr>
                            <a:t>177</a:t>
                          </a:r>
                          <a:r>
                            <a:rPr lang="nn-NO" sz="900" b="0" dirty="0">
                              <a:latin typeface="Times New Roman" panose="02020603050405020304" pitchFamily="18" charset="0"/>
                              <a:cs typeface="Times New Roman" panose="02020603050405020304" pitchFamily="18" charset="0"/>
                            </a:rPr>
                            <a:t>Lu, </a:t>
                          </a:r>
                          <a:r>
                            <a:rPr lang="nn-NO" sz="900" b="0" baseline="30000" dirty="0">
                              <a:latin typeface="Times New Roman" panose="02020603050405020304" pitchFamily="18" charset="0"/>
                              <a:cs typeface="Times New Roman" panose="02020603050405020304" pitchFamily="18" charset="0"/>
                            </a:rPr>
                            <a:t>176</a:t>
                          </a:r>
                          <a:r>
                            <a:rPr lang="nn-NO" sz="900" b="0" dirty="0">
                              <a:latin typeface="Times New Roman" panose="02020603050405020304" pitchFamily="18" charset="0"/>
                              <a:cs typeface="Times New Roman" panose="02020603050405020304" pitchFamily="18" charset="0"/>
                            </a:rPr>
                            <a:t>Yb(d,p)</a:t>
                          </a:r>
                          <a:r>
                            <a:rPr lang="nn-NO" sz="900" b="0" baseline="30000" dirty="0">
                              <a:latin typeface="Times New Roman" panose="02020603050405020304" pitchFamily="18" charset="0"/>
                              <a:cs typeface="Times New Roman" panose="02020603050405020304" pitchFamily="18" charset="0"/>
                            </a:rPr>
                            <a:t>177</a:t>
                          </a:r>
                          <a:r>
                            <a:rPr lang="nn-NO" sz="900" b="0" dirty="0">
                              <a:latin typeface="Times New Roman" panose="02020603050405020304" pitchFamily="18" charset="0"/>
                              <a:cs typeface="Times New Roman" panose="02020603050405020304" pitchFamily="18" charset="0"/>
                            </a:rPr>
                            <a:t>Lu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nn-NO" sz="900" b="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GB" sz="900" b="0" i="0" kern="1200" baseline="30000" dirty="0">
                              <a:solidFill>
                                <a:schemeClr val="dk1"/>
                              </a:solidFill>
                              <a:effectLst/>
                              <a:latin typeface="Times New Roman" panose="02020603050405020304" pitchFamily="18" charset="0"/>
                              <a:ea typeface="+mn-ea"/>
                              <a:cs typeface="Times New Roman" panose="02020603050405020304" pitchFamily="18" charset="0"/>
                            </a:rPr>
                            <a:t>42</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CaO</a:t>
                          </a:r>
                        </a:p>
                        <a:p>
                          <a:pPr algn="ctr">
                            <a:lnSpc>
                              <a:spcPct val="107000"/>
                            </a:lnSpc>
                            <a:spcAft>
                              <a:spcPts val="800"/>
                            </a:spcAft>
                            <a:buNone/>
                          </a:pPr>
                          <a:r>
                            <a:rPr lang="en-GB" sz="900" baseline="30000" dirty="0">
                              <a:latin typeface="Times New Roman" panose="02020603050405020304" pitchFamily="18" charset="0"/>
                              <a:cs typeface="Times New Roman" panose="02020603050405020304" pitchFamily="18" charset="0"/>
                            </a:rPr>
                            <a:t>46</a:t>
                          </a:r>
                          <a:r>
                            <a:rPr lang="en-GB" sz="900" dirty="0">
                              <a:latin typeface="Times New Roman" panose="02020603050405020304" pitchFamily="18" charset="0"/>
                              <a:cs typeface="Times New Roman" panose="02020603050405020304" pitchFamily="18" charset="0"/>
                            </a:rPr>
                            <a:t>CaCO</a:t>
                          </a:r>
                          <a:r>
                            <a:rPr lang="en-GB" sz="900" baseline="-25000" dirty="0">
                              <a:latin typeface="Times New Roman" panose="02020603050405020304" pitchFamily="18" charset="0"/>
                              <a:cs typeface="Times New Roman" panose="02020603050405020304" pitchFamily="18" charset="0"/>
                            </a:rPr>
                            <a:t>3</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aseline="30000" dirty="0">
                              <a:latin typeface="Times New Roman" panose="02020603050405020304" pitchFamily="18" charset="0"/>
                              <a:cs typeface="Times New Roman" panose="02020603050405020304" pitchFamily="18" charset="0"/>
                            </a:rPr>
                            <a:t>44</a:t>
                          </a:r>
                          <a:r>
                            <a:rPr lang="en-GB" sz="900" dirty="0">
                              <a:latin typeface="Times New Roman" panose="02020603050405020304" pitchFamily="18" charset="0"/>
                              <a:cs typeface="Times New Roman" panose="02020603050405020304" pitchFamily="18" charset="0"/>
                            </a:rPr>
                            <a:t>CaCO</a:t>
                          </a:r>
                          <a:r>
                            <a:rPr lang="en-GB" sz="900" baseline="-25000" dirty="0">
                              <a:latin typeface="Times New Roman" panose="02020603050405020304" pitchFamily="18" charset="0"/>
                              <a:cs typeface="Times New Roman" panose="02020603050405020304" pitchFamily="18" charset="0"/>
                            </a:rPr>
                            <a:t>3</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176</a:t>
                          </a:r>
                          <a:r>
                            <a:rPr lang="en-GB" sz="900" baseline="0" dirty="0">
                              <a:effectLst/>
                              <a:latin typeface="Times New Roman" panose="02020603050405020304" pitchFamily="18" charset="0"/>
                              <a:ea typeface="Times New Roman" panose="02020603050405020304" pitchFamily="18" charset="0"/>
                              <a:cs typeface="Times New Roman" panose="02020603050405020304" pitchFamily="18" charset="0"/>
                            </a:rPr>
                            <a:t>Yb</a:t>
                          </a:r>
                          <a:r>
                            <a:rPr lang="en-GB"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900" baseline="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GB"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9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1-8 </a:t>
                          </a: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effectLst/>
                              <a:latin typeface="Times New Roman" panose="02020603050405020304" pitchFamily="18" charset="0"/>
                              <a:cs typeface="Times New Roman" panose="02020603050405020304" pitchFamily="18" charset="0"/>
                            </a:rPr>
                            <a:t>1 </a:t>
                          </a: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300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100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900" dirty="0" err="1">
                              <a:effectLst/>
                              <a:latin typeface="Times New Roman" panose="02020603050405020304" pitchFamily="18" charset="0"/>
                              <a:cs typeface="Times New Roman" panose="02020603050405020304" pitchFamily="18" charset="0"/>
                            </a:rPr>
                            <a:t>A</a:t>
                          </a:r>
                          <a:r>
                            <a:rPr lang="en-US" sz="900" dirty="0">
                              <a:effectLst/>
                              <a:latin typeface="Times New Roman" panose="02020603050405020304" pitchFamily="18" charset="0"/>
                              <a:cs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4"/>
                            </a:rPr>
                            <a:t>1</a:t>
                          </a:r>
                          <a:r>
                            <a:rPr lang="en-US" sz="900" dirty="0">
                              <a:effectLst/>
                              <a:latin typeface="Times New Roman" panose="02020603050405020304" pitchFamily="18" charset="0"/>
                              <a:cs typeface="Times New Roman" panose="02020603050405020304" pitchFamily="18" charset="0"/>
                            </a:rPr>
                            <a:t>]</a:t>
                          </a:r>
                        </a:p>
                        <a:p>
                          <a:pPr algn="ct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5"/>
                            </a:rPr>
                            <a:t>2</a:t>
                          </a:r>
                          <a:r>
                            <a:rPr lang="en-US" sz="900" dirty="0">
                              <a:effectLst/>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6"/>
                            </a:rPr>
                            <a:t>3</a:t>
                          </a:r>
                          <a:r>
                            <a:rPr lang="en-US" sz="900" dirty="0">
                              <a:effectLst/>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7"/>
                            </a:rPr>
                            <a:t>4</a:t>
                          </a:r>
                          <a:r>
                            <a:rPr lang="en-US"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941946584"/>
                      </a:ext>
                    </a:extLst>
                  </a:tr>
                  <a:tr h="324539">
                    <a:tc vMerge="1">
                      <a:txBody>
                        <a:bodyPr/>
                        <a:lstStyle/>
                        <a:p>
                          <a:endParaRPr lang="en-GB"/>
                        </a:p>
                      </a:txBody>
                      <a:tcPr/>
                    </a:tc>
                    <a:tc>
                      <a:txBody>
                        <a:bodyPr/>
                        <a:lstStyle/>
                        <a:p>
                          <a:pPr algn="ctr">
                            <a:lnSpc>
                              <a:spcPct val="107000"/>
                            </a:lnSpc>
                            <a:spcAft>
                              <a:spcPts val="200"/>
                            </a:spcAft>
                            <a:buNone/>
                          </a:pPr>
                          <a:r>
                            <a:rPr lang="en-US" sz="900" baseline="30000" dirty="0">
                              <a:effectLst/>
                              <a:latin typeface="Times New Roman" panose="02020603050405020304" pitchFamily="18" charset="0"/>
                              <a:cs typeface="Times New Roman" panose="02020603050405020304" pitchFamily="18" charset="0"/>
                            </a:rPr>
                            <a:t>4</a:t>
                          </a:r>
                          <a:r>
                            <a:rPr lang="en-US" sz="900" dirty="0">
                              <a:effectLst/>
                              <a:latin typeface="Times New Roman" panose="02020603050405020304" pitchFamily="18" charset="0"/>
                              <a:cs typeface="Times New Roman" panose="02020603050405020304" pitchFamily="18" charset="0"/>
                            </a:rPr>
                            <a:t>He</a:t>
                          </a:r>
                          <a:r>
                            <a:rPr lang="en-US" sz="900" baseline="30000" dirty="0">
                              <a:effectLst/>
                              <a:latin typeface="Times New Roman" panose="02020603050405020304" pitchFamily="18" charset="0"/>
                              <a:cs typeface="Times New Roman" panose="02020603050405020304" pitchFamily="18" charset="0"/>
                            </a:rPr>
                            <a:t>2+</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2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152</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Tb</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10-15</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r>
                            <a:rPr lang="nn-NO" sz="900" b="0" baseline="30000" dirty="0">
                              <a:latin typeface="Times New Roman" panose="02020603050405020304" pitchFamily="18" charset="0"/>
                              <a:cs typeface="Times New Roman" panose="02020603050405020304" pitchFamily="18" charset="0"/>
                            </a:rPr>
                            <a:t>151</a:t>
                          </a:r>
                          <a:r>
                            <a:rPr lang="nn-NO" sz="900" b="0" dirty="0">
                              <a:latin typeface="Times New Roman" panose="02020603050405020304" pitchFamily="18" charset="0"/>
                              <a:cs typeface="Times New Roman" panose="02020603050405020304" pitchFamily="18" charset="0"/>
                            </a:rPr>
                            <a:t>Eu(</a:t>
                          </a:r>
                          <a:r>
                            <a:rPr lang="el-GR" sz="900" b="0" dirty="0">
                              <a:latin typeface="Times New Roman" panose="02020603050405020304" pitchFamily="18" charset="0"/>
                              <a:cs typeface="Times New Roman" panose="02020603050405020304" pitchFamily="18" charset="0"/>
                            </a:rPr>
                            <a:t>α</a:t>
                          </a:r>
                          <a:r>
                            <a:rPr lang="nn-NO" sz="900" b="0" dirty="0">
                              <a:latin typeface="Times New Roman" panose="02020603050405020304" pitchFamily="18" charset="0"/>
                              <a:cs typeface="Times New Roman" panose="02020603050405020304" pitchFamily="18" charset="0"/>
                            </a:rPr>
                            <a:t>,3n)</a:t>
                          </a:r>
                          <a:r>
                            <a:rPr lang="nn-NO" sz="900" b="0" baseline="30000" dirty="0">
                              <a:latin typeface="Times New Roman" panose="02020603050405020304" pitchFamily="18" charset="0"/>
                              <a:cs typeface="Times New Roman" panose="02020603050405020304" pitchFamily="18" charset="0"/>
                            </a:rPr>
                            <a:t>152</a:t>
                          </a:r>
                          <a:r>
                            <a:rPr lang="nn-NO" sz="900" b="0" dirty="0">
                              <a:latin typeface="Times New Roman" panose="02020603050405020304" pitchFamily="18" charset="0"/>
                              <a:cs typeface="Times New Roman" panose="02020603050405020304" pitchFamily="18" charset="0"/>
                            </a:rPr>
                            <a:t>Tb</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 mA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353454597"/>
                      </a:ext>
                    </a:extLst>
                  </a:tr>
                </a:tbl>
              </a:graphicData>
            </a:graphic>
          </p:graphicFrame>
        </mc:Choice>
        <mc:Fallback xmlns="">
          <p:graphicFrame>
            <p:nvGraphicFramePr>
              <p:cNvPr id="7" name="Table 6">
                <a:extLst>
                  <a:ext uri="{FF2B5EF4-FFF2-40B4-BE49-F238E27FC236}">
                    <a16:creationId xmlns:a16="http://schemas.microsoft.com/office/drawing/2014/main" id="{AF66FCE2-D431-31D8-8353-62B2EEFBE577}"/>
                  </a:ext>
                </a:extLst>
              </p:cNvPr>
              <p:cNvGraphicFramePr>
                <a:graphicFrameLocks noGrp="1"/>
              </p:cNvGraphicFramePr>
              <p:nvPr>
                <p:extLst>
                  <p:ext uri="{D42A27DB-BD31-4B8C-83A1-F6EECF244321}">
                    <p14:modId xmlns:p14="http://schemas.microsoft.com/office/powerpoint/2010/main" val="1328020476"/>
                  </p:ext>
                </p:extLst>
              </p:nvPr>
            </p:nvGraphicFramePr>
            <p:xfrm>
              <a:off x="1978024" y="1386760"/>
              <a:ext cx="8235951" cy="3383100"/>
            </p:xfrm>
            <a:graphic>
              <a:graphicData uri="http://schemas.openxmlformats.org/drawingml/2006/table">
                <a:tbl>
                  <a:tblPr firstRow="1" firstCol="1" bandRow="1">
                    <a:tableStyleId>{5C22544A-7EE6-4342-B048-85BDC9FD1C3A}</a:tableStyleId>
                  </a:tblPr>
                  <a:tblGrid>
                    <a:gridCol w="1022676">
                      <a:extLst>
                        <a:ext uri="{9D8B030D-6E8A-4147-A177-3AD203B41FA5}">
                          <a16:colId xmlns:a16="http://schemas.microsoft.com/office/drawing/2014/main" val="862955779"/>
                        </a:ext>
                      </a:extLst>
                    </a:gridCol>
                    <a:gridCol w="729924">
                      <a:extLst>
                        <a:ext uri="{9D8B030D-6E8A-4147-A177-3AD203B41FA5}">
                          <a16:colId xmlns:a16="http://schemas.microsoft.com/office/drawing/2014/main" val="1358555452"/>
                        </a:ext>
                      </a:extLst>
                    </a:gridCol>
                    <a:gridCol w="889000">
                      <a:extLst>
                        <a:ext uri="{9D8B030D-6E8A-4147-A177-3AD203B41FA5}">
                          <a16:colId xmlns:a16="http://schemas.microsoft.com/office/drawing/2014/main" val="1797936567"/>
                        </a:ext>
                      </a:extLst>
                    </a:gridCol>
                    <a:gridCol w="717550">
                      <a:extLst>
                        <a:ext uri="{9D8B030D-6E8A-4147-A177-3AD203B41FA5}">
                          <a16:colId xmlns:a16="http://schemas.microsoft.com/office/drawing/2014/main" val="2631160067"/>
                        </a:ext>
                      </a:extLst>
                    </a:gridCol>
                    <a:gridCol w="1638300">
                      <a:extLst>
                        <a:ext uri="{9D8B030D-6E8A-4147-A177-3AD203B41FA5}">
                          <a16:colId xmlns:a16="http://schemas.microsoft.com/office/drawing/2014/main" val="1410296931"/>
                        </a:ext>
                      </a:extLst>
                    </a:gridCol>
                    <a:gridCol w="1244600">
                      <a:extLst>
                        <a:ext uri="{9D8B030D-6E8A-4147-A177-3AD203B41FA5}">
                          <a16:colId xmlns:a16="http://schemas.microsoft.com/office/drawing/2014/main" val="1555450743"/>
                        </a:ext>
                      </a:extLst>
                    </a:gridCol>
                    <a:gridCol w="1041400">
                      <a:extLst>
                        <a:ext uri="{9D8B030D-6E8A-4147-A177-3AD203B41FA5}">
                          <a16:colId xmlns:a16="http://schemas.microsoft.com/office/drawing/2014/main" val="305230676"/>
                        </a:ext>
                      </a:extLst>
                    </a:gridCol>
                    <a:gridCol w="952501">
                      <a:extLst>
                        <a:ext uri="{9D8B030D-6E8A-4147-A177-3AD203B41FA5}">
                          <a16:colId xmlns:a16="http://schemas.microsoft.com/office/drawing/2014/main" val="3750202209"/>
                        </a:ext>
                      </a:extLst>
                    </a:gridCol>
                  </a:tblGrid>
                  <a:tr h="437791">
                    <a:tc>
                      <a:txBody>
                        <a:bodyPr/>
                        <a:lstStyle/>
                        <a:p>
                          <a:pPr algn="l">
                            <a:lnSpc>
                              <a:spcPct val="107000"/>
                            </a:lnSpc>
                            <a:spcAft>
                              <a:spcPts val="800"/>
                            </a:spcAft>
                            <a:buNone/>
                          </a:pPr>
                          <a:r>
                            <a:rPr lang="el-GR" sz="900" dirty="0">
                              <a:effectLst/>
                              <a:latin typeface="Times New Roman" panose="02020603050405020304" pitchFamily="18" charset="0"/>
                              <a:cs typeface="Times New Roman" panose="02020603050405020304" pitchFamily="18" charset="0"/>
                            </a:rPr>
                            <a:t>Application</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r>
                            <a:rPr lang="en-US" sz="900" dirty="0">
                              <a:effectLst/>
                              <a:latin typeface="Times New Roman" panose="02020603050405020304" pitchFamily="18" charset="0"/>
                              <a:cs typeface="Times New Roman" panose="02020603050405020304" pitchFamily="18" charset="0"/>
                            </a:rPr>
                            <a:t>Particle Type</a:t>
                          </a:r>
                          <a:endParaRPr lang="en-GB" dirty="0">
                            <a:latin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r>
                            <a:rPr lang="en-GB" sz="900" dirty="0">
                              <a:latin typeface="Times New Roman" panose="02020603050405020304" pitchFamily="18" charset="0"/>
                              <a:cs typeface="Times New Roman" panose="02020603050405020304" pitchFamily="18" charset="0"/>
                            </a:rPr>
                            <a:t>Radioisotope</a:t>
                          </a:r>
                        </a:p>
                      </a:txBody>
                      <a:tcPr marL="68580" marR="68580" marT="0" marB="0" anchor="ctr">
                        <a:solidFill>
                          <a:srgbClr val="8E8AAD"/>
                        </a:solidFill>
                      </a:tcPr>
                    </a:tc>
                    <a:tc>
                      <a:txBody>
                        <a:bodyPr/>
                        <a:lstStyle/>
                        <a:p>
                          <a:endParaRPr lang="en-US"/>
                        </a:p>
                      </a:txBody>
                      <a:tcPr marL="68580" marR="68580" marT="0" marB="0" anchor="ctr">
                        <a:blipFill>
                          <a:blip r:embed="rId8"/>
                          <a:stretch>
                            <a:fillRect l="-371795" t="-1389" r="-688034" b="-675000"/>
                          </a:stretch>
                        </a:blipFill>
                      </a:tcPr>
                    </a:tc>
                    <a:tc>
                      <a:txBody>
                        <a:bodyPr/>
                        <a:lstStyle/>
                        <a:p>
                          <a:pPr algn="ctr">
                            <a:lnSpc>
                              <a:spcPct val="107000"/>
                            </a:lnSpc>
                            <a:spcAft>
                              <a:spcPts val="800"/>
                            </a:spcAft>
                            <a:buNone/>
                          </a:pPr>
                          <a:r>
                            <a:rPr lang="en-GB" sz="900" dirty="0">
                              <a:effectLst/>
                              <a:latin typeface="Times New Roman" panose="02020603050405020304" pitchFamily="18" charset="0"/>
                              <a:ea typeface="Times New Roman" panose="02020603050405020304" pitchFamily="18" charset="0"/>
                              <a:cs typeface="Times New Roman" panose="02020603050405020304" pitchFamily="18" charset="0"/>
                            </a:rPr>
                            <a:t>Main Production Route</a:t>
                          </a:r>
                        </a:p>
                      </a:txBody>
                      <a:tcPr marL="68580" marR="68580" marT="0" marB="0" anchor="ctr">
                        <a:solidFill>
                          <a:srgbClr val="8E8AAD"/>
                        </a:solidFill>
                      </a:tcPr>
                    </a:tc>
                    <a:tc>
                      <a:txBody>
                        <a:bodyPr/>
                        <a:lstStyle/>
                        <a:p>
                          <a:pPr algn="ctr"/>
                          <a:r>
                            <a:rPr lang="en-US" sz="900" dirty="0">
                              <a:effectLst/>
                              <a:latin typeface="Times New Roman" panose="02020603050405020304" pitchFamily="18" charset="0"/>
                              <a:cs typeface="Times New Roman" panose="02020603050405020304" pitchFamily="18" charset="0"/>
                            </a:rPr>
                            <a:t>Target</a:t>
                          </a:r>
                          <a:endParaRPr lang="en-GB" dirty="0">
                            <a:latin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Average Current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Reference*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extLst>
                      <a:ext uri="{0D108BD9-81ED-4DB2-BD59-A6C34878D82A}">
                        <a16:rowId xmlns:a16="http://schemas.microsoft.com/office/drawing/2014/main" val="3352410928"/>
                      </a:ext>
                    </a:extLst>
                  </a:tr>
                  <a:tr h="308948">
                    <a:tc rowSpan="3">
                      <a:txBody>
                        <a:bodyPr/>
                        <a:lstStyle/>
                        <a:p>
                          <a:pPr algn="l">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Hadron Therapy</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r>
                            <a:rPr lang="en-US" sz="900" dirty="0">
                              <a:effectLst/>
                              <a:latin typeface="Times New Roman" panose="02020603050405020304" pitchFamily="18" charset="0"/>
                              <a:cs typeface="Times New Roman" panose="02020603050405020304" pitchFamily="18" charset="0"/>
                            </a:rPr>
                            <a:t>H</a:t>
                          </a:r>
                          <a:r>
                            <a:rPr lang="en-US" sz="900" baseline="300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800"/>
                            </a:spcAft>
                            <a:buNone/>
                          </a:pPr>
                          <a:r>
                            <a:rPr lang="en-US" sz="900" dirty="0">
                              <a:effectLst/>
                              <a:latin typeface="Times New Roman" panose="02020603050405020304" pitchFamily="18" charset="0"/>
                              <a:cs typeface="Times New Roman" panose="02020603050405020304" pitchFamily="18" charset="0"/>
                            </a:rPr>
                            <a:t>up to 220</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800"/>
                            </a:spcAft>
                            <a:buNone/>
                          </a:pPr>
                          <a:r>
                            <a:rPr lang="en-US" sz="900">
                              <a:effectLst/>
                              <a:latin typeface="Times New Roman" panose="02020603050405020304" pitchFamily="18" charset="0"/>
                              <a:cs typeface="Times New Roman" panose="02020603050405020304" pitchFamily="18" charset="0"/>
                            </a:rPr>
                            <a:t>&lt; 50 nA</a:t>
                          </a:r>
                          <a:endParaRPr lang="en-GB"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[68</a:t>
                          </a:r>
                          <a:r>
                            <a:rPr lang="en-GB"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655940753"/>
                      </a:ext>
                    </a:extLst>
                  </a:tr>
                  <a:tr h="308948">
                    <a:tc vMerge="1">
                      <a:txBody>
                        <a:bodyPr/>
                        <a:lstStyle/>
                        <a:p>
                          <a:endParaRPr lang="en-GB"/>
                        </a:p>
                      </a:txBody>
                      <a:tcPr/>
                    </a:tc>
                    <a:tc>
                      <a:txBody>
                        <a:bodyPr/>
                        <a:lstStyle/>
                        <a:p>
                          <a:pPr algn="ctr"/>
                          <a:r>
                            <a:rPr lang="en-US" sz="900" baseline="30000" dirty="0">
                              <a:effectLst/>
                              <a:latin typeface="Times New Roman" panose="02020603050405020304" pitchFamily="18" charset="0"/>
                              <a:cs typeface="Times New Roman" panose="02020603050405020304" pitchFamily="18" charset="0"/>
                            </a:rPr>
                            <a:t>4</a:t>
                          </a:r>
                          <a:r>
                            <a:rPr lang="en-US" sz="900" dirty="0">
                              <a:effectLst/>
                              <a:latin typeface="Times New Roman" panose="02020603050405020304" pitchFamily="18" charset="0"/>
                              <a:cs typeface="Times New Roman" panose="02020603050405020304" pitchFamily="18" charset="0"/>
                            </a:rPr>
                            <a:t>He</a:t>
                          </a:r>
                          <a:r>
                            <a:rPr lang="en-US" sz="900" baseline="30000" dirty="0">
                              <a:effectLst/>
                              <a:latin typeface="Times New Roman" panose="02020603050405020304" pitchFamily="18" charset="0"/>
                              <a:cs typeface="Times New Roman" panose="02020603050405020304" pitchFamily="18" charset="0"/>
                            </a:rPr>
                            <a:t>2+</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up to 220</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up to mA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[69</a:t>
                          </a:r>
                          <a:r>
                            <a:rPr lang="en-GB"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rPr>
                            <a:t>, [70]</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51993731"/>
                      </a:ext>
                    </a:extLst>
                  </a:tr>
                  <a:tr h="308948">
                    <a:tc vMerge="1">
                      <a:txBody>
                        <a:bodyPr/>
                        <a:lstStyle/>
                        <a:p>
                          <a:endParaRPr lang="en-GB"/>
                        </a:p>
                      </a:txBody>
                      <a:tcPr/>
                    </a:tc>
                    <a:tc>
                      <a:txBody>
                        <a:bodyPr/>
                        <a:lstStyle/>
                        <a:p>
                          <a:pPr algn="ctr"/>
                          <a:r>
                            <a:rPr lang="en-US" sz="900" baseline="30000" dirty="0">
                              <a:effectLst/>
                              <a:latin typeface="Times New Roman" panose="02020603050405020304" pitchFamily="18" charset="0"/>
                              <a:cs typeface="Times New Roman" panose="02020603050405020304" pitchFamily="18" charset="0"/>
                            </a:rPr>
                            <a:t>12</a:t>
                          </a:r>
                          <a:r>
                            <a:rPr lang="en-US" sz="900" dirty="0">
                              <a:effectLst/>
                              <a:latin typeface="Times New Roman" panose="02020603050405020304" pitchFamily="18" charset="0"/>
                              <a:cs typeface="Times New Roman" panose="02020603050405020304" pitchFamily="18" charset="0"/>
                            </a:rPr>
                            <a:t>C</a:t>
                          </a:r>
                          <a:r>
                            <a:rPr lang="en-US" sz="900" baseline="30000" dirty="0">
                              <a:effectLst/>
                              <a:latin typeface="Times New Roman" panose="02020603050405020304" pitchFamily="18" charset="0"/>
                              <a:cs typeface="Times New Roman" panose="02020603050405020304" pitchFamily="18" charset="0"/>
                            </a:rPr>
                            <a:t>6+</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up to 430</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buNone/>
                          </a:pPr>
                          <a:r>
                            <a:rPr lang="el-GR" sz="900" dirty="0">
                              <a:effectLst/>
                              <a:latin typeface="Times New Roman" panose="02020603050405020304" pitchFamily="18" charset="0"/>
                              <a:cs typeface="Times New Roman" panose="02020603050405020304" pitchFamily="18" charset="0"/>
                            </a:rPr>
                            <a:t>nA</a:t>
                          </a:r>
                          <a:r>
                            <a:rPr lang="en-US" sz="900" dirty="0">
                              <a:effectLst/>
                              <a:latin typeface="Times New Roman" panose="02020603050405020304" pitchFamily="18" charset="0"/>
                              <a:cs typeface="Times New Roman" panose="02020603050405020304" pitchFamily="18" charset="0"/>
                            </a:rPr>
                            <a:t> ‒</a:t>
                          </a:r>
                          <a:r>
                            <a:rPr lang="el-GR" sz="900" dirty="0">
                              <a:effectLst/>
                              <a:latin typeface="Times New Roman" panose="02020603050405020304" pitchFamily="18" charset="0"/>
                              <a:cs typeface="Times New Roman" panose="02020603050405020304" pitchFamily="18" charset="0"/>
                            </a:rPr>
                            <a:t> μ</a:t>
                          </a:r>
                          <a:r>
                            <a:rPr lang="en-US" sz="900" dirty="0">
                              <a:effectLst/>
                              <a:latin typeface="Times New Roman" panose="02020603050405020304" pitchFamily="18" charset="0"/>
                              <a:cs typeface="Times New Roman" panose="02020603050405020304" pitchFamily="18" charset="0"/>
                            </a:rPr>
                            <a:t>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[68</a:t>
                          </a:r>
                          <a:r>
                            <a:rPr lang="en-GB"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282289434"/>
                      </a:ext>
                    </a:extLst>
                  </a:tr>
                  <a:tr h="563626">
                    <a:tc rowSpan="3">
                      <a:txBody>
                        <a:bodyPr/>
                        <a:lstStyle/>
                        <a:p>
                          <a:pPr algn="l">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Radioisotope Production</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8E8AAD"/>
                        </a:solidFill>
                      </a:tcPr>
                    </a:tc>
                    <a:tc>
                      <a:txBody>
                        <a:bodyPr/>
                        <a:lstStyle/>
                        <a:p>
                          <a:pPr algn="ctr">
                            <a:lnSpc>
                              <a:spcPct val="107000"/>
                            </a:lnSpc>
                            <a:spcBef>
                              <a:spcPts val="200"/>
                            </a:spcBef>
                            <a:spcAft>
                              <a:spcPts val="800"/>
                            </a:spcAft>
                            <a:buNone/>
                          </a:pPr>
                          <a:r>
                            <a:rPr lang="en-US" sz="900" dirty="0">
                              <a:effectLst/>
                              <a:latin typeface="Times New Roman" panose="02020603050405020304" pitchFamily="18" charset="0"/>
                              <a:cs typeface="Times New Roman" panose="02020603050405020304" pitchFamily="18" charset="0"/>
                            </a:rPr>
                            <a:t>H</a:t>
                          </a:r>
                          <a:r>
                            <a:rPr lang="en-US" sz="900" baseline="30000" dirty="0">
                              <a:effectLst/>
                              <a:latin typeface="Times New Roman" panose="02020603050405020304" pitchFamily="18" charset="0"/>
                              <a:cs typeface="Times New Roman" panose="02020603050405020304" pitchFamily="18" charset="0"/>
                            </a:rPr>
                            <a:t>+</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0"/>
                            </a:spcBef>
                            <a:spcAft>
                              <a:spcPts val="6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44</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p>
                        <a:p>
                          <a:pPr algn="ctr">
                            <a:lnSpc>
                              <a:spcPct val="100000"/>
                            </a:lnSpc>
                            <a:spcBef>
                              <a:spcPts val="0"/>
                            </a:spcBef>
                            <a:spcAft>
                              <a:spcPts val="6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endPar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0000"/>
                            </a:lnSpc>
                            <a:spcBef>
                              <a:spcPts val="0"/>
                            </a:spcBef>
                            <a:spcAft>
                              <a:spcPts val="6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8-13, 15</a:t>
                          </a:r>
                        </a:p>
                        <a:p>
                          <a:pPr algn="ctr">
                            <a:lnSpc>
                              <a:spcPct val="100000"/>
                            </a:lnSpc>
                            <a:spcBef>
                              <a:spcPts val="0"/>
                            </a:spcBef>
                            <a:spcAft>
                              <a:spcPts val="6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18.2 </a:t>
                          </a:r>
                        </a:p>
                        <a:p>
                          <a:pPr algn="ctr">
                            <a:lnSpc>
                              <a:spcPct val="107000"/>
                            </a:lnSpc>
                            <a:spcBef>
                              <a:spcPts val="0"/>
                            </a:spcBef>
                            <a:spcAft>
                              <a:spcPts val="600"/>
                            </a:spcAft>
                            <a:buNone/>
                          </a:pP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900" dirty="0">
                              <a:latin typeface="Times New Roman" panose="02020603050405020304" pitchFamily="18" charset="0"/>
                              <a:cs typeface="Times New Roman" panose="02020603050405020304" pitchFamily="18" charset="0"/>
                            </a:rPr>
                            <a:t>⁴⁴Ca(</a:t>
                          </a:r>
                          <a:r>
                            <a:rPr lang="en-US" sz="900" dirty="0" err="1">
                              <a:latin typeface="Times New Roman" panose="02020603050405020304" pitchFamily="18" charset="0"/>
                              <a:cs typeface="Times New Roman" panose="02020603050405020304" pitchFamily="18" charset="0"/>
                            </a:rPr>
                            <a:t>p,n</a:t>
                          </a:r>
                          <a:r>
                            <a:rPr lang="en-US" sz="900" dirty="0">
                              <a:latin typeface="Times New Roman" panose="02020603050405020304" pitchFamily="18" charset="0"/>
                              <a:cs typeface="Times New Roman" panose="02020603050405020304" pitchFamily="18" charset="0"/>
                            </a:rPr>
                            <a:t>)⁴⁴Sc, </a:t>
                          </a:r>
                          <a:r>
                            <a:rPr lang="en-GB" sz="900" baseline="30000" dirty="0">
                              <a:latin typeface="Times New Roman" panose="02020603050405020304" pitchFamily="18" charset="0"/>
                              <a:cs typeface="Times New Roman" panose="02020603050405020304" pitchFamily="18" charset="0"/>
                            </a:rPr>
                            <a:t>47</a:t>
                          </a:r>
                          <a:r>
                            <a:rPr lang="en-GB" sz="900" dirty="0">
                              <a:latin typeface="Times New Roman" panose="02020603050405020304" pitchFamily="18" charset="0"/>
                              <a:cs typeface="Times New Roman" panose="02020603050405020304" pitchFamily="18" charset="0"/>
                            </a:rPr>
                            <a:t>Ti(p,𝛼) </a:t>
                          </a:r>
                          <a:r>
                            <a:rPr lang="en-GB" sz="900" baseline="30000" dirty="0">
                              <a:latin typeface="Times New Roman" panose="02020603050405020304" pitchFamily="18" charset="0"/>
                              <a:cs typeface="Times New Roman" panose="02020603050405020304" pitchFamily="18" charset="0"/>
                            </a:rPr>
                            <a:t>44</a:t>
                          </a:r>
                          <a:r>
                            <a:rPr lang="en-GB" sz="900" dirty="0">
                              <a:latin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600"/>
                            </a:spcAft>
                            <a:buClrTx/>
                            <a:buSzTx/>
                            <a:buFontTx/>
                            <a:buNone/>
                            <a:tabLst/>
                            <a:defRPr/>
                          </a:pPr>
                          <a:r>
                            <a:rPr lang="en-GB" sz="900" baseline="30000" dirty="0">
                              <a:latin typeface="Times New Roman" panose="02020603050405020304" pitchFamily="18" charset="0"/>
                              <a:cs typeface="Times New Roman" panose="02020603050405020304" pitchFamily="18" charset="0"/>
                            </a:rPr>
                            <a:t>48</a:t>
                          </a:r>
                          <a:r>
                            <a:rPr lang="en-GB" sz="900" dirty="0">
                              <a:latin typeface="Times New Roman" panose="02020603050405020304" pitchFamily="18" charset="0"/>
                              <a:cs typeface="Times New Roman" panose="02020603050405020304" pitchFamily="18" charset="0"/>
                            </a:rPr>
                            <a:t>Ti(p,2p)</a:t>
                          </a:r>
                          <a:r>
                            <a:rPr lang="en-GB" sz="900" baseline="30000" dirty="0">
                              <a:latin typeface="Times New Roman" panose="02020603050405020304" pitchFamily="18" charset="0"/>
                              <a:cs typeface="Times New Roman" panose="02020603050405020304" pitchFamily="18" charset="0"/>
                            </a:rPr>
                            <a:t>47</a:t>
                          </a:r>
                          <a:r>
                            <a:rPr lang="en-GB" sz="900" dirty="0">
                              <a:latin typeface="Times New Roman" panose="02020603050405020304" pitchFamily="18" charset="0"/>
                              <a:cs typeface="Times New Roman" panose="02020603050405020304" pitchFamily="18" charset="0"/>
                            </a:rPr>
                            <a:t>Sc</a:t>
                          </a:r>
                          <a:r>
                            <a:rPr lang="en-GB" sz="900" baseline="30000" dirty="0">
                              <a:latin typeface="Times New Roman" panose="02020603050405020304" pitchFamily="18" charset="0"/>
                              <a:cs typeface="Times New Roman" panose="02020603050405020304" pitchFamily="18" charset="0"/>
                            </a:rPr>
                            <a:t>*</a:t>
                          </a:r>
                          <a:r>
                            <a:rPr lang="en-GB" sz="900" dirty="0">
                              <a:latin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Bef>
                              <a:spcPts val="0"/>
                            </a:spcBef>
                            <a:spcAft>
                              <a:spcPts val="600"/>
                            </a:spcAft>
                            <a:buNone/>
                          </a:pPr>
                          <a:r>
                            <a:rPr lang="en-GB" sz="900" dirty="0">
                              <a:latin typeface="Times New Roman" panose="02020603050405020304" pitchFamily="18" charset="0"/>
                              <a:cs typeface="Times New Roman" panose="02020603050405020304" pitchFamily="18" charset="0"/>
                            </a:rPr>
                            <a:t>CaO &amp; CaCO</a:t>
                          </a:r>
                          <a:r>
                            <a:rPr lang="en-GB" sz="900" baseline="-25000" dirty="0">
                              <a:latin typeface="Times New Roman" panose="02020603050405020304" pitchFamily="18" charset="0"/>
                              <a:cs typeface="Times New Roman" panose="02020603050405020304" pitchFamily="18" charset="0"/>
                            </a:rPr>
                            <a:t>3 </a:t>
                          </a:r>
                          <a:r>
                            <a:rPr lang="en-GB" sz="900" baseline="0" dirty="0">
                              <a:latin typeface="Times New Roman" panose="02020603050405020304" pitchFamily="18" charset="0"/>
                              <a:cs typeface="Times New Roman" panose="02020603050405020304" pitchFamily="18" charset="0"/>
                            </a:rPr>
                            <a:t>, </a:t>
                          </a: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TiO</a:t>
                          </a:r>
                          <a:r>
                            <a:rPr lang="en-US"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p>
                        <a:p>
                          <a:pPr algn="ctr">
                            <a:lnSpc>
                              <a:spcPct val="107000"/>
                            </a:lnSpc>
                            <a:spcBef>
                              <a:spcPts val="0"/>
                            </a:spcBef>
                            <a:spcAft>
                              <a:spcPts val="6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TiO</a:t>
                          </a:r>
                          <a:r>
                            <a:rPr lang="en-US"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Bef>
                              <a:spcPts val="0"/>
                            </a:spcBef>
                            <a:spcAft>
                              <a:spcPts val="600"/>
                            </a:spcAft>
                            <a:buNone/>
                          </a:pPr>
                          <a:r>
                            <a:rPr lang="en-US" sz="900" dirty="0">
                              <a:effectLst/>
                              <a:latin typeface="Times New Roman" panose="02020603050405020304" pitchFamily="18" charset="0"/>
                              <a:cs typeface="Times New Roman" panose="02020603050405020304" pitchFamily="18" charset="0"/>
                            </a:rPr>
                            <a:t>50 </a:t>
                          </a: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6-8 </a:t>
                          </a:r>
                          <a:r>
                            <a:rPr lang="en-US" sz="900" dirty="0" err="1">
                              <a:effectLst/>
                              <a:latin typeface="Times New Roman" panose="02020603050405020304" pitchFamily="18" charset="0"/>
                              <a:cs typeface="Times New Roman" panose="02020603050405020304" pitchFamily="18" charset="0"/>
                            </a:rPr>
                            <a:t>nA</a:t>
                          </a:r>
                          <a:endParaRPr lang="en-US" sz="900" dirty="0">
                            <a:effectLst/>
                            <a:latin typeface="Times New Roman" panose="02020603050405020304" pitchFamily="18" charset="0"/>
                            <a:cs typeface="Times New Roman" panose="02020603050405020304" pitchFamily="18" charset="0"/>
                          </a:endParaRPr>
                        </a:p>
                        <a:p>
                          <a:pPr algn="ctr">
                            <a:lnSpc>
                              <a:spcPct val="107000"/>
                            </a:lnSpc>
                            <a:spcBef>
                              <a:spcPts val="0"/>
                            </a:spcBef>
                            <a:spcAft>
                              <a:spcPts val="6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6-8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spcBef>
                              <a:spcPts val="0"/>
                            </a:spcBef>
                            <a:spcAft>
                              <a:spcPts val="600"/>
                            </a:spcAft>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9"/>
                            </a:rPr>
                            <a:t>1</a:t>
                          </a:r>
                          <a:r>
                            <a:rPr lang="en-US" sz="900" dirty="0">
                              <a:effectLst/>
                              <a:latin typeface="Times New Roman" panose="02020603050405020304" pitchFamily="18" charset="0"/>
                              <a:cs typeface="Times New Roman" panose="02020603050405020304" pitchFamily="18" charset="0"/>
                            </a:rPr>
                            <a:t>, </a:t>
                          </a:r>
                          <a:r>
                            <a:rPr lang="en-US" sz="900" dirty="0">
                              <a:effectLst/>
                              <a:latin typeface="Times New Roman" panose="02020603050405020304" pitchFamily="18" charset="0"/>
                              <a:cs typeface="Times New Roman" panose="02020603050405020304" pitchFamily="18" charset="0"/>
                              <a:hlinkClick r:id="rId10"/>
                            </a:rPr>
                            <a:t>2</a:t>
                          </a:r>
                          <a:r>
                            <a:rPr lang="en-US" sz="900" dirty="0">
                              <a:effectLst/>
                              <a:latin typeface="Times New Roman" panose="02020603050405020304" pitchFamily="18" charset="0"/>
                              <a:cs typeface="Times New Roman" panose="02020603050405020304" pitchFamily="18" charset="0"/>
                            </a:rPr>
                            <a:t>]</a:t>
                          </a:r>
                        </a:p>
                        <a:p>
                          <a:pPr algn="ctr">
                            <a:spcBef>
                              <a:spcPts val="0"/>
                            </a:spcBef>
                            <a:spcAft>
                              <a:spcPts val="600"/>
                            </a:spcAft>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9"/>
                            </a:rPr>
                            <a:t>1</a:t>
                          </a:r>
                          <a:r>
                            <a:rPr lang="en-US"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842983855"/>
                      </a:ext>
                    </a:extLst>
                  </a:tr>
                  <a:tr h="1130300">
                    <a:tc vMerge="1">
                      <a:txBody>
                        <a:bodyPr/>
                        <a:lstStyle/>
                        <a:p>
                          <a:endParaRPr lang="en-GB"/>
                        </a:p>
                      </a:txBody>
                      <a:tcPr/>
                    </a:tc>
                    <a:tc>
                      <a:txBody>
                        <a:bodyPr/>
                        <a:lstStyle/>
                        <a:p>
                          <a:pPr algn="ctr">
                            <a:lnSpc>
                              <a:spcPct val="107000"/>
                            </a:lnSpc>
                            <a:spcAft>
                              <a:spcPts val="800"/>
                            </a:spcAft>
                            <a:buNone/>
                          </a:pPr>
                          <a:r>
                            <a:rPr lang="el-GR" sz="900" baseline="30000" dirty="0">
                              <a:effectLst/>
                              <a:latin typeface="Times New Roman" panose="02020603050405020304" pitchFamily="18" charset="0"/>
                              <a:cs typeface="Times New Roman" panose="02020603050405020304" pitchFamily="18" charset="0"/>
                            </a:rPr>
                            <a:t>2</a:t>
                          </a:r>
                          <a:r>
                            <a:rPr lang="el-GR" sz="900" dirty="0">
                              <a:effectLst/>
                              <a:latin typeface="Times New Roman" panose="02020603050405020304" pitchFamily="18" charset="0"/>
                              <a:cs typeface="Times New Roman" panose="02020603050405020304" pitchFamily="18" charset="0"/>
                            </a:rPr>
                            <a:t>H</a:t>
                          </a:r>
                          <a:r>
                            <a:rPr lang="el-GR" sz="900" baseline="30000" dirty="0">
                              <a:effectLst/>
                              <a:latin typeface="Times New Roman" panose="02020603050405020304" pitchFamily="18" charset="0"/>
                              <a:cs typeface="Times New Roman" panose="02020603050405020304" pitchFamily="18" charset="0"/>
                            </a:rPr>
                            <a:t>+</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43</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endPar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44</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177</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Lu</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&lt;5</a:t>
                          </a: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2.5</a:t>
                          </a: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5-10</a:t>
                          </a: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5-7.5</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GB" sz="900" b="0" i="0" kern="1200" baseline="30000" dirty="0">
                              <a:solidFill>
                                <a:schemeClr val="dk1"/>
                              </a:solidFill>
                              <a:effectLst/>
                              <a:latin typeface="Times New Roman" panose="02020603050405020304" pitchFamily="18" charset="0"/>
                              <a:ea typeface="+mn-ea"/>
                              <a:cs typeface="Times New Roman" panose="02020603050405020304" pitchFamily="18" charset="0"/>
                            </a:rPr>
                            <a:t>42</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Ca(</a:t>
                          </a:r>
                          <a:r>
                            <a:rPr lang="en-GB" sz="900" b="0" i="0" kern="1200" dirty="0" err="1">
                              <a:solidFill>
                                <a:schemeClr val="dk1"/>
                              </a:solidFill>
                              <a:effectLst/>
                              <a:latin typeface="Times New Roman" panose="02020603050405020304" pitchFamily="18" charset="0"/>
                              <a:ea typeface="+mn-ea"/>
                              <a:cs typeface="Times New Roman" panose="02020603050405020304" pitchFamily="18" charset="0"/>
                            </a:rPr>
                            <a:t>d,n</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a:t>
                          </a:r>
                          <a:r>
                            <a:rPr lang="en-GB" sz="900" b="0" i="0" kern="1200" baseline="30000" dirty="0">
                              <a:solidFill>
                                <a:schemeClr val="dk1"/>
                              </a:solidFill>
                              <a:effectLst/>
                              <a:latin typeface="Times New Roman" panose="02020603050405020304" pitchFamily="18" charset="0"/>
                              <a:ea typeface="+mn-ea"/>
                              <a:cs typeface="Times New Roman" panose="02020603050405020304" pitchFamily="18" charset="0"/>
                            </a:rPr>
                            <a:t>43</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Sc</a:t>
                          </a:r>
                        </a:p>
                        <a:p>
                          <a:pPr algn="ctr">
                            <a:lnSpc>
                              <a:spcPct val="107000"/>
                            </a:lnSpc>
                            <a:spcAft>
                              <a:spcPts val="800"/>
                            </a:spcAft>
                            <a:buNone/>
                          </a:pPr>
                          <a:r>
                            <a:rPr lang="nn-NO" sz="900" b="0" baseline="30000" dirty="0">
                              <a:latin typeface="Times New Roman" panose="02020603050405020304" pitchFamily="18" charset="0"/>
                              <a:cs typeface="Times New Roman" panose="02020603050405020304" pitchFamily="18" charset="0"/>
                            </a:rPr>
                            <a:t>46</a:t>
                          </a:r>
                          <a:r>
                            <a:rPr lang="nn-NO" sz="900" b="0" dirty="0">
                              <a:latin typeface="Times New Roman" panose="02020603050405020304" pitchFamily="18" charset="0"/>
                              <a:cs typeface="Times New Roman" panose="02020603050405020304" pitchFamily="18" charset="0"/>
                            </a:rPr>
                            <a:t>Ca(d,n)</a:t>
                          </a:r>
                          <a:r>
                            <a:rPr lang="nn-NO" sz="900" b="0" baseline="30000" dirty="0">
                              <a:latin typeface="Times New Roman" panose="02020603050405020304" pitchFamily="18" charset="0"/>
                              <a:cs typeface="Times New Roman" panose="02020603050405020304" pitchFamily="18" charset="0"/>
                            </a:rPr>
                            <a:t>47</a:t>
                          </a:r>
                          <a:r>
                            <a:rPr lang="nn-NO" sz="900" b="0" dirty="0">
                              <a:latin typeface="Times New Roman" panose="02020603050405020304" pitchFamily="18" charset="0"/>
                              <a:cs typeface="Times New Roman" panose="02020603050405020304" pitchFamily="18" charset="0"/>
                            </a:rPr>
                            <a:t>Sc </a:t>
                          </a:r>
                        </a:p>
                        <a:p>
                          <a:pPr algn="ctr">
                            <a:lnSpc>
                              <a:spcPct val="107000"/>
                            </a:lnSpc>
                            <a:spcAft>
                              <a:spcPts val="800"/>
                            </a:spcAft>
                            <a:buNone/>
                          </a:pPr>
                          <a:r>
                            <a:rPr lang="en-GB" sz="900" baseline="30000" dirty="0">
                              <a:latin typeface="Times New Roman" panose="02020603050405020304" pitchFamily="18" charset="0"/>
                              <a:cs typeface="Times New Roman" panose="02020603050405020304" pitchFamily="18" charset="0"/>
                            </a:rPr>
                            <a:t>44</a:t>
                          </a:r>
                          <a:r>
                            <a:rPr lang="en-GB" sz="900" dirty="0">
                              <a:latin typeface="Times New Roman" panose="02020603050405020304" pitchFamily="18" charset="0"/>
                              <a:cs typeface="Times New Roman" panose="02020603050405020304" pitchFamily="18" charset="0"/>
                            </a:rPr>
                            <a:t>Ca(d,2n)</a:t>
                          </a:r>
                          <a:r>
                            <a:rPr lang="nn-NO" sz="900" b="0" baseline="30000" dirty="0">
                              <a:latin typeface="Times New Roman" panose="02020603050405020304" pitchFamily="18" charset="0"/>
                              <a:cs typeface="Times New Roman" panose="02020603050405020304" pitchFamily="18" charset="0"/>
                            </a:rPr>
                            <a:t> 43</a:t>
                          </a:r>
                          <a:r>
                            <a:rPr lang="nn-NO" sz="900" b="0" dirty="0">
                              <a:latin typeface="Times New Roman" panose="02020603050405020304" pitchFamily="18" charset="0"/>
                              <a:cs typeface="Times New Roman" panose="02020603050405020304" pitchFamily="18" charset="0"/>
                            </a:rPr>
                            <a:t>Sc</a:t>
                          </a:r>
                        </a:p>
                        <a:p>
                          <a:pPr marL="0" marR="0" lvl="0" indent="0" algn="ctr" defTabSz="914400" rtl="0" eaLnBrk="1" fontAlgn="auto" latinLnBrk="0" hangingPunct="1">
                            <a:lnSpc>
                              <a:spcPct val="107000"/>
                            </a:lnSpc>
                            <a:spcBef>
                              <a:spcPts val="0"/>
                            </a:spcBef>
                            <a:spcAft>
                              <a:spcPts val="800"/>
                            </a:spcAft>
                            <a:buClrTx/>
                            <a:buSzTx/>
                            <a:buFontTx/>
                            <a:buNone/>
                            <a:tabLst/>
                            <a:defRPr/>
                          </a:pPr>
                          <a:r>
                            <a:rPr lang="nn-NO" sz="900" b="0" baseline="30000" dirty="0">
                              <a:latin typeface="Times New Roman" panose="02020603050405020304" pitchFamily="18" charset="0"/>
                              <a:cs typeface="Times New Roman" panose="02020603050405020304" pitchFamily="18" charset="0"/>
                            </a:rPr>
                            <a:t>176</a:t>
                          </a:r>
                          <a:r>
                            <a:rPr lang="nn-NO" sz="900" b="0" dirty="0">
                              <a:latin typeface="Times New Roman" panose="02020603050405020304" pitchFamily="18" charset="0"/>
                              <a:cs typeface="Times New Roman" panose="02020603050405020304" pitchFamily="18" charset="0"/>
                            </a:rPr>
                            <a:t>Yb(d,n)</a:t>
                          </a:r>
                          <a:r>
                            <a:rPr lang="nn-NO" sz="900" b="0" baseline="30000" dirty="0">
                              <a:latin typeface="Times New Roman" panose="02020603050405020304" pitchFamily="18" charset="0"/>
                              <a:cs typeface="Times New Roman" panose="02020603050405020304" pitchFamily="18" charset="0"/>
                            </a:rPr>
                            <a:t>177</a:t>
                          </a:r>
                          <a:r>
                            <a:rPr lang="nn-NO" sz="900" b="0" dirty="0">
                              <a:latin typeface="Times New Roman" panose="02020603050405020304" pitchFamily="18" charset="0"/>
                              <a:cs typeface="Times New Roman" panose="02020603050405020304" pitchFamily="18" charset="0"/>
                            </a:rPr>
                            <a:t>Lu, </a:t>
                          </a:r>
                          <a:r>
                            <a:rPr lang="nn-NO" sz="900" b="0" baseline="30000" dirty="0">
                              <a:latin typeface="Times New Roman" panose="02020603050405020304" pitchFamily="18" charset="0"/>
                              <a:cs typeface="Times New Roman" panose="02020603050405020304" pitchFamily="18" charset="0"/>
                            </a:rPr>
                            <a:t>176</a:t>
                          </a:r>
                          <a:r>
                            <a:rPr lang="nn-NO" sz="900" b="0" dirty="0">
                              <a:latin typeface="Times New Roman" panose="02020603050405020304" pitchFamily="18" charset="0"/>
                              <a:cs typeface="Times New Roman" panose="02020603050405020304" pitchFamily="18" charset="0"/>
                            </a:rPr>
                            <a:t>Yb(d,p)</a:t>
                          </a:r>
                          <a:r>
                            <a:rPr lang="nn-NO" sz="900" b="0" baseline="30000" dirty="0">
                              <a:latin typeface="Times New Roman" panose="02020603050405020304" pitchFamily="18" charset="0"/>
                              <a:cs typeface="Times New Roman" panose="02020603050405020304" pitchFamily="18" charset="0"/>
                            </a:rPr>
                            <a:t>177</a:t>
                          </a:r>
                          <a:r>
                            <a:rPr lang="nn-NO" sz="900" b="0" dirty="0">
                              <a:latin typeface="Times New Roman" panose="02020603050405020304" pitchFamily="18" charset="0"/>
                              <a:cs typeface="Times New Roman" panose="02020603050405020304" pitchFamily="18" charset="0"/>
                            </a:rPr>
                            <a:t>Lu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nn-NO" sz="900" b="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GB" sz="900" b="0" i="0" kern="1200" baseline="30000" dirty="0">
                              <a:solidFill>
                                <a:schemeClr val="dk1"/>
                              </a:solidFill>
                              <a:effectLst/>
                              <a:latin typeface="Times New Roman" panose="02020603050405020304" pitchFamily="18" charset="0"/>
                              <a:ea typeface="+mn-ea"/>
                              <a:cs typeface="Times New Roman" panose="02020603050405020304" pitchFamily="18" charset="0"/>
                            </a:rPr>
                            <a:t>42</a:t>
                          </a:r>
                          <a:r>
                            <a:rPr lang="en-GB" sz="900" b="0" i="0" kern="1200" dirty="0">
                              <a:solidFill>
                                <a:schemeClr val="dk1"/>
                              </a:solidFill>
                              <a:effectLst/>
                              <a:latin typeface="Times New Roman" panose="02020603050405020304" pitchFamily="18" charset="0"/>
                              <a:ea typeface="+mn-ea"/>
                              <a:cs typeface="Times New Roman" panose="02020603050405020304" pitchFamily="18" charset="0"/>
                            </a:rPr>
                            <a:t>CaO</a:t>
                          </a:r>
                        </a:p>
                        <a:p>
                          <a:pPr algn="ctr">
                            <a:lnSpc>
                              <a:spcPct val="107000"/>
                            </a:lnSpc>
                            <a:spcAft>
                              <a:spcPts val="800"/>
                            </a:spcAft>
                            <a:buNone/>
                          </a:pPr>
                          <a:r>
                            <a:rPr lang="en-GB" sz="900" baseline="30000" dirty="0">
                              <a:latin typeface="Times New Roman" panose="02020603050405020304" pitchFamily="18" charset="0"/>
                              <a:cs typeface="Times New Roman" panose="02020603050405020304" pitchFamily="18" charset="0"/>
                            </a:rPr>
                            <a:t>46</a:t>
                          </a:r>
                          <a:r>
                            <a:rPr lang="en-GB" sz="900" dirty="0">
                              <a:latin typeface="Times New Roman" panose="02020603050405020304" pitchFamily="18" charset="0"/>
                              <a:cs typeface="Times New Roman" panose="02020603050405020304" pitchFamily="18" charset="0"/>
                            </a:rPr>
                            <a:t>CaCO</a:t>
                          </a:r>
                          <a:r>
                            <a:rPr lang="en-GB" sz="900" baseline="-25000" dirty="0">
                              <a:latin typeface="Times New Roman" panose="02020603050405020304" pitchFamily="18" charset="0"/>
                              <a:cs typeface="Times New Roman" panose="02020603050405020304" pitchFamily="18" charset="0"/>
                            </a:rPr>
                            <a:t>3</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aseline="30000" dirty="0">
                              <a:latin typeface="Times New Roman" panose="02020603050405020304" pitchFamily="18" charset="0"/>
                              <a:cs typeface="Times New Roman" panose="02020603050405020304" pitchFamily="18" charset="0"/>
                            </a:rPr>
                            <a:t>44</a:t>
                          </a:r>
                          <a:r>
                            <a:rPr lang="en-GB" sz="900" dirty="0">
                              <a:latin typeface="Times New Roman" panose="02020603050405020304" pitchFamily="18" charset="0"/>
                              <a:cs typeface="Times New Roman" panose="02020603050405020304" pitchFamily="18" charset="0"/>
                            </a:rPr>
                            <a:t>CaCO</a:t>
                          </a:r>
                          <a:r>
                            <a:rPr lang="en-GB" sz="900" baseline="-25000" dirty="0">
                              <a:latin typeface="Times New Roman" panose="02020603050405020304" pitchFamily="18" charset="0"/>
                              <a:cs typeface="Times New Roman" panose="02020603050405020304" pitchFamily="18" charset="0"/>
                            </a:rPr>
                            <a:t>3</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176</a:t>
                          </a:r>
                          <a:r>
                            <a:rPr lang="en-GB" sz="900" baseline="0" dirty="0">
                              <a:effectLst/>
                              <a:latin typeface="Times New Roman" panose="02020603050405020304" pitchFamily="18" charset="0"/>
                              <a:ea typeface="Times New Roman" panose="02020603050405020304" pitchFamily="18" charset="0"/>
                              <a:cs typeface="Times New Roman" panose="02020603050405020304" pitchFamily="18" charset="0"/>
                            </a:rPr>
                            <a:t>Yb</a:t>
                          </a:r>
                          <a:r>
                            <a:rPr lang="en-GB"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900" baseline="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GB" sz="9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9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800"/>
                            </a:spcAft>
                            <a:buNone/>
                          </a:pPr>
                          <a:r>
                            <a:rPr lang="en-US" sz="900" dirty="0">
                              <a:effectLst/>
                              <a:latin typeface="Times New Roman" panose="02020603050405020304" pitchFamily="18" charset="0"/>
                              <a:cs typeface="Times New Roman" panose="02020603050405020304" pitchFamily="18" charset="0"/>
                            </a:rPr>
                            <a:t>1-8 </a:t>
                          </a: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effectLst/>
                              <a:latin typeface="Times New Roman" panose="02020603050405020304" pitchFamily="18" charset="0"/>
                              <a:cs typeface="Times New Roman" panose="02020603050405020304" pitchFamily="18" charset="0"/>
                            </a:rPr>
                            <a:t>1 </a:t>
                          </a: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300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100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900" dirty="0" err="1">
                              <a:effectLst/>
                              <a:latin typeface="Times New Roman" panose="02020603050405020304" pitchFamily="18" charset="0"/>
                              <a:cs typeface="Times New Roman" panose="02020603050405020304" pitchFamily="18" charset="0"/>
                            </a:rPr>
                            <a:t>A</a:t>
                          </a:r>
                          <a:r>
                            <a:rPr lang="en-US" sz="900" dirty="0">
                              <a:effectLst/>
                              <a:latin typeface="Times New Roman" panose="02020603050405020304" pitchFamily="18" charset="0"/>
                              <a:cs typeface="Times New Roman" panose="02020603050405020304" pitchFamily="18" charset="0"/>
                            </a:rPr>
                            <a:t> </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11"/>
                            </a:rPr>
                            <a:t>1</a:t>
                          </a:r>
                          <a:r>
                            <a:rPr lang="en-US" sz="900" dirty="0">
                              <a:effectLst/>
                              <a:latin typeface="Times New Roman" panose="02020603050405020304" pitchFamily="18" charset="0"/>
                              <a:cs typeface="Times New Roman" panose="02020603050405020304" pitchFamily="18" charset="0"/>
                            </a:rPr>
                            <a:t>]</a:t>
                          </a:r>
                        </a:p>
                        <a:p>
                          <a:pPr algn="ct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12"/>
                            </a:rPr>
                            <a:t>2</a:t>
                          </a:r>
                          <a:r>
                            <a:rPr lang="en-US" sz="900" dirty="0">
                              <a:effectLst/>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13"/>
                            </a:rPr>
                            <a:t>3</a:t>
                          </a:r>
                          <a:r>
                            <a:rPr lang="en-US" sz="900" dirty="0">
                              <a:effectLst/>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latin typeface="Times New Roman" panose="02020603050405020304" pitchFamily="18" charset="0"/>
                              <a:cs typeface="Times New Roman" panose="02020603050405020304" pitchFamily="18" charset="0"/>
                            </a:rPr>
                            <a:t>[</a:t>
                          </a:r>
                          <a:r>
                            <a:rPr lang="en-US" sz="900" dirty="0">
                              <a:effectLst/>
                              <a:latin typeface="Times New Roman" panose="02020603050405020304" pitchFamily="18" charset="0"/>
                              <a:cs typeface="Times New Roman" panose="02020603050405020304" pitchFamily="18" charset="0"/>
                              <a:hlinkClick r:id="rId14"/>
                            </a:rPr>
                            <a:t>4</a:t>
                          </a:r>
                          <a:r>
                            <a:rPr lang="en-US" sz="900" dirty="0">
                              <a:effectLst/>
                              <a:latin typeface="Times New Roman" panose="02020603050405020304" pitchFamily="18" charset="0"/>
                              <a:cs typeface="Times New Roman" panose="02020603050405020304" pitchFamily="18" charset="0"/>
                            </a:rPr>
                            <a:t>]</a:t>
                          </a: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941946584"/>
                      </a:ext>
                    </a:extLst>
                  </a:tr>
                  <a:tr h="324539">
                    <a:tc vMerge="1">
                      <a:txBody>
                        <a:bodyPr/>
                        <a:lstStyle/>
                        <a:p>
                          <a:endParaRPr lang="en-GB"/>
                        </a:p>
                      </a:txBody>
                      <a:tcPr/>
                    </a:tc>
                    <a:tc>
                      <a:txBody>
                        <a:bodyPr/>
                        <a:lstStyle/>
                        <a:p>
                          <a:pPr algn="ctr">
                            <a:lnSpc>
                              <a:spcPct val="107000"/>
                            </a:lnSpc>
                            <a:spcAft>
                              <a:spcPts val="200"/>
                            </a:spcAft>
                            <a:buNone/>
                          </a:pPr>
                          <a:r>
                            <a:rPr lang="en-US" sz="900" baseline="30000" dirty="0">
                              <a:effectLst/>
                              <a:latin typeface="Times New Roman" panose="02020603050405020304" pitchFamily="18" charset="0"/>
                              <a:cs typeface="Times New Roman" panose="02020603050405020304" pitchFamily="18" charset="0"/>
                            </a:rPr>
                            <a:t>4</a:t>
                          </a:r>
                          <a:r>
                            <a:rPr lang="en-US" sz="900" dirty="0">
                              <a:effectLst/>
                              <a:latin typeface="Times New Roman" panose="02020603050405020304" pitchFamily="18" charset="0"/>
                              <a:cs typeface="Times New Roman" panose="02020603050405020304" pitchFamily="18" charset="0"/>
                            </a:rPr>
                            <a:t>He</a:t>
                          </a:r>
                          <a:r>
                            <a:rPr lang="en-US" sz="900" baseline="30000" dirty="0">
                              <a:effectLst/>
                              <a:latin typeface="Times New Roman" panose="02020603050405020304" pitchFamily="18" charset="0"/>
                              <a:cs typeface="Times New Roman" panose="02020603050405020304" pitchFamily="18" charset="0"/>
                            </a:rPr>
                            <a:t>2+</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200"/>
                            </a:spcAft>
                            <a:buNone/>
                          </a:pPr>
                          <a:r>
                            <a:rPr lang="en-US" sz="9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152</a:t>
                          </a:r>
                          <a:r>
                            <a:rPr lang="en-US" sz="900" baseline="0" dirty="0">
                              <a:effectLst/>
                              <a:latin typeface="Times New Roman" panose="02020603050405020304" pitchFamily="18" charset="0"/>
                              <a:ea typeface="Times New Roman" panose="02020603050405020304" pitchFamily="18" charset="0"/>
                              <a:cs typeface="Times New Roman" panose="02020603050405020304" pitchFamily="18" charset="0"/>
                            </a:rPr>
                            <a:t>Tb</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10-15</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r>
                            <a:rPr lang="nn-NO" sz="900" b="0" baseline="30000" dirty="0">
                              <a:latin typeface="Times New Roman" panose="02020603050405020304" pitchFamily="18" charset="0"/>
                              <a:cs typeface="Times New Roman" panose="02020603050405020304" pitchFamily="18" charset="0"/>
                            </a:rPr>
                            <a:t>151</a:t>
                          </a:r>
                          <a:r>
                            <a:rPr lang="nn-NO" sz="900" b="0" dirty="0">
                              <a:latin typeface="Times New Roman" panose="02020603050405020304" pitchFamily="18" charset="0"/>
                              <a:cs typeface="Times New Roman" panose="02020603050405020304" pitchFamily="18" charset="0"/>
                            </a:rPr>
                            <a:t>Eu(</a:t>
                          </a:r>
                          <a:r>
                            <a:rPr lang="el-GR" sz="900" b="0" dirty="0">
                              <a:latin typeface="Times New Roman" panose="02020603050405020304" pitchFamily="18" charset="0"/>
                              <a:cs typeface="Times New Roman" panose="02020603050405020304" pitchFamily="18" charset="0"/>
                            </a:rPr>
                            <a:t>α</a:t>
                          </a:r>
                          <a:r>
                            <a:rPr lang="nn-NO" sz="900" b="0" dirty="0">
                              <a:latin typeface="Times New Roman" panose="02020603050405020304" pitchFamily="18" charset="0"/>
                              <a:cs typeface="Times New Roman" panose="02020603050405020304" pitchFamily="18" charset="0"/>
                            </a:rPr>
                            <a:t>,3n)</a:t>
                          </a:r>
                          <a:r>
                            <a:rPr lang="nn-NO" sz="900" b="0" baseline="30000" dirty="0">
                              <a:latin typeface="Times New Roman" panose="02020603050405020304" pitchFamily="18" charset="0"/>
                              <a:cs typeface="Times New Roman" panose="02020603050405020304" pitchFamily="18" charset="0"/>
                            </a:rPr>
                            <a:t>152</a:t>
                          </a:r>
                          <a:r>
                            <a:rPr lang="nn-NO" sz="900" b="0" dirty="0">
                              <a:latin typeface="Times New Roman" panose="02020603050405020304" pitchFamily="18" charset="0"/>
                              <a:cs typeface="Times New Roman" panose="02020603050405020304" pitchFamily="18" charset="0"/>
                            </a:rPr>
                            <a:t>Tb</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200"/>
                            </a:spcAft>
                            <a:buNone/>
                          </a:pPr>
                          <a:r>
                            <a:rPr lang="el-GR" sz="900" dirty="0">
                              <a:effectLst/>
                              <a:latin typeface="Times New Roman" panose="02020603050405020304" pitchFamily="18" charset="0"/>
                              <a:cs typeface="Times New Roman" panose="02020603050405020304" pitchFamily="18" charset="0"/>
                            </a:rPr>
                            <a:t>μ</a:t>
                          </a:r>
                          <a:r>
                            <a:rPr lang="en-US" sz="900" dirty="0">
                              <a:effectLst/>
                              <a:latin typeface="Times New Roman" panose="02020603050405020304" pitchFamily="18" charset="0"/>
                              <a:cs typeface="Times New Roman" panose="02020603050405020304" pitchFamily="18" charset="0"/>
                            </a:rPr>
                            <a:t>A ‒ mA</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ctr"/>
                          <a:endParaRPr lang="en-GB" sz="900" dirty="0">
                            <a:latin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353454597"/>
                      </a:ext>
                    </a:extLst>
                  </a:tr>
                </a:tbl>
              </a:graphicData>
            </a:graphic>
          </p:graphicFrame>
        </mc:Fallback>
      </mc:AlternateContent>
      <p:sp>
        <p:nvSpPr>
          <p:cNvPr id="3" name="TextBox 2">
            <a:extLst>
              <a:ext uri="{FF2B5EF4-FFF2-40B4-BE49-F238E27FC236}">
                <a16:creationId xmlns:a16="http://schemas.microsoft.com/office/drawing/2014/main" id="{A8152F6F-BF04-B0AA-09F6-327875FE0D3F}"/>
              </a:ext>
            </a:extLst>
          </p:cNvPr>
          <p:cNvSpPr txBox="1"/>
          <p:nvPr/>
        </p:nvSpPr>
        <p:spPr>
          <a:xfrm>
            <a:off x="1978024" y="4769860"/>
            <a:ext cx="3932487" cy="230832"/>
          </a:xfrm>
          <a:prstGeom prst="rect">
            <a:avLst/>
          </a:prstGeom>
          <a:noFill/>
        </p:spPr>
        <p:txBody>
          <a:bodyPr wrap="none" rtlCol="0">
            <a:spAutoFit/>
          </a:bodyPr>
          <a:lstStyle/>
          <a:p>
            <a:r>
              <a:rPr lang="en-US" sz="900" i="1" dirty="0">
                <a:latin typeface="Times New Roman" panose="02020603050405020304" pitchFamily="18" charset="0"/>
                <a:cs typeface="Times New Roman" panose="02020603050405020304" pitchFamily="18" charset="0"/>
              </a:rPr>
              <a:t>*promising route: </a:t>
            </a:r>
            <a:r>
              <a:rPr lang="en-GB" sz="900" i="1" dirty="0">
                <a:latin typeface="Times New Roman" panose="02020603050405020304" pitchFamily="18" charset="0"/>
                <a:cs typeface="Times New Roman" panose="02020603050405020304" pitchFamily="18" charset="0"/>
              </a:rPr>
              <a:t>10-20 MeV for the enriched </a:t>
            </a:r>
            <a:r>
              <a:rPr lang="en-GB" sz="900" i="1" baseline="30000" dirty="0">
                <a:latin typeface="Times New Roman" panose="02020603050405020304" pitchFamily="18" charset="0"/>
                <a:cs typeface="Times New Roman" panose="02020603050405020304" pitchFamily="18" charset="0"/>
              </a:rPr>
              <a:t>50</a:t>
            </a:r>
            <a:r>
              <a:rPr lang="en-GB" sz="900" i="1" dirty="0">
                <a:latin typeface="Times New Roman" panose="02020603050405020304" pitchFamily="18" charset="0"/>
                <a:cs typeface="Times New Roman" panose="02020603050405020304" pitchFamily="18" charset="0"/>
              </a:rPr>
              <a:t>Ti target , </a:t>
            </a:r>
            <a:r>
              <a:rPr lang="en-GB" sz="900" i="1" baseline="30000" dirty="0">
                <a:latin typeface="Times New Roman" panose="02020603050405020304" pitchFamily="18" charset="0"/>
                <a:cs typeface="Times New Roman" panose="02020603050405020304" pitchFamily="18" charset="0"/>
              </a:rPr>
              <a:t>50</a:t>
            </a:r>
            <a:r>
              <a:rPr lang="en-GB" sz="900" i="1" dirty="0">
                <a:latin typeface="Times New Roman" panose="02020603050405020304" pitchFamily="18" charset="0"/>
                <a:cs typeface="Times New Roman" panose="02020603050405020304" pitchFamily="18" charset="0"/>
              </a:rPr>
              <a:t>Ti(p,𝛼)</a:t>
            </a:r>
            <a:r>
              <a:rPr lang="en-GB" sz="900" i="1" baseline="30000" dirty="0">
                <a:latin typeface="Times New Roman" panose="02020603050405020304" pitchFamily="18" charset="0"/>
                <a:cs typeface="Times New Roman" panose="02020603050405020304" pitchFamily="18" charset="0"/>
              </a:rPr>
              <a:t>47</a:t>
            </a:r>
            <a:r>
              <a:rPr lang="en-GB" sz="900" i="1" dirty="0">
                <a:latin typeface="Times New Roman" panose="02020603050405020304" pitchFamily="18" charset="0"/>
                <a:cs typeface="Times New Roman" panose="02020603050405020304" pitchFamily="18" charset="0"/>
              </a:rPr>
              <a:t>Sc</a:t>
            </a:r>
            <a:r>
              <a:rPr lang="en-GB" sz="900" dirty="0"/>
              <a:t>, </a:t>
            </a:r>
            <a:r>
              <a:rPr lang="en-GB" sz="900" i="1" dirty="0">
                <a:latin typeface="Times New Roman" panose="02020603050405020304" pitchFamily="18" charset="0"/>
                <a:cs typeface="Times New Roman" panose="02020603050405020304" pitchFamily="18" charset="0"/>
              </a:rPr>
              <a:t>ref.</a:t>
            </a:r>
            <a:r>
              <a:rPr lang="en-GB" sz="900" i="1" dirty="0">
                <a:latin typeface="Times New Roman" panose="02020603050405020304" pitchFamily="18" charset="0"/>
                <a:cs typeface="Times New Roman" panose="02020603050405020304" pitchFamily="18" charset="0"/>
                <a:hlinkClick r:id="rId15"/>
              </a:rPr>
              <a:t>1</a:t>
            </a:r>
            <a:endParaRPr lang="en-GB" sz="9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54D81F6-60E9-3FFE-B6E2-7C54912203B1}"/>
              </a:ext>
            </a:extLst>
          </p:cNvPr>
          <p:cNvSpPr txBox="1"/>
          <p:nvPr/>
        </p:nvSpPr>
        <p:spPr>
          <a:xfrm>
            <a:off x="3581400" y="5193773"/>
            <a:ext cx="6132641" cy="369332"/>
          </a:xfrm>
          <a:prstGeom prst="rect">
            <a:avLst/>
          </a:prstGeom>
          <a:noFill/>
        </p:spPr>
        <p:txBody>
          <a:bodyPr wrap="none" rtlCol="0">
            <a:spAutoFit/>
          </a:bodyPr>
          <a:lstStyle/>
          <a:p>
            <a:r>
              <a:rPr lang="en-US" dirty="0">
                <a:solidFill>
                  <a:srgbClr val="FF0000"/>
                </a:solidFill>
              </a:rPr>
              <a:t>Targets for R&amp;D, targets for RI prod -&gt; check IC12 Conference</a:t>
            </a:r>
            <a:endParaRPr lang="en-GB" dirty="0">
              <a:solidFill>
                <a:srgbClr val="FF0000"/>
              </a:solidFill>
            </a:endParaRPr>
          </a:p>
        </p:txBody>
      </p:sp>
    </p:spTree>
    <p:extLst>
      <p:ext uri="{BB962C8B-B14F-4D97-AF65-F5344CB8AC3E}">
        <p14:creationId xmlns:p14="http://schemas.microsoft.com/office/powerpoint/2010/main" val="20979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A41945-8B58-9CA7-A9BF-A6A4084CEC5A}"/>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DC56E697-9B25-EA76-F953-55072C210558}"/>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72FAA89F-B5FD-C8EC-089F-306CFCF60B40}"/>
              </a:ext>
            </a:extLst>
          </p:cNvPr>
          <p:cNvSpPr>
            <a:spLocks noGrp="1"/>
          </p:cNvSpPr>
          <p:nvPr>
            <p:ph type="sldNum" sz="quarter" idx="12"/>
          </p:nvPr>
        </p:nvSpPr>
        <p:spPr/>
        <p:txBody>
          <a:bodyPr/>
          <a:lstStyle/>
          <a:p>
            <a:fld id="{15FF0078-C6BA-45F6-9D1D-0D56BEEF6A5B}" type="slidenum">
              <a:rPr lang="el-GR" smtClean="0"/>
              <a:t>24</a:t>
            </a:fld>
            <a:endParaRPr lang="el-GR"/>
          </a:p>
        </p:txBody>
      </p:sp>
      <p:sp>
        <p:nvSpPr>
          <p:cNvPr id="7" name="Title 1">
            <a:extLst>
              <a:ext uri="{FF2B5EF4-FFF2-40B4-BE49-F238E27FC236}">
                <a16:creationId xmlns:a16="http://schemas.microsoft.com/office/drawing/2014/main" id="{28C104E4-CC2E-2C9A-F704-FD5CD0EFF79B}"/>
              </a:ext>
            </a:extLst>
          </p:cNvPr>
          <p:cNvSpPr>
            <a:spLocks noGrp="1"/>
          </p:cNvSpPr>
          <p:nvPr>
            <p:ph type="title"/>
          </p:nvPr>
        </p:nvSpPr>
        <p:spPr>
          <a:xfrm>
            <a:off x="838200" y="203197"/>
            <a:ext cx="10515600" cy="670045"/>
          </a:xfrm>
        </p:spPr>
        <p:txBody>
          <a:bodyPr/>
          <a:lstStyle/>
          <a:p>
            <a:r>
              <a:rPr lang="en-US" dirty="0"/>
              <a:t>L3 ECR Ion Source</a:t>
            </a:r>
            <a:endParaRPr lang="en-GB" dirty="0"/>
          </a:p>
        </p:txBody>
      </p:sp>
      <p:pic>
        <p:nvPicPr>
          <p:cNvPr id="1026" name="Picture 2">
            <a:extLst>
              <a:ext uri="{FF2B5EF4-FFF2-40B4-BE49-F238E27FC236}">
                <a16:creationId xmlns:a16="http://schemas.microsoft.com/office/drawing/2014/main" id="{425D21DE-E76D-F678-A81C-AABFD5B3D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87" r="11563" b="2609"/>
          <a:stretch>
            <a:fillRect/>
          </a:stretch>
        </p:blipFill>
        <p:spPr bwMode="auto">
          <a:xfrm>
            <a:off x="8445435" y="4376519"/>
            <a:ext cx="2254315" cy="16514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5BFC1D-194E-43ED-DAE1-91C3F0B50A7E}"/>
              </a:ext>
            </a:extLst>
          </p:cNvPr>
          <p:cNvSpPr txBox="1"/>
          <p:nvPr/>
        </p:nvSpPr>
        <p:spPr>
          <a:xfrm>
            <a:off x="838199" y="1080081"/>
            <a:ext cx="7024777" cy="2923877"/>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q"/>
            </a:pPr>
            <a:r>
              <a:rPr lang="en-US"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GTS-LHC</a:t>
            </a:r>
            <a:r>
              <a:rPr lang="en-US" sz="1500" dirty="0">
                <a:latin typeface="Times New Roman" panose="02020603050405020304" pitchFamily="18" charset="0"/>
                <a:cs typeface="Times New Roman" panose="02020603050405020304" pitchFamily="18" charset="0"/>
              </a:rPr>
              <a:t>: </a:t>
            </a:r>
          </a:p>
          <a:p>
            <a:pPr marL="742950" lvl="1" indent="-285750" algn="jus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ECR ion source based on the Grenoble Test Source.</a:t>
            </a:r>
          </a:p>
          <a:p>
            <a:pPr marL="742950" lvl="1" indent="-285750" algn="just">
              <a:buFont typeface="Wingdings" panose="05000000000000000000" pitchFamily="2" charset="2"/>
              <a:buChar char="§"/>
            </a:pPr>
            <a:r>
              <a:rPr lang="en-GB" sz="1400" dirty="0">
                <a:latin typeface="Times New Roman" panose="02020603050405020304" pitchFamily="18" charset="0"/>
                <a:cs typeface="Times New Roman" panose="02020603050405020304" pitchFamily="18" charset="0"/>
              </a:rPr>
              <a:t>Operates with a 50 </a:t>
            </a:r>
            <a:r>
              <a:rPr lang="en-GB" sz="1400" dirty="0" err="1">
                <a:latin typeface="Times New Roman" panose="02020603050405020304" pitchFamily="18" charset="0"/>
                <a:cs typeface="Times New Roman" panose="02020603050405020304" pitchFamily="18" charset="0"/>
              </a:rPr>
              <a:t>ms</a:t>
            </a:r>
            <a:r>
              <a:rPr lang="en-GB" sz="1400" dirty="0">
                <a:latin typeface="Times New Roman" panose="02020603050405020304" pitchFamily="18" charset="0"/>
                <a:cs typeface="Times New Roman" panose="02020603050405020304" pitchFamily="18" charset="0"/>
              </a:rPr>
              <a:t>, 14.5 GHz microwave pulse at 10 Hz, 50% </a:t>
            </a:r>
            <a:r>
              <a:rPr lang="en-GB" sz="1400" dirty="0" err="1">
                <a:latin typeface="Times New Roman" panose="02020603050405020304" pitchFamily="18" charset="0"/>
                <a:cs typeface="Times New Roman" panose="02020603050405020304" pitchFamily="18" charset="0"/>
              </a:rPr>
              <a:t>d.c.</a:t>
            </a:r>
            <a:r>
              <a:rPr lang="en-GB" sz="1400" dirty="0">
                <a:latin typeface="Times New Roman" panose="02020603050405020304" pitchFamily="18" charset="0"/>
                <a:cs typeface="Times New Roman" panose="02020603050405020304" pitchFamily="18" charset="0"/>
              </a:rPr>
              <a:t>, running in the </a:t>
            </a:r>
            <a:r>
              <a:rPr lang="en-GB" sz="1400" i="1" dirty="0">
                <a:latin typeface="Times New Roman" panose="02020603050405020304" pitchFamily="18" charset="0"/>
                <a:cs typeface="Times New Roman" panose="02020603050405020304" pitchFamily="18" charset="0"/>
              </a:rPr>
              <a:t>afterglow mode</a:t>
            </a:r>
            <a:endParaRPr lang="en-GB" sz="14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en-GB" sz="1400" dirty="0">
                <a:latin typeface="Times New Roman" panose="02020603050405020304" pitchFamily="18" charset="0"/>
                <a:cs typeface="Times New Roman" panose="02020603050405020304" pitchFamily="18" charset="0"/>
              </a:rPr>
              <a:t>Up to 2.2 kW of power. </a:t>
            </a:r>
          </a:p>
          <a:p>
            <a:pPr marL="742950" lvl="1" indent="-285750" algn="just">
              <a:buFont typeface="Wingdings" panose="05000000000000000000" pitchFamily="2" charset="2"/>
              <a:buChar char="§"/>
            </a:pPr>
            <a:r>
              <a:rPr lang="en-GB" sz="1400" dirty="0">
                <a:latin typeface="Times New Roman" panose="02020603050405020304" pitchFamily="18" charset="0"/>
                <a:cs typeface="Times New Roman" panose="02020603050405020304" pitchFamily="18" charset="0"/>
              </a:rPr>
              <a:t>Contains two micro-ovens (</a:t>
            </a:r>
            <a:r>
              <a:rPr lang="en-GB" sz="1400" dirty="0" err="1">
                <a:solidFill>
                  <a:srgbClr val="FF0000"/>
                </a:solidFill>
                <a:latin typeface="Times New Roman" panose="02020603050405020304" pitchFamily="18" charset="0"/>
                <a:cs typeface="Times New Roman" panose="02020603050405020304" pitchFamily="18" charset="0"/>
              </a:rPr>
              <a:t>Sairem</a:t>
            </a:r>
            <a:r>
              <a:rPr lang="en-GB" sz="1400" dirty="0">
                <a:latin typeface="Times New Roman" panose="02020603050405020304" pitchFamily="18" charset="0"/>
                <a:cs typeface="Times New Roman" panose="02020603050405020304" pitchFamily="18" charset="0"/>
              </a:rPr>
              <a:t>) that can be operated independently.</a:t>
            </a:r>
          </a:p>
          <a:p>
            <a:pPr marL="742950" lvl="1" indent="-285750" algn="just">
              <a:buFont typeface="Wingdings" panose="05000000000000000000" pitchFamily="2" charset="2"/>
              <a:buChar char="§"/>
            </a:pPr>
            <a:r>
              <a:rPr lang="en-GB" sz="1400" dirty="0">
                <a:latin typeface="Times New Roman" panose="02020603050405020304" pitchFamily="18" charset="0"/>
                <a:cs typeface="Times New Roman" panose="02020603050405020304" pitchFamily="18" charset="0"/>
              </a:rPr>
              <a:t>Sample lock system allows oven maintenance without venting the source → only ~10 hours of downtime for oven refilling.</a:t>
            </a:r>
            <a:endParaRPr lang="en-US" sz="1400" dirty="0">
              <a:latin typeface="Times New Roman" panose="02020603050405020304" pitchFamily="18" charset="0"/>
              <a:cs typeface="Times New Roman" panose="02020603050405020304" pitchFamily="18" charset="0"/>
            </a:endParaRPr>
          </a:p>
          <a:p>
            <a:pPr marL="285750" indent="-285750" algn="just">
              <a:spcBef>
                <a:spcPts val="1800"/>
              </a:spcBef>
              <a:spcAft>
                <a:spcPts val="600"/>
              </a:spcAft>
              <a:buFont typeface="Wingdings" panose="05000000000000000000" pitchFamily="2" charset="2"/>
              <a:buChar char="q"/>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Ion Species</a:t>
            </a:r>
            <a:r>
              <a:rPr lang="en-US" sz="1500" dirty="0">
                <a:latin typeface="Times New Roman" panose="02020603050405020304" pitchFamily="18" charset="0"/>
                <a:cs typeface="Times New Roman" panose="02020603050405020304" pitchFamily="18" charset="0"/>
              </a:rPr>
              <a:t>:</a:t>
            </a:r>
          </a:p>
          <a:p>
            <a:pPr algn="just">
              <a:spcBef>
                <a:spcPts val="1800"/>
              </a:spcBef>
              <a:spcAft>
                <a:spcPts val="600"/>
              </a:spcAft>
            </a:pPr>
            <a:endParaRPr lang="en-US" sz="15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41139D3-21C1-F18F-A8E4-53AE88E61F7B}"/>
              </a:ext>
            </a:extLst>
          </p:cNvPr>
          <p:cNvPicPr>
            <a:picLocks noChangeAspect="1"/>
          </p:cNvPicPr>
          <p:nvPr/>
        </p:nvPicPr>
        <p:blipFill>
          <a:blip r:embed="rId3"/>
          <a:stretch>
            <a:fillRect/>
          </a:stretch>
        </p:blipFill>
        <p:spPr>
          <a:xfrm>
            <a:off x="8621989" y="2898089"/>
            <a:ext cx="2300531" cy="1495093"/>
          </a:xfrm>
          <a:prstGeom prst="rect">
            <a:avLst/>
          </a:prstGeom>
        </p:spPr>
      </p:pic>
      <p:sp>
        <p:nvSpPr>
          <p:cNvPr id="13" name="TextBox 12">
            <a:hlinkClick r:id="rId4"/>
            <a:extLst>
              <a:ext uri="{FF2B5EF4-FFF2-40B4-BE49-F238E27FC236}">
                <a16:creationId xmlns:a16="http://schemas.microsoft.com/office/drawing/2014/main" id="{5E011FB4-263A-EA8A-1E12-CDD507D2AAAE}"/>
              </a:ext>
            </a:extLst>
          </p:cNvPr>
          <p:cNvSpPr txBox="1"/>
          <p:nvPr/>
        </p:nvSpPr>
        <p:spPr>
          <a:xfrm>
            <a:off x="10417695" y="5936478"/>
            <a:ext cx="1009650"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3</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4</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rPr>
              <a:t>5</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6D4C8052-C022-E5EC-BB4F-3904796527E9}"/>
              </a:ext>
            </a:extLst>
          </p:cNvPr>
          <p:cNvPicPr>
            <a:picLocks noChangeAspect="1"/>
          </p:cNvPicPr>
          <p:nvPr/>
        </p:nvPicPr>
        <p:blipFill>
          <a:blip r:embed="rId10"/>
          <a:stretch>
            <a:fillRect/>
          </a:stretch>
        </p:blipFill>
        <p:spPr>
          <a:xfrm>
            <a:off x="8028945" y="136525"/>
            <a:ext cx="2953380" cy="2662884"/>
          </a:xfrm>
          <a:prstGeom prst="rect">
            <a:avLst/>
          </a:prstGeom>
        </p:spPr>
      </p:pic>
      <p:pic>
        <p:nvPicPr>
          <p:cNvPr id="17" name="Picture 16">
            <a:extLst>
              <a:ext uri="{FF2B5EF4-FFF2-40B4-BE49-F238E27FC236}">
                <a16:creationId xmlns:a16="http://schemas.microsoft.com/office/drawing/2014/main" id="{2CD2D5BC-9AEA-E01E-59D8-1C6F570F432A}"/>
              </a:ext>
            </a:extLst>
          </p:cNvPr>
          <p:cNvPicPr>
            <a:picLocks noChangeAspect="1"/>
          </p:cNvPicPr>
          <p:nvPr/>
        </p:nvPicPr>
        <p:blipFill>
          <a:blip r:embed="rId11"/>
          <a:stretch>
            <a:fillRect/>
          </a:stretch>
        </p:blipFill>
        <p:spPr>
          <a:xfrm>
            <a:off x="2603500" y="3605490"/>
            <a:ext cx="2743200" cy="2172429"/>
          </a:xfrm>
          <a:prstGeom prst="rect">
            <a:avLst/>
          </a:prstGeom>
        </p:spPr>
      </p:pic>
      <p:sp>
        <p:nvSpPr>
          <p:cNvPr id="19" name="TextBox 18">
            <a:extLst>
              <a:ext uri="{FF2B5EF4-FFF2-40B4-BE49-F238E27FC236}">
                <a16:creationId xmlns:a16="http://schemas.microsoft.com/office/drawing/2014/main" id="{CE72F106-C06E-C87B-0702-B82E4EF70093}"/>
              </a:ext>
            </a:extLst>
          </p:cNvPr>
          <p:cNvSpPr txBox="1"/>
          <p:nvPr/>
        </p:nvSpPr>
        <p:spPr>
          <a:xfrm>
            <a:off x="927100" y="5841734"/>
            <a:ext cx="6096000" cy="307777"/>
          </a:xfrm>
          <a:prstGeom prst="rect">
            <a:avLst/>
          </a:prstGeom>
          <a:noFill/>
        </p:spPr>
        <p:txBody>
          <a:bodyPr wrap="square">
            <a:spAutoFit/>
          </a:bodyPr>
          <a:lstStyle/>
          <a:p>
            <a:pPr marL="285750" indent="-285750" algn="just">
              <a:buFont typeface="Wingdings" panose="05000000000000000000" pitchFamily="2" charset="2"/>
              <a:buChar char="§"/>
            </a:pPr>
            <a:r>
              <a:rPr lang="en-GB" sz="1400" dirty="0">
                <a:latin typeface="Times New Roman" panose="02020603050405020304" pitchFamily="18" charset="0"/>
                <a:cs typeface="Times New Roman" panose="02020603050405020304" pitchFamily="18" charset="0"/>
              </a:rPr>
              <a:t>Boron, Calcium, and Indium are of interest for future runs.</a:t>
            </a:r>
          </a:p>
        </p:txBody>
      </p:sp>
      <p:pic>
        <p:nvPicPr>
          <p:cNvPr id="1028" name="Picture 4">
            <a:extLst>
              <a:ext uri="{FF2B5EF4-FFF2-40B4-BE49-F238E27FC236}">
                <a16:creationId xmlns:a16="http://schemas.microsoft.com/office/drawing/2014/main" id="{D2554590-D769-7A5D-0DC6-479321D899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4978" y="3993731"/>
            <a:ext cx="2444488" cy="14705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35C3C5A-74CD-7F7B-2B5A-1C0E2A699A31}"/>
              </a:ext>
            </a:extLst>
          </p:cNvPr>
          <p:cNvSpPr txBox="1"/>
          <p:nvPr/>
        </p:nvSpPr>
        <p:spPr>
          <a:xfrm>
            <a:off x="5834978" y="3550485"/>
            <a:ext cx="2300531" cy="338554"/>
          </a:xfrm>
          <a:prstGeom prst="rect">
            <a:avLst/>
          </a:prstGeom>
          <a:noFill/>
        </p:spPr>
        <p:txBody>
          <a:bodyPr wrap="square">
            <a:spAutoFit/>
          </a:bodyPr>
          <a:lstStyle/>
          <a:p>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L3 GTS-LHC source</a:t>
            </a:r>
            <a:endParaRPr lang="en-GB" sz="1600" dirty="0"/>
          </a:p>
        </p:txBody>
      </p:sp>
      <p:sp>
        <p:nvSpPr>
          <p:cNvPr id="2" name="Rectangle 1">
            <a:extLst>
              <a:ext uri="{FF2B5EF4-FFF2-40B4-BE49-F238E27FC236}">
                <a16:creationId xmlns:a16="http://schemas.microsoft.com/office/drawing/2014/main" id="{FB831C70-5DA6-747D-C6C9-0F7701C8B2A1}"/>
              </a:ext>
            </a:extLst>
          </p:cNvPr>
          <p:cNvSpPr/>
          <p:nvPr/>
        </p:nvSpPr>
        <p:spPr>
          <a:xfrm rot="2561565">
            <a:off x="9276827" y="1380600"/>
            <a:ext cx="536249" cy="3987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3332226-621A-232A-A8FA-FFA35D5098C9}"/>
              </a:ext>
            </a:extLst>
          </p:cNvPr>
          <p:cNvSpPr/>
          <p:nvPr/>
        </p:nvSpPr>
        <p:spPr>
          <a:xfrm rot="2561565">
            <a:off x="10235425" y="440052"/>
            <a:ext cx="536249" cy="3987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675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1A17-BBB3-92CA-AC05-2DE3FE507BF3}"/>
              </a:ext>
            </a:extLst>
          </p:cNvPr>
          <p:cNvSpPr>
            <a:spLocks noGrp="1"/>
          </p:cNvSpPr>
          <p:nvPr>
            <p:ph type="title"/>
          </p:nvPr>
        </p:nvSpPr>
        <p:spPr>
          <a:xfrm>
            <a:off x="838200" y="533689"/>
            <a:ext cx="10515600" cy="670045"/>
          </a:xfrm>
        </p:spPr>
        <p:txBody>
          <a:bodyPr/>
          <a:lstStyle/>
          <a:p>
            <a:r>
              <a:rPr lang="en-US" dirty="0"/>
              <a:t>The </a:t>
            </a:r>
            <a:r>
              <a:rPr lang="en-US" dirty="0">
                <a:hlinkClick r:id="rId2"/>
              </a:rPr>
              <a:t>IFIGENEIA</a:t>
            </a:r>
            <a:r>
              <a:rPr lang="en-US" dirty="0"/>
              <a:t> Project</a:t>
            </a:r>
            <a:endParaRPr lang="en-GB" dirty="0"/>
          </a:p>
        </p:txBody>
      </p:sp>
      <p:sp>
        <p:nvSpPr>
          <p:cNvPr id="3" name="Content Placeholder 2">
            <a:extLst>
              <a:ext uri="{FF2B5EF4-FFF2-40B4-BE49-F238E27FC236}">
                <a16:creationId xmlns:a16="http://schemas.microsoft.com/office/drawing/2014/main" id="{19FFCD64-E985-678F-D0D3-6BE369E0B645}"/>
              </a:ext>
            </a:extLst>
          </p:cNvPr>
          <p:cNvSpPr>
            <a:spLocks noGrp="1"/>
          </p:cNvSpPr>
          <p:nvPr>
            <p:ph idx="1"/>
          </p:nvPr>
        </p:nvSpPr>
        <p:spPr>
          <a:xfrm>
            <a:off x="838200" y="1554851"/>
            <a:ext cx="6413500" cy="4058549"/>
          </a:xfrm>
        </p:spPr>
        <p:txBody>
          <a:bodyPr>
            <a:normAutofit fontScale="92500"/>
          </a:bodyPr>
          <a:lstStyle/>
          <a:p>
            <a:pPr algn="just">
              <a:spcBef>
                <a:spcPts val="600"/>
              </a:spcBef>
              <a:spcAft>
                <a:spcPts val="1200"/>
              </a:spcAft>
            </a:pPr>
            <a:r>
              <a:rPr lang="en-GB" sz="1800" dirty="0"/>
              <a:t>Funded by the European Union, approved in 2024, and started in March 2025 (4 years in total).</a:t>
            </a:r>
          </a:p>
          <a:p>
            <a:pPr algn="just">
              <a:spcBef>
                <a:spcPts val="600"/>
              </a:spcBef>
              <a:spcAft>
                <a:spcPts val="1200"/>
              </a:spcAft>
            </a:pPr>
            <a:r>
              <a:rPr lang="en-GB" sz="1800" b="1" dirty="0"/>
              <a:t>Advanced Linac technology as a complementary approach to cyclotrons and nuclear reactors</a:t>
            </a:r>
            <a:r>
              <a:rPr lang="en-GB" sz="1800" dirty="0"/>
              <a:t>: a safe, flexible, and sustainable production of a wide range of radioisotopes in the Balkans.</a:t>
            </a:r>
          </a:p>
          <a:p>
            <a:pPr algn="just">
              <a:spcBef>
                <a:spcPts val="600"/>
              </a:spcBef>
              <a:spcAft>
                <a:spcPts val="1200"/>
              </a:spcAft>
            </a:pPr>
            <a:r>
              <a:rPr lang="en-GB" sz="1800" dirty="0"/>
              <a:t>Establishing Excellence Hubs in Greece, Slovenia, Cyprus and Bosnia &amp; Herzegovina for capacity building, scientific excellence and regional impact in the Balkans. </a:t>
            </a:r>
          </a:p>
          <a:p>
            <a:pPr algn="just">
              <a:spcBef>
                <a:spcPts val="600"/>
              </a:spcBef>
              <a:spcAft>
                <a:spcPts val="1200"/>
              </a:spcAft>
            </a:pPr>
            <a:r>
              <a:rPr lang="en-GB" sz="1800" dirty="0"/>
              <a:t>Under the scientific guidance of: CERN (Linac expertise), DKFZ (radiopharmaceutical development), GSI (mentoring activities). </a:t>
            </a:r>
          </a:p>
          <a:p>
            <a:pPr algn="just">
              <a:spcBef>
                <a:spcPts val="600"/>
              </a:spcBef>
              <a:spcAft>
                <a:spcPts val="1200"/>
              </a:spcAft>
            </a:pPr>
            <a:r>
              <a:rPr lang="en-GB" sz="1800" dirty="0"/>
              <a:t>Coordinated by the Aristotle University of Thessaloniki (AUTh).</a:t>
            </a:r>
          </a:p>
          <a:p>
            <a:pPr algn="just">
              <a:spcBef>
                <a:spcPts val="600"/>
              </a:spcBef>
              <a:spcAft>
                <a:spcPts val="1200"/>
              </a:spcAft>
            </a:pPr>
            <a:r>
              <a:rPr lang="en-GB" sz="1800" dirty="0"/>
              <a:t>Under the umbrella of </a:t>
            </a:r>
            <a:r>
              <a:rPr lang="en-GB" sz="1800" dirty="0">
                <a:hlinkClick r:id="rId3"/>
              </a:rPr>
              <a:t>PRISMAP</a:t>
            </a:r>
            <a:r>
              <a:rPr lang="en-GB" sz="1800" b="1" baseline="30000" dirty="0"/>
              <a:t>+</a:t>
            </a:r>
            <a:r>
              <a:rPr lang="en-GB" sz="1800" dirty="0"/>
              <a:t>.</a:t>
            </a:r>
          </a:p>
        </p:txBody>
      </p:sp>
      <p:sp>
        <p:nvSpPr>
          <p:cNvPr id="4" name="Date Placeholder 3">
            <a:extLst>
              <a:ext uri="{FF2B5EF4-FFF2-40B4-BE49-F238E27FC236}">
                <a16:creationId xmlns:a16="http://schemas.microsoft.com/office/drawing/2014/main" id="{CC598ECF-87B3-C27F-B96F-3CF142C9A885}"/>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33A54EAA-3060-AA1B-2E78-D157D8F517A9}"/>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2CDEF957-F178-959F-5D6E-15049030323C}"/>
              </a:ext>
            </a:extLst>
          </p:cNvPr>
          <p:cNvSpPr>
            <a:spLocks noGrp="1"/>
          </p:cNvSpPr>
          <p:nvPr>
            <p:ph type="sldNum" sz="quarter" idx="12"/>
          </p:nvPr>
        </p:nvSpPr>
        <p:spPr/>
        <p:txBody>
          <a:bodyPr/>
          <a:lstStyle/>
          <a:p>
            <a:fld id="{15FF0078-C6BA-45F6-9D1D-0D56BEEF6A5B}" type="slidenum">
              <a:rPr lang="el-GR" smtClean="0"/>
              <a:t>3</a:t>
            </a:fld>
            <a:endParaRPr lang="el-GR"/>
          </a:p>
        </p:txBody>
      </p:sp>
      <p:pic>
        <p:nvPicPr>
          <p:cNvPr id="8" name="Picture 7">
            <a:extLst>
              <a:ext uri="{FF2B5EF4-FFF2-40B4-BE49-F238E27FC236}">
                <a16:creationId xmlns:a16="http://schemas.microsoft.com/office/drawing/2014/main" id="{DF3F9AEF-5E24-ECB2-DC32-095EC654AB9D}"/>
              </a:ext>
            </a:extLst>
          </p:cNvPr>
          <p:cNvPicPr>
            <a:picLocks noChangeAspect="1"/>
          </p:cNvPicPr>
          <p:nvPr/>
        </p:nvPicPr>
        <p:blipFill>
          <a:blip r:embed="rId4"/>
          <a:stretch>
            <a:fillRect/>
          </a:stretch>
        </p:blipFill>
        <p:spPr>
          <a:xfrm>
            <a:off x="7493078" y="1856322"/>
            <a:ext cx="3860722" cy="3678876"/>
          </a:xfrm>
          <a:prstGeom prst="rect">
            <a:avLst/>
          </a:prstGeom>
        </p:spPr>
      </p:pic>
      <p:pic>
        <p:nvPicPr>
          <p:cNvPr id="10" name="Picture 9">
            <a:extLst>
              <a:ext uri="{FF2B5EF4-FFF2-40B4-BE49-F238E27FC236}">
                <a16:creationId xmlns:a16="http://schemas.microsoft.com/office/drawing/2014/main" id="{2AEE56E3-8116-8B2C-2CBB-B7AEC1C3B447}"/>
              </a:ext>
            </a:extLst>
          </p:cNvPr>
          <p:cNvPicPr>
            <a:picLocks noChangeAspect="1"/>
          </p:cNvPicPr>
          <p:nvPr/>
        </p:nvPicPr>
        <p:blipFill>
          <a:blip r:embed="rId5"/>
          <a:stretch>
            <a:fillRect/>
          </a:stretch>
        </p:blipFill>
        <p:spPr>
          <a:xfrm>
            <a:off x="9161976" y="980921"/>
            <a:ext cx="2191824" cy="630696"/>
          </a:xfrm>
          <a:prstGeom prst="rect">
            <a:avLst/>
          </a:prstGeom>
        </p:spPr>
      </p:pic>
      <p:sp>
        <p:nvSpPr>
          <p:cNvPr id="11" name="TextBox 10">
            <a:hlinkClick r:id="rId6"/>
            <a:extLst>
              <a:ext uri="{FF2B5EF4-FFF2-40B4-BE49-F238E27FC236}">
                <a16:creationId xmlns:a16="http://schemas.microsoft.com/office/drawing/2014/main" id="{4F9EB19E-F429-7B33-7771-2F029A0A34E5}"/>
              </a:ext>
            </a:extLst>
          </p:cNvPr>
          <p:cNvSpPr txBox="1"/>
          <p:nvPr/>
        </p:nvSpPr>
        <p:spPr>
          <a:xfrm>
            <a:off x="10548202" y="5742313"/>
            <a:ext cx="805598" cy="3693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Courtesy of F. Antoniou</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56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D4-55B7-4C0C-8DC2-5849EBD47FCF}"/>
              </a:ext>
            </a:extLst>
          </p:cNvPr>
          <p:cNvSpPr>
            <a:spLocks noGrp="1"/>
          </p:cNvSpPr>
          <p:nvPr>
            <p:ph type="title"/>
          </p:nvPr>
        </p:nvSpPr>
        <p:spPr>
          <a:xfrm>
            <a:off x="838200" y="249775"/>
            <a:ext cx="10515600" cy="670045"/>
          </a:xfrm>
        </p:spPr>
        <p:txBody>
          <a:bodyPr>
            <a:normAutofit/>
          </a:bodyPr>
          <a:lstStyle/>
          <a:p>
            <a:r>
              <a:rPr lang="en-GB" dirty="0"/>
              <a:t>Linac for IFIGENEIA</a:t>
            </a:r>
            <a:endParaRPr lang="el-GR" dirty="0"/>
          </a:p>
        </p:txBody>
      </p:sp>
      <p:sp>
        <p:nvSpPr>
          <p:cNvPr id="4" name="Date Placeholder 3">
            <a:extLst>
              <a:ext uri="{FF2B5EF4-FFF2-40B4-BE49-F238E27FC236}">
                <a16:creationId xmlns:a16="http://schemas.microsoft.com/office/drawing/2014/main" id="{B0F52427-3BEC-7634-7EC4-D75E497F39A9}"/>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AE84A255-84F7-2989-B7E6-463F65CE6DA5}"/>
              </a:ext>
            </a:extLst>
          </p:cNvPr>
          <p:cNvSpPr>
            <a:spLocks noGrp="1"/>
          </p:cNvSpPr>
          <p:nvPr>
            <p:ph type="ftr" sz="quarter" idx="11"/>
          </p:nvPr>
        </p:nvSpPr>
        <p:spPr/>
        <p:txBody>
          <a:bodyPr/>
          <a:lstStyle/>
          <a:p>
            <a:r>
              <a:rPr lang="fr-FR"/>
              <a:t>A. Mamaras | Source Investigation for Deuterium Production</a:t>
            </a:r>
            <a:endParaRPr lang="el-GR"/>
          </a:p>
        </p:txBody>
      </p:sp>
      <p:sp>
        <p:nvSpPr>
          <p:cNvPr id="6" name="Slide Number Placeholder 5">
            <a:extLst>
              <a:ext uri="{FF2B5EF4-FFF2-40B4-BE49-F238E27FC236}">
                <a16:creationId xmlns:a16="http://schemas.microsoft.com/office/drawing/2014/main" id="{42DC4CA2-C382-545A-A128-A5937259B0B8}"/>
              </a:ext>
            </a:extLst>
          </p:cNvPr>
          <p:cNvSpPr>
            <a:spLocks noGrp="1"/>
          </p:cNvSpPr>
          <p:nvPr>
            <p:ph type="sldNum" sz="quarter" idx="12"/>
          </p:nvPr>
        </p:nvSpPr>
        <p:spPr/>
        <p:txBody>
          <a:bodyPr/>
          <a:lstStyle/>
          <a:p>
            <a:fld id="{15FF0078-C6BA-45F6-9D1D-0D56BEEF6A5B}" type="slidenum">
              <a:rPr lang="el-GR" smtClean="0"/>
              <a:t>4</a:t>
            </a:fld>
            <a:endParaRPr lang="el-GR"/>
          </a:p>
        </p:txBody>
      </p:sp>
      <p:sp>
        <p:nvSpPr>
          <p:cNvPr id="7" name="Rectangle: Rounded Corners 6">
            <a:extLst>
              <a:ext uri="{FF2B5EF4-FFF2-40B4-BE49-F238E27FC236}">
                <a16:creationId xmlns:a16="http://schemas.microsoft.com/office/drawing/2014/main" id="{1A6B637F-29A5-DCAC-A23A-CD9DFFD002D5}"/>
              </a:ext>
            </a:extLst>
          </p:cNvPr>
          <p:cNvSpPr/>
          <p:nvPr/>
        </p:nvSpPr>
        <p:spPr>
          <a:xfrm>
            <a:off x="493106" y="1167161"/>
            <a:ext cx="1758293" cy="1596788"/>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PARTICLE SOURCE </a:t>
            </a:r>
          </a:p>
          <a:p>
            <a:pPr algn="ctr"/>
            <a:r>
              <a:rPr lang="en-US" sz="1600"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H</a:t>
            </a:r>
            <a:r>
              <a:rPr lang="en-GB" sz="1600" baseline="30000"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a:t>
            </a:r>
            <a:r>
              <a:rPr lang="en-GB" sz="1600" baseline="30000" dirty="0">
                <a:latin typeface="Times New Roman" panose="02020603050405020304" pitchFamily="18" charset="0"/>
                <a:cs typeface="Times New Roman" panose="02020603050405020304" pitchFamily="18" charset="0"/>
              </a:rPr>
              <a:t>2</a:t>
            </a:r>
            <a:r>
              <a:rPr lang="en-GB" sz="1600" dirty="0">
                <a:latin typeface="Times New Roman" panose="02020603050405020304" pitchFamily="18" charset="0"/>
                <a:cs typeface="Times New Roman" panose="02020603050405020304" pitchFamily="18" charset="0"/>
              </a:rPr>
              <a:t>H</a:t>
            </a:r>
            <a:r>
              <a:rPr lang="en-GB" sz="1600" baseline="30000"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He</a:t>
            </a:r>
            <a:r>
              <a:rPr lang="en-GB"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a:t>
            </a:r>
          </a:p>
          <a:p>
            <a:pPr algn="ctr"/>
            <a:r>
              <a:rPr lang="en-US" sz="1600" dirty="0">
                <a:latin typeface="Times New Roman" panose="02020603050405020304" pitchFamily="18" charset="0"/>
                <a:cs typeface="Times New Roman" panose="02020603050405020304" pitchFamily="18" charset="0"/>
              </a:rPr>
              <a:t>(TBD)</a:t>
            </a:r>
          </a:p>
        </p:txBody>
      </p:sp>
      <p:sp>
        <p:nvSpPr>
          <p:cNvPr id="8" name="Rectangle: Rounded Corners 7">
            <a:extLst>
              <a:ext uri="{FF2B5EF4-FFF2-40B4-BE49-F238E27FC236}">
                <a16:creationId xmlns:a16="http://schemas.microsoft.com/office/drawing/2014/main" id="{D63C3758-E57F-C31A-B5CC-F7074F5AC669}"/>
              </a:ext>
            </a:extLst>
          </p:cNvPr>
          <p:cNvSpPr/>
          <p:nvPr/>
        </p:nvSpPr>
        <p:spPr>
          <a:xfrm>
            <a:off x="5851361" y="1167162"/>
            <a:ext cx="1883391" cy="1596788"/>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DTL-type:</a:t>
            </a:r>
          </a:p>
          <a:p>
            <a:pPr algn="ctr"/>
            <a:r>
              <a:rPr lang="en-US" sz="1600" dirty="0">
                <a:latin typeface="Times New Roman" panose="02020603050405020304" pitchFamily="18" charset="0"/>
                <a:cs typeface="Times New Roman" panose="02020603050405020304" pitchFamily="18" charset="0"/>
              </a:rPr>
              <a:t>Final Acceleration</a:t>
            </a:r>
          </a:p>
          <a:p>
            <a:pPr algn="ctr"/>
            <a:r>
              <a:rPr lang="en-US" sz="1600" dirty="0">
                <a:latin typeface="Times New Roman" panose="02020603050405020304" pitchFamily="18" charset="0"/>
                <a:cs typeface="Times New Roman" panose="02020603050405020304" pitchFamily="18" charset="0"/>
              </a:rPr>
              <a:t>(e.g., </a:t>
            </a:r>
            <a:r>
              <a:rPr lang="en-US" sz="1600" dirty="0">
                <a:latin typeface="Times New Roman" panose="02020603050405020304" pitchFamily="18" charset="0"/>
                <a:cs typeface="Times New Roman" panose="02020603050405020304" pitchFamily="18" charset="0"/>
                <a:hlinkClick r:id="rId2"/>
              </a:rPr>
              <a:t>QA-DTL</a:t>
            </a:r>
            <a:r>
              <a:rPr lang="en-US" sz="1600" dirty="0">
                <a:latin typeface="Times New Roman" panose="02020603050405020304" pitchFamily="18" charset="0"/>
                <a:cs typeface="Times New Roman" panose="02020603050405020304" pitchFamily="18" charset="0"/>
              </a:rPr>
              <a:t>)</a:t>
            </a:r>
          </a:p>
          <a:p>
            <a:pPr algn="ctr"/>
            <a:r>
              <a:rPr lang="en-US" sz="1600" dirty="0">
                <a:latin typeface="Times New Roman" panose="02020603050405020304" pitchFamily="18" charset="0"/>
                <a:cs typeface="Times New Roman" panose="02020603050405020304" pitchFamily="18" charset="0"/>
              </a:rPr>
              <a:t>(TBD)</a:t>
            </a:r>
          </a:p>
        </p:txBody>
      </p:sp>
      <p:sp>
        <p:nvSpPr>
          <p:cNvPr id="9" name="Rectangle: Rounded Corners 8">
            <a:extLst>
              <a:ext uri="{FF2B5EF4-FFF2-40B4-BE49-F238E27FC236}">
                <a16:creationId xmlns:a16="http://schemas.microsoft.com/office/drawing/2014/main" id="{1601E5AE-9102-20B1-F9F2-ACCFA2381BFE}"/>
              </a:ext>
            </a:extLst>
          </p:cNvPr>
          <p:cNvSpPr/>
          <p:nvPr/>
        </p:nvSpPr>
        <p:spPr>
          <a:xfrm>
            <a:off x="8851633" y="1167161"/>
            <a:ext cx="2736377" cy="1596789"/>
          </a:xfrm>
          <a:prstGeom prst="roundRect">
            <a:avLst/>
          </a:prstGeom>
          <a:solidFill>
            <a:srgbClr val="A94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u="sng" dirty="0">
                <a:latin typeface="Times New Roman" panose="02020603050405020304" pitchFamily="18" charset="0"/>
                <a:cs typeface="Times New Roman" panose="02020603050405020304" pitchFamily="18" charset="0"/>
              </a:rPr>
              <a:t>Target</a:t>
            </a:r>
          </a:p>
          <a:p>
            <a:pPr marL="285750" indent="-285750" algn="ctr">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Radioisotope Production </a:t>
            </a:r>
            <a:r>
              <a:rPr lang="el-GR"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e.g., Lu-177: Yb-176</a:t>
            </a:r>
          </a:p>
          <a:p>
            <a:pPr algn="ctr"/>
            <a:r>
              <a:rPr lang="en-US" sz="1600" dirty="0">
                <a:latin typeface="Times New Roman" panose="02020603050405020304" pitchFamily="18" charset="0"/>
                <a:cs typeface="Times New Roman" panose="02020603050405020304" pitchFamily="18" charset="0"/>
              </a:rPr>
              <a:t>At-211: Bi-209...</a:t>
            </a:r>
            <a:r>
              <a:rPr lang="el-GR"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3B67A1A-13CE-3518-7C83-34FE045F6E5E}"/>
              </a:ext>
            </a:extLst>
          </p:cNvPr>
          <p:cNvSpPr/>
          <p:nvPr/>
        </p:nvSpPr>
        <p:spPr>
          <a:xfrm>
            <a:off x="4146355" y="1167161"/>
            <a:ext cx="1624146" cy="1596788"/>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RFQ</a:t>
            </a:r>
          </a:p>
          <a:p>
            <a:pPr algn="ctr"/>
            <a:r>
              <a:rPr lang="en-US" sz="1600" dirty="0">
                <a:latin typeface="Times New Roman" panose="02020603050405020304" pitchFamily="18" charset="0"/>
                <a:cs typeface="Times New Roman" panose="02020603050405020304" pitchFamily="18" charset="0"/>
              </a:rPr>
              <a:t>Bunch and Pre-Acceleration</a:t>
            </a:r>
          </a:p>
          <a:p>
            <a:pPr algn="ctr"/>
            <a:r>
              <a:rPr lang="en-US" sz="1600" dirty="0">
                <a:latin typeface="Times New Roman" panose="02020603050405020304" pitchFamily="18" charset="0"/>
                <a:cs typeface="Times New Roman" panose="02020603050405020304" pitchFamily="18" charset="0"/>
              </a:rPr>
              <a:t>(e.g., 352 or 750 MHz)</a:t>
            </a:r>
          </a:p>
          <a:p>
            <a:pPr algn="ctr"/>
            <a:r>
              <a:rPr lang="en-US" sz="1600" dirty="0">
                <a:latin typeface="Times New Roman" panose="02020603050405020304" pitchFamily="18" charset="0"/>
                <a:cs typeface="Times New Roman" panose="02020603050405020304" pitchFamily="18" charset="0"/>
              </a:rPr>
              <a:t>(TBD)</a:t>
            </a:r>
          </a:p>
        </p:txBody>
      </p:sp>
      <p:pic>
        <p:nvPicPr>
          <p:cNvPr id="11" name="Picture 10">
            <a:extLst>
              <a:ext uri="{FF2B5EF4-FFF2-40B4-BE49-F238E27FC236}">
                <a16:creationId xmlns:a16="http://schemas.microsoft.com/office/drawing/2014/main" id="{7ADDA75D-9AC4-39E1-DE8C-591257216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4439" y="3269874"/>
            <a:ext cx="4305620" cy="1861541"/>
          </a:xfrm>
          <a:prstGeom prst="rect">
            <a:avLst/>
          </a:prstGeom>
          <a:noFill/>
        </p:spPr>
      </p:pic>
      <p:cxnSp>
        <p:nvCxnSpPr>
          <p:cNvPr id="12" name="Straight Arrow Connector 11">
            <a:extLst>
              <a:ext uri="{FF2B5EF4-FFF2-40B4-BE49-F238E27FC236}">
                <a16:creationId xmlns:a16="http://schemas.microsoft.com/office/drawing/2014/main" id="{C271BAC2-0EB1-AA2D-3B02-763D814DEEC2}"/>
              </a:ext>
            </a:extLst>
          </p:cNvPr>
          <p:cNvCxnSpPr>
            <a:cxnSpLocks/>
            <a:stCxn id="8" idx="3"/>
          </p:cNvCxnSpPr>
          <p:nvPr/>
        </p:nvCxnSpPr>
        <p:spPr>
          <a:xfrm>
            <a:off x="7734752" y="1965556"/>
            <a:ext cx="1047298" cy="0"/>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B32C9809-C527-2150-33BB-340456EBFD60}"/>
              </a:ext>
            </a:extLst>
          </p:cNvPr>
          <p:cNvSpPr/>
          <p:nvPr/>
        </p:nvSpPr>
        <p:spPr>
          <a:xfrm>
            <a:off x="381355" y="1100544"/>
            <a:ext cx="1950904" cy="1731556"/>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644B994D-F4CA-1C7D-DD5E-73B5DAEADA89}"/>
              </a:ext>
            </a:extLst>
          </p:cNvPr>
          <p:cNvSpPr/>
          <p:nvPr/>
        </p:nvSpPr>
        <p:spPr>
          <a:xfrm>
            <a:off x="2444010" y="1167161"/>
            <a:ext cx="1624146" cy="1596788"/>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Low Energy Beam Transfer (LEBT) line</a:t>
            </a:r>
          </a:p>
          <a:p>
            <a:pPr algn="ctr"/>
            <a:r>
              <a:rPr lang="en-US" sz="1600" dirty="0">
                <a:latin typeface="Times New Roman" panose="02020603050405020304" pitchFamily="18" charset="0"/>
                <a:cs typeface="Times New Roman" panose="02020603050405020304" pitchFamily="18" charset="0"/>
              </a:rPr>
              <a:t>(TBD)</a:t>
            </a:r>
          </a:p>
        </p:txBody>
      </p:sp>
      <p:sp>
        <p:nvSpPr>
          <p:cNvPr id="14" name="Left Brace 13">
            <a:extLst>
              <a:ext uri="{FF2B5EF4-FFF2-40B4-BE49-F238E27FC236}">
                <a16:creationId xmlns:a16="http://schemas.microsoft.com/office/drawing/2014/main" id="{EA1B5787-A2AF-0B01-E2B7-87E04D5BB208}"/>
              </a:ext>
            </a:extLst>
          </p:cNvPr>
          <p:cNvSpPr/>
          <p:nvPr/>
        </p:nvSpPr>
        <p:spPr>
          <a:xfrm rot="16200000">
            <a:off x="4248674" y="-154669"/>
            <a:ext cx="335888" cy="6508369"/>
          </a:xfrm>
          <a:prstGeom prst="leftBrace">
            <a:avLst>
              <a:gd name="adj1" fmla="val 0"/>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Arrow: Down 14">
            <a:extLst>
              <a:ext uri="{FF2B5EF4-FFF2-40B4-BE49-F238E27FC236}">
                <a16:creationId xmlns:a16="http://schemas.microsoft.com/office/drawing/2014/main" id="{2434F5A1-2136-8BCE-9619-A95BD27B7A9E}"/>
              </a:ext>
            </a:extLst>
          </p:cNvPr>
          <p:cNvSpPr/>
          <p:nvPr/>
        </p:nvSpPr>
        <p:spPr>
          <a:xfrm>
            <a:off x="4264218" y="3099515"/>
            <a:ext cx="304800" cy="38068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9037B6D-243F-FE01-4456-9156962998F6}"/>
              </a:ext>
            </a:extLst>
          </p:cNvPr>
          <p:cNvSpPr txBox="1"/>
          <p:nvPr/>
        </p:nvSpPr>
        <p:spPr>
          <a:xfrm>
            <a:off x="838200" y="5465068"/>
            <a:ext cx="10515600" cy="584775"/>
          </a:xfrm>
          <a:prstGeom prst="rect">
            <a:avLst/>
          </a:prstGeom>
          <a:noFill/>
        </p:spPr>
        <p:txBody>
          <a:bodyPr wrap="square">
            <a:spAutoFit/>
          </a:bodyPr>
          <a:lstStyle/>
          <a:p>
            <a:pPr marL="285750" indent="-285750" algn="just">
              <a:buFont typeface="Wingdings" panose="05000000000000000000" pitchFamily="2" charset="2"/>
              <a:buChar char="ü"/>
            </a:pPr>
            <a:r>
              <a:rPr lang="en-GB" sz="1600" dirty="0">
                <a:latin typeface="Times New Roman" panose="02020603050405020304" pitchFamily="18" charset="0"/>
                <a:cs typeface="Times New Roman" panose="02020603050405020304" pitchFamily="18" charset="0"/>
              </a:rPr>
              <a:t>Linac technology has been demonstrated within the relevant regime (ref. A. M. Lombardi, J. B. Lallement); parameters of the specific linac should be properly defined.</a:t>
            </a:r>
          </a:p>
        </p:txBody>
      </p:sp>
    </p:spTree>
    <p:extLst>
      <p:ext uri="{BB962C8B-B14F-4D97-AF65-F5344CB8AC3E}">
        <p14:creationId xmlns:p14="http://schemas.microsoft.com/office/powerpoint/2010/main" val="10323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51A8-A074-29CF-C2B1-CA7A61457973}"/>
              </a:ext>
            </a:extLst>
          </p:cNvPr>
          <p:cNvSpPr>
            <a:spLocks noGrp="1"/>
          </p:cNvSpPr>
          <p:nvPr>
            <p:ph type="title"/>
          </p:nvPr>
        </p:nvSpPr>
        <p:spPr/>
        <p:txBody>
          <a:bodyPr/>
          <a:lstStyle/>
          <a:p>
            <a:r>
              <a:rPr lang="en-US" baseline="30000" dirty="0"/>
              <a:t>177</a:t>
            </a:r>
            <a:r>
              <a:rPr lang="en-US" dirty="0"/>
              <a:t>Lu </a:t>
            </a:r>
            <a:r>
              <a:rPr lang="en-US" sz="1800" dirty="0"/>
              <a:t>(T</a:t>
            </a:r>
            <a:r>
              <a:rPr lang="en-US" sz="1800" baseline="-25000" dirty="0"/>
              <a:t>1/2</a:t>
            </a:r>
            <a:r>
              <a:rPr lang="en-US" sz="1800" dirty="0"/>
              <a:t>=6.65 d)</a:t>
            </a:r>
            <a:endParaRPr lang="en-US" dirty="0"/>
          </a:p>
        </p:txBody>
      </p:sp>
      <p:sp>
        <p:nvSpPr>
          <p:cNvPr id="4" name="Date Placeholder 3">
            <a:extLst>
              <a:ext uri="{FF2B5EF4-FFF2-40B4-BE49-F238E27FC236}">
                <a16:creationId xmlns:a16="http://schemas.microsoft.com/office/drawing/2014/main" id="{169F857F-6A3E-F332-C075-405ADAEA4C51}"/>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812FCCA4-23F8-F214-86D9-F52B8DF20D37}"/>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190FDCF6-EDC1-7964-C38A-3F0CE062C799}"/>
              </a:ext>
            </a:extLst>
          </p:cNvPr>
          <p:cNvSpPr>
            <a:spLocks noGrp="1"/>
          </p:cNvSpPr>
          <p:nvPr>
            <p:ph type="sldNum" sz="quarter" idx="12"/>
          </p:nvPr>
        </p:nvSpPr>
        <p:spPr/>
        <p:txBody>
          <a:bodyPr/>
          <a:lstStyle/>
          <a:p>
            <a:fld id="{15FF0078-C6BA-45F6-9D1D-0D56BEEF6A5B}" type="slidenum">
              <a:rPr lang="el-GR" smtClean="0"/>
              <a:t>5</a:t>
            </a:fld>
            <a:endParaRPr lang="el-GR"/>
          </a:p>
        </p:txBody>
      </p:sp>
      <p:sp>
        <p:nvSpPr>
          <p:cNvPr id="8" name="TextBox 7">
            <a:extLst>
              <a:ext uri="{FF2B5EF4-FFF2-40B4-BE49-F238E27FC236}">
                <a16:creationId xmlns:a16="http://schemas.microsoft.com/office/drawing/2014/main" id="{AD103A42-47B7-C589-9EE4-38487BF91010}"/>
              </a:ext>
            </a:extLst>
          </p:cNvPr>
          <p:cNvSpPr txBox="1"/>
          <p:nvPr/>
        </p:nvSpPr>
        <p:spPr>
          <a:xfrm>
            <a:off x="838200" y="1872184"/>
            <a:ext cx="6146496" cy="3647152"/>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ü"/>
            </a:pPr>
            <a:r>
              <a:rPr lang="en-US" sz="1800" baseline="30000" dirty="0">
                <a:latin typeface="Times New Roman" panose="02020603050405020304" pitchFamily="18" charset="0"/>
                <a:cs typeface="Times New Roman" panose="02020603050405020304" pitchFamily="18" charset="0"/>
              </a:rPr>
              <a:t>177</a:t>
            </a:r>
            <a:r>
              <a:rPr lang="en-US" sz="1800" dirty="0">
                <a:latin typeface="Times New Roman" panose="02020603050405020304" pitchFamily="18" charset="0"/>
                <a:cs typeface="Times New Roman" panose="02020603050405020304" pitchFamily="18" charset="0"/>
              </a:rPr>
              <a:t>Lu benefits:</a:t>
            </a:r>
          </a:p>
          <a:p>
            <a:pPr marL="742950" lvl="1" indent="-285750" algn="just">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average emission energies of electrons 40-150 keV.</a:t>
            </a:r>
          </a:p>
          <a:p>
            <a:pPr marL="742950" lvl="1" indent="-285750" algn="just">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gamma radiation for diagnosis</a:t>
            </a:r>
          </a:p>
          <a:p>
            <a:pPr marL="742950" lvl="1" indent="-285750" algn="just">
              <a:spcAft>
                <a:spcPts val="600"/>
              </a:spcAf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β</a:t>
            </a:r>
            <a:r>
              <a:rPr lang="en-US"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emitter for therapy </a:t>
            </a:r>
          </a:p>
          <a:p>
            <a:pPr marL="742950" lvl="1" indent="-285750" algn="just">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chemical properties allow its binding to antibodies</a:t>
            </a:r>
          </a:p>
          <a:p>
            <a:pPr marL="742950" lvl="1" indent="-285750" algn="just">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Target most-used: </a:t>
            </a:r>
            <a:r>
              <a:rPr lang="en-US" baseline="30000" dirty="0">
                <a:latin typeface="Times New Roman" panose="02020603050405020304" pitchFamily="18" charset="0"/>
                <a:cs typeface="Times New Roman" panose="02020603050405020304" pitchFamily="18" charset="0"/>
              </a:rPr>
              <a:t>176</a:t>
            </a:r>
            <a:r>
              <a:rPr lang="en-US" dirty="0">
                <a:latin typeface="Times New Roman" panose="02020603050405020304" pitchFamily="18" charset="0"/>
                <a:cs typeface="Times New Roman" panose="02020603050405020304" pitchFamily="18" charset="0"/>
              </a:rPr>
              <a:t>Yb</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3. </a:t>
            </a:r>
            <a:r>
              <a:rPr lang="en-US"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power sustained by the Yb sample constrains the </a:t>
            </a:r>
            <a:r>
              <a:rPr lang="en-US" baseline="300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r>
              <a:rPr lang="en-US"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 production</a:t>
            </a:r>
            <a:r>
              <a:rPr lang="en-US" dirty="0">
                <a:latin typeface="Times New Roman" panose="02020603050405020304" pitchFamily="18" charset="0"/>
                <a:cs typeface="Times New Roman" panose="02020603050405020304" pitchFamily="18" charset="0"/>
              </a:rPr>
              <a:t>. </a:t>
            </a:r>
          </a:p>
          <a:p>
            <a:pPr marL="285750" indent="-285750" algn="just">
              <a:spcAft>
                <a:spcPts val="600"/>
              </a:spcAft>
              <a:buFont typeface="Wingdings" panose="05000000000000000000" pitchFamily="2" charset="2"/>
              <a:buChar char="ü"/>
            </a:pPr>
            <a:endParaRPr lang="en-US" baseline="30000" dirty="0">
              <a:latin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ü"/>
            </a:pPr>
            <a:endParaRPr lang="en-GB" sz="1800" baseline="30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5B5273A-0253-9C51-CFD3-059F79032E6B}"/>
              </a:ext>
            </a:extLst>
          </p:cNvPr>
          <p:cNvPicPr>
            <a:picLocks noChangeAspect="1"/>
          </p:cNvPicPr>
          <p:nvPr/>
        </p:nvPicPr>
        <p:blipFill>
          <a:blip r:embed="rId2"/>
          <a:stretch>
            <a:fillRect/>
          </a:stretch>
        </p:blipFill>
        <p:spPr>
          <a:xfrm>
            <a:off x="7916379" y="2167689"/>
            <a:ext cx="3419952" cy="590632"/>
          </a:xfrm>
          <a:prstGeom prst="rect">
            <a:avLst/>
          </a:prstGeom>
        </p:spPr>
      </p:pic>
      <p:sp>
        <p:nvSpPr>
          <p:cNvPr id="15" name="TextBox 14">
            <a:extLst>
              <a:ext uri="{FF2B5EF4-FFF2-40B4-BE49-F238E27FC236}">
                <a16:creationId xmlns:a16="http://schemas.microsoft.com/office/drawing/2014/main" id="{D29D21F5-F48C-07B0-5DC5-0B070FFEDDE4}"/>
              </a:ext>
            </a:extLst>
          </p:cNvPr>
          <p:cNvSpPr txBox="1"/>
          <p:nvPr/>
        </p:nvSpPr>
        <p:spPr>
          <a:xfrm>
            <a:off x="10794998" y="5936014"/>
            <a:ext cx="1117599"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2</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3</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BE23EC1B-5486-B8DB-099C-51F1BD8F1F8F}"/>
              </a:ext>
            </a:extLst>
          </p:cNvPr>
          <p:cNvPicPr>
            <a:picLocks noChangeAspect="1"/>
          </p:cNvPicPr>
          <p:nvPr/>
        </p:nvPicPr>
        <p:blipFill>
          <a:blip r:embed="rId6"/>
          <a:stretch>
            <a:fillRect/>
          </a:stretch>
        </p:blipFill>
        <p:spPr>
          <a:xfrm>
            <a:off x="7162815" y="2758321"/>
            <a:ext cx="4190982" cy="2988189"/>
          </a:xfrm>
          <a:prstGeom prst="rect">
            <a:avLst/>
          </a:prstGeom>
        </p:spPr>
      </p:pic>
      <p:sp>
        <p:nvSpPr>
          <p:cNvPr id="7" name="TextBox 6">
            <a:extLst>
              <a:ext uri="{FF2B5EF4-FFF2-40B4-BE49-F238E27FC236}">
                <a16:creationId xmlns:a16="http://schemas.microsoft.com/office/drawing/2014/main" id="{772E038A-56D2-76E3-4FA7-E5C85AF7A023}"/>
              </a:ext>
            </a:extLst>
          </p:cNvPr>
          <p:cNvSpPr txBox="1"/>
          <p:nvPr/>
        </p:nvSpPr>
        <p:spPr>
          <a:xfrm>
            <a:off x="855669" y="1343264"/>
            <a:ext cx="10498128" cy="369332"/>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lang="en-GB"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Linac design driven by isotope production requirements </a:t>
            </a:r>
            <a:r>
              <a:rPr lang="en-GB" sz="1800" dirty="0">
                <a:latin typeface="Times New Roman" panose="02020603050405020304" pitchFamily="18" charset="0"/>
                <a:cs typeface="Times New Roman" panose="02020603050405020304" pitchFamily="18" charset="0"/>
              </a:rPr>
              <a:t>→ </a:t>
            </a:r>
            <a:r>
              <a:rPr lang="en-GB" sz="1800" baseline="300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r>
              <a:rPr lang="en-GB" sz="18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 benchmark case via </a:t>
            </a:r>
            <a:r>
              <a:rPr lang="en-GB" sz="1800" baseline="300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176</a:t>
            </a:r>
            <a:r>
              <a:rPr lang="en-GB" sz="18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Yb(</a:t>
            </a:r>
            <a:r>
              <a:rPr lang="en-GB" sz="1800" dirty="0" err="1">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d,p</a:t>
            </a:r>
            <a:r>
              <a:rPr lang="en-GB" sz="18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1800" baseline="300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177</a:t>
            </a:r>
            <a:r>
              <a:rPr lang="en-US" sz="18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Yb route</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23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189A-663F-52D6-EA5C-71B7DAE3BCD8}"/>
              </a:ext>
            </a:extLst>
          </p:cNvPr>
          <p:cNvSpPr>
            <a:spLocks noGrp="1"/>
          </p:cNvSpPr>
          <p:nvPr>
            <p:ph type="title"/>
          </p:nvPr>
        </p:nvSpPr>
        <p:spPr>
          <a:xfrm>
            <a:off x="838200" y="287466"/>
            <a:ext cx="10515600" cy="670045"/>
          </a:xfrm>
        </p:spPr>
        <p:txBody>
          <a:bodyPr/>
          <a:lstStyle/>
          <a:p>
            <a:r>
              <a:rPr lang="en-GB" dirty="0"/>
              <a:t>Iterative Design Workflow</a:t>
            </a:r>
            <a:endParaRPr lang="en-US" dirty="0"/>
          </a:p>
        </p:txBody>
      </p:sp>
      <p:sp>
        <p:nvSpPr>
          <p:cNvPr id="4" name="Date Placeholder 3">
            <a:extLst>
              <a:ext uri="{FF2B5EF4-FFF2-40B4-BE49-F238E27FC236}">
                <a16:creationId xmlns:a16="http://schemas.microsoft.com/office/drawing/2014/main" id="{CC094AF5-1869-D9C4-FB86-496355545444}"/>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B3D9C3A7-CF8C-58EA-E823-239E2B1F44FB}"/>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30D17F17-2E39-2EAE-684D-E78B8AD6A030}"/>
              </a:ext>
            </a:extLst>
          </p:cNvPr>
          <p:cNvSpPr>
            <a:spLocks noGrp="1"/>
          </p:cNvSpPr>
          <p:nvPr>
            <p:ph type="sldNum" sz="quarter" idx="12"/>
          </p:nvPr>
        </p:nvSpPr>
        <p:spPr/>
        <p:txBody>
          <a:bodyPr/>
          <a:lstStyle/>
          <a:p>
            <a:fld id="{15FF0078-C6BA-45F6-9D1D-0D56BEEF6A5B}" type="slidenum">
              <a:rPr lang="el-GR" smtClean="0"/>
              <a:t>6</a:t>
            </a:fld>
            <a:endParaRPr lang="el-GR"/>
          </a:p>
        </p:txBody>
      </p:sp>
      <p:sp>
        <p:nvSpPr>
          <p:cNvPr id="7" name="Rectangle: Rounded Corners 6">
            <a:extLst>
              <a:ext uri="{FF2B5EF4-FFF2-40B4-BE49-F238E27FC236}">
                <a16:creationId xmlns:a16="http://schemas.microsoft.com/office/drawing/2014/main" id="{9DC8C6E3-8D9D-8C33-AA67-D6DA8D57E595}"/>
              </a:ext>
            </a:extLst>
          </p:cNvPr>
          <p:cNvSpPr/>
          <p:nvPr/>
        </p:nvSpPr>
        <p:spPr>
          <a:xfrm>
            <a:off x="4397493" y="1161531"/>
            <a:ext cx="3389174" cy="1779373"/>
          </a:xfrm>
          <a:prstGeom prst="roundRect">
            <a:avLst/>
          </a:prstGeom>
          <a:solidFill>
            <a:srgbClr val="992A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Linac Design</a:t>
            </a:r>
          </a:p>
        </p:txBody>
      </p:sp>
      <p:sp>
        <p:nvSpPr>
          <p:cNvPr id="9" name="Cloud 8">
            <a:extLst>
              <a:ext uri="{FF2B5EF4-FFF2-40B4-BE49-F238E27FC236}">
                <a16:creationId xmlns:a16="http://schemas.microsoft.com/office/drawing/2014/main" id="{AA2209A8-C1D4-CF9D-9AA6-AC9A36558FD0}"/>
              </a:ext>
            </a:extLst>
          </p:cNvPr>
          <p:cNvSpPr/>
          <p:nvPr/>
        </p:nvSpPr>
        <p:spPr>
          <a:xfrm>
            <a:off x="838200" y="1268624"/>
            <a:ext cx="2372862" cy="1565189"/>
          </a:xfrm>
          <a:prstGeom prst="cloud">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Ion Source</a:t>
            </a:r>
          </a:p>
        </p:txBody>
      </p:sp>
      <p:sp>
        <p:nvSpPr>
          <p:cNvPr id="10" name="Arrow: Right 9">
            <a:extLst>
              <a:ext uri="{FF2B5EF4-FFF2-40B4-BE49-F238E27FC236}">
                <a16:creationId xmlns:a16="http://schemas.microsoft.com/office/drawing/2014/main" id="{3E19CF70-1D91-69FB-0FAA-E3FAEC7D6B19}"/>
              </a:ext>
            </a:extLst>
          </p:cNvPr>
          <p:cNvSpPr/>
          <p:nvPr/>
        </p:nvSpPr>
        <p:spPr>
          <a:xfrm>
            <a:off x="3462407" y="1758777"/>
            <a:ext cx="683740" cy="584887"/>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irect Access Storage 10">
            <a:extLst>
              <a:ext uri="{FF2B5EF4-FFF2-40B4-BE49-F238E27FC236}">
                <a16:creationId xmlns:a16="http://schemas.microsoft.com/office/drawing/2014/main" id="{8A362858-6755-62D2-7CC7-C67E3F068706}"/>
              </a:ext>
            </a:extLst>
          </p:cNvPr>
          <p:cNvSpPr/>
          <p:nvPr/>
        </p:nvSpPr>
        <p:spPr>
          <a:xfrm>
            <a:off x="8973098" y="1298773"/>
            <a:ext cx="2129120" cy="1572740"/>
          </a:xfrm>
          <a:prstGeom prst="flowChartMagneticDrum">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Targetry</a:t>
            </a:r>
            <a:endParaRPr lang="en-US" sz="2000" dirty="0">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293D7456-D527-8979-226C-2673A8ADD6A1}"/>
              </a:ext>
            </a:extLst>
          </p:cNvPr>
          <p:cNvSpPr/>
          <p:nvPr/>
        </p:nvSpPr>
        <p:spPr>
          <a:xfrm rot="10800000">
            <a:off x="8038013" y="1758777"/>
            <a:ext cx="683740" cy="584887"/>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C0DE17-7F22-9615-C903-75A059079B99}"/>
              </a:ext>
            </a:extLst>
          </p:cNvPr>
          <p:cNvSpPr txBox="1"/>
          <p:nvPr/>
        </p:nvSpPr>
        <p:spPr>
          <a:xfrm>
            <a:off x="7118350" y="4405065"/>
            <a:ext cx="4235450" cy="1154162"/>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GB" sz="1600"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Limitations stemming from the target.</a:t>
            </a:r>
          </a:p>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Integrate operational flexibility for additional ion species, enabling radioisotope production for theragnostic applications.</a:t>
            </a:r>
          </a:p>
        </p:txBody>
      </p:sp>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13BB8F80-6A44-C508-31CA-485B1D41A9E8}"/>
                  </a:ext>
                </a:extLst>
              </p:cNvPr>
              <p:cNvGraphicFramePr>
                <a:graphicFrameLocks noGrp="1"/>
              </p:cNvGraphicFramePr>
              <p:nvPr>
                <p:extLst>
                  <p:ext uri="{D42A27DB-BD31-4B8C-83A1-F6EECF244321}">
                    <p14:modId xmlns:p14="http://schemas.microsoft.com/office/powerpoint/2010/main" val="3912033071"/>
                  </p:ext>
                </p:extLst>
              </p:nvPr>
            </p:nvGraphicFramePr>
            <p:xfrm>
              <a:off x="972924" y="3461542"/>
              <a:ext cx="6013618" cy="2460571"/>
            </p:xfrm>
            <a:graphic>
              <a:graphicData uri="http://schemas.openxmlformats.org/drawingml/2006/table">
                <a:tbl>
                  <a:tblPr firstRow="1" bandRow="1">
                    <a:tableStyleId>{5940675A-B579-460E-94D1-54222C63F5DA}</a:tableStyleId>
                  </a:tblPr>
                  <a:tblGrid>
                    <a:gridCol w="1975019">
                      <a:extLst>
                        <a:ext uri="{9D8B030D-6E8A-4147-A177-3AD203B41FA5}">
                          <a16:colId xmlns:a16="http://schemas.microsoft.com/office/drawing/2014/main" val="4034125113"/>
                        </a:ext>
                      </a:extLst>
                    </a:gridCol>
                    <a:gridCol w="4038599">
                      <a:extLst>
                        <a:ext uri="{9D8B030D-6E8A-4147-A177-3AD203B41FA5}">
                          <a16:colId xmlns:a16="http://schemas.microsoft.com/office/drawing/2014/main" val="2795613064"/>
                        </a:ext>
                      </a:extLst>
                    </a:gridCol>
                  </a:tblGrid>
                  <a:tr h="322145">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Parameter</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Value</a:t>
                          </a:r>
                        </a:p>
                      </a:txBody>
                      <a:tcPr>
                        <a:solidFill>
                          <a:srgbClr val="992A28"/>
                        </a:solidFill>
                      </a:tcPr>
                    </a:tc>
                    <a:extLst>
                      <a:ext uri="{0D108BD9-81ED-4DB2-BD59-A6C34878D82A}">
                        <a16:rowId xmlns:a16="http://schemas.microsoft.com/office/drawing/2014/main" val="3423729548"/>
                      </a:ext>
                    </a:extLst>
                  </a:tr>
                  <a:tr h="507501">
                    <a:tc>
                      <a:txBody>
                        <a:bodyPr/>
                        <a:lstStyle/>
                        <a:p>
                          <a:pPr algn="ctr"/>
                          <a14:m>
                            <m:oMathPara xmlns:m="http://schemas.openxmlformats.org/officeDocument/2006/math">
                              <m:oMathParaPr>
                                <m:jc m:val="centerGroup"/>
                              </m:oMathParaPr>
                              <m:oMath xmlns:m="http://schemas.openxmlformats.org/officeDocument/2006/math">
                                <m:f>
                                  <m:fPr>
                                    <m:ctrlPr>
                                      <a:rPr lang="en-US" sz="1400" i="1" dirty="0" smtClean="0">
                                        <a:solidFill>
                                          <a:schemeClr val="tx1"/>
                                        </a:solidFill>
                                        <a:effectLst/>
                                        <a:latin typeface="Cambria Math" panose="02040503050406030204" pitchFamily="18" charset="0"/>
                                        <a:cs typeface="Times New Roman" panose="02020603050405020304" pitchFamily="18" charset="0"/>
                                      </a:rPr>
                                    </m:ctrlPr>
                                  </m:fPr>
                                  <m:num>
                                    <m:r>
                                      <a:rPr lang="en-US" sz="1400" b="0" i="1" dirty="0" smtClean="0">
                                        <a:solidFill>
                                          <a:schemeClr val="tx1"/>
                                        </a:solidFill>
                                        <a:effectLst/>
                                        <a:latin typeface="Cambria Math" panose="02040503050406030204" pitchFamily="18" charset="0"/>
                                        <a:cs typeface="Times New Roman" panose="02020603050405020304" pitchFamily="18" charset="0"/>
                                      </a:rPr>
                                      <m:t>𝑞</m:t>
                                    </m:r>
                                  </m:num>
                                  <m:den>
                                    <m:r>
                                      <a:rPr lang="en-US" sz="1400" b="0" i="1" dirty="0" smtClean="0">
                                        <a:solidFill>
                                          <a:schemeClr val="tx1"/>
                                        </a:solidFill>
                                        <a:effectLst/>
                                        <a:latin typeface="Cambria Math" panose="02040503050406030204" pitchFamily="18" charset="0"/>
                                        <a:cs typeface="Times New Roman" panose="02020603050405020304" pitchFamily="18" charset="0"/>
                                      </a:rPr>
                                      <m:t>𝐴</m:t>
                                    </m:r>
                                  </m:den>
                                </m:f>
                              </m:oMath>
                            </m:oMathPara>
                          </a14:m>
                          <a:endParaRPr sz="1400" dirty="0">
                            <a:latin typeface="Times New Roman" panose="02020603050405020304" pitchFamily="18" charset="0"/>
                            <a:cs typeface="Times New Roman" panose="02020603050405020304" pitchFamily="18" charset="0"/>
                          </a:endParaRPr>
                        </a:p>
                      </a:txBody>
                      <a:tcPr anchor="ctr"/>
                    </a:tc>
                    <a:tc>
                      <a:txBody>
                        <a:bodyPr/>
                        <a:lstStyle/>
                        <a:p>
                          <a:pPr marL="0" indent="0" algn="ctr">
                            <a:buFont typeface="Arial" panose="020B0604020202020204" pitchFamily="34" charset="0"/>
                            <a:buNone/>
                          </a:pPr>
                          <a14:m>
                            <m:oMath xmlns:m="http://schemas.openxmlformats.org/officeDocument/2006/math">
                              <m:f>
                                <m:fPr>
                                  <m:ctrlPr>
                                    <a:rPr lang="en-US" sz="1400" i="1" smtClean="0">
                                      <a:solidFill>
                                        <a:schemeClr val="tx1"/>
                                      </a:solidFill>
                                      <a:latin typeface="Cambria Math" panose="02040503050406030204" pitchFamily="18" charset="0"/>
                                      <a:cs typeface="Times New Roman" panose="02020603050405020304" pitchFamily="18" charset="0"/>
                                    </a:rPr>
                                  </m:ctrlPr>
                                </m:fPr>
                                <m:num>
                                  <m:r>
                                    <a:rPr lang="en-GB" sz="1400" b="0" i="1" smtClean="0">
                                      <a:solidFill>
                                        <a:schemeClr val="tx1"/>
                                      </a:solidFill>
                                      <a:latin typeface="Cambria Math" panose="02040503050406030204" pitchFamily="18" charset="0"/>
                                      <a:cs typeface="Times New Roman" panose="02020603050405020304" pitchFamily="18" charset="0"/>
                                    </a:rPr>
                                    <m:t>1</m:t>
                                  </m:r>
                                </m:num>
                                <m:den>
                                  <m:r>
                                    <a:rPr lang="en-GB" sz="1400" b="0" i="1" smtClean="0">
                                      <a:solidFill>
                                        <a:schemeClr val="tx1"/>
                                      </a:solidFill>
                                      <a:latin typeface="Cambria Math" panose="02040503050406030204" pitchFamily="18" charset="0"/>
                                      <a:cs typeface="Times New Roman" panose="02020603050405020304" pitchFamily="18" charset="0"/>
                                    </a:rPr>
                                    <m:t>2</m:t>
                                  </m:r>
                                </m:den>
                              </m:f>
                              <m:r>
                                <a:rPr lang="en-GB" sz="1400" b="0" i="1" smtClean="0">
                                  <a:solidFill>
                                    <a:schemeClr val="tx1"/>
                                  </a:solidFill>
                                  <a:latin typeface="Cambria Math" panose="02040503050406030204" pitchFamily="18" charset="0"/>
                                  <a:cs typeface="Times New Roman" panose="02020603050405020304" pitchFamily="18" charset="0"/>
                                </a:rPr>
                                <m:t>, 1</m:t>
                              </m:r>
                            </m:oMath>
                          </a14:m>
                          <a:r>
                            <a:rPr lang="en-US" sz="1400" dirty="0">
                              <a:solidFill>
                                <a:schemeClr val="tx1"/>
                              </a:solidFill>
                              <a:latin typeface="Times New Roman" panose="02020603050405020304" pitchFamily="18" charset="0"/>
                              <a:cs typeface="Times New Roman" panose="02020603050405020304" pitchFamily="18" charset="0"/>
                            </a:rPr>
                            <a:t> </a:t>
                          </a:r>
                          <a:endParaRPr lang="en-US" sz="1400" baseline="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34266100"/>
                      </a:ext>
                    </a:extLst>
                  </a:tr>
                  <a:tr h="292859">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Ion Species</a:t>
                          </a:r>
                        </a:p>
                      </a:txBody>
                      <a:tcPr/>
                    </a:tc>
                    <a:tc>
                      <a:txBody>
                        <a:bodyPr/>
                        <a:lstStyle/>
                        <a:p>
                          <a:pPr algn="ctr"/>
                          <a:r>
                            <a:rPr lang="en-US" sz="1400" baseline="0" dirty="0">
                              <a:solidFill>
                                <a:schemeClr val="tx1"/>
                              </a:solidFill>
                              <a:latin typeface="Times New Roman" panose="02020603050405020304" pitchFamily="18" charset="0"/>
                              <a:cs typeface="Times New Roman" panose="02020603050405020304" pitchFamily="18" charset="0"/>
                            </a:rPr>
                            <a:t>H</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baseline="0" dirty="0">
                              <a:solidFill>
                                <a:schemeClr val="tx1"/>
                              </a:solidFill>
                              <a:latin typeface="Times New Roman" panose="02020603050405020304" pitchFamily="18" charset="0"/>
                              <a:cs typeface="Times New Roman" panose="02020603050405020304" pitchFamily="18" charset="0"/>
                            </a:rPr>
                            <a:t>, </a:t>
                          </a:r>
                          <a:r>
                            <a:rPr lang="en-US" sz="1400" baseline="30000" dirty="0">
                              <a:solidFill>
                                <a:schemeClr val="tx1"/>
                              </a:solidFill>
                              <a:latin typeface="Times New Roman" panose="02020603050405020304" pitchFamily="18" charset="0"/>
                              <a:cs typeface="Times New Roman" panose="02020603050405020304" pitchFamily="18" charset="0"/>
                            </a:rPr>
                            <a:t>2</a:t>
                          </a:r>
                          <a:r>
                            <a:rPr lang="en-US" sz="1400" dirty="0">
                              <a:solidFill>
                                <a:schemeClr val="tx1"/>
                              </a:solidFill>
                              <a:latin typeface="Times New Roman" panose="02020603050405020304" pitchFamily="18" charset="0"/>
                              <a:cs typeface="Times New Roman" panose="02020603050405020304" pitchFamily="18" charset="0"/>
                            </a:rPr>
                            <a:t>H</a:t>
                          </a:r>
                          <a:r>
                            <a:rPr lang="en-US" sz="1400" baseline="30000" dirty="0">
                              <a:solidFill>
                                <a:schemeClr val="tx1"/>
                              </a:solidFill>
                              <a:latin typeface="Times New Roman" panose="02020603050405020304" pitchFamily="18" charset="0"/>
                              <a:cs typeface="Times New Roman" panose="02020603050405020304" pitchFamily="18" charset="0"/>
                            </a:rPr>
                            <a:t>+ </a:t>
                          </a:r>
                          <a:r>
                            <a:rPr lang="en-US" sz="1400" baseline="0" dirty="0">
                              <a:solidFill>
                                <a:schemeClr val="tx1"/>
                              </a:solidFill>
                              <a:latin typeface="Times New Roman" panose="02020603050405020304" pitchFamily="18" charset="0"/>
                              <a:cs typeface="Times New Roman" panose="02020603050405020304" pitchFamily="18" charset="0"/>
                            </a:rPr>
                            <a:t>(or D</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baseline="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He</a:t>
                          </a:r>
                          <a:r>
                            <a:rPr lang="en-US" sz="1400" baseline="30000" dirty="0">
                              <a:solidFill>
                                <a:schemeClr val="tx1"/>
                              </a:solidFill>
                              <a:latin typeface="Times New Roman" panose="02020603050405020304" pitchFamily="18" charset="0"/>
                              <a:cs typeface="Times New Roman" panose="02020603050405020304" pitchFamily="18" charset="0"/>
                            </a:rPr>
                            <a:t>2+</a:t>
                          </a:r>
                          <a:r>
                            <a:rPr lang="en-US" sz="1400" baseline="0" dirty="0">
                              <a:solidFill>
                                <a:schemeClr val="tx1"/>
                              </a:solidFill>
                              <a:latin typeface="Times New Roman" panose="02020603050405020304" pitchFamily="18" charset="0"/>
                              <a:cs typeface="Times New Roman" panose="02020603050405020304" pitchFamily="18" charset="0"/>
                            </a:rPr>
                            <a:t>, C</a:t>
                          </a:r>
                          <a:r>
                            <a:rPr lang="en-US" sz="1400" baseline="30000" dirty="0">
                              <a:solidFill>
                                <a:schemeClr val="tx1"/>
                              </a:solidFill>
                              <a:latin typeface="Times New Roman" panose="02020603050405020304" pitchFamily="18" charset="0"/>
                              <a:cs typeface="Times New Roman" panose="02020603050405020304" pitchFamily="18" charset="0"/>
                            </a:rPr>
                            <a:t>6+</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92334066"/>
                      </a:ext>
                    </a:extLst>
                  </a:tr>
                  <a:tr h="292859">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baseline="-25000" dirty="0" err="1">
                              <a:solidFill>
                                <a:schemeClr val="tx1"/>
                              </a:solidFill>
                              <a:effectLst/>
                              <a:latin typeface="Times New Roman" panose="02020603050405020304" pitchFamily="18" charset="0"/>
                              <a:cs typeface="Times New Roman" panose="02020603050405020304" pitchFamily="18" charset="0"/>
                            </a:rPr>
                            <a:t>avg</a:t>
                          </a:r>
                          <a:r>
                            <a:rPr lang="en-US" sz="1400" baseline="0" dirty="0">
                              <a:solidFill>
                                <a:schemeClr val="tx1"/>
                              </a:solidFill>
                              <a:effectLst/>
                              <a:latin typeface="Times New Roman" panose="02020603050405020304" pitchFamily="18" charset="0"/>
                              <a:cs typeface="Times New Roman" panose="02020603050405020304" pitchFamily="18" charset="0"/>
                            </a:rPr>
                            <a:t> / mA</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&gt;2 (for D</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71395920"/>
                      </a:ext>
                    </a:extLst>
                  </a:tr>
                  <a:tr h="382975">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E, </a:t>
                          </a:r>
                          <a14:m>
                            <m:oMath xmlns:m="http://schemas.openxmlformats.org/officeDocument/2006/math">
                              <m:f>
                                <m:fPr>
                                  <m:ctrlPr>
                                    <a:rPr lang="en-US" sz="1400" i="1" dirty="0" smtClean="0">
                                      <a:solidFill>
                                        <a:schemeClr val="tx1"/>
                                      </a:solidFill>
                                      <a:effectLst/>
                                      <a:latin typeface="Cambria Math" panose="02040503050406030204" pitchFamily="18" charset="0"/>
                                      <a:cs typeface="Times New Roman" panose="02020603050405020304" pitchFamily="18" charset="0"/>
                                    </a:rPr>
                                  </m:ctrlPr>
                                </m:fPr>
                                <m:num>
                                  <m:r>
                                    <a:rPr lang="en-GB" sz="1400" b="0" i="1" dirty="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GB" sz="1400" b="0" i="1" dirty="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𝐸</m:t>
                                  </m:r>
                                </m:num>
                                <m:den>
                                  <m:r>
                                    <a:rPr lang="en-GB" sz="1400" b="0" i="1" dirty="0" smtClean="0">
                                      <a:solidFill>
                                        <a:schemeClr val="tx1"/>
                                      </a:solidFill>
                                      <a:effectLst/>
                                      <a:latin typeface="Cambria Math" panose="02040503050406030204" pitchFamily="18" charset="0"/>
                                      <a:cs typeface="Times New Roman" panose="02020603050405020304" pitchFamily="18" charset="0"/>
                                    </a:rPr>
                                    <m:t>𝐸</m:t>
                                  </m:r>
                                </m:den>
                              </m:f>
                            </m:oMath>
                          </a14:m>
                          <a:r>
                            <a:rPr lang="en-US" sz="1400" dirty="0">
                              <a:solidFill>
                                <a:schemeClr val="tx1"/>
                              </a:solidFill>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1400" i="1" dirty="0" smtClean="0">
                                      <a:solidFill>
                                        <a:schemeClr val="tx1"/>
                                      </a:solidFill>
                                      <a:effectLst/>
                                      <a:latin typeface="Cambria Math" panose="02040503050406030204" pitchFamily="18" charset="0"/>
                                      <a:cs typeface="Times New Roman" panose="02020603050405020304" pitchFamily="18" charset="0"/>
                                    </a:rPr>
                                  </m:ctrlPr>
                                </m:fPr>
                                <m:num>
                                  <m:r>
                                    <a:rPr lang="en-US" sz="1400" b="0" i="1" dirty="0" smtClean="0">
                                      <a:solidFill>
                                        <a:schemeClr val="tx1"/>
                                      </a:solidFill>
                                      <a:effectLst/>
                                      <a:latin typeface="Cambria Math" panose="02040503050406030204" pitchFamily="18" charset="0"/>
                                      <a:cs typeface="Times New Roman" panose="02020603050405020304" pitchFamily="18" charset="0"/>
                                    </a:rPr>
                                    <m:t>𝑀</m:t>
                                  </m:r>
                                  <m:r>
                                    <a:rPr lang="en-GB" sz="1400" b="0" i="1" dirty="0" smtClean="0">
                                      <a:solidFill>
                                        <a:schemeClr val="tx1"/>
                                      </a:solidFill>
                                      <a:effectLst/>
                                      <a:latin typeface="Cambria Math" panose="02040503050406030204" pitchFamily="18" charset="0"/>
                                      <a:cs typeface="Times New Roman" panose="02020603050405020304" pitchFamily="18" charset="0"/>
                                    </a:rPr>
                                    <m:t>𝑒𝑉</m:t>
                                  </m:r>
                                </m:num>
                                <m:den>
                                  <m:r>
                                    <a:rPr lang="en-GB" sz="1400" b="0" i="1" dirty="0" smtClean="0">
                                      <a:solidFill>
                                        <a:schemeClr val="tx1"/>
                                      </a:solidFill>
                                      <a:effectLst/>
                                      <a:latin typeface="Cambria Math" panose="02040503050406030204" pitchFamily="18" charset="0"/>
                                      <a:cs typeface="Times New Roman" panose="02020603050405020304" pitchFamily="18" charset="0"/>
                                    </a:rPr>
                                    <m:t>𝑢</m:t>
                                  </m:r>
                                </m:den>
                              </m:f>
                            </m:oMath>
                          </a14:m>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10 (for D</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a:t>
                          </a:r>
                        </a:p>
                      </a:txBody>
                      <a:tcPr anchor="ctr"/>
                    </a:tc>
                    <a:extLst>
                      <a:ext uri="{0D108BD9-81ED-4DB2-BD59-A6C34878D82A}">
                        <a16:rowId xmlns:a16="http://schemas.microsoft.com/office/drawing/2014/main" val="1882001613"/>
                      </a:ext>
                    </a:extLst>
                  </a:tr>
                  <a:tr h="292859">
                    <a:tc>
                      <a:txBody>
                        <a:bodyPr/>
                        <a:lstStyle/>
                        <a:p>
                          <a:pPr algn="ctr"/>
                          <a:r>
                            <a:rPr lang="el-GR" sz="1400" dirty="0">
                              <a:solidFill>
                                <a:schemeClr val="tx1"/>
                              </a:solidFill>
                              <a:effectLst/>
                              <a:latin typeface="Times New Roman" panose="02020603050405020304" pitchFamily="18" charset="0"/>
                              <a:cs typeface="Times New Roman" panose="02020603050405020304" pitchFamily="18" charset="0"/>
                            </a:rPr>
                            <a:t>ε</a:t>
                          </a:r>
                          <a:r>
                            <a:rPr lang="en-US" sz="1400" baseline="-25000" dirty="0">
                              <a:solidFill>
                                <a:schemeClr val="tx1"/>
                              </a:solidFill>
                              <a:effectLst/>
                              <a:latin typeface="Times New Roman" panose="02020603050405020304" pitchFamily="18" charset="0"/>
                              <a:cs typeface="Times New Roman" panose="02020603050405020304" pitchFamily="18" charset="0"/>
                            </a:rPr>
                            <a:t>rms, norm</a:t>
                          </a:r>
                          <a:r>
                            <a:rPr lang="en-US" sz="1400" baseline="0" dirty="0">
                              <a:solidFill>
                                <a:schemeClr val="tx1"/>
                              </a:solidFill>
                              <a:effectLst/>
                              <a:latin typeface="Times New Roman" panose="02020603050405020304" pitchFamily="18" charset="0"/>
                              <a:cs typeface="Times New Roman" panose="02020603050405020304" pitchFamily="18" charset="0"/>
                            </a:rPr>
                            <a:t> / </a:t>
                          </a:r>
                          <a:r>
                            <a:rPr lang="en-US" sz="1400" baseline="0" dirty="0" err="1">
                              <a:solidFill>
                                <a:schemeClr val="tx1"/>
                              </a:solidFill>
                              <a:effectLst/>
                              <a:latin typeface="Times New Roman" panose="02020603050405020304" pitchFamily="18" charset="0"/>
                              <a:cs typeface="Times New Roman" panose="02020603050405020304" pitchFamily="18" charset="0"/>
                            </a:rPr>
                            <a:t>mm·mrad</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TBD</a:t>
                          </a:r>
                        </a:p>
                      </a:txBody>
                      <a:tcPr anchor="ctr"/>
                    </a:tc>
                    <a:extLst>
                      <a:ext uri="{0D108BD9-81ED-4DB2-BD59-A6C34878D82A}">
                        <a16:rowId xmlns:a16="http://schemas.microsoft.com/office/drawing/2014/main" val="3455677278"/>
                      </a:ext>
                    </a:extLst>
                  </a:tr>
                  <a:tr h="292859">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Other</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Purity, Stability, Cost &amp; Maintenance, User-Friendly</a:t>
                          </a:r>
                        </a:p>
                      </a:txBody>
                      <a:tcPr anchor="ctr"/>
                    </a:tc>
                    <a:extLst>
                      <a:ext uri="{0D108BD9-81ED-4DB2-BD59-A6C34878D82A}">
                        <a16:rowId xmlns:a16="http://schemas.microsoft.com/office/drawing/2014/main" val="443722019"/>
                      </a:ext>
                    </a:extLst>
                  </a:tr>
                </a:tbl>
              </a:graphicData>
            </a:graphic>
          </p:graphicFrame>
        </mc:Choice>
        <mc:Fallback xmlns="">
          <p:graphicFrame>
            <p:nvGraphicFramePr>
              <p:cNvPr id="14" name="Table 13">
                <a:extLst>
                  <a:ext uri="{FF2B5EF4-FFF2-40B4-BE49-F238E27FC236}">
                    <a16:creationId xmlns:a16="http://schemas.microsoft.com/office/drawing/2014/main" id="{13BB8F80-6A44-C508-31CA-485B1D41A9E8}"/>
                  </a:ext>
                </a:extLst>
              </p:cNvPr>
              <p:cNvGraphicFramePr>
                <a:graphicFrameLocks noGrp="1"/>
              </p:cNvGraphicFramePr>
              <p:nvPr>
                <p:extLst>
                  <p:ext uri="{D42A27DB-BD31-4B8C-83A1-F6EECF244321}">
                    <p14:modId xmlns:p14="http://schemas.microsoft.com/office/powerpoint/2010/main" val="3912033071"/>
                  </p:ext>
                </p:extLst>
              </p:nvPr>
            </p:nvGraphicFramePr>
            <p:xfrm>
              <a:off x="972924" y="3461542"/>
              <a:ext cx="6013618" cy="2460571"/>
            </p:xfrm>
            <a:graphic>
              <a:graphicData uri="http://schemas.openxmlformats.org/drawingml/2006/table">
                <a:tbl>
                  <a:tblPr firstRow="1" bandRow="1">
                    <a:tableStyleId>{5940675A-B579-460E-94D1-54222C63F5DA}</a:tableStyleId>
                  </a:tblPr>
                  <a:tblGrid>
                    <a:gridCol w="1975019">
                      <a:extLst>
                        <a:ext uri="{9D8B030D-6E8A-4147-A177-3AD203B41FA5}">
                          <a16:colId xmlns:a16="http://schemas.microsoft.com/office/drawing/2014/main" val="4034125113"/>
                        </a:ext>
                      </a:extLst>
                    </a:gridCol>
                    <a:gridCol w="4038599">
                      <a:extLst>
                        <a:ext uri="{9D8B030D-6E8A-4147-A177-3AD203B41FA5}">
                          <a16:colId xmlns:a16="http://schemas.microsoft.com/office/drawing/2014/main" val="2795613064"/>
                        </a:ext>
                      </a:extLst>
                    </a:gridCol>
                  </a:tblGrid>
                  <a:tr h="335280">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Parameter</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Value</a:t>
                          </a:r>
                        </a:p>
                      </a:txBody>
                      <a:tcPr>
                        <a:solidFill>
                          <a:srgbClr val="992A28"/>
                        </a:solidFill>
                      </a:tcPr>
                    </a:tc>
                    <a:extLst>
                      <a:ext uri="{0D108BD9-81ED-4DB2-BD59-A6C34878D82A}">
                        <a16:rowId xmlns:a16="http://schemas.microsoft.com/office/drawing/2014/main" val="3423729548"/>
                      </a:ext>
                    </a:extLst>
                  </a:tr>
                  <a:tr h="507501">
                    <a:tc>
                      <a:txBody>
                        <a:bodyPr/>
                        <a:lstStyle/>
                        <a:p>
                          <a:endParaRPr lang="en-US"/>
                        </a:p>
                      </a:txBody>
                      <a:tcPr anchor="ctr">
                        <a:blipFill>
                          <a:blip r:embed="rId2"/>
                          <a:stretch>
                            <a:fillRect l="-309" t="-67857" r="-205556" b="-328571"/>
                          </a:stretch>
                        </a:blipFill>
                      </a:tcPr>
                    </a:tc>
                    <a:tc>
                      <a:txBody>
                        <a:bodyPr/>
                        <a:lstStyle/>
                        <a:p>
                          <a:endParaRPr lang="en-US"/>
                        </a:p>
                      </a:txBody>
                      <a:tcPr anchor="ctr">
                        <a:blipFill>
                          <a:blip r:embed="rId2"/>
                          <a:stretch>
                            <a:fillRect l="-48946" t="-67857" r="-301" b="-328571"/>
                          </a:stretch>
                        </a:blipFill>
                      </a:tcPr>
                    </a:tc>
                    <a:extLst>
                      <a:ext uri="{0D108BD9-81ED-4DB2-BD59-A6C34878D82A}">
                        <a16:rowId xmlns:a16="http://schemas.microsoft.com/office/drawing/2014/main" val="2234266100"/>
                      </a:ext>
                    </a:extLst>
                  </a:tr>
                  <a:tr h="30480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Ion Species</a:t>
                          </a:r>
                        </a:p>
                      </a:txBody>
                      <a:tcPr/>
                    </a:tc>
                    <a:tc>
                      <a:txBody>
                        <a:bodyPr/>
                        <a:lstStyle/>
                        <a:p>
                          <a:pPr algn="ctr"/>
                          <a:r>
                            <a:rPr lang="en-US" sz="1400" baseline="0" dirty="0">
                              <a:solidFill>
                                <a:schemeClr val="tx1"/>
                              </a:solidFill>
                              <a:latin typeface="Times New Roman" panose="02020603050405020304" pitchFamily="18" charset="0"/>
                              <a:cs typeface="Times New Roman" panose="02020603050405020304" pitchFamily="18" charset="0"/>
                            </a:rPr>
                            <a:t>H</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baseline="0" dirty="0">
                              <a:solidFill>
                                <a:schemeClr val="tx1"/>
                              </a:solidFill>
                              <a:latin typeface="Times New Roman" panose="02020603050405020304" pitchFamily="18" charset="0"/>
                              <a:cs typeface="Times New Roman" panose="02020603050405020304" pitchFamily="18" charset="0"/>
                            </a:rPr>
                            <a:t>, </a:t>
                          </a:r>
                          <a:r>
                            <a:rPr lang="en-US" sz="1400" baseline="30000" dirty="0">
                              <a:solidFill>
                                <a:schemeClr val="tx1"/>
                              </a:solidFill>
                              <a:latin typeface="Times New Roman" panose="02020603050405020304" pitchFamily="18" charset="0"/>
                              <a:cs typeface="Times New Roman" panose="02020603050405020304" pitchFamily="18" charset="0"/>
                            </a:rPr>
                            <a:t>2</a:t>
                          </a:r>
                          <a:r>
                            <a:rPr lang="en-US" sz="1400" dirty="0">
                              <a:solidFill>
                                <a:schemeClr val="tx1"/>
                              </a:solidFill>
                              <a:latin typeface="Times New Roman" panose="02020603050405020304" pitchFamily="18" charset="0"/>
                              <a:cs typeface="Times New Roman" panose="02020603050405020304" pitchFamily="18" charset="0"/>
                            </a:rPr>
                            <a:t>H</a:t>
                          </a:r>
                          <a:r>
                            <a:rPr lang="en-US" sz="1400" baseline="30000" dirty="0">
                              <a:solidFill>
                                <a:schemeClr val="tx1"/>
                              </a:solidFill>
                              <a:latin typeface="Times New Roman" panose="02020603050405020304" pitchFamily="18" charset="0"/>
                              <a:cs typeface="Times New Roman" panose="02020603050405020304" pitchFamily="18" charset="0"/>
                            </a:rPr>
                            <a:t>+ </a:t>
                          </a:r>
                          <a:r>
                            <a:rPr lang="en-US" sz="1400" baseline="0" dirty="0">
                              <a:solidFill>
                                <a:schemeClr val="tx1"/>
                              </a:solidFill>
                              <a:latin typeface="Times New Roman" panose="02020603050405020304" pitchFamily="18" charset="0"/>
                              <a:cs typeface="Times New Roman" panose="02020603050405020304" pitchFamily="18" charset="0"/>
                            </a:rPr>
                            <a:t>(or D</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baseline="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He</a:t>
                          </a:r>
                          <a:r>
                            <a:rPr lang="en-US" sz="1400" baseline="30000" dirty="0">
                              <a:solidFill>
                                <a:schemeClr val="tx1"/>
                              </a:solidFill>
                              <a:latin typeface="Times New Roman" panose="02020603050405020304" pitchFamily="18" charset="0"/>
                              <a:cs typeface="Times New Roman" panose="02020603050405020304" pitchFamily="18" charset="0"/>
                            </a:rPr>
                            <a:t>2+</a:t>
                          </a:r>
                          <a:r>
                            <a:rPr lang="en-US" sz="1400" baseline="0" dirty="0">
                              <a:solidFill>
                                <a:schemeClr val="tx1"/>
                              </a:solidFill>
                              <a:latin typeface="Times New Roman" panose="02020603050405020304" pitchFamily="18" charset="0"/>
                              <a:cs typeface="Times New Roman" panose="02020603050405020304" pitchFamily="18" charset="0"/>
                            </a:rPr>
                            <a:t>, C</a:t>
                          </a:r>
                          <a:r>
                            <a:rPr lang="en-US" sz="1400" baseline="30000" dirty="0">
                              <a:solidFill>
                                <a:schemeClr val="tx1"/>
                              </a:solidFill>
                              <a:latin typeface="Times New Roman" panose="02020603050405020304" pitchFamily="18" charset="0"/>
                              <a:cs typeface="Times New Roman" panose="02020603050405020304" pitchFamily="18" charset="0"/>
                            </a:rPr>
                            <a:t>6+</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92334066"/>
                      </a:ext>
                    </a:extLst>
                  </a:tr>
                  <a:tr h="304800">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baseline="-25000" dirty="0" err="1">
                              <a:solidFill>
                                <a:schemeClr val="tx1"/>
                              </a:solidFill>
                              <a:effectLst/>
                              <a:latin typeface="Times New Roman" panose="02020603050405020304" pitchFamily="18" charset="0"/>
                              <a:cs typeface="Times New Roman" panose="02020603050405020304" pitchFamily="18" charset="0"/>
                            </a:rPr>
                            <a:t>avg</a:t>
                          </a:r>
                          <a:r>
                            <a:rPr lang="en-US" sz="1400" baseline="0" dirty="0">
                              <a:solidFill>
                                <a:schemeClr val="tx1"/>
                              </a:solidFill>
                              <a:effectLst/>
                              <a:latin typeface="Times New Roman" panose="02020603050405020304" pitchFamily="18" charset="0"/>
                              <a:cs typeface="Times New Roman" panose="02020603050405020304" pitchFamily="18" charset="0"/>
                            </a:rPr>
                            <a:t> / mA</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&gt;2 (for D</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71395920"/>
                      </a:ext>
                    </a:extLst>
                  </a:tr>
                  <a:tr h="398590">
                    <a:tc>
                      <a:txBody>
                        <a:bodyPr/>
                        <a:lstStyle/>
                        <a:p>
                          <a:endParaRPr lang="en-US"/>
                        </a:p>
                      </a:txBody>
                      <a:tcPr>
                        <a:blipFill>
                          <a:blip r:embed="rId2"/>
                          <a:stretch>
                            <a:fillRect l="-309" t="-365152" r="-205556" b="-166667"/>
                          </a:stretch>
                        </a:blipFill>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10 (for D</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a:t>
                          </a:r>
                        </a:p>
                      </a:txBody>
                      <a:tcPr anchor="ctr"/>
                    </a:tc>
                    <a:extLst>
                      <a:ext uri="{0D108BD9-81ED-4DB2-BD59-A6C34878D82A}">
                        <a16:rowId xmlns:a16="http://schemas.microsoft.com/office/drawing/2014/main" val="1882001613"/>
                      </a:ext>
                    </a:extLst>
                  </a:tr>
                  <a:tr h="304800">
                    <a:tc>
                      <a:txBody>
                        <a:bodyPr/>
                        <a:lstStyle/>
                        <a:p>
                          <a:pPr algn="ctr"/>
                          <a:r>
                            <a:rPr lang="el-GR" sz="1400" dirty="0">
                              <a:solidFill>
                                <a:schemeClr val="tx1"/>
                              </a:solidFill>
                              <a:effectLst/>
                              <a:latin typeface="Times New Roman" panose="02020603050405020304" pitchFamily="18" charset="0"/>
                              <a:cs typeface="Times New Roman" panose="02020603050405020304" pitchFamily="18" charset="0"/>
                            </a:rPr>
                            <a:t>ε</a:t>
                          </a:r>
                          <a:r>
                            <a:rPr lang="en-US" sz="1400" baseline="-25000" dirty="0">
                              <a:solidFill>
                                <a:schemeClr val="tx1"/>
                              </a:solidFill>
                              <a:effectLst/>
                              <a:latin typeface="Times New Roman" panose="02020603050405020304" pitchFamily="18" charset="0"/>
                              <a:cs typeface="Times New Roman" panose="02020603050405020304" pitchFamily="18" charset="0"/>
                            </a:rPr>
                            <a:t>rms, norm</a:t>
                          </a:r>
                          <a:r>
                            <a:rPr lang="en-US" sz="1400" baseline="0" dirty="0">
                              <a:solidFill>
                                <a:schemeClr val="tx1"/>
                              </a:solidFill>
                              <a:effectLst/>
                              <a:latin typeface="Times New Roman" panose="02020603050405020304" pitchFamily="18" charset="0"/>
                              <a:cs typeface="Times New Roman" panose="02020603050405020304" pitchFamily="18" charset="0"/>
                            </a:rPr>
                            <a:t> / </a:t>
                          </a:r>
                          <a:r>
                            <a:rPr lang="en-US" sz="1400" baseline="0" dirty="0" err="1">
                              <a:solidFill>
                                <a:schemeClr val="tx1"/>
                              </a:solidFill>
                              <a:effectLst/>
                              <a:latin typeface="Times New Roman" panose="02020603050405020304" pitchFamily="18" charset="0"/>
                              <a:cs typeface="Times New Roman" panose="02020603050405020304" pitchFamily="18" charset="0"/>
                            </a:rPr>
                            <a:t>mm·mrad</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TBD</a:t>
                          </a:r>
                        </a:p>
                      </a:txBody>
                      <a:tcPr anchor="ctr"/>
                    </a:tc>
                    <a:extLst>
                      <a:ext uri="{0D108BD9-81ED-4DB2-BD59-A6C34878D82A}">
                        <a16:rowId xmlns:a16="http://schemas.microsoft.com/office/drawing/2014/main" val="3455677278"/>
                      </a:ext>
                    </a:extLst>
                  </a:tr>
                  <a:tr h="30480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Other</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Purity, Stability, Cost &amp; Maintenance, User-Friendly</a:t>
                          </a:r>
                        </a:p>
                      </a:txBody>
                      <a:tcPr anchor="ctr"/>
                    </a:tc>
                    <a:extLst>
                      <a:ext uri="{0D108BD9-81ED-4DB2-BD59-A6C34878D82A}">
                        <a16:rowId xmlns:a16="http://schemas.microsoft.com/office/drawing/2014/main" val="443722019"/>
                      </a:ext>
                    </a:extLst>
                  </a:tr>
                </a:tbl>
              </a:graphicData>
            </a:graphic>
          </p:graphicFrame>
        </mc:Fallback>
      </mc:AlternateContent>
      <p:cxnSp>
        <p:nvCxnSpPr>
          <p:cNvPr id="16" name="Connector: Curved 15">
            <a:extLst>
              <a:ext uri="{FF2B5EF4-FFF2-40B4-BE49-F238E27FC236}">
                <a16:creationId xmlns:a16="http://schemas.microsoft.com/office/drawing/2014/main" id="{97AF08F0-867D-E8B7-1DCD-5D5CDC63DEEE}"/>
              </a:ext>
            </a:extLst>
          </p:cNvPr>
          <p:cNvCxnSpPr>
            <a:stCxn id="9" idx="1"/>
            <a:endCxn id="14" idx="0"/>
          </p:cNvCxnSpPr>
          <p:nvPr/>
        </p:nvCxnSpPr>
        <p:spPr>
          <a:xfrm rot="16200000" flipH="1">
            <a:off x="2687484" y="2169293"/>
            <a:ext cx="629396" cy="1955102"/>
          </a:xfrm>
          <a:prstGeom prst="curved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79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C46E-B7C9-90FC-EBFF-D0B43638A68E}"/>
              </a:ext>
            </a:extLst>
          </p:cNvPr>
          <p:cNvSpPr>
            <a:spLocks noGrp="1"/>
          </p:cNvSpPr>
          <p:nvPr>
            <p:ph type="title"/>
          </p:nvPr>
        </p:nvSpPr>
        <p:spPr>
          <a:xfrm>
            <a:off x="838200" y="279974"/>
            <a:ext cx="10515600" cy="670045"/>
          </a:xfrm>
        </p:spPr>
        <p:txBody>
          <a:bodyPr>
            <a:normAutofit fontScale="90000"/>
          </a:bodyPr>
          <a:lstStyle/>
          <a:p>
            <a:r>
              <a:rPr lang="en-US" dirty="0"/>
              <a:t>Accelerator-Based Facilities with experience in D</a:t>
            </a:r>
            <a:r>
              <a:rPr lang="en-US" b="1" baseline="30000" dirty="0"/>
              <a:t>+/-</a:t>
            </a:r>
            <a:r>
              <a:rPr lang="en-US" b="1" dirty="0"/>
              <a:t> </a:t>
            </a:r>
            <a:r>
              <a:rPr lang="en-US" dirty="0"/>
              <a:t>beams</a:t>
            </a:r>
            <a:endParaRPr lang="en-GB" dirty="0"/>
          </a:p>
        </p:txBody>
      </p:sp>
      <p:sp>
        <p:nvSpPr>
          <p:cNvPr id="4" name="Date Placeholder 3">
            <a:extLst>
              <a:ext uri="{FF2B5EF4-FFF2-40B4-BE49-F238E27FC236}">
                <a16:creationId xmlns:a16="http://schemas.microsoft.com/office/drawing/2014/main" id="{5964494B-FE59-9A1D-28BC-0A686881B750}"/>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7BB0AA82-6E66-7783-BD2B-6E8219F7E27C}"/>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37CF0BDE-B40C-3DC1-4144-78288E5837EE}"/>
              </a:ext>
            </a:extLst>
          </p:cNvPr>
          <p:cNvSpPr>
            <a:spLocks noGrp="1"/>
          </p:cNvSpPr>
          <p:nvPr>
            <p:ph type="sldNum" sz="quarter" idx="12"/>
          </p:nvPr>
        </p:nvSpPr>
        <p:spPr/>
        <p:txBody>
          <a:bodyPr/>
          <a:lstStyle/>
          <a:p>
            <a:fld id="{15FF0078-C6BA-45F6-9D1D-0D56BEEF6A5B}" type="slidenum">
              <a:rPr lang="el-GR" smtClean="0"/>
              <a:t>7</a:t>
            </a:fld>
            <a:endParaRPr lang="el-GR"/>
          </a:p>
        </p:txBody>
      </p:sp>
      <p:graphicFrame>
        <p:nvGraphicFramePr>
          <p:cNvPr id="8" name="Table 7">
            <a:extLst>
              <a:ext uri="{FF2B5EF4-FFF2-40B4-BE49-F238E27FC236}">
                <a16:creationId xmlns:a16="http://schemas.microsoft.com/office/drawing/2014/main" id="{DB4C6225-51F5-A108-3ED4-BC2924837F99}"/>
              </a:ext>
            </a:extLst>
          </p:cNvPr>
          <p:cNvGraphicFramePr>
            <a:graphicFrameLocks noGrp="1"/>
          </p:cNvGraphicFramePr>
          <p:nvPr>
            <p:extLst>
              <p:ext uri="{D42A27DB-BD31-4B8C-83A1-F6EECF244321}">
                <p14:modId xmlns:p14="http://schemas.microsoft.com/office/powerpoint/2010/main" val="3456516160"/>
              </p:ext>
            </p:extLst>
          </p:nvPr>
        </p:nvGraphicFramePr>
        <p:xfrm>
          <a:off x="838200" y="1112461"/>
          <a:ext cx="10515600" cy="4820920"/>
        </p:xfrm>
        <a:graphic>
          <a:graphicData uri="http://schemas.openxmlformats.org/drawingml/2006/table">
            <a:tbl>
              <a:tblPr firstRow="1" bandRow="1">
                <a:tableStyleId>{5940675A-B579-460E-94D1-54222C63F5DA}</a:tableStyleId>
              </a:tblPr>
              <a:tblGrid>
                <a:gridCol w="3162300">
                  <a:extLst>
                    <a:ext uri="{9D8B030D-6E8A-4147-A177-3AD203B41FA5}">
                      <a16:colId xmlns:a16="http://schemas.microsoft.com/office/drawing/2014/main" val="4034125113"/>
                    </a:ext>
                  </a:extLst>
                </a:gridCol>
                <a:gridCol w="1962150">
                  <a:extLst>
                    <a:ext uri="{9D8B030D-6E8A-4147-A177-3AD203B41FA5}">
                      <a16:colId xmlns:a16="http://schemas.microsoft.com/office/drawing/2014/main" val="2795613064"/>
                    </a:ext>
                  </a:extLst>
                </a:gridCol>
                <a:gridCol w="5391150">
                  <a:extLst>
                    <a:ext uri="{9D8B030D-6E8A-4147-A177-3AD203B41FA5}">
                      <a16:colId xmlns:a16="http://schemas.microsoft.com/office/drawing/2014/main" val="1271118208"/>
                    </a:ext>
                  </a:extLst>
                </a:gridCol>
              </a:tblGrid>
              <a:tr h="370840">
                <a:tc>
                  <a:txBody>
                    <a:bodyPr/>
                    <a:lstStyle/>
                    <a:p>
                      <a:pPr algn="ctr"/>
                      <a:r>
                        <a:rPr lang="en-GB" sz="1800" dirty="0">
                          <a:solidFill>
                            <a:schemeClr val="bg1"/>
                          </a:solidFill>
                          <a:latin typeface="Times New Roman" panose="02020603050405020304" pitchFamily="18" charset="0"/>
                          <a:cs typeface="Times New Roman" panose="02020603050405020304" pitchFamily="18" charset="0"/>
                        </a:rPr>
                        <a:t>Facility / Company (Ion Source)</a:t>
                      </a:r>
                      <a:endParaRPr lang="en-US" sz="18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800" dirty="0">
                          <a:solidFill>
                            <a:schemeClr val="bg1"/>
                          </a:solidFill>
                          <a:latin typeface="Times New Roman" panose="02020603050405020304" pitchFamily="18" charset="0"/>
                          <a:cs typeface="Times New Roman" panose="02020603050405020304" pitchFamily="18" charset="0"/>
                        </a:rPr>
                        <a:t>City, Country</a:t>
                      </a:r>
                    </a:p>
                  </a:txBody>
                  <a:tcPr>
                    <a:solidFill>
                      <a:srgbClr val="992A28"/>
                    </a:solidFill>
                  </a:tcPr>
                </a:tc>
                <a:tc>
                  <a:txBody>
                    <a:bodyPr/>
                    <a:lstStyle/>
                    <a:p>
                      <a:pPr algn="ctr"/>
                      <a:r>
                        <a:rPr lang="en-US" sz="1800" dirty="0">
                          <a:solidFill>
                            <a:schemeClr val="bg1"/>
                          </a:solidFill>
                          <a:latin typeface="Times New Roman" panose="02020603050405020304" pitchFamily="18" charset="0"/>
                          <a:cs typeface="Times New Roman" panose="02020603050405020304" pitchFamily="18" charset="0"/>
                        </a:rPr>
                        <a:t>Scope</a:t>
                      </a:r>
                    </a:p>
                  </a:txBody>
                  <a:tcPr>
                    <a:solidFill>
                      <a:srgbClr val="992A28"/>
                    </a:solidFill>
                  </a:tcPr>
                </a:tc>
                <a:extLst>
                  <a:ext uri="{0D108BD9-81ED-4DB2-BD59-A6C34878D82A}">
                    <a16:rowId xmlns:a16="http://schemas.microsoft.com/office/drawing/2014/main" val="3423729548"/>
                  </a:ext>
                </a:extLst>
              </a:tr>
              <a:tr h="47244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hlinkClick r:id="rId2"/>
                        </a:rPr>
                        <a:t>IPHI</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a:solidFill>
                            <a:schemeClr val="tx1"/>
                          </a:solidFill>
                          <a:effectLst/>
                          <a:latin typeface="Times New Roman" panose="02020603050405020304" pitchFamily="18" charset="0"/>
                          <a:cs typeface="Times New Roman" panose="02020603050405020304" pitchFamily="18" charset="0"/>
                          <a:hlinkClick r:id="rId3"/>
                        </a:rPr>
                        <a:t>SILHI</a:t>
                      </a:r>
                      <a:r>
                        <a:rPr lang="en-US" sz="1400" dirty="0">
                          <a:solidFill>
                            <a:schemeClr val="tx1"/>
                          </a:solidFill>
                          <a:effectLst/>
                          <a:latin typeface="Times New Roman" panose="02020603050405020304" pitchFamily="18" charset="0"/>
                          <a:cs typeface="Times New Roman" panose="02020603050405020304" pitchFamily="18" charset="0"/>
                        </a:rPr>
                        <a:t>)</a:t>
                      </a:r>
                    </a:p>
                  </a:txBody>
                  <a:tcPr anchor="ctr"/>
                </a:tc>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Saclay</a:t>
                      </a:r>
                      <a:r>
                        <a:rPr lang="en-US" sz="1400" dirty="0">
                          <a:solidFill>
                            <a:schemeClr val="tx1"/>
                          </a:solidFill>
                          <a:effectLst/>
                          <a:latin typeface="Times New Roman" panose="02020603050405020304" pitchFamily="18" charset="0"/>
                          <a:cs typeface="Times New Roman" panose="02020603050405020304" pitchFamily="18" charset="0"/>
                        </a:rPr>
                        <a:t>, France</a:t>
                      </a:r>
                    </a:p>
                  </a:txBody>
                  <a:tcPr anchor="ctr"/>
                </a:tc>
                <a:tc>
                  <a:txBody>
                    <a:bodyPr/>
                    <a:lstStyle/>
                    <a:p>
                      <a:pPr algn="just"/>
                      <a:r>
                        <a:rPr lang="en-GB" sz="1400" dirty="0">
                          <a:solidFill>
                            <a:schemeClr val="tx1"/>
                          </a:solidFill>
                          <a:effectLst/>
                          <a:latin typeface="Times New Roman" panose="02020603050405020304" pitchFamily="18" charset="0"/>
                          <a:cs typeface="Times New Roman" panose="02020603050405020304" pitchFamily="18" charset="0"/>
                        </a:rPr>
                        <a:t>Develop/test high intensity beam diagnostics </a:t>
                      </a:r>
                      <a:r>
                        <a:rPr lang="it-IT" sz="1100" dirty="0">
                          <a:solidFill>
                            <a:schemeClr val="tx1"/>
                          </a:solidFill>
                          <a:effectLst/>
                          <a:latin typeface="Times New Roman" panose="02020603050405020304" pitchFamily="18" charset="0"/>
                          <a:cs typeface="Times New Roman" panose="02020603050405020304" pitchFamily="18" charset="0"/>
                        </a:rPr>
                        <a:t> </a:t>
                      </a:r>
                      <a:r>
                        <a:rPr lang="it-IT" sz="1200" dirty="0">
                          <a:solidFill>
                            <a:schemeClr val="tx1"/>
                          </a:solidFill>
                          <a:effectLst/>
                          <a:latin typeface="Times New Roman" panose="02020603050405020304" pitchFamily="18" charset="0"/>
                          <a:cs typeface="Times New Roman" panose="02020603050405020304" pitchFamily="18" charset="0"/>
                        </a:rPr>
                        <a:t>E ≤ 3 MeV, 1 ≤ I</a:t>
                      </a:r>
                      <a:r>
                        <a:rPr lang="it-IT" sz="1200" baseline="-25000" dirty="0">
                          <a:solidFill>
                            <a:schemeClr val="tx1"/>
                          </a:solidFill>
                          <a:effectLst/>
                          <a:latin typeface="Times New Roman" panose="02020603050405020304" pitchFamily="18" charset="0"/>
                          <a:cs typeface="Times New Roman" panose="02020603050405020304" pitchFamily="18" charset="0"/>
                        </a:rPr>
                        <a:t>peak</a:t>
                      </a:r>
                      <a:r>
                        <a:rPr lang="it-IT" sz="1200" dirty="0">
                          <a:solidFill>
                            <a:schemeClr val="tx1"/>
                          </a:solidFill>
                          <a:effectLst/>
                          <a:latin typeface="Times New Roman" panose="02020603050405020304" pitchFamily="18" charset="0"/>
                          <a:cs typeface="Times New Roman" panose="02020603050405020304" pitchFamily="18" charset="0"/>
                        </a:rPr>
                        <a:t> ≤ 100 mA</a:t>
                      </a:r>
                      <a:r>
                        <a:rPr lang="en-GB" sz="1400" dirty="0">
                          <a:solidFill>
                            <a:schemeClr val="tx1"/>
                          </a:solidFill>
                          <a:effectLst/>
                          <a:latin typeface="Times New Roman" panose="02020603050405020304" pitchFamily="18" charset="0"/>
                          <a:cs typeface="Times New Roman" panose="02020603050405020304" pitchFamily="18" charset="0"/>
                        </a:rPr>
                        <a:t>, thermal studies at high power, test beam intercepting targets,  irradiate samples with protons or neutrons, optimise neutron moderators or test neutron diagnostics.</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92334066"/>
                  </a:ext>
                </a:extLst>
              </a:tr>
              <a:tr h="25908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hlinkClick r:id="rId4"/>
                        </a:rPr>
                        <a:t>SPIRAL2</a:t>
                      </a:r>
                      <a:r>
                        <a:rPr lang="en-US" sz="1400" dirty="0">
                          <a:solidFill>
                            <a:schemeClr val="tx1"/>
                          </a:solidFill>
                          <a:effectLst/>
                          <a:latin typeface="Times New Roman" panose="02020603050405020304" pitchFamily="18" charset="0"/>
                          <a:cs typeface="Times New Roman" panose="02020603050405020304" pitchFamily="18" charset="0"/>
                        </a:rPr>
                        <a:t> (SILHI upgrade)</a:t>
                      </a:r>
                    </a:p>
                  </a:txBody>
                  <a:tcPr anchor="ctr"/>
                </a:tc>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Caen, France</a:t>
                      </a:r>
                    </a:p>
                  </a:txBody>
                  <a:tcPr anchor="ctr"/>
                </a:tc>
                <a:tc>
                  <a:txBody>
                    <a:bodyPr/>
                    <a:lstStyle/>
                    <a:p>
                      <a:pPr algn="just"/>
                      <a:r>
                        <a:rPr lang="en-US" sz="1400" dirty="0">
                          <a:solidFill>
                            <a:schemeClr val="tx1"/>
                          </a:solidFill>
                          <a:effectLst/>
                          <a:latin typeface="Times New Roman" panose="02020603050405020304" pitchFamily="18" charset="0"/>
                          <a:cs typeface="Times New Roman" panose="02020603050405020304" pitchFamily="18" charset="0"/>
                        </a:rPr>
                        <a:t>5 mA D beam @ 40 keV in continuous and pulse mode for Spiral2 requirements.</a:t>
                      </a:r>
                    </a:p>
                  </a:txBody>
                  <a:tcPr anchor="ctr"/>
                </a:tc>
                <a:extLst>
                  <a:ext uri="{0D108BD9-81ED-4DB2-BD59-A6C34878D82A}">
                    <a16:rowId xmlns:a16="http://schemas.microsoft.com/office/drawing/2014/main" val="730695433"/>
                  </a:ext>
                </a:extLst>
              </a:tr>
              <a:tr h="259080">
                <a:tc>
                  <a:txBody>
                    <a:bodyPr/>
                    <a:lstStyle/>
                    <a:p>
                      <a:pPr algn="ctr"/>
                      <a:r>
                        <a:rPr lang="en-US" sz="1400" dirty="0">
                          <a:latin typeface="Times New Roman" panose="02020603050405020304" pitchFamily="18" charset="0"/>
                          <a:cs typeface="Times New Roman" panose="02020603050405020304" pitchFamily="18" charset="0"/>
                          <a:hlinkClick r:id="rId5"/>
                        </a:rPr>
                        <a:t>IFMIF-DONES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LIPAc</a:t>
                      </a:r>
                      <a:r>
                        <a:rPr lang="en-US" sz="1400" dirty="0">
                          <a:latin typeface="Times New Roman" panose="02020603050405020304" pitchFamily="18" charset="0"/>
                          <a:cs typeface="Times New Roman" panose="02020603050405020304" pitchFamily="18" charset="0"/>
                        </a:rPr>
                        <a:t> Injector</a:t>
                      </a:r>
                    </a:p>
                    <a:p>
                      <a:pPr algn="ctr"/>
                      <a:r>
                        <a:rPr lang="en-US"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hlinkClick r:id="rId6"/>
                        </a:rPr>
                        <a:t>SILHI</a:t>
                      </a:r>
                      <a:r>
                        <a:rPr lang="en-US" sz="1400" dirty="0">
                          <a:latin typeface="Times New Roman" panose="02020603050405020304" pitchFamily="18" charset="0"/>
                          <a:cs typeface="Times New Roman" panose="02020603050405020304" pitchFamily="18" charset="0"/>
                        </a:rPr>
                        <a:t> upgrade)</a:t>
                      </a:r>
                      <a:endParaRPr sz="1400" dirty="0">
                        <a:latin typeface="Times New Roman" panose="02020603050405020304" pitchFamily="18" charset="0"/>
                        <a:cs typeface="Times New Roman" panose="02020603050405020304" pitchFamily="18" charset="0"/>
                      </a:endParaRP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Granada, Spain</a:t>
                      </a:r>
                    </a:p>
                  </a:txBody>
                  <a:tcPr anchor="ctr"/>
                </a:tc>
                <a:tc>
                  <a:txBody>
                    <a:bodyPr/>
                    <a:lstStyle/>
                    <a:p>
                      <a:pPr marL="0" indent="0" algn="just">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125 mA D⁺ beam accelerated to 40 MeV, delivering 5 MW CW on a liquid lithium target, producing a 14 MeV neutron flux of 10</a:t>
                      </a:r>
                      <a:r>
                        <a:rPr lang="en-US" sz="1400" baseline="30000" dirty="0">
                          <a:solidFill>
                            <a:schemeClr val="tx1"/>
                          </a:solidFill>
                          <a:latin typeface="Times New Roman" panose="02020603050405020304" pitchFamily="18" charset="0"/>
                          <a:cs typeface="Times New Roman" panose="02020603050405020304" pitchFamily="18" charset="0"/>
                        </a:rPr>
                        <a:t>18</a:t>
                      </a:r>
                      <a:r>
                        <a:rPr lang="en-US" sz="1400" baseline="0" dirty="0">
                          <a:solidFill>
                            <a:schemeClr val="tx1"/>
                          </a:solidFill>
                          <a:latin typeface="Times New Roman" panose="02020603050405020304" pitchFamily="18" charset="0"/>
                          <a:cs typeface="Times New Roman" panose="02020603050405020304" pitchFamily="18" charset="0"/>
                        </a:rPr>
                        <a:t> m</a:t>
                      </a:r>
                      <a:r>
                        <a:rPr lang="en-US" sz="1400" baseline="30000" dirty="0">
                          <a:solidFill>
                            <a:schemeClr val="tx1"/>
                          </a:solidFill>
                          <a:latin typeface="Times New Roman" panose="02020603050405020304" pitchFamily="18" charset="0"/>
                          <a:cs typeface="Times New Roman" panose="02020603050405020304" pitchFamily="18" charset="0"/>
                        </a:rPr>
                        <a:t>-2</a:t>
                      </a:r>
                      <a:r>
                        <a:rPr lang="en-US" sz="1400" baseline="0" dirty="0">
                          <a:solidFill>
                            <a:schemeClr val="tx1"/>
                          </a:solidFill>
                          <a:latin typeface="Times New Roman" panose="02020603050405020304" pitchFamily="18" charset="0"/>
                          <a:cs typeface="Times New Roman" panose="02020603050405020304" pitchFamily="18" charset="0"/>
                        </a:rPr>
                        <a:t>s</a:t>
                      </a:r>
                      <a:r>
                        <a:rPr lang="en-US" sz="1400" baseline="30000" dirty="0">
                          <a:solidFill>
                            <a:schemeClr val="tx1"/>
                          </a:solidFill>
                          <a:latin typeface="Times New Roman" panose="02020603050405020304" pitchFamily="18" charset="0"/>
                          <a:cs typeface="Times New Roman" panose="02020603050405020304" pitchFamily="18" charset="0"/>
                        </a:rPr>
                        <a:t>-1</a:t>
                      </a:r>
                      <a:r>
                        <a:rPr lang="en-US" sz="1400" baseline="0" dirty="0">
                          <a:solidFill>
                            <a:schemeClr val="tx1"/>
                          </a:solidFill>
                          <a:latin typeface="Times New Roman" panose="02020603050405020304" pitchFamily="18" charset="0"/>
                          <a:cs typeface="Times New Roman" panose="02020603050405020304" pitchFamily="18" charset="0"/>
                        </a:rPr>
                        <a:t> for fusion material testing.</a:t>
                      </a:r>
                    </a:p>
                  </a:txBody>
                  <a:tcPr anchor="ctr"/>
                </a:tc>
                <a:extLst>
                  <a:ext uri="{0D108BD9-81ED-4DB2-BD59-A6C34878D82A}">
                    <a16:rowId xmlns:a16="http://schemas.microsoft.com/office/drawing/2014/main" val="3694499738"/>
                  </a:ext>
                </a:extLst>
              </a:tr>
              <a:tr h="37084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INFN (</a:t>
                      </a:r>
                      <a:r>
                        <a:rPr lang="en-US" sz="1400" dirty="0" err="1">
                          <a:solidFill>
                            <a:schemeClr val="tx1"/>
                          </a:solidFill>
                          <a:effectLst/>
                          <a:latin typeface="Times New Roman" panose="02020603050405020304" pitchFamily="18" charset="0"/>
                          <a:cs typeface="Times New Roman" panose="02020603050405020304" pitchFamily="18" charset="0"/>
                          <a:hlinkClick r:id="rId7"/>
                        </a:rPr>
                        <a:t>AISHa</a:t>
                      </a:r>
                      <a:r>
                        <a:rPr lang="en-US" sz="1400" dirty="0">
                          <a:solidFill>
                            <a:schemeClr val="tx1"/>
                          </a:solidFill>
                          <a:effectLst/>
                          <a:latin typeface="Times New Roman" panose="02020603050405020304" pitchFamily="18" charset="0"/>
                          <a:cs typeface="Times New Roman" panose="02020603050405020304" pitchFamily="18" charset="0"/>
                        </a:rPr>
                        <a:t>)</a:t>
                      </a:r>
                    </a:p>
                  </a:txBody>
                  <a:tcPr anchor="ct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Catania, Italy</a:t>
                      </a:r>
                    </a:p>
                  </a:txBody>
                  <a:tcPr anchor="ctr"/>
                </a:tc>
                <a:tc>
                  <a:txBody>
                    <a:bodyPr/>
                    <a:lstStyle/>
                    <a:p>
                      <a:pPr algn="just"/>
                      <a:r>
                        <a:rPr lang="en-GB" sz="1400" dirty="0">
                          <a:solidFill>
                            <a:schemeClr val="tx1"/>
                          </a:solidFill>
                          <a:latin typeface="Times New Roman" panose="02020603050405020304" pitchFamily="18" charset="0"/>
                          <a:cs typeface="Times New Roman" panose="02020603050405020304" pitchFamily="18" charset="0"/>
                        </a:rPr>
                        <a:t>Produce high intensity, low emittance highly charged ion beams for hadron therapy purposes.</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1395920"/>
                  </a:ext>
                </a:extLst>
              </a:tr>
              <a:tr h="25908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IAP (</a:t>
                      </a:r>
                      <a:r>
                        <a:rPr lang="en-US" sz="1400" dirty="0">
                          <a:solidFill>
                            <a:schemeClr val="tx1"/>
                          </a:solidFill>
                          <a:effectLst/>
                          <a:latin typeface="Times New Roman" panose="02020603050405020304" pitchFamily="18" charset="0"/>
                          <a:cs typeface="Times New Roman" panose="02020603050405020304" pitchFamily="18" charset="0"/>
                          <a:hlinkClick r:id="rId8"/>
                        </a:rPr>
                        <a:t>SMIS-37</a:t>
                      </a:r>
                      <a:r>
                        <a:rPr lang="en-US" sz="1400" dirty="0">
                          <a:solidFill>
                            <a:schemeClr val="tx1"/>
                          </a:solidFill>
                          <a:effectLst/>
                          <a:latin typeface="Times New Roman" panose="02020603050405020304" pitchFamily="18" charset="0"/>
                          <a:cs typeface="Times New Roman" panose="02020603050405020304" pitchFamily="18" charset="0"/>
                        </a:rPr>
                        <a:t>)</a:t>
                      </a:r>
                    </a:p>
                  </a:txBody>
                  <a:tcPr anchor="ct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Nizhniy Novgorod, Russia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Times New Roman" panose="02020603050405020304" pitchFamily="18" charset="0"/>
                          <a:cs typeface="Times New Roman" panose="02020603050405020304" pitchFamily="18" charset="0"/>
                        </a:rPr>
                        <a:t>Development of a new type of ion source, high current gas dynamic ion source 37.5 GHz gyrotron radiation with power up to 100 kW.</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93717101"/>
                  </a:ext>
                </a:extLst>
              </a:tr>
              <a:tr h="25908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Linac4 (IS03b)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cs typeface="Times New Roman" panose="02020603050405020304" pitchFamily="18" charset="0"/>
                        </a:rPr>
                        <a:t>Geneva, Switzerland</a:t>
                      </a:r>
                    </a:p>
                  </a:txBody>
                  <a:tcPr anchor="ctr"/>
                </a:tc>
                <a:tc>
                  <a:txBody>
                    <a:bodyPr/>
                    <a:lstStyle/>
                    <a:p>
                      <a:pPr algn="just"/>
                      <a:r>
                        <a:rPr lang="en-US" sz="1400" dirty="0">
                          <a:solidFill>
                            <a:schemeClr val="tx1"/>
                          </a:solidFill>
                          <a:latin typeface="Times New Roman" panose="02020603050405020304" pitchFamily="18" charset="0"/>
                          <a:cs typeface="Times New Roman" panose="02020603050405020304" pitchFamily="18" charset="0"/>
                        </a:rPr>
                        <a:t>Main workhorse for LHC injection. Experience with </a:t>
                      </a:r>
                      <a:r>
                        <a:rPr lang="en-US" sz="1400" baseline="30000" dirty="0">
                          <a:solidFill>
                            <a:schemeClr val="tx1"/>
                          </a:solidFill>
                          <a:latin typeface="Times New Roman" panose="02020603050405020304" pitchFamily="18" charset="0"/>
                          <a:cs typeface="Times New Roman" panose="02020603050405020304" pitchFamily="18" charset="0"/>
                        </a:rPr>
                        <a:t>2</a:t>
                      </a:r>
                      <a:r>
                        <a:rPr lang="en-US" sz="1400" baseline="0" dirty="0">
                          <a:solidFill>
                            <a:schemeClr val="tx1"/>
                          </a:solidFill>
                          <a:latin typeface="Times New Roman" panose="02020603050405020304" pitchFamily="18" charset="0"/>
                          <a:cs typeface="Times New Roman" panose="02020603050405020304" pitchFamily="18" charset="0"/>
                        </a:rPr>
                        <a:t>H</a:t>
                      </a:r>
                      <a:r>
                        <a:rPr lang="en-US" sz="1400" baseline="30000" dirty="0">
                          <a:solidFill>
                            <a:schemeClr val="tx1"/>
                          </a:solidFill>
                          <a:latin typeface="Times New Roman" panose="02020603050405020304" pitchFamily="18" charset="0"/>
                          <a:cs typeface="Times New Roman" panose="02020603050405020304" pitchFamily="18" charset="0"/>
                        </a:rPr>
                        <a:t>+</a:t>
                      </a:r>
                      <a:r>
                        <a:rPr lang="en-US" sz="1400" baseline="0" dirty="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8167270"/>
                  </a:ext>
                </a:extLst>
              </a:tr>
              <a:tr h="18542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D-Pace (</a:t>
                      </a:r>
                      <a:r>
                        <a:rPr lang="en-US" sz="1400" dirty="0">
                          <a:solidFill>
                            <a:schemeClr val="tx1"/>
                          </a:solidFill>
                          <a:effectLst/>
                          <a:latin typeface="Times New Roman" panose="02020603050405020304" pitchFamily="18" charset="0"/>
                          <a:cs typeface="Times New Roman" panose="02020603050405020304" pitchFamily="18" charset="0"/>
                          <a:hlinkClick r:id="rId9"/>
                        </a:rPr>
                        <a:t>ISV.F-040 </a:t>
                      </a:r>
                      <a:r>
                        <a:rPr lang="en-US" sz="1400" dirty="0">
                          <a:solidFill>
                            <a:schemeClr val="tx1"/>
                          </a:solidFill>
                          <a:effectLst/>
                          <a:latin typeface="Times New Roman" panose="02020603050405020304" pitchFamily="18" charset="0"/>
                          <a:cs typeface="Times New Roman" panose="02020603050405020304" pitchFamily="18" charset="0"/>
                        </a:rPr>
                        <a:t>&amp; </a:t>
                      </a:r>
                      <a:r>
                        <a:rPr lang="en-US" sz="1400" dirty="0">
                          <a:solidFill>
                            <a:schemeClr val="tx1"/>
                          </a:solidFill>
                          <a:effectLst/>
                          <a:latin typeface="Times New Roman" panose="02020603050405020304" pitchFamily="18" charset="0"/>
                          <a:cs typeface="Times New Roman" panose="02020603050405020304" pitchFamily="18" charset="0"/>
                          <a:hlinkClick r:id="rId10"/>
                        </a:rPr>
                        <a:t>ISV.RF-040</a:t>
                      </a:r>
                      <a:r>
                        <a:rPr lang="en-US" sz="1400" dirty="0">
                          <a:solidFill>
                            <a:schemeClr val="tx1"/>
                          </a:solidFill>
                          <a:effectLst/>
                          <a:latin typeface="Times New Roman" panose="02020603050405020304" pitchFamily="18" charset="0"/>
                          <a:cs typeface="Times New Roman" panose="02020603050405020304" pitchFamily="18" charset="0"/>
                        </a:rPr>
                        <a:t>)</a:t>
                      </a:r>
                    </a:p>
                  </a:txBody>
                  <a:tcPr anchor="ct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Nelson, Canada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Times New Roman" panose="02020603050405020304" pitchFamily="18" charset="0"/>
                          <a:cs typeface="Times New Roman" panose="02020603050405020304" pitchFamily="18" charset="0"/>
                        </a:rPr>
                        <a:t>Development of </a:t>
                      </a:r>
                      <a:r>
                        <a:rPr lang="en-GB" sz="1400" dirty="0" err="1">
                          <a:solidFill>
                            <a:schemeClr val="tx1"/>
                          </a:solidFill>
                          <a:latin typeface="Times New Roman" panose="02020603050405020304" pitchFamily="18" charset="0"/>
                          <a:cs typeface="Times New Roman" panose="02020603050405020304" pitchFamily="18" charset="0"/>
                        </a:rPr>
                        <a:t>multicasp</a:t>
                      </a:r>
                      <a:r>
                        <a:rPr lang="en-GB" sz="1400" dirty="0">
                          <a:solidFill>
                            <a:schemeClr val="tx1"/>
                          </a:solidFill>
                          <a:latin typeface="Times New Roman" panose="02020603050405020304" pitchFamily="18" charset="0"/>
                          <a:cs typeface="Times New Roman" panose="02020603050405020304" pitchFamily="18" charset="0"/>
                        </a:rPr>
                        <a:t> ion sources </a:t>
                      </a:r>
                      <a:r>
                        <a:rPr lang="en-US" sz="1400" dirty="0">
                          <a:solidFill>
                            <a:schemeClr val="tx1"/>
                          </a:solidFill>
                          <a:latin typeface="Times New Roman" panose="02020603050405020304" pitchFamily="18" charset="0"/>
                          <a:cs typeface="Times New Roman" panose="02020603050405020304" pitchFamily="18" charset="0"/>
                        </a:rPr>
                        <a:t>for multipurpose activities.</a:t>
                      </a:r>
                      <a:r>
                        <a:rPr lang="en-GB" sz="1400" dirty="0">
                          <a:solidFill>
                            <a:schemeClr val="tx1"/>
                          </a:solidFill>
                          <a:latin typeface="Times New Roman" panose="02020603050405020304" pitchFamily="18" charset="0"/>
                          <a:cs typeface="Times New Roman" panose="02020603050405020304" pitchFamily="18" charset="0"/>
                        </a:rPr>
                        <a:t> </a:t>
                      </a: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15416752"/>
                  </a:ext>
                </a:extLst>
              </a:tr>
              <a:tr h="152400">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Pantechnik</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hlinkClick r:id="rId11"/>
                        </a:rPr>
                        <a:t>Supernanogan</a:t>
                      </a:r>
                      <a:r>
                        <a:rPr lang="en-US" sz="1400" dirty="0">
                          <a:solidFill>
                            <a:schemeClr val="tx1"/>
                          </a:solidFill>
                          <a:effectLst/>
                          <a:latin typeface="Times New Roman" panose="02020603050405020304" pitchFamily="18" charset="0"/>
                          <a:cs typeface="Times New Roman" panose="02020603050405020304" pitchFamily="18" charset="0"/>
                        </a:rPr>
                        <a:t>)</a:t>
                      </a:r>
                    </a:p>
                  </a:txBody>
                  <a:tcPr anchor="ct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Bayeux, France</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cs typeface="Times New Roman" panose="02020603050405020304" pitchFamily="18" charset="0"/>
                        </a:rPr>
                        <a:t>Production of a variety of ions for multipurpose studies.</a:t>
                      </a:r>
                    </a:p>
                  </a:txBody>
                  <a:tcPr anchor="ctr"/>
                </a:tc>
                <a:extLst>
                  <a:ext uri="{0D108BD9-81ED-4DB2-BD59-A6C34878D82A}">
                    <a16:rowId xmlns:a16="http://schemas.microsoft.com/office/drawing/2014/main" val="914904175"/>
                  </a:ext>
                </a:extLst>
              </a:tr>
              <a:tr h="152400">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Nusano</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Valencia, USA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cs typeface="Times New Roman" panose="02020603050405020304" pitchFamily="18" charset="0"/>
                        </a:rPr>
                        <a:t>Production of a variety of ions for radioisotope production.</a:t>
                      </a:r>
                    </a:p>
                  </a:txBody>
                  <a:tcPr anchor="ctr"/>
                </a:tc>
                <a:extLst>
                  <a:ext uri="{0D108BD9-81ED-4DB2-BD59-A6C34878D82A}">
                    <a16:rowId xmlns:a16="http://schemas.microsoft.com/office/drawing/2014/main" val="2330919364"/>
                  </a:ext>
                </a:extLst>
              </a:tr>
            </a:tbl>
          </a:graphicData>
        </a:graphic>
      </p:graphicFrame>
    </p:spTree>
    <p:extLst>
      <p:ext uri="{BB962C8B-B14F-4D97-AF65-F5344CB8AC3E}">
        <p14:creationId xmlns:p14="http://schemas.microsoft.com/office/powerpoint/2010/main" val="320977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0563-3FB4-2BAB-C2B1-8EF9064FD125}"/>
              </a:ext>
            </a:extLst>
          </p:cNvPr>
          <p:cNvSpPr>
            <a:spLocks noGrp="1"/>
          </p:cNvSpPr>
          <p:nvPr>
            <p:ph type="title"/>
          </p:nvPr>
        </p:nvSpPr>
        <p:spPr/>
        <p:txBody>
          <a:bodyPr/>
          <a:lstStyle/>
          <a:p>
            <a:r>
              <a:rPr lang="en-US" dirty="0"/>
              <a:t>SILHI</a:t>
            </a:r>
            <a:endParaRPr lang="en-GB" dirty="0"/>
          </a:p>
        </p:txBody>
      </p:sp>
      <p:sp>
        <p:nvSpPr>
          <p:cNvPr id="4" name="Date Placeholder 3">
            <a:extLst>
              <a:ext uri="{FF2B5EF4-FFF2-40B4-BE49-F238E27FC236}">
                <a16:creationId xmlns:a16="http://schemas.microsoft.com/office/drawing/2014/main" id="{43601249-D59F-6702-E9B3-E676A58CDC65}"/>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FB3E309E-6894-7506-B433-EDA6DE705B10}"/>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B1C2C19B-E651-6DC4-D1F3-C615FEF67890}"/>
              </a:ext>
            </a:extLst>
          </p:cNvPr>
          <p:cNvSpPr>
            <a:spLocks noGrp="1"/>
          </p:cNvSpPr>
          <p:nvPr>
            <p:ph type="sldNum" sz="quarter" idx="12"/>
          </p:nvPr>
        </p:nvSpPr>
        <p:spPr/>
        <p:txBody>
          <a:bodyPr/>
          <a:lstStyle/>
          <a:p>
            <a:fld id="{15FF0078-C6BA-45F6-9D1D-0D56BEEF6A5B}" type="slidenum">
              <a:rPr lang="el-GR" smtClean="0"/>
              <a:t>8</a:t>
            </a:fld>
            <a:endParaRPr lang="el-GR"/>
          </a:p>
        </p:txBody>
      </p:sp>
      <p:pic>
        <p:nvPicPr>
          <p:cNvPr id="14" name="Picture 13">
            <a:extLst>
              <a:ext uri="{FF2B5EF4-FFF2-40B4-BE49-F238E27FC236}">
                <a16:creationId xmlns:a16="http://schemas.microsoft.com/office/drawing/2014/main" id="{267F1561-FAE8-0F13-3D4E-B2DDE80EE1F9}"/>
              </a:ext>
            </a:extLst>
          </p:cNvPr>
          <p:cNvPicPr>
            <a:picLocks noChangeAspect="1"/>
          </p:cNvPicPr>
          <p:nvPr/>
        </p:nvPicPr>
        <p:blipFill>
          <a:blip r:embed="rId2"/>
          <a:stretch>
            <a:fillRect/>
          </a:stretch>
        </p:blipFill>
        <p:spPr>
          <a:xfrm>
            <a:off x="936054" y="1076926"/>
            <a:ext cx="5502846" cy="3873798"/>
          </a:xfrm>
          <a:prstGeom prst="rect">
            <a:avLst/>
          </a:prstGeom>
        </p:spPr>
      </p:pic>
      <p:graphicFrame>
        <p:nvGraphicFramePr>
          <p:cNvPr id="16" name="Table 15">
            <a:extLst>
              <a:ext uri="{FF2B5EF4-FFF2-40B4-BE49-F238E27FC236}">
                <a16:creationId xmlns:a16="http://schemas.microsoft.com/office/drawing/2014/main" id="{47507024-C5FE-BED5-3AEB-3DA7C74A2B45}"/>
              </a:ext>
            </a:extLst>
          </p:cNvPr>
          <p:cNvGraphicFramePr>
            <a:graphicFrameLocks noGrp="1"/>
          </p:cNvGraphicFramePr>
          <p:nvPr>
            <p:extLst>
              <p:ext uri="{D42A27DB-BD31-4B8C-83A1-F6EECF244321}">
                <p14:modId xmlns:p14="http://schemas.microsoft.com/office/powerpoint/2010/main" val="2189299762"/>
              </p:ext>
            </p:extLst>
          </p:nvPr>
        </p:nvGraphicFramePr>
        <p:xfrm>
          <a:off x="6937946" y="1771987"/>
          <a:ext cx="4318000" cy="2483676"/>
        </p:xfrm>
        <a:graphic>
          <a:graphicData uri="http://schemas.openxmlformats.org/drawingml/2006/table">
            <a:tbl>
              <a:tblPr firstRow="1" bandRow="1">
                <a:tableStyleId>{5940675A-B579-460E-94D1-54222C63F5DA}</a:tableStyleId>
              </a:tblPr>
              <a:tblGrid>
                <a:gridCol w="2769627">
                  <a:extLst>
                    <a:ext uri="{9D8B030D-6E8A-4147-A177-3AD203B41FA5}">
                      <a16:colId xmlns:a16="http://schemas.microsoft.com/office/drawing/2014/main" val="4034125113"/>
                    </a:ext>
                  </a:extLst>
                </a:gridCol>
                <a:gridCol w="1548373">
                  <a:extLst>
                    <a:ext uri="{9D8B030D-6E8A-4147-A177-3AD203B41FA5}">
                      <a16:colId xmlns:a16="http://schemas.microsoft.com/office/drawing/2014/main" val="2795613064"/>
                    </a:ext>
                  </a:extLst>
                </a:gridCol>
              </a:tblGrid>
              <a:tr h="333083">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Parameter</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Value</a:t>
                      </a:r>
                    </a:p>
                  </a:txBody>
                  <a:tcPr>
                    <a:solidFill>
                      <a:srgbClr val="992A28"/>
                    </a:solidFill>
                  </a:tcPr>
                </a:tc>
                <a:extLst>
                  <a:ext uri="{0D108BD9-81ED-4DB2-BD59-A6C34878D82A}">
                    <a16:rowId xmlns:a16="http://schemas.microsoft.com/office/drawing/2014/main" val="3423729548"/>
                  </a:ext>
                </a:extLst>
              </a:tr>
              <a:tr h="302803">
                <a:tc>
                  <a:txBody>
                    <a:bodyPr/>
                    <a:lstStyle/>
                    <a:p>
                      <a:pPr algn="ctr"/>
                      <a:r>
                        <a:rPr lang="en-US" sz="1400" dirty="0">
                          <a:latin typeface="Times New Roman" panose="02020603050405020304" pitchFamily="18" charset="0"/>
                          <a:cs typeface="Times New Roman" panose="02020603050405020304" pitchFamily="18" charset="0"/>
                        </a:rPr>
                        <a:t>Microwave Frequency / GHz</a:t>
                      </a:r>
                      <a:endParaRPr sz="1400" dirty="0">
                        <a:latin typeface="Times New Roman" panose="02020603050405020304" pitchFamily="18" charset="0"/>
                        <a:cs typeface="Times New Roman" panose="02020603050405020304" pitchFamily="18" charset="0"/>
                      </a:endParaRP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2.45</a:t>
                      </a:r>
                    </a:p>
                  </a:txBody>
                  <a:tcPr anchor="ctr"/>
                </a:tc>
                <a:extLst>
                  <a:ext uri="{0D108BD9-81ED-4DB2-BD59-A6C34878D82A}">
                    <a16:rowId xmlns:a16="http://schemas.microsoft.com/office/drawing/2014/main" val="2234266100"/>
                  </a:ext>
                </a:extLst>
              </a:tr>
              <a:tr h="312198">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Magnetic Resonance Field / </a:t>
                      </a:r>
                      <a:r>
                        <a:rPr lang="en-US" sz="1400" dirty="0" err="1">
                          <a:solidFill>
                            <a:schemeClr val="tx1"/>
                          </a:solidFill>
                          <a:effectLst/>
                          <a:latin typeface="Times New Roman" panose="02020603050405020304" pitchFamily="18" charset="0"/>
                          <a:cs typeface="Times New Roman" panose="02020603050405020304" pitchFamily="18" charset="0"/>
                        </a:rPr>
                        <a:t>mT</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87.5</a:t>
                      </a:r>
                    </a:p>
                  </a:txBody>
                  <a:tcPr anchor="ctr"/>
                </a:tc>
                <a:extLst>
                  <a:ext uri="{0D108BD9-81ED-4DB2-BD59-A6C34878D82A}">
                    <a16:rowId xmlns:a16="http://schemas.microsoft.com/office/drawing/2014/main" val="592334066"/>
                  </a:ext>
                </a:extLst>
              </a:tr>
              <a:tr h="302803">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I</a:t>
                      </a:r>
                      <a:r>
                        <a:rPr lang="en-US" sz="1400" baseline="-25000" dirty="0">
                          <a:solidFill>
                            <a:schemeClr val="tx1"/>
                          </a:solidFill>
                          <a:effectLst/>
                          <a:latin typeface="Times New Roman" panose="02020603050405020304" pitchFamily="18" charset="0"/>
                          <a:cs typeface="Times New Roman" panose="02020603050405020304" pitchFamily="18" charset="0"/>
                        </a:rPr>
                        <a:t> H</a:t>
                      </a:r>
                      <a:r>
                        <a:rPr lang="en-US" sz="1400" baseline="30000" dirty="0">
                          <a:solidFill>
                            <a:schemeClr val="tx1"/>
                          </a:solidFill>
                          <a:effectLst/>
                          <a:latin typeface="Times New Roman" panose="02020603050405020304" pitchFamily="18" charset="0"/>
                          <a:cs typeface="Times New Roman" panose="02020603050405020304" pitchFamily="18" charset="0"/>
                        </a:rPr>
                        <a:t>+</a:t>
                      </a:r>
                      <a:r>
                        <a:rPr lang="en-US" sz="1400" baseline="-25000" dirty="0">
                          <a:solidFill>
                            <a:schemeClr val="tx1"/>
                          </a:solidFill>
                          <a:effectLst/>
                          <a:latin typeface="Times New Roman" panose="02020603050405020304" pitchFamily="18" charset="0"/>
                          <a:cs typeface="Times New Roman" panose="02020603050405020304" pitchFamily="18" charset="0"/>
                        </a:rPr>
                        <a:t>, D</a:t>
                      </a:r>
                      <a:r>
                        <a:rPr lang="en-US" sz="1400" baseline="30000" dirty="0">
                          <a:solidFill>
                            <a:schemeClr val="tx1"/>
                          </a:solidFill>
                          <a:effectLst/>
                          <a:latin typeface="Times New Roman" panose="02020603050405020304" pitchFamily="18" charset="0"/>
                          <a:cs typeface="Times New Roman" panose="02020603050405020304" pitchFamily="18" charset="0"/>
                        </a:rPr>
                        <a:t>+</a:t>
                      </a:r>
                      <a:r>
                        <a:rPr lang="en-US" sz="1400" baseline="0" dirty="0">
                          <a:solidFill>
                            <a:schemeClr val="tx1"/>
                          </a:solidFill>
                          <a:effectLst/>
                          <a:latin typeface="Times New Roman" panose="02020603050405020304" pitchFamily="18" charset="0"/>
                          <a:cs typeface="Times New Roman" panose="02020603050405020304" pitchFamily="18" charset="0"/>
                        </a:rPr>
                        <a:t> / mA</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100, 140</a:t>
                      </a:r>
                    </a:p>
                  </a:txBody>
                  <a:tcPr anchor="ctr"/>
                </a:tc>
                <a:extLst>
                  <a:ext uri="{0D108BD9-81ED-4DB2-BD59-A6C34878D82A}">
                    <a16:rowId xmlns:a16="http://schemas.microsoft.com/office/drawing/2014/main" val="371395920"/>
                  </a:ext>
                </a:extLst>
              </a:tr>
              <a:tr h="302803">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Extraction Voltage / kV</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95</a:t>
                      </a:r>
                    </a:p>
                  </a:txBody>
                  <a:tcPr anchor="ctr"/>
                </a:tc>
                <a:extLst>
                  <a:ext uri="{0D108BD9-81ED-4DB2-BD59-A6C34878D82A}">
                    <a16:rowId xmlns:a16="http://schemas.microsoft.com/office/drawing/2014/main" val="1882001613"/>
                  </a:ext>
                </a:extLst>
              </a:tr>
              <a:tr h="302803">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RF Power (Magnetron) / kW</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1.2 – 2.0</a:t>
                      </a:r>
                    </a:p>
                  </a:txBody>
                  <a:tcPr anchor="ctr"/>
                </a:tc>
                <a:extLst>
                  <a:ext uri="{0D108BD9-81ED-4DB2-BD59-A6C34878D82A}">
                    <a16:rowId xmlns:a16="http://schemas.microsoft.com/office/drawing/2014/main" val="3455677278"/>
                  </a:ext>
                </a:extLst>
              </a:tr>
              <a:tr h="312198">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Plasma Chamber Diameter / mm </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90 (TE</a:t>
                      </a:r>
                      <a:r>
                        <a:rPr lang="en-US" sz="1400" baseline="-25000" dirty="0">
                          <a:solidFill>
                            <a:schemeClr val="tx1"/>
                          </a:solidFill>
                          <a:latin typeface="Times New Roman" panose="02020603050405020304" pitchFamily="18" charset="0"/>
                          <a:cs typeface="Times New Roman" panose="02020603050405020304" pitchFamily="18" charset="0"/>
                        </a:rPr>
                        <a:t>11</a:t>
                      </a:r>
                      <a:r>
                        <a:rPr lang="en-US" sz="1400" dirty="0">
                          <a:solidFill>
                            <a:schemeClr val="tx1"/>
                          </a:solidFill>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43722019"/>
                  </a:ext>
                </a:extLst>
              </a:tr>
              <a:tr h="302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effectLst/>
                          <a:latin typeface="Times New Roman" panose="02020603050405020304" pitchFamily="18" charset="0"/>
                          <a:cs typeface="Times New Roman" panose="02020603050405020304" pitchFamily="18" charset="0"/>
                        </a:rPr>
                        <a:t>ε</a:t>
                      </a:r>
                      <a:r>
                        <a:rPr lang="en-US" sz="1400" baseline="-25000" dirty="0">
                          <a:solidFill>
                            <a:schemeClr val="tx1"/>
                          </a:solidFill>
                          <a:effectLst/>
                          <a:latin typeface="Times New Roman" panose="02020603050405020304" pitchFamily="18" charset="0"/>
                          <a:cs typeface="Times New Roman" panose="02020603050405020304" pitchFamily="18" charset="0"/>
                        </a:rPr>
                        <a:t>rms, norm</a:t>
                      </a:r>
                      <a:r>
                        <a:rPr lang="en-US" sz="1400" baseline="0" dirty="0">
                          <a:solidFill>
                            <a:schemeClr val="tx1"/>
                          </a:solidFill>
                          <a:effectLst/>
                          <a:latin typeface="Times New Roman" panose="02020603050405020304" pitchFamily="18" charset="0"/>
                          <a:cs typeface="Times New Roman" panose="02020603050405020304" pitchFamily="18" charset="0"/>
                        </a:rPr>
                        <a:t> / </a:t>
                      </a:r>
                      <a:r>
                        <a:rPr lang="en-US" sz="1400" baseline="0" dirty="0" err="1">
                          <a:solidFill>
                            <a:schemeClr val="tx1"/>
                          </a:solidFill>
                          <a:effectLst/>
                          <a:latin typeface="Times New Roman" panose="02020603050405020304" pitchFamily="18" charset="0"/>
                          <a:cs typeface="Times New Roman" panose="02020603050405020304" pitchFamily="18" charset="0"/>
                        </a:rPr>
                        <a:t>mm·mrad</a:t>
                      </a:r>
                      <a:endParaRPr lang="en-US" sz="1400" baseline="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0.2</a:t>
                      </a:r>
                    </a:p>
                  </a:txBody>
                  <a:tcPr anchor="ctr"/>
                </a:tc>
                <a:extLst>
                  <a:ext uri="{0D108BD9-81ED-4DB2-BD59-A6C34878D82A}">
                    <a16:rowId xmlns:a16="http://schemas.microsoft.com/office/drawing/2014/main" val="1983430154"/>
                  </a:ext>
                </a:extLst>
              </a:tr>
            </a:tbl>
          </a:graphicData>
        </a:graphic>
      </p:graphicFrame>
      <p:sp>
        <p:nvSpPr>
          <p:cNvPr id="8" name="TextBox 7">
            <a:extLst>
              <a:ext uri="{FF2B5EF4-FFF2-40B4-BE49-F238E27FC236}">
                <a16:creationId xmlns:a16="http://schemas.microsoft.com/office/drawing/2014/main" id="{ACE3E9AE-63F4-6E6E-AAA0-2F3D3724666D}"/>
              </a:ext>
            </a:extLst>
          </p:cNvPr>
          <p:cNvSpPr txBox="1"/>
          <p:nvPr/>
        </p:nvSpPr>
        <p:spPr>
          <a:xfrm>
            <a:off x="838200" y="5311988"/>
            <a:ext cx="10515600" cy="861774"/>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Operational </a:t>
            </a:r>
            <a:r>
              <a:rPr lang="en-US" sz="1500" b="1" dirty="0">
                <a:latin typeface="Times New Roman" panose="02020603050405020304" pitchFamily="18" charset="0"/>
                <a:cs typeface="Times New Roman" panose="02020603050405020304" pitchFamily="18" charset="0"/>
              </a:rPr>
              <a:t>performance</a:t>
            </a:r>
            <a:r>
              <a:rPr lang="en-US" sz="1500" dirty="0">
                <a:latin typeface="Times New Roman" panose="02020603050405020304" pitchFamily="18" charset="0"/>
                <a:cs typeface="Times New Roman" panose="02020603050405020304" pitchFamily="18" charset="0"/>
              </a:rPr>
              <a:t> of SILHI is </a:t>
            </a:r>
            <a:r>
              <a:rPr lang="en-US" sz="1500" b="1" dirty="0">
                <a:latin typeface="Times New Roman" panose="02020603050405020304" pitchFamily="18" charset="0"/>
                <a:cs typeface="Times New Roman" panose="02020603050405020304" pitchFamily="18" charset="0"/>
              </a:rPr>
              <a:t>heavily dependent on the Boron Nitride</a:t>
            </a:r>
            <a:r>
              <a:rPr lang="en-US" sz="1500"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(BN) disks</a:t>
            </a:r>
            <a:r>
              <a:rPr lang="en-US" sz="1500" dirty="0">
                <a:latin typeface="Times New Roman" panose="02020603050405020304" pitchFamily="18" charset="0"/>
                <a:cs typeface="Times New Roman" panose="02020603050405020304" pitchFamily="18" charset="0"/>
              </a:rPr>
              <a:t> at the ends of the plasma chamber. </a:t>
            </a:r>
          </a:p>
          <a:p>
            <a:pPr marL="285750" indent="-285750" algn="just">
              <a:spcAft>
                <a:spcPts val="600"/>
              </a:spcAft>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BN disk replacement (due to high duty cycle) is the primary maintenance interval for SILHI-like sources, with lifetimes ranging from 500 hours for deuterium operation to 1,000 hours for proton production.</a:t>
            </a:r>
          </a:p>
        </p:txBody>
      </p:sp>
      <p:pic>
        <p:nvPicPr>
          <p:cNvPr id="10" name="Picture 9">
            <a:extLst>
              <a:ext uri="{FF2B5EF4-FFF2-40B4-BE49-F238E27FC236}">
                <a16:creationId xmlns:a16="http://schemas.microsoft.com/office/drawing/2014/main" id="{1740F091-1955-653E-B760-F44747F9ECD8}"/>
              </a:ext>
            </a:extLst>
          </p:cNvPr>
          <p:cNvPicPr>
            <a:picLocks noChangeAspect="1"/>
          </p:cNvPicPr>
          <p:nvPr/>
        </p:nvPicPr>
        <p:blipFill>
          <a:blip r:embed="rId3"/>
          <a:stretch>
            <a:fillRect/>
          </a:stretch>
        </p:blipFill>
        <p:spPr>
          <a:xfrm>
            <a:off x="1498601" y="1072352"/>
            <a:ext cx="4597399" cy="4057049"/>
          </a:xfrm>
          <a:prstGeom prst="rect">
            <a:avLst/>
          </a:prstGeom>
        </p:spPr>
      </p:pic>
    </p:spTree>
    <p:extLst>
      <p:ext uri="{BB962C8B-B14F-4D97-AF65-F5344CB8AC3E}">
        <p14:creationId xmlns:p14="http://schemas.microsoft.com/office/powerpoint/2010/main" val="296480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727E-FAF5-5EBD-DF24-E8957F5A16A7}"/>
              </a:ext>
            </a:extLst>
          </p:cNvPr>
          <p:cNvSpPr>
            <a:spLocks noGrp="1"/>
          </p:cNvSpPr>
          <p:nvPr>
            <p:ph type="title"/>
          </p:nvPr>
        </p:nvSpPr>
        <p:spPr/>
        <p:txBody>
          <a:bodyPr/>
          <a:lstStyle/>
          <a:p>
            <a:r>
              <a:rPr lang="en-US" dirty="0"/>
              <a:t>SPIRAL2</a:t>
            </a:r>
          </a:p>
        </p:txBody>
      </p:sp>
      <p:sp>
        <p:nvSpPr>
          <p:cNvPr id="4" name="Date Placeholder 3">
            <a:extLst>
              <a:ext uri="{FF2B5EF4-FFF2-40B4-BE49-F238E27FC236}">
                <a16:creationId xmlns:a16="http://schemas.microsoft.com/office/drawing/2014/main" id="{080FF342-3C2B-F085-52B5-CFF3AEDBD1A3}"/>
              </a:ext>
            </a:extLst>
          </p:cNvPr>
          <p:cNvSpPr>
            <a:spLocks noGrp="1"/>
          </p:cNvSpPr>
          <p:nvPr>
            <p:ph type="dt" sz="half" idx="10"/>
          </p:nvPr>
        </p:nvSpPr>
        <p:spPr/>
        <p:txBody>
          <a:bodyPr/>
          <a:lstStyle/>
          <a:p>
            <a:r>
              <a:rPr lang="en-US"/>
              <a:t>22/4/2026</a:t>
            </a:r>
            <a:endParaRPr lang="el-GR"/>
          </a:p>
        </p:txBody>
      </p:sp>
      <p:sp>
        <p:nvSpPr>
          <p:cNvPr id="5" name="Footer Placeholder 4">
            <a:extLst>
              <a:ext uri="{FF2B5EF4-FFF2-40B4-BE49-F238E27FC236}">
                <a16:creationId xmlns:a16="http://schemas.microsoft.com/office/drawing/2014/main" id="{826833C2-408E-F1AD-D6D9-C0F7D331CA01}"/>
              </a:ext>
            </a:extLst>
          </p:cNvPr>
          <p:cNvSpPr>
            <a:spLocks noGrp="1"/>
          </p:cNvSpPr>
          <p:nvPr>
            <p:ph type="ftr" sz="quarter" idx="11"/>
          </p:nvPr>
        </p:nvSpPr>
        <p:spPr/>
        <p:txBody>
          <a:bodyPr/>
          <a:lstStyle/>
          <a:p>
            <a:r>
              <a:rPr lang="fr-FR"/>
              <a:t>A. Mamaras | Source Investigation for Deuterium Production</a:t>
            </a:r>
            <a:endParaRPr lang="el-GR" dirty="0"/>
          </a:p>
        </p:txBody>
      </p:sp>
      <p:sp>
        <p:nvSpPr>
          <p:cNvPr id="6" name="Slide Number Placeholder 5">
            <a:extLst>
              <a:ext uri="{FF2B5EF4-FFF2-40B4-BE49-F238E27FC236}">
                <a16:creationId xmlns:a16="http://schemas.microsoft.com/office/drawing/2014/main" id="{B42D6F9D-4DC3-F047-4562-CAF93A484E1D}"/>
              </a:ext>
            </a:extLst>
          </p:cNvPr>
          <p:cNvSpPr>
            <a:spLocks noGrp="1"/>
          </p:cNvSpPr>
          <p:nvPr>
            <p:ph type="sldNum" sz="quarter" idx="12"/>
          </p:nvPr>
        </p:nvSpPr>
        <p:spPr/>
        <p:txBody>
          <a:bodyPr/>
          <a:lstStyle/>
          <a:p>
            <a:fld id="{15FF0078-C6BA-45F6-9D1D-0D56BEEF6A5B}" type="slidenum">
              <a:rPr lang="el-GR" smtClean="0"/>
              <a:t>9</a:t>
            </a:fld>
            <a:endParaRPr lang="el-GR"/>
          </a:p>
        </p:txBody>
      </p:sp>
      <p:graphicFrame>
        <p:nvGraphicFramePr>
          <p:cNvPr id="7" name="Table 6">
            <a:extLst>
              <a:ext uri="{FF2B5EF4-FFF2-40B4-BE49-F238E27FC236}">
                <a16:creationId xmlns:a16="http://schemas.microsoft.com/office/drawing/2014/main" id="{6F04190E-E42C-7751-490D-180209A977D7}"/>
              </a:ext>
            </a:extLst>
          </p:cNvPr>
          <p:cNvGraphicFramePr>
            <a:graphicFrameLocks noGrp="1"/>
          </p:cNvGraphicFramePr>
          <p:nvPr>
            <p:extLst>
              <p:ext uri="{D42A27DB-BD31-4B8C-83A1-F6EECF244321}">
                <p14:modId xmlns:p14="http://schemas.microsoft.com/office/powerpoint/2010/main" val="929358134"/>
              </p:ext>
            </p:extLst>
          </p:nvPr>
        </p:nvGraphicFramePr>
        <p:xfrm>
          <a:off x="6280150" y="3771934"/>
          <a:ext cx="4318000" cy="2164080"/>
        </p:xfrm>
        <a:graphic>
          <a:graphicData uri="http://schemas.openxmlformats.org/drawingml/2006/table">
            <a:tbl>
              <a:tblPr firstRow="1" bandRow="1">
                <a:tableStyleId>{5940675A-B579-460E-94D1-54222C63F5DA}</a:tableStyleId>
              </a:tblPr>
              <a:tblGrid>
                <a:gridCol w="2769627">
                  <a:extLst>
                    <a:ext uri="{9D8B030D-6E8A-4147-A177-3AD203B41FA5}">
                      <a16:colId xmlns:a16="http://schemas.microsoft.com/office/drawing/2014/main" val="4034125113"/>
                    </a:ext>
                  </a:extLst>
                </a:gridCol>
                <a:gridCol w="1548373">
                  <a:extLst>
                    <a:ext uri="{9D8B030D-6E8A-4147-A177-3AD203B41FA5}">
                      <a16:colId xmlns:a16="http://schemas.microsoft.com/office/drawing/2014/main" val="2795613064"/>
                    </a:ext>
                  </a:extLst>
                </a:gridCol>
              </a:tblGrid>
              <a:tr h="289930">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Parameter</a:t>
                      </a:r>
                      <a:endParaRPr lang="en-US" sz="1600" dirty="0">
                        <a:solidFill>
                          <a:schemeClr val="bg1"/>
                        </a:solidFill>
                        <a:latin typeface="Times New Roman" panose="02020603050405020304" pitchFamily="18" charset="0"/>
                        <a:cs typeface="Times New Roman" panose="02020603050405020304" pitchFamily="18" charset="0"/>
                      </a:endParaRPr>
                    </a:p>
                  </a:txBody>
                  <a:tcPr>
                    <a:solidFill>
                      <a:srgbClr val="992A28"/>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Value</a:t>
                      </a:r>
                    </a:p>
                  </a:txBody>
                  <a:tcPr>
                    <a:solidFill>
                      <a:srgbClr val="992A28"/>
                    </a:solidFill>
                  </a:tcPr>
                </a:tc>
                <a:extLst>
                  <a:ext uri="{0D108BD9-81ED-4DB2-BD59-A6C34878D82A}">
                    <a16:rowId xmlns:a16="http://schemas.microsoft.com/office/drawing/2014/main" val="3423729548"/>
                  </a:ext>
                </a:extLst>
              </a:tr>
              <a:tr h="263572">
                <a:tc>
                  <a:txBody>
                    <a:bodyPr/>
                    <a:lstStyle/>
                    <a:p>
                      <a:pPr algn="ctr"/>
                      <a:r>
                        <a:rPr lang="en-US" sz="1400" dirty="0">
                          <a:latin typeface="Times New Roman" panose="02020603050405020304" pitchFamily="18" charset="0"/>
                          <a:cs typeface="Times New Roman" panose="02020603050405020304" pitchFamily="18" charset="0"/>
                        </a:rPr>
                        <a:t>Microwave Frequency / GHz</a:t>
                      </a:r>
                      <a:endParaRPr sz="1400" dirty="0">
                        <a:latin typeface="Times New Roman" panose="02020603050405020304" pitchFamily="18" charset="0"/>
                        <a:cs typeface="Times New Roman" panose="02020603050405020304" pitchFamily="18" charset="0"/>
                      </a:endParaRPr>
                    </a:p>
                  </a:txBody>
                  <a:tcPr anchor="ctr"/>
                </a:tc>
                <a:tc>
                  <a:txBody>
                    <a:bodyPr/>
                    <a:lstStyle/>
                    <a:p>
                      <a:pPr marL="0" indent="0" algn="ctr">
                        <a:buFont typeface="Arial" panose="020B0604020202020204" pitchFamily="34" charset="0"/>
                        <a:buNone/>
                      </a:pPr>
                      <a:r>
                        <a:rPr lang="en-US" sz="1400" baseline="0" dirty="0">
                          <a:solidFill>
                            <a:schemeClr val="tx1"/>
                          </a:solidFill>
                          <a:latin typeface="Times New Roman" panose="02020603050405020304" pitchFamily="18" charset="0"/>
                          <a:cs typeface="Times New Roman" panose="02020603050405020304" pitchFamily="18" charset="0"/>
                        </a:rPr>
                        <a:t>2.45</a:t>
                      </a:r>
                    </a:p>
                  </a:txBody>
                  <a:tcPr anchor="ctr"/>
                </a:tc>
                <a:extLst>
                  <a:ext uri="{0D108BD9-81ED-4DB2-BD59-A6C34878D82A}">
                    <a16:rowId xmlns:a16="http://schemas.microsoft.com/office/drawing/2014/main" val="2234266100"/>
                  </a:ext>
                </a:extLst>
              </a:tr>
              <a:tr h="269970">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Magnetic Resonance Field / </a:t>
                      </a:r>
                      <a:r>
                        <a:rPr lang="en-US" sz="1400" dirty="0" err="1">
                          <a:solidFill>
                            <a:schemeClr val="tx1"/>
                          </a:solidFill>
                          <a:effectLst/>
                          <a:latin typeface="Times New Roman" panose="02020603050405020304" pitchFamily="18" charset="0"/>
                          <a:cs typeface="Times New Roman" panose="02020603050405020304" pitchFamily="18" charset="0"/>
                        </a:rPr>
                        <a:t>mT</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87.5</a:t>
                      </a:r>
                    </a:p>
                  </a:txBody>
                  <a:tcPr anchor="ctr"/>
                </a:tc>
                <a:extLst>
                  <a:ext uri="{0D108BD9-81ED-4DB2-BD59-A6C34878D82A}">
                    <a16:rowId xmlns:a16="http://schemas.microsoft.com/office/drawing/2014/main" val="592334066"/>
                  </a:ext>
                </a:extLst>
              </a:tr>
              <a:tr h="263572">
                <a:tc>
                  <a:txBody>
                    <a:bodyPr/>
                    <a:lstStyle/>
                    <a:p>
                      <a:pPr algn="ctr"/>
                      <a:r>
                        <a:rPr lang="en-US" sz="1400" dirty="0" err="1">
                          <a:solidFill>
                            <a:schemeClr val="tx1"/>
                          </a:solidFill>
                          <a:effectLst/>
                          <a:latin typeface="Times New Roman" panose="02020603050405020304" pitchFamily="18" charset="0"/>
                          <a:cs typeface="Times New Roman" panose="02020603050405020304" pitchFamily="18" charset="0"/>
                        </a:rPr>
                        <a:t>I</a:t>
                      </a:r>
                      <a:r>
                        <a:rPr lang="en-US" sz="1400" baseline="-25000" dirty="0" err="1">
                          <a:solidFill>
                            <a:schemeClr val="tx1"/>
                          </a:solidFill>
                          <a:effectLst/>
                          <a:latin typeface="Times New Roman" panose="02020603050405020304" pitchFamily="18" charset="0"/>
                          <a:cs typeface="Times New Roman" panose="02020603050405020304" pitchFamily="18" charset="0"/>
                        </a:rPr>
                        <a:t>avg</a:t>
                      </a:r>
                      <a:r>
                        <a:rPr lang="en-US" sz="1400" baseline="-25000" dirty="0">
                          <a:solidFill>
                            <a:schemeClr val="tx1"/>
                          </a:solidFill>
                          <a:effectLst/>
                          <a:latin typeface="Times New Roman" panose="02020603050405020304" pitchFamily="18" charset="0"/>
                          <a:cs typeface="Times New Roman" panose="02020603050405020304" pitchFamily="18" charset="0"/>
                        </a:rPr>
                        <a:t>,  D</a:t>
                      </a:r>
                      <a:r>
                        <a:rPr lang="en-US" sz="1400" baseline="30000" dirty="0">
                          <a:solidFill>
                            <a:schemeClr val="tx1"/>
                          </a:solidFill>
                          <a:effectLst/>
                          <a:latin typeface="Times New Roman" panose="02020603050405020304" pitchFamily="18" charset="0"/>
                          <a:cs typeface="Times New Roman" panose="02020603050405020304" pitchFamily="18" charset="0"/>
                        </a:rPr>
                        <a:t>+</a:t>
                      </a:r>
                      <a:r>
                        <a:rPr lang="en-US" sz="1400" baseline="0" dirty="0">
                          <a:solidFill>
                            <a:schemeClr val="tx1"/>
                          </a:solidFill>
                          <a:effectLst/>
                          <a:latin typeface="Times New Roman" panose="02020603050405020304" pitchFamily="18" charset="0"/>
                          <a:cs typeface="Times New Roman" panose="02020603050405020304" pitchFamily="18" charset="0"/>
                        </a:rPr>
                        <a:t> / mA</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5</a:t>
                      </a:r>
                    </a:p>
                  </a:txBody>
                  <a:tcPr anchor="ctr"/>
                </a:tc>
                <a:extLst>
                  <a:ext uri="{0D108BD9-81ED-4DB2-BD59-A6C34878D82A}">
                    <a16:rowId xmlns:a16="http://schemas.microsoft.com/office/drawing/2014/main" val="371395920"/>
                  </a:ext>
                </a:extLst>
              </a:tr>
              <a:tr h="263572">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Extraction Voltage / kV</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882001613"/>
                  </a:ext>
                </a:extLst>
              </a:tr>
              <a:tr h="263572">
                <a:tc>
                  <a:txBody>
                    <a:bodyPr/>
                    <a:lstStyle/>
                    <a:p>
                      <a:pPr algn="ctr"/>
                      <a:r>
                        <a:rPr lang="en-US" sz="1400" dirty="0">
                          <a:solidFill>
                            <a:schemeClr val="tx1"/>
                          </a:solidFill>
                          <a:effectLst/>
                          <a:latin typeface="Times New Roman" panose="02020603050405020304" pitchFamily="18" charset="0"/>
                          <a:cs typeface="Times New Roman" panose="02020603050405020304" pitchFamily="18" charset="0"/>
                        </a:rPr>
                        <a:t>RF Power (Magnetron) / kW</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1.2 – 2.0</a:t>
                      </a:r>
                    </a:p>
                  </a:txBody>
                  <a:tcPr anchor="ctr"/>
                </a:tc>
                <a:extLst>
                  <a:ext uri="{0D108BD9-81ED-4DB2-BD59-A6C34878D82A}">
                    <a16:rowId xmlns:a16="http://schemas.microsoft.com/office/drawing/2014/main" val="3455677278"/>
                  </a:ext>
                </a:extLst>
              </a:tr>
              <a:tr h="263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1"/>
                          </a:solidFill>
                          <a:effectLst/>
                          <a:latin typeface="Times New Roman" panose="02020603050405020304" pitchFamily="18" charset="0"/>
                          <a:cs typeface="Times New Roman" panose="02020603050405020304" pitchFamily="18" charset="0"/>
                        </a:rPr>
                        <a:t>ε</a:t>
                      </a:r>
                      <a:r>
                        <a:rPr lang="en-US" sz="1400" baseline="-25000" dirty="0">
                          <a:solidFill>
                            <a:schemeClr val="tx1"/>
                          </a:solidFill>
                          <a:effectLst/>
                          <a:latin typeface="Times New Roman" panose="02020603050405020304" pitchFamily="18" charset="0"/>
                          <a:cs typeface="Times New Roman" panose="02020603050405020304" pitchFamily="18" charset="0"/>
                        </a:rPr>
                        <a:t>rms, norm</a:t>
                      </a:r>
                      <a:r>
                        <a:rPr lang="en-US" sz="1400" baseline="0" dirty="0">
                          <a:solidFill>
                            <a:schemeClr val="tx1"/>
                          </a:solidFill>
                          <a:effectLst/>
                          <a:latin typeface="Times New Roman" panose="02020603050405020304" pitchFamily="18" charset="0"/>
                          <a:cs typeface="Times New Roman" panose="02020603050405020304" pitchFamily="18" charset="0"/>
                        </a:rPr>
                        <a:t> / </a:t>
                      </a:r>
                      <a:r>
                        <a:rPr lang="en-US" sz="1400" baseline="0" dirty="0" err="1">
                          <a:solidFill>
                            <a:schemeClr val="tx1"/>
                          </a:solidFill>
                          <a:effectLst/>
                          <a:latin typeface="Times New Roman" panose="02020603050405020304" pitchFamily="18" charset="0"/>
                          <a:cs typeface="Times New Roman" panose="02020603050405020304" pitchFamily="18" charset="0"/>
                        </a:rPr>
                        <a:t>mm·mrad</a:t>
                      </a:r>
                      <a:endParaRPr lang="en-US" sz="1400" baseline="0" dirty="0">
                        <a:solidFill>
                          <a:schemeClr val="tx1"/>
                        </a:solidFill>
                        <a:effectLst/>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&lt;0.2</a:t>
                      </a:r>
                    </a:p>
                  </a:txBody>
                  <a:tcPr anchor="ctr"/>
                </a:tc>
                <a:extLst>
                  <a:ext uri="{0D108BD9-81ED-4DB2-BD59-A6C34878D82A}">
                    <a16:rowId xmlns:a16="http://schemas.microsoft.com/office/drawing/2014/main" val="1983430154"/>
                  </a:ext>
                </a:extLst>
              </a:tr>
            </a:tbl>
          </a:graphicData>
        </a:graphic>
      </p:graphicFrame>
      <p:sp>
        <p:nvSpPr>
          <p:cNvPr id="8" name="TextBox 7">
            <a:extLst>
              <a:ext uri="{FF2B5EF4-FFF2-40B4-BE49-F238E27FC236}">
                <a16:creationId xmlns:a16="http://schemas.microsoft.com/office/drawing/2014/main" id="{A15384FB-0AA2-8623-C5A8-42BB3ADE38AC}"/>
              </a:ext>
            </a:extLst>
          </p:cNvPr>
          <p:cNvSpPr txBox="1"/>
          <p:nvPr/>
        </p:nvSpPr>
        <p:spPr>
          <a:xfrm>
            <a:off x="10794998" y="5936014"/>
            <a:ext cx="1117599" cy="230832"/>
          </a:xfrm>
          <a:prstGeom prst="rect">
            <a:avLst/>
          </a:prstGeom>
          <a:noFill/>
        </p:spPr>
        <p:txBody>
          <a:bodyPr wrap="square" rtlCol="0">
            <a:spAutoFit/>
          </a:bodyPr>
          <a:lstStyle/>
          <a:p>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1</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2, </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3</a:t>
            </a:r>
            <a:r>
              <a:rPr lang="en-US"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900" b="1" i="1" dirty="0">
              <a:solidFill>
                <a:srgbClr val="992A2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F8BCDB3-3024-DC87-F213-6A14068FC90A}"/>
              </a:ext>
            </a:extLst>
          </p:cNvPr>
          <p:cNvPicPr>
            <a:picLocks noChangeAspect="1"/>
          </p:cNvPicPr>
          <p:nvPr/>
        </p:nvPicPr>
        <p:blipFill>
          <a:blip r:embed="rId5"/>
          <a:stretch>
            <a:fillRect/>
          </a:stretch>
        </p:blipFill>
        <p:spPr>
          <a:xfrm>
            <a:off x="838200" y="1277570"/>
            <a:ext cx="4920764" cy="4302860"/>
          </a:xfrm>
          <a:prstGeom prst="rect">
            <a:avLst/>
          </a:prstGeom>
        </p:spPr>
      </p:pic>
      <p:pic>
        <p:nvPicPr>
          <p:cNvPr id="14" name="Picture 13">
            <a:extLst>
              <a:ext uri="{FF2B5EF4-FFF2-40B4-BE49-F238E27FC236}">
                <a16:creationId xmlns:a16="http://schemas.microsoft.com/office/drawing/2014/main" id="{88E39231-103F-FAA4-BBCE-0E70F153E834}"/>
              </a:ext>
            </a:extLst>
          </p:cNvPr>
          <p:cNvPicPr>
            <a:picLocks noChangeAspect="1"/>
          </p:cNvPicPr>
          <p:nvPr/>
        </p:nvPicPr>
        <p:blipFill>
          <a:blip r:embed="rId6"/>
          <a:stretch>
            <a:fillRect/>
          </a:stretch>
        </p:blipFill>
        <p:spPr>
          <a:xfrm>
            <a:off x="5917573" y="365126"/>
            <a:ext cx="4928085" cy="3330634"/>
          </a:xfrm>
          <a:prstGeom prst="rect">
            <a:avLst/>
          </a:prstGeom>
        </p:spPr>
      </p:pic>
      <p:sp>
        <p:nvSpPr>
          <p:cNvPr id="9" name="TextBox 8">
            <a:extLst>
              <a:ext uri="{FF2B5EF4-FFF2-40B4-BE49-F238E27FC236}">
                <a16:creationId xmlns:a16="http://schemas.microsoft.com/office/drawing/2014/main" id="{E9EFBB16-95ED-8878-8972-CBBB52DE4C77}"/>
              </a:ext>
            </a:extLst>
          </p:cNvPr>
          <p:cNvSpPr txBox="1"/>
          <p:nvPr/>
        </p:nvSpPr>
        <p:spPr>
          <a:xfrm>
            <a:off x="781050" y="5622962"/>
            <a:ext cx="5130801" cy="523220"/>
          </a:xfrm>
          <a:prstGeom prst="rect">
            <a:avLst/>
          </a:prstGeom>
          <a:noFill/>
        </p:spPr>
        <p:txBody>
          <a:bodyPr wrap="square">
            <a:spAutoFit/>
          </a:bodyPr>
          <a:lstStyle/>
          <a:p>
            <a:pPr marL="285750" indent="-285750" algn="just">
              <a:buFont typeface="Courier New" panose="02070309020205020404" pitchFamily="49" charset="0"/>
              <a:buChar char="o"/>
            </a:pPr>
            <a:r>
              <a:rPr lang="en-GB" sz="1400" b="0" i="0" dirty="0">
                <a:solidFill>
                  <a:srgbClr val="1A1A1A"/>
                </a:solidFill>
                <a:effectLst/>
                <a:latin typeface="Times New Roman" panose="02020603050405020304" pitchFamily="18" charset="0"/>
                <a:cs typeface="Times New Roman" panose="02020603050405020304" pitchFamily="18" charset="0"/>
              </a:rPr>
              <a:t>The Spiral2 injector requirements are a 50 Hz pulse with a 50% duty cycle up to continuous mode.</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764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5817</TotalTime>
  <Words>2774</Words>
  <Application>Microsoft Office PowerPoint</Application>
  <PresentationFormat>Widescreen</PresentationFormat>
  <Paragraphs>511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Cambria Math</vt:lpstr>
      <vt:lpstr>Courier New</vt:lpstr>
      <vt:lpstr>Times New Roman</vt:lpstr>
      <vt:lpstr>Wingdings</vt:lpstr>
      <vt:lpstr>Office Theme</vt:lpstr>
      <vt:lpstr>Source Investigation for Deuterium Production</vt:lpstr>
      <vt:lpstr>Outline</vt:lpstr>
      <vt:lpstr>The IFIGENEIA Project</vt:lpstr>
      <vt:lpstr>Linac for IFIGENEIA</vt:lpstr>
      <vt:lpstr>177Lu (T1/2=6.65 d)</vt:lpstr>
      <vt:lpstr>Iterative Design Workflow</vt:lpstr>
      <vt:lpstr>Accelerator-Based Facilities with experience in D+/- beams</vt:lpstr>
      <vt:lpstr>SILHI</vt:lpstr>
      <vt:lpstr>SPIRAL2</vt:lpstr>
      <vt:lpstr>IFMIF – LIPAc</vt:lpstr>
      <vt:lpstr>ALISES v3</vt:lpstr>
      <vt:lpstr>AISHa</vt:lpstr>
      <vt:lpstr>SMIS-37</vt:lpstr>
      <vt:lpstr>CERN Experience?</vt:lpstr>
      <vt:lpstr>Linac4 IS03b</vt:lpstr>
      <vt:lpstr>Commercial Sources</vt:lpstr>
      <vt:lpstr>D-Pace</vt:lpstr>
      <vt:lpstr>Supernanogan</vt:lpstr>
      <vt:lpstr>Nusano</vt:lpstr>
      <vt:lpstr>Commercial Medical Accelerators and their Ion Source Types</vt:lpstr>
      <vt:lpstr>Overview &amp; Conclusion</vt:lpstr>
      <vt:lpstr>PowerPoint Presentation</vt:lpstr>
      <vt:lpstr>Work in Progress…</vt:lpstr>
      <vt:lpstr>L3 ECR Ion 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Aris Mamaras</dc:creator>
  <cp:lastModifiedBy>Aristeidis Mamaras</cp:lastModifiedBy>
  <cp:revision>308</cp:revision>
  <dcterms:created xsi:type="dcterms:W3CDTF">2026-02-05T17:18:03Z</dcterms:created>
  <dcterms:modified xsi:type="dcterms:W3CDTF">2026-04-22T06:44:11Z</dcterms:modified>
</cp:coreProperties>
</file>