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326" r:id="rId2"/>
    <p:sldId id="2147479404" r:id="rId3"/>
    <p:sldId id="376" r:id="rId4"/>
    <p:sldId id="2384" r:id="rId5"/>
    <p:sldId id="423" r:id="rId6"/>
    <p:sldId id="2681" r:id="rId7"/>
    <p:sldId id="2682" r:id="rId8"/>
    <p:sldId id="2382" r:id="rId9"/>
    <p:sldId id="2392" r:id="rId10"/>
    <p:sldId id="2383" r:id="rId11"/>
    <p:sldId id="2713" r:id="rId12"/>
    <p:sldId id="2403" r:id="rId13"/>
    <p:sldId id="2391" r:id="rId14"/>
    <p:sldId id="442" r:id="rId15"/>
    <p:sldId id="2147479403" r:id="rId16"/>
    <p:sldId id="285" r:id="rId17"/>
    <p:sldId id="2418" r:id="rId18"/>
    <p:sldId id="2359" r:id="rId19"/>
    <p:sldId id="2147479421" r:id="rId20"/>
    <p:sldId id="2147479406" r:id="rId21"/>
    <p:sldId id="400" r:id="rId22"/>
    <p:sldId id="2633" r:id="rId23"/>
    <p:sldId id="2712" r:id="rId24"/>
    <p:sldId id="483" r:id="rId25"/>
    <p:sldId id="2147479420" r:id="rId26"/>
    <p:sldId id="257" r:id="rId27"/>
    <p:sldId id="2147479411" r:id="rId28"/>
    <p:sldId id="2743" r:id="rId29"/>
    <p:sldId id="2744" r:id="rId30"/>
    <p:sldId id="2750" r:id="rId31"/>
    <p:sldId id="2662" r:id="rId32"/>
    <p:sldId id="2685" r:id="rId33"/>
    <p:sldId id="2722" r:id="rId34"/>
    <p:sldId id="2147479407" r:id="rId35"/>
    <p:sldId id="356" r:id="rId36"/>
    <p:sldId id="2390" r:id="rId37"/>
    <p:sldId id="2311" r:id="rId38"/>
    <p:sldId id="2147479396" r:id="rId39"/>
    <p:sldId id="2345" r:id="rId40"/>
    <p:sldId id="362" r:id="rId41"/>
    <p:sldId id="2458" r:id="rId42"/>
    <p:sldId id="2147479397" r:id="rId43"/>
    <p:sldId id="2147479398" r:id="rId44"/>
    <p:sldId id="2147479395" r:id="rId45"/>
    <p:sldId id="2147479400" r:id="rId46"/>
    <p:sldId id="478" r:id="rId47"/>
    <p:sldId id="2566" r:id="rId48"/>
    <p:sldId id="2147479412" r:id="rId49"/>
    <p:sldId id="364" r:id="rId50"/>
    <p:sldId id="392" r:id="rId51"/>
    <p:sldId id="393" r:id="rId52"/>
    <p:sldId id="424" r:id="rId53"/>
    <p:sldId id="2717" r:id="rId54"/>
    <p:sldId id="2147479399" r:id="rId55"/>
    <p:sldId id="2147479374" r:id="rId56"/>
    <p:sldId id="2147479375" r:id="rId57"/>
    <p:sldId id="263" r:id="rId58"/>
    <p:sldId id="778" r:id="rId59"/>
    <p:sldId id="2147479358" r:id="rId60"/>
    <p:sldId id="2147479376" r:id="rId61"/>
    <p:sldId id="475" r:id="rId62"/>
    <p:sldId id="471" r:id="rId63"/>
    <p:sldId id="2147479380" r:id="rId64"/>
    <p:sldId id="2147479379" r:id="rId65"/>
    <p:sldId id="2734" r:id="rId66"/>
    <p:sldId id="2157" r:id="rId67"/>
    <p:sldId id="2611" r:id="rId68"/>
    <p:sldId id="2326" r:id="rId69"/>
    <p:sldId id="2147479410" r:id="rId70"/>
    <p:sldId id="2147479419" r:id="rId71"/>
    <p:sldId id="2330" r:id="rId72"/>
    <p:sldId id="2147479416" r:id="rId73"/>
    <p:sldId id="2356" r:id="rId74"/>
    <p:sldId id="2461" r:id="rId75"/>
    <p:sldId id="214747940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670"/>
    <p:restoredTop sz="85641"/>
  </p:normalViewPr>
  <p:slideViewPr>
    <p:cSldViewPr snapToGrid="0" snapToObjects="1">
      <p:cViewPr varScale="1">
        <p:scale>
          <a:sx n="78" d="100"/>
          <a:sy n="78" d="100"/>
        </p:scale>
        <p:origin x="184" y="320"/>
      </p:cViewPr>
      <p:guideLst/>
    </p:cSldViewPr>
  </p:slideViewPr>
  <p:notesTextViewPr>
    <p:cViewPr>
      <p:scale>
        <a:sx n="1" d="1"/>
        <a:sy n="1" d="1"/>
      </p:scale>
      <p:origin x="0" y="0"/>
    </p:cViewPr>
  </p:notesTextViewPr>
  <p:sorterViewPr>
    <p:cViewPr>
      <p:scale>
        <a:sx n="44" d="100"/>
        <a:sy n="4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24656-59EC-1E44-A2CE-427D8938980C}" type="datetimeFigureOut">
              <a:rPr lang="en-US" smtClean="0"/>
              <a:t>5/31/26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5B5DC6-5AD3-A34C-A7AB-1CEA4976C04E}" type="slidenum">
              <a:rPr lang="en-US" smtClean="0"/>
              <a:t>‹#›</a:t>
            </a:fld>
            <a:endParaRPr lang="en-US"/>
          </a:p>
        </p:txBody>
      </p:sp>
    </p:spTree>
    <p:extLst>
      <p:ext uri="{BB962C8B-B14F-4D97-AF65-F5344CB8AC3E}">
        <p14:creationId xmlns:p14="http://schemas.microsoft.com/office/powerpoint/2010/main" val="194367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1</a:t>
            </a:fld>
            <a:endParaRPr lang="en-US"/>
          </a:p>
        </p:txBody>
      </p:sp>
    </p:spTree>
    <p:extLst>
      <p:ext uri="{BB962C8B-B14F-4D97-AF65-F5344CB8AC3E}">
        <p14:creationId xmlns:p14="http://schemas.microsoft.com/office/powerpoint/2010/main" val="4230078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179B4-E15B-5B17-B032-3D6A4EACA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7FD14-811C-8919-4C79-B1099C459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81E84-E6F5-D66C-279F-2B5C6E4E00E0}"/>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BC55298A-9C57-8219-23E0-D10165CFB0FD}"/>
              </a:ext>
            </a:extLst>
          </p:cNvPr>
          <p:cNvSpPr>
            <a:spLocks noGrp="1"/>
          </p:cNvSpPr>
          <p:nvPr>
            <p:ph type="sldNum" sz="quarter" idx="5"/>
          </p:nvPr>
        </p:nvSpPr>
        <p:spPr/>
        <p:txBody>
          <a:bodyPr/>
          <a:lstStyle/>
          <a:p>
            <a:fld id="{1B5B5DC6-5AD3-A34C-A7AB-1CEA4976C04E}" type="slidenum">
              <a:rPr lang="en-US" smtClean="0"/>
              <a:t>32</a:t>
            </a:fld>
            <a:endParaRPr lang="en-US"/>
          </a:p>
        </p:txBody>
      </p:sp>
    </p:spTree>
    <p:extLst>
      <p:ext uri="{BB962C8B-B14F-4D97-AF65-F5344CB8AC3E}">
        <p14:creationId xmlns:p14="http://schemas.microsoft.com/office/powerpoint/2010/main" val="375455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FF24D-9C1E-9002-3F9E-64FB3459B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B63D7F-197E-D1F5-3420-41AE730D0306}"/>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B59BDF1-5738-019A-C150-3090F74798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MESSAGE:</a:t>
            </a:r>
          </a:p>
          <a:p>
            <a:r>
              <a:rPr lang="en-GB" dirty="0"/>
              <a:t>S</a:t>
            </a:r>
            <a:r>
              <a:rPr lang="en-CH" dirty="0"/>
              <a:t>ome of the students involved with the PTMC and HITRIplus schools (as assistants or/and tutors) motivated to continue with related studies </a:t>
            </a:r>
          </a:p>
          <a:p>
            <a:r>
              <a:rPr lang="en-CH" dirty="0"/>
              <a:t> </a:t>
            </a:r>
          </a:p>
        </p:txBody>
      </p:sp>
      <p:sp>
        <p:nvSpPr>
          <p:cNvPr id="4" name="Slide Number Placeholder 3">
            <a:extLst>
              <a:ext uri="{FF2B5EF4-FFF2-40B4-BE49-F238E27FC236}">
                <a16:creationId xmlns:a16="http://schemas.microsoft.com/office/drawing/2014/main" id="{EFB5E3B0-AB60-4A5E-847C-46A263667AA7}"/>
              </a:ext>
            </a:extLst>
          </p:cNvPr>
          <p:cNvSpPr>
            <a:spLocks noGrp="1"/>
          </p:cNvSpPr>
          <p:nvPr>
            <p:ph type="sldNum" sz="quarter" idx="5"/>
          </p:nvPr>
        </p:nvSpPr>
        <p:spPr/>
        <p:txBody>
          <a:bodyPr/>
          <a:lstStyle/>
          <a:p>
            <a:fld id="{F9DDF8EE-2FE9-6848-9207-05DA1E5F91A4}" type="slidenum">
              <a:rPr lang="en-US" smtClean="0"/>
              <a:t>33</a:t>
            </a:fld>
            <a:endParaRPr lang="en-US"/>
          </a:p>
        </p:txBody>
      </p:sp>
    </p:spTree>
    <p:extLst>
      <p:ext uri="{BB962C8B-B14F-4D97-AF65-F5344CB8AC3E}">
        <p14:creationId xmlns:p14="http://schemas.microsoft.com/office/powerpoint/2010/main" val="2575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7EB2DA-8979-3047-95A2-597D9226CC98}" type="slidenum">
              <a:rPr lang="de-DE" altLang="en-US" smtClean="0"/>
              <a:pPr>
                <a:defRPr/>
              </a:pPr>
              <a:t>35</a:t>
            </a:fld>
            <a:endParaRPr lang="de-DE" altLang="en-US"/>
          </a:p>
        </p:txBody>
      </p:sp>
    </p:spTree>
    <p:extLst>
      <p:ext uri="{BB962C8B-B14F-4D97-AF65-F5344CB8AC3E}">
        <p14:creationId xmlns:p14="http://schemas.microsoft.com/office/powerpoint/2010/main" val="793147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FE566-03F3-9FFB-1BFE-DD3574640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A93DA-9A0D-FC79-BB2D-527107B4D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F6C4C-8EB7-0A6B-5027-7EB5B5A10C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98D0A1-028D-A2DC-2866-A9B1F4A3BD54}"/>
              </a:ext>
            </a:extLst>
          </p:cNvPr>
          <p:cNvSpPr>
            <a:spLocks noGrp="1"/>
          </p:cNvSpPr>
          <p:nvPr>
            <p:ph type="sldNum" sz="quarter" idx="10"/>
          </p:nvPr>
        </p:nvSpPr>
        <p:spPr/>
        <p:txBody>
          <a:bodyPr/>
          <a:lstStyle/>
          <a:p>
            <a:pPr>
              <a:defRPr/>
            </a:pPr>
            <a:fld id="{947EB2DA-8979-3047-95A2-597D9226CC98}" type="slidenum">
              <a:rPr lang="de-DE" altLang="en-US" smtClean="0"/>
              <a:pPr>
                <a:defRPr/>
              </a:pPr>
              <a:t>36</a:t>
            </a:fld>
            <a:endParaRPr lang="de-DE" altLang="en-US"/>
          </a:p>
        </p:txBody>
      </p:sp>
    </p:spTree>
    <p:extLst>
      <p:ext uri="{BB962C8B-B14F-4D97-AF65-F5344CB8AC3E}">
        <p14:creationId xmlns:p14="http://schemas.microsoft.com/office/powerpoint/2010/main" val="2615358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17129-B8C9-61F2-5BE0-81DFEC0BF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AEABB-8DB7-05B1-2CA8-BE0C5296A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5B5D8-76CF-9521-DA06-F5AD2C2E9E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5A81B2-E2D7-7BD7-2F7D-1BB15E5F453F}"/>
              </a:ext>
            </a:extLst>
          </p:cNvPr>
          <p:cNvSpPr>
            <a:spLocks noGrp="1"/>
          </p:cNvSpPr>
          <p:nvPr>
            <p:ph type="sldNum" sz="quarter" idx="10"/>
          </p:nvPr>
        </p:nvSpPr>
        <p:spPr/>
        <p:txBody>
          <a:bodyPr/>
          <a:lstStyle/>
          <a:p>
            <a:pPr>
              <a:defRPr/>
            </a:pPr>
            <a:fld id="{947EB2DA-8979-3047-95A2-597D9226CC98}" type="slidenum">
              <a:rPr lang="de-DE" altLang="en-US" smtClean="0"/>
              <a:pPr>
                <a:defRPr/>
              </a:pPr>
              <a:t>41</a:t>
            </a:fld>
            <a:endParaRPr lang="de-DE" altLang="en-US"/>
          </a:p>
        </p:txBody>
      </p:sp>
    </p:spTree>
    <p:extLst>
      <p:ext uri="{BB962C8B-B14F-4D97-AF65-F5344CB8AC3E}">
        <p14:creationId xmlns:p14="http://schemas.microsoft.com/office/powerpoint/2010/main" val="539244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2/6/2013</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558A23-BE7E-425A-A2B8-916B5D9EC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JUAS 2013</a:t>
            </a:r>
          </a:p>
        </p:txBody>
      </p:sp>
      <p:sp>
        <p:nvSpPr>
          <p:cNvPr id="7" name="Header Placeholder 6"/>
          <p:cNvSpPr>
            <a:spLocks noGrp="1"/>
          </p:cNvSpPr>
          <p:nvPr>
            <p:ph type="hd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 Degiovanni</a:t>
            </a:r>
          </a:p>
        </p:txBody>
      </p:sp>
    </p:spTree>
    <p:extLst>
      <p:ext uri="{BB962C8B-B14F-4D97-AF65-F5344CB8AC3E}">
        <p14:creationId xmlns:p14="http://schemas.microsoft.com/office/powerpoint/2010/main" val="1893567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olienbildplatzhalter 1"/>
          <p:cNvSpPr>
            <a:spLocks noGrp="1" noRot="1" noChangeAspect="1" noTextEdit="1"/>
          </p:cNvSpPr>
          <p:nvPr>
            <p:ph type="sldImg"/>
          </p:nvPr>
        </p:nvSpPr>
        <p:spPr>
          <a:ln/>
        </p:spPr>
      </p:sp>
      <p:sp>
        <p:nvSpPr>
          <p:cNvPr id="118786"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de-DE">
              <a:ea typeface="ＭＳ Ｐゴシック" charset="-128"/>
            </a:endParaRPr>
          </a:p>
        </p:txBody>
      </p:sp>
      <p:sp>
        <p:nvSpPr>
          <p:cNvPr id="118787"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ea typeface="ＭＳ Ｐゴシック"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spcBef>
                <a:spcPct val="0"/>
              </a:spcBef>
            </a:pPr>
            <a:fld id="{F284C1CC-91F8-2A4D-A47A-EA7F1A84CC04}" type="slidenum">
              <a:rPr lang="de-DE" altLang="de-DE">
                <a:solidFill>
                  <a:srgbClr val="000000"/>
                </a:solidFill>
              </a:rPr>
              <a:pPr algn="r" eaLnBrk="1" hangingPunct="1">
                <a:spcBef>
                  <a:spcPct val="0"/>
                </a:spcBef>
              </a:pPr>
              <a:t>57</a:t>
            </a:fld>
            <a:endParaRPr lang="de-DE" altLang="de-DE">
              <a:solidFill>
                <a:srgbClr val="000000"/>
              </a:solidFill>
            </a:endParaRPr>
          </a:p>
        </p:txBody>
      </p:sp>
    </p:spTree>
    <p:extLst>
      <p:ext uri="{BB962C8B-B14F-4D97-AF65-F5344CB8AC3E}">
        <p14:creationId xmlns:p14="http://schemas.microsoft.com/office/powerpoint/2010/main" val="108620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MESSAGE: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Hadron therapy is an advanced type of “radio-therapy” using hadrons (charged particles such as protons, helium, carbon ions) instead of x-rays (photons) that can be used for some difficult cases in a complementary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The accelerator size (and price) increases with the size of the ions used (e.g. carbon ions are heavier than protons and this reflects on the size of the respective accelerating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t>
            </a:r>
            <a:r>
              <a:rPr lang="en-CH" dirty="0"/>
              <a:t>est results come at a price (costs on the slide are aproximate and before the Ukraine war).</a:t>
            </a:r>
          </a:p>
          <a:p>
            <a:endParaRPr lang="en-CH" dirty="0"/>
          </a:p>
        </p:txBody>
      </p:sp>
      <p:sp>
        <p:nvSpPr>
          <p:cNvPr id="4" name="Slide Number Placeholder 3"/>
          <p:cNvSpPr>
            <a:spLocks noGrp="1"/>
          </p:cNvSpPr>
          <p:nvPr>
            <p:ph type="sldNum" sz="quarter" idx="5"/>
          </p:nvPr>
        </p:nvSpPr>
        <p:spPr/>
        <p:txBody>
          <a:bodyPr/>
          <a:lstStyle/>
          <a:p>
            <a:fld id="{9E14C6BE-8AA2-4561-BDF3-567E7CB73E4C}" type="slidenum">
              <a:rPr lang="el-GR" smtClean="0"/>
              <a:t>67</a:t>
            </a:fld>
            <a:endParaRPr lang="el-GR"/>
          </a:p>
        </p:txBody>
      </p:sp>
    </p:spTree>
    <p:extLst>
      <p:ext uri="{BB962C8B-B14F-4D97-AF65-F5344CB8AC3E}">
        <p14:creationId xmlns:p14="http://schemas.microsoft.com/office/powerpoint/2010/main" val="103820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charset="-128"/>
            </a:endParaRPr>
          </a:p>
        </p:txBody>
      </p:sp>
      <p:sp>
        <p:nvSpPr>
          <p:cNvPr id="4813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A8CF5921-0947-1C49-B732-B2C50F01032F}" type="slidenum">
              <a:rPr lang="en-GB" altLang="en-US"/>
              <a:pPr/>
              <a:t>10</a:t>
            </a:fld>
            <a:endParaRPr lang="en-GB" altLang="en-US"/>
          </a:p>
        </p:txBody>
      </p:sp>
    </p:spTree>
    <p:extLst>
      <p:ext uri="{BB962C8B-B14F-4D97-AF65-F5344CB8AC3E}">
        <p14:creationId xmlns:p14="http://schemas.microsoft.com/office/powerpoint/2010/main" val="64732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381000" y="685800"/>
            <a:ext cx="6096000" cy="3429000"/>
          </a:xfrm>
          <a:ln/>
        </p:spPr>
      </p:sp>
      <p:sp>
        <p:nvSpPr>
          <p:cNvPr id="29699" name="Rectangle 3"/>
          <p:cNvSpPr>
            <a:spLocks noGrp="1" noChangeArrowheads="1"/>
          </p:cNvSpPr>
          <p:nvPr>
            <p:ph type="body" idx="1"/>
          </p:nvPr>
        </p:nvSpPr>
        <p:spPr>
          <a:noFill/>
        </p:spPr>
        <p:txBody>
          <a:bodyPr/>
          <a:lstStyle/>
          <a:p>
            <a:pPr eaLnBrk="1" hangingPunct="1"/>
            <a:endParaRPr lang="de-DE" altLang="de-DE" dirty="0"/>
          </a:p>
        </p:txBody>
      </p:sp>
    </p:spTree>
    <p:extLst>
      <p:ext uri="{BB962C8B-B14F-4D97-AF65-F5344CB8AC3E}">
        <p14:creationId xmlns:p14="http://schemas.microsoft.com/office/powerpoint/2010/main" val="1585423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EECF7F21-C973-144D-AD61-59DE0B966CFC}" type="slidenum">
              <a:rPr lang="en-CH" smtClean="0"/>
              <a:t>14</a:t>
            </a:fld>
            <a:endParaRPr lang="en-CH"/>
          </a:p>
        </p:txBody>
      </p:sp>
    </p:spTree>
    <p:extLst>
      <p:ext uri="{BB962C8B-B14F-4D97-AF65-F5344CB8AC3E}">
        <p14:creationId xmlns:p14="http://schemas.microsoft.com/office/powerpoint/2010/main" val="3781175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9E14C6BE-8AA2-4561-BDF3-567E7CB73E4C}" type="slidenum">
              <a:rPr lang="el-GR" smtClean="0"/>
              <a:t>17</a:t>
            </a:fld>
            <a:endParaRPr lang="el-GR"/>
          </a:p>
        </p:txBody>
      </p:sp>
    </p:spTree>
    <p:extLst>
      <p:ext uri="{BB962C8B-B14F-4D97-AF65-F5344CB8AC3E}">
        <p14:creationId xmlns:p14="http://schemas.microsoft.com/office/powerpoint/2010/main" val="1721441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MESSAGE</a:t>
            </a:r>
          </a:p>
          <a:p>
            <a:r>
              <a:rPr lang="en-CH" dirty="0"/>
              <a:t>Particle Therapy MaserClasses and their impact </a:t>
            </a:r>
          </a:p>
        </p:txBody>
      </p:sp>
      <p:sp>
        <p:nvSpPr>
          <p:cNvPr id="4" name="Slide Number Placeholder 3"/>
          <p:cNvSpPr>
            <a:spLocks noGrp="1"/>
          </p:cNvSpPr>
          <p:nvPr>
            <p:ph type="sldNum" sz="quarter" idx="5"/>
          </p:nvPr>
        </p:nvSpPr>
        <p:spPr/>
        <p:txBody>
          <a:bodyPr/>
          <a:lstStyle/>
          <a:p>
            <a:fld id="{9E14C6BE-8AA2-4561-BDF3-567E7CB73E4C}" type="slidenum">
              <a:rPr lang="el-GR" smtClean="0"/>
              <a:t>22</a:t>
            </a:fld>
            <a:endParaRPr lang="el-GR"/>
          </a:p>
        </p:txBody>
      </p:sp>
    </p:spTree>
    <p:extLst>
      <p:ext uri="{BB962C8B-B14F-4D97-AF65-F5344CB8AC3E}">
        <p14:creationId xmlns:p14="http://schemas.microsoft.com/office/powerpoint/2010/main" val="4159858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03D30-7338-E03D-1EE3-5BF92C892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52A79-020C-D25B-C24A-C2468C92F4A2}"/>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9B5F79A-FFA0-3671-58A8-30568C1FBD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a:extLst>
              <a:ext uri="{FF2B5EF4-FFF2-40B4-BE49-F238E27FC236}">
                <a16:creationId xmlns:a16="http://schemas.microsoft.com/office/drawing/2014/main" id="{99CAEC1A-756B-D9B4-117D-B7F6851B694B}"/>
              </a:ext>
            </a:extLst>
          </p:cNvPr>
          <p:cNvSpPr>
            <a:spLocks noGrp="1"/>
          </p:cNvSpPr>
          <p:nvPr>
            <p:ph type="sldNum" sz="quarter" idx="5"/>
          </p:nvPr>
        </p:nvSpPr>
        <p:spPr/>
        <p:txBody>
          <a:bodyPr/>
          <a:lstStyle/>
          <a:p>
            <a:fld id="{9E14C6BE-8AA2-4561-BDF3-567E7CB73E4C}" type="slidenum">
              <a:rPr lang="el-GR" smtClean="0"/>
              <a:t>23</a:t>
            </a:fld>
            <a:endParaRPr lang="el-GR"/>
          </a:p>
        </p:txBody>
      </p:sp>
    </p:spTree>
    <p:extLst>
      <p:ext uri="{BB962C8B-B14F-4D97-AF65-F5344CB8AC3E}">
        <p14:creationId xmlns:p14="http://schemas.microsoft.com/office/powerpoint/2010/main" val="44168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F7EE3-EDDC-D698-448E-F58A57F92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D4E85-F05F-20D5-ECD4-EB5FFBD2BC15}"/>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02998B51-55D4-59F6-448B-FE1DB56A40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a:extLst>
              <a:ext uri="{FF2B5EF4-FFF2-40B4-BE49-F238E27FC236}">
                <a16:creationId xmlns:a16="http://schemas.microsoft.com/office/drawing/2014/main" id="{5812F06F-042E-DA05-878E-22037585799F}"/>
              </a:ext>
            </a:extLst>
          </p:cNvPr>
          <p:cNvSpPr>
            <a:spLocks noGrp="1"/>
          </p:cNvSpPr>
          <p:nvPr>
            <p:ph type="sldNum" sz="quarter" idx="5"/>
          </p:nvPr>
        </p:nvSpPr>
        <p:spPr/>
        <p:txBody>
          <a:bodyPr/>
          <a:lstStyle/>
          <a:p>
            <a:fld id="{9E14C6BE-8AA2-4561-BDF3-567E7CB73E4C}" type="slidenum">
              <a:rPr lang="el-GR" smtClean="0"/>
              <a:t>25</a:t>
            </a:fld>
            <a:endParaRPr lang="el-GR"/>
          </a:p>
        </p:txBody>
      </p:sp>
    </p:spTree>
    <p:extLst>
      <p:ext uri="{BB962C8B-B14F-4D97-AF65-F5344CB8AC3E}">
        <p14:creationId xmlns:p14="http://schemas.microsoft.com/office/powerpoint/2010/main" val="143537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B5DC6-5AD3-A34C-A7AB-1CEA4976C04E}" type="slidenum">
              <a:rPr lang="en-US" smtClean="0"/>
              <a:t>26</a:t>
            </a:fld>
            <a:endParaRPr lang="en-US"/>
          </a:p>
        </p:txBody>
      </p:sp>
    </p:spTree>
    <p:extLst>
      <p:ext uri="{BB962C8B-B14F-4D97-AF65-F5344CB8AC3E}">
        <p14:creationId xmlns:p14="http://schemas.microsoft.com/office/powerpoint/2010/main" val="1154546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55FEAD-3B1A-8A45-B2E6-4BBC8AF76175}"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12730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5FEAD-3B1A-8A45-B2E6-4BBC8AF76175}"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93999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5FEAD-3B1A-8A45-B2E6-4BBC8AF76175}"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1685603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5/31/26</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M. Vretenar | NIMMS</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127413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 you pag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889000" y="1651258"/>
            <a:ext cx="10490200" cy="2673865"/>
          </a:xfrm>
        </p:spPr>
        <p:txBody>
          <a:bodyPr anchor="ctr">
            <a:normAutofit/>
          </a:bodyPr>
          <a:lstStyle>
            <a:lvl1pPr algn="l">
              <a:lnSpc>
                <a:spcPct val="85000"/>
              </a:lnSpc>
              <a:defRPr sz="4000" b="1" spc="-51" baseline="0">
                <a:solidFill>
                  <a:schemeClr val="tx1">
                    <a:lumMod val="85000"/>
                    <a:lumOff val="15000"/>
                  </a:schemeClr>
                </a:solidFill>
                <a:latin typeface="Arial" panose="020B0604020202020204" pitchFamily="34" charset="0"/>
                <a:cs typeface="Arial" panose="020B0604020202020204" pitchFamily="34" charset="0"/>
              </a:defRPr>
            </a:lvl1pPr>
          </a:lstStyle>
          <a:p>
            <a:r>
              <a:rPr lang="it-IT" dirty="0"/>
              <a:t>THANK YOU</a:t>
            </a:r>
            <a:endParaRPr lang="en-US" dirty="0"/>
          </a:p>
        </p:txBody>
      </p:sp>
      <p:pic>
        <p:nvPicPr>
          <p:cNvPr id="10" name="Immagine 9"/>
          <p:cNvPicPr>
            <a:picLocks noChangeAspect="1"/>
          </p:cNvPicPr>
          <p:nvPr userDrawn="1"/>
        </p:nvPicPr>
        <p:blipFill rotWithShape="1">
          <a:blip r:embed="rId2" cstate="screen">
            <a:extLst>
              <a:ext uri="{28A0092B-C50C-407E-A947-70E740481C1C}">
                <a14:useLocalDpi xmlns:a14="http://schemas.microsoft.com/office/drawing/2010/main"/>
              </a:ext>
            </a:extLst>
          </a:blip>
          <a:srcRect l="7628"/>
          <a:stretch/>
        </p:blipFill>
        <p:spPr>
          <a:xfrm>
            <a:off x="658556" y="5606473"/>
            <a:ext cx="1846553" cy="749879"/>
          </a:xfrm>
          <a:prstGeom prst="rect">
            <a:avLst/>
          </a:prstGeom>
        </p:spPr>
      </p:pic>
      <p:pic>
        <p:nvPicPr>
          <p:cNvPr id="11" name="Immagin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4941" y="5742592"/>
            <a:ext cx="5477953" cy="477638"/>
          </a:xfrm>
          <a:prstGeom prst="rect">
            <a:avLst/>
          </a:prstGeom>
        </p:spPr>
      </p:pic>
    </p:spTree>
    <p:extLst>
      <p:ext uri="{BB962C8B-B14F-4D97-AF65-F5344CB8AC3E}">
        <p14:creationId xmlns:p14="http://schemas.microsoft.com/office/powerpoint/2010/main" val="668231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26684C9A-8B7A-42D7-9AD5-518203A542B2}"/>
              </a:ext>
            </a:extLst>
          </p:cNvPr>
          <p:cNvSpPr/>
          <p:nvPr userDrawn="1"/>
        </p:nvSpPr>
        <p:spPr>
          <a:xfrm>
            <a:off x="0" y="0"/>
            <a:ext cx="494950" cy="6858000"/>
          </a:xfrm>
          <a:prstGeom prst="rect">
            <a:avLst/>
          </a:prstGeom>
          <a:solidFill>
            <a:srgbClr val="002E6C"/>
          </a:solidFill>
          <a:ln>
            <a:solidFill>
              <a:srgbClr val="002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753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5/31/26</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M. Vretenar | NIMMS</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315861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userDrawn="1">
  <p:cSld name="8_Section Header">
    <p:spTree>
      <p:nvGrpSpPr>
        <p:cNvPr id="1" name=""/>
        <p:cNvGrpSpPr/>
        <p:nvPr/>
      </p:nvGrpSpPr>
      <p:grpSpPr bwMode="auto">
        <a:xfrm>
          <a:off x="0" y="0"/>
          <a:ext cx="0" cy="0"/>
          <a:chOff x="0" y="0"/>
          <a:chExt cx="0" cy="0"/>
        </a:xfrm>
      </p:grpSpPr>
      <p:sp>
        <p:nvSpPr>
          <p:cNvPr id="12" name="Content Placeholder 2"/>
          <p:cNvSpPr>
            <a:spLocks noGrp="1"/>
          </p:cNvSpPr>
          <p:nvPr>
            <p:ph idx="1"/>
          </p:nvPr>
        </p:nvSpPr>
        <p:spPr bwMode="auto">
          <a:xfrm>
            <a:off x="838200" y="1825625"/>
            <a:ext cx="9289648" cy="4351338"/>
          </a:xfrm>
        </p:spPr>
        <p:txBody>
          <a:bodyPr/>
          <a:lstStyle>
            <a:lvl1pPr>
              <a:defRPr sz="2400">
                <a:solidFill>
                  <a:schemeClr val="tx1"/>
                </a:solidFill>
              </a:defRPr>
            </a:lvl1pPr>
            <a:lvl2pPr>
              <a:defRPr sz="1800">
                <a:solidFill>
                  <a:schemeClr val="tx1"/>
                </a:solidFill>
              </a:defRPr>
            </a:lvl2pPr>
          </a:lstStyle>
          <a:p>
            <a:pPr lvl="0">
              <a:defRPr/>
            </a:pPr>
            <a:r>
              <a:rPr lang="en-US"/>
              <a:t>Click to edit Master text styles</a:t>
            </a:r>
            <a:endParaRPr/>
          </a:p>
          <a:p>
            <a:pPr lvl="1">
              <a:defRPr/>
            </a:pPr>
            <a:r>
              <a:rPr lang="en-US"/>
              <a:t>Second level</a:t>
            </a:r>
            <a:endParaRPr/>
          </a:p>
        </p:txBody>
      </p:sp>
      <p:sp>
        <p:nvSpPr>
          <p:cNvPr id="13" name="Title 1"/>
          <p:cNvSpPr>
            <a:spLocks noGrp="1"/>
          </p:cNvSpPr>
          <p:nvPr>
            <p:ph type="title"/>
          </p:nvPr>
        </p:nvSpPr>
        <p:spPr bwMode="auto">
          <a:xfrm>
            <a:off x="838200" y="365125"/>
            <a:ext cx="9289648" cy="1325563"/>
          </a:xfrm>
        </p:spPr>
        <p:txBody>
          <a:bodyPr>
            <a:normAutofit/>
          </a:bodyPr>
          <a:lstStyle>
            <a:lvl1pPr>
              <a:defRPr sz="3600">
                <a:solidFill>
                  <a:schemeClr val="tx1"/>
                </a:solidFill>
              </a:defRPr>
            </a:lvl1pPr>
          </a:lstStyle>
          <a:p>
            <a:pPr>
              <a:defRPr/>
            </a:pPr>
            <a:r>
              <a:rPr lang="en-US"/>
              <a:t>Click to edit Master title style</a:t>
            </a:r>
            <a:endParaRPr/>
          </a:p>
        </p:txBody>
      </p:sp>
      <p:sp>
        <p:nvSpPr>
          <p:cNvPr id="11" name="Date Placeholder 3"/>
          <p:cNvSpPr>
            <a:spLocks noGrp="1"/>
          </p:cNvSpPr>
          <p:nvPr>
            <p:ph type="dt" sz="half" idx="10"/>
          </p:nvPr>
        </p:nvSpPr>
        <p:spPr bwMode="auto">
          <a:xfrm>
            <a:off x="838200" y="6356350"/>
            <a:ext cx="1699260" cy="365125"/>
          </a:xfrm>
        </p:spPr>
        <p:txBody>
          <a:bodyPr/>
          <a:lstStyle>
            <a:lvl1pPr>
              <a:defRPr>
                <a:solidFill>
                  <a:schemeClr val="tx1"/>
                </a:solidFill>
              </a:defRPr>
            </a:lvl1pPr>
          </a:lstStyle>
          <a:p>
            <a:pPr>
              <a:defRPr/>
            </a:pPr>
            <a:fld id="{5D2AA5B4-0DC8-44E5-B57A-D28E5D6354E2}" type="datetimeFigureOut">
              <a:rPr lang="sl-SI"/>
              <a:t>31. 5. 26</a:t>
            </a:fld>
            <a:endParaRPr/>
          </a:p>
        </p:txBody>
      </p:sp>
      <p:sp>
        <p:nvSpPr>
          <p:cNvPr id="14" name="Footer Placeholder 4"/>
          <p:cNvSpPr>
            <a:spLocks noGrp="1"/>
          </p:cNvSpPr>
          <p:nvPr>
            <p:ph type="ftr" sz="quarter" idx="11"/>
          </p:nvPr>
        </p:nvSpPr>
        <p:spPr bwMode="auto">
          <a:xfrm>
            <a:off x="3358105" y="6356350"/>
            <a:ext cx="4114800" cy="365125"/>
          </a:xfrm>
        </p:spPr>
        <p:txBody>
          <a:bodyPr/>
          <a:lstStyle>
            <a:lvl1pPr>
              <a:defRPr>
                <a:solidFill>
                  <a:schemeClr val="tx1"/>
                </a:solidFill>
              </a:defRPr>
            </a:lvl1pPr>
          </a:lstStyle>
          <a:p>
            <a:pPr>
              <a:defRPr/>
            </a:pPr>
            <a:endParaRPr/>
          </a:p>
        </p:txBody>
      </p:sp>
      <p:sp>
        <p:nvSpPr>
          <p:cNvPr id="15" name="Slide Number Placeholder 5"/>
          <p:cNvSpPr>
            <a:spLocks noGrp="1"/>
          </p:cNvSpPr>
          <p:nvPr>
            <p:ph type="sldNum" sz="quarter" idx="12"/>
          </p:nvPr>
        </p:nvSpPr>
        <p:spPr bwMode="auto">
          <a:xfrm>
            <a:off x="7384648" y="6356350"/>
            <a:ext cx="2743200" cy="365125"/>
          </a:xfrm>
        </p:spPr>
        <p:txBody>
          <a:bodyPr/>
          <a:lstStyle>
            <a:lvl1pPr>
              <a:defRPr>
                <a:solidFill>
                  <a:schemeClr val="tx1"/>
                </a:solidFill>
              </a:defRPr>
            </a:lvl1pPr>
          </a:lstStyle>
          <a:p>
            <a:pPr>
              <a:defRPr/>
            </a:pPr>
            <a:fld id="{E62AB20F-D7ED-4DAD-83AF-0FCB71CD2C50}" type="slidenum">
              <a:rPr/>
              <a:t>‹#›</a:t>
            </a:fld>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0" y="0"/>
            <a:ext cx="12192000" cy="6858000"/>
          </a:xfrm>
          <a:prstGeom prst="rect">
            <a:avLst/>
          </a:prstGeom>
        </p:spPr>
      </p:pic>
    </p:spTree>
    <p:extLst>
      <p:ext uri="{BB962C8B-B14F-4D97-AF65-F5344CB8AC3E}">
        <p14:creationId xmlns:p14="http://schemas.microsoft.com/office/powerpoint/2010/main" val="1383971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5FEAD-3B1A-8A45-B2E6-4BBC8AF76175}"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75933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55FEAD-3B1A-8A45-B2E6-4BBC8AF76175}" type="datetimeFigureOut">
              <a:rPr lang="en-US" smtClean="0"/>
              <a:t>5/31/26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1865767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55FEAD-3B1A-8A45-B2E6-4BBC8AF76175}"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40296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55FEAD-3B1A-8A45-B2E6-4BBC8AF76175}" type="datetimeFigureOut">
              <a:rPr lang="en-US" smtClean="0"/>
              <a:t>5/31/26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1630396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55FEAD-3B1A-8A45-B2E6-4BBC8AF76175}" type="datetimeFigureOut">
              <a:rPr lang="en-US" smtClean="0"/>
              <a:t>5/31/26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17532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5FEAD-3B1A-8A45-B2E6-4BBC8AF76175}" type="datetimeFigureOut">
              <a:rPr lang="en-US" smtClean="0"/>
              <a:t>5/31/26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402485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55FEAD-3B1A-8A45-B2E6-4BBC8AF76175}"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2147138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55FEAD-3B1A-8A45-B2E6-4BBC8AF76175}" type="datetimeFigureOut">
              <a:rPr lang="en-US" smtClean="0"/>
              <a:t>5/31/26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64364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5FEAD-3B1A-8A45-B2E6-4BBC8AF76175}" type="datetimeFigureOut">
              <a:rPr lang="en-US" smtClean="0"/>
              <a:t>5/31/26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CFEBF-496D-1D49-9C03-DD4223264047}" type="slidenum">
              <a:rPr lang="en-US" smtClean="0"/>
              <a:t>‹#›</a:t>
            </a:fld>
            <a:endParaRPr lang="en-US"/>
          </a:p>
        </p:txBody>
      </p:sp>
    </p:spTree>
    <p:extLst>
      <p:ext uri="{BB962C8B-B14F-4D97-AF65-F5344CB8AC3E}">
        <p14:creationId xmlns:p14="http://schemas.microsoft.com/office/powerpoint/2010/main" val="894547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indico.cern.ch/e/PTMC" TargetMode="External"/><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40.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hyperlink" Target="https://indico.ijs.si/event/2679/" TargetMode="External"/><Relationship Id="rId3" Type="http://schemas.openxmlformats.org/officeDocument/2006/relationships/image" Target="../media/image46.png"/><Relationship Id="rId7" Type="http://schemas.openxmlformats.org/officeDocument/2006/relationships/hyperlink" Target="https://indico.ijs.si/event/3241/" TargetMode="External"/><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hyperlink" Target="https://indico.ijs.si/event/1552/" TargetMode="External"/><Relationship Id="rId4" Type="http://schemas.openxmlformats.org/officeDocument/2006/relationships/image" Target="../media/image47.png"/><Relationship Id="rId9" Type="http://schemas.openxmlformats.org/officeDocument/2006/relationships/hyperlink" Target="https://indico.ijs.si/event/183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image" Target="../media/image34.jpeg"/><Relationship Id="rId5" Type="http://schemas.openxmlformats.org/officeDocument/2006/relationships/image" Target="../media/image53.png"/><Relationship Id="rId10" Type="http://schemas.openxmlformats.org/officeDocument/2006/relationships/image" Target="../media/image33.png"/><Relationship Id="rId4" Type="http://schemas.openxmlformats.org/officeDocument/2006/relationships/image" Target="../media/image52.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8.png"/><Relationship Id="rId7" Type="http://schemas.openxmlformats.org/officeDocument/2006/relationships/hyperlink" Target="http://www.matrad.org)/"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hyperlink" Target="https://videos.cern.ch/record/161172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ifigeneia.eu/masterclass-2026/"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1.emf"/></Relationships>
</file>

<file path=ppt/slides/_rels/slide2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hyperlink" Target="https://indico.cern.ch/e/PTMC/" TargetMode="External"/><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ifigeneia.eu/masterclass-2026/"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6.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6.xml"/><Relationship Id="rId6" Type="http://schemas.openxmlformats.org/officeDocument/2006/relationships/image" Target="../media/image90.png"/><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6.xml"/><Relationship Id="rId6" Type="http://schemas.openxmlformats.org/officeDocument/2006/relationships/image" Target="../media/image98.png"/><Relationship Id="rId5" Type="http://schemas.openxmlformats.org/officeDocument/2006/relationships/hyperlink" Target="https://www.youtube.com/live/GQFfDSTEUrQ?is=M43vVgSpyhbQLi0v" TargetMode="External"/><Relationship Id="rId4" Type="http://schemas.openxmlformats.org/officeDocument/2006/relationships/image" Target="../media/image97.jpe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s://cds.cern.ch/record/2924190" TargetMode="Externa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jpe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jpeg"/><Relationship Id="rId17" Type="http://schemas.openxmlformats.org/officeDocument/2006/relationships/image" Target="../media/image116.jpeg"/><Relationship Id="rId2" Type="http://schemas.openxmlformats.org/officeDocument/2006/relationships/notesSlide" Target="../notesSlides/notesSlide11.xml"/><Relationship Id="rId16" Type="http://schemas.openxmlformats.org/officeDocument/2006/relationships/image" Target="../media/image115.png"/><Relationship Id="rId20"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jpe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jpeg"/><Relationship Id="rId19" Type="http://schemas.openxmlformats.org/officeDocument/2006/relationships/image" Target="../media/image118.jpeg"/><Relationship Id="rId4" Type="http://schemas.openxmlformats.org/officeDocument/2006/relationships/image" Target="../media/image103.jpeg"/><Relationship Id="rId9" Type="http://schemas.openxmlformats.org/officeDocument/2006/relationships/image" Target="../media/image108.png"/><Relationship Id="rId1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ifigeneia.eu/masterclass-2026/"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61.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12.xml"/><Relationship Id="rId5" Type="http://schemas.openxmlformats.org/officeDocument/2006/relationships/image" Target="../media/image144.png"/><Relationship Id="rId4" Type="http://schemas.openxmlformats.org/officeDocument/2006/relationships/image" Target="../media/image143.png"/></Relationships>
</file>

<file path=ppt/slides/_rels/slide4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ifigeneia.eu/masterclass-2026/"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6.jfif"/><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71.png"/></Relationships>
</file>

<file path=ppt/slides/_rels/slide57.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4.png"/><Relationship Id="rId4" Type="http://schemas.openxmlformats.org/officeDocument/2006/relationships/image" Target="../media/image173.png"/></Relationships>
</file>

<file path=ppt/slides/_rels/slide58.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ifigeneia.eu/masterclass-2026/"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jpeg"/><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6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6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jpeg"/><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87.jpeg"/></Relationships>
</file>

<file path=ppt/slides/_rels/slide6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4" Type="http://schemas.openxmlformats.org/officeDocument/2006/relationships/image" Target="../media/image192.jpeg"/></Relationships>
</file>

<file path=ppt/slides/_rels/slide66.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jpeg"/><Relationship Id="rId12" Type="http://schemas.openxmlformats.org/officeDocument/2006/relationships/image" Target="../media/image170.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97.jpeg"/><Relationship Id="rId11" Type="http://schemas.openxmlformats.org/officeDocument/2006/relationships/image" Target="../media/image202.png"/><Relationship Id="rId5" Type="http://schemas.openxmlformats.org/officeDocument/2006/relationships/image" Target="../media/image19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s>
</file>

<file path=ppt/slides/_rels/slide6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ifigeneia.eu/masterclass-202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8.png"/></Relationships>
</file>

<file path=ppt/slides/_rels/slide7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74.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7.jpe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7.xml"/><Relationship Id="rId5" Type="http://schemas.openxmlformats.org/officeDocument/2006/relationships/image" Target="../media/image220.png"/><Relationship Id="rId4" Type="http://schemas.openxmlformats.org/officeDocument/2006/relationships/hyperlink" Target="https://videos.cern.ch/record/200212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6B570B-832D-0C5F-9DF1-9370D9D619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281897" cy="6858000"/>
          </a:xfrm>
          <a:prstGeom prst="rect">
            <a:avLst/>
          </a:prstGeom>
        </p:spPr>
      </p:pic>
      <p:sp>
        <p:nvSpPr>
          <p:cNvPr id="7" name="Rectangle 13">
            <a:extLst>
              <a:ext uri="{FF2B5EF4-FFF2-40B4-BE49-F238E27FC236}">
                <a16:creationId xmlns:a16="http://schemas.microsoft.com/office/drawing/2014/main" id="{7E356D38-3ACE-43BB-0000-44197307E900}"/>
              </a:ext>
            </a:extLst>
          </p:cNvPr>
          <p:cNvSpPr txBox="1">
            <a:spLocks noChangeArrowheads="1"/>
          </p:cNvSpPr>
          <p:nvPr/>
        </p:nvSpPr>
        <p:spPr>
          <a:xfrm>
            <a:off x="5028947" y="5265343"/>
            <a:ext cx="2498522" cy="14457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gn="ctr" defTabSz="457189" eaLnBrk="1" hangingPunct="1">
              <a:lnSpc>
                <a:spcPct val="110000"/>
              </a:lnSpc>
              <a:buNone/>
              <a:defRPr/>
            </a:pPr>
            <a:r>
              <a:rPr lang="en-US" altLang="en-US" dirty="0">
                <a:solidFill>
                  <a:schemeClr val="bg1"/>
                </a:solidFill>
                <a:latin typeface="Roboto" panose="02000000000000000000" pitchFamily="2" charset="0"/>
                <a:ea typeface="Roboto" panose="02000000000000000000" pitchFamily="2" charset="0"/>
                <a:cs typeface="Roboto" panose="02000000000000000000" pitchFamily="2" charset="0"/>
              </a:rPr>
              <a:t>Yiota Foka</a:t>
            </a:r>
            <a:r>
              <a:rPr lang="el-GR" altLang="en-US" dirty="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altLang="en-US"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algn="ctr" defTabSz="457189" eaLnBrk="1" hangingPunct="1">
              <a:lnSpc>
                <a:spcPct val="110000"/>
              </a:lnSpc>
              <a:buNone/>
              <a:defRPr/>
            </a:pPr>
            <a:r>
              <a:rPr lang="en-US" altLang="en-US" sz="2800" dirty="0">
                <a:solidFill>
                  <a:schemeClr val="bg1"/>
                </a:solidFill>
                <a:latin typeface="Roboto" panose="02000000000000000000" pitchFamily="2" charset="0"/>
                <a:ea typeface="Roboto" panose="02000000000000000000" pitchFamily="2" charset="0"/>
                <a:cs typeface="Roboto" panose="02000000000000000000" pitchFamily="2" charset="0"/>
              </a:rPr>
              <a:t>(GSI/CERN)</a:t>
            </a:r>
            <a:endParaRPr lang="de-DE" altLang="de-DE" sz="28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13">
            <a:extLst>
              <a:ext uri="{FF2B5EF4-FFF2-40B4-BE49-F238E27FC236}">
                <a16:creationId xmlns:a16="http://schemas.microsoft.com/office/drawing/2014/main" id="{12056FA5-DB50-C100-5A55-C537A2F82FD4}"/>
              </a:ext>
            </a:extLst>
          </p:cNvPr>
          <p:cNvSpPr txBox="1">
            <a:spLocks noChangeArrowheads="1"/>
          </p:cNvSpPr>
          <p:nvPr/>
        </p:nvSpPr>
        <p:spPr>
          <a:xfrm>
            <a:off x="4355124" y="2314770"/>
            <a:ext cx="5924256" cy="78276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defTabSz="457189" eaLnBrk="1" hangingPunct="1">
              <a:lnSpc>
                <a:spcPct val="110000"/>
              </a:lnSpc>
              <a:buNone/>
              <a:defRPr/>
            </a:pPr>
            <a:r>
              <a:rPr lang="en-US" altLang="en-US" sz="4400" dirty="0">
                <a:solidFill>
                  <a:schemeClr val="bg1"/>
                </a:solidFill>
                <a:latin typeface="Roboto" panose="02000000000000000000" pitchFamily="2" charset="0"/>
                <a:ea typeface="Roboto" panose="02000000000000000000" pitchFamily="2" charset="0"/>
                <a:cs typeface="Roboto" panose="02000000000000000000" pitchFamily="2" charset="0"/>
              </a:rPr>
              <a:t>Introduction To </a:t>
            </a:r>
            <a:endParaRPr lang="de-DE" altLang="de-DE" sz="44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03315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Date Placeholder 3"/>
          <p:cNvSpPr>
            <a:spLocks noGrp="1"/>
          </p:cNvSpPr>
          <p:nvPr>
            <p:ph type="dt" sz="quarter" idx="10"/>
          </p:nvPr>
        </p:nvSpPr>
        <p:spPr>
          <a:xfrm>
            <a:off x="4492625" y="636270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400"/>
              <a:t>12/6/2018</a:t>
            </a:r>
          </a:p>
        </p:txBody>
      </p:sp>
      <p:sp>
        <p:nvSpPr>
          <p:cNvPr id="47108" name="Slide Number Placeholder 5"/>
          <p:cNvSpPr>
            <a:spLocks noGrp="1"/>
          </p:cNvSpPr>
          <p:nvPr>
            <p:ph type="sldNum" sz="quarter" idx="12"/>
          </p:nvPr>
        </p:nvSpPr>
        <p:spPr>
          <a:xfrm>
            <a:off x="9709150" y="6356351"/>
            <a:ext cx="5016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fld id="{25452506-249E-EF4E-A592-CDD9C074F03A}" type="slidenum">
              <a:rPr lang="en-US" altLang="en-US" sz="1400"/>
              <a:pPr>
                <a:spcBef>
                  <a:spcPct val="0"/>
                </a:spcBef>
                <a:buFontTx/>
                <a:buNone/>
              </a:pPr>
              <a:t>10</a:t>
            </a:fld>
            <a:endParaRPr lang="en-US" altLang="en-US" sz="1400"/>
          </a:p>
        </p:txBody>
      </p:sp>
      <p:pic>
        <p:nvPicPr>
          <p:cNvPr id="7" name="Picture 6" descr="0807031_01-A4-at-144-dpi.jpg"/>
          <p:cNvPicPr>
            <a:picLocks noChangeAspect="1"/>
          </p:cNvPicPr>
          <p:nvPr/>
        </p:nvPicPr>
        <p:blipFill>
          <a:blip r:embed="rId3" cstate="email">
            <a:lum bright="-2000" contrast="2000"/>
            <a:extLst>
              <a:ext uri="{28A0092B-C50C-407E-A947-70E740481C1C}">
                <a14:useLocalDpi xmlns:a14="http://schemas.microsoft.com/office/drawing/2010/main"/>
              </a:ext>
            </a:extLst>
          </a:blip>
          <a:stretch>
            <a:fillRect/>
          </a:stretch>
        </p:blipFill>
        <p:spPr>
          <a:xfrm>
            <a:off x="3048000" y="0"/>
            <a:ext cx="9144000" cy="6858000"/>
          </a:xfrm>
          <a:prstGeom prst="rect">
            <a:avLst/>
          </a:prstGeom>
          <a:effectLst>
            <a:innerShdw blurRad="38100" dist="50800" dir="2700000">
              <a:prstClr val="black"/>
            </a:innerShdw>
          </a:effectLst>
        </p:spPr>
      </p:pic>
      <p:pic>
        <p:nvPicPr>
          <p:cNvPr id="47110" name="Picture 1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59524" y="3056731"/>
            <a:ext cx="293846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txBox="1">
            <a:spLocks/>
          </p:cNvSpPr>
          <p:nvPr/>
        </p:nvSpPr>
        <p:spPr bwMode="auto">
          <a:xfrm>
            <a:off x="3366084" y="146051"/>
            <a:ext cx="92376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altLang="en-US" sz="3300" b="1" kern="0" dirty="0">
                <a:solidFill>
                  <a:schemeClr val="bg1"/>
                </a:solidFill>
                <a:latin typeface="Calibri" charset="0"/>
                <a:ea typeface="Calibri" charset="0"/>
                <a:cs typeface="Calibri" charset="0"/>
              </a:rPr>
              <a:t>From Fundamental Research…. </a:t>
            </a:r>
            <a:endParaRPr lang="de-DE" altLang="en-US" sz="3300" b="1" kern="0" dirty="0">
              <a:solidFill>
                <a:schemeClr val="bg1"/>
              </a:solidFill>
              <a:latin typeface="Calibri" charset="0"/>
              <a:ea typeface="Calibri" charset="0"/>
              <a:cs typeface="Calibri" charset="0"/>
            </a:endParaRPr>
          </a:p>
        </p:txBody>
      </p:sp>
      <p:sp>
        <p:nvSpPr>
          <p:cNvPr id="9" name="Rectangle 8"/>
          <p:cNvSpPr/>
          <p:nvPr/>
        </p:nvSpPr>
        <p:spPr>
          <a:xfrm>
            <a:off x="6948223" y="1039603"/>
            <a:ext cx="4961615" cy="600164"/>
          </a:xfrm>
          <a:prstGeom prst="rect">
            <a:avLst/>
          </a:prstGeom>
        </p:spPr>
        <p:txBody>
          <a:bodyPr wrap="none">
            <a:spAutoFit/>
          </a:bodyPr>
          <a:lstStyle/>
          <a:p>
            <a:pPr>
              <a:defRPr/>
            </a:pPr>
            <a:r>
              <a:rPr lang="en-US" altLang="en-US" sz="3300" b="1" kern="0" dirty="0">
                <a:solidFill>
                  <a:schemeClr val="bg1"/>
                </a:solidFill>
                <a:latin typeface="Calibri" charset="0"/>
                <a:ea typeface="Calibri" charset="0"/>
                <a:cs typeface="Calibri" charset="0"/>
              </a:rPr>
              <a:t>…..to Medical Applications </a:t>
            </a:r>
            <a:endParaRPr lang="de-DE" altLang="en-US" sz="3300" b="1" kern="0" dirty="0">
              <a:solidFill>
                <a:schemeClr val="bg1"/>
              </a:solidFill>
              <a:latin typeface="Calibri" charset="0"/>
              <a:ea typeface="Calibri" charset="0"/>
              <a:cs typeface="Calibri" charset="0"/>
            </a:endParaRPr>
          </a:p>
        </p:txBody>
      </p:sp>
      <p:sp>
        <p:nvSpPr>
          <p:cNvPr id="11" name="Title 4"/>
          <p:cNvSpPr txBox="1">
            <a:spLocks/>
          </p:cNvSpPr>
          <p:nvPr/>
        </p:nvSpPr>
        <p:spPr bwMode="auto">
          <a:xfrm>
            <a:off x="243416" y="6063963"/>
            <a:ext cx="110690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altLang="en-US" sz="3200" b="1" kern="0" dirty="0">
                <a:solidFill>
                  <a:schemeClr val="bg1"/>
                </a:solidFill>
                <a:latin typeface="ArialMT" charset="0"/>
              </a:rPr>
              <a:t>Accelerators for Health </a:t>
            </a:r>
            <a:endParaRPr lang="en-US" altLang="en-US" sz="3200" b="1" kern="0" dirty="0">
              <a:solidFill>
                <a:schemeClr val="bg1"/>
              </a:solidFill>
            </a:endParaRPr>
          </a:p>
        </p:txBody>
      </p:sp>
      <p:sp>
        <p:nvSpPr>
          <p:cNvPr id="2" name="Rectangle 1"/>
          <p:cNvSpPr/>
          <p:nvPr/>
        </p:nvSpPr>
        <p:spPr>
          <a:xfrm>
            <a:off x="-53446" y="2809241"/>
            <a:ext cx="3048000" cy="1295868"/>
          </a:xfrm>
          <a:prstGeom prst="rect">
            <a:avLst/>
          </a:prstGeom>
        </p:spPr>
        <p:txBody>
          <a:bodyPr wrap="square">
            <a:spAutoFit/>
          </a:bodyPr>
          <a:lstStyle/>
          <a:p>
            <a:pPr algn="ctr">
              <a:lnSpc>
                <a:spcPct val="150000"/>
              </a:lnSpc>
              <a:spcBef>
                <a:spcPts val="600"/>
              </a:spcBef>
              <a:spcAft>
                <a:spcPts val="600"/>
              </a:spcAft>
            </a:pPr>
            <a:r>
              <a:rPr lang="en-US" b="1" dirty="0">
                <a:solidFill>
                  <a:srgbClr val="0070C0"/>
                </a:solidFill>
                <a:latin typeface="Calibri" charset="0"/>
                <a:ea typeface="Calibri" charset="0"/>
                <a:cs typeface="Times New Roman" charset="0"/>
              </a:rPr>
              <a:t>The developed accelerator technology is used for cancer research and therapy </a:t>
            </a:r>
            <a:r>
              <a:rPr lang="en-GB" b="1" dirty="0">
                <a:solidFill>
                  <a:srgbClr val="0070C0"/>
                </a:solidFill>
              </a:rPr>
              <a:t> </a:t>
            </a:r>
            <a:endParaRPr lang="en-US" b="1" dirty="0">
              <a:solidFill>
                <a:srgbClr val="0070C0"/>
              </a:solidFill>
            </a:endParaRPr>
          </a:p>
        </p:txBody>
      </p:sp>
      <p:sp>
        <p:nvSpPr>
          <p:cNvPr id="13" name="Rectangle 12"/>
          <p:cNvSpPr/>
          <p:nvPr/>
        </p:nvSpPr>
        <p:spPr>
          <a:xfrm>
            <a:off x="-53446" y="4254253"/>
            <a:ext cx="3048000" cy="1711366"/>
          </a:xfrm>
          <a:prstGeom prst="rect">
            <a:avLst/>
          </a:prstGeom>
        </p:spPr>
        <p:txBody>
          <a:bodyPr wrap="square">
            <a:spAutoFit/>
          </a:bodyPr>
          <a:lstStyle/>
          <a:p>
            <a:pPr algn="ctr">
              <a:lnSpc>
                <a:spcPct val="150000"/>
              </a:lnSpc>
              <a:spcBef>
                <a:spcPts val="600"/>
              </a:spcBef>
              <a:spcAft>
                <a:spcPts val="600"/>
              </a:spcAft>
            </a:pPr>
            <a:r>
              <a:rPr lang="en-US" b="1" dirty="0">
                <a:solidFill>
                  <a:srgbClr val="C644C1"/>
                </a:solidFill>
                <a:latin typeface="Calibri" charset="0"/>
                <a:ea typeface="Calibri" charset="0"/>
                <a:cs typeface="Times New Roman" charset="0"/>
              </a:rPr>
              <a:t>Innovative technologies developed for future projects find already applications in medicine </a:t>
            </a:r>
            <a:endParaRPr lang="en-US" b="1" dirty="0">
              <a:solidFill>
                <a:srgbClr val="C644C1"/>
              </a:solidFill>
            </a:endParaRPr>
          </a:p>
        </p:txBody>
      </p:sp>
      <p:sp>
        <p:nvSpPr>
          <p:cNvPr id="14" name="Title 4"/>
          <p:cNvSpPr txBox="1">
            <a:spLocks/>
          </p:cNvSpPr>
          <p:nvPr/>
        </p:nvSpPr>
        <p:spPr bwMode="auto">
          <a:xfrm>
            <a:off x="-860385" y="1053823"/>
            <a:ext cx="44769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altLang="en-US" sz="3200" b="1" kern="0" dirty="0">
                <a:solidFill>
                  <a:srgbClr val="7030A0"/>
                </a:solidFill>
                <a:latin typeface="ArialMT" charset="0"/>
              </a:rPr>
              <a:t>What are </a:t>
            </a:r>
          </a:p>
          <a:p>
            <a:pPr>
              <a:defRPr/>
            </a:pPr>
            <a:r>
              <a:rPr lang="en-US" altLang="en-US" sz="3200" b="1" kern="0" dirty="0">
                <a:solidFill>
                  <a:srgbClr val="7030A0"/>
                </a:solidFill>
                <a:latin typeface="ArialMT" charset="0"/>
              </a:rPr>
              <a:t>the benefits </a:t>
            </a:r>
          </a:p>
          <a:p>
            <a:pPr>
              <a:defRPr/>
            </a:pPr>
            <a:r>
              <a:rPr lang="en-US" altLang="en-US" sz="3200" b="1" kern="0" dirty="0">
                <a:solidFill>
                  <a:srgbClr val="7030A0"/>
                </a:solidFill>
                <a:latin typeface="ArialMT" charset="0"/>
              </a:rPr>
              <a:t>for society?</a:t>
            </a:r>
            <a:endParaRPr lang="en-US" altLang="en-US" sz="3200" b="1" kern="0" dirty="0">
              <a:solidFill>
                <a:srgbClr val="7030A0"/>
              </a:solidFill>
            </a:endParaRPr>
          </a:p>
        </p:txBody>
      </p:sp>
      <p:pic>
        <p:nvPicPr>
          <p:cNvPr id="3" name="Picture 2">
            <a:extLst>
              <a:ext uri="{FF2B5EF4-FFF2-40B4-BE49-F238E27FC236}">
                <a16:creationId xmlns:a16="http://schemas.microsoft.com/office/drawing/2014/main" id="{DA182273-4802-5F6E-5C68-EDAB5226F6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9708" y="3981850"/>
            <a:ext cx="1678103" cy="1523059"/>
          </a:xfrm>
          <a:prstGeom prst="rect">
            <a:avLst/>
          </a:prstGeom>
        </p:spPr>
      </p:pic>
      <p:pic>
        <p:nvPicPr>
          <p:cNvPr id="4" name="Picture 4">
            <a:extLst>
              <a:ext uri="{FF2B5EF4-FFF2-40B4-BE49-F238E27FC236}">
                <a16:creationId xmlns:a16="http://schemas.microsoft.com/office/drawing/2014/main" id="{C66C3777-2B9B-374D-ABCD-B06CBBC759B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9958483" y="4414372"/>
            <a:ext cx="1951355" cy="173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3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69B4369-88ED-A5A6-7F79-8A3FF36D72D2}"/>
              </a:ext>
            </a:extLst>
          </p:cNvPr>
          <p:cNvSpPr txBox="1"/>
          <p:nvPr/>
        </p:nvSpPr>
        <p:spPr>
          <a:xfrm>
            <a:off x="2014473" y="325297"/>
            <a:ext cx="8163053" cy="2964914"/>
          </a:xfrm>
          <a:prstGeom prst="rect">
            <a:avLst/>
          </a:prstGeom>
          <a:noFill/>
        </p:spPr>
        <p:txBody>
          <a:bodyPr wrap="square">
            <a:spAutoFit/>
          </a:bodyPr>
          <a:lstStyle/>
          <a:p>
            <a:pPr algn="ctr">
              <a:lnSpc>
                <a:spcPct val="150000"/>
              </a:lnSpc>
            </a:pPr>
            <a:r>
              <a:rPr lang="en-US" sz="3200" noProof="1">
                <a:solidFill>
                  <a:srgbClr val="0000FF"/>
                </a:solidFill>
                <a:latin typeface="Roboto" panose="02000000000000000000" pitchFamily="2" charset="0"/>
                <a:ea typeface="Roboto" panose="02000000000000000000" pitchFamily="2" charset="0"/>
                <a:cs typeface="Roboto" panose="02000000000000000000" pitchFamily="2" charset="0"/>
              </a:rPr>
              <a:t>What are the </a:t>
            </a:r>
          </a:p>
          <a:p>
            <a:pPr algn="ctr">
              <a:lnSpc>
                <a:spcPct val="150000"/>
              </a:lnSpc>
            </a:pPr>
            <a:r>
              <a:rPr lang="en-US" sz="3200" noProof="1">
                <a:solidFill>
                  <a:srgbClr val="0000FF"/>
                </a:solidFill>
                <a:latin typeface="Roboto" panose="02000000000000000000" pitchFamily="2" charset="0"/>
                <a:ea typeface="Roboto" panose="02000000000000000000" pitchFamily="2" charset="0"/>
                <a:cs typeface="Roboto" panose="02000000000000000000" pitchFamily="2" charset="0"/>
              </a:rPr>
              <a:t>International MasterClasses IMC </a:t>
            </a:r>
          </a:p>
          <a:p>
            <a:pPr algn="ctr">
              <a:lnSpc>
                <a:spcPct val="150000"/>
              </a:lnSpc>
            </a:pPr>
            <a:r>
              <a:rPr lang="en-US" sz="3200" noProof="1">
                <a:solidFill>
                  <a:srgbClr val="0000FF"/>
                </a:solidFill>
                <a:latin typeface="Roboto" panose="02000000000000000000" pitchFamily="2" charset="0"/>
                <a:ea typeface="Roboto" panose="02000000000000000000" pitchFamily="2" charset="0"/>
                <a:cs typeface="Roboto" panose="02000000000000000000" pitchFamily="2" charset="0"/>
              </a:rPr>
              <a:t>and </a:t>
            </a:r>
          </a:p>
          <a:p>
            <a:pPr algn="ctr">
              <a:lnSpc>
                <a:spcPct val="150000"/>
              </a:lnSpc>
            </a:pPr>
            <a:r>
              <a:rPr lang="en-US" sz="3200" noProof="1">
                <a:solidFill>
                  <a:srgbClr val="0000FF"/>
                </a:solidFill>
                <a:latin typeface="Roboto" panose="02000000000000000000" pitchFamily="2" charset="0"/>
                <a:ea typeface="Roboto" panose="02000000000000000000" pitchFamily="2" charset="0"/>
                <a:cs typeface="Roboto" panose="02000000000000000000" pitchFamily="2" charset="0"/>
              </a:rPr>
              <a:t>Particle Therapy MasterClasses PTMC</a:t>
            </a:r>
            <a:endParaRPr lang="en-US" sz="3200" kern="0" noProof="1">
              <a:solidFill>
                <a:srgbClr val="BB369F"/>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group of people looking at a computer screen&#10;&#10;AI-generated content may be incorrect.">
            <a:extLst>
              <a:ext uri="{FF2B5EF4-FFF2-40B4-BE49-F238E27FC236}">
                <a16:creationId xmlns:a16="http://schemas.microsoft.com/office/drawing/2014/main" id="{2326B75B-FBCE-57F9-FCD7-601EA17257B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41825" y="3290212"/>
            <a:ext cx="6717174" cy="3460694"/>
          </a:xfrm>
          <a:prstGeom prst="rect">
            <a:avLst/>
          </a:prstGeom>
        </p:spPr>
      </p:pic>
      <p:sp>
        <p:nvSpPr>
          <p:cNvPr id="2" name="Explosion 2 1">
            <a:extLst>
              <a:ext uri="{FF2B5EF4-FFF2-40B4-BE49-F238E27FC236}">
                <a16:creationId xmlns:a16="http://schemas.microsoft.com/office/drawing/2014/main" id="{B9B4E9E5-7298-3BAB-CF50-B10A90FE6E42}"/>
              </a:ext>
            </a:extLst>
          </p:cNvPr>
          <p:cNvSpPr/>
          <p:nvPr/>
        </p:nvSpPr>
        <p:spPr>
          <a:xfrm>
            <a:off x="8523514" y="-34941"/>
            <a:ext cx="3657386" cy="2964914"/>
          </a:xfrm>
          <a:prstGeom prst="irregularSeal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 </a:t>
            </a:r>
            <a:r>
              <a:rPr lang="en-US" sz="2400" b="1" dirty="0">
                <a:solidFill>
                  <a:srgbClr val="B724E7"/>
                </a:solidFill>
              </a:rPr>
              <a:t>hands-on by A.S. </a:t>
            </a:r>
          </a:p>
          <a:p>
            <a:pPr algn="ctr"/>
            <a:r>
              <a:rPr lang="en-US" sz="2400" b="1" dirty="0">
                <a:solidFill>
                  <a:srgbClr val="B724E7"/>
                </a:solidFill>
              </a:rPr>
              <a:t>et al</a:t>
            </a:r>
            <a:endParaRPr lang="en-CH" sz="2400" b="1" dirty="0">
              <a:solidFill>
                <a:srgbClr val="B724E7"/>
              </a:solidFill>
            </a:endParaRPr>
          </a:p>
        </p:txBody>
      </p:sp>
    </p:spTree>
    <p:extLst>
      <p:ext uri="{BB962C8B-B14F-4D97-AF65-F5344CB8AC3E}">
        <p14:creationId xmlns:p14="http://schemas.microsoft.com/office/powerpoint/2010/main" val="3684555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3107608" y="3899406"/>
            <a:ext cx="4392612"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0975" indent="-180975">
              <a:spcBef>
                <a:spcPct val="20000"/>
              </a:spcBef>
              <a:buChar char="•"/>
              <a:defRPr sz="3200">
                <a:solidFill>
                  <a:schemeClr val="tx1"/>
                </a:solidFill>
                <a:latin typeface="Arial" panose="020B0604020202020204" pitchFamily="34" charset="0"/>
                <a:cs typeface="Arial" panose="020B0604020202020204" pitchFamily="34" charset="0"/>
              </a:defRPr>
            </a:lvl1pPr>
            <a:lvl2pPr marL="628650" indent="-180975">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a:lnSpc>
                <a:spcPct val="90000"/>
              </a:lnSpc>
              <a:spcBef>
                <a:spcPct val="0"/>
              </a:spcBef>
              <a:buNone/>
            </a:pPr>
            <a:r>
              <a:rPr lang="de-DE" altLang="de-DE" sz="1800" dirty="0" err="1">
                <a:solidFill>
                  <a:srgbClr val="003478"/>
                </a:solidFill>
              </a:rPr>
              <a:t>Coordination</a:t>
            </a:r>
            <a:r>
              <a:rPr lang="de-DE" altLang="de-DE" sz="1800" dirty="0">
                <a:solidFill>
                  <a:srgbClr val="003478"/>
                </a:solidFill>
              </a:rPr>
              <a:t> </a:t>
            </a:r>
            <a:r>
              <a:rPr lang="de-DE" altLang="de-DE" sz="1800" dirty="0" err="1">
                <a:solidFill>
                  <a:srgbClr val="003478"/>
                </a:solidFill>
              </a:rPr>
              <a:t>QuarkNet</a:t>
            </a:r>
            <a:r>
              <a:rPr lang="de-DE" altLang="de-DE" sz="1800" dirty="0">
                <a:solidFill>
                  <a:srgbClr val="003478"/>
                </a:solidFill>
              </a:rPr>
              <a:t> / TU Dresden </a:t>
            </a:r>
          </a:p>
        </p:txBody>
      </p:sp>
      <p:sp>
        <p:nvSpPr>
          <p:cNvPr id="28676" name="Text Box 6"/>
          <p:cNvSpPr txBox="1">
            <a:spLocks noChangeArrowheads="1"/>
          </p:cNvSpPr>
          <p:nvPr/>
        </p:nvSpPr>
        <p:spPr bwMode="auto">
          <a:xfrm>
            <a:off x="2330658" y="4312830"/>
            <a:ext cx="357275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0975" indent="-180975">
              <a:spcBef>
                <a:spcPct val="20000"/>
              </a:spcBef>
              <a:buChar char="•"/>
              <a:defRPr sz="3200">
                <a:solidFill>
                  <a:schemeClr val="tx1"/>
                </a:solidFill>
                <a:latin typeface="Arial" panose="020B0604020202020204" pitchFamily="34" charset="0"/>
                <a:cs typeface="Arial" panose="020B0604020202020204" pitchFamily="34" charset="0"/>
              </a:defRPr>
            </a:lvl1pPr>
            <a:lvl2pPr marL="628650" indent="-1714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77">
              <a:spcBef>
                <a:spcPct val="0"/>
              </a:spcBef>
            </a:pPr>
            <a:r>
              <a:rPr lang="de-DE" altLang="de-DE" sz="1800" dirty="0">
                <a:solidFill>
                  <a:srgbClr val="003478"/>
                </a:solidFill>
              </a:rPr>
              <a:t>51 </a:t>
            </a:r>
            <a:r>
              <a:rPr lang="de-DE" altLang="de-DE" sz="1800" dirty="0" err="1">
                <a:solidFill>
                  <a:srgbClr val="003478"/>
                </a:solidFill>
              </a:rPr>
              <a:t>institutes</a:t>
            </a:r>
            <a:r>
              <a:rPr lang="de-DE" altLang="de-DE" sz="1800" dirty="0">
                <a:solidFill>
                  <a:srgbClr val="003478"/>
                </a:solidFill>
              </a:rPr>
              <a:t> (48)</a:t>
            </a:r>
          </a:p>
          <a:p>
            <a:pPr defTabSz="914377">
              <a:spcBef>
                <a:spcPct val="0"/>
              </a:spcBef>
            </a:pPr>
            <a:r>
              <a:rPr lang="de-DE" altLang="de-DE" sz="1800" dirty="0">
                <a:solidFill>
                  <a:srgbClr val="003478"/>
                </a:solidFill>
              </a:rPr>
              <a:t>54 LHC Masterclasses (50)</a:t>
            </a:r>
          </a:p>
          <a:p>
            <a:pPr lvl="1" defTabSz="914377">
              <a:spcBef>
                <a:spcPct val="0"/>
              </a:spcBef>
              <a:buFontTx/>
              <a:buChar char="•"/>
            </a:pPr>
            <a:r>
              <a:rPr lang="de-DE" altLang="de-DE" sz="1600" dirty="0">
                <a:solidFill>
                  <a:srgbClr val="003478"/>
                </a:solidFill>
              </a:rPr>
              <a:t>22 ATLAS (19)</a:t>
            </a:r>
          </a:p>
          <a:p>
            <a:pPr lvl="1" defTabSz="914377">
              <a:spcBef>
                <a:spcPct val="0"/>
              </a:spcBef>
              <a:buFontTx/>
              <a:buChar char="•"/>
            </a:pPr>
            <a:r>
              <a:rPr lang="de-DE" altLang="de-DE" sz="1600" dirty="0">
                <a:solidFill>
                  <a:srgbClr val="003478"/>
                </a:solidFill>
              </a:rPr>
              <a:t>32 CMS</a:t>
            </a:r>
            <a:r>
              <a:rPr lang="de-DE" altLang="de-DE" sz="1800" dirty="0">
                <a:solidFill>
                  <a:srgbClr val="003478"/>
                </a:solidFill>
              </a:rPr>
              <a:t> </a:t>
            </a:r>
            <a:r>
              <a:rPr lang="de-DE" altLang="de-DE" sz="1600" dirty="0">
                <a:solidFill>
                  <a:srgbClr val="003478"/>
                </a:solidFill>
              </a:rPr>
              <a:t>(31)</a:t>
            </a:r>
          </a:p>
          <a:p>
            <a:pPr marL="176209" indent="-166684" defTabSz="914377">
              <a:spcBef>
                <a:spcPct val="0"/>
              </a:spcBef>
            </a:pPr>
            <a:r>
              <a:rPr lang="de-DE" altLang="de-DE" sz="1800" dirty="0">
                <a:solidFill>
                  <a:srgbClr val="003478"/>
                </a:solidFill>
              </a:rPr>
              <a:t>12 </a:t>
            </a:r>
            <a:r>
              <a:rPr lang="de-DE" altLang="de-DE" sz="1800" dirty="0" err="1">
                <a:solidFill>
                  <a:srgbClr val="003478"/>
                </a:solidFill>
              </a:rPr>
              <a:t>MINERvA</a:t>
            </a:r>
            <a:r>
              <a:rPr lang="de-DE" altLang="de-DE" sz="1800" dirty="0">
                <a:solidFill>
                  <a:srgbClr val="003478"/>
                </a:solidFill>
              </a:rPr>
              <a:t> Masterclasses</a:t>
            </a:r>
          </a:p>
          <a:p>
            <a:pPr marL="295267" indent="-285744" defTabSz="914377">
              <a:spcBef>
                <a:spcPct val="0"/>
              </a:spcBef>
            </a:pPr>
            <a:endParaRPr lang="de-DE" altLang="de-DE" sz="1800" dirty="0">
              <a:solidFill>
                <a:srgbClr val="003478"/>
              </a:solidFill>
            </a:endParaRPr>
          </a:p>
        </p:txBody>
      </p:sp>
      <p:sp>
        <p:nvSpPr>
          <p:cNvPr id="28677" name="Rectangle 7"/>
          <p:cNvSpPr>
            <a:spLocks noChangeArrowheads="1"/>
          </p:cNvSpPr>
          <p:nvPr/>
        </p:nvSpPr>
        <p:spPr bwMode="auto">
          <a:xfrm>
            <a:off x="7149482" y="3886895"/>
            <a:ext cx="3411015" cy="2123656"/>
          </a:xfrm>
          <a:prstGeom prst="rect">
            <a:avLst/>
          </a:prstGeom>
          <a:noFill/>
          <a:ln w="12700">
            <a:solidFill>
              <a:srgbClr val="0CC6D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28678" name="Rectangle 8"/>
          <p:cNvSpPr>
            <a:spLocks noChangeArrowheads="1"/>
          </p:cNvSpPr>
          <p:nvPr/>
        </p:nvSpPr>
        <p:spPr bwMode="auto">
          <a:xfrm>
            <a:off x="2279650" y="4272782"/>
            <a:ext cx="3384303" cy="1737772"/>
          </a:xfrm>
          <a:prstGeom prst="rect">
            <a:avLst/>
          </a:prstGeom>
          <a:noFill/>
          <a:ln w="12700">
            <a:solidFill>
              <a:srgbClr val="0CC6D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28679" name="Text Box 9"/>
          <p:cNvSpPr txBox="1">
            <a:spLocks noChangeArrowheads="1"/>
          </p:cNvSpPr>
          <p:nvPr/>
        </p:nvSpPr>
        <p:spPr bwMode="auto">
          <a:xfrm>
            <a:off x="7195720" y="3886895"/>
            <a:ext cx="365280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0975" indent="-180975">
              <a:spcBef>
                <a:spcPct val="20000"/>
              </a:spcBef>
              <a:buChar char="•"/>
              <a:defRPr sz="3200">
                <a:solidFill>
                  <a:schemeClr val="tx1"/>
                </a:solidFill>
                <a:latin typeface="Arial" panose="020B0604020202020204" pitchFamily="34" charset="0"/>
                <a:cs typeface="Arial" panose="020B0604020202020204" pitchFamily="34" charset="0"/>
              </a:defRPr>
            </a:lvl1pPr>
            <a:lvl2pPr marL="628650" indent="-1714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de-DE" altLang="de-DE" sz="1800" dirty="0">
                <a:solidFill>
                  <a:srgbClr val="003478"/>
                </a:solidFill>
              </a:rPr>
              <a:t>188 </a:t>
            </a:r>
            <a:r>
              <a:rPr lang="de-DE" altLang="de-DE" sz="1800" dirty="0" err="1">
                <a:solidFill>
                  <a:srgbClr val="003478"/>
                </a:solidFill>
              </a:rPr>
              <a:t>institutes</a:t>
            </a:r>
            <a:r>
              <a:rPr lang="en-US" altLang="de-DE" sz="1800" dirty="0">
                <a:solidFill>
                  <a:srgbClr val="003478"/>
                </a:solidFill>
              </a:rPr>
              <a:t> (177)</a:t>
            </a:r>
          </a:p>
          <a:p>
            <a:pPr eaLnBrk="1" hangingPunct="1">
              <a:spcBef>
                <a:spcPct val="0"/>
              </a:spcBef>
            </a:pPr>
            <a:r>
              <a:rPr lang="de-DE" altLang="de-DE" sz="1800" dirty="0">
                <a:solidFill>
                  <a:srgbClr val="003478"/>
                </a:solidFill>
              </a:rPr>
              <a:t>266 LHC Masterclasses (257)</a:t>
            </a:r>
          </a:p>
          <a:p>
            <a:pPr lvl="1" eaLnBrk="1" hangingPunct="1">
              <a:spcBef>
                <a:spcPct val="0"/>
              </a:spcBef>
              <a:buFontTx/>
              <a:buChar char="•"/>
            </a:pPr>
            <a:r>
              <a:rPr lang="de-DE" altLang="de-DE" sz="1600" dirty="0">
                <a:solidFill>
                  <a:srgbClr val="003478"/>
                </a:solidFill>
              </a:rPr>
              <a:t>30 ATLAS W (35)</a:t>
            </a:r>
          </a:p>
          <a:p>
            <a:pPr lvl="1" eaLnBrk="1" hangingPunct="1">
              <a:spcBef>
                <a:spcPct val="0"/>
              </a:spcBef>
              <a:buFontTx/>
              <a:buChar char="•"/>
            </a:pPr>
            <a:r>
              <a:rPr lang="de-DE" altLang="de-DE" sz="1600" dirty="0">
                <a:solidFill>
                  <a:srgbClr val="003478"/>
                </a:solidFill>
              </a:rPr>
              <a:t>101 ATLAS Z (104)</a:t>
            </a:r>
          </a:p>
          <a:p>
            <a:pPr lvl="1" eaLnBrk="1" hangingPunct="1">
              <a:spcBef>
                <a:spcPct val="0"/>
              </a:spcBef>
              <a:buFontTx/>
              <a:buChar char="•"/>
            </a:pPr>
            <a:r>
              <a:rPr lang="de-DE" altLang="de-DE" sz="1600" dirty="0">
                <a:solidFill>
                  <a:srgbClr val="003478"/>
                </a:solidFill>
              </a:rPr>
              <a:t>64 CMS (58)</a:t>
            </a:r>
          </a:p>
          <a:p>
            <a:pPr lvl="1" eaLnBrk="1" hangingPunct="1">
              <a:spcBef>
                <a:spcPct val="0"/>
              </a:spcBef>
              <a:buFontTx/>
              <a:buChar char="•"/>
            </a:pPr>
            <a:r>
              <a:rPr lang="de-DE" altLang="de-DE" sz="1600" dirty="0">
                <a:solidFill>
                  <a:srgbClr val="003478"/>
                </a:solidFill>
              </a:rPr>
              <a:t>41 LHCb (39)</a:t>
            </a:r>
          </a:p>
          <a:p>
            <a:pPr lvl="1" eaLnBrk="1" hangingPunct="1">
              <a:spcBef>
                <a:spcPct val="0"/>
              </a:spcBef>
              <a:buFontTx/>
              <a:buChar char="•"/>
            </a:pPr>
            <a:r>
              <a:rPr lang="de-DE" altLang="de-DE" sz="1600" dirty="0">
                <a:solidFill>
                  <a:srgbClr val="003478"/>
                </a:solidFill>
              </a:rPr>
              <a:t>27 ALICE SP (18)</a:t>
            </a:r>
          </a:p>
          <a:p>
            <a:pPr lvl="1" eaLnBrk="1" hangingPunct="1">
              <a:spcBef>
                <a:spcPct val="0"/>
              </a:spcBef>
              <a:buFontTx/>
              <a:buChar char="•"/>
            </a:pPr>
            <a:r>
              <a:rPr lang="de-DE" altLang="de-DE" sz="1600" dirty="0">
                <a:solidFill>
                  <a:srgbClr val="003478"/>
                </a:solidFill>
              </a:rPr>
              <a:t>  3 ALICE R_AA (3)</a:t>
            </a:r>
          </a:p>
        </p:txBody>
      </p:sp>
      <p:sp>
        <p:nvSpPr>
          <p:cNvPr id="3" name="Datumsplatzhalter 2"/>
          <p:cNvSpPr>
            <a:spLocks noGrp="1"/>
          </p:cNvSpPr>
          <p:nvPr>
            <p:ph type="dt" sz="half" idx="4294967295"/>
          </p:nvPr>
        </p:nvSpPr>
        <p:spPr bwMode="auto">
          <a:xfrm>
            <a:off x="609600" y="8326967"/>
            <a:ext cx="2844800" cy="6350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121920" tIns="60960" rIns="121920" bIns="60960" numCol="1" rtlCol="0" anchor="t" anchorCtr="0" compatLnSpc="1">
            <a:prstTxWarp prst="textNoShape">
              <a:avLst/>
            </a:prstTxWarp>
          </a:bodyPr>
          <a:lstStyle>
            <a:defPPr>
              <a:defRPr lang="de-DE"/>
            </a:defPPr>
            <a:lvl1pPr algn="l" rtl="0" eaLnBrk="1" fontAlgn="base" hangingPunct="1">
              <a:spcBef>
                <a:spcPct val="0"/>
              </a:spcBef>
              <a:spcAft>
                <a:spcPct val="0"/>
              </a:spcAft>
              <a:defRPr sz="1867" kern="1200">
                <a:solidFill>
                  <a:schemeClr val="tx1"/>
                </a:solidFill>
                <a:latin typeface="Arial" charset="0"/>
                <a:ea typeface="ＭＳ Ｐゴシック" charset="0"/>
                <a:cs typeface="Arial" charset="0"/>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de-DE" dirty="0"/>
          </a:p>
        </p:txBody>
      </p:sp>
      <p:sp>
        <p:nvSpPr>
          <p:cNvPr id="6" name="Fußzeilenplatzhalter 5"/>
          <p:cNvSpPr>
            <a:spLocks noGrp="1"/>
          </p:cNvSpPr>
          <p:nvPr>
            <p:ph type="ftr" sz="quarter" idx="4294967295"/>
          </p:nvPr>
        </p:nvSpPr>
        <p:spPr bwMode="auto">
          <a:xfrm>
            <a:off x="4165600" y="8326967"/>
            <a:ext cx="3860800" cy="6350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121920" tIns="60960" rIns="121920" bIns="60960" numCol="1" rtlCol="0" anchor="t" anchorCtr="0" compatLnSpc="1">
            <a:prstTxWarp prst="textNoShape">
              <a:avLst/>
            </a:prstTxWarp>
          </a:bodyPr>
          <a:lstStyle>
            <a:defPPr>
              <a:defRPr lang="de-DE"/>
            </a:defPPr>
            <a:lvl1pPr algn="ctr" rtl="0" eaLnBrk="1" fontAlgn="base" hangingPunct="1">
              <a:spcBef>
                <a:spcPct val="0"/>
              </a:spcBef>
              <a:spcAft>
                <a:spcPct val="0"/>
              </a:spcAft>
              <a:defRPr sz="1867" kern="1200">
                <a:solidFill>
                  <a:schemeClr val="tx1"/>
                </a:solidFill>
                <a:latin typeface="Arial" charset="0"/>
                <a:ea typeface="ＭＳ Ｐゴシック" charset="0"/>
                <a:cs typeface="Arial" charset="0"/>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de-DE"/>
          </a:p>
        </p:txBody>
      </p:sp>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r="-532"/>
          <a:stretch/>
        </p:blipFill>
        <p:spPr>
          <a:xfrm>
            <a:off x="1919537" y="1175362"/>
            <a:ext cx="3391068" cy="2238548"/>
          </a:xfrm>
          <a:prstGeom prst="rect">
            <a:avLst/>
          </a:prstGeom>
        </p:spPr>
      </p:pic>
      <p:sp>
        <p:nvSpPr>
          <p:cNvPr id="21" name="Text Box 10"/>
          <p:cNvSpPr txBox="1">
            <a:spLocks noChangeArrowheads="1"/>
          </p:cNvSpPr>
          <p:nvPr/>
        </p:nvSpPr>
        <p:spPr bwMode="auto">
          <a:xfrm>
            <a:off x="5568063" y="1894040"/>
            <a:ext cx="2525902" cy="116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0975" indent="-18097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nSpc>
                <a:spcPct val="120000"/>
              </a:lnSpc>
              <a:spcBef>
                <a:spcPct val="0"/>
              </a:spcBef>
              <a:buNone/>
            </a:pPr>
            <a:r>
              <a:rPr lang="de-DE" altLang="de-DE" sz="2000" b="1" dirty="0">
                <a:solidFill>
                  <a:srgbClr val="7030A0"/>
                </a:solidFill>
              </a:rPr>
              <a:t>65 </a:t>
            </a:r>
            <a:r>
              <a:rPr lang="en-US" altLang="de-DE" sz="2000" b="1" dirty="0">
                <a:solidFill>
                  <a:srgbClr val="7030A0"/>
                </a:solidFill>
              </a:rPr>
              <a:t>countries</a:t>
            </a:r>
            <a:endParaRPr lang="de-DE" altLang="de-DE" sz="2000" b="1" dirty="0">
              <a:solidFill>
                <a:srgbClr val="7030A0"/>
              </a:solidFill>
            </a:endParaRPr>
          </a:p>
          <a:p>
            <a:pPr marL="0" indent="0">
              <a:lnSpc>
                <a:spcPct val="120000"/>
              </a:lnSpc>
              <a:spcBef>
                <a:spcPct val="0"/>
              </a:spcBef>
              <a:buNone/>
            </a:pPr>
            <a:r>
              <a:rPr lang="de-DE" altLang="de-DE" sz="2000" b="1" dirty="0">
                <a:solidFill>
                  <a:srgbClr val="7030A0"/>
                </a:solidFill>
              </a:rPr>
              <a:t>310 </a:t>
            </a:r>
            <a:r>
              <a:rPr lang="en-US" altLang="de-DE" sz="2000" b="1" dirty="0">
                <a:solidFill>
                  <a:srgbClr val="7030A0"/>
                </a:solidFill>
              </a:rPr>
              <a:t>institutes</a:t>
            </a:r>
            <a:endParaRPr lang="de-DE" altLang="de-DE" sz="2000" b="1" dirty="0">
              <a:solidFill>
                <a:srgbClr val="7030A0"/>
              </a:solidFill>
            </a:endParaRPr>
          </a:p>
          <a:p>
            <a:pPr marL="0" indent="0">
              <a:lnSpc>
                <a:spcPct val="120000"/>
              </a:lnSpc>
              <a:spcBef>
                <a:spcPct val="0"/>
              </a:spcBef>
              <a:buNone/>
            </a:pPr>
            <a:r>
              <a:rPr lang="de-DE" altLang="de-DE" sz="2000" b="1" dirty="0">
                <a:solidFill>
                  <a:srgbClr val="7030A0"/>
                </a:solidFill>
              </a:rPr>
              <a:t>15 000 </a:t>
            </a:r>
            <a:r>
              <a:rPr lang="en-US" altLang="de-DE" sz="2000" b="1" dirty="0">
                <a:solidFill>
                  <a:srgbClr val="7030A0"/>
                </a:solidFill>
              </a:rPr>
              <a:t>students</a:t>
            </a:r>
            <a:endParaRPr lang="de-DE" altLang="de-DE" sz="2000" b="1" dirty="0">
              <a:solidFill>
                <a:srgbClr val="7030A0"/>
              </a:solidFill>
            </a:endParaRPr>
          </a:p>
        </p:txBody>
      </p:sp>
      <p:pic>
        <p:nvPicPr>
          <p:cNvPr id="9" name="Picture 8">
            <a:extLst>
              <a:ext uri="{FF2B5EF4-FFF2-40B4-BE49-F238E27FC236}">
                <a16:creationId xmlns:a16="http://schemas.microsoft.com/office/drawing/2014/main" id="{BF908833-CC41-DBD0-3DF8-067931D6D1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1928" y="3347588"/>
            <a:ext cx="9762678" cy="3539317"/>
          </a:xfrm>
          <a:prstGeom prst="rect">
            <a:avLst/>
          </a:prstGeom>
        </p:spPr>
      </p:pic>
      <p:sp>
        <p:nvSpPr>
          <p:cNvPr id="10" name="Rectangle 9">
            <a:extLst>
              <a:ext uri="{FF2B5EF4-FFF2-40B4-BE49-F238E27FC236}">
                <a16:creationId xmlns:a16="http://schemas.microsoft.com/office/drawing/2014/main" id="{918F391B-F111-75D0-A287-F5AB8C08FB03}"/>
              </a:ext>
            </a:extLst>
          </p:cNvPr>
          <p:cNvSpPr/>
          <p:nvPr/>
        </p:nvSpPr>
        <p:spPr>
          <a:xfrm>
            <a:off x="38100" y="774403"/>
            <a:ext cx="3416300" cy="461665"/>
          </a:xfrm>
          <a:prstGeom prst="rect">
            <a:avLst/>
          </a:prstGeom>
        </p:spPr>
        <p:txBody>
          <a:bodyPr wrap="square">
            <a:spAutoFit/>
          </a:bodyPr>
          <a:lstStyle/>
          <a:p>
            <a:r>
              <a:rPr lang="en-US" altLang="en-US" sz="2400" b="1" dirty="0">
                <a:solidFill>
                  <a:srgbClr val="0000FF"/>
                </a:solidFill>
              </a:rPr>
              <a:t>Flagship project of IPPOG</a:t>
            </a:r>
            <a:endParaRPr lang="x-none" sz="2400" dirty="0"/>
          </a:p>
        </p:txBody>
      </p:sp>
      <p:sp>
        <p:nvSpPr>
          <p:cNvPr id="11" name="Rectangle 10">
            <a:extLst>
              <a:ext uri="{FF2B5EF4-FFF2-40B4-BE49-F238E27FC236}">
                <a16:creationId xmlns:a16="http://schemas.microsoft.com/office/drawing/2014/main" id="{B7114265-C668-CF15-C29A-C7DA92036D11}"/>
              </a:ext>
            </a:extLst>
          </p:cNvPr>
          <p:cNvSpPr/>
          <p:nvPr/>
        </p:nvSpPr>
        <p:spPr>
          <a:xfrm>
            <a:off x="3369525" y="756214"/>
            <a:ext cx="4826962" cy="478272"/>
          </a:xfrm>
          <a:prstGeom prst="rect">
            <a:avLst/>
          </a:prstGeom>
        </p:spPr>
        <p:txBody>
          <a:bodyPr wrap="none">
            <a:spAutoFit/>
          </a:bodyPr>
          <a:lstStyle/>
          <a:p>
            <a:pPr defTabSz="457189">
              <a:lnSpc>
                <a:spcPct val="110000"/>
              </a:lnSpc>
            </a:pPr>
            <a:r>
              <a:rPr lang="en-US" altLang="en-US" sz="2400" b="1" dirty="0">
                <a:solidFill>
                  <a:srgbClr val="0000FF"/>
                </a:solidFill>
              </a:rPr>
              <a:t>Brings scientific methods to schools!</a:t>
            </a:r>
          </a:p>
        </p:txBody>
      </p:sp>
      <p:sp>
        <p:nvSpPr>
          <p:cNvPr id="4" name="Titel 1">
            <a:extLst>
              <a:ext uri="{FF2B5EF4-FFF2-40B4-BE49-F238E27FC236}">
                <a16:creationId xmlns:a16="http://schemas.microsoft.com/office/drawing/2014/main" id="{30B47DC8-1658-EE69-5B5B-0E55EAEDE259}"/>
              </a:ext>
            </a:extLst>
          </p:cNvPr>
          <p:cNvSpPr txBox="1">
            <a:spLocks/>
          </p:cNvSpPr>
          <p:nvPr/>
        </p:nvSpPr>
        <p:spPr bwMode="auto">
          <a:xfrm>
            <a:off x="2713674" y="44451"/>
            <a:ext cx="80645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en-US" sz="3600" b="1" dirty="0">
                <a:solidFill>
                  <a:srgbClr val="0000FF"/>
                </a:solidFill>
              </a:rPr>
              <a:t>International </a:t>
            </a:r>
            <a:r>
              <a:rPr lang="de-DE" altLang="en-US" sz="3600" b="1" dirty="0" err="1">
                <a:solidFill>
                  <a:srgbClr val="0000FF"/>
                </a:solidFill>
              </a:rPr>
              <a:t>MasterClasses</a:t>
            </a:r>
            <a:endParaRPr lang="de-DE" altLang="en-US" sz="3600" b="1" dirty="0">
              <a:solidFill>
                <a:srgbClr val="0000FF"/>
              </a:solidFill>
            </a:endParaRPr>
          </a:p>
        </p:txBody>
      </p:sp>
      <p:pic>
        <p:nvPicPr>
          <p:cNvPr id="13" name="Picture 12">
            <a:extLst>
              <a:ext uri="{FF2B5EF4-FFF2-40B4-BE49-F238E27FC236}">
                <a16:creationId xmlns:a16="http://schemas.microsoft.com/office/drawing/2014/main" id="{F1F2EC1D-0C07-16ED-310C-E07BA5B3D0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8689" y="3883192"/>
            <a:ext cx="3248132" cy="1304865"/>
          </a:xfrm>
          <a:prstGeom prst="rect">
            <a:avLst/>
          </a:prstGeom>
        </p:spPr>
      </p:pic>
      <p:pic>
        <p:nvPicPr>
          <p:cNvPr id="16" name="Picture 15">
            <a:extLst>
              <a:ext uri="{FF2B5EF4-FFF2-40B4-BE49-F238E27FC236}">
                <a16:creationId xmlns:a16="http://schemas.microsoft.com/office/drawing/2014/main" id="{2254F321-A971-A6B6-3431-6F1DC2457D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097" y="57711"/>
            <a:ext cx="819956" cy="787731"/>
          </a:xfrm>
          <a:prstGeom prst="rect">
            <a:avLst/>
          </a:prstGeom>
        </p:spPr>
      </p:pic>
      <p:pic>
        <p:nvPicPr>
          <p:cNvPr id="17" name="Picture 10" descr="MC-Logo-RGB">
            <a:extLst>
              <a:ext uri="{FF2B5EF4-FFF2-40B4-BE49-F238E27FC236}">
                <a16:creationId xmlns:a16="http://schemas.microsoft.com/office/drawing/2014/main" id="{6205713B-8DC0-970B-56D3-374882B8936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11043" y="38254"/>
            <a:ext cx="1428581" cy="57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95595FD-7441-98C4-6416-CB5CC786C977}"/>
              </a:ext>
            </a:extLst>
          </p:cNvPr>
          <p:cNvSpPr txBox="1"/>
          <p:nvPr/>
        </p:nvSpPr>
        <p:spPr>
          <a:xfrm>
            <a:off x="4234808" y="5201817"/>
            <a:ext cx="3248132" cy="369332"/>
          </a:xfrm>
          <a:prstGeom prst="rect">
            <a:avLst/>
          </a:prstGeom>
          <a:noFill/>
        </p:spPr>
        <p:txBody>
          <a:bodyPr wrap="square">
            <a:spAutoFit/>
          </a:bodyPr>
          <a:lstStyle/>
          <a:p>
            <a:r>
              <a:rPr lang="en-GB" u="none" strike="noStrike" dirty="0">
                <a:solidFill>
                  <a:schemeClr val="bg1"/>
                </a:solidFill>
                <a:effectLst/>
                <a:hlinkClick r:id="rId8">
                  <a:extLst>
                    <a:ext uri="{A12FA001-AC4F-418D-AE19-62706E023703}">
                      <ahyp:hlinkClr xmlns:ahyp="http://schemas.microsoft.com/office/drawing/2018/hyperlinkcolor" val="tx"/>
                    </a:ext>
                  </a:extLst>
                </a:hlinkClick>
              </a:rPr>
              <a:t>https://indico.cern.ch/e/PTMC</a:t>
            </a:r>
            <a:endParaRPr lang="en-CH" dirty="0">
              <a:solidFill>
                <a:schemeClr val="bg1"/>
              </a:solidFill>
            </a:endParaRPr>
          </a:p>
        </p:txBody>
      </p:sp>
      <p:pic>
        <p:nvPicPr>
          <p:cNvPr id="8" name="Picture 7" descr="A map of the world&#10;&#10;Description automatically generated">
            <a:extLst>
              <a:ext uri="{FF2B5EF4-FFF2-40B4-BE49-F238E27FC236}">
                <a16:creationId xmlns:a16="http://schemas.microsoft.com/office/drawing/2014/main" id="{516C480D-91F2-62F6-C047-C51BAFF625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2924" y="1165298"/>
            <a:ext cx="4257676" cy="2241460"/>
          </a:xfrm>
          <a:prstGeom prst="rect">
            <a:avLst/>
          </a:prstGeom>
        </p:spPr>
      </p:pic>
      <p:pic>
        <p:nvPicPr>
          <p:cNvPr id="14" name="Picture 13" descr="A map of europe with green borders&#10;&#10;Description automatically generated">
            <a:extLst>
              <a:ext uri="{FF2B5EF4-FFF2-40B4-BE49-F238E27FC236}">
                <a16:creationId xmlns:a16="http://schemas.microsoft.com/office/drawing/2014/main" id="{D36563E2-67E3-2E15-32C6-32C34D95FE1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27889" y="1094330"/>
            <a:ext cx="3138338" cy="2184306"/>
          </a:xfrm>
          <a:prstGeom prst="rect">
            <a:avLst/>
          </a:prstGeom>
        </p:spPr>
      </p:pic>
      <p:sp>
        <p:nvSpPr>
          <p:cNvPr id="22" name="Rectangle 21"/>
          <p:cNvSpPr/>
          <p:nvPr/>
        </p:nvSpPr>
        <p:spPr>
          <a:xfrm>
            <a:off x="5544313" y="1423475"/>
            <a:ext cx="1697901" cy="369332"/>
          </a:xfrm>
          <a:prstGeom prst="rect">
            <a:avLst/>
          </a:prstGeom>
        </p:spPr>
        <p:txBody>
          <a:bodyPr wrap="none">
            <a:spAutoFit/>
          </a:bodyPr>
          <a:lstStyle/>
          <a:p>
            <a:r>
              <a:rPr lang="en-US" b="1" dirty="0">
                <a:solidFill>
                  <a:srgbClr val="AD32E6"/>
                </a:solidFill>
                <a:latin typeface="Arial"/>
                <a:cs typeface="Arial"/>
              </a:rPr>
              <a:t>IMC: 6 weeks</a:t>
            </a:r>
          </a:p>
        </p:txBody>
      </p:sp>
    </p:spTree>
    <p:extLst>
      <p:ext uri="{BB962C8B-B14F-4D97-AF65-F5344CB8AC3E}">
        <p14:creationId xmlns:p14="http://schemas.microsoft.com/office/powerpoint/2010/main" val="2927808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3EBE30-3689-42B7-ABF5-604AC779A0A8}" type="slidenum">
              <a:rPr lang="el-GR" smtClean="0"/>
              <a:t>13</a:t>
            </a:fld>
            <a:endParaRPr lang="el-GR"/>
          </a:p>
        </p:txBody>
      </p:sp>
      <p:pic>
        <p:nvPicPr>
          <p:cNvPr id="7" name="Picture 6"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creenshot of a website&#10;&#10;Description automatically generated">
            <a:extLst>
              <a:ext uri="{FF2B5EF4-FFF2-40B4-BE49-F238E27FC236}">
                <a16:creationId xmlns:a16="http://schemas.microsoft.com/office/drawing/2014/main" id="{5690779A-7105-C0D4-7B8F-385DF2BDF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66" y="22225"/>
            <a:ext cx="12127434" cy="6813550"/>
          </a:xfrm>
          <a:prstGeom prst="rect">
            <a:avLst/>
          </a:prstGeom>
        </p:spPr>
      </p:pic>
      <p:sp>
        <p:nvSpPr>
          <p:cNvPr id="2" name="Rectangle 1">
            <a:extLst>
              <a:ext uri="{FF2B5EF4-FFF2-40B4-BE49-F238E27FC236}">
                <a16:creationId xmlns:a16="http://schemas.microsoft.com/office/drawing/2014/main" id="{973EE9AE-18BA-1AE9-FB8A-8A9DE7C1B41B}"/>
              </a:ext>
            </a:extLst>
          </p:cNvPr>
          <p:cNvSpPr/>
          <p:nvPr/>
        </p:nvSpPr>
        <p:spPr>
          <a:xfrm>
            <a:off x="115366" y="5117803"/>
            <a:ext cx="4240734" cy="400110"/>
          </a:xfrm>
          <a:prstGeom prst="rect">
            <a:avLst/>
          </a:prstGeom>
        </p:spPr>
        <p:txBody>
          <a:bodyPr wrap="square">
            <a:spAutoFit/>
          </a:bodyPr>
          <a:lstStyle/>
          <a:p>
            <a:r>
              <a:rPr lang="en-US" altLang="en-US" sz="2000" b="1" dirty="0">
                <a:solidFill>
                  <a:schemeClr val="bg1"/>
                </a:solidFill>
              </a:rPr>
              <a:t>Coordinated and moderated by GSI </a:t>
            </a:r>
            <a:endParaRPr lang="x-none" sz="2000" dirty="0">
              <a:solidFill>
                <a:schemeClr val="bg1"/>
              </a:solidFill>
            </a:endParaRPr>
          </a:p>
        </p:txBody>
      </p:sp>
      <p:pic>
        <p:nvPicPr>
          <p:cNvPr id="5" name="Picture 10" descr="MC-Logo-RGB">
            <a:extLst>
              <a:ext uri="{FF2B5EF4-FFF2-40B4-BE49-F238E27FC236}">
                <a16:creationId xmlns:a16="http://schemas.microsoft.com/office/drawing/2014/main" id="{DAC26626-6F89-FB2F-9C3B-E17337D7F8F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2136" y="5211609"/>
            <a:ext cx="3715889" cy="148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853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4"/>
          <p:cNvSpPr>
            <a:spLocks noChangeArrowheads="1"/>
          </p:cNvSpPr>
          <p:nvPr/>
        </p:nvSpPr>
        <p:spPr bwMode="auto">
          <a:xfrm>
            <a:off x="1248296" y="50584"/>
            <a:ext cx="8956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3600" b="1" dirty="0">
                <a:solidFill>
                  <a:srgbClr val="0000FF"/>
                </a:solidFill>
                <a:latin typeface="ArialMT" charset="0"/>
              </a:rPr>
              <a:t>PTMC: Typical </a:t>
            </a:r>
            <a:r>
              <a:rPr lang="en-US" altLang="en-US" sz="3600" b="1" dirty="0" err="1">
                <a:solidFill>
                  <a:srgbClr val="0000FF"/>
                </a:solidFill>
                <a:latin typeface="ArialMT" charset="0"/>
              </a:rPr>
              <a:t>MasterClass</a:t>
            </a:r>
            <a:r>
              <a:rPr lang="en-US" altLang="en-US" sz="3600" b="1" dirty="0">
                <a:solidFill>
                  <a:srgbClr val="0000FF"/>
                </a:solidFill>
                <a:latin typeface="ArialMT" charset="0"/>
              </a:rPr>
              <a:t> Day Agenda</a:t>
            </a:r>
          </a:p>
        </p:txBody>
      </p:sp>
      <p:pic>
        <p:nvPicPr>
          <p:cNvPr id="12595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4952" y="4455823"/>
            <a:ext cx="2994538" cy="224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4544" y="1484775"/>
            <a:ext cx="2974946" cy="213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9" descr="../Downloads/p1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02295" y="4446110"/>
            <a:ext cx="308502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Rectangle 10"/>
          <p:cNvSpPr>
            <a:spLocks noChangeArrowheads="1"/>
          </p:cNvSpPr>
          <p:nvPr/>
        </p:nvSpPr>
        <p:spPr bwMode="auto">
          <a:xfrm>
            <a:off x="5439947" y="1069072"/>
            <a:ext cx="343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b="1">
                <a:solidFill>
                  <a:srgbClr val="0000FF"/>
                </a:solidFill>
                <a:latin typeface="ArialMT" charset="0"/>
              </a:rPr>
              <a:t>Local: Morning Presentations</a:t>
            </a:r>
          </a:p>
        </p:txBody>
      </p:sp>
      <p:sp>
        <p:nvSpPr>
          <p:cNvPr id="125960" name="Rectangle 12"/>
          <p:cNvSpPr>
            <a:spLocks noChangeArrowheads="1"/>
          </p:cNvSpPr>
          <p:nvPr/>
        </p:nvSpPr>
        <p:spPr bwMode="auto">
          <a:xfrm>
            <a:off x="8802295" y="1069072"/>
            <a:ext cx="4067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1800" b="1" dirty="0">
                <a:solidFill>
                  <a:srgbClr val="0000FF"/>
                </a:solidFill>
                <a:latin typeface="ArialMT" charset="0"/>
              </a:rPr>
              <a:t>Local</a:t>
            </a:r>
            <a:r>
              <a:rPr lang="en-US" altLang="en-US" sz="1800" b="1">
                <a:solidFill>
                  <a:srgbClr val="0000FF"/>
                </a:solidFill>
                <a:latin typeface="ArialMT" charset="0"/>
              </a:rPr>
              <a:t>: Afternoon Hands-on</a:t>
            </a:r>
          </a:p>
          <a:p>
            <a:pPr>
              <a:spcBef>
                <a:spcPct val="0"/>
              </a:spcBef>
              <a:buFontTx/>
              <a:buNone/>
            </a:pPr>
            <a:endParaRPr lang="en-US" altLang="en-US" sz="1800" b="1" dirty="0">
              <a:solidFill>
                <a:srgbClr val="0000FF"/>
              </a:solidFill>
              <a:latin typeface="ArialMT" charset="0"/>
            </a:endParaRPr>
          </a:p>
        </p:txBody>
      </p:sp>
      <p:sp>
        <p:nvSpPr>
          <p:cNvPr id="125961" name="Rectangle 13"/>
          <p:cNvSpPr>
            <a:spLocks noChangeArrowheads="1"/>
          </p:cNvSpPr>
          <p:nvPr/>
        </p:nvSpPr>
        <p:spPr bwMode="auto">
          <a:xfrm>
            <a:off x="8690381" y="3849736"/>
            <a:ext cx="3471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b="1" dirty="0">
                <a:solidFill>
                  <a:srgbClr val="7030A0"/>
                </a:solidFill>
                <a:latin typeface="ArialMT" charset="0"/>
              </a:rPr>
              <a:t>Common: Afternoon at 16:00  </a:t>
            </a:r>
          </a:p>
          <a:p>
            <a:pPr>
              <a:spcBef>
                <a:spcPct val="0"/>
              </a:spcBef>
              <a:buFontTx/>
              <a:buNone/>
            </a:pPr>
            <a:r>
              <a:rPr lang="en-US" altLang="en-US" sz="1800" b="1" dirty="0">
                <a:solidFill>
                  <a:srgbClr val="7030A0"/>
                </a:solidFill>
                <a:latin typeface="ArialMT" charset="0"/>
              </a:rPr>
              <a:t>Video-Conference</a:t>
            </a:r>
          </a:p>
        </p:txBody>
      </p:sp>
      <p:pic>
        <p:nvPicPr>
          <p:cNvPr id="125962" name="Content Placeholder 4"/>
          <p:cNvPicPr>
            <a:picLocks noGrp="1" noChangeAspect="1"/>
          </p:cNvPicPr>
          <p:nvPr>
            <p:ph idx="1"/>
          </p:nvPr>
        </p:nvPicPr>
        <p:blipFill>
          <a:blip r:embed="rId6">
            <a:extLst>
              <a:ext uri="{28A0092B-C50C-407E-A947-70E740481C1C}">
                <a14:useLocalDpi xmlns:a14="http://schemas.microsoft.com/office/drawing/2010/main"/>
              </a:ext>
            </a:extLst>
          </a:blip>
          <a:srcRect/>
          <a:stretch>
            <a:fillRect/>
          </a:stretch>
        </p:blipFill>
        <p:spPr>
          <a:xfrm>
            <a:off x="8839720" y="1484775"/>
            <a:ext cx="3072118" cy="2151486"/>
          </a:xfrm>
          <a:noFill/>
        </p:spPr>
      </p:pic>
      <p:sp>
        <p:nvSpPr>
          <p:cNvPr id="13" name="Textplatzhalter 2">
            <a:extLst>
              <a:ext uri="{FF2B5EF4-FFF2-40B4-BE49-F238E27FC236}">
                <a16:creationId xmlns:a16="http://schemas.microsoft.com/office/drawing/2014/main" id="{9425F949-8C52-104A-8CE1-7B5F08823670}"/>
              </a:ext>
            </a:extLst>
          </p:cNvPr>
          <p:cNvSpPr txBox="1">
            <a:spLocks/>
          </p:cNvSpPr>
          <p:nvPr/>
        </p:nvSpPr>
        <p:spPr>
          <a:xfrm>
            <a:off x="107097" y="2971889"/>
            <a:ext cx="5391989" cy="3446462"/>
          </a:xfrm>
          <a:prstGeom prst="rect">
            <a:avLst/>
          </a:prstGeom>
        </p:spPr>
        <p:txBody>
          <a:bodyPr/>
          <a:lstStyle>
            <a:lvl1pPr marL="182563" indent="-182563">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4000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Aft>
                <a:spcPts val="600"/>
              </a:spcAft>
              <a:buNone/>
            </a:pPr>
            <a:r>
              <a:rPr lang="en-US" altLang="de-DE" sz="2000" b="1" u="sng" dirty="0">
                <a:solidFill>
                  <a:srgbClr val="002E6F"/>
                </a:solidFill>
                <a:sym typeface="Wingdings" pitchFamily="2" charset="2"/>
              </a:rPr>
              <a:t>LOCAL TIME:	</a:t>
            </a:r>
            <a:r>
              <a:rPr lang="en-US" altLang="en-US" sz="2000" b="1" u="sng" dirty="0">
                <a:solidFill>
                  <a:srgbClr val="002E6F"/>
                </a:solidFill>
              </a:rPr>
              <a:t>ACTIVITY</a:t>
            </a:r>
            <a:endParaRPr lang="en-US" altLang="de-DE" sz="2000" b="1" u="sng" dirty="0">
              <a:solidFill>
                <a:srgbClr val="002E6F"/>
              </a:solidFill>
              <a:sym typeface="Wingdings" pitchFamily="2" charset="2"/>
            </a:endParaRPr>
          </a:p>
          <a:p>
            <a:pPr>
              <a:lnSpc>
                <a:spcPct val="90000"/>
              </a:lnSpc>
              <a:spcBef>
                <a:spcPts val="1200"/>
              </a:spcBef>
              <a:spcAft>
                <a:spcPts val="600"/>
              </a:spcAft>
              <a:buNone/>
            </a:pPr>
            <a:r>
              <a:rPr lang="en-US" altLang="de-DE" sz="2000" dirty="0">
                <a:sym typeface="Wingdings" pitchFamily="2" charset="2"/>
              </a:rPr>
              <a:t>  </a:t>
            </a:r>
            <a:r>
              <a:rPr lang="en-US" altLang="de-DE" sz="2000" b="1" dirty="0">
                <a:solidFill>
                  <a:srgbClr val="002E6F"/>
                </a:solidFill>
                <a:sym typeface="Wingdings" pitchFamily="2" charset="2"/>
              </a:rPr>
              <a:t>8:30 -   9:00</a:t>
            </a:r>
            <a:r>
              <a:rPr lang="en-US" altLang="de-DE" sz="2000" dirty="0">
                <a:sym typeface="Wingdings" pitchFamily="2" charset="2"/>
              </a:rPr>
              <a:t>	</a:t>
            </a:r>
            <a:r>
              <a:rPr lang="en-US" altLang="en-US" sz="2000" dirty="0">
                <a:solidFill>
                  <a:srgbClr val="0000FF"/>
                </a:solidFill>
              </a:rPr>
              <a:t>Registration and Welcome </a:t>
            </a:r>
          </a:p>
          <a:p>
            <a:pPr>
              <a:lnSpc>
                <a:spcPct val="90000"/>
              </a:lnSpc>
              <a:spcAft>
                <a:spcPts val="600"/>
              </a:spcAft>
              <a:buNone/>
            </a:pPr>
            <a:r>
              <a:rPr lang="en-US" altLang="de-DE" sz="2000" dirty="0">
                <a:solidFill>
                  <a:srgbClr val="0000FF"/>
                </a:solidFill>
                <a:sym typeface="Wingdings" pitchFamily="2" charset="2"/>
              </a:rPr>
              <a:t>	</a:t>
            </a:r>
            <a:r>
              <a:rPr lang="en-US" altLang="de-DE" sz="2000" b="1" dirty="0">
                <a:solidFill>
                  <a:srgbClr val="002E6F"/>
                </a:solidFill>
                <a:sym typeface="Wingdings" pitchFamily="2" charset="2"/>
              </a:rPr>
              <a:t>9:00 - 10:00</a:t>
            </a:r>
            <a:r>
              <a:rPr lang="en-US" altLang="de-DE" sz="2000" dirty="0">
                <a:sym typeface="Wingdings" pitchFamily="2" charset="2"/>
              </a:rPr>
              <a:t>	</a:t>
            </a:r>
            <a:r>
              <a:rPr lang="en-US" altLang="en-US" sz="2000" dirty="0">
                <a:solidFill>
                  <a:srgbClr val="0000FF"/>
                </a:solidFill>
              </a:rPr>
              <a:t>Introductory lectures</a:t>
            </a:r>
            <a:endParaRPr lang="en-US" altLang="de-DE" sz="2000" dirty="0">
              <a:sym typeface="Wingdings" pitchFamily="2" charset="2"/>
            </a:endParaRPr>
          </a:p>
          <a:p>
            <a:pPr>
              <a:buFontTx/>
              <a:buNone/>
            </a:pPr>
            <a:r>
              <a:rPr lang="en-US" altLang="de-DE" sz="2000" b="1" dirty="0">
                <a:solidFill>
                  <a:srgbClr val="002E6F"/>
                </a:solidFill>
                <a:sym typeface="Wingdings" pitchFamily="2" charset="2"/>
              </a:rPr>
              <a:t>10:30 - 11:30</a:t>
            </a:r>
            <a:r>
              <a:rPr lang="en-US" altLang="de-DE" sz="2000" dirty="0">
                <a:sym typeface="Wingdings" pitchFamily="2" charset="2"/>
              </a:rPr>
              <a:t>	</a:t>
            </a:r>
            <a:r>
              <a:rPr lang="en-US" altLang="en-US" sz="2000" dirty="0">
                <a:solidFill>
                  <a:srgbClr val="0000FF"/>
                </a:solidFill>
              </a:rPr>
              <a:t>Visit of a lab or experiment</a:t>
            </a:r>
          </a:p>
          <a:p>
            <a:pPr>
              <a:lnSpc>
                <a:spcPct val="90000"/>
              </a:lnSpc>
              <a:spcAft>
                <a:spcPts val="600"/>
              </a:spcAft>
              <a:buNone/>
            </a:pPr>
            <a:r>
              <a:rPr lang="en-US" altLang="de-DE" sz="2000" b="1" dirty="0">
                <a:solidFill>
                  <a:srgbClr val="002E6F"/>
                </a:solidFill>
                <a:sym typeface="Wingdings" pitchFamily="2" charset="2"/>
              </a:rPr>
              <a:t>12:00 - 13:00</a:t>
            </a:r>
            <a:r>
              <a:rPr lang="en-US" altLang="de-DE" sz="2000" dirty="0">
                <a:sym typeface="Wingdings" pitchFamily="2" charset="2"/>
              </a:rPr>
              <a:t>	</a:t>
            </a:r>
            <a:r>
              <a:rPr lang="en-US" altLang="en-US" sz="2000" dirty="0">
                <a:solidFill>
                  <a:srgbClr val="0000FF"/>
                </a:solidFill>
              </a:rPr>
              <a:t>Lunch</a:t>
            </a:r>
          </a:p>
          <a:p>
            <a:pPr>
              <a:lnSpc>
                <a:spcPct val="90000"/>
              </a:lnSpc>
              <a:spcAft>
                <a:spcPts val="600"/>
              </a:spcAft>
              <a:buNone/>
            </a:pPr>
            <a:r>
              <a:rPr lang="en-US" altLang="de-DE" sz="2000" b="1" dirty="0">
                <a:solidFill>
                  <a:srgbClr val="002E6F"/>
                </a:solidFill>
                <a:sym typeface="Wingdings" pitchFamily="2" charset="2"/>
              </a:rPr>
              <a:t>13:00 - 15:00</a:t>
            </a:r>
            <a:r>
              <a:rPr lang="en-US" altLang="de-DE" sz="2000" dirty="0">
                <a:sym typeface="Wingdings" pitchFamily="2" charset="2"/>
              </a:rPr>
              <a:t>	</a:t>
            </a:r>
            <a:r>
              <a:rPr lang="en-US" altLang="en-US" sz="2000" dirty="0">
                <a:solidFill>
                  <a:srgbClr val="0000FF"/>
                </a:solidFill>
              </a:rPr>
              <a:t>Hands-on session</a:t>
            </a:r>
          </a:p>
          <a:p>
            <a:pPr>
              <a:buFontTx/>
              <a:buNone/>
            </a:pPr>
            <a:r>
              <a:rPr lang="en-US" altLang="de-DE" sz="2000" b="1" dirty="0">
                <a:solidFill>
                  <a:srgbClr val="002E6F"/>
                </a:solidFill>
                <a:sym typeface="Wingdings" pitchFamily="2" charset="2"/>
              </a:rPr>
              <a:t>15:00 - 16:00</a:t>
            </a:r>
            <a:r>
              <a:rPr lang="en-US" altLang="de-DE" sz="2000" dirty="0">
                <a:sym typeface="Wingdings" pitchFamily="2" charset="2"/>
              </a:rPr>
              <a:t>	</a:t>
            </a:r>
            <a:r>
              <a:rPr lang="en-US" altLang="de-DE" sz="2000" dirty="0">
                <a:solidFill>
                  <a:srgbClr val="0000FF"/>
                </a:solidFill>
                <a:sym typeface="Wingdings" pitchFamily="2" charset="2"/>
              </a:rPr>
              <a:t>D</a:t>
            </a:r>
            <a:r>
              <a:rPr lang="en-US" altLang="en-US" sz="2000" dirty="0">
                <a:solidFill>
                  <a:srgbClr val="0000FF"/>
                </a:solidFill>
              </a:rPr>
              <a:t>iscuss results locally</a:t>
            </a:r>
          </a:p>
          <a:p>
            <a:pPr>
              <a:lnSpc>
                <a:spcPct val="90000"/>
              </a:lnSpc>
              <a:spcAft>
                <a:spcPts val="600"/>
              </a:spcAft>
              <a:buNone/>
            </a:pPr>
            <a:r>
              <a:rPr lang="en-US" altLang="de-DE" sz="2000" b="1" dirty="0">
                <a:solidFill>
                  <a:srgbClr val="002E6F"/>
                </a:solidFill>
                <a:sym typeface="Wingdings" pitchFamily="2" charset="2"/>
              </a:rPr>
              <a:t>16:00 - 17:00</a:t>
            </a:r>
            <a:r>
              <a:rPr lang="en-US" altLang="de-DE" sz="2000" dirty="0">
                <a:sym typeface="Wingdings" pitchFamily="2" charset="2"/>
              </a:rPr>
              <a:t>	</a:t>
            </a:r>
            <a:r>
              <a:rPr lang="en-US" altLang="de-DE" sz="2000" b="1" dirty="0">
                <a:solidFill>
                  <a:srgbClr val="7030A0"/>
                </a:solidFill>
                <a:sym typeface="Wingdings" pitchFamily="2" charset="2"/>
              </a:rPr>
              <a:t>Common </a:t>
            </a:r>
            <a:r>
              <a:rPr lang="en-US" altLang="en-US" sz="2000" b="1" dirty="0">
                <a:solidFill>
                  <a:srgbClr val="7030A0"/>
                </a:solidFill>
              </a:rPr>
              <a:t>Video Conference</a:t>
            </a:r>
          </a:p>
          <a:p>
            <a:pPr marL="0" indent="0">
              <a:lnSpc>
                <a:spcPct val="110000"/>
              </a:lnSpc>
              <a:buNone/>
            </a:pPr>
            <a:endParaRPr lang="de-DE" altLang="de-DE" sz="2400" dirty="0">
              <a:solidFill>
                <a:srgbClr val="333399"/>
              </a:solidFill>
            </a:endParaRPr>
          </a:p>
          <a:p>
            <a:pPr eaLnBrk="1" hangingPunct="1">
              <a:lnSpc>
                <a:spcPct val="80000"/>
              </a:lnSpc>
            </a:pPr>
            <a:endParaRPr lang="de-DE" altLang="de-DE" sz="300" b="1" dirty="0"/>
          </a:p>
          <a:p>
            <a:pPr eaLnBrk="1" hangingPunct="1">
              <a:lnSpc>
                <a:spcPct val="80000"/>
              </a:lnSpc>
            </a:pPr>
            <a:endParaRPr lang="de-DE" altLang="de-DE" sz="300" b="1" dirty="0"/>
          </a:p>
          <a:p>
            <a:pPr eaLnBrk="1" hangingPunct="1">
              <a:lnSpc>
                <a:spcPct val="80000"/>
              </a:lnSpc>
            </a:pPr>
            <a:endParaRPr lang="de-DE" altLang="de-DE" sz="800" b="1" dirty="0"/>
          </a:p>
          <a:p>
            <a:pPr eaLnBrk="1" hangingPunct="1">
              <a:lnSpc>
                <a:spcPct val="80000"/>
              </a:lnSpc>
            </a:pPr>
            <a:endParaRPr lang="de-DE" altLang="de-DE" sz="800" b="1" dirty="0"/>
          </a:p>
          <a:p>
            <a:pPr eaLnBrk="1" hangingPunct="1">
              <a:lnSpc>
                <a:spcPct val="80000"/>
              </a:lnSpc>
              <a:buFontTx/>
              <a:buNone/>
            </a:pPr>
            <a:endParaRPr lang="de-DE" altLang="de-DE" sz="800" b="1" dirty="0"/>
          </a:p>
          <a:p>
            <a:pPr eaLnBrk="1" hangingPunct="1">
              <a:lnSpc>
                <a:spcPct val="80000"/>
              </a:lnSpc>
              <a:buFontTx/>
              <a:buNone/>
            </a:pPr>
            <a:endParaRPr lang="de-DE" altLang="de-DE" sz="300" dirty="0"/>
          </a:p>
        </p:txBody>
      </p:sp>
      <p:sp>
        <p:nvSpPr>
          <p:cNvPr id="14" name="Rectangle 10"/>
          <p:cNvSpPr>
            <a:spLocks noChangeArrowheads="1"/>
          </p:cNvSpPr>
          <p:nvPr/>
        </p:nvSpPr>
        <p:spPr bwMode="auto">
          <a:xfrm>
            <a:off x="5499087" y="3850494"/>
            <a:ext cx="31640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b="1" dirty="0">
                <a:solidFill>
                  <a:srgbClr val="0000FF"/>
                </a:solidFill>
                <a:latin typeface="ArialMT" charset="0"/>
              </a:rPr>
              <a:t>Local: Morning Visits</a:t>
            </a:r>
          </a:p>
          <a:p>
            <a:pPr>
              <a:spcBef>
                <a:spcPct val="0"/>
              </a:spcBef>
              <a:buFontTx/>
              <a:buNone/>
            </a:pPr>
            <a:r>
              <a:rPr lang="en-US" altLang="en-US" sz="1800" b="1" dirty="0">
                <a:solidFill>
                  <a:srgbClr val="0000FF"/>
                </a:solidFill>
                <a:latin typeface="ArialMT" charset="0"/>
              </a:rPr>
              <a:t>real-time online ALICE visit</a:t>
            </a:r>
          </a:p>
        </p:txBody>
      </p:sp>
      <p:sp>
        <p:nvSpPr>
          <p:cNvPr id="15" name="Rectangle 3">
            <a:extLst>
              <a:ext uri="{FF2B5EF4-FFF2-40B4-BE49-F238E27FC236}">
                <a16:creationId xmlns:a16="http://schemas.microsoft.com/office/drawing/2014/main" id="{E334C8FA-EE28-0646-829F-EF5B191224E2}"/>
              </a:ext>
            </a:extLst>
          </p:cNvPr>
          <p:cNvSpPr>
            <a:spLocks noChangeArrowheads="1"/>
          </p:cNvSpPr>
          <p:nvPr/>
        </p:nvSpPr>
        <p:spPr bwMode="auto">
          <a:xfrm>
            <a:off x="215342" y="1426305"/>
            <a:ext cx="50689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FF"/>
                </a:solidFill>
              </a:rPr>
              <a:t>Every day 3-5 institutes participate, </a:t>
            </a:r>
          </a:p>
          <a:p>
            <a:r>
              <a:rPr lang="en-US" altLang="en-US" sz="2000" dirty="0">
                <a:solidFill>
                  <a:srgbClr val="0000FF"/>
                </a:solidFill>
              </a:rPr>
              <a:t>during the months of February-April.</a:t>
            </a:r>
          </a:p>
          <a:p>
            <a:r>
              <a:rPr lang="en-US" altLang="en-US" sz="2000" dirty="0">
                <a:solidFill>
                  <a:srgbClr val="0000FF"/>
                </a:solidFill>
              </a:rPr>
              <a:t>School-children </a:t>
            </a:r>
            <a:r>
              <a:rPr lang="en-US" altLang="en-US" sz="2000" b="1" u="sng" dirty="0">
                <a:solidFill>
                  <a:srgbClr val="0000FF"/>
                </a:solidFill>
              </a:rPr>
              <a:t>(15-19 year old)</a:t>
            </a:r>
          </a:p>
          <a:p>
            <a:r>
              <a:rPr lang="en-US" altLang="en-US" sz="2000" dirty="0">
                <a:solidFill>
                  <a:srgbClr val="0000FF"/>
                </a:solidFill>
              </a:rPr>
              <a:t>are invited </a:t>
            </a:r>
            <a:r>
              <a:rPr lang="en-US" altLang="en-US" sz="2000" b="1" dirty="0">
                <a:solidFill>
                  <a:srgbClr val="7030A0"/>
                </a:solidFill>
              </a:rPr>
              <a:t>at/by</a:t>
            </a:r>
            <a:r>
              <a:rPr lang="en-US" altLang="en-US" sz="2000" dirty="0">
                <a:solidFill>
                  <a:srgbClr val="0000FF"/>
                </a:solidFill>
              </a:rPr>
              <a:t> an institute of their area.</a:t>
            </a:r>
          </a:p>
        </p:txBody>
      </p:sp>
      <p:sp>
        <p:nvSpPr>
          <p:cNvPr id="17" name="Rectangle 13"/>
          <p:cNvSpPr>
            <a:spLocks noChangeArrowheads="1"/>
          </p:cNvSpPr>
          <p:nvPr/>
        </p:nvSpPr>
        <p:spPr bwMode="auto">
          <a:xfrm>
            <a:off x="215342" y="885175"/>
            <a:ext cx="46233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7030A0"/>
                </a:solidFill>
                <a:latin typeface="ArialMT" charset="0"/>
              </a:rPr>
              <a:t>Adapted: online/hybrid modes</a:t>
            </a:r>
          </a:p>
        </p:txBody>
      </p:sp>
      <p:sp>
        <p:nvSpPr>
          <p:cNvPr id="4" name="Slide Number Placeholder 3"/>
          <p:cNvSpPr>
            <a:spLocks noGrp="1"/>
          </p:cNvSpPr>
          <p:nvPr>
            <p:ph type="sldNum" sz="quarter" idx="12"/>
          </p:nvPr>
        </p:nvSpPr>
        <p:spPr/>
        <p:txBody>
          <a:bodyPr/>
          <a:lstStyle/>
          <a:p>
            <a:fld id="{66DCFEBF-496D-1D49-9C03-DD4223264047}" type="slidenum">
              <a:rPr lang="en-US" smtClean="0"/>
              <a:t>14</a:t>
            </a:fld>
            <a:endParaRPr lang="en-US"/>
          </a:p>
        </p:txBody>
      </p:sp>
      <p:pic>
        <p:nvPicPr>
          <p:cNvPr id="3" name="Picture 2">
            <a:extLst>
              <a:ext uri="{FF2B5EF4-FFF2-40B4-BE49-F238E27FC236}">
                <a16:creationId xmlns:a16="http://schemas.microsoft.com/office/drawing/2014/main" id="{CDC3C2B4-9572-0B81-A200-4585F1ECA2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097" y="57711"/>
            <a:ext cx="819956" cy="787731"/>
          </a:xfrm>
          <a:prstGeom prst="rect">
            <a:avLst/>
          </a:prstGeom>
        </p:spPr>
      </p:pic>
      <p:pic>
        <p:nvPicPr>
          <p:cNvPr id="5" name="Picture 10" descr="MC-Logo-RGB">
            <a:extLst>
              <a:ext uri="{FF2B5EF4-FFF2-40B4-BE49-F238E27FC236}">
                <a16:creationId xmlns:a16="http://schemas.microsoft.com/office/drawing/2014/main" id="{65AD1C31-E58E-7D99-E587-6CC2601C03A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711043" y="38254"/>
            <a:ext cx="1428581" cy="57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video conference&#10;&#10;Description automatically generated">
            <a:extLst>
              <a:ext uri="{FF2B5EF4-FFF2-40B4-BE49-F238E27FC236}">
                <a16:creationId xmlns:a16="http://schemas.microsoft.com/office/drawing/2014/main" id="{50B8D12B-9D90-06CB-EF95-9AEB907C22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64748" y="4472098"/>
            <a:ext cx="2974946" cy="2223918"/>
          </a:xfrm>
          <a:prstGeom prst="rect">
            <a:avLst/>
          </a:prstGeom>
        </p:spPr>
      </p:pic>
      <p:sp>
        <p:nvSpPr>
          <p:cNvPr id="2" name="TextBox 1">
            <a:extLst>
              <a:ext uri="{FF2B5EF4-FFF2-40B4-BE49-F238E27FC236}">
                <a16:creationId xmlns:a16="http://schemas.microsoft.com/office/drawing/2014/main" id="{936D00DD-9167-2997-165A-BFEAC5529679}"/>
              </a:ext>
            </a:extLst>
          </p:cNvPr>
          <p:cNvSpPr txBox="1"/>
          <p:nvPr/>
        </p:nvSpPr>
        <p:spPr>
          <a:xfrm>
            <a:off x="0" y="6309775"/>
            <a:ext cx="5807034" cy="400110"/>
          </a:xfrm>
          <a:prstGeom prst="rect">
            <a:avLst/>
          </a:prstGeom>
          <a:noFill/>
        </p:spPr>
        <p:txBody>
          <a:bodyPr wrap="square">
            <a:spAutoFit/>
          </a:bodyPr>
          <a:lstStyle/>
          <a:p>
            <a:r>
              <a:rPr lang="en-CH" sz="2000" dirty="0">
                <a:solidFill>
                  <a:srgbClr val="C00000"/>
                </a:solidFill>
                <a:latin typeface="Arial" panose="020B0604020202020204" pitchFamily="34" charset="0"/>
                <a:ea typeface="Times New Roman" panose="02020603050405020304" pitchFamily="18" charset="0"/>
                <a:cs typeface="Arial" panose="020B0604020202020204" pitchFamily="34" charset="0"/>
              </a:rPr>
              <a:t>Importance of collaboration for common projects</a:t>
            </a:r>
            <a:endParaRPr lang="en-CH" sz="2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8878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BC96B-EE0B-A8D0-4324-F88A0C7F5B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F500A8-4446-6E17-408F-AF1FEAE128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548" y="-26212"/>
            <a:ext cx="12192000" cy="1941509"/>
          </a:xfrm>
          <a:prstGeom prst="rect">
            <a:avLst/>
          </a:prstGeom>
        </p:spPr>
      </p:pic>
      <p:sp>
        <p:nvSpPr>
          <p:cNvPr id="4" name="TextBox 3">
            <a:extLst>
              <a:ext uri="{FF2B5EF4-FFF2-40B4-BE49-F238E27FC236}">
                <a16:creationId xmlns:a16="http://schemas.microsoft.com/office/drawing/2014/main" id="{65778415-3ED0-1453-3836-207EC15C7C92}"/>
              </a:ext>
            </a:extLst>
          </p:cNvPr>
          <p:cNvSpPr txBox="1"/>
          <p:nvPr/>
        </p:nvSpPr>
        <p:spPr>
          <a:xfrm>
            <a:off x="983362" y="126329"/>
            <a:ext cx="10641724"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PTMC Video Conference 17 March 2026</a:t>
            </a:r>
            <a:endParaRPr lang="en-GB" sz="4000" b="1" dirty="0">
              <a:solidFill>
                <a:schemeClr val="bg1"/>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A8F11E70-AC9B-2B0F-3814-DF96BA4F0E50}"/>
              </a:ext>
            </a:extLst>
          </p:cNvPr>
          <p:cNvPicPr>
            <a:picLocks noChangeAspect="1"/>
          </p:cNvPicPr>
          <p:nvPr/>
        </p:nvPicPr>
        <p:blipFill>
          <a:blip r:embed="rId3"/>
          <a:stretch>
            <a:fillRect/>
          </a:stretch>
        </p:blipFill>
        <p:spPr>
          <a:xfrm>
            <a:off x="91822" y="2067838"/>
            <a:ext cx="4158162" cy="2502893"/>
          </a:xfrm>
          <a:prstGeom prst="rect">
            <a:avLst/>
          </a:prstGeom>
        </p:spPr>
      </p:pic>
      <p:pic>
        <p:nvPicPr>
          <p:cNvPr id="15" name="Picture 14">
            <a:extLst>
              <a:ext uri="{FF2B5EF4-FFF2-40B4-BE49-F238E27FC236}">
                <a16:creationId xmlns:a16="http://schemas.microsoft.com/office/drawing/2014/main" id="{9B86912F-84A1-9C08-A714-0CDBCF2B4485}"/>
              </a:ext>
            </a:extLst>
          </p:cNvPr>
          <p:cNvPicPr>
            <a:picLocks noChangeAspect="1"/>
          </p:cNvPicPr>
          <p:nvPr/>
        </p:nvPicPr>
        <p:blipFill>
          <a:blip r:embed="rId4"/>
          <a:stretch>
            <a:fillRect/>
          </a:stretch>
        </p:blipFill>
        <p:spPr>
          <a:xfrm>
            <a:off x="8161020" y="957504"/>
            <a:ext cx="3939158" cy="5865607"/>
          </a:xfrm>
          <a:prstGeom prst="rect">
            <a:avLst/>
          </a:prstGeom>
        </p:spPr>
      </p:pic>
      <p:sp>
        <p:nvSpPr>
          <p:cNvPr id="26" name="Rectangle 25">
            <a:extLst>
              <a:ext uri="{FF2B5EF4-FFF2-40B4-BE49-F238E27FC236}">
                <a16:creationId xmlns:a16="http://schemas.microsoft.com/office/drawing/2014/main" id="{0FB294DD-FD0E-DFA9-3DFD-7F36A901C29F}"/>
              </a:ext>
            </a:extLst>
          </p:cNvPr>
          <p:cNvSpPr/>
          <p:nvPr/>
        </p:nvSpPr>
        <p:spPr>
          <a:xfrm>
            <a:off x="68580" y="6176638"/>
            <a:ext cx="9009306" cy="646331"/>
          </a:xfrm>
          <a:prstGeom prst="rect">
            <a:avLst/>
          </a:prstGeom>
        </p:spPr>
        <p:txBody>
          <a:bodyPr wrap="square">
            <a:spAutoFit/>
          </a:bodyPr>
          <a:lstStyle/>
          <a:p>
            <a:r>
              <a:rPr lang="en-US" dirty="0"/>
              <a:t>Moderators: </a:t>
            </a:r>
            <a:r>
              <a:rPr lang="it-IT" b="1" dirty="0"/>
              <a:t>Yiota Foka (GSI), Marco Pullia (CNAO),</a:t>
            </a:r>
            <a:r>
              <a:rPr lang="en-US" b="1" dirty="0"/>
              <a:t> Maria Chiara </a:t>
            </a:r>
            <a:r>
              <a:rPr lang="en-US" b="1" dirty="0" err="1"/>
              <a:t>Martire</a:t>
            </a:r>
            <a:r>
              <a:rPr lang="en-US" b="1" dirty="0"/>
              <a:t> (GSI)</a:t>
            </a:r>
          </a:p>
          <a:p>
            <a:r>
              <a:rPr lang="en-US" b="1" dirty="0"/>
              <a:t>Assistants: </a:t>
            </a:r>
            <a:r>
              <a:rPr lang="en-US" b="1" dirty="0" err="1"/>
              <a:t>Nermine</a:t>
            </a:r>
            <a:r>
              <a:rPr lang="en-US" b="1" dirty="0"/>
              <a:t> Muradi (AUTH &amp;UT)</a:t>
            </a:r>
          </a:p>
        </p:txBody>
      </p:sp>
      <p:pic>
        <p:nvPicPr>
          <p:cNvPr id="27" name="Picture 26">
            <a:extLst>
              <a:ext uri="{FF2B5EF4-FFF2-40B4-BE49-F238E27FC236}">
                <a16:creationId xmlns:a16="http://schemas.microsoft.com/office/drawing/2014/main" id="{A9A6736C-B0CF-D9CB-195C-C0AA3CFC2D2D}"/>
              </a:ext>
            </a:extLst>
          </p:cNvPr>
          <p:cNvPicPr>
            <a:picLocks noChangeAspect="1"/>
          </p:cNvPicPr>
          <p:nvPr/>
        </p:nvPicPr>
        <p:blipFill>
          <a:blip r:embed="rId5"/>
          <a:stretch>
            <a:fillRect/>
          </a:stretch>
        </p:blipFill>
        <p:spPr>
          <a:xfrm>
            <a:off x="983362" y="3650885"/>
            <a:ext cx="4231040" cy="2099054"/>
          </a:xfrm>
          <a:prstGeom prst="rect">
            <a:avLst/>
          </a:prstGeom>
        </p:spPr>
      </p:pic>
      <p:pic>
        <p:nvPicPr>
          <p:cNvPr id="13" name="Picture 12">
            <a:extLst>
              <a:ext uri="{FF2B5EF4-FFF2-40B4-BE49-F238E27FC236}">
                <a16:creationId xmlns:a16="http://schemas.microsoft.com/office/drawing/2014/main" id="{419DFDB3-A354-DD39-49AF-05C0A4026182}"/>
              </a:ext>
            </a:extLst>
          </p:cNvPr>
          <p:cNvPicPr>
            <a:picLocks noChangeAspect="1"/>
          </p:cNvPicPr>
          <p:nvPr/>
        </p:nvPicPr>
        <p:blipFill>
          <a:blip r:embed="rId6"/>
          <a:stretch>
            <a:fillRect/>
          </a:stretch>
        </p:blipFill>
        <p:spPr>
          <a:xfrm>
            <a:off x="2506688" y="4077442"/>
            <a:ext cx="6413500" cy="2099054"/>
          </a:xfrm>
          <a:prstGeom prst="rect">
            <a:avLst/>
          </a:prstGeom>
        </p:spPr>
      </p:pic>
      <p:sp>
        <p:nvSpPr>
          <p:cNvPr id="28" name="Rectangle 1">
            <a:extLst>
              <a:ext uri="{FF2B5EF4-FFF2-40B4-BE49-F238E27FC236}">
                <a16:creationId xmlns:a16="http://schemas.microsoft.com/office/drawing/2014/main" id="{65B83F90-569E-A4AB-F131-8B606B28F5A5}"/>
              </a:ext>
            </a:extLst>
          </p:cNvPr>
          <p:cNvSpPr>
            <a:spLocks noChangeArrowheads="1"/>
          </p:cNvSpPr>
          <p:nvPr/>
        </p:nvSpPr>
        <p:spPr bwMode="auto">
          <a:xfrm>
            <a:off x="5038838" y="2551088"/>
            <a:ext cx="2880320"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rtl="0" eaLnBrk="0" fontAlgn="base" hangingPunct="0">
              <a:spcBef>
                <a:spcPct val="0"/>
              </a:spcBef>
              <a:spcAft>
                <a:spcPct val="0"/>
              </a:spcAft>
              <a:defRPr>
                <a:solidFill>
                  <a:schemeClr val="tx1"/>
                </a:solidFill>
                <a:latin typeface="Arial" panose="020B0604020202020204" pitchFamily="34" charset="0"/>
              </a:defRPr>
            </a:lvl1pPr>
            <a:lvl2pPr rtl="0" eaLnBrk="0" fontAlgn="base" hangingPunct="0">
              <a:spcBef>
                <a:spcPct val="0"/>
              </a:spcBef>
              <a:spcAft>
                <a:spcPct val="0"/>
              </a:spcAft>
              <a:defRPr>
                <a:solidFill>
                  <a:schemeClr val="tx1"/>
                </a:solidFill>
                <a:latin typeface="Arial" panose="020B0604020202020204" pitchFamily="34" charset="0"/>
              </a:defRPr>
            </a:lvl2pPr>
            <a:lvl3pPr rtl="0" eaLnBrk="0" fontAlgn="base" hangingPunct="0">
              <a:spcBef>
                <a:spcPct val="0"/>
              </a:spcBef>
              <a:spcAft>
                <a:spcPct val="0"/>
              </a:spcAft>
              <a:defRPr>
                <a:solidFill>
                  <a:schemeClr val="tx1"/>
                </a:solidFill>
                <a:latin typeface="Arial" panose="020B0604020202020204" pitchFamily="34" charset="0"/>
              </a:defRPr>
            </a:lvl3pPr>
            <a:lvl4pPr rtl="0" eaLnBrk="0" fontAlgn="base" hangingPunct="0">
              <a:spcBef>
                <a:spcPct val="0"/>
              </a:spcBef>
              <a:spcAft>
                <a:spcPct val="0"/>
              </a:spcAft>
              <a:defRPr>
                <a:solidFill>
                  <a:schemeClr val="tx1"/>
                </a:solidFill>
                <a:latin typeface="Arial" panose="020B0604020202020204" pitchFamily="34" charset="0"/>
              </a:defRPr>
            </a:lvl4pPr>
            <a:lvl5pPr rtl="0" eaLnBrk="0" fontAlgn="base" hangingPunct="0">
              <a:spcBef>
                <a:spcPct val="0"/>
              </a:spcBef>
              <a:spcAft>
                <a:spcPct val="0"/>
              </a:spcAft>
              <a:defRPr>
                <a:solidFill>
                  <a:schemeClr val="tx1"/>
                </a:solidFill>
                <a:latin typeface="Arial" panose="020B0604020202020204" pitchFamily="34" charset="0"/>
              </a:defRPr>
            </a:lvl5pPr>
            <a:lvl6pPr rtl="0" eaLnBrk="0" fontAlgn="base" hangingPunct="0">
              <a:spcBef>
                <a:spcPct val="0"/>
              </a:spcBef>
              <a:spcAft>
                <a:spcPct val="0"/>
              </a:spcAft>
              <a:defRPr>
                <a:solidFill>
                  <a:schemeClr val="tx1"/>
                </a:solidFill>
                <a:latin typeface="Arial" panose="020B0604020202020204" pitchFamily="34" charset="0"/>
              </a:defRPr>
            </a:lvl6pPr>
            <a:lvl7pPr rtl="0" eaLnBrk="0" fontAlgn="base" hangingPunct="0">
              <a:spcBef>
                <a:spcPct val="0"/>
              </a:spcBef>
              <a:spcAft>
                <a:spcPct val="0"/>
              </a:spcAft>
              <a:defRPr>
                <a:solidFill>
                  <a:schemeClr val="tx1"/>
                </a:solidFill>
                <a:latin typeface="Arial" panose="020B0604020202020204" pitchFamily="34" charset="0"/>
              </a:defRPr>
            </a:lvl7pPr>
            <a:lvl8pPr rtl="0" eaLnBrk="0" fontAlgn="base" hangingPunct="0">
              <a:spcBef>
                <a:spcPct val="0"/>
              </a:spcBef>
              <a:spcAft>
                <a:spcPct val="0"/>
              </a:spcAft>
              <a:defRPr>
                <a:solidFill>
                  <a:schemeClr val="tx1"/>
                </a:solidFill>
                <a:latin typeface="Arial" panose="020B0604020202020204" pitchFamily="34" charset="0"/>
              </a:defRPr>
            </a:lvl8pPr>
            <a:lvl9pPr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300" b="0" i="0" u="none" strike="noStrike" cap="none" normalizeH="0" baseline="0" dirty="0">
                <a:ln>
                  <a:noFill/>
                </a:ln>
                <a:solidFill>
                  <a:srgbClr val="000000"/>
                </a:solidFill>
                <a:effectLst/>
                <a:latin typeface="Helvetica" pitchFamily="2" charset="0"/>
                <a:hlinkClick r:id="rId7"/>
              </a:rPr>
              <a:t>https://indico.ijs.si/event/3241/</a:t>
            </a:r>
            <a:endParaRPr kumimoji="0" lang="en-CH" altLang="en-CH"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300" b="0" i="0" u="none" strike="noStrike" cap="none" normalizeH="0" baseline="0" dirty="0">
                <a:ln>
                  <a:noFill/>
                </a:ln>
                <a:solidFill>
                  <a:srgbClr val="000000"/>
                </a:solidFill>
                <a:effectLst/>
                <a:latin typeface="Helvetica" pitchFamily="2" charset="0"/>
                <a:hlinkClick r:id="rId8"/>
              </a:rPr>
              <a:t>https://indico.ijs.si/event/2679/</a:t>
            </a:r>
            <a:endParaRPr kumimoji="0" lang="en-CH" altLang="en-CH"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300" b="0" i="0" u="none" strike="noStrike" cap="none" normalizeH="0" baseline="0" dirty="0">
                <a:ln>
                  <a:noFill/>
                </a:ln>
                <a:solidFill>
                  <a:srgbClr val="000000"/>
                </a:solidFill>
                <a:effectLst/>
                <a:latin typeface="Helvetica" pitchFamily="2" charset="0"/>
                <a:hlinkClick r:id="rId9"/>
              </a:rPr>
              <a:t>https://indico.ijs.si/event/1830/</a:t>
            </a:r>
            <a:endParaRPr kumimoji="0" lang="en-CH" altLang="en-CH"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H" altLang="en-CH" sz="1300" b="0" i="0" u="none" strike="noStrike" cap="none" normalizeH="0" baseline="0" dirty="0">
                <a:ln>
                  <a:noFill/>
                </a:ln>
                <a:solidFill>
                  <a:srgbClr val="000000"/>
                </a:solidFill>
                <a:effectLst/>
                <a:latin typeface="Helvetica" pitchFamily="2" charset="0"/>
                <a:hlinkClick r:id="rId10"/>
              </a:rPr>
              <a:t>https://indico.ijs.si/event/1552/</a:t>
            </a:r>
            <a:br>
              <a:rPr kumimoji="0" lang="en-CH" altLang="en-CH" sz="1300" b="0" i="0" u="none" strike="noStrike" cap="none" normalizeH="0" baseline="0" dirty="0">
                <a:ln>
                  <a:noFill/>
                </a:ln>
                <a:solidFill>
                  <a:srgbClr val="000000"/>
                </a:solidFill>
                <a:effectLst/>
                <a:latin typeface="Helvetica" pitchFamily="2" charset="0"/>
              </a:rPr>
            </a:br>
            <a:endParaRPr kumimoji="0" lang="en-CH" altLang="en-CH"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CH" altLang="en-CH" sz="1800" b="0" i="0" u="none" strike="noStrike" cap="none" normalizeH="0" baseline="0" dirty="0">
                <a:ln>
                  <a:noFill/>
                </a:ln>
                <a:solidFill>
                  <a:schemeClr val="tx1"/>
                </a:solidFill>
                <a:effectLst/>
                <a:latin typeface="Arial" panose="020B0604020202020204" pitchFamily="34" charset="0"/>
              </a:rPr>
            </a:br>
            <a:endParaRPr kumimoji="0" lang="en-CH" altLang="en-CH" sz="1800" b="0" i="0" u="none" strike="noStrike" cap="none" normalizeH="0" baseline="0" dirty="0">
              <a:ln>
                <a:noFill/>
              </a:ln>
              <a:solidFill>
                <a:schemeClr val="tx1"/>
              </a:solidFill>
              <a:effectLst/>
              <a:latin typeface="Arial" panose="020B0604020202020204" pitchFamily="34" charset="0"/>
            </a:endParaRPr>
          </a:p>
        </p:txBody>
      </p:sp>
      <p:sp>
        <p:nvSpPr>
          <p:cNvPr id="29" name="TextBox 28">
            <a:extLst>
              <a:ext uri="{FF2B5EF4-FFF2-40B4-BE49-F238E27FC236}">
                <a16:creationId xmlns:a16="http://schemas.microsoft.com/office/drawing/2014/main" id="{D89B14E0-DD8B-FD06-7B89-A83927F82642}"/>
              </a:ext>
            </a:extLst>
          </p:cNvPr>
          <p:cNvSpPr txBox="1"/>
          <p:nvPr/>
        </p:nvSpPr>
        <p:spPr bwMode="auto">
          <a:xfrm>
            <a:off x="3098882" y="2024951"/>
            <a:ext cx="6098240" cy="861774"/>
          </a:xfrm>
          <a:prstGeom prst="rect">
            <a:avLst/>
          </a:prstGeom>
          <a:noFill/>
        </p:spPr>
        <p:txBody>
          <a:bodyPr wrap="square">
            <a:spAutoFit/>
          </a:bodyPr>
          <a:lstStyle/>
          <a:p>
            <a:pPr algn="ctr"/>
            <a:r>
              <a:rPr lang="en-CH" altLang="en-CH" sz="1600" dirty="0">
                <a:solidFill>
                  <a:srgbClr val="7030A0"/>
                </a:solidFill>
              </a:rPr>
              <a:t>Andrej Studen et al in IJS Slovenia</a:t>
            </a:r>
          </a:p>
          <a:p>
            <a:pPr algn="ctr"/>
            <a:r>
              <a:rPr lang="en-GB" altLang="en-CH" sz="1600" dirty="0">
                <a:solidFill>
                  <a:srgbClr val="7030A0"/>
                </a:solidFill>
              </a:rPr>
              <a:t>f</a:t>
            </a:r>
            <a:r>
              <a:rPr lang="en-CH" altLang="en-CH" sz="1600" dirty="0">
                <a:solidFill>
                  <a:srgbClr val="7030A0"/>
                </a:solidFill>
              </a:rPr>
              <a:t>or high-school students</a:t>
            </a:r>
          </a:p>
          <a:p>
            <a:endParaRPr lang="en-CH" dirty="0"/>
          </a:p>
        </p:txBody>
      </p:sp>
    </p:spTree>
    <p:extLst>
      <p:ext uri="{BB962C8B-B14F-4D97-AF65-F5344CB8AC3E}">
        <p14:creationId xmlns:p14="http://schemas.microsoft.com/office/powerpoint/2010/main" val="222453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A0FA2E-2223-4FE8-9E15-7906F6757A08}" type="slidenum">
              <a:rPr lang="it-IT" smtClean="0"/>
              <a:pPr/>
              <a:t>16</a:t>
            </a:fld>
            <a:endParaRPr lang="it-IT"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883" y="1510752"/>
            <a:ext cx="5390118" cy="2639167"/>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68340" y="1697336"/>
            <a:ext cx="4139184" cy="1316608"/>
          </a:xfrm>
          <a:prstGeom prst="rect">
            <a:avLst/>
          </a:prstGeom>
        </p:spPr>
      </p:pic>
      <p:sp>
        <p:nvSpPr>
          <p:cNvPr id="16" name="Rectangle 4"/>
          <p:cNvSpPr>
            <a:spLocks noChangeArrowheads="1"/>
          </p:cNvSpPr>
          <p:nvPr/>
        </p:nvSpPr>
        <p:spPr bwMode="auto">
          <a:xfrm>
            <a:off x="1981241" y="50584"/>
            <a:ext cx="80759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3600" b="1" dirty="0">
                <a:solidFill>
                  <a:srgbClr val="0000FF"/>
                </a:solidFill>
                <a:latin typeface="ArialMT" charset="0"/>
              </a:rPr>
              <a:t>Virtual visits and video-conferences</a:t>
            </a:r>
          </a:p>
        </p:txBody>
      </p:sp>
      <p:sp>
        <p:nvSpPr>
          <p:cNvPr id="17" name="Rectangle 6"/>
          <p:cNvSpPr>
            <a:spLocks noChangeArrowheads="1"/>
          </p:cNvSpPr>
          <p:nvPr/>
        </p:nvSpPr>
        <p:spPr bwMode="auto">
          <a:xfrm>
            <a:off x="110362" y="939670"/>
            <a:ext cx="11950579"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de-DE" sz="2133" dirty="0">
                <a:solidFill>
                  <a:srgbClr val="0000FF"/>
                </a:solidFill>
                <a:latin typeface="ArialMT"/>
              </a:rPr>
              <a:t>Virtual visits during video-conference: GSI research institute, CNAO, </a:t>
            </a:r>
            <a:r>
              <a:rPr lang="en-US" altLang="de-DE" sz="2133" dirty="0" err="1">
                <a:solidFill>
                  <a:srgbClr val="0000FF"/>
                </a:solidFill>
                <a:latin typeface="ArialMT"/>
              </a:rPr>
              <a:t>MedAustron</a:t>
            </a:r>
            <a:r>
              <a:rPr lang="en-US" altLang="de-DE" sz="2133" dirty="0">
                <a:solidFill>
                  <a:srgbClr val="0000FF"/>
                </a:solidFill>
                <a:latin typeface="ArialMT"/>
              </a:rPr>
              <a:t> therapy centers </a:t>
            </a:r>
            <a:endParaRPr lang="en-US" altLang="de-DE" sz="2133" dirty="0"/>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4882" y="3893629"/>
            <a:ext cx="5390118" cy="2964371"/>
          </a:xfrm>
          <a:prstGeom prst="rect">
            <a:avLst/>
          </a:prstGeom>
        </p:spPr>
      </p:pic>
      <p:sp>
        <p:nvSpPr>
          <p:cNvPr id="2" name="Rectangle 1"/>
          <p:cNvSpPr/>
          <p:nvPr/>
        </p:nvSpPr>
        <p:spPr>
          <a:xfrm>
            <a:off x="5845089" y="1373907"/>
            <a:ext cx="1813317" cy="369332"/>
          </a:xfrm>
          <a:prstGeom prst="rect">
            <a:avLst/>
          </a:prstGeom>
        </p:spPr>
        <p:txBody>
          <a:bodyPr wrap="none">
            <a:spAutoFit/>
          </a:bodyPr>
          <a:lstStyle/>
          <a:p>
            <a:r>
              <a:rPr lang="en-US" dirty="0">
                <a:solidFill>
                  <a:srgbClr val="7030A0"/>
                </a:solidFill>
                <a:latin typeface="Arial" charset="0"/>
                <a:ea typeface="Arial" charset="0"/>
                <a:cs typeface="Arial" charset="0"/>
              </a:rPr>
              <a:t>GSI moderators</a:t>
            </a:r>
          </a:p>
        </p:txBody>
      </p:sp>
      <p:sp>
        <p:nvSpPr>
          <p:cNvPr id="13" name="Rectangle 12"/>
          <p:cNvSpPr/>
          <p:nvPr/>
        </p:nvSpPr>
        <p:spPr>
          <a:xfrm>
            <a:off x="7837932" y="1376168"/>
            <a:ext cx="1967205" cy="369332"/>
          </a:xfrm>
          <a:prstGeom prst="rect">
            <a:avLst/>
          </a:prstGeom>
        </p:spPr>
        <p:txBody>
          <a:bodyPr wrap="none">
            <a:spAutoFit/>
          </a:bodyPr>
          <a:lstStyle/>
          <a:p>
            <a:r>
              <a:rPr lang="en-US" dirty="0">
                <a:solidFill>
                  <a:srgbClr val="7030A0"/>
                </a:solidFill>
                <a:latin typeface="Arial" charset="0"/>
                <a:ea typeface="Arial" charset="0"/>
                <a:cs typeface="Arial" charset="0"/>
              </a:rPr>
              <a:t>CNAO moderator</a:t>
            </a:r>
          </a:p>
        </p:txBody>
      </p:sp>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64729" y="4301012"/>
            <a:ext cx="5295218" cy="2557101"/>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60864" y="1697336"/>
            <a:ext cx="2153412" cy="12839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768340" y="3032084"/>
            <a:ext cx="2163128" cy="1250788"/>
          </a:xfrm>
          <a:prstGeom prst="rect">
            <a:avLst/>
          </a:prstGeom>
        </p:spPr>
      </p:pic>
      <p:sp>
        <p:nvSpPr>
          <p:cNvPr id="18" name="Rectangle 17"/>
          <p:cNvSpPr/>
          <p:nvPr/>
        </p:nvSpPr>
        <p:spPr>
          <a:xfrm>
            <a:off x="9960864" y="1360234"/>
            <a:ext cx="2198166" cy="369332"/>
          </a:xfrm>
          <a:prstGeom prst="rect">
            <a:avLst/>
          </a:prstGeom>
        </p:spPr>
        <p:txBody>
          <a:bodyPr wrap="none">
            <a:spAutoFit/>
          </a:bodyPr>
          <a:lstStyle/>
          <a:p>
            <a:r>
              <a:rPr lang="en-US" dirty="0" err="1">
                <a:solidFill>
                  <a:srgbClr val="7030A0"/>
                </a:solidFill>
                <a:latin typeface="Arial" charset="0"/>
                <a:ea typeface="Arial" charset="0"/>
                <a:cs typeface="Arial" charset="0"/>
              </a:rPr>
              <a:t>medAustron</a:t>
            </a:r>
            <a:r>
              <a:rPr lang="en-US" dirty="0">
                <a:solidFill>
                  <a:srgbClr val="7030A0"/>
                </a:solidFill>
                <a:latin typeface="Arial" charset="0"/>
                <a:ea typeface="Arial" charset="0"/>
                <a:cs typeface="Arial" charset="0"/>
              </a:rPr>
              <a:t> </a:t>
            </a:r>
            <a:r>
              <a:rPr lang="en-US" dirty="0" err="1">
                <a:solidFill>
                  <a:srgbClr val="7030A0"/>
                </a:solidFill>
                <a:latin typeface="Arial" charset="0"/>
                <a:ea typeface="Arial" charset="0"/>
                <a:cs typeface="Arial" charset="0"/>
              </a:rPr>
              <a:t>moder</a:t>
            </a:r>
            <a:r>
              <a:rPr lang="en-US" dirty="0">
                <a:solidFill>
                  <a:srgbClr val="7030A0"/>
                </a:solidFill>
                <a:latin typeface="Arial" charset="0"/>
                <a:ea typeface="Arial" charset="0"/>
                <a:cs typeface="Arial" charset="0"/>
              </a:rPr>
              <a:t>.</a:t>
            </a:r>
          </a:p>
        </p:txBody>
      </p:sp>
      <p:pic>
        <p:nvPicPr>
          <p:cNvPr id="19" name="Picture 1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28100" y="3577186"/>
            <a:ext cx="3032471" cy="2341144"/>
          </a:xfrm>
          <a:prstGeom prst="rect">
            <a:avLst/>
          </a:prstGeom>
        </p:spPr>
      </p:pic>
      <p:sp>
        <p:nvSpPr>
          <p:cNvPr id="20" name="Rectangle 19"/>
          <p:cNvSpPr/>
          <p:nvPr/>
        </p:nvSpPr>
        <p:spPr>
          <a:xfrm>
            <a:off x="8862501" y="3235251"/>
            <a:ext cx="3198440" cy="369332"/>
          </a:xfrm>
          <a:prstGeom prst="rect">
            <a:avLst/>
          </a:prstGeom>
        </p:spPr>
        <p:txBody>
          <a:bodyPr wrap="none">
            <a:spAutoFit/>
          </a:bodyPr>
          <a:lstStyle/>
          <a:p>
            <a:r>
              <a:rPr lang="en-US" dirty="0">
                <a:solidFill>
                  <a:srgbClr val="7030A0"/>
                </a:solidFill>
                <a:latin typeface="Arial" charset="0"/>
                <a:ea typeface="Arial" charset="0"/>
                <a:cs typeface="Arial" charset="0"/>
              </a:rPr>
              <a:t>U. </a:t>
            </a:r>
            <a:r>
              <a:rPr lang="en-US" dirty="0" err="1">
                <a:solidFill>
                  <a:srgbClr val="7030A0"/>
                </a:solidFill>
                <a:latin typeface="Arial" charset="0"/>
                <a:ea typeface="Arial" charset="0"/>
                <a:cs typeface="Arial" charset="0"/>
              </a:rPr>
              <a:t>Amaldi</a:t>
            </a:r>
            <a:r>
              <a:rPr lang="en-US" dirty="0">
                <a:solidFill>
                  <a:srgbClr val="7030A0"/>
                </a:solidFill>
                <a:latin typeface="Arial" charset="0"/>
                <a:ea typeface="Arial" charset="0"/>
                <a:cs typeface="Arial" charset="0"/>
              </a:rPr>
              <a:t>: HI therapy pioneer</a:t>
            </a:r>
          </a:p>
        </p:txBody>
      </p:sp>
      <p:pic>
        <p:nvPicPr>
          <p:cNvPr id="3" name="Picture 2" descr="A screenshot of a video conference&#10;&#10;Description automatically generated with medium confidence">
            <a:extLst>
              <a:ext uri="{FF2B5EF4-FFF2-40B4-BE49-F238E27FC236}">
                <a16:creationId xmlns:a16="http://schemas.microsoft.com/office/drawing/2014/main" id="{18706208-AA68-296F-4033-ED64F7C3A89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7927848" y="3893629"/>
            <a:ext cx="2069592" cy="2753379"/>
          </a:xfrm>
          <a:prstGeom prst="rect">
            <a:avLst/>
          </a:prstGeom>
        </p:spPr>
      </p:pic>
      <p:pic>
        <p:nvPicPr>
          <p:cNvPr id="15" name="Picture 14">
            <a:extLst>
              <a:ext uri="{FF2B5EF4-FFF2-40B4-BE49-F238E27FC236}">
                <a16:creationId xmlns:a16="http://schemas.microsoft.com/office/drawing/2014/main" id="{4919F4BC-2C74-12A8-36CE-55455219578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097" y="57711"/>
            <a:ext cx="819956" cy="787731"/>
          </a:xfrm>
          <a:prstGeom prst="rect">
            <a:avLst/>
          </a:prstGeom>
        </p:spPr>
      </p:pic>
      <p:pic>
        <p:nvPicPr>
          <p:cNvPr id="21" name="Picture 10" descr="MC-Logo-RGB">
            <a:extLst>
              <a:ext uri="{FF2B5EF4-FFF2-40B4-BE49-F238E27FC236}">
                <a16:creationId xmlns:a16="http://schemas.microsoft.com/office/drawing/2014/main" id="{EE6BD50B-CF5B-7685-2DC8-0AD656342F1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711043" y="38254"/>
            <a:ext cx="1428581" cy="57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38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2493A9E-C768-4E41-B3A1-AD51A73D1C5A}" type="datetime1">
              <a:rPr lang="en-US" noProof="1" smtClean="0"/>
              <a:t>5/31/26</a:t>
            </a:fld>
            <a:endParaRPr lang="en-US" noProof="1"/>
          </a:p>
        </p:txBody>
      </p:sp>
      <p:sp>
        <p:nvSpPr>
          <p:cNvPr id="4" name="Slide Number Placeholder 3"/>
          <p:cNvSpPr>
            <a:spLocks noGrp="1"/>
          </p:cNvSpPr>
          <p:nvPr>
            <p:ph type="sldNum" sz="quarter" idx="12"/>
          </p:nvPr>
        </p:nvSpPr>
        <p:spPr/>
        <p:txBody>
          <a:bodyPr/>
          <a:lstStyle/>
          <a:p>
            <a:fld id="{57A0FA2E-2223-4FE8-9E15-7906F6757A08}" type="slidenum">
              <a:rPr lang="en-US" noProof="1" smtClean="0"/>
              <a:pPr/>
              <a:t>17</a:t>
            </a:fld>
            <a:endParaRPr lang="en-US" noProof="1"/>
          </a:p>
        </p:txBody>
      </p:sp>
      <p:sp>
        <p:nvSpPr>
          <p:cNvPr id="5" name="Segnaposto data 5"/>
          <p:cNvSpPr txBox="1">
            <a:spLocks/>
          </p:cNvSpPr>
          <p:nvPr/>
        </p:nvSpPr>
        <p:spPr>
          <a:xfrm>
            <a:off x="4893031" y="6426173"/>
            <a:ext cx="2472271" cy="365125"/>
          </a:xfrm>
          <a:prstGeom prst="rect">
            <a:avLst/>
          </a:prstGeom>
        </p:spPr>
        <p:txBody>
          <a:bodyPr vert="horz" lIns="91440" tIns="45720" rIns="91440" bIns="45720" rtlCol="0" anchor="ctr"/>
          <a:lstStyle>
            <a:defPPr>
              <a:defRPr lang="it-IT"/>
            </a:defPPr>
            <a:lvl1pPr marL="0" algn="l" defTabSz="914400" rtl="0" eaLnBrk="1" latinLnBrk="0" hangingPunct="1">
              <a:defRPr sz="900" kern="1200">
                <a:solidFill>
                  <a:srgbClr val="FFFFFF"/>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1"/>
              <a:t>Yiota Foka , HITM 17-15 May 2021</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208" y="2221674"/>
            <a:ext cx="5609323" cy="3253013"/>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6788" y="2255252"/>
            <a:ext cx="6173165" cy="3241440"/>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88159" y="5089765"/>
            <a:ext cx="541794" cy="406927"/>
          </a:xfrm>
          <a:prstGeom prst="rect">
            <a:avLst/>
          </a:prstGeom>
        </p:spPr>
      </p:pic>
      <p:sp>
        <p:nvSpPr>
          <p:cNvPr id="15" name="Rectangle 14"/>
          <p:cNvSpPr/>
          <p:nvPr/>
        </p:nvSpPr>
        <p:spPr>
          <a:xfrm>
            <a:off x="202208" y="5478312"/>
            <a:ext cx="5601574" cy="87081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4" name="Rectangle 13"/>
          <p:cNvSpPr/>
          <p:nvPr/>
        </p:nvSpPr>
        <p:spPr>
          <a:xfrm>
            <a:off x="218201" y="5555848"/>
            <a:ext cx="4586833" cy="400110"/>
          </a:xfrm>
          <a:prstGeom prst="rect">
            <a:avLst/>
          </a:prstGeom>
          <a:ln>
            <a:noFill/>
          </a:ln>
        </p:spPr>
        <p:txBody>
          <a:bodyPr wrap="none">
            <a:spAutoFit/>
          </a:bodyPr>
          <a:lstStyle/>
          <a:p>
            <a:r>
              <a:rPr lang="en-US" sz="2000" noProof="1">
                <a:solidFill>
                  <a:schemeClr val="bg1"/>
                </a:solidFill>
                <a:ea typeface="Times New Roman" charset="0"/>
                <a:cs typeface="Times New Roman" charset="0"/>
              </a:rPr>
              <a:t>multidisciplinary facets of hadron</a:t>
            </a:r>
            <a:r>
              <a:rPr lang="en-US" sz="2000" noProof="1">
                <a:solidFill>
                  <a:schemeClr val="bg1"/>
                </a:solidFill>
              </a:rPr>
              <a:t> therapy </a:t>
            </a:r>
          </a:p>
        </p:txBody>
      </p:sp>
      <p:pic>
        <p:nvPicPr>
          <p:cNvPr id="16" name="Picture 15">
            <a:extLst>
              <a:ext uri="{FF2B5EF4-FFF2-40B4-BE49-F238E27FC236}">
                <a16:creationId xmlns:a16="http://schemas.microsoft.com/office/drawing/2014/main" id="{9EECF98C-A3A3-4C3D-9A88-CD41A56548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6239667"/>
            <a:ext cx="12192000" cy="648393"/>
          </a:xfrm>
          <a:prstGeom prst="rect">
            <a:avLst/>
          </a:prstGeom>
        </p:spPr>
      </p:pic>
      <p:sp>
        <p:nvSpPr>
          <p:cNvPr id="17" name="TextBox 16">
            <a:extLst>
              <a:ext uri="{FF2B5EF4-FFF2-40B4-BE49-F238E27FC236}">
                <a16:creationId xmlns:a16="http://schemas.microsoft.com/office/drawing/2014/main" id="{A9A95C73-2396-4DEA-9951-2F84636423B2}"/>
              </a:ext>
            </a:extLst>
          </p:cNvPr>
          <p:cNvSpPr txBox="1"/>
          <p:nvPr/>
        </p:nvSpPr>
        <p:spPr>
          <a:xfrm>
            <a:off x="3548414" y="6365234"/>
            <a:ext cx="2110379" cy="400110"/>
          </a:xfrm>
          <a:prstGeom prst="rect">
            <a:avLst/>
          </a:prstGeom>
          <a:noFill/>
        </p:spPr>
        <p:txBody>
          <a:bodyPr wrap="square" rtlCol="0">
            <a:spAutoFit/>
          </a:bodyPr>
          <a:lstStyle/>
          <a:p>
            <a:pPr marL="0" marR="0" lvl="0" indent="0" algn="l" defTabSz="16257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white"/>
                </a:solidFill>
                <a:effectLst/>
                <a:uLnTx/>
                <a:uFillTx/>
                <a:latin typeface="Calibri" panose="020F0502020204030204"/>
                <a:ea typeface="+mn-ea"/>
                <a:cs typeface="+mn-cs"/>
              </a:rPr>
              <a:t>Slide </a:t>
            </a:r>
            <a:r>
              <a:rPr lang="en-US" sz="2000" noProof="1">
                <a:solidFill>
                  <a:prstClr val="white"/>
                </a:solidFill>
                <a:latin typeface="Calibri" panose="020F0502020204030204"/>
              </a:rPr>
              <a:t>10</a:t>
            </a:r>
            <a:endParaRPr kumimoji="0" lang="en-US" sz="20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AB0DA6-8A58-4B7D-8FE6-55C39149A996}"/>
              </a:ext>
            </a:extLst>
          </p:cNvPr>
          <p:cNvSpPr txBox="1"/>
          <p:nvPr/>
        </p:nvSpPr>
        <p:spPr>
          <a:xfrm>
            <a:off x="5263771" y="6365234"/>
            <a:ext cx="3661625" cy="400110"/>
          </a:xfrm>
          <a:prstGeom prst="rect">
            <a:avLst/>
          </a:prstGeom>
          <a:noFill/>
        </p:spPr>
        <p:txBody>
          <a:bodyPr wrap="square" rtlCol="0">
            <a:spAutoFit/>
          </a:bodyPr>
          <a:lstStyle/>
          <a:p>
            <a:pPr marL="0" marR="0" lvl="0" indent="0" algn="l" defTabSz="1625715" rtl="0" eaLnBrk="1" fontAlgn="auto" latinLnBrk="0" hangingPunct="1">
              <a:lnSpc>
                <a:spcPct val="100000"/>
              </a:lnSpc>
              <a:spcBef>
                <a:spcPts val="0"/>
              </a:spcBef>
              <a:spcAft>
                <a:spcPts val="0"/>
              </a:spcAft>
              <a:buClrTx/>
              <a:buSzTx/>
              <a:buFontTx/>
              <a:buNone/>
              <a:tabLst/>
              <a:defRPr/>
            </a:pPr>
            <a:r>
              <a:rPr lang="en-US" sz="2000" noProof="1">
                <a:solidFill>
                  <a:prstClr val="white"/>
                </a:solidFill>
                <a:latin typeface="Calibri" panose="020F0502020204030204"/>
              </a:rPr>
              <a:t>Panagiota Foka</a:t>
            </a:r>
            <a:endParaRPr kumimoji="0" lang="en-US" sz="20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E8C23ED-6F74-40B6-B125-68CEE2742EAC}"/>
              </a:ext>
            </a:extLst>
          </p:cNvPr>
          <p:cNvSpPr txBox="1"/>
          <p:nvPr/>
        </p:nvSpPr>
        <p:spPr>
          <a:xfrm>
            <a:off x="0" y="6365234"/>
            <a:ext cx="2986814" cy="400110"/>
          </a:xfrm>
          <a:prstGeom prst="rect">
            <a:avLst/>
          </a:prstGeom>
          <a:noFill/>
          <a:ln>
            <a:solidFill>
              <a:srgbClr val="002060"/>
            </a:solidFill>
          </a:ln>
        </p:spPr>
        <p:txBody>
          <a:bodyPr wrap="square">
            <a:spAutoFit/>
          </a:bodyPr>
          <a:lstStyle/>
          <a:p>
            <a:pPr marL="0" marR="0" lvl="0" indent="0" algn="ctr" defTabSz="162571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prstClr val="white"/>
                </a:solidFill>
                <a:effectLst/>
                <a:uLnTx/>
                <a:uFillTx/>
                <a:latin typeface="Calibri Light" panose="020F0302020204030204" pitchFamily="34" charset="0"/>
                <a:ea typeface="Times New Roman" panose="02020603050405020304" pitchFamily="18" charset="0"/>
                <a:cs typeface="Calibri Light" panose="020F0302020204030204" pitchFamily="34" charset="0"/>
              </a:rPr>
              <a:t>IAEA-CN301-059</a:t>
            </a:r>
            <a:endParaRPr kumimoji="0" lang="en-US" sz="2000" b="0" i="0" u="none" strike="noStrike" kern="1200" cap="none" spc="0" normalizeH="0" baseline="0" noProof="1">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0" name="Rounded Rectangle 19"/>
          <p:cNvSpPr/>
          <p:nvPr/>
        </p:nvSpPr>
        <p:spPr>
          <a:xfrm>
            <a:off x="6510567" y="5704852"/>
            <a:ext cx="5519386" cy="53481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21" name="Rectangle 20"/>
          <p:cNvSpPr/>
          <p:nvPr/>
        </p:nvSpPr>
        <p:spPr>
          <a:xfrm>
            <a:off x="5856788" y="5431890"/>
            <a:ext cx="6173165" cy="77120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noProof="1"/>
              <a:t>present overall process </a:t>
            </a:r>
          </a:p>
          <a:p>
            <a:r>
              <a:rPr lang="en-US" sz="2000" noProof="1"/>
              <a:t>what happens from the beginning to the end</a:t>
            </a:r>
          </a:p>
        </p:txBody>
      </p:sp>
      <p:sp>
        <p:nvSpPr>
          <p:cNvPr id="23" name="Rectangle 22"/>
          <p:cNvSpPr/>
          <p:nvPr/>
        </p:nvSpPr>
        <p:spPr>
          <a:xfrm>
            <a:off x="0" y="6144768"/>
            <a:ext cx="12192000" cy="731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2" name="Rectangle 1">
            <a:extLst>
              <a:ext uri="{FF2B5EF4-FFF2-40B4-BE49-F238E27FC236}">
                <a16:creationId xmlns:a16="http://schemas.microsoft.com/office/drawing/2014/main" id="{A3E306F2-D8DD-2237-3A6F-C324591F3F88}"/>
              </a:ext>
            </a:extLst>
          </p:cNvPr>
          <p:cNvSpPr/>
          <p:nvPr/>
        </p:nvSpPr>
        <p:spPr>
          <a:xfrm>
            <a:off x="110580" y="6187923"/>
            <a:ext cx="11718914" cy="707886"/>
          </a:xfrm>
          <a:prstGeom prst="rect">
            <a:avLst/>
          </a:prstGeom>
        </p:spPr>
        <p:txBody>
          <a:bodyPr wrap="none">
            <a:spAutoFit/>
          </a:bodyPr>
          <a:lstStyle/>
          <a:p>
            <a:r>
              <a:rPr lang="en-US" sz="2000" noProof="1">
                <a:solidFill>
                  <a:srgbClr val="C644C1"/>
                </a:solidFill>
                <a:latin typeface="Calibri" charset="0"/>
                <a:ea typeface="Times New Roman" charset="0"/>
                <a:cs typeface="Times New Roman" charset="0"/>
              </a:rPr>
              <a:t>Importance of </a:t>
            </a:r>
            <a:r>
              <a:rPr lang="en-US" sz="2000" b="1" noProof="1">
                <a:solidFill>
                  <a:srgbClr val="C644C1"/>
                </a:solidFill>
                <a:latin typeface="Calibri" charset="0"/>
                <a:ea typeface="Times New Roman" charset="0"/>
                <a:cs typeface="Times New Roman" charset="0"/>
              </a:rPr>
              <a:t>radio-isotopes for diagnosis and treatment</a:t>
            </a:r>
            <a:r>
              <a:rPr lang="en-US" sz="2000" noProof="1">
                <a:solidFill>
                  <a:srgbClr val="C644C1"/>
                </a:solidFill>
                <a:latin typeface="Calibri" charset="0"/>
                <a:ea typeface="Times New Roman" charset="0"/>
                <a:cs typeface="Times New Roman" charset="0"/>
              </a:rPr>
              <a:t>, in the same facility, in-room imaging, thera-gnostics </a:t>
            </a:r>
          </a:p>
          <a:p>
            <a:r>
              <a:rPr lang="en-US" sz="2000" noProof="1">
                <a:solidFill>
                  <a:srgbClr val="C644C1"/>
                </a:solidFill>
                <a:latin typeface="Calibri" charset="0"/>
                <a:ea typeface="Times New Roman" charset="0"/>
                <a:cs typeface="Times New Roman" charset="0"/>
              </a:rPr>
              <a:t>Importance of </a:t>
            </a:r>
            <a:r>
              <a:rPr lang="en-US" sz="2000" b="1" noProof="1">
                <a:solidFill>
                  <a:srgbClr val="C644C1"/>
                </a:solidFill>
                <a:latin typeface="Calibri" charset="0"/>
                <a:ea typeface="Times New Roman" charset="0"/>
                <a:cs typeface="Times New Roman" charset="0"/>
              </a:rPr>
              <a:t>Artificial Intelligence </a:t>
            </a:r>
            <a:r>
              <a:rPr lang="en-US" sz="2000" noProof="1">
                <a:solidFill>
                  <a:srgbClr val="C644C1"/>
                </a:solidFill>
                <a:latin typeface="Calibri" charset="0"/>
                <a:ea typeface="Times New Roman" charset="0"/>
                <a:cs typeface="Times New Roman" charset="0"/>
              </a:rPr>
              <a:t>methods for contouring the target volume</a:t>
            </a:r>
            <a:endParaRPr lang="en-US" sz="2000" noProof="1">
              <a:solidFill>
                <a:srgbClr val="C644C1"/>
              </a:solidFill>
            </a:endParaRPr>
          </a:p>
        </p:txBody>
      </p:sp>
      <p:sp>
        <p:nvSpPr>
          <p:cNvPr id="10" name="Title 4">
            <a:extLst>
              <a:ext uri="{FF2B5EF4-FFF2-40B4-BE49-F238E27FC236}">
                <a16:creationId xmlns:a16="http://schemas.microsoft.com/office/drawing/2014/main" id="{9589C3F7-A35E-5B77-CEEE-CD385C811860}"/>
              </a:ext>
            </a:extLst>
          </p:cNvPr>
          <p:cNvSpPr>
            <a:spLocks noGrp="1"/>
          </p:cNvSpPr>
          <p:nvPr>
            <p:ph type="title"/>
          </p:nvPr>
        </p:nvSpPr>
        <p:spPr>
          <a:xfrm>
            <a:off x="2172025" y="180595"/>
            <a:ext cx="8110169" cy="590931"/>
          </a:xfrm>
        </p:spPr>
        <p:txBody>
          <a:bodyPr wrap="none">
            <a:spAutoFit/>
          </a:bodyPr>
          <a:lstStyle/>
          <a:p>
            <a:r>
              <a:rPr lang="en-US" sz="3600" b="1" noProof="1">
                <a:solidFill>
                  <a:srgbClr val="0000FF"/>
                </a:solidFill>
                <a:latin typeface="ArialMT"/>
              </a:rPr>
              <a:t>PTMC hands-on Treatment Planning</a:t>
            </a:r>
            <a:endParaRPr lang="en-US" sz="3600" b="1" noProof="1"/>
          </a:p>
        </p:txBody>
      </p:sp>
      <p:sp>
        <p:nvSpPr>
          <p:cNvPr id="24" name="Rectangle 5">
            <a:extLst>
              <a:ext uri="{FF2B5EF4-FFF2-40B4-BE49-F238E27FC236}">
                <a16:creationId xmlns:a16="http://schemas.microsoft.com/office/drawing/2014/main" id="{749B57B1-8F5B-F4EC-A158-833C68F29635}"/>
              </a:ext>
            </a:extLst>
          </p:cNvPr>
          <p:cNvSpPr>
            <a:spLocks noChangeArrowheads="1"/>
          </p:cNvSpPr>
          <p:nvPr/>
        </p:nvSpPr>
        <p:spPr bwMode="auto">
          <a:xfrm>
            <a:off x="216295" y="1065134"/>
            <a:ext cx="8051800" cy="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sz="2133" noProof="1">
                <a:solidFill>
                  <a:srgbClr val="0000FF"/>
                </a:solidFill>
                <a:latin typeface="ArialMT"/>
              </a:rPr>
              <a:t>Based on professional open source treatment planning: </a:t>
            </a:r>
            <a:r>
              <a:rPr lang="en-US" sz="2133" b="1" noProof="1">
                <a:solidFill>
                  <a:srgbClr val="0000FF"/>
                </a:solidFill>
                <a:latin typeface="ArialMT"/>
              </a:rPr>
              <a:t>matRad</a:t>
            </a:r>
          </a:p>
          <a:p>
            <a:r>
              <a:rPr lang="en-US" sz="2133" noProof="1">
                <a:solidFill>
                  <a:srgbClr val="0000FF"/>
                </a:solidFill>
                <a:latin typeface="ArialMT"/>
              </a:rPr>
              <a:t>developed by DKFZ, Heidelberg </a:t>
            </a:r>
            <a:r>
              <a:rPr lang="en-US" sz="2133" u="sng" noProof="1">
                <a:hlinkClick r:id="rId7"/>
              </a:rPr>
              <a:t>www.matrad.org</a:t>
            </a:r>
            <a:endParaRPr lang="en-US" sz="2133" noProof="1">
              <a:solidFill>
                <a:srgbClr val="0000FF"/>
              </a:solidFill>
              <a:latin typeface="ArialMT"/>
            </a:endParaRPr>
          </a:p>
          <a:p>
            <a:endParaRPr lang="en-US" sz="1400" noProof="1">
              <a:solidFill>
                <a:srgbClr val="0000FF"/>
              </a:solidFill>
              <a:latin typeface="ArialMT"/>
            </a:endParaRPr>
          </a:p>
        </p:txBody>
      </p:sp>
      <p:sp>
        <p:nvSpPr>
          <p:cNvPr id="25" name="Rectangle 6">
            <a:extLst>
              <a:ext uri="{FF2B5EF4-FFF2-40B4-BE49-F238E27FC236}">
                <a16:creationId xmlns:a16="http://schemas.microsoft.com/office/drawing/2014/main" id="{6A722F3D-FEC8-FE72-7FDA-06EDA0A6C19A}"/>
              </a:ext>
            </a:extLst>
          </p:cNvPr>
          <p:cNvSpPr>
            <a:spLocks noChangeArrowheads="1"/>
          </p:cNvSpPr>
          <p:nvPr/>
        </p:nvSpPr>
        <p:spPr bwMode="auto">
          <a:xfrm>
            <a:off x="202208" y="1828403"/>
            <a:ext cx="9170392"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sz="2133" noProof="1">
                <a:solidFill>
                  <a:srgbClr val="7030A0"/>
                </a:solidFill>
                <a:latin typeface="ArialMT"/>
              </a:rPr>
              <a:t>Dose prescription using photons, protons and carbon, helium ions</a:t>
            </a:r>
            <a:endParaRPr lang="en-US" sz="2133" noProof="1">
              <a:solidFill>
                <a:srgbClr val="7030A0"/>
              </a:solidFill>
            </a:endParaRPr>
          </a:p>
        </p:txBody>
      </p:sp>
      <p:pic>
        <p:nvPicPr>
          <p:cNvPr id="26" name="Picture 25">
            <a:extLst>
              <a:ext uri="{FF2B5EF4-FFF2-40B4-BE49-F238E27FC236}">
                <a16:creationId xmlns:a16="http://schemas.microsoft.com/office/drawing/2014/main" id="{E58F1D81-1869-494B-5CE3-1812244641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097" y="57711"/>
            <a:ext cx="819956" cy="787731"/>
          </a:xfrm>
          <a:prstGeom prst="rect">
            <a:avLst/>
          </a:prstGeom>
        </p:spPr>
      </p:pic>
      <p:pic>
        <p:nvPicPr>
          <p:cNvPr id="27" name="Picture 10" descr="MC-Logo-RGB">
            <a:extLst>
              <a:ext uri="{FF2B5EF4-FFF2-40B4-BE49-F238E27FC236}">
                <a16:creationId xmlns:a16="http://schemas.microsoft.com/office/drawing/2014/main" id="{65B479BA-DB02-5457-509C-7A47B10913E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711043" y="38254"/>
            <a:ext cx="1428581" cy="57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0889BEAE-CD9B-625B-17ED-DBC84CC4F33F}"/>
              </a:ext>
            </a:extLst>
          </p:cNvPr>
          <p:cNvSpPr txBox="1"/>
          <p:nvPr/>
        </p:nvSpPr>
        <p:spPr>
          <a:xfrm>
            <a:off x="8946501" y="1143005"/>
            <a:ext cx="3061952" cy="954107"/>
          </a:xfrm>
          <a:prstGeom prst="rect">
            <a:avLst/>
          </a:prstGeom>
          <a:noFill/>
        </p:spPr>
        <p:txBody>
          <a:bodyPr wrap="square">
            <a:spAutoFit/>
          </a:bodyPr>
          <a:lstStyle/>
          <a:p>
            <a:r>
              <a:rPr lang="en-US" sz="2800" b="1" noProof="1">
                <a:solidFill>
                  <a:srgbClr val="C644C1"/>
                </a:solidFill>
                <a:latin typeface="Calibri" charset="0"/>
                <a:ea typeface="Times New Roman" charset="0"/>
                <a:cs typeface="Times New Roman" charset="0"/>
              </a:rPr>
              <a:t>How do we “see”</a:t>
            </a:r>
          </a:p>
          <a:p>
            <a:r>
              <a:rPr lang="en-US" sz="2800" b="1" noProof="1">
                <a:solidFill>
                  <a:srgbClr val="C644C1"/>
                </a:solidFill>
                <a:latin typeface="Calibri" charset="0"/>
                <a:ea typeface="Times New Roman" charset="0"/>
                <a:cs typeface="Times New Roman" charset="0"/>
              </a:rPr>
              <a:t>the target volume?</a:t>
            </a:r>
            <a:endParaRPr lang="en-US" sz="2800" noProof="1"/>
          </a:p>
        </p:txBody>
      </p:sp>
    </p:spTree>
    <p:extLst>
      <p:ext uri="{BB962C8B-B14F-4D97-AF65-F5344CB8AC3E}">
        <p14:creationId xmlns:p14="http://schemas.microsoft.com/office/powerpoint/2010/main" val="1386663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AB5C2-8CBF-227F-492B-0F46BABBAA3B}"/>
            </a:ext>
          </a:extLst>
        </p:cNvPr>
        <p:cNvGrpSpPr/>
        <p:nvPr/>
      </p:nvGrpSpPr>
      <p:grpSpPr>
        <a:xfrm>
          <a:off x="0" y="0"/>
          <a:ext cx="0" cy="0"/>
          <a:chOff x="0" y="0"/>
          <a:chExt cx="0" cy="0"/>
        </a:xfrm>
      </p:grpSpPr>
      <p:pic>
        <p:nvPicPr>
          <p:cNvPr id="6" name="Picture 5" descr="A collage of images of a robot&#10;&#10;Description automatically generated">
            <a:extLst>
              <a:ext uri="{FF2B5EF4-FFF2-40B4-BE49-F238E27FC236}">
                <a16:creationId xmlns:a16="http://schemas.microsoft.com/office/drawing/2014/main" id="{205784C9-7CAA-4DD9-15BF-63F4550D913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1440" y="330200"/>
            <a:ext cx="11351657" cy="6388100"/>
          </a:xfrm>
          <a:prstGeom prst="rect">
            <a:avLst/>
          </a:prstGeom>
        </p:spPr>
      </p:pic>
      <p:sp>
        <p:nvSpPr>
          <p:cNvPr id="2" name="TextBox 1">
            <a:extLst>
              <a:ext uri="{FF2B5EF4-FFF2-40B4-BE49-F238E27FC236}">
                <a16:creationId xmlns:a16="http://schemas.microsoft.com/office/drawing/2014/main" id="{B5C798AB-92EA-730A-864F-D0074D15B1C1}"/>
              </a:ext>
            </a:extLst>
          </p:cNvPr>
          <p:cNvSpPr txBox="1"/>
          <p:nvPr/>
        </p:nvSpPr>
        <p:spPr>
          <a:xfrm>
            <a:off x="5604030" y="999391"/>
            <a:ext cx="7037550" cy="830997"/>
          </a:xfrm>
          <a:prstGeom prst="rect">
            <a:avLst/>
          </a:prstGeom>
          <a:noFill/>
        </p:spPr>
        <p:txBody>
          <a:bodyPr wrap="square">
            <a:spAutoFit/>
          </a:bodyPr>
          <a:lstStyle/>
          <a:p>
            <a:r>
              <a:rPr lang="en-US" altLang="en-US" sz="2400" b="1" dirty="0">
                <a:solidFill>
                  <a:srgbClr val="7030A0"/>
                </a:solidFill>
              </a:rPr>
              <a:t>Multidisciplinary field, importance of collaboration</a:t>
            </a:r>
          </a:p>
          <a:p>
            <a:r>
              <a:rPr lang="en-US" altLang="en-US" sz="2400" b="1" dirty="0">
                <a:solidFill>
                  <a:srgbClr val="7030A0"/>
                </a:solidFill>
              </a:rPr>
              <a:t>Including collaboration with our AI friends !!</a:t>
            </a:r>
            <a:endParaRPr lang="en-CH" sz="2400" dirty="0"/>
          </a:p>
        </p:txBody>
      </p:sp>
      <p:sp>
        <p:nvSpPr>
          <p:cNvPr id="4" name="TextBox 3">
            <a:extLst>
              <a:ext uri="{FF2B5EF4-FFF2-40B4-BE49-F238E27FC236}">
                <a16:creationId xmlns:a16="http://schemas.microsoft.com/office/drawing/2014/main" id="{AF536DD4-F1BE-4D22-D086-D5C9BB43767E}"/>
              </a:ext>
            </a:extLst>
          </p:cNvPr>
          <p:cNvSpPr txBox="1"/>
          <p:nvPr/>
        </p:nvSpPr>
        <p:spPr>
          <a:xfrm>
            <a:off x="6418816" y="287199"/>
            <a:ext cx="6096000" cy="646331"/>
          </a:xfrm>
          <a:prstGeom prst="rect">
            <a:avLst/>
          </a:prstGeom>
          <a:noFill/>
        </p:spPr>
        <p:txBody>
          <a:bodyPr wrap="square">
            <a:spAutoFit/>
          </a:bodyPr>
          <a:lstStyle/>
          <a:p>
            <a:r>
              <a:rPr lang="en-US" altLang="en-US" sz="3600" b="1" dirty="0">
                <a:solidFill>
                  <a:srgbClr val="0000FF"/>
                </a:solidFill>
                <a:latin typeface="Arial" panose="020B0604020202020204" pitchFamily="34" charset="0"/>
                <a:ea typeface="Roboto" panose="02000000000000000000" pitchFamily="2" charset="0"/>
                <a:cs typeface="Arial" panose="020B0604020202020204" pitchFamily="34" charset="0"/>
              </a:rPr>
              <a:t>Importance of “seeing”</a:t>
            </a:r>
            <a:endParaRPr lang="en-CH"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37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FC0AF-D0A5-F3FF-BB59-CE5DEB2E3EE7}"/>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3F248419-809C-18FF-6464-50F1F9CB6C12}"/>
              </a:ext>
            </a:extLst>
          </p:cNvPr>
          <p:cNvSpPr txBox="1">
            <a:spLocks/>
          </p:cNvSpPr>
          <p:nvPr/>
        </p:nvSpPr>
        <p:spPr bwMode="auto">
          <a:xfrm>
            <a:off x="4227173" y="27994"/>
            <a:ext cx="6540438" cy="68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3600" b="1" dirty="0">
                <a:solidFill>
                  <a:srgbClr val="0000FF"/>
                </a:solidFill>
              </a:rPr>
              <a:t>Emerging Technics</a:t>
            </a:r>
            <a:endParaRPr lang="de-DE" altLang="en-US" sz="3600" b="1" dirty="0">
              <a:solidFill>
                <a:srgbClr val="0000FF"/>
              </a:solidFill>
            </a:endParaRPr>
          </a:p>
        </p:txBody>
      </p:sp>
      <p:pic>
        <p:nvPicPr>
          <p:cNvPr id="12" name="Picture 11">
            <a:extLst>
              <a:ext uri="{FF2B5EF4-FFF2-40B4-BE49-F238E27FC236}">
                <a16:creationId xmlns:a16="http://schemas.microsoft.com/office/drawing/2014/main" id="{C1C5DF17-09B8-D4C8-4D66-3008270691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5953" y="1126509"/>
            <a:ext cx="6094250" cy="2961290"/>
          </a:xfrm>
          <a:prstGeom prst="rect">
            <a:avLst/>
          </a:prstGeom>
        </p:spPr>
      </p:pic>
      <p:pic>
        <p:nvPicPr>
          <p:cNvPr id="14" name="Picture 13">
            <a:extLst>
              <a:ext uri="{FF2B5EF4-FFF2-40B4-BE49-F238E27FC236}">
                <a16:creationId xmlns:a16="http://schemas.microsoft.com/office/drawing/2014/main" id="{5DD49313-62F9-176E-F262-3A9A29B017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3207951"/>
            <a:ext cx="5856514" cy="3483616"/>
          </a:xfrm>
          <a:prstGeom prst="rect">
            <a:avLst/>
          </a:prstGeom>
        </p:spPr>
      </p:pic>
      <p:sp>
        <p:nvSpPr>
          <p:cNvPr id="16" name="TextBox 15">
            <a:extLst>
              <a:ext uri="{FF2B5EF4-FFF2-40B4-BE49-F238E27FC236}">
                <a16:creationId xmlns:a16="http://schemas.microsoft.com/office/drawing/2014/main" id="{ECB60488-8E9C-3A0B-D88D-0D90127A54C0}"/>
              </a:ext>
            </a:extLst>
          </p:cNvPr>
          <p:cNvSpPr txBox="1"/>
          <p:nvPr/>
        </p:nvSpPr>
        <p:spPr>
          <a:xfrm>
            <a:off x="583718" y="4130127"/>
            <a:ext cx="6098720" cy="646331"/>
          </a:xfrm>
          <a:prstGeom prst="rect">
            <a:avLst/>
          </a:prstGeom>
          <a:noFill/>
        </p:spPr>
        <p:txBody>
          <a:bodyPr wrap="square">
            <a:spAutoFit/>
          </a:bodyPr>
          <a:lstStyle/>
          <a:p>
            <a:r>
              <a:rPr lang="en-CH" dirty="0">
                <a:hlinkClick r:id="rId4"/>
              </a:rPr>
              <a:t>https://videos.cern.ch/record/1611721</a:t>
            </a:r>
            <a:endParaRPr lang="en-CH" dirty="0"/>
          </a:p>
          <a:p>
            <a:endParaRPr lang="en-CH" dirty="0"/>
          </a:p>
        </p:txBody>
      </p:sp>
    </p:spTree>
    <p:extLst>
      <p:ext uri="{BB962C8B-B14F-4D97-AF65-F5344CB8AC3E}">
        <p14:creationId xmlns:p14="http://schemas.microsoft.com/office/powerpoint/2010/main" val="4264882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5DFAB-7EC5-3D3E-B7A2-FD361BC9267E}"/>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80C3E0EE-7A77-865A-FAF5-A72CAEE5BEE3}"/>
              </a:ext>
            </a:extLst>
          </p:cNvPr>
          <p:cNvSpPr txBox="1">
            <a:spLocks/>
          </p:cNvSpPr>
          <p:nvPr/>
        </p:nvSpPr>
        <p:spPr bwMode="auto">
          <a:xfrm>
            <a:off x="43837" y="592025"/>
            <a:ext cx="11803743" cy="118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en-US" sz="3600" b="1" dirty="0" err="1">
                <a:solidFill>
                  <a:srgbClr val="0000FF"/>
                </a:solidFill>
              </a:rPr>
              <a:t>From</a:t>
            </a:r>
            <a:r>
              <a:rPr lang="de-DE" altLang="en-US" sz="3600" b="1" dirty="0">
                <a:solidFill>
                  <a:srgbClr val="0000FF"/>
                </a:solidFill>
              </a:rPr>
              <a:t> </a:t>
            </a:r>
            <a:r>
              <a:rPr lang="de-DE" altLang="en-US" sz="3600" b="1" dirty="0" err="1">
                <a:solidFill>
                  <a:srgbClr val="0000FF"/>
                </a:solidFill>
              </a:rPr>
              <a:t>Particle</a:t>
            </a:r>
            <a:r>
              <a:rPr lang="de-DE" altLang="en-US" sz="3600" b="1" dirty="0">
                <a:solidFill>
                  <a:srgbClr val="0000FF"/>
                </a:solidFill>
              </a:rPr>
              <a:t> Physics </a:t>
            </a:r>
          </a:p>
          <a:p>
            <a:pPr algn="ctr" eaLnBrk="1" hangingPunct="1">
              <a:spcBef>
                <a:spcPct val="0"/>
              </a:spcBef>
              <a:buFontTx/>
              <a:buNone/>
            </a:pPr>
            <a:r>
              <a:rPr lang="de-DE" altLang="en-US" sz="3600" b="1" dirty="0" err="1">
                <a:solidFill>
                  <a:srgbClr val="0000FF"/>
                </a:solidFill>
              </a:rPr>
              <a:t>to</a:t>
            </a:r>
            <a:r>
              <a:rPr lang="de-DE" altLang="en-US" sz="3600" b="1" dirty="0">
                <a:solidFill>
                  <a:srgbClr val="0000FF"/>
                </a:solidFill>
              </a:rPr>
              <a:t> </a:t>
            </a:r>
            <a:r>
              <a:rPr lang="de-DE" altLang="en-US" sz="3600" b="1" dirty="0" err="1">
                <a:solidFill>
                  <a:srgbClr val="0000FF"/>
                </a:solidFill>
              </a:rPr>
              <a:t>Particle</a:t>
            </a:r>
            <a:r>
              <a:rPr lang="de-DE" altLang="en-US" sz="3600" b="1" dirty="0">
                <a:solidFill>
                  <a:srgbClr val="0000FF"/>
                </a:solidFill>
              </a:rPr>
              <a:t> Therapy</a:t>
            </a:r>
          </a:p>
        </p:txBody>
      </p:sp>
      <p:pic>
        <p:nvPicPr>
          <p:cNvPr id="17" name="Picture 16" descr="A group of people looking at a computer screen&#10;&#10;AI-generated content may be incorrect.">
            <a:extLst>
              <a:ext uri="{FF2B5EF4-FFF2-40B4-BE49-F238E27FC236}">
                <a16:creationId xmlns:a16="http://schemas.microsoft.com/office/drawing/2014/main" id="{00C8F2AC-B27E-0769-E113-941DBBA6808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43275" y="2328092"/>
            <a:ext cx="8759320" cy="2962461"/>
          </a:xfrm>
          <a:prstGeom prst="rect">
            <a:avLst/>
          </a:prstGeom>
        </p:spPr>
      </p:pic>
      <p:pic>
        <p:nvPicPr>
          <p:cNvPr id="3" name="Picture 2">
            <a:extLst>
              <a:ext uri="{FF2B5EF4-FFF2-40B4-BE49-F238E27FC236}">
                <a16:creationId xmlns:a16="http://schemas.microsoft.com/office/drawing/2014/main" id="{F0555E51-32FA-81C5-B58D-1144B0A453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6693" y="220286"/>
            <a:ext cx="2251821" cy="619251"/>
          </a:xfrm>
          <a:prstGeom prst="rect">
            <a:avLst/>
          </a:prstGeom>
        </p:spPr>
      </p:pic>
      <p:sp>
        <p:nvSpPr>
          <p:cNvPr id="2" name="TextBox 1">
            <a:extLst>
              <a:ext uri="{FF2B5EF4-FFF2-40B4-BE49-F238E27FC236}">
                <a16:creationId xmlns:a16="http://schemas.microsoft.com/office/drawing/2014/main" id="{0A047381-FC02-954F-9CA3-F90D9ED4FA65}"/>
              </a:ext>
            </a:extLst>
          </p:cNvPr>
          <p:cNvSpPr txBox="1"/>
          <p:nvPr/>
        </p:nvSpPr>
        <p:spPr>
          <a:xfrm>
            <a:off x="1543275" y="5411386"/>
            <a:ext cx="9278367" cy="1077218"/>
          </a:xfrm>
          <a:prstGeom prst="rect">
            <a:avLst/>
          </a:prstGeom>
          <a:noFill/>
        </p:spPr>
        <p:txBody>
          <a:bodyPr wrap="square">
            <a:spAutoFit/>
          </a:bodyPr>
          <a:lstStyle/>
          <a:p>
            <a:pPr algn="ctr"/>
            <a:r>
              <a:rPr lang="en-US" altLang="en-US" sz="3200" dirty="0">
                <a:solidFill>
                  <a:srgbClr val="0000FF"/>
                </a:solidFill>
                <a:latin typeface="Roboto" panose="02000000000000000000" pitchFamily="2" charset="0"/>
                <a:ea typeface="Roboto" panose="02000000000000000000" pitchFamily="2" charset="0"/>
                <a:cs typeface="Roboto" panose="02000000000000000000" pitchFamily="2" charset="0"/>
              </a:rPr>
              <a:t>From PTMCs for high-school students</a:t>
            </a:r>
          </a:p>
          <a:p>
            <a:pPr algn="ctr"/>
            <a:r>
              <a:rPr lang="en-US" sz="3200" kern="0" dirty="0">
                <a:solidFill>
                  <a:srgbClr val="0000FF"/>
                </a:solidFill>
                <a:latin typeface="Roboto" panose="02000000000000000000" pitchFamily="2" charset="0"/>
                <a:ea typeface="Roboto" panose="02000000000000000000" pitchFamily="2" charset="0"/>
                <a:cs typeface="Roboto" panose="02000000000000000000" pitchFamily="2" charset="0"/>
              </a:rPr>
              <a:t>t</a:t>
            </a:r>
            <a:r>
              <a:rPr lang="en-US" sz="3200" kern="0" dirty="0">
                <a:solidFill>
                  <a:srgbClr val="0000FF"/>
                </a:solidFill>
                <a:effectLst/>
                <a:latin typeface="Roboto" panose="02000000000000000000" pitchFamily="2" charset="0"/>
                <a:ea typeface="Roboto" panose="02000000000000000000" pitchFamily="2" charset="0"/>
                <a:cs typeface="Roboto" panose="02000000000000000000" pitchFamily="2" charset="0"/>
              </a:rPr>
              <a:t>o university students and professionals</a:t>
            </a:r>
            <a:endParaRPr lang="en-CH" sz="3200" kern="0" dirty="0">
              <a:solidFill>
                <a:srgbClr val="BB369F"/>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00910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AD51-E0B5-F877-DCC9-AA0EED2B0BE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C579008-320C-A4C5-A227-4054565B9B06}"/>
              </a:ext>
            </a:extLst>
          </p:cNvPr>
          <p:cNvSpPr/>
          <p:nvPr/>
        </p:nvSpPr>
        <p:spPr>
          <a:xfrm>
            <a:off x="5432527" y="4664764"/>
            <a:ext cx="1657386" cy="569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extBox 1">
            <a:extLst>
              <a:ext uri="{FF2B5EF4-FFF2-40B4-BE49-F238E27FC236}">
                <a16:creationId xmlns:a16="http://schemas.microsoft.com/office/drawing/2014/main" id="{2875B9B4-90DE-DA36-02C4-902158E8FE5F}"/>
              </a:ext>
            </a:extLst>
          </p:cNvPr>
          <p:cNvSpPr txBox="1"/>
          <p:nvPr/>
        </p:nvSpPr>
        <p:spPr>
          <a:xfrm>
            <a:off x="2014473" y="718802"/>
            <a:ext cx="8163053" cy="830997"/>
          </a:xfrm>
          <a:prstGeom prst="rect">
            <a:avLst/>
          </a:prstGeom>
          <a:noFill/>
        </p:spPr>
        <p:txBody>
          <a:bodyPr wrap="square">
            <a:spAutoFit/>
          </a:bodyPr>
          <a:lstStyle/>
          <a:p>
            <a:pPr algn="ctr">
              <a:lnSpc>
                <a:spcPct val="150000"/>
              </a:lnSpc>
            </a:pPr>
            <a:r>
              <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rPr>
              <a:t>PTMC Evolution</a:t>
            </a:r>
          </a:p>
        </p:txBody>
      </p:sp>
      <p:pic>
        <p:nvPicPr>
          <p:cNvPr id="7" name="Picture 6">
            <a:extLst>
              <a:ext uri="{FF2B5EF4-FFF2-40B4-BE49-F238E27FC236}">
                <a16:creationId xmlns:a16="http://schemas.microsoft.com/office/drawing/2014/main" id="{794ED73C-BE31-9A4F-E964-E2B4E6BB01A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98370" y="2588121"/>
            <a:ext cx="7795260" cy="2875419"/>
          </a:xfrm>
          <a:prstGeom prst="rect">
            <a:avLst/>
          </a:prstGeom>
        </p:spPr>
      </p:pic>
      <p:sp>
        <p:nvSpPr>
          <p:cNvPr id="4" name="TextBox 3">
            <a:extLst>
              <a:ext uri="{FF2B5EF4-FFF2-40B4-BE49-F238E27FC236}">
                <a16:creationId xmlns:a16="http://schemas.microsoft.com/office/drawing/2014/main" id="{2E81C65C-CDC2-9004-8569-5F7EB88644C1}"/>
              </a:ext>
            </a:extLst>
          </p:cNvPr>
          <p:cNvSpPr txBox="1"/>
          <p:nvPr/>
        </p:nvSpPr>
        <p:spPr>
          <a:xfrm>
            <a:off x="4306660" y="5617428"/>
            <a:ext cx="6098720" cy="369332"/>
          </a:xfrm>
          <a:prstGeom prst="rect">
            <a:avLst/>
          </a:prstGeom>
          <a:noFill/>
        </p:spPr>
        <p:txBody>
          <a:bodyPr wrap="square">
            <a:spAutoFit/>
          </a:bodyPr>
          <a:lstStyle/>
          <a:p>
            <a:r>
              <a:rPr lang="en-CH" b="0" i="0" u="none" strike="noStrike" dirty="0">
                <a:solidFill>
                  <a:srgbClr val="000000"/>
                </a:solidFill>
                <a:effectLst/>
                <a:latin typeface="Calibri" panose="020F0502020204030204" pitchFamily="34" charset="0"/>
              </a:rPr>
              <a:t> </a:t>
            </a:r>
            <a:r>
              <a:rPr lang="en-CH" b="0" i="0" u="sng" dirty="0">
                <a:solidFill>
                  <a:srgbClr val="467886"/>
                </a:solidFill>
                <a:effectLst/>
                <a:latin typeface="Calibri" panose="020F0502020204030204" pitchFamily="34" charset="0"/>
                <a:hlinkClick r:id="rId3"/>
              </a:rPr>
              <a:t>https://ifigeneia.eu/masterclass-2026/</a:t>
            </a:r>
            <a:endParaRPr lang="en-CH" dirty="0"/>
          </a:p>
        </p:txBody>
      </p:sp>
      <p:sp>
        <p:nvSpPr>
          <p:cNvPr id="5" name="TextBox 4">
            <a:extLst>
              <a:ext uri="{FF2B5EF4-FFF2-40B4-BE49-F238E27FC236}">
                <a16:creationId xmlns:a16="http://schemas.microsoft.com/office/drawing/2014/main" id="{0BB510EE-9E82-8152-F6CC-BA12B6812A6A}"/>
              </a:ext>
            </a:extLst>
          </p:cNvPr>
          <p:cNvSpPr txBox="1"/>
          <p:nvPr/>
        </p:nvSpPr>
        <p:spPr>
          <a:xfrm>
            <a:off x="3261595" y="2064901"/>
            <a:ext cx="6290619" cy="523220"/>
          </a:xfrm>
          <a:prstGeom prst="rect">
            <a:avLst/>
          </a:prstGeom>
          <a:noFill/>
        </p:spPr>
        <p:txBody>
          <a:bodyPr wrap="square">
            <a:spAutoFit/>
          </a:bodyPr>
          <a:lstStyle/>
          <a:p>
            <a:r>
              <a:rPr lang="en-GB" sz="2800" b="1" dirty="0">
                <a:solidFill>
                  <a:srgbClr val="7030A0"/>
                </a:solidFill>
              </a:rPr>
              <a:t>IFIGENEIA  </a:t>
            </a:r>
            <a:r>
              <a:rPr lang="en-CH" sz="2800" b="1" dirty="0">
                <a:solidFill>
                  <a:srgbClr val="7030A0"/>
                </a:solidFill>
              </a:rPr>
              <a:t>https://ifigeneia.eu/news/</a:t>
            </a:r>
          </a:p>
        </p:txBody>
      </p:sp>
      <p:pic>
        <p:nvPicPr>
          <p:cNvPr id="6" name="Picture 5" descr="A qr code on a white background&#10;&#10;AI-generated content may be incorrect.">
            <a:extLst>
              <a:ext uri="{FF2B5EF4-FFF2-40B4-BE49-F238E27FC236}">
                <a16:creationId xmlns:a16="http://schemas.microsoft.com/office/drawing/2014/main" id="{D7C5874B-FE27-2D2D-22B9-24791A1B7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2842" y="5037934"/>
            <a:ext cx="1628031" cy="1633664"/>
          </a:xfrm>
          <a:prstGeom prst="rect">
            <a:avLst/>
          </a:prstGeom>
        </p:spPr>
      </p:pic>
    </p:spTree>
    <p:extLst>
      <p:ext uri="{BB962C8B-B14F-4D97-AF65-F5344CB8AC3E}">
        <p14:creationId xmlns:p14="http://schemas.microsoft.com/office/powerpoint/2010/main" val="2923275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35138" y="1125539"/>
            <a:ext cx="2873438" cy="23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668462" y="609601"/>
            <a:ext cx="3525329"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a:defRPr/>
            </a:pPr>
            <a:r>
              <a:rPr lang="en-US" altLang="en-US" sz="2000" b="1" kern="0">
                <a:solidFill>
                  <a:srgbClr val="3733DB"/>
                </a:solidFill>
                <a:latin typeface="+mn-lt"/>
              </a:rPr>
              <a:t>First Local Test</a:t>
            </a:r>
            <a:r>
              <a:rPr lang="en-US" altLang="en-US" sz="2000" b="1" kern="0" dirty="0">
                <a:solidFill>
                  <a:srgbClr val="3733DB"/>
                </a:solidFill>
                <a:latin typeface="+mn-lt"/>
              </a:rPr>
              <a:t>: GSI Feb 2019</a:t>
            </a:r>
          </a:p>
        </p:txBody>
      </p:sp>
      <p:sp>
        <p:nvSpPr>
          <p:cNvPr id="7" name="Content Placeholder 3"/>
          <p:cNvSpPr txBox="1">
            <a:spLocks/>
          </p:cNvSpPr>
          <p:nvPr/>
        </p:nvSpPr>
        <p:spPr bwMode="auto">
          <a:xfrm>
            <a:off x="5510594" y="4960272"/>
            <a:ext cx="610936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buNone/>
              <a:defRPr/>
            </a:pPr>
            <a:r>
              <a:rPr lang="en-US" altLang="en-US" sz="2400" kern="0" dirty="0">
                <a:solidFill>
                  <a:srgbClr val="0000FF"/>
                </a:solidFill>
              </a:rPr>
              <a:t>Positive feedback from first pilots</a:t>
            </a:r>
          </a:p>
          <a:p>
            <a:pPr>
              <a:defRPr/>
            </a:pPr>
            <a:r>
              <a:rPr lang="en-US" altLang="en-US" sz="1800" kern="0" dirty="0">
                <a:solidFill>
                  <a:srgbClr val="7030A0"/>
                </a:solidFill>
                <a:latin typeface="ArialMT" charset="0"/>
              </a:rPr>
              <a:t>IMC Steering Group Approval: GSI May 2019</a:t>
            </a:r>
          </a:p>
          <a:p>
            <a:pPr>
              <a:defRPr/>
            </a:pPr>
            <a:r>
              <a:rPr lang="en-US" altLang="en-US" sz="1800" kern="0" dirty="0">
                <a:solidFill>
                  <a:srgbClr val="7030A0"/>
                </a:solidFill>
                <a:latin typeface="ArialMT" charset="0"/>
              </a:rPr>
              <a:t>Web pages: Sarajevo Uni students Aug 2019 at CERN</a:t>
            </a:r>
          </a:p>
        </p:txBody>
      </p:sp>
      <p:pic>
        <p:nvPicPr>
          <p:cNvPr id="124932" name="Picture 3" descr="v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1176" y="1087439"/>
            <a:ext cx="48736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510594" y="711200"/>
            <a:ext cx="5173211" cy="400110"/>
          </a:xfrm>
          <a:prstGeom prst="rect">
            <a:avLst/>
          </a:prstGeom>
        </p:spPr>
        <p:txBody>
          <a:bodyPr wrap="none">
            <a:spAutoFit/>
          </a:bodyPr>
          <a:lstStyle/>
          <a:p>
            <a:pPr>
              <a:defRPr/>
            </a:pPr>
            <a:r>
              <a:rPr lang="en-US" altLang="en-US" sz="2000" b="1" kern="0">
                <a:solidFill>
                  <a:srgbClr val="3733DB"/>
                </a:solidFill>
              </a:rPr>
              <a:t>International Pilot</a:t>
            </a:r>
            <a:r>
              <a:rPr lang="en-US" altLang="en-US" sz="2000" b="1" kern="0" dirty="0">
                <a:solidFill>
                  <a:srgbClr val="3733DB"/>
                </a:solidFill>
              </a:rPr>
              <a:t>: CERN, GSI, DKFZ April 2019 </a:t>
            </a:r>
          </a:p>
        </p:txBody>
      </p:sp>
      <p:sp>
        <p:nvSpPr>
          <p:cNvPr id="11" name="Title 4"/>
          <p:cNvSpPr>
            <a:spLocks noGrp="1"/>
          </p:cNvSpPr>
          <p:nvPr>
            <p:ph type="title"/>
          </p:nvPr>
        </p:nvSpPr>
        <p:spPr>
          <a:xfrm>
            <a:off x="2626809" y="92613"/>
            <a:ext cx="7930633" cy="590931"/>
          </a:xfrm>
        </p:spPr>
        <p:txBody>
          <a:bodyPr wrap="none">
            <a:spAutoFit/>
          </a:bodyPr>
          <a:lstStyle/>
          <a:p>
            <a:r>
              <a:rPr lang="en-US" altLang="de-DE" sz="3600" b="1" dirty="0">
                <a:solidFill>
                  <a:srgbClr val="0000FF"/>
                </a:solidFill>
                <a:latin typeface="ArialMT"/>
              </a:rPr>
              <a:t>New PTMC and Treatment Planning</a:t>
            </a:r>
            <a:endParaRPr lang="en-US" altLang="de-DE" sz="3600" b="1" dirty="0"/>
          </a:p>
        </p:txBody>
      </p:sp>
      <p:pic>
        <p:nvPicPr>
          <p:cNvPr id="2" name="Picture 15">
            <a:extLst>
              <a:ext uri="{FF2B5EF4-FFF2-40B4-BE49-F238E27FC236}">
                <a16:creationId xmlns:a16="http://schemas.microsoft.com/office/drawing/2014/main" id="{57932308-453A-B7CA-9523-03579D74F71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35138" y="3751264"/>
            <a:ext cx="294493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8">
            <a:extLst>
              <a:ext uri="{FF2B5EF4-FFF2-40B4-BE49-F238E27FC236}">
                <a16:creationId xmlns:a16="http://schemas.microsoft.com/office/drawing/2014/main" id="{4DDE799A-5B88-EBA5-4B97-EB9516AB879C}"/>
              </a:ext>
            </a:extLst>
          </p:cNvPr>
          <p:cNvSpPr>
            <a:spLocks noChangeArrowheads="1"/>
          </p:cNvSpPr>
          <p:nvPr/>
        </p:nvSpPr>
        <p:spPr bwMode="auto">
          <a:xfrm>
            <a:off x="565273" y="6236424"/>
            <a:ext cx="4799712"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de-DE" sz="2133" b="1" dirty="0">
                <a:solidFill>
                  <a:srgbClr val="0000FF"/>
                </a:solidFill>
                <a:latin typeface="ArialMT"/>
              </a:rPr>
              <a:t>Survey:</a:t>
            </a:r>
            <a:r>
              <a:rPr lang="en-US" altLang="de-DE" sz="2133" dirty="0">
                <a:solidFill>
                  <a:srgbClr val="0000FF"/>
                </a:solidFill>
                <a:latin typeface="ArialMT"/>
              </a:rPr>
              <a:t> positive results from students</a:t>
            </a:r>
          </a:p>
          <a:p>
            <a:endParaRPr lang="en-US" altLang="de-DE" sz="2133" dirty="0">
              <a:solidFill>
                <a:srgbClr val="0000FF"/>
              </a:solidFill>
              <a:latin typeface="ArialMT"/>
            </a:endParaRPr>
          </a:p>
        </p:txBody>
      </p:sp>
    </p:spTree>
    <p:extLst>
      <p:ext uri="{BB962C8B-B14F-4D97-AF65-F5344CB8AC3E}">
        <p14:creationId xmlns:p14="http://schemas.microsoft.com/office/powerpoint/2010/main" val="1778023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65039-E698-3C5E-ABBF-15A5A7736BC1}"/>
            </a:ext>
          </a:extLst>
        </p:cNvPr>
        <p:cNvGrpSpPr/>
        <p:nvPr/>
      </p:nvGrpSpPr>
      <p:grpSpPr>
        <a:xfrm>
          <a:off x="0" y="0"/>
          <a:ext cx="0" cy="0"/>
          <a:chOff x="0" y="0"/>
          <a:chExt cx="0" cy="0"/>
        </a:xfrm>
      </p:grpSpPr>
      <p:pic>
        <p:nvPicPr>
          <p:cNvPr id="22" name="Picture 21" descr="A map of the world&#10;&#10;AI-generated content may be incorrect.">
            <a:extLst>
              <a:ext uri="{FF2B5EF4-FFF2-40B4-BE49-F238E27FC236}">
                <a16:creationId xmlns:a16="http://schemas.microsoft.com/office/drawing/2014/main" id="{B99F503D-B012-EEFF-0290-40E6DB98DB6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60267" y="1890703"/>
            <a:ext cx="7125366" cy="3668506"/>
          </a:xfrm>
          <a:prstGeom prst="rect">
            <a:avLst/>
          </a:prstGeom>
        </p:spPr>
      </p:pic>
      <p:sp>
        <p:nvSpPr>
          <p:cNvPr id="30" name="Rectangle 29">
            <a:extLst>
              <a:ext uri="{FF2B5EF4-FFF2-40B4-BE49-F238E27FC236}">
                <a16:creationId xmlns:a16="http://schemas.microsoft.com/office/drawing/2014/main" id="{8E1A6E3F-0CA7-D694-60C4-CE6C456B164B}"/>
              </a:ext>
            </a:extLst>
          </p:cNvPr>
          <p:cNvSpPr/>
          <p:nvPr/>
        </p:nvSpPr>
        <p:spPr>
          <a:xfrm>
            <a:off x="4642594" y="689112"/>
            <a:ext cx="6991016" cy="954107"/>
          </a:xfrm>
          <a:prstGeom prst="rect">
            <a:avLst/>
          </a:prstGeom>
        </p:spPr>
        <p:txBody>
          <a:bodyPr wrap="none">
            <a:spAutoFit/>
          </a:bodyPr>
          <a:lstStyle/>
          <a:p>
            <a:pPr algn="ctr">
              <a:defRPr/>
            </a:pPr>
            <a:r>
              <a:rPr lang="en-US" altLang="en-US" sz="2800" b="1" kern="0" dirty="0">
                <a:solidFill>
                  <a:srgbClr val="3733DB"/>
                </a:solidFill>
              </a:rPr>
              <a:t>Total: 70 institutes from 37 countries</a:t>
            </a:r>
          </a:p>
          <a:p>
            <a:pPr algn="ctr">
              <a:defRPr/>
            </a:pPr>
            <a:r>
              <a:rPr lang="en-US" altLang="en-US" sz="2800" b="1" kern="0" dirty="0">
                <a:solidFill>
                  <a:srgbClr val="3733DB"/>
                </a:solidFill>
              </a:rPr>
              <a:t>participated at least once since the first pilots</a:t>
            </a:r>
          </a:p>
        </p:txBody>
      </p:sp>
      <p:sp>
        <p:nvSpPr>
          <p:cNvPr id="4" name="Rectangle 3">
            <a:extLst>
              <a:ext uri="{FF2B5EF4-FFF2-40B4-BE49-F238E27FC236}">
                <a16:creationId xmlns:a16="http://schemas.microsoft.com/office/drawing/2014/main" id="{DDA34BBC-8A16-2F52-17CA-89853F7E1DCD}"/>
              </a:ext>
            </a:extLst>
          </p:cNvPr>
          <p:cNvSpPr/>
          <p:nvPr/>
        </p:nvSpPr>
        <p:spPr>
          <a:xfrm>
            <a:off x="0" y="5711686"/>
            <a:ext cx="12192000" cy="1146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31" name="Rectangle 30">
            <a:extLst>
              <a:ext uri="{FF2B5EF4-FFF2-40B4-BE49-F238E27FC236}">
                <a16:creationId xmlns:a16="http://schemas.microsoft.com/office/drawing/2014/main" id="{A4254F6A-81DC-72CF-A8FB-0150B5FD3BA1}"/>
              </a:ext>
            </a:extLst>
          </p:cNvPr>
          <p:cNvSpPr/>
          <p:nvPr/>
        </p:nvSpPr>
        <p:spPr>
          <a:xfrm>
            <a:off x="209694" y="5930900"/>
            <a:ext cx="4140877" cy="707886"/>
          </a:xfrm>
          <a:prstGeom prst="rect">
            <a:avLst/>
          </a:prstGeom>
        </p:spPr>
        <p:txBody>
          <a:bodyPr wrap="none">
            <a:spAutoFit/>
          </a:bodyPr>
          <a:lstStyle/>
          <a:p>
            <a:pPr algn="ctr">
              <a:defRPr/>
            </a:pPr>
            <a:r>
              <a:rPr lang="en-US" altLang="en-US" sz="2000" kern="0" dirty="0">
                <a:solidFill>
                  <a:srgbClr val="3733DB"/>
                </a:solidFill>
              </a:rPr>
              <a:t>5-years PTMC : 31 March 2025 online</a:t>
            </a:r>
          </a:p>
          <a:p>
            <a:pPr algn="ctr">
              <a:defRPr/>
            </a:pPr>
            <a:r>
              <a:rPr lang="en-US" altLang="en-US" sz="2000" kern="0" dirty="0">
                <a:solidFill>
                  <a:srgbClr val="3733DB"/>
                </a:solidFill>
              </a:rPr>
              <a:t>recap and continuation  </a:t>
            </a:r>
          </a:p>
        </p:txBody>
      </p:sp>
      <p:sp>
        <p:nvSpPr>
          <p:cNvPr id="2" name="Title 4">
            <a:extLst>
              <a:ext uri="{FF2B5EF4-FFF2-40B4-BE49-F238E27FC236}">
                <a16:creationId xmlns:a16="http://schemas.microsoft.com/office/drawing/2014/main" id="{45F71A89-4E1B-144B-6000-B6D35E397B9B}"/>
              </a:ext>
            </a:extLst>
          </p:cNvPr>
          <p:cNvSpPr txBox="1">
            <a:spLocks/>
          </p:cNvSpPr>
          <p:nvPr/>
        </p:nvSpPr>
        <p:spPr>
          <a:xfrm>
            <a:off x="743934" y="0"/>
            <a:ext cx="10888430"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de-DE" sz="3600" b="1" dirty="0">
                <a:solidFill>
                  <a:srgbClr val="0000FF"/>
                </a:solidFill>
              </a:rPr>
              <a:t>5-year Particle Therapy </a:t>
            </a:r>
            <a:r>
              <a:rPr lang="en-US" altLang="de-DE" sz="3600" b="1" dirty="0" err="1">
                <a:solidFill>
                  <a:srgbClr val="0000FF"/>
                </a:solidFill>
              </a:rPr>
              <a:t>MasterClass</a:t>
            </a:r>
            <a:r>
              <a:rPr lang="en-US" altLang="de-DE" sz="3600" b="1" dirty="0">
                <a:solidFill>
                  <a:srgbClr val="0000FF"/>
                </a:solidFill>
              </a:rPr>
              <a:t> Anniversary</a:t>
            </a:r>
            <a:endParaRPr lang="en-US" altLang="de-DE" sz="3600" b="1" dirty="0">
              <a:latin typeface="+mn-lt"/>
            </a:endParaRPr>
          </a:p>
        </p:txBody>
      </p:sp>
      <p:sp>
        <p:nvSpPr>
          <p:cNvPr id="5" name="TextBox 4">
            <a:extLst>
              <a:ext uri="{FF2B5EF4-FFF2-40B4-BE49-F238E27FC236}">
                <a16:creationId xmlns:a16="http://schemas.microsoft.com/office/drawing/2014/main" id="{623877B7-2079-B5CE-D89F-8564B83CEBEC}"/>
              </a:ext>
            </a:extLst>
          </p:cNvPr>
          <p:cNvSpPr txBox="1"/>
          <p:nvPr/>
        </p:nvSpPr>
        <p:spPr>
          <a:xfrm>
            <a:off x="4382583" y="5575788"/>
            <a:ext cx="7480734" cy="830997"/>
          </a:xfrm>
          <a:prstGeom prst="rect">
            <a:avLst/>
          </a:prstGeom>
          <a:noFill/>
        </p:spPr>
        <p:txBody>
          <a:bodyPr wrap="square">
            <a:spAutoFit/>
          </a:bodyPr>
          <a:lstStyle/>
          <a:p>
            <a:pPr algn="ctr">
              <a:buNone/>
            </a:pPr>
            <a:r>
              <a:rPr lang="en-GB" sz="2400" dirty="0" err="1">
                <a:solidFill>
                  <a:srgbClr val="B724E7"/>
                </a:solidFill>
                <a:latin typeface="Arial" panose="020B0604020202020204" pitchFamily="34" charset="0"/>
                <a:cs typeface="Arial" panose="020B0604020202020204" pitchFamily="34" charset="0"/>
              </a:rPr>
              <a:t>i</a:t>
            </a:r>
            <a:r>
              <a:rPr lang="en-CH" sz="2400" dirty="0">
                <a:solidFill>
                  <a:srgbClr val="B724E7"/>
                </a:solidFill>
                <a:latin typeface="Arial" panose="020B0604020202020204" pitchFamily="34" charset="0"/>
                <a:cs typeface="Arial" panose="020B0604020202020204" pitchFamily="34" charset="0"/>
              </a:rPr>
              <a:t>nvolving uni students and high-school teachers</a:t>
            </a:r>
          </a:p>
          <a:p>
            <a:pPr algn="ctr">
              <a:buNone/>
            </a:pPr>
            <a:r>
              <a:rPr lang="en-GB" sz="2400" dirty="0">
                <a:solidFill>
                  <a:srgbClr val="B724E7"/>
                </a:solidFill>
                <a:latin typeface="Arial" panose="020B0604020202020204" pitchFamily="34" charset="0"/>
                <a:cs typeface="Arial" panose="020B0604020202020204" pitchFamily="34" charset="0"/>
              </a:rPr>
              <a:t>i</a:t>
            </a:r>
            <a:r>
              <a:rPr lang="en-CH" sz="2400" dirty="0">
                <a:solidFill>
                  <a:srgbClr val="B724E7"/>
                </a:solidFill>
                <a:latin typeface="Arial" panose="020B0604020202020204" pitchFamily="34" charset="0"/>
                <a:cs typeface="Arial" panose="020B0604020202020204" pitchFamily="34" charset="0"/>
              </a:rPr>
              <a:t>n-person and online to reach remote places</a:t>
            </a:r>
          </a:p>
        </p:txBody>
      </p:sp>
      <p:sp>
        <p:nvSpPr>
          <p:cNvPr id="6" name="TextBox 5">
            <a:extLst>
              <a:ext uri="{FF2B5EF4-FFF2-40B4-BE49-F238E27FC236}">
                <a16:creationId xmlns:a16="http://schemas.microsoft.com/office/drawing/2014/main" id="{444E3360-4F94-1011-189F-61B0FCDE8947}"/>
              </a:ext>
            </a:extLst>
          </p:cNvPr>
          <p:cNvSpPr txBox="1"/>
          <p:nvPr/>
        </p:nvSpPr>
        <p:spPr>
          <a:xfrm>
            <a:off x="4960562" y="1589102"/>
            <a:ext cx="6355080" cy="523220"/>
          </a:xfrm>
          <a:prstGeom prst="rect">
            <a:avLst/>
          </a:prstGeom>
          <a:noFill/>
        </p:spPr>
        <p:txBody>
          <a:bodyPr wrap="square">
            <a:spAutoFit/>
          </a:bodyPr>
          <a:lstStyle/>
          <a:p>
            <a:pPr algn="ctr">
              <a:buNone/>
            </a:pPr>
            <a:r>
              <a:rPr lang="en-US" sz="2800" dirty="0">
                <a:solidFill>
                  <a:srgbClr val="7030A0"/>
                </a:solidFill>
                <a:effectLst/>
                <a:ea typeface="Times New Roman" panose="02020603050405020304" pitchFamily="18" charset="0"/>
                <a:cs typeface="Arial" panose="020B0604020202020204" pitchFamily="34" charset="0"/>
              </a:rPr>
              <a:t>1500 high-school students every year </a:t>
            </a:r>
          </a:p>
        </p:txBody>
      </p:sp>
      <p:pic>
        <p:nvPicPr>
          <p:cNvPr id="3" name="Picture 2">
            <a:extLst>
              <a:ext uri="{FF2B5EF4-FFF2-40B4-BE49-F238E27FC236}">
                <a16:creationId xmlns:a16="http://schemas.microsoft.com/office/drawing/2014/main" id="{2B8A61A8-6D3B-3A0C-0AD9-8B9050EE1A03}"/>
              </a:ext>
            </a:extLst>
          </p:cNvPr>
          <p:cNvPicPr>
            <a:picLocks noChangeAspect="1"/>
          </p:cNvPicPr>
          <p:nvPr/>
        </p:nvPicPr>
        <p:blipFill>
          <a:blip r:embed="rId4"/>
          <a:stretch>
            <a:fillRect/>
          </a:stretch>
        </p:blipFill>
        <p:spPr>
          <a:xfrm>
            <a:off x="506368" y="843670"/>
            <a:ext cx="3547533" cy="5046133"/>
          </a:xfrm>
          <a:prstGeom prst="rect">
            <a:avLst/>
          </a:prstGeom>
        </p:spPr>
      </p:pic>
    </p:spTree>
    <p:extLst>
      <p:ext uri="{BB962C8B-B14F-4D97-AF65-F5344CB8AC3E}">
        <p14:creationId xmlns:p14="http://schemas.microsoft.com/office/powerpoint/2010/main" val="3127223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800BA-991D-E097-6510-8DD47FE035BB}"/>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9A5ECDE3-8820-521C-2FD9-D90CD8751E97}"/>
              </a:ext>
            </a:extLst>
          </p:cNvPr>
          <p:cNvSpPr/>
          <p:nvPr/>
        </p:nvSpPr>
        <p:spPr>
          <a:xfrm>
            <a:off x="4642594" y="689113"/>
            <a:ext cx="6991017" cy="1384995"/>
          </a:xfrm>
          <a:prstGeom prst="rect">
            <a:avLst/>
          </a:prstGeom>
        </p:spPr>
        <p:txBody>
          <a:bodyPr wrap="none">
            <a:spAutoFit/>
          </a:bodyPr>
          <a:lstStyle/>
          <a:p>
            <a:pPr algn="ctr">
              <a:defRPr/>
            </a:pPr>
            <a:r>
              <a:rPr lang="en-US" sz="2800" b="1" kern="0" noProof="1">
                <a:solidFill>
                  <a:srgbClr val="3733DB"/>
                </a:solidFill>
              </a:rPr>
              <a:t>Total: 81 institutes from 40 countries</a:t>
            </a:r>
          </a:p>
          <a:p>
            <a:pPr algn="ctr">
              <a:defRPr/>
            </a:pPr>
            <a:r>
              <a:rPr lang="en-US" sz="2800" b="1" kern="0" noProof="1">
                <a:solidFill>
                  <a:srgbClr val="3733DB"/>
                </a:solidFill>
              </a:rPr>
              <a:t>24 Algerian schools</a:t>
            </a:r>
          </a:p>
          <a:p>
            <a:pPr algn="ctr">
              <a:defRPr/>
            </a:pPr>
            <a:r>
              <a:rPr lang="en-US" sz="2800" b="1" kern="0" noProof="1">
                <a:solidFill>
                  <a:srgbClr val="3733DB"/>
                </a:solidFill>
              </a:rPr>
              <a:t>participated at least once since the first pilots</a:t>
            </a:r>
          </a:p>
        </p:txBody>
      </p:sp>
      <p:sp>
        <p:nvSpPr>
          <p:cNvPr id="4" name="Rectangle 3">
            <a:extLst>
              <a:ext uri="{FF2B5EF4-FFF2-40B4-BE49-F238E27FC236}">
                <a16:creationId xmlns:a16="http://schemas.microsoft.com/office/drawing/2014/main" id="{DF49E90C-E37F-C2EC-5348-8610B8FBB6A4}"/>
              </a:ext>
            </a:extLst>
          </p:cNvPr>
          <p:cNvSpPr/>
          <p:nvPr/>
        </p:nvSpPr>
        <p:spPr>
          <a:xfrm>
            <a:off x="0" y="5711686"/>
            <a:ext cx="12192000" cy="1146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pic>
        <p:nvPicPr>
          <p:cNvPr id="26" name="Picture 25">
            <a:extLst>
              <a:ext uri="{FF2B5EF4-FFF2-40B4-BE49-F238E27FC236}">
                <a16:creationId xmlns:a16="http://schemas.microsoft.com/office/drawing/2014/main" id="{45A18422-E9CF-4CD2-CEC2-16D69609B817}"/>
              </a:ext>
            </a:extLst>
          </p:cNvPr>
          <p:cNvPicPr>
            <a:picLocks noChangeAspect="1"/>
          </p:cNvPicPr>
          <p:nvPr/>
        </p:nvPicPr>
        <p:blipFill>
          <a:blip r:embed="rId3"/>
          <a:stretch>
            <a:fillRect/>
          </a:stretch>
        </p:blipFill>
        <p:spPr>
          <a:xfrm>
            <a:off x="506368" y="843670"/>
            <a:ext cx="3547533" cy="5046133"/>
          </a:xfrm>
          <a:prstGeom prst="rect">
            <a:avLst/>
          </a:prstGeom>
        </p:spPr>
      </p:pic>
      <p:sp>
        <p:nvSpPr>
          <p:cNvPr id="5" name="TextBox 4">
            <a:extLst>
              <a:ext uri="{FF2B5EF4-FFF2-40B4-BE49-F238E27FC236}">
                <a16:creationId xmlns:a16="http://schemas.microsoft.com/office/drawing/2014/main" id="{56ED45C5-2C6B-E1FC-2C9A-E228D2D85AFD}"/>
              </a:ext>
            </a:extLst>
          </p:cNvPr>
          <p:cNvSpPr txBox="1"/>
          <p:nvPr/>
        </p:nvSpPr>
        <p:spPr>
          <a:xfrm>
            <a:off x="4350034" y="4848720"/>
            <a:ext cx="7480734" cy="830997"/>
          </a:xfrm>
          <a:prstGeom prst="rect">
            <a:avLst/>
          </a:prstGeom>
          <a:noFill/>
        </p:spPr>
        <p:txBody>
          <a:bodyPr wrap="square">
            <a:spAutoFit/>
          </a:bodyPr>
          <a:lstStyle/>
          <a:p>
            <a:pPr algn="ctr">
              <a:buNone/>
            </a:pPr>
            <a:r>
              <a:rPr lang="en-US" sz="2400" noProof="1">
                <a:solidFill>
                  <a:srgbClr val="B724E7"/>
                </a:solidFill>
                <a:latin typeface="Arial" panose="020B0604020202020204" pitchFamily="34" charset="0"/>
                <a:cs typeface="Arial" panose="020B0604020202020204" pitchFamily="34" charset="0"/>
              </a:rPr>
              <a:t>52 moderation common video-conferences</a:t>
            </a:r>
          </a:p>
          <a:p>
            <a:pPr algn="ctr">
              <a:buNone/>
            </a:pPr>
            <a:r>
              <a:rPr lang="en-US" sz="2400" noProof="1">
                <a:solidFill>
                  <a:srgbClr val="B724E7"/>
                </a:solidFill>
                <a:latin typeface="Arial" panose="020B0604020202020204" pitchFamily="34" charset="0"/>
                <a:cs typeface="Arial" panose="020B0604020202020204" pitchFamily="34" charset="0"/>
              </a:rPr>
              <a:t>30 online (3 hours) training sessions </a:t>
            </a:r>
          </a:p>
        </p:txBody>
      </p:sp>
      <p:pic>
        <p:nvPicPr>
          <p:cNvPr id="7" name="Picture 6">
            <a:extLst>
              <a:ext uri="{FF2B5EF4-FFF2-40B4-BE49-F238E27FC236}">
                <a16:creationId xmlns:a16="http://schemas.microsoft.com/office/drawing/2014/main" id="{F7685A7B-6521-0226-D8B8-91A7F336112F}"/>
              </a:ext>
            </a:extLst>
          </p:cNvPr>
          <p:cNvPicPr>
            <a:picLocks noChangeAspect="1"/>
          </p:cNvPicPr>
          <p:nvPr/>
        </p:nvPicPr>
        <p:blipFill>
          <a:blip r:embed="rId4"/>
          <a:stretch>
            <a:fillRect/>
          </a:stretch>
        </p:blipFill>
        <p:spPr>
          <a:xfrm>
            <a:off x="4372259" y="2214863"/>
            <a:ext cx="7492530" cy="2471440"/>
          </a:xfrm>
          <a:prstGeom prst="rect">
            <a:avLst/>
          </a:prstGeom>
        </p:spPr>
      </p:pic>
      <p:sp>
        <p:nvSpPr>
          <p:cNvPr id="3" name="Title 4">
            <a:extLst>
              <a:ext uri="{FF2B5EF4-FFF2-40B4-BE49-F238E27FC236}">
                <a16:creationId xmlns:a16="http://schemas.microsoft.com/office/drawing/2014/main" id="{78380DA8-366A-47E6-6E5F-6DEFE8FA6F5B}"/>
              </a:ext>
            </a:extLst>
          </p:cNvPr>
          <p:cNvSpPr txBox="1">
            <a:spLocks/>
          </p:cNvSpPr>
          <p:nvPr/>
        </p:nvSpPr>
        <p:spPr>
          <a:xfrm>
            <a:off x="743934" y="0"/>
            <a:ext cx="10888430"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de-DE" sz="3600" b="1" dirty="0">
                <a:solidFill>
                  <a:srgbClr val="0000FF"/>
                </a:solidFill>
              </a:rPr>
              <a:t>5-year Particle Therapy </a:t>
            </a:r>
            <a:r>
              <a:rPr lang="en-US" altLang="de-DE" sz="3600" b="1" dirty="0" err="1">
                <a:solidFill>
                  <a:srgbClr val="0000FF"/>
                </a:solidFill>
              </a:rPr>
              <a:t>MasterClass</a:t>
            </a:r>
            <a:r>
              <a:rPr lang="en-US" altLang="de-DE" sz="3600" b="1" dirty="0">
                <a:solidFill>
                  <a:srgbClr val="0000FF"/>
                </a:solidFill>
              </a:rPr>
              <a:t> Anniversary</a:t>
            </a:r>
            <a:endParaRPr lang="en-US" altLang="de-DE" sz="3600" b="1" dirty="0">
              <a:latin typeface="+mn-lt"/>
            </a:endParaRPr>
          </a:p>
        </p:txBody>
      </p:sp>
    </p:spTree>
    <p:extLst>
      <p:ext uri="{BB962C8B-B14F-4D97-AF65-F5344CB8AC3E}">
        <p14:creationId xmlns:p14="http://schemas.microsoft.com/office/powerpoint/2010/main" val="1043023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D7C63-CCAF-8931-2607-550926B8C2AE}"/>
            </a:ext>
          </a:extLst>
        </p:cNvPr>
        <p:cNvGrpSpPr/>
        <p:nvPr/>
      </p:nvGrpSpPr>
      <p:grpSpPr>
        <a:xfrm>
          <a:off x="0" y="0"/>
          <a:ext cx="0" cy="0"/>
          <a:chOff x="0" y="0"/>
          <a:chExt cx="0" cy="0"/>
        </a:xfrm>
      </p:grpSpPr>
      <p:pic>
        <p:nvPicPr>
          <p:cNvPr id="6" name="Picture 5" descr="A screenshot of a video chat&#10;&#10;AI-generated content may be incorrect.">
            <a:extLst>
              <a:ext uri="{FF2B5EF4-FFF2-40B4-BE49-F238E27FC236}">
                <a16:creationId xmlns:a16="http://schemas.microsoft.com/office/drawing/2014/main" id="{2959DA4D-F5C5-0BB4-459C-AFEB5FC108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19600" y="1627017"/>
            <a:ext cx="7772400" cy="4865166"/>
          </a:xfrm>
          <a:prstGeom prst="rect">
            <a:avLst/>
          </a:prstGeom>
        </p:spPr>
      </p:pic>
      <p:pic>
        <p:nvPicPr>
          <p:cNvPr id="3" name="Picture 2" descr="A screenshot of a video conference&#10;&#10;AI-generated content may be incorrect.">
            <a:extLst>
              <a:ext uri="{FF2B5EF4-FFF2-40B4-BE49-F238E27FC236}">
                <a16:creationId xmlns:a16="http://schemas.microsoft.com/office/drawing/2014/main" id="{899DC2C6-E2C7-333C-37AE-7FD423AFAE7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7753367" cy="3219145"/>
          </a:xfrm>
          <a:prstGeom prst="rect">
            <a:avLst/>
          </a:prstGeom>
        </p:spPr>
      </p:pic>
      <p:pic>
        <p:nvPicPr>
          <p:cNvPr id="9" name="Picture 8" descr="A screenshot of a video call&#10;&#10;AI-generated content may be incorrect.">
            <a:extLst>
              <a:ext uri="{FF2B5EF4-FFF2-40B4-BE49-F238E27FC236}">
                <a16:creationId xmlns:a16="http://schemas.microsoft.com/office/drawing/2014/main" id="{D6C15F85-F8B6-8384-6623-BD233D3ABA0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004458" y="3212631"/>
            <a:ext cx="2040822" cy="3279552"/>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F1DDC074-5566-5567-9429-4D29D52BBB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72318" y="223583"/>
            <a:ext cx="4178167" cy="1262317"/>
          </a:xfrm>
          <a:prstGeom prst="rect">
            <a:avLst/>
          </a:prstGeom>
        </p:spPr>
      </p:pic>
      <p:sp>
        <p:nvSpPr>
          <p:cNvPr id="4" name="Rectangle 3">
            <a:extLst>
              <a:ext uri="{FF2B5EF4-FFF2-40B4-BE49-F238E27FC236}">
                <a16:creationId xmlns:a16="http://schemas.microsoft.com/office/drawing/2014/main" id="{D3592BC6-4BE0-C43E-E4A3-8F700AE5B711}"/>
              </a:ext>
            </a:extLst>
          </p:cNvPr>
          <p:cNvSpPr/>
          <p:nvPr/>
        </p:nvSpPr>
        <p:spPr>
          <a:xfrm>
            <a:off x="342768" y="3286004"/>
            <a:ext cx="2318922" cy="1569660"/>
          </a:xfrm>
          <a:prstGeom prst="rect">
            <a:avLst/>
          </a:prstGeom>
        </p:spPr>
        <p:txBody>
          <a:bodyPr wrap="square">
            <a:spAutoFit/>
          </a:bodyPr>
          <a:lstStyle/>
          <a:p>
            <a:r>
              <a:rPr lang="en-US" sz="2400" b="1" dirty="0">
                <a:solidFill>
                  <a:srgbClr val="7030A0"/>
                </a:solidFill>
              </a:rPr>
              <a:t>Total 30 Online </a:t>
            </a:r>
          </a:p>
          <a:p>
            <a:r>
              <a:rPr lang="en-US" sz="2400" b="1" dirty="0">
                <a:solidFill>
                  <a:srgbClr val="7030A0"/>
                </a:solidFill>
              </a:rPr>
              <a:t>Training Session</a:t>
            </a:r>
          </a:p>
          <a:p>
            <a:endParaRPr lang="en-US" sz="2400" b="1" dirty="0">
              <a:solidFill>
                <a:srgbClr val="7030A0"/>
              </a:solidFill>
            </a:endParaRPr>
          </a:p>
          <a:p>
            <a:r>
              <a:rPr lang="en-US" sz="2400" b="1" dirty="0">
                <a:solidFill>
                  <a:srgbClr val="7030A0"/>
                </a:solidFill>
              </a:rPr>
              <a:t>About 90 hours</a:t>
            </a:r>
          </a:p>
        </p:txBody>
      </p:sp>
      <p:pic>
        <p:nvPicPr>
          <p:cNvPr id="7" name="Picture 6" descr="A screenshot of a computer&#10;&#10;AI-generated content may be incorrect.">
            <a:extLst>
              <a:ext uri="{FF2B5EF4-FFF2-40B4-BE49-F238E27FC236}">
                <a16:creationId xmlns:a16="http://schemas.microsoft.com/office/drawing/2014/main" id="{F2FA3C97-5FE0-6E35-F6D8-CF484B2D4A7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152063" y="1676570"/>
            <a:ext cx="3898422" cy="3554413"/>
          </a:xfrm>
          <a:prstGeom prst="rect">
            <a:avLst/>
          </a:prstGeom>
        </p:spPr>
      </p:pic>
      <p:sp>
        <p:nvSpPr>
          <p:cNvPr id="8" name="Explosion 2 7">
            <a:extLst>
              <a:ext uri="{FF2B5EF4-FFF2-40B4-BE49-F238E27FC236}">
                <a16:creationId xmlns:a16="http://schemas.microsoft.com/office/drawing/2014/main" id="{AB40F32D-FA10-3B49-4B68-B70E020D7676}"/>
              </a:ext>
            </a:extLst>
          </p:cNvPr>
          <p:cNvSpPr/>
          <p:nvPr/>
        </p:nvSpPr>
        <p:spPr>
          <a:xfrm>
            <a:off x="-83154" y="4763336"/>
            <a:ext cx="3795183" cy="2094664"/>
          </a:xfrm>
          <a:prstGeom prst="irregularSeal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 </a:t>
            </a:r>
            <a:r>
              <a:rPr lang="en-US" sz="2400" b="1" dirty="0" err="1">
                <a:solidFill>
                  <a:srgbClr val="B724E7"/>
                </a:solidFill>
              </a:rPr>
              <a:t>matRad</a:t>
            </a:r>
            <a:endParaRPr lang="en-US" sz="2400" b="1" dirty="0">
              <a:solidFill>
                <a:srgbClr val="B724E7"/>
              </a:solidFill>
            </a:endParaRPr>
          </a:p>
          <a:p>
            <a:pPr algn="ctr"/>
            <a:r>
              <a:rPr lang="en-US" sz="2400" b="1" dirty="0">
                <a:solidFill>
                  <a:srgbClr val="B724E7"/>
                </a:solidFill>
              </a:rPr>
              <a:t>By N.M.</a:t>
            </a:r>
            <a:endParaRPr lang="en-CH" sz="2400" b="1" dirty="0">
              <a:solidFill>
                <a:srgbClr val="B724E7"/>
              </a:solidFill>
            </a:endParaRPr>
          </a:p>
        </p:txBody>
      </p:sp>
    </p:spTree>
    <p:extLst>
      <p:ext uri="{BB962C8B-B14F-4D97-AF65-F5344CB8AC3E}">
        <p14:creationId xmlns:p14="http://schemas.microsoft.com/office/powerpoint/2010/main" val="1712691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18C23-9148-2E89-CF29-DC8BAEB27F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10A4B89-80A4-5F6A-F066-4A2F66C80966}"/>
              </a:ext>
            </a:extLst>
          </p:cNvPr>
          <p:cNvSpPr/>
          <p:nvPr/>
        </p:nvSpPr>
        <p:spPr>
          <a:xfrm>
            <a:off x="0" y="5711686"/>
            <a:ext cx="12192000" cy="1146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3" name="Title 4">
            <a:extLst>
              <a:ext uri="{FF2B5EF4-FFF2-40B4-BE49-F238E27FC236}">
                <a16:creationId xmlns:a16="http://schemas.microsoft.com/office/drawing/2014/main" id="{F592ED63-5783-7CA7-5BD1-38FFB9F7A51B}"/>
              </a:ext>
            </a:extLst>
          </p:cNvPr>
          <p:cNvSpPr txBox="1">
            <a:spLocks/>
          </p:cNvSpPr>
          <p:nvPr/>
        </p:nvSpPr>
        <p:spPr>
          <a:xfrm>
            <a:off x="2098601" y="112412"/>
            <a:ext cx="8622873"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de-DE" sz="3600" b="1" dirty="0">
                <a:solidFill>
                  <a:srgbClr val="0000FF"/>
                </a:solidFill>
              </a:rPr>
              <a:t>Particle Therapy </a:t>
            </a:r>
            <a:r>
              <a:rPr lang="en-US" altLang="de-DE" sz="3600" b="1" dirty="0" err="1">
                <a:solidFill>
                  <a:srgbClr val="0000FF"/>
                </a:solidFill>
              </a:rPr>
              <a:t>MasterClass</a:t>
            </a:r>
            <a:r>
              <a:rPr lang="en-US" altLang="de-DE" sz="3600" b="1" dirty="0">
                <a:solidFill>
                  <a:srgbClr val="0000FF"/>
                </a:solidFill>
              </a:rPr>
              <a:t> Material </a:t>
            </a:r>
            <a:endParaRPr lang="en-US" altLang="de-DE" sz="3600" b="1" dirty="0">
              <a:latin typeface="+mn-lt"/>
            </a:endParaRPr>
          </a:p>
        </p:txBody>
      </p:sp>
      <p:pic>
        <p:nvPicPr>
          <p:cNvPr id="2" name="Picture 1">
            <a:extLst>
              <a:ext uri="{FF2B5EF4-FFF2-40B4-BE49-F238E27FC236}">
                <a16:creationId xmlns:a16="http://schemas.microsoft.com/office/drawing/2014/main" id="{1C439319-4FB3-0163-F3AD-1D1EF2DAAF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95400" y="1484784"/>
            <a:ext cx="7560840" cy="5270396"/>
          </a:xfrm>
          <a:prstGeom prst="rect">
            <a:avLst/>
          </a:prstGeom>
        </p:spPr>
      </p:pic>
      <p:pic>
        <p:nvPicPr>
          <p:cNvPr id="6" name="Picture 5">
            <a:extLst>
              <a:ext uri="{FF2B5EF4-FFF2-40B4-BE49-F238E27FC236}">
                <a16:creationId xmlns:a16="http://schemas.microsoft.com/office/drawing/2014/main" id="{306C168A-C69C-DC9B-C286-3E409CADA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087888" y="3540528"/>
            <a:ext cx="3864235" cy="2952347"/>
          </a:xfrm>
          <a:prstGeom prst="rect">
            <a:avLst/>
          </a:prstGeom>
        </p:spPr>
      </p:pic>
      <p:pic>
        <p:nvPicPr>
          <p:cNvPr id="8" name="Picture 7">
            <a:extLst>
              <a:ext uri="{FF2B5EF4-FFF2-40B4-BE49-F238E27FC236}">
                <a16:creationId xmlns:a16="http://schemas.microsoft.com/office/drawing/2014/main" id="{64543B51-3C12-D625-25CB-915BDFB157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9225404" y="1944216"/>
            <a:ext cx="2919268" cy="4869160"/>
          </a:xfrm>
          <a:prstGeom prst="rect">
            <a:avLst/>
          </a:prstGeom>
        </p:spPr>
      </p:pic>
      <p:sp>
        <p:nvSpPr>
          <p:cNvPr id="9" name="TextBox 8">
            <a:extLst>
              <a:ext uri="{FF2B5EF4-FFF2-40B4-BE49-F238E27FC236}">
                <a16:creationId xmlns:a16="http://schemas.microsoft.com/office/drawing/2014/main" id="{E7109CF7-A793-D03A-1631-B57173921019}"/>
              </a:ext>
            </a:extLst>
          </p:cNvPr>
          <p:cNvSpPr txBox="1"/>
          <p:nvPr/>
        </p:nvSpPr>
        <p:spPr>
          <a:xfrm>
            <a:off x="2098601" y="965412"/>
            <a:ext cx="7480734" cy="461665"/>
          </a:xfrm>
          <a:prstGeom prst="rect">
            <a:avLst/>
          </a:prstGeom>
          <a:noFill/>
        </p:spPr>
        <p:txBody>
          <a:bodyPr wrap="square">
            <a:spAutoFit/>
          </a:bodyPr>
          <a:lstStyle/>
          <a:p>
            <a:pPr algn="ctr">
              <a:buNone/>
            </a:pPr>
            <a:r>
              <a:rPr lang="en-US" sz="2400" noProof="1">
                <a:solidFill>
                  <a:srgbClr val="B724E7"/>
                </a:solidFill>
                <a:latin typeface="Arial" panose="020B0604020202020204" pitchFamily="34" charset="0"/>
                <a:cs typeface="Arial" panose="020B0604020202020204" pitchFamily="34" charset="0"/>
              </a:rPr>
              <a:t>Enriching with material for university students </a:t>
            </a:r>
          </a:p>
        </p:txBody>
      </p:sp>
    </p:spTree>
    <p:extLst>
      <p:ext uri="{BB962C8B-B14F-4D97-AF65-F5344CB8AC3E}">
        <p14:creationId xmlns:p14="http://schemas.microsoft.com/office/powerpoint/2010/main" val="2066081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5E34A-DB42-7194-DA4C-7AF7578E6BFA}"/>
            </a:ext>
          </a:extLst>
        </p:cNvPr>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1516" y="3971765"/>
            <a:ext cx="2296582" cy="2647555"/>
          </a:xfrm>
          <a:prstGeom prst="rect">
            <a:avLst/>
          </a:prstGeom>
        </p:spPr>
      </p:pic>
      <p:sp>
        <p:nvSpPr>
          <p:cNvPr id="5" name="Slide Number Placeholder 4">
            <a:extLst>
              <a:ext uri="{FF2B5EF4-FFF2-40B4-BE49-F238E27FC236}">
                <a16:creationId xmlns:a16="http://schemas.microsoft.com/office/drawing/2014/main" id="{5F91F299-BECF-8EB2-D2F4-06036CA132C2}"/>
              </a:ext>
            </a:extLst>
          </p:cNvPr>
          <p:cNvSpPr>
            <a:spLocks noGrp="1"/>
          </p:cNvSpPr>
          <p:nvPr>
            <p:ph type="sldNum" sz="quarter" idx="12"/>
          </p:nvPr>
        </p:nvSpPr>
        <p:spPr/>
        <p:txBody>
          <a:bodyPr/>
          <a:lstStyle/>
          <a:p>
            <a:fld id="{F03EBE30-3689-42B7-ABF5-604AC779A0A8}" type="slidenum">
              <a:rPr lang="el-GR" smtClean="0"/>
              <a:t>26</a:t>
            </a:fld>
            <a:endParaRPr lang="el-GR" dirty="0"/>
          </a:p>
        </p:txBody>
      </p:sp>
      <p:sp>
        <p:nvSpPr>
          <p:cNvPr id="6" name="Rectangle 5">
            <a:extLst>
              <a:ext uri="{FF2B5EF4-FFF2-40B4-BE49-F238E27FC236}">
                <a16:creationId xmlns:a16="http://schemas.microsoft.com/office/drawing/2014/main" id="{9AEAED27-E80B-FC88-E21C-60283F422AB3}"/>
              </a:ext>
            </a:extLst>
          </p:cNvPr>
          <p:cNvSpPr/>
          <p:nvPr/>
        </p:nvSpPr>
        <p:spPr>
          <a:xfrm>
            <a:off x="-1056696" y="1085318"/>
            <a:ext cx="8969620" cy="1323632"/>
          </a:xfrm>
          <a:prstGeom prst="rect">
            <a:avLst/>
          </a:prstGeom>
        </p:spPr>
        <p:txBody>
          <a:bodyPr wrap="square">
            <a:spAutoFit/>
          </a:bodyPr>
          <a:lstStyle/>
          <a:p>
            <a:pPr algn="ctr"/>
            <a:r>
              <a:rPr lang="en-US" sz="2667" b="1" dirty="0">
                <a:solidFill>
                  <a:srgbClr val="7030A0"/>
                </a:solidFill>
              </a:rPr>
              <a:t>Particle Therapy </a:t>
            </a:r>
            <a:r>
              <a:rPr lang="en-US" sz="2667" b="1" dirty="0" err="1">
                <a:solidFill>
                  <a:srgbClr val="7030A0"/>
                </a:solidFill>
              </a:rPr>
              <a:t>MasterClasses</a:t>
            </a:r>
            <a:endParaRPr lang="en-US" sz="2667" b="1" dirty="0">
              <a:solidFill>
                <a:srgbClr val="7030A0"/>
              </a:solidFill>
            </a:endParaRPr>
          </a:p>
          <a:p>
            <a:pPr algn="ctr"/>
            <a:r>
              <a:rPr lang="en-US" sz="2667" b="1" dirty="0">
                <a:solidFill>
                  <a:srgbClr val="7030A0"/>
                </a:solidFill>
              </a:rPr>
              <a:t> </a:t>
            </a:r>
            <a:r>
              <a:rPr lang="en-US" sz="2667" b="1" dirty="0">
                <a:solidFill>
                  <a:srgbClr val="7030A0"/>
                </a:solidFill>
                <a:hlinkClick r:id="rId4"/>
              </a:rPr>
              <a:t>https://indico.cern.ch/e/PTMC/</a:t>
            </a:r>
            <a:endParaRPr lang="en-US" sz="2667" b="1" dirty="0">
              <a:solidFill>
                <a:srgbClr val="7030A0"/>
              </a:solidFill>
            </a:endParaRPr>
          </a:p>
          <a:p>
            <a:pPr algn="ctr"/>
            <a:endParaRPr lang="x-none" sz="2667" b="1" dirty="0">
              <a:solidFill>
                <a:srgbClr val="7030A0"/>
              </a:solidFill>
            </a:endParaRPr>
          </a:p>
        </p:txBody>
      </p:sp>
      <p:sp>
        <p:nvSpPr>
          <p:cNvPr id="11" name="Titel 1">
            <a:extLst>
              <a:ext uri="{FF2B5EF4-FFF2-40B4-BE49-F238E27FC236}">
                <a16:creationId xmlns:a16="http://schemas.microsoft.com/office/drawing/2014/main" id="{1B263677-550A-720E-771C-6A4DB36E9422}"/>
              </a:ext>
            </a:extLst>
          </p:cNvPr>
          <p:cNvSpPr txBox="1">
            <a:spLocks/>
          </p:cNvSpPr>
          <p:nvPr/>
        </p:nvSpPr>
        <p:spPr bwMode="auto">
          <a:xfrm>
            <a:off x="1387153" y="15095"/>
            <a:ext cx="9308061"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de-DE" altLang="en-US" sz="4000" b="1" kern="0" dirty="0">
                <a:solidFill>
                  <a:srgbClr val="0000FF"/>
                </a:solidFill>
                <a:latin typeface="Calibri" charset="0"/>
                <a:ea typeface="Calibri" charset="0"/>
                <a:cs typeface="Calibri" charset="0"/>
              </a:rPr>
              <a:t>PTMC 11 Feb 2025</a:t>
            </a:r>
            <a:endParaRPr lang="de-DE" altLang="en-US" sz="4000" b="1" kern="0" dirty="0">
              <a:solidFill>
                <a:srgbClr val="C00000"/>
              </a:solidFill>
              <a:latin typeface="Calibri" charset="0"/>
              <a:ea typeface="Calibri" charset="0"/>
              <a:cs typeface="Calibri" charset="0"/>
            </a:endParaRPr>
          </a:p>
        </p:txBody>
      </p:sp>
      <p:pic>
        <p:nvPicPr>
          <p:cNvPr id="3" name="Picture 2" descr="A blue and white calendar with black text&#10;&#10;AI-generated content may be incorrect.">
            <a:extLst>
              <a:ext uri="{FF2B5EF4-FFF2-40B4-BE49-F238E27FC236}">
                <a16:creationId xmlns:a16="http://schemas.microsoft.com/office/drawing/2014/main" id="{9C567A9D-E4BD-1E30-F511-6B28437807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790" y="2773680"/>
            <a:ext cx="4468226" cy="3879728"/>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5215" y="3592822"/>
            <a:ext cx="3403990" cy="3060586"/>
          </a:xfrm>
          <a:prstGeom prst="rect">
            <a:avLst/>
          </a:prstGeom>
        </p:spPr>
      </p:pic>
      <p:pic>
        <p:nvPicPr>
          <p:cNvPr id="13" name="Γραφικό 13" descr="Σημάδι με συμπαγές γέμισμα">
            <a:extLst>
              <a:ext uri="{FF2B5EF4-FFF2-40B4-BE49-F238E27FC236}">
                <a16:creationId xmlns:a16="http://schemas.microsoft.com/office/drawing/2014/main" id="{500B5895-B5B5-2EE9-EA94-BF0E4E1B2F6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62602" y="3622642"/>
            <a:ext cx="498080" cy="498080"/>
          </a:xfrm>
          <a:prstGeom prst="rect">
            <a:avLst/>
          </a:prstGeom>
        </p:spPr>
      </p:pic>
      <p:pic>
        <p:nvPicPr>
          <p:cNvPr id="14" name="Γραφικό 13" descr="Σημάδι με συμπαγές γέμισμα">
            <a:extLst>
              <a:ext uri="{FF2B5EF4-FFF2-40B4-BE49-F238E27FC236}">
                <a16:creationId xmlns:a16="http://schemas.microsoft.com/office/drawing/2014/main" id="{500B5895-B5B5-2EE9-EA94-BF0E4E1B2F6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79533" y="3985945"/>
            <a:ext cx="498080" cy="498080"/>
          </a:xfrm>
          <a:prstGeom prst="rect">
            <a:avLst/>
          </a:prstGeom>
        </p:spPr>
      </p:pic>
      <p:pic>
        <p:nvPicPr>
          <p:cNvPr id="15" name="Γραφικό 13" descr="Σημάδι με συμπαγές γέμισμα">
            <a:extLst>
              <a:ext uri="{FF2B5EF4-FFF2-40B4-BE49-F238E27FC236}">
                <a16:creationId xmlns:a16="http://schemas.microsoft.com/office/drawing/2014/main" id="{500B5895-B5B5-2EE9-EA94-BF0E4E1B2F6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12520" y="4943162"/>
            <a:ext cx="498080" cy="498080"/>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32518" y="4367637"/>
            <a:ext cx="2494092" cy="2171275"/>
          </a:xfrm>
          <a:prstGeom prst="rect">
            <a:avLst/>
          </a:prstGeom>
        </p:spPr>
      </p:pic>
      <p:pic>
        <p:nvPicPr>
          <p:cNvPr id="16" name="Γραφικό 13" descr="Σημάδι με συμπαγές γέμισμα">
            <a:extLst>
              <a:ext uri="{FF2B5EF4-FFF2-40B4-BE49-F238E27FC236}">
                <a16:creationId xmlns:a16="http://schemas.microsoft.com/office/drawing/2014/main" id="{500B5895-B5B5-2EE9-EA94-BF0E4E1B2F6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46174" y="5337064"/>
            <a:ext cx="498080" cy="498080"/>
          </a:xfrm>
          <a:prstGeom prst="rect">
            <a:avLst/>
          </a:prstGeom>
        </p:spPr>
      </p:pic>
      <p:pic>
        <p:nvPicPr>
          <p:cNvPr id="18" name="Γραφικό 13" descr="Σημάδι με συμπαγές γέμισμα">
            <a:extLst>
              <a:ext uri="{FF2B5EF4-FFF2-40B4-BE49-F238E27FC236}">
                <a16:creationId xmlns:a16="http://schemas.microsoft.com/office/drawing/2014/main" id="{500B5895-B5B5-2EE9-EA94-BF0E4E1B2F6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76628" y="5677826"/>
            <a:ext cx="498080" cy="498080"/>
          </a:xfrm>
          <a:prstGeom prst="rect">
            <a:avLst/>
          </a:prstGeom>
        </p:spPr>
      </p:pic>
      <p:pic>
        <p:nvPicPr>
          <p:cNvPr id="7" name="Picture 6" descr="A person in glasses taking a selfie&#10;&#10;AI-generated content may be incorrect.">
            <a:extLst>
              <a:ext uri="{FF2B5EF4-FFF2-40B4-BE49-F238E27FC236}">
                <a16:creationId xmlns:a16="http://schemas.microsoft.com/office/drawing/2014/main" id="{39D3414D-3F18-3374-1ABE-F02D0FA1DEE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163138" y="674668"/>
            <a:ext cx="5833146" cy="2900627"/>
          </a:xfrm>
          <a:prstGeom prst="rect">
            <a:avLst/>
          </a:prstGeom>
        </p:spPr>
      </p:pic>
      <p:sp>
        <p:nvSpPr>
          <p:cNvPr id="12" name="Title 4">
            <a:extLst>
              <a:ext uri="{FF2B5EF4-FFF2-40B4-BE49-F238E27FC236}">
                <a16:creationId xmlns:a16="http://schemas.microsoft.com/office/drawing/2014/main" id="{6ABCA0A7-0445-1ECD-0655-E1FFD9919CD0}"/>
              </a:ext>
            </a:extLst>
          </p:cNvPr>
          <p:cNvSpPr txBox="1">
            <a:spLocks/>
          </p:cNvSpPr>
          <p:nvPr/>
        </p:nvSpPr>
        <p:spPr bwMode="auto">
          <a:xfrm>
            <a:off x="5890475" y="26905"/>
            <a:ext cx="64327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2000" kern="0" dirty="0">
                <a:solidFill>
                  <a:srgbClr val="7030A0"/>
                </a:solidFill>
                <a:latin typeface="ArialMT" charset="0"/>
              </a:rPr>
              <a:t>Historic GSI Cave M </a:t>
            </a:r>
          </a:p>
          <a:p>
            <a:pPr>
              <a:defRPr/>
            </a:pPr>
            <a:r>
              <a:rPr lang="en-US" sz="2000" kern="0" dirty="0">
                <a:solidFill>
                  <a:srgbClr val="7030A0"/>
                </a:solidFill>
                <a:latin typeface="ArialMT" charset="0"/>
              </a:rPr>
              <a:t>where carbon ion therapy was pioneered in Europe</a:t>
            </a:r>
            <a:endParaRPr lang="en-US" sz="2400" kern="0" dirty="0">
              <a:solidFill>
                <a:srgbClr val="7030A0"/>
              </a:solidFill>
              <a:latin typeface="ArialMT" charset="0"/>
            </a:endParaRPr>
          </a:p>
        </p:txBody>
      </p:sp>
      <p:pic>
        <p:nvPicPr>
          <p:cNvPr id="19" name="Picture 18" descr="A person in glasses taking a selfie&#10;&#10;AI-generated content may be incorrect.">
            <a:extLst>
              <a:ext uri="{FF2B5EF4-FFF2-40B4-BE49-F238E27FC236}">
                <a16:creationId xmlns:a16="http://schemas.microsoft.com/office/drawing/2014/main" id="{4B318A53-97DF-3213-2258-C197C50BB27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190278" y="674669"/>
            <a:ext cx="5936332" cy="2918796"/>
          </a:xfrm>
          <a:prstGeom prst="rect">
            <a:avLst/>
          </a:prstGeom>
        </p:spPr>
      </p:pic>
    </p:spTree>
    <p:extLst>
      <p:ext uri="{BB962C8B-B14F-4D97-AF65-F5344CB8AC3E}">
        <p14:creationId xmlns:p14="http://schemas.microsoft.com/office/powerpoint/2010/main" val="1818612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7A9B5-F6AF-A1D8-A945-6DBD98B835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976968-9010-910A-1009-B06C110D8806}"/>
              </a:ext>
            </a:extLst>
          </p:cNvPr>
          <p:cNvSpPr txBox="1"/>
          <p:nvPr/>
        </p:nvSpPr>
        <p:spPr>
          <a:xfrm>
            <a:off x="2014473" y="178729"/>
            <a:ext cx="8163053" cy="1661993"/>
          </a:xfrm>
          <a:prstGeom prst="rect">
            <a:avLst/>
          </a:prstGeom>
          <a:noFill/>
        </p:spPr>
        <p:txBody>
          <a:bodyPr wrap="square">
            <a:spAutoFit/>
          </a:bodyPr>
          <a:lstStyle/>
          <a:p>
            <a:pPr algn="ctr">
              <a:lnSpc>
                <a:spcPct val="150000"/>
              </a:lnSpc>
            </a:pPr>
            <a:r>
              <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rPr>
              <a:t>Particle Therapy </a:t>
            </a:r>
            <a:r>
              <a:rPr lang="en-US" altLang="en-US" sz="3600" dirty="0" err="1">
                <a:solidFill>
                  <a:srgbClr val="0000FF"/>
                </a:solidFill>
                <a:latin typeface="Roboto" panose="02000000000000000000" pitchFamily="2" charset="0"/>
                <a:ea typeface="Roboto" panose="02000000000000000000" pitchFamily="2" charset="0"/>
                <a:cs typeface="Roboto" panose="02000000000000000000" pitchFamily="2" charset="0"/>
              </a:rPr>
              <a:t>MasterClasses</a:t>
            </a:r>
            <a:endPar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endParaRPr>
          </a:p>
          <a:p>
            <a:pPr algn="ctr">
              <a:lnSpc>
                <a:spcPct val="150000"/>
              </a:lnSpc>
            </a:pPr>
            <a:r>
              <a:rPr lang="en-US" sz="3600" kern="0" dirty="0">
                <a:solidFill>
                  <a:srgbClr val="0000FF"/>
                </a:solidFill>
                <a:latin typeface="Roboto" panose="02000000000000000000" pitchFamily="2" charset="0"/>
                <a:ea typeface="Roboto" panose="02000000000000000000" pitchFamily="2" charset="0"/>
                <a:cs typeface="Roboto" panose="02000000000000000000" pitchFamily="2" charset="0"/>
              </a:rPr>
              <a:t>w</a:t>
            </a:r>
            <a:r>
              <a:rPr lang="en-US" sz="3600" kern="0" dirty="0">
                <a:solidFill>
                  <a:srgbClr val="0000FF"/>
                </a:solidFill>
                <a:effectLst/>
                <a:latin typeface="Roboto" panose="02000000000000000000" pitchFamily="2" charset="0"/>
                <a:ea typeface="Roboto" panose="02000000000000000000" pitchFamily="2" charset="0"/>
                <a:cs typeface="Roboto" panose="02000000000000000000" pitchFamily="2" charset="0"/>
              </a:rPr>
              <a:t>ithin IFIGENEIA</a:t>
            </a:r>
            <a:endParaRPr lang="en-CH" sz="3600" kern="0" dirty="0">
              <a:solidFill>
                <a:srgbClr val="BB369F"/>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94952E84-E631-A1CD-3B1F-87BE87BC1C0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98370" y="2588121"/>
            <a:ext cx="7795260" cy="2875419"/>
          </a:xfrm>
          <a:prstGeom prst="rect">
            <a:avLst/>
          </a:prstGeom>
        </p:spPr>
      </p:pic>
      <p:pic>
        <p:nvPicPr>
          <p:cNvPr id="3" name="Picture 2" descr="A qr code on a white background&#10;&#10;AI-generated content may be incorrect.">
            <a:extLst>
              <a:ext uri="{FF2B5EF4-FFF2-40B4-BE49-F238E27FC236}">
                <a16:creationId xmlns:a16="http://schemas.microsoft.com/office/drawing/2014/main" id="{C41CF74E-28A5-09F6-1F25-5802D3B86F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2842" y="5037934"/>
            <a:ext cx="1628031" cy="1633664"/>
          </a:xfrm>
          <a:prstGeom prst="rect">
            <a:avLst/>
          </a:prstGeom>
        </p:spPr>
      </p:pic>
      <p:sp>
        <p:nvSpPr>
          <p:cNvPr id="5" name="TextBox 4">
            <a:extLst>
              <a:ext uri="{FF2B5EF4-FFF2-40B4-BE49-F238E27FC236}">
                <a16:creationId xmlns:a16="http://schemas.microsoft.com/office/drawing/2014/main" id="{4DB72257-E722-EEE6-4FA6-DD070550996A}"/>
              </a:ext>
            </a:extLst>
          </p:cNvPr>
          <p:cNvSpPr txBox="1"/>
          <p:nvPr/>
        </p:nvSpPr>
        <p:spPr>
          <a:xfrm>
            <a:off x="3261595" y="2064901"/>
            <a:ext cx="6290619" cy="523220"/>
          </a:xfrm>
          <a:prstGeom prst="rect">
            <a:avLst/>
          </a:prstGeom>
          <a:noFill/>
        </p:spPr>
        <p:txBody>
          <a:bodyPr wrap="square">
            <a:spAutoFit/>
          </a:bodyPr>
          <a:lstStyle/>
          <a:p>
            <a:r>
              <a:rPr lang="en-GB" sz="2800" b="1" dirty="0">
                <a:solidFill>
                  <a:srgbClr val="7030A0"/>
                </a:solidFill>
              </a:rPr>
              <a:t>IFIGENEIA  </a:t>
            </a:r>
            <a:r>
              <a:rPr lang="en-CH" sz="2800" b="1" dirty="0">
                <a:solidFill>
                  <a:srgbClr val="7030A0"/>
                </a:solidFill>
              </a:rPr>
              <a:t>https://ifigeneia.eu/news/</a:t>
            </a:r>
          </a:p>
        </p:txBody>
      </p:sp>
      <p:sp>
        <p:nvSpPr>
          <p:cNvPr id="6" name="TextBox 5">
            <a:extLst>
              <a:ext uri="{FF2B5EF4-FFF2-40B4-BE49-F238E27FC236}">
                <a16:creationId xmlns:a16="http://schemas.microsoft.com/office/drawing/2014/main" id="{C451E96B-3751-00C7-8DA9-1865E48F50C2}"/>
              </a:ext>
            </a:extLst>
          </p:cNvPr>
          <p:cNvSpPr txBox="1"/>
          <p:nvPr/>
        </p:nvSpPr>
        <p:spPr>
          <a:xfrm>
            <a:off x="4306660" y="5617428"/>
            <a:ext cx="6098720" cy="369332"/>
          </a:xfrm>
          <a:prstGeom prst="rect">
            <a:avLst/>
          </a:prstGeom>
          <a:noFill/>
        </p:spPr>
        <p:txBody>
          <a:bodyPr wrap="square">
            <a:spAutoFit/>
          </a:bodyPr>
          <a:lstStyle/>
          <a:p>
            <a:r>
              <a:rPr lang="en-CH" b="0" i="0" u="none" strike="noStrike" dirty="0">
                <a:solidFill>
                  <a:srgbClr val="000000"/>
                </a:solidFill>
                <a:effectLst/>
                <a:latin typeface="Calibri" panose="020F0502020204030204" pitchFamily="34" charset="0"/>
              </a:rPr>
              <a:t> </a:t>
            </a:r>
            <a:r>
              <a:rPr lang="en-CH" b="0" i="0" u="sng" dirty="0">
                <a:solidFill>
                  <a:srgbClr val="467886"/>
                </a:solidFill>
                <a:effectLst/>
                <a:latin typeface="Calibri" panose="020F0502020204030204" pitchFamily="34" charset="0"/>
                <a:hlinkClick r:id="rId4"/>
              </a:rPr>
              <a:t>https://ifigeneia.eu/masterclass-2026/</a:t>
            </a:r>
            <a:endParaRPr lang="en-CH" dirty="0"/>
          </a:p>
        </p:txBody>
      </p:sp>
    </p:spTree>
    <p:extLst>
      <p:ext uri="{BB962C8B-B14F-4D97-AF65-F5344CB8AC3E}">
        <p14:creationId xmlns:p14="http://schemas.microsoft.com/office/powerpoint/2010/main" val="1649754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F1C8223-CA3E-041B-5609-EB3E46340E2F}"/>
            </a:ext>
          </a:extLst>
        </p:cNvPr>
        <p:cNvGrpSpPr/>
        <p:nvPr/>
      </p:nvGrpSpPr>
      <p:grpSpPr bwMode="auto">
        <a:xfrm>
          <a:off x="0" y="0"/>
          <a:ext cx="0" cy="0"/>
          <a:chOff x="0" y="0"/>
          <a:chExt cx="0" cy="0"/>
        </a:xfrm>
      </p:grpSpPr>
      <p:sp>
        <p:nvSpPr>
          <p:cNvPr id="4" name="Title 3">
            <a:extLst>
              <a:ext uri="{FF2B5EF4-FFF2-40B4-BE49-F238E27FC236}">
                <a16:creationId xmlns:a16="http://schemas.microsoft.com/office/drawing/2014/main" id="{5E411DD5-443E-ADDE-2E93-B5E6F4025B23}"/>
              </a:ext>
            </a:extLst>
          </p:cNvPr>
          <p:cNvSpPr>
            <a:spLocks noGrp="1"/>
          </p:cNvSpPr>
          <p:nvPr>
            <p:ph type="title"/>
          </p:nvPr>
        </p:nvSpPr>
        <p:spPr>
          <a:xfrm>
            <a:off x="838200" y="-24852"/>
            <a:ext cx="9289648" cy="1325563"/>
          </a:xfrm>
        </p:spPr>
        <p:txBody>
          <a:bodyPr/>
          <a:lstStyle/>
          <a:p>
            <a:r>
              <a:rPr lang="en-CH" dirty="0"/>
              <a:t>First PTMCs within IFIGENEIA, at Sarajevo </a:t>
            </a:r>
          </a:p>
        </p:txBody>
      </p:sp>
      <p:sp>
        <p:nvSpPr>
          <p:cNvPr id="3" name="TextBox 2">
            <a:extLst>
              <a:ext uri="{FF2B5EF4-FFF2-40B4-BE49-F238E27FC236}">
                <a16:creationId xmlns:a16="http://schemas.microsoft.com/office/drawing/2014/main" id="{C2591422-5CF5-AD4C-732F-A35B4E9E8B35}"/>
              </a:ext>
            </a:extLst>
          </p:cNvPr>
          <p:cNvSpPr txBox="1"/>
          <p:nvPr/>
        </p:nvSpPr>
        <p:spPr>
          <a:xfrm>
            <a:off x="853548" y="1321356"/>
            <a:ext cx="10370368" cy="369332"/>
          </a:xfrm>
          <a:prstGeom prst="rect">
            <a:avLst/>
          </a:prstGeom>
          <a:noFill/>
        </p:spPr>
        <p:txBody>
          <a:bodyPr wrap="square">
            <a:spAutoFit/>
          </a:bodyPr>
          <a:lstStyle/>
          <a:p>
            <a:r>
              <a:rPr lang="en-GB" b="1" i="0" u="none" strike="noStrike" dirty="0">
                <a:solidFill>
                  <a:srgbClr val="7030A0"/>
                </a:solidFill>
                <a:effectLst/>
                <a:latin typeface="Roboto Condensed" panose="02000000000000000000" pitchFamily="2" charset="0"/>
              </a:rPr>
              <a:t>Sarajevo Medical School of the University Sarajevo School of Science and Technology (SSST):  7 October 2025 </a:t>
            </a:r>
            <a:endParaRPr lang="en-CH" b="1" dirty="0">
              <a:solidFill>
                <a:srgbClr val="7030A0"/>
              </a:solidFill>
            </a:endParaRPr>
          </a:p>
        </p:txBody>
      </p:sp>
      <p:pic>
        <p:nvPicPr>
          <p:cNvPr id="5" name="Picture 4">
            <a:extLst>
              <a:ext uri="{FF2B5EF4-FFF2-40B4-BE49-F238E27FC236}">
                <a16:creationId xmlns:a16="http://schemas.microsoft.com/office/drawing/2014/main" id="{D3720881-39EE-3FF6-37F0-6315FBD688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551384" y="2276872"/>
            <a:ext cx="5864817" cy="3489124"/>
          </a:xfrm>
          <a:prstGeom prst="rect">
            <a:avLst/>
          </a:prstGeom>
        </p:spPr>
      </p:pic>
      <p:sp>
        <p:nvSpPr>
          <p:cNvPr id="6" name="TextBox 5">
            <a:extLst>
              <a:ext uri="{FF2B5EF4-FFF2-40B4-BE49-F238E27FC236}">
                <a16:creationId xmlns:a16="http://schemas.microsoft.com/office/drawing/2014/main" id="{EF85F312-65E2-7AF1-921D-3F1712135436}"/>
              </a:ext>
            </a:extLst>
          </p:cNvPr>
          <p:cNvSpPr txBox="1"/>
          <p:nvPr/>
        </p:nvSpPr>
        <p:spPr bwMode="auto">
          <a:xfrm>
            <a:off x="881744" y="5821195"/>
            <a:ext cx="10088686" cy="369332"/>
          </a:xfrm>
          <a:prstGeom prst="rect">
            <a:avLst/>
          </a:prstGeom>
          <a:noFill/>
        </p:spPr>
        <p:txBody>
          <a:bodyPr wrap="square">
            <a:spAutoFit/>
          </a:bodyPr>
          <a:lstStyle/>
          <a:p>
            <a:r>
              <a:rPr lang="en-CH" dirty="0">
                <a:solidFill>
                  <a:srgbClr val="CF0AF4"/>
                </a:solidFill>
              </a:rPr>
              <a:t>ARTICLE: https://ifigeneia.eu/from-physics-to-clinics-a-journey-through-science-and-medicine-at-ssst/</a:t>
            </a:r>
          </a:p>
        </p:txBody>
      </p:sp>
      <p:sp>
        <p:nvSpPr>
          <p:cNvPr id="8" name="TextBox 7">
            <a:extLst>
              <a:ext uri="{FF2B5EF4-FFF2-40B4-BE49-F238E27FC236}">
                <a16:creationId xmlns:a16="http://schemas.microsoft.com/office/drawing/2014/main" id="{C2FB7894-2894-D036-CDDB-72F178628FA9}"/>
              </a:ext>
            </a:extLst>
          </p:cNvPr>
          <p:cNvSpPr txBox="1"/>
          <p:nvPr/>
        </p:nvSpPr>
        <p:spPr>
          <a:xfrm>
            <a:off x="881744" y="1617861"/>
            <a:ext cx="11027240" cy="646331"/>
          </a:xfrm>
          <a:prstGeom prst="rect">
            <a:avLst/>
          </a:prstGeom>
          <a:noFill/>
        </p:spPr>
        <p:txBody>
          <a:bodyPr wrap="square">
            <a:spAutoFit/>
          </a:bodyPr>
          <a:lstStyle/>
          <a:p>
            <a:r>
              <a:rPr lang="en-GB" b="0" i="0" u="none" strike="noStrike" dirty="0">
                <a:solidFill>
                  <a:srgbClr val="565656"/>
                </a:solidFill>
                <a:effectLst/>
                <a:latin typeface="Roboto Condensed" panose="02000000000000000000" pitchFamily="2" charset="0"/>
              </a:rPr>
              <a:t>a large audience of medical and dentistry students, lecturers, and staff, </a:t>
            </a:r>
          </a:p>
          <a:p>
            <a:r>
              <a:rPr lang="en-GB" b="0" i="0" u="none" strike="noStrike" dirty="0">
                <a:solidFill>
                  <a:srgbClr val="565656"/>
                </a:solidFill>
                <a:effectLst/>
                <a:latin typeface="Roboto Condensed" panose="02000000000000000000" pitchFamily="2" charset="0"/>
              </a:rPr>
              <a:t>explore how fundamental physics contributes to modern clinical medicine. </a:t>
            </a:r>
            <a:r>
              <a:rPr lang="en-GB" dirty="0"/>
              <a:t>also introduced to </a:t>
            </a:r>
            <a:r>
              <a:rPr lang="en-GB" b="1" dirty="0" err="1"/>
              <a:t>matRad</a:t>
            </a:r>
            <a:endParaRPr lang="en-GB" b="1" dirty="0"/>
          </a:p>
        </p:txBody>
      </p:sp>
      <p:pic>
        <p:nvPicPr>
          <p:cNvPr id="10" name="Picture 9">
            <a:extLst>
              <a:ext uri="{FF2B5EF4-FFF2-40B4-BE49-F238E27FC236}">
                <a16:creationId xmlns:a16="http://schemas.microsoft.com/office/drawing/2014/main" id="{99FD7C7B-561A-69FD-847C-AE214AB094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8048" y="3284984"/>
            <a:ext cx="5375920" cy="2452083"/>
          </a:xfrm>
          <a:prstGeom prst="rect">
            <a:avLst/>
          </a:prstGeom>
        </p:spPr>
      </p:pic>
      <p:sp>
        <p:nvSpPr>
          <p:cNvPr id="12" name="TextBox 11">
            <a:extLst>
              <a:ext uri="{FF2B5EF4-FFF2-40B4-BE49-F238E27FC236}">
                <a16:creationId xmlns:a16="http://schemas.microsoft.com/office/drawing/2014/main" id="{16D97EE2-BF00-D6A9-F467-63DBB0C4C071}"/>
              </a:ext>
            </a:extLst>
          </p:cNvPr>
          <p:cNvSpPr txBox="1"/>
          <p:nvPr/>
        </p:nvSpPr>
        <p:spPr>
          <a:xfrm>
            <a:off x="6416201" y="2146636"/>
            <a:ext cx="5796636" cy="923330"/>
          </a:xfrm>
          <a:prstGeom prst="rect">
            <a:avLst/>
          </a:prstGeom>
          <a:noFill/>
        </p:spPr>
        <p:txBody>
          <a:bodyPr wrap="square">
            <a:spAutoFit/>
          </a:bodyPr>
          <a:lstStyle/>
          <a:p>
            <a:r>
              <a:rPr lang="en-GB" dirty="0"/>
              <a:t>SSST students were joined </a:t>
            </a:r>
          </a:p>
          <a:p>
            <a:r>
              <a:rPr lang="en-GB" dirty="0"/>
              <a:t>by the University’s founder and academician Prof. Ejup Ganić, and Dr. Adnan Beganović, active contributor to IFIGENEIA</a:t>
            </a:r>
            <a:endParaRPr lang="en-CH" dirty="0"/>
          </a:p>
        </p:txBody>
      </p:sp>
      <p:sp>
        <p:nvSpPr>
          <p:cNvPr id="13" name="TextBox 12">
            <a:extLst>
              <a:ext uri="{FF2B5EF4-FFF2-40B4-BE49-F238E27FC236}">
                <a16:creationId xmlns:a16="http://schemas.microsoft.com/office/drawing/2014/main" id="{C51DA2CA-A6EC-7BD7-3512-7A725DB7924E}"/>
              </a:ext>
            </a:extLst>
          </p:cNvPr>
          <p:cNvSpPr txBox="1"/>
          <p:nvPr/>
        </p:nvSpPr>
        <p:spPr bwMode="auto">
          <a:xfrm>
            <a:off x="838200" y="6165304"/>
            <a:ext cx="11353800" cy="646331"/>
          </a:xfrm>
          <a:prstGeom prst="rect">
            <a:avLst/>
          </a:prstGeom>
          <a:noFill/>
        </p:spPr>
        <p:txBody>
          <a:bodyPr wrap="square">
            <a:spAutoFit/>
          </a:bodyPr>
          <a:lstStyle/>
          <a:p>
            <a:r>
              <a:rPr lang="en-GB" b="0" i="0" u="none" strike="noStrike" dirty="0">
                <a:solidFill>
                  <a:srgbClr val="565656"/>
                </a:solidFill>
                <a:effectLst/>
                <a:latin typeface="Roboto Condensed" panose="02000000000000000000" pitchFamily="2" charset="0"/>
              </a:rPr>
              <a:t>Thanks to </a:t>
            </a:r>
            <a:r>
              <a:rPr lang="en-GB" b="1" dirty="0"/>
              <a:t>Azra </a:t>
            </a:r>
            <a:r>
              <a:rPr lang="en-GB" b="1" dirty="0" err="1"/>
              <a:t>Gazibegović-Busuladžić</a:t>
            </a:r>
            <a:r>
              <a:rPr lang="en-GB" b="1" dirty="0"/>
              <a:t> (UNSA) </a:t>
            </a:r>
            <a:r>
              <a:rPr lang="en-GB" dirty="0"/>
              <a:t>and </a:t>
            </a:r>
            <a:r>
              <a:rPr lang="en-GB" b="1" dirty="0"/>
              <a:t>Lejla Civa (SSST) </a:t>
            </a:r>
            <a:r>
              <a:rPr lang="en-GB" i="1" dirty="0"/>
              <a:t>Senior Teaching Assistant and Student Adviser</a:t>
            </a:r>
            <a:endParaRPr lang="en-GB" dirty="0"/>
          </a:p>
          <a:p>
            <a:r>
              <a:rPr lang="en-GB" i="1" dirty="0"/>
              <a:t>Medical Physics and Biophysics</a:t>
            </a:r>
            <a:r>
              <a:rPr lang="en-GB" b="1" i="1" dirty="0"/>
              <a:t> </a:t>
            </a:r>
            <a:r>
              <a:rPr lang="en-GB" dirty="0"/>
              <a:t>Digital Health</a:t>
            </a:r>
          </a:p>
        </p:txBody>
      </p:sp>
      <p:pic>
        <p:nvPicPr>
          <p:cNvPr id="14" name="Picture 13" descr="A qr code on a white background&#10;&#10;AI-generated content may be incorrect.">
            <a:extLst>
              <a:ext uri="{FF2B5EF4-FFF2-40B4-BE49-F238E27FC236}">
                <a16:creationId xmlns:a16="http://schemas.microsoft.com/office/drawing/2014/main" id="{35A1C456-95B1-8327-5FA0-AC0679C4FA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44137" y="1014055"/>
            <a:ext cx="759831" cy="762460"/>
          </a:xfrm>
          <a:prstGeom prst="rect">
            <a:avLst/>
          </a:prstGeom>
        </p:spPr>
      </p:pic>
      <p:sp>
        <p:nvSpPr>
          <p:cNvPr id="16" name="TextBox 15">
            <a:extLst>
              <a:ext uri="{FF2B5EF4-FFF2-40B4-BE49-F238E27FC236}">
                <a16:creationId xmlns:a16="http://schemas.microsoft.com/office/drawing/2014/main" id="{6BDD9FF2-7AA6-5712-1B7E-F980795CD35B}"/>
              </a:ext>
            </a:extLst>
          </p:cNvPr>
          <p:cNvSpPr txBox="1"/>
          <p:nvPr/>
        </p:nvSpPr>
        <p:spPr>
          <a:xfrm>
            <a:off x="9984432" y="1659151"/>
            <a:ext cx="2592288" cy="307777"/>
          </a:xfrm>
          <a:prstGeom prst="rect">
            <a:avLst/>
          </a:prstGeom>
          <a:noFill/>
        </p:spPr>
        <p:txBody>
          <a:bodyPr wrap="square">
            <a:spAutoFit/>
          </a:bodyPr>
          <a:lstStyle/>
          <a:p>
            <a:r>
              <a:rPr lang="en-CH" sz="1400" dirty="0">
                <a:solidFill>
                  <a:srgbClr val="7030A0"/>
                </a:solidFill>
              </a:rPr>
              <a:t>https://ifigeneia.eu/news/</a:t>
            </a:r>
          </a:p>
        </p:txBody>
      </p:sp>
    </p:spTree>
    <p:extLst>
      <p:ext uri="{BB962C8B-B14F-4D97-AF65-F5344CB8AC3E}">
        <p14:creationId xmlns:p14="http://schemas.microsoft.com/office/powerpoint/2010/main" val="659103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101459F-89DE-ED37-DBFA-FD44B59D7C43}"/>
            </a:ext>
          </a:extLst>
        </p:cNvPr>
        <p:cNvGrpSpPr/>
        <p:nvPr/>
      </p:nvGrpSpPr>
      <p:grpSpPr bwMode="auto">
        <a:xfrm>
          <a:off x="0" y="0"/>
          <a:ext cx="0" cy="0"/>
          <a:chOff x="0" y="0"/>
          <a:chExt cx="0" cy="0"/>
        </a:xfrm>
      </p:grpSpPr>
      <p:sp>
        <p:nvSpPr>
          <p:cNvPr id="3" name="TextBox 2">
            <a:extLst>
              <a:ext uri="{FF2B5EF4-FFF2-40B4-BE49-F238E27FC236}">
                <a16:creationId xmlns:a16="http://schemas.microsoft.com/office/drawing/2014/main" id="{4194CB33-3FF3-C416-3617-D007A1D0F6EB}"/>
              </a:ext>
            </a:extLst>
          </p:cNvPr>
          <p:cNvSpPr txBox="1"/>
          <p:nvPr/>
        </p:nvSpPr>
        <p:spPr>
          <a:xfrm>
            <a:off x="910208" y="1321356"/>
            <a:ext cx="10370368" cy="369332"/>
          </a:xfrm>
          <a:prstGeom prst="rect">
            <a:avLst/>
          </a:prstGeom>
          <a:noFill/>
        </p:spPr>
        <p:txBody>
          <a:bodyPr wrap="square">
            <a:spAutoFit/>
          </a:bodyPr>
          <a:lstStyle/>
          <a:p>
            <a:r>
              <a:rPr lang="en-GB" b="1" i="0" u="none" strike="noStrike" dirty="0">
                <a:solidFill>
                  <a:srgbClr val="7030A0"/>
                </a:solidFill>
                <a:effectLst/>
                <a:latin typeface="Roboto Condensed" panose="02000000000000000000" pitchFamily="2" charset="0"/>
              </a:rPr>
              <a:t>Sarajevo </a:t>
            </a:r>
            <a:r>
              <a:rPr lang="en-GB" b="1" dirty="0">
                <a:solidFill>
                  <a:srgbClr val="7030A0"/>
                </a:solidFill>
                <a:latin typeface="Roboto Condensed" panose="02000000000000000000" pitchFamily="2" charset="0"/>
              </a:rPr>
              <a:t>UNSA University, Physics Department: 10 October 2025 </a:t>
            </a:r>
            <a:endParaRPr lang="en-CH" b="1" dirty="0">
              <a:solidFill>
                <a:srgbClr val="7030A0"/>
              </a:solidFill>
            </a:endParaRPr>
          </a:p>
        </p:txBody>
      </p:sp>
      <p:sp>
        <p:nvSpPr>
          <p:cNvPr id="8" name="TextBox 7">
            <a:extLst>
              <a:ext uri="{FF2B5EF4-FFF2-40B4-BE49-F238E27FC236}">
                <a16:creationId xmlns:a16="http://schemas.microsoft.com/office/drawing/2014/main" id="{E449FF4D-61DC-BEFE-AF1D-A3E26EFB46BE}"/>
              </a:ext>
            </a:extLst>
          </p:cNvPr>
          <p:cNvSpPr txBox="1"/>
          <p:nvPr/>
        </p:nvSpPr>
        <p:spPr>
          <a:xfrm>
            <a:off x="881744" y="1617861"/>
            <a:ext cx="11027240" cy="369332"/>
          </a:xfrm>
          <a:prstGeom prst="rect">
            <a:avLst/>
          </a:prstGeom>
          <a:noFill/>
        </p:spPr>
        <p:txBody>
          <a:bodyPr wrap="square">
            <a:spAutoFit/>
          </a:bodyPr>
          <a:lstStyle/>
          <a:p>
            <a:r>
              <a:rPr lang="en-GB" b="0" i="0" u="none" strike="noStrike" dirty="0">
                <a:solidFill>
                  <a:srgbClr val="565656"/>
                </a:solidFill>
                <a:effectLst/>
                <a:latin typeface="Roboto Condensed" panose="02000000000000000000" pitchFamily="2" charset="0"/>
              </a:rPr>
              <a:t>Training university students as tutors:</a:t>
            </a:r>
            <a:r>
              <a:rPr lang="en-GB" dirty="0"/>
              <a:t> to use </a:t>
            </a:r>
            <a:r>
              <a:rPr lang="en-GB" b="1" dirty="0" err="1"/>
              <a:t>matRad</a:t>
            </a:r>
            <a:r>
              <a:rPr lang="en-GB" dirty="0"/>
              <a:t> during future PTMCs for high-school students</a:t>
            </a:r>
            <a:endParaRPr lang="en-GB" b="1" dirty="0"/>
          </a:p>
        </p:txBody>
      </p:sp>
      <p:sp>
        <p:nvSpPr>
          <p:cNvPr id="13" name="TextBox 12">
            <a:extLst>
              <a:ext uri="{FF2B5EF4-FFF2-40B4-BE49-F238E27FC236}">
                <a16:creationId xmlns:a16="http://schemas.microsoft.com/office/drawing/2014/main" id="{3BC096B0-0BE8-69EF-5D15-1F4DD3F31709}"/>
              </a:ext>
            </a:extLst>
          </p:cNvPr>
          <p:cNvSpPr txBox="1"/>
          <p:nvPr/>
        </p:nvSpPr>
        <p:spPr bwMode="auto">
          <a:xfrm>
            <a:off x="555184" y="6011996"/>
            <a:ext cx="11353800" cy="369332"/>
          </a:xfrm>
          <a:prstGeom prst="rect">
            <a:avLst/>
          </a:prstGeom>
          <a:noFill/>
        </p:spPr>
        <p:txBody>
          <a:bodyPr wrap="square">
            <a:spAutoFit/>
          </a:bodyPr>
          <a:lstStyle/>
          <a:p>
            <a:r>
              <a:rPr lang="en-GB" b="0" i="0" u="none" strike="noStrike" dirty="0">
                <a:solidFill>
                  <a:srgbClr val="565656"/>
                </a:solidFill>
                <a:effectLst/>
                <a:latin typeface="Roboto Condensed" panose="02000000000000000000" pitchFamily="2" charset="0"/>
              </a:rPr>
              <a:t>Thanks to </a:t>
            </a:r>
            <a:r>
              <a:rPr lang="en-GB" b="1" dirty="0"/>
              <a:t>Azra </a:t>
            </a:r>
            <a:r>
              <a:rPr lang="en-GB" b="1" dirty="0" err="1"/>
              <a:t>Gazibegović-Busuladžić</a:t>
            </a:r>
            <a:r>
              <a:rPr lang="en-GB" b="1" dirty="0"/>
              <a:t> (UNSA)</a:t>
            </a:r>
            <a:endParaRPr lang="en-GB" dirty="0"/>
          </a:p>
        </p:txBody>
      </p:sp>
      <p:pic>
        <p:nvPicPr>
          <p:cNvPr id="2" name="Picture 1">
            <a:extLst>
              <a:ext uri="{FF2B5EF4-FFF2-40B4-BE49-F238E27FC236}">
                <a16:creationId xmlns:a16="http://schemas.microsoft.com/office/drawing/2014/main" id="{3C4C2086-42A3-CE07-85C7-1E0E39C394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48830" y="2018333"/>
            <a:ext cx="4421056" cy="3776811"/>
          </a:xfrm>
          <a:prstGeom prst="rect">
            <a:avLst/>
          </a:prstGeom>
        </p:spPr>
      </p:pic>
      <p:sp>
        <p:nvSpPr>
          <p:cNvPr id="7" name="TextBox 6">
            <a:extLst>
              <a:ext uri="{FF2B5EF4-FFF2-40B4-BE49-F238E27FC236}">
                <a16:creationId xmlns:a16="http://schemas.microsoft.com/office/drawing/2014/main" id="{C7EE3C69-6C33-CBC8-E090-3E1C60835D35}"/>
              </a:ext>
            </a:extLst>
          </p:cNvPr>
          <p:cNvSpPr txBox="1"/>
          <p:nvPr/>
        </p:nvSpPr>
        <p:spPr bwMode="auto">
          <a:xfrm>
            <a:off x="555184" y="6381328"/>
            <a:ext cx="9289032" cy="369332"/>
          </a:xfrm>
          <a:prstGeom prst="rect">
            <a:avLst/>
          </a:prstGeom>
          <a:noFill/>
        </p:spPr>
        <p:txBody>
          <a:bodyPr wrap="square">
            <a:spAutoFit/>
          </a:bodyPr>
          <a:lstStyle/>
          <a:p>
            <a:r>
              <a:rPr lang="en-CH" dirty="0">
                <a:solidFill>
                  <a:srgbClr val="CF0AF4"/>
                </a:solidFill>
              </a:rPr>
              <a:t>ARTICLE: https://ifigeneia.eu/unsa-hosts-ifigeneia-mentoring-event-and-rector-support/</a:t>
            </a:r>
          </a:p>
        </p:txBody>
      </p:sp>
      <p:pic>
        <p:nvPicPr>
          <p:cNvPr id="9" name="Picture 8" descr="A person sitting at a desk in front of a screen&#10;&#10;AI-generated content may be incorrect.">
            <a:extLst>
              <a:ext uri="{FF2B5EF4-FFF2-40B4-BE49-F238E27FC236}">
                <a16:creationId xmlns:a16="http://schemas.microsoft.com/office/drawing/2014/main" id="{68D8F278-2A65-1ADF-4EE5-FCD3100E4B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9415759" y="2422246"/>
            <a:ext cx="2515166" cy="3499016"/>
          </a:xfrm>
          <a:prstGeom prst="rect">
            <a:avLst/>
          </a:prstGeom>
        </p:spPr>
      </p:pic>
      <p:pic>
        <p:nvPicPr>
          <p:cNvPr id="14" name="Picture 13">
            <a:extLst>
              <a:ext uri="{FF2B5EF4-FFF2-40B4-BE49-F238E27FC236}">
                <a16:creationId xmlns:a16="http://schemas.microsoft.com/office/drawing/2014/main" id="{C4CBA4CF-2234-F258-FE32-97E3735EE8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3767" y="2276872"/>
            <a:ext cx="4016697" cy="1981374"/>
          </a:xfrm>
          <a:prstGeom prst="rect">
            <a:avLst/>
          </a:prstGeom>
        </p:spPr>
      </p:pic>
      <p:pic>
        <p:nvPicPr>
          <p:cNvPr id="16" name="Picture 15">
            <a:extLst>
              <a:ext uri="{FF2B5EF4-FFF2-40B4-BE49-F238E27FC236}">
                <a16:creationId xmlns:a16="http://schemas.microsoft.com/office/drawing/2014/main" id="{BBB7B38B-CE1E-2795-7CC2-9A34120A3A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4903" y="4238812"/>
            <a:ext cx="4122458" cy="2188342"/>
          </a:xfrm>
          <a:prstGeom prst="rect">
            <a:avLst/>
          </a:prstGeom>
        </p:spPr>
      </p:pic>
      <p:sp>
        <p:nvSpPr>
          <p:cNvPr id="18" name="TextBox 17">
            <a:extLst>
              <a:ext uri="{FF2B5EF4-FFF2-40B4-BE49-F238E27FC236}">
                <a16:creationId xmlns:a16="http://schemas.microsoft.com/office/drawing/2014/main" id="{7E81AEBA-516D-CDD4-12E3-33620463F4C0}"/>
              </a:ext>
            </a:extLst>
          </p:cNvPr>
          <p:cNvSpPr txBox="1"/>
          <p:nvPr/>
        </p:nvSpPr>
        <p:spPr>
          <a:xfrm>
            <a:off x="5069886" y="1948770"/>
            <a:ext cx="6714746" cy="369332"/>
          </a:xfrm>
          <a:prstGeom prst="rect">
            <a:avLst/>
          </a:prstGeom>
          <a:noFill/>
        </p:spPr>
        <p:txBody>
          <a:bodyPr wrap="square">
            <a:spAutoFit/>
          </a:bodyPr>
          <a:lstStyle/>
          <a:p>
            <a:r>
              <a:rPr lang="en-GB" b="1" i="0" u="none" strike="noStrike" dirty="0">
                <a:solidFill>
                  <a:srgbClr val="7030A0"/>
                </a:solidFill>
                <a:effectLst/>
                <a:latin typeface="Roboto Condensed" panose="02000000000000000000" pitchFamily="2" charset="0"/>
              </a:rPr>
              <a:t>11 Feb 2026: PTMC for high-school students, hybrid for BiH</a:t>
            </a:r>
            <a:endParaRPr lang="en-CH" b="1" dirty="0">
              <a:solidFill>
                <a:srgbClr val="7030A0"/>
              </a:solidFill>
            </a:endParaRPr>
          </a:p>
        </p:txBody>
      </p:sp>
      <p:sp>
        <p:nvSpPr>
          <p:cNvPr id="20" name="TextBox 19">
            <a:extLst>
              <a:ext uri="{FF2B5EF4-FFF2-40B4-BE49-F238E27FC236}">
                <a16:creationId xmlns:a16="http://schemas.microsoft.com/office/drawing/2014/main" id="{EEC5C8E7-A82D-CBC4-8A30-A588109D1C35}"/>
              </a:ext>
            </a:extLst>
          </p:cNvPr>
          <p:cNvSpPr txBox="1"/>
          <p:nvPr/>
        </p:nvSpPr>
        <p:spPr bwMode="auto">
          <a:xfrm>
            <a:off x="9339420" y="5911658"/>
            <a:ext cx="3309308" cy="923330"/>
          </a:xfrm>
          <a:prstGeom prst="rect">
            <a:avLst/>
          </a:prstGeom>
          <a:noFill/>
        </p:spPr>
        <p:txBody>
          <a:bodyPr wrap="square">
            <a:spAutoFit/>
          </a:bodyPr>
          <a:lstStyle/>
          <a:p>
            <a:r>
              <a:rPr lang="en-GB" b="0" i="0" u="none" strike="noStrike" dirty="0">
                <a:solidFill>
                  <a:srgbClr val="565656"/>
                </a:solidFill>
                <a:effectLst/>
                <a:latin typeface="Roboto Condensed" panose="02000000000000000000" pitchFamily="2" charset="0"/>
              </a:rPr>
              <a:t>Among lecturers: </a:t>
            </a:r>
          </a:p>
          <a:p>
            <a:r>
              <a:rPr lang="en-GB" b="0" i="0" u="none" strike="noStrike" dirty="0">
                <a:solidFill>
                  <a:srgbClr val="565656"/>
                </a:solidFill>
                <a:effectLst/>
                <a:latin typeface="Roboto Condensed" panose="02000000000000000000" pitchFamily="2" charset="0"/>
              </a:rPr>
              <a:t>Amer Ajanovic (CERN), </a:t>
            </a:r>
          </a:p>
          <a:p>
            <a:r>
              <a:rPr lang="en-GB" b="0" i="0" u="none" strike="noStrike" dirty="0">
                <a:solidFill>
                  <a:srgbClr val="565656"/>
                </a:solidFill>
                <a:effectLst/>
                <a:latin typeface="Roboto Condensed" panose="02000000000000000000" pitchFamily="2" charset="0"/>
              </a:rPr>
              <a:t>Damir Skrijeil (</a:t>
            </a:r>
            <a:r>
              <a:rPr lang="en-GB" b="0" i="0" u="none" strike="noStrike" dirty="0" err="1">
                <a:solidFill>
                  <a:srgbClr val="565656"/>
                </a:solidFill>
                <a:effectLst/>
                <a:latin typeface="Roboto Condensed" panose="02000000000000000000" pitchFamily="2" charset="0"/>
              </a:rPr>
              <a:t>medAustron</a:t>
            </a:r>
            <a:r>
              <a:rPr lang="en-GB" b="0" i="0" u="none" strike="noStrike" dirty="0">
                <a:solidFill>
                  <a:srgbClr val="565656"/>
                </a:solidFill>
                <a:effectLst/>
                <a:latin typeface="Roboto Condensed" panose="02000000000000000000" pitchFamily="2" charset="0"/>
              </a:rPr>
              <a:t>)…. </a:t>
            </a:r>
            <a:endParaRPr lang="en-CH" dirty="0"/>
          </a:p>
        </p:txBody>
      </p:sp>
      <p:pic>
        <p:nvPicPr>
          <p:cNvPr id="23" name="Picture 22" descr="A qr code on a white background&#10;&#10;AI-generated content may be incorrect.">
            <a:extLst>
              <a:ext uri="{FF2B5EF4-FFF2-40B4-BE49-F238E27FC236}">
                <a16:creationId xmlns:a16="http://schemas.microsoft.com/office/drawing/2014/main" id="{29D984B1-3380-8B4A-4139-31AC3FD708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11144137" y="1014055"/>
            <a:ext cx="759831" cy="762460"/>
          </a:xfrm>
          <a:prstGeom prst="rect">
            <a:avLst/>
          </a:prstGeom>
        </p:spPr>
      </p:pic>
      <p:sp>
        <p:nvSpPr>
          <p:cNvPr id="24" name="TextBox 23">
            <a:extLst>
              <a:ext uri="{FF2B5EF4-FFF2-40B4-BE49-F238E27FC236}">
                <a16:creationId xmlns:a16="http://schemas.microsoft.com/office/drawing/2014/main" id="{CDF8132C-4081-BC26-DA3B-5DA669352C0F}"/>
              </a:ext>
            </a:extLst>
          </p:cNvPr>
          <p:cNvSpPr txBox="1"/>
          <p:nvPr/>
        </p:nvSpPr>
        <p:spPr bwMode="auto">
          <a:xfrm>
            <a:off x="9984432" y="1659151"/>
            <a:ext cx="2592288" cy="307777"/>
          </a:xfrm>
          <a:prstGeom prst="rect">
            <a:avLst/>
          </a:prstGeom>
          <a:noFill/>
        </p:spPr>
        <p:txBody>
          <a:bodyPr wrap="square">
            <a:spAutoFit/>
          </a:bodyPr>
          <a:lstStyle/>
          <a:p>
            <a:r>
              <a:rPr lang="en-CH" sz="1400" dirty="0">
                <a:solidFill>
                  <a:srgbClr val="7030A0"/>
                </a:solidFill>
              </a:rPr>
              <a:t>https://ifigeneia.eu/news/</a:t>
            </a:r>
          </a:p>
        </p:txBody>
      </p:sp>
      <p:sp>
        <p:nvSpPr>
          <p:cNvPr id="10" name="Title 3">
            <a:extLst>
              <a:ext uri="{FF2B5EF4-FFF2-40B4-BE49-F238E27FC236}">
                <a16:creationId xmlns:a16="http://schemas.microsoft.com/office/drawing/2014/main" id="{BD6BC8BD-493C-23B4-FAE8-326A74949283}"/>
              </a:ext>
            </a:extLst>
          </p:cNvPr>
          <p:cNvSpPr>
            <a:spLocks noGrp="1"/>
          </p:cNvSpPr>
          <p:nvPr>
            <p:ph type="title"/>
          </p:nvPr>
        </p:nvSpPr>
        <p:spPr bwMode="auto">
          <a:xfrm>
            <a:off x="838200" y="-24852"/>
            <a:ext cx="9289648" cy="1325563"/>
          </a:xfrm>
        </p:spPr>
        <p:txBody>
          <a:bodyPr/>
          <a:lstStyle/>
          <a:p>
            <a:r>
              <a:rPr lang="en-CH" dirty="0"/>
              <a:t>First PTMCs within IFIGENEIA, at Sarajevo </a:t>
            </a:r>
          </a:p>
        </p:txBody>
      </p:sp>
    </p:spTree>
    <p:extLst>
      <p:ext uri="{BB962C8B-B14F-4D97-AF65-F5344CB8AC3E}">
        <p14:creationId xmlns:p14="http://schemas.microsoft.com/office/powerpoint/2010/main" val="67493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LRsaba_CERN_0212_319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8653" y="2451828"/>
            <a:ext cx="4109047" cy="3239342"/>
          </a:xfrm>
          <a:prstGeom prst="rect">
            <a:avLst/>
          </a:prstGeom>
          <a:solidFill>
            <a:srgbClr val="FFFFFF"/>
          </a:solidFill>
          <a:ln w="9525">
            <a:solidFill>
              <a:srgbClr val="4F81BD"/>
            </a:solidFill>
            <a:miter lim="800000"/>
            <a:headEnd/>
            <a:tailEnd/>
          </a:ln>
        </p:spPr>
      </p:pic>
      <p:sp>
        <p:nvSpPr>
          <p:cNvPr id="7" name="Rectangle 6">
            <a:extLst>
              <a:ext uri="{FF2B5EF4-FFF2-40B4-BE49-F238E27FC236}">
                <a16:creationId xmlns:a16="http://schemas.microsoft.com/office/drawing/2014/main" id="{28323BF7-5951-1A4F-8718-85EC24B4CF06}"/>
              </a:ext>
            </a:extLst>
          </p:cNvPr>
          <p:cNvSpPr/>
          <p:nvPr/>
        </p:nvSpPr>
        <p:spPr>
          <a:xfrm>
            <a:off x="-187336" y="1007745"/>
            <a:ext cx="12622606" cy="461665"/>
          </a:xfrm>
          <a:prstGeom prst="rect">
            <a:avLst/>
          </a:prstGeom>
        </p:spPr>
        <p:txBody>
          <a:bodyPr wrap="square">
            <a:spAutoFit/>
          </a:bodyPr>
          <a:lstStyle/>
          <a:p>
            <a:pPr algn="ctr"/>
            <a:r>
              <a:rPr lang="en-US" sz="2400" b="1" dirty="0">
                <a:solidFill>
                  <a:srgbClr val="7030A0"/>
                </a:solidFill>
              </a:rPr>
              <a:t>Heavy-ion Physicist, involved with medical applications of heavy-ions for cancer therapy</a:t>
            </a:r>
            <a:endParaRPr lang="x-none" sz="2400" b="1" dirty="0">
              <a:solidFill>
                <a:srgbClr val="7030A0"/>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2619" y="2451828"/>
            <a:ext cx="4847346" cy="323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94884" y="2451828"/>
            <a:ext cx="2116536" cy="315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13" name="Rectangle 3"/>
          <p:cNvSpPr>
            <a:spLocks noChangeArrowheads="1"/>
          </p:cNvSpPr>
          <p:nvPr/>
        </p:nvSpPr>
        <p:spPr bwMode="auto">
          <a:xfrm>
            <a:off x="5272130" y="1921626"/>
            <a:ext cx="6715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0070C0"/>
                </a:solidFill>
                <a:latin typeface="+mn-lt"/>
              </a:rPr>
              <a:t>GSI, pioneering heavy-ion cancer</a:t>
            </a:r>
            <a:r>
              <a:rPr lang="el-GR" altLang="en-US" sz="2400" b="1" dirty="0">
                <a:solidFill>
                  <a:srgbClr val="0070C0"/>
                </a:solidFill>
                <a:latin typeface="+mn-lt"/>
              </a:rPr>
              <a:t> </a:t>
            </a:r>
            <a:r>
              <a:rPr lang="en-US" altLang="en-US" sz="2400" b="1" dirty="0">
                <a:solidFill>
                  <a:srgbClr val="0070C0"/>
                </a:solidFill>
                <a:latin typeface="+mn-lt"/>
              </a:rPr>
              <a:t>therapy in the 90s</a:t>
            </a:r>
          </a:p>
        </p:txBody>
      </p:sp>
      <p:sp>
        <p:nvSpPr>
          <p:cNvPr id="16" name="Rectangle 15">
            <a:extLst>
              <a:ext uri="{FF2B5EF4-FFF2-40B4-BE49-F238E27FC236}">
                <a16:creationId xmlns:a16="http://schemas.microsoft.com/office/drawing/2014/main" id="{28323BF7-5951-1A4F-8718-85EC24B4CF06}"/>
              </a:ext>
            </a:extLst>
          </p:cNvPr>
          <p:cNvSpPr/>
          <p:nvPr/>
        </p:nvSpPr>
        <p:spPr>
          <a:xfrm>
            <a:off x="-3755727" y="1905751"/>
            <a:ext cx="12622606" cy="461665"/>
          </a:xfrm>
          <a:prstGeom prst="rect">
            <a:avLst/>
          </a:prstGeom>
        </p:spPr>
        <p:txBody>
          <a:bodyPr wrap="square">
            <a:spAutoFit/>
          </a:bodyPr>
          <a:lstStyle/>
          <a:p>
            <a:pPr algn="ctr"/>
            <a:r>
              <a:rPr lang="en-US" sz="2400" b="1" dirty="0">
                <a:solidFill>
                  <a:srgbClr val="0070C0"/>
                </a:solidFill>
              </a:rPr>
              <a:t>ALICE heavy-ion experiment at CERN</a:t>
            </a:r>
            <a:endParaRPr lang="x-none" sz="2400" b="1" dirty="0">
              <a:solidFill>
                <a:srgbClr val="0070C0"/>
              </a:solidFill>
            </a:endParaRPr>
          </a:p>
        </p:txBody>
      </p:sp>
      <p:sp>
        <p:nvSpPr>
          <p:cNvPr id="22" name="Rectangle 21"/>
          <p:cNvSpPr/>
          <p:nvPr/>
        </p:nvSpPr>
        <p:spPr>
          <a:xfrm>
            <a:off x="2136680" y="5305200"/>
            <a:ext cx="2321020" cy="369332"/>
          </a:xfrm>
          <a:prstGeom prst="rect">
            <a:avLst/>
          </a:prstGeom>
        </p:spPr>
        <p:txBody>
          <a:bodyPr wrap="none">
            <a:spAutoFit/>
          </a:bodyPr>
          <a:lstStyle/>
          <a:p>
            <a:r>
              <a:rPr lang="en-US" b="1" dirty="0">
                <a:solidFill>
                  <a:schemeClr val="bg1"/>
                </a:solidFill>
              </a:rPr>
              <a:t>ALICE at the CERN LHC</a:t>
            </a:r>
            <a:endParaRPr lang="en-US" dirty="0">
              <a:solidFill>
                <a:schemeClr val="bg1"/>
              </a:solidFill>
            </a:endParaRPr>
          </a:p>
        </p:txBody>
      </p:sp>
      <p:sp>
        <p:nvSpPr>
          <p:cNvPr id="23" name="Rectangle 22"/>
          <p:cNvSpPr/>
          <p:nvPr/>
        </p:nvSpPr>
        <p:spPr>
          <a:xfrm>
            <a:off x="7610111" y="5338939"/>
            <a:ext cx="2039854" cy="369332"/>
          </a:xfrm>
          <a:prstGeom prst="rect">
            <a:avLst/>
          </a:prstGeom>
        </p:spPr>
        <p:txBody>
          <a:bodyPr wrap="none">
            <a:spAutoFit/>
          </a:bodyPr>
          <a:lstStyle/>
          <a:p>
            <a:r>
              <a:rPr lang="en-US" b="1" dirty="0">
                <a:solidFill>
                  <a:schemeClr val="bg1"/>
                </a:solidFill>
              </a:rPr>
              <a:t>GSI and </a:t>
            </a:r>
            <a:r>
              <a:rPr lang="en-US" b="1">
                <a:solidFill>
                  <a:schemeClr val="bg1"/>
                </a:solidFill>
              </a:rPr>
              <a:t>future FAIR</a:t>
            </a:r>
            <a:endParaRPr lang="en-US" dirty="0">
              <a:solidFill>
                <a:schemeClr val="bg1"/>
              </a:solidFill>
            </a:endParaRPr>
          </a:p>
        </p:txBody>
      </p:sp>
      <p:sp>
        <p:nvSpPr>
          <p:cNvPr id="24" name="Rectangle 23"/>
          <p:cNvSpPr/>
          <p:nvPr/>
        </p:nvSpPr>
        <p:spPr>
          <a:xfrm>
            <a:off x="9941976" y="2451828"/>
            <a:ext cx="1862241" cy="369332"/>
          </a:xfrm>
          <a:prstGeom prst="rect">
            <a:avLst/>
          </a:prstGeom>
        </p:spPr>
        <p:txBody>
          <a:bodyPr wrap="none">
            <a:spAutoFit/>
          </a:bodyPr>
          <a:lstStyle/>
          <a:p>
            <a:r>
              <a:rPr lang="en-US" b="1" dirty="0">
                <a:solidFill>
                  <a:schemeClr val="bg1"/>
                </a:solidFill>
              </a:rPr>
              <a:t>GSI therapy room</a:t>
            </a:r>
            <a:endParaRPr lang="en-US" dirty="0">
              <a:solidFill>
                <a:schemeClr val="bg1"/>
              </a:solidFill>
            </a:endParaRPr>
          </a:p>
        </p:txBody>
      </p:sp>
      <p:sp>
        <p:nvSpPr>
          <p:cNvPr id="2" name="Titel 1">
            <a:extLst>
              <a:ext uri="{FF2B5EF4-FFF2-40B4-BE49-F238E27FC236}">
                <a16:creationId xmlns:a16="http://schemas.microsoft.com/office/drawing/2014/main" id="{63E161F1-1C68-2243-03C7-EFE4B4560EB9}"/>
              </a:ext>
            </a:extLst>
          </p:cNvPr>
          <p:cNvSpPr txBox="1">
            <a:spLocks/>
          </p:cNvSpPr>
          <p:nvPr/>
        </p:nvSpPr>
        <p:spPr bwMode="auto">
          <a:xfrm>
            <a:off x="1367419" y="58474"/>
            <a:ext cx="9951720"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Heavy-ion research and heavy-ion therapy</a:t>
            </a:r>
            <a:endParaRPr lang="de-DE" altLang="en-US" sz="3600" b="1" dirty="0">
              <a:solidFill>
                <a:srgbClr val="0000FF"/>
              </a:solidFill>
            </a:endParaRPr>
          </a:p>
        </p:txBody>
      </p:sp>
      <p:pic>
        <p:nvPicPr>
          <p:cNvPr id="3" name="Content Placeholder 3">
            <a:extLst>
              <a:ext uri="{FF2B5EF4-FFF2-40B4-BE49-F238E27FC236}">
                <a16:creationId xmlns:a16="http://schemas.microsoft.com/office/drawing/2014/main" id="{2CF5D142-38F8-6290-9CE0-1916C380E2F3}"/>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80580" y="2450578"/>
            <a:ext cx="1134762" cy="756508"/>
          </a:xfrm>
        </p:spPr>
      </p:pic>
    </p:spTree>
    <p:extLst>
      <p:ext uri="{BB962C8B-B14F-4D97-AF65-F5344CB8AC3E}">
        <p14:creationId xmlns:p14="http://schemas.microsoft.com/office/powerpoint/2010/main" val="80142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6DB7F37-AB85-BD35-594A-5E017C2D0191}"/>
            </a:ext>
          </a:extLst>
        </p:cNvPr>
        <p:cNvGrpSpPr/>
        <p:nvPr/>
      </p:nvGrpSpPr>
      <p:grpSpPr bwMode="auto">
        <a:xfrm>
          <a:off x="0" y="0"/>
          <a:ext cx="0" cy="0"/>
          <a:chOff x="0" y="0"/>
          <a:chExt cx="0" cy="0"/>
        </a:xfrm>
      </p:grpSpPr>
      <p:pic>
        <p:nvPicPr>
          <p:cNvPr id="6" name="Picture 6" descr="01/04/2026 PTMC Poster">
            <a:extLst>
              <a:ext uri="{FF2B5EF4-FFF2-40B4-BE49-F238E27FC236}">
                <a16:creationId xmlns:a16="http://schemas.microsoft.com/office/drawing/2014/main" id="{BE7430B2-D6F7-4397-CAED-78EBBFA71C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100" y="-24986"/>
            <a:ext cx="4811900" cy="68357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28/03/2026 PTMC Poster">
            <a:extLst>
              <a:ext uri="{FF2B5EF4-FFF2-40B4-BE49-F238E27FC236}">
                <a16:creationId xmlns:a16="http://schemas.microsoft.com/office/drawing/2014/main" id="{3AB6791E-DDE7-C33F-D6B4-689A95CEF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7961" y="1844824"/>
            <a:ext cx="3424155" cy="4870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0640845-A03C-E788-7EED-5B8E1A6065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969" y="1844903"/>
            <a:ext cx="3442260" cy="48964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41D7C6B-4A4B-B8C3-482E-1C77C6B25539}"/>
              </a:ext>
            </a:extLst>
          </p:cNvPr>
          <p:cNvSpPr txBox="1"/>
          <p:nvPr/>
        </p:nvSpPr>
        <p:spPr>
          <a:xfrm>
            <a:off x="639683" y="1381337"/>
            <a:ext cx="9984432" cy="369332"/>
          </a:xfrm>
          <a:prstGeom prst="rect">
            <a:avLst/>
          </a:prstGeom>
          <a:noFill/>
        </p:spPr>
        <p:txBody>
          <a:bodyPr wrap="square">
            <a:spAutoFit/>
          </a:bodyPr>
          <a:lstStyle/>
          <a:p>
            <a:r>
              <a:rPr lang="en-GB" dirty="0">
                <a:hlinkClick r:id="rId5"/>
              </a:rPr>
              <a:t>LIVE: </a:t>
            </a:r>
            <a:r>
              <a:rPr lang="en-GB" sz="1600" dirty="0">
                <a:hlinkClick r:id="rId5"/>
              </a:rPr>
              <a:t>https://www.youtube.com/live/GQFfDSTEUrQ?is=M43vVgSpyhbQLi0v</a:t>
            </a:r>
            <a:endParaRPr lang="en-CH" sz="1600" dirty="0"/>
          </a:p>
        </p:txBody>
      </p:sp>
      <p:pic>
        <p:nvPicPr>
          <p:cNvPr id="3" name="Picture 2">
            <a:extLst>
              <a:ext uri="{FF2B5EF4-FFF2-40B4-BE49-F238E27FC236}">
                <a16:creationId xmlns:a16="http://schemas.microsoft.com/office/drawing/2014/main" id="{3204FF9C-D5C2-B709-2288-584A868B6F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2969" y="2491233"/>
            <a:ext cx="6999147" cy="3746079"/>
          </a:xfrm>
          <a:prstGeom prst="rect">
            <a:avLst/>
          </a:prstGeom>
        </p:spPr>
      </p:pic>
      <p:sp>
        <p:nvSpPr>
          <p:cNvPr id="4" name="TextBox 3">
            <a:extLst>
              <a:ext uri="{FF2B5EF4-FFF2-40B4-BE49-F238E27FC236}">
                <a16:creationId xmlns:a16="http://schemas.microsoft.com/office/drawing/2014/main" id="{D274BDDD-8F2D-03A0-59E0-B8C8B0A47AE1}"/>
              </a:ext>
            </a:extLst>
          </p:cNvPr>
          <p:cNvSpPr txBox="1"/>
          <p:nvPr/>
        </p:nvSpPr>
        <p:spPr bwMode="auto">
          <a:xfrm>
            <a:off x="262969" y="2596064"/>
            <a:ext cx="6149008" cy="646331"/>
          </a:xfrm>
          <a:prstGeom prst="rect">
            <a:avLst/>
          </a:prstGeom>
          <a:noFill/>
        </p:spPr>
        <p:txBody>
          <a:bodyPr wrap="square">
            <a:spAutoFit/>
          </a:bodyPr>
          <a:lstStyle/>
          <a:p>
            <a:r>
              <a:rPr lang="en-GB" dirty="0">
                <a:solidFill>
                  <a:schemeClr val="bg1"/>
                </a:solidFill>
              </a:rPr>
              <a:t>WELCOME: Prof Anastasiadis, </a:t>
            </a:r>
          </a:p>
          <a:p>
            <a:r>
              <a:rPr lang="en-GB" dirty="0">
                <a:solidFill>
                  <a:schemeClr val="bg1"/>
                </a:solidFill>
              </a:rPr>
              <a:t>AUTH Rector</a:t>
            </a:r>
          </a:p>
        </p:txBody>
      </p:sp>
      <p:sp>
        <p:nvSpPr>
          <p:cNvPr id="9" name="TextBox 8">
            <a:extLst>
              <a:ext uri="{FF2B5EF4-FFF2-40B4-BE49-F238E27FC236}">
                <a16:creationId xmlns:a16="http://schemas.microsoft.com/office/drawing/2014/main" id="{5B58FFBE-FD3D-207B-8441-B983050458B8}"/>
              </a:ext>
            </a:extLst>
          </p:cNvPr>
          <p:cNvSpPr txBox="1"/>
          <p:nvPr/>
        </p:nvSpPr>
        <p:spPr bwMode="auto">
          <a:xfrm>
            <a:off x="235104" y="1793969"/>
            <a:ext cx="3602857" cy="338554"/>
          </a:xfrm>
          <a:prstGeom prst="rect">
            <a:avLst/>
          </a:prstGeom>
          <a:noFill/>
        </p:spPr>
        <p:txBody>
          <a:bodyPr wrap="square">
            <a:spAutoFit/>
          </a:bodyPr>
          <a:lstStyle/>
          <a:p>
            <a:r>
              <a:rPr lang="en-CH" sz="1600" dirty="0">
                <a:solidFill>
                  <a:schemeClr val="bg1"/>
                </a:solidFill>
              </a:rPr>
              <a:t>23 March, in-person, high-school student</a:t>
            </a:r>
          </a:p>
        </p:txBody>
      </p:sp>
      <p:sp>
        <p:nvSpPr>
          <p:cNvPr id="10" name="TextBox 9">
            <a:extLst>
              <a:ext uri="{FF2B5EF4-FFF2-40B4-BE49-F238E27FC236}">
                <a16:creationId xmlns:a16="http://schemas.microsoft.com/office/drawing/2014/main" id="{474C8BA9-6669-B4B7-DEF5-1D4C4E6C0EDD}"/>
              </a:ext>
            </a:extLst>
          </p:cNvPr>
          <p:cNvSpPr txBox="1"/>
          <p:nvPr/>
        </p:nvSpPr>
        <p:spPr bwMode="auto">
          <a:xfrm>
            <a:off x="3785115" y="1794302"/>
            <a:ext cx="3602857" cy="338554"/>
          </a:xfrm>
          <a:prstGeom prst="rect">
            <a:avLst/>
          </a:prstGeom>
          <a:noFill/>
        </p:spPr>
        <p:txBody>
          <a:bodyPr wrap="square">
            <a:spAutoFit/>
          </a:bodyPr>
          <a:lstStyle/>
          <a:p>
            <a:r>
              <a:rPr lang="en-CH" sz="1600" dirty="0">
                <a:solidFill>
                  <a:schemeClr val="bg1"/>
                </a:solidFill>
              </a:rPr>
              <a:t>28 March, online</a:t>
            </a:r>
          </a:p>
        </p:txBody>
      </p:sp>
      <p:sp>
        <p:nvSpPr>
          <p:cNvPr id="12" name="TextBox 11">
            <a:extLst>
              <a:ext uri="{FF2B5EF4-FFF2-40B4-BE49-F238E27FC236}">
                <a16:creationId xmlns:a16="http://schemas.microsoft.com/office/drawing/2014/main" id="{64789C28-0BBA-E7BC-922A-1BE718D7C84D}"/>
              </a:ext>
            </a:extLst>
          </p:cNvPr>
          <p:cNvSpPr txBox="1"/>
          <p:nvPr/>
        </p:nvSpPr>
        <p:spPr bwMode="auto">
          <a:xfrm>
            <a:off x="7395844" y="0"/>
            <a:ext cx="3602857" cy="338554"/>
          </a:xfrm>
          <a:prstGeom prst="rect">
            <a:avLst/>
          </a:prstGeom>
          <a:noFill/>
        </p:spPr>
        <p:txBody>
          <a:bodyPr wrap="square">
            <a:spAutoFit/>
          </a:bodyPr>
          <a:lstStyle/>
          <a:p>
            <a:r>
              <a:rPr lang="en-CH" sz="1600" dirty="0">
                <a:solidFill>
                  <a:schemeClr val="bg1"/>
                </a:solidFill>
              </a:rPr>
              <a:t>1 April, in-person, university students</a:t>
            </a:r>
          </a:p>
        </p:txBody>
      </p:sp>
      <p:sp>
        <p:nvSpPr>
          <p:cNvPr id="14" name="Titel 1">
            <a:extLst>
              <a:ext uri="{FF2B5EF4-FFF2-40B4-BE49-F238E27FC236}">
                <a16:creationId xmlns:a16="http://schemas.microsoft.com/office/drawing/2014/main" id="{2368C257-8161-D861-1A8B-C423D2D06E6E}"/>
              </a:ext>
            </a:extLst>
          </p:cNvPr>
          <p:cNvSpPr txBox="1">
            <a:spLocks/>
          </p:cNvSpPr>
          <p:nvPr/>
        </p:nvSpPr>
        <p:spPr bwMode="auto">
          <a:xfrm>
            <a:off x="792088" y="316832"/>
            <a:ext cx="6798789"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de-DE" altLang="en-US" sz="3600" b="1" kern="0" dirty="0">
                <a:solidFill>
                  <a:srgbClr val="0000FF"/>
                </a:solidFill>
                <a:latin typeface="+mn-lt"/>
                <a:ea typeface="Arial" charset="0"/>
                <a:cs typeface="Arial" charset="0"/>
              </a:rPr>
              <a:t>PTMC in Greece Online </a:t>
            </a:r>
            <a:endParaRPr lang="de-DE" altLang="en-US" sz="3600" b="1" kern="0" dirty="0">
              <a:solidFill>
                <a:srgbClr val="C00000"/>
              </a:solidFill>
              <a:latin typeface="+mn-lt"/>
              <a:ea typeface="Arial" charset="0"/>
              <a:cs typeface="Arial" charset="0"/>
            </a:endParaRPr>
          </a:p>
        </p:txBody>
      </p:sp>
    </p:spTree>
    <p:extLst>
      <p:ext uri="{BB962C8B-B14F-4D97-AF65-F5344CB8AC3E}">
        <p14:creationId xmlns:p14="http://schemas.microsoft.com/office/powerpoint/2010/main" val="4042680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59F52-C60F-7BAE-0E59-564EFBE20DE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FD0857-C493-FEA1-7737-27854F807308}"/>
              </a:ext>
            </a:extLst>
          </p:cNvPr>
          <p:cNvSpPr>
            <a:spLocks noGrp="1"/>
          </p:cNvSpPr>
          <p:nvPr>
            <p:ph type="sldNum" sz="quarter" idx="12"/>
          </p:nvPr>
        </p:nvSpPr>
        <p:spPr/>
        <p:txBody>
          <a:bodyPr/>
          <a:lstStyle/>
          <a:p>
            <a:fld id="{D6197BE6-B5D5-401B-B174-D31008E881A3}" type="slidenum">
              <a:rPr lang="el-GR" smtClean="0"/>
              <a:t>31</a:t>
            </a:fld>
            <a:endParaRPr lang="el-GR"/>
          </a:p>
        </p:txBody>
      </p:sp>
      <p:sp>
        <p:nvSpPr>
          <p:cNvPr id="6" name="TextBox 5">
            <a:extLst>
              <a:ext uri="{FF2B5EF4-FFF2-40B4-BE49-F238E27FC236}">
                <a16:creationId xmlns:a16="http://schemas.microsoft.com/office/drawing/2014/main" id="{EAB5E4E7-CF87-DC9B-9525-7585275EC0DF}"/>
              </a:ext>
            </a:extLst>
          </p:cNvPr>
          <p:cNvSpPr txBox="1"/>
          <p:nvPr/>
        </p:nvSpPr>
        <p:spPr>
          <a:xfrm>
            <a:off x="7510031" y="6361623"/>
            <a:ext cx="4772025" cy="369332"/>
          </a:xfrm>
          <a:prstGeom prst="rect">
            <a:avLst/>
          </a:prstGeom>
          <a:noFill/>
        </p:spPr>
        <p:txBody>
          <a:bodyPr wrap="square">
            <a:spAutoFit/>
          </a:bodyPr>
          <a:lstStyle/>
          <a:p>
            <a:pPr marL="0" indent="0">
              <a:buNone/>
            </a:pPr>
            <a:r>
              <a:rPr lang="en-US" sz="1600" dirty="0"/>
              <a:t>  </a:t>
            </a:r>
            <a:r>
              <a:rPr lang="en-US" dirty="0"/>
              <a:t>photos: </a:t>
            </a:r>
            <a:r>
              <a:rPr lang="en-GB" b="0" i="0" u="none" strike="noStrike" dirty="0">
                <a:solidFill>
                  <a:srgbClr val="000000"/>
                </a:solidFill>
                <a:effectLst/>
              </a:rPr>
              <a:t> </a:t>
            </a:r>
            <a:r>
              <a:rPr lang="en-GB" b="0" i="0" dirty="0">
                <a:effectLst/>
                <a:hlinkClick r:id="rId2"/>
              </a:rPr>
              <a:t>https://cds.cern.ch/record/2924190</a:t>
            </a:r>
            <a:endParaRPr lang="en-US" dirty="0"/>
          </a:p>
        </p:txBody>
      </p:sp>
      <p:pic>
        <p:nvPicPr>
          <p:cNvPr id="8" name="Picture 7" descr="A group of people looking at a machine&#10;&#10;AI-generated content may be incorrect.">
            <a:extLst>
              <a:ext uri="{FF2B5EF4-FFF2-40B4-BE49-F238E27FC236}">
                <a16:creationId xmlns:a16="http://schemas.microsoft.com/office/drawing/2014/main" id="{EF8C689D-A163-A345-D6F6-A0B7B074888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651529" y="1122218"/>
            <a:ext cx="3971059" cy="5076000"/>
          </a:xfrm>
          <a:prstGeom prst="rect">
            <a:avLst/>
          </a:prstGeom>
        </p:spPr>
      </p:pic>
      <p:sp>
        <p:nvSpPr>
          <p:cNvPr id="4" name="Title 4">
            <a:extLst>
              <a:ext uri="{FF2B5EF4-FFF2-40B4-BE49-F238E27FC236}">
                <a16:creationId xmlns:a16="http://schemas.microsoft.com/office/drawing/2014/main" id="{50A6862C-3469-5CFC-DB15-013EED916E61}"/>
              </a:ext>
            </a:extLst>
          </p:cNvPr>
          <p:cNvSpPr txBox="1">
            <a:spLocks/>
          </p:cNvSpPr>
          <p:nvPr/>
        </p:nvSpPr>
        <p:spPr bwMode="auto">
          <a:xfrm>
            <a:off x="-259492" y="36019"/>
            <a:ext cx="12466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altLang="en-US" sz="3600" b="1" kern="0" dirty="0">
                <a:solidFill>
                  <a:srgbClr val="0000FF"/>
                </a:solidFill>
                <a:latin typeface="ArialMT" charset="0"/>
              </a:rPr>
              <a:t>PTMC at CERN</a:t>
            </a:r>
            <a:endParaRPr lang="en-US" altLang="en-US" sz="3600" b="1" kern="0" dirty="0"/>
          </a:p>
        </p:txBody>
      </p:sp>
      <p:sp>
        <p:nvSpPr>
          <p:cNvPr id="3" name="TextBox 2">
            <a:extLst>
              <a:ext uri="{FF2B5EF4-FFF2-40B4-BE49-F238E27FC236}">
                <a16:creationId xmlns:a16="http://schemas.microsoft.com/office/drawing/2014/main" id="{5A049299-29AD-039C-574B-23FDE8C52B4A}"/>
              </a:ext>
            </a:extLst>
          </p:cNvPr>
          <p:cNvSpPr txBox="1"/>
          <p:nvPr/>
        </p:nvSpPr>
        <p:spPr>
          <a:xfrm>
            <a:off x="360512" y="1661135"/>
            <a:ext cx="5613360" cy="1384995"/>
          </a:xfrm>
          <a:prstGeom prst="rect">
            <a:avLst/>
          </a:prstGeom>
          <a:noFill/>
        </p:spPr>
        <p:txBody>
          <a:bodyPr wrap="square">
            <a:spAutoFit/>
          </a:bodyPr>
          <a:lstStyle/>
          <a:p>
            <a:r>
              <a:rPr lang="en-US" sz="2800" kern="100" dirty="0">
                <a:solidFill>
                  <a:srgbClr val="B724E7"/>
                </a:solidFill>
                <a:ea typeface="Aptos" panose="020B0004020202020204" pitchFamily="34" charset="0"/>
                <a:cs typeface="Times New Roman" panose="02020603050405020304" pitchFamily="18" charset="0"/>
              </a:rPr>
              <a:t>Ion Source and RFQ element </a:t>
            </a:r>
          </a:p>
          <a:p>
            <a:r>
              <a:rPr lang="en-US" sz="2800" kern="100" dirty="0">
                <a:solidFill>
                  <a:srgbClr val="B724E7"/>
                </a:solidFill>
                <a:ea typeface="Aptos" panose="020B0004020202020204" pitchFamily="34" charset="0"/>
                <a:cs typeface="Times New Roman" panose="02020603050405020304" pitchFamily="18" charset="0"/>
              </a:rPr>
              <a:t>After testing and training at CERN, </a:t>
            </a:r>
          </a:p>
          <a:p>
            <a:r>
              <a:rPr lang="en-US" sz="2800" kern="100" dirty="0">
                <a:solidFill>
                  <a:srgbClr val="B724E7"/>
                </a:solidFill>
                <a:ea typeface="Aptos" panose="020B0004020202020204" pitchFamily="34" charset="0"/>
                <a:cs typeface="Times New Roman" panose="02020603050405020304" pitchFamily="18" charset="0"/>
              </a:rPr>
              <a:t>equipment will move at UNSA </a:t>
            </a:r>
            <a:endParaRPr lang="en-CH" sz="2800" kern="100" dirty="0">
              <a:solidFill>
                <a:srgbClr val="B724E7"/>
              </a:solidFill>
              <a:effectLst/>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79DC0F8-8BB2-4E6C-D359-FC625BAF7291}"/>
              </a:ext>
            </a:extLst>
          </p:cNvPr>
          <p:cNvSpPr txBox="1"/>
          <p:nvPr/>
        </p:nvSpPr>
        <p:spPr>
          <a:xfrm>
            <a:off x="330238" y="2782467"/>
            <a:ext cx="6579237" cy="954107"/>
          </a:xfrm>
          <a:prstGeom prst="rect">
            <a:avLst/>
          </a:prstGeom>
          <a:noFill/>
        </p:spPr>
        <p:txBody>
          <a:bodyPr wrap="square">
            <a:spAutoFit/>
          </a:bodyPr>
          <a:lstStyle/>
          <a:p>
            <a:r>
              <a:rPr lang="en-US" sz="2800" b="1" kern="100" dirty="0">
                <a:solidFill>
                  <a:srgbClr val="B724E7"/>
                </a:solidFill>
                <a:ea typeface="Aptos" panose="020B0004020202020204" pitchFamily="34" charset="0"/>
                <a:cs typeface="Times New Roman" panose="02020603050405020304" pitchFamily="18" charset="0"/>
              </a:rPr>
              <a:t> </a:t>
            </a:r>
          </a:p>
          <a:p>
            <a:r>
              <a:rPr lang="en-US" sz="2800" b="1" kern="100" dirty="0">
                <a:solidFill>
                  <a:srgbClr val="B724E7"/>
                </a:solidFill>
                <a:ea typeface="Aptos" panose="020B0004020202020204" pitchFamily="34" charset="0"/>
                <a:cs typeface="Times New Roman" panose="02020603050405020304" pitchFamily="18" charset="0"/>
              </a:rPr>
              <a:t>Videos for training within IFIGENEIA</a:t>
            </a:r>
            <a:endParaRPr lang="en-CH" sz="2800" b="1" dirty="0">
              <a:solidFill>
                <a:srgbClr val="B724E7"/>
              </a:solidFill>
            </a:endParaRPr>
          </a:p>
        </p:txBody>
      </p:sp>
      <p:pic>
        <p:nvPicPr>
          <p:cNvPr id="9" name="Picture 8" descr="A group of people standing in a room with equipment&#10;&#10;AI-generated content may be incorrect.">
            <a:extLst>
              <a:ext uri="{FF2B5EF4-FFF2-40B4-BE49-F238E27FC236}">
                <a16:creationId xmlns:a16="http://schemas.microsoft.com/office/drawing/2014/main" id="{CD705618-4F9A-F4D7-3437-029A8C6C580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83144" y="3698646"/>
            <a:ext cx="6343030" cy="3160800"/>
          </a:xfrm>
          <a:prstGeom prst="rect">
            <a:avLst/>
          </a:prstGeom>
        </p:spPr>
      </p:pic>
      <p:sp>
        <p:nvSpPr>
          <p:cNvPr id="10" name="TextBox 9">
            <a:extLst>
              <a:ext uri="{FF2B5EF4-FFF2-40B4-BE49-F238E27FC236}">
                <a16:creationId xmlns:a16="http://schemas.microsoft.com/office/drawing/2014/main" id="{67262D77-DAD8-C0EE-F824-A38C74504F6D}"/>
              </a:ext>
            </a:extLst>
          </p:cNvPr>
          <p:cNvSpPr txBox="1"/>
          <p:nvPr/>
        </p:nvSpPr>
        <p:spPr>
          <a:xfrm>
            <a:off x="360512" y="1068814"/>
            <a:ext cx="6270170" cy="523220"/>
          </a:xfrm>
          <a:prstGeom prst="rect">
            <a:avLst/>
          </a:prstGeom>
          <a:noFill/>
        </p:spPr>
        <p:txBody>
          <a:bodyPr wrap="square">
            <a:spAutoFit/>
          </a:bodyPr>
          <a:lstStyle/>
          <a:p>
            <a:r>
              <a:rPr lang="en-US" sz="2800" b="1" kern="100" dirty="0">
                <a:solidFill>
                  <a:srgbClr val="B724E7"/>
                </a:solidFill>
                <a:ea typeface="Aptos" panose="020B0004020202020204" pitchFamily="34" charset="0"/>
                <a:cs typeface="Times New Roman" panose="02020603050405020304" pitchFamily="18" charset="0"/>
              </a:rPr>
              <a:t>Visit point for PTMC</a:t>
            </a:r>
            <a:endParaRPr lang="en-CH" sz="2800" dirty="0"/>
          </a:p>
        </p:txBody>
      </p:sp>
    </p:spTree>
    <p:extLst>
      <p:ext uri="{BB962C8B-B14F-4D97-AF65-F5344CB8AC3E}">
        <p14:creationId xmlns:p14="http://schemas.microsoft.com/office/powerpoint/2010/main" val="2288329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43700-720B-8D20-8C38-90B22916B965}"/>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488479F4-C70F-04A2-64B2-A82B2D32D087}"/>
              </a:ext>
            </a:extLst>
          </p:cNvPr>
          <p:cNvSpPr txBox="1">
            <a:spLocks/>
          </p:cNvSpPr>
          <p:nvPr/>
        </p:nvSpPr>
        <p:spPr bwMode="auto">
          <a:xfrm>
            <a:off x="2262426" y="99267"/>
            <a:ext cx="8024576"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PTMC for Uni Students at Sarajevo</a:t>
            </a:r>
            <a:endParaRPr lang="de-DE" altLang="en-US" sz="3600" b="1" dirty="0">
              <a:solidFill>
                <a:srgbClr val="0000FF"/>
              </a:solidFill>
            </a:endParaRPr>
          </a:p>
        </p:txBody>
      </p:sp>
      <p:pic>
        <p:nvPicPr>
          <p:cNvPr id="5" name="Picture 4" descr="A screenshot of a website&#10;&#10;AI-generated content may be incorrect.">
            <a:extLst>
              <a:ext uri="{FF2B5EF4-FFF2-40B4-BE49-F238E27FC236}">
                <a16:creationId xmlns:a16="http://schemas.microsoft.com/office/drawing/2014/main" id="{43206425-6F65-0B33-687E-B051E4C1A6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12457" y="1295374"/>
            <a:ext cx="8861460" cy="5186339"/>
          </a:xfrm>
          <a:prstGeom prst="rect">
            <a:avLst/>
          </a:prstGeom>
        </p:spPr>
      </p:pic>
      <p:sp>
        <p:nvSpPr>
          <p:cNvPr id="7" name="TextBox 6">
            <a:extLst>
              <a:ext uri="{FF2B5EF4-FFF2-40B4-BE49-F238E27FC236}">
                <a16:creationId xmlns:a16="http://schemas.microsoft.com/office/drawing/2014/main" id="{C9093560-5F06-9E5B-4493-461C3294A8B3}"/>
              </a:ext>
            </a:extLst>
          </p:cNvPr>
          <p:cNvSpPr txBox="1"/>
          <p:nvPr/>
        </p:nvSpPr>
        <p:spPr>
          <a:xfrm>
            <a:off x="2761614" y="752547"/>
            <a:ext cx="8742975" cy="800219"/>
          </a:xfrm>
          <a:prstGeom prst="rect">
            <a:avLst/>
          </a:prstGeom>
          <a:noFill/>
        </p:spPr>
        <p:txBody>
          <a:bodyPr wrap="square">
            <a:spAutoFit/>
          </a:bodyPr>
          <a:lstStyle/>
          <a:p>
            <a:r>
              <a:rPr lang="en-GB" sz="2800" b="1" dirty="0">
                <a:solidFill>
                  <a:srgbClr val="7030A0"/>
                </a:solidFill>
              </a:rPr>
              <a:t>IFIGENEIA NEWS </a:t>
            </a:r>
            <a:r>
              <a:rPr lang="en-CH" sz="2800" b="1" dirty="0">
                <a:solidFill>
                  <a:srgbClr val="7030A0"/>
                </a:solidFill>
              </a:rPr>
              <a:t>https://ifigeneia.eu/news/</a:t>
            </a:r>
          </a:p>
          <a:p>
            <a:endParaRPr lang="en-GB" dirty="0">
              <a:solidFill>
                <a:srgbClr val="7030A0"/>
              </a:solidFill>
            </a:endParaRPr>
          </a:p>
        </p:txBody>
      </p:sp>
      <p:pic>
        <p:nvPicPr>
          <p:cNvPr id="13" name="Picture 12">
            <a:extLst>
              <a:ext uri="{FF2B5EF4-FFF2-40B4-BE49-F238E27FC236}">
                <a16:creationId xmlns:a16="http://schemas.microsoft.com/office/drawing/2014/main" id="{BC2F9461-7CF4-F3C1-FAE8-6DD51980567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921651" y="6481714"/>
            <a:ext cx="7967786" cy="376286"/>
          </a:xfrm>
          <a:prstGeom prst="rect">
            <a:avLst/>
          </a:prstGeom>
        </p:spPr>
      </p:pic>
      <p:pic>
        <p:nvPicPr>
          <p:cNvPr id="15" name="Picture 14" descr="A qr code on a white background&#10;&#10;AI-generated content may be incorrect.">
            <a:extLst>
              <a:ext uri="{FF2B5EF4-FFF2-40B4-BE49-F238E27FC236}">
                <a16:creationId xmlns:a16="http://schemas.microsoft.com/office/drawing/2014/main" id="{41F67F37-59C9-C15A-BA55-0731F2A7C8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88901" y="934914"/>
            <a:ext cx="1722812" cy="1728773"/>
          </a:xfrm>
          <a:prstGeom prst="rect">
            <a:avLst/>
          </a:prstGeom>
        </p:spPr>
      </p:pic>
    </p:spTree>
    <p:extLst>
      <p:ext uri="{BB962C8B-B14F-4D97-AF65-F5344CB8AC3E}">
        <p14:creationId xmlns:p14="http://schemas.microsoft.com/office/powerpoint/2010/main" val="3025323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F7346-B56B-AD00-8C92-53DD896577EB}"/>
            </a:ext>
          </a:extLst>
        </p:cNvPr>
        <p:cNvGrpSpPr/>
        <p:nvPr/>
      </p:nvGrpSpPr>
      <p:grpSpPr>
        <a:xfrm>
          <a:off x="0" y="0"/>
          <a:ext cx="0" cy="0"/>
          <a:chOff x="0" y="0"/>
          <a:chExt cx="0" cy="0"/>
        </a:xfrm>
      </p:grpSpPr>
      <p:pic>
        <p:nvPicPr>
          <p:cNvPr id="40" name="Picture 39" descr="A person with long hair wearing a striped shirt&#10;&#10;AI-generated content may be incorrect.">
            <a:extLst>
              <a:ext uri="{FF2B5EF4-FFF2-40B4-BE49-F238E27FC236}">
                <a16:creationId xmlns:a16="http://schemas.microsoft.com/office/drawing/2014/main" id="{D9A31B3E-E1EF-1B50-D110-60FD18EC7B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2538" y="3723780"/>
            <a:ext cx="1074390" cy="1220507"/>
          </a:xfrm>
          <a:prstGeom prst="rect">
            <a:avLst/>
          </a:prstGeom>
        </p:spPr>
      </p:pic>
      <p:pic>
        <p:nvPicPr>
          <p:cNvPr id="47" name="Picture 46" descr="A person wearing sunglasses and a backpack&#10;&#10;AI-generated content may be incorrect.">
            <a:extLst>
              <a:ext uri="{FF2B5EF4-FFF2-40B4-BE49-F238E27FC236}">
                <a16:creationId xmlns:a16="http://schemas.microsoft.com/office/drawing/2014/main" id="{7C5DEA27-7FBF-B386-5A66-E31ADFFBA9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7485" y="3532496"/>
            <a:ext cx="910645" cy="1083896"/>
          </a:xfrm>
          <a:prstGeom prst="rect">
            <a:avLst/>
          </a:prstGeom>
        </p:spPr>
      </p:pic>
      <p:pic>
        <p:nvPicPr>
          <p:cNvPr id="2" name="Picture 1">
            <a:extLst>
              <a:ext uri="{FF2B5EF4-FFF2-40B4-BE49-F238E27FC236}">
                <a16:creationId xmlns:a16="http://schemas.microsoft.com/office/drawing/2014/main" id="{4228C662-39EA-E468-36FA-A1FE163A5C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995414"/>
            <a:ext cx="12192000" cy="1191048"/>
          </a:xfrm>
          <a:prstGeom prst="rect">
            <a:avLst/>
          </a:prstGeom>
        </p:spPr>
      </p:pic>
      <p:pic>
        <p:nvPicPr>
          <p:cNvPr id="20" name="Picture 19" descr="A collage of a group of women&#10;&#10;Description automatically generated">
            <a:extLst>
              <a:ext uri="{FF2B5EF4-FFF2-40B4-BE49-F238E27FC236}">
                <a16:creationId xmlns:a16="http://schemas.microsoft.com/office/drawing/2014/main" id="{DE7C30C8-D3DC-A208-B080-7B22A099BC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3200" y="3400077"/>
            <a:ext cx="5319892" cy="2602399"/>
          </a:xfrm>
          <a:prstGeom prst="rect">
            <a:avLst/>
          </a:prstGeom>
        </p:spPr>
      </p:pic>
      <p:pic>
        <p:nvPicPr>
          <p:cNvPr id="5" name="Picture 4" descr="A collage of people&#10;&#10;Description automatically generated">
            <a:extLst>
              <a:ext uri="{FF2B5EF4-FFF2-40B4-BE49-F238E27FC236}">
                <a16:creationId xmlns:a16="http://schemas.microsoft.com/office/drawing/2014/main" id="{59C2F0EF-0F44-CF85-1E38-ADF4249B47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 y="1149052"/>
            <a:ext cx="6437437" cy="2309160"/>
          </a:xfrm>
          <a:prstGeom prst="rect">
            <a:avLst/>
          </a:prstGeom>
        </p:spPr>
      </p:pic>
      <p:pic>
        <p:nvPicPr>
          <p:cNvPr id="4" name="Picture 3" descr="A person wearing a blue coat&#10;&#10;Description automatically generated">
            <a:extLst>
              <a:ext uri="{FF2B5EF4-FFF2-40B4-BE49-F238E27FC236}">
                <a16:creationId xmlns:a16="http://schemas.microsoft.com/office/drawing/2014/main" id="{C9C4BE61-6B55-423F-867A-8F12912F5A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56569" y="1189738"/>
            <a:ext cx="1097451" cy="1090800"/>
          </a:xfrm>
          <a:prstGeom prst="rect">
            <a:avLst/>
          </a:prstGeom>
        </p:spPr>
      </p:pic>
      <p:pic>
        <p:nvPicPr>
          <p:cNvPr id="6" name="Picture 5" descr="A person in a blue coat holding a tablet&#10;&#10;Description automatically generated">
            <a:extLst>
              <a:ext uri="{FF2B5EF4-FFF2-40B4-BE49-F238E27FC236}">
                <a16:creationId xmlns:a16="http://schemas.microsoft.com/office/drawing/2014/main" id="{26BE7F81-354A-DDB1-ED16-F01A741258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60216" y="4733294"/>
            <a:ext cx="1092455" cy="1085834"/>
          </a:xfrm>
          <a:prstGeom prst="rect">
            <a:avLst/>
          </a:prstGeom>
        </p:spPr>
      </p:pic>
      <p:sp>
        <p:nvSpPr>
          <p:cNvPr id="12" name="TextBox 11">
            <a:extLst>
              <a:ext uri="{FF2B5EF4-FFF2-40B4-BE49-F238E27FC236}">
                <a16:creationId xmlns:a16="http://schemas.microsoft.com/office/drawing/2014/main" id="{AAA079E1-5B9C-A04E-4E2D-D881ED4A3EB3}"/>
              </a:ext>
            </a:extLst>
          </p:cNvPr>
          <p:cNvSpPr txBox="1"/>
          <p:nvPr/>
        </p:nvSpPr>
        <p:spPr>
          <a:xfrm>
            <a:off x="6430574" y="2239854"/>
            <a:ext cx="1365882" cy="276999"/>
          </a:xfrm>
          <a:prstGeom prst="rect">
            <a:avLst/>
          </a:prstGeom>
          <a:noFill/>
        </p:spPr>
        <p:txBody>
          <a:bodyPr wrap="square">
            <a:spAutoFit/>
          </a:bodyPr>
          <a:lstStyle/>
          <a:p>
            <a:r>
              <a:rPr lang="en-US" sz="1200" b="1" noProof="1">
                <a:solidFill>
                  <a:srgbClr val="C00000"/>
                </a:solidFill>
              </a:rPr>
              <a:t>               At CERN </a:t>
            </a:r>
          </a:p>
        </p:txBody>
      </p:sp>
      <p:pic>
        <p:nvPicPr>
          <p:cNvPr id="10" name="Picture 9" descr="A person sitting on a boat&#10;&#10;Description automatically generated">
            <a:extLst>
              <a:ext uri="{FF2B5EF4-FFF2-40B4-BE49-F238E27FC236}">
                <a16:creationId xmlns:a16="http://schemas.microsoft.com/office/drawing/2014/main" id="{9BA00D60-3828-EE4F-AB24-0E49D33945C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624021" y="2908261"/>
            <a:ext cx="1010349" cy="1191048"/>
          </a:xfrm>
          <a:prstGeom prst="rect">
            <a:avLst/>
          </a:prstGeom>
        </p:spPr>
      </p:pic>
      <p:sp>
        <p:nvSpPr>
          <p:cNvPr id="11" name="TextBox 10">
            <a:extLst>
              <a:ext uri="{FF2B5EF4-FFF2-40B4-BE49-F238E27FC236}">
                <a16:creationId xmlns:a16="http://schemas.microsoft.com/office/drawing/2014/main" id="{83B955AC-A7E3-AF3D-485F-B37728824057}"/>
              </a:ext>
            </a:extLst>
          </p:cNvPr>
          <p:cNvSpPr txBox="1"/>
          <p:nvPr/>
        </p:nvSpPr>
        <p:spPr>
          <a:xfrm>
            <a:off x="2433917" y="728075"/>
            <a:ext cx="2178424" cy="461665"/>
          </a:xfrm>
          <a:prstGeom prst="rect">
            <a:avLst/>
          </a:prstGeom>
          <a:noFill/>
        </p:spPr>
        <p:txBody>
          <a:bodyPr wrap="square" rtlCol="0">
            <a:spAutoFit/>
          </a:bodyPr>
          <a:lstStyle/>
          <a:p>
            <a:r>
              <a:rPr lang="en-US" sz="2400" b="1" noProof="1">
                <a:solidFill>
                  <a:srgbClr val="0070C0"/>
                </a:solidFill>
              </a:rPr>
              <a:t>Greece</a:t>
            </a:r>
          </a:p>
        </p:txBody>
      </p:sp>
      <p:sp>
        <p:nvSpPr>
          <p:cNvPr id="14" name="TextBox 13">
            <a:extLst>
              <a:ext uri="{FF2B5EF4-FFF2-40B4-BE49-F238E27FC236}">
                <a16:creationId xmlns:a16="http://schemas.microsoft.com/office/drawing/2014/main" id="{73AB654D-F6B9-9204-D055-DAC451736697}"/>
              </a:ext>
            </a:extLst>
          </p:cNvPr>
          <p:cNvSpPr txBox="1"/>
          <p:nvPr/>
        </p:nvSpPr>
        <p:spPr>
          <a:xfrm>
            <a:off x="8674586" y="770439"/>
            <a:ext cx="2178424" cy="461665"/>
          </a:xfrm>
          <a:prstGeom prst="rect">
            <a:avLst/>
          </a:prstGeom>
          <a:noFill/>
        </p:spPr>
        <p:txBody>
          <a:bodyPr wrap="square" rtlCol="0">
            <a:spAutoFit/>
          </a:bodyPr>
          <a:lstStyle/>
          <a:p>
            <a:r>
              <a:rPr lang="en-US" sz="2400" b="1" noProof="1">
                <a:solidFill>
                  <a:srgbClr val="0070C0"/>
                </a:solidFill>
              </a:rPr>
              <a:t>Sarajevo</a:t>
            </a:r>
          </a:p>
        </p:txBody>
      </p:sp>
      <p:sp>
        <p:nvSpPr>
          <p:cNvPr id="24" name="TextBox 23">
            <a:extLst>
              <a:ext uri="{FF2B5EF4-FFF2-40B4-BE49-F238E27FC236}">
                <a16:creationId xmlns:a16="http://schemas.microsoft.com/office/drawing/2014/main" id="{F795399D-2B22-7774-A7BA-3652249AA308}"/>
              </a:ext>
            </a:extLst>
          </p:cNvPr>
          <p:cNvSpPr txBox="1"/>
          <p:nvPr/>
        </p:nvSpPr>
        <p:spPr>
          <a:xfrm>
            <a:off x="6496162" y="2478735"/>
            <a:ext cx="2178424" cy="461665"/>
          </a:xfrm>
          <a:prstGeom prst="rect">
            <a:avLst/>
          </a:prstGeom>
          <a:noFill/>
        </p:spPr>
        <p:txBody>
          <a:bodyPr wrap="square" rtlCol="0">
            <a:spAutoFit/>
          </a:bodyPr>
          <a:lstStyle/>
          <a:p>
            <a:r>
              <a:rPr lang="en-US" sz="2400" b="1" noProof="1">
                <a:solidFill>
                  <a:srgbClr val="0070C0"/>
                </a:solidFill>
              </a:rPr>
              <a:t>Tetova</a:t>
            </a:r>
          </a:p>
        </p:txBody>
      </p:sp>
      <p:sp>
        <p:nvSpPr>
          <p:cNvPr id="31" name="TextBox 30">
            <a:extLst>
              <a:ext uri="{FF2B5EF4-FFF2-40B4-BE49-F238E27FC236}">
                <a16:creationId xmlns:a16="http://schemas.microsoft.com/office/drawing/2014/main" id="{7542A1F5-7C96-EA19-0F7C-DE741EBD2EFA}"/>
              </a:ext>
            </a:extLst>
          </p:cNvPr>
          <p:cNvSpPr txBox="1"/>
          <p:nvPr/>
        </p:nvSpPr>
        <p:spPr>
          <a:xfrm>
            <a:off x="5141016" y="2898004"/>
            <a:ext cx="1289558" cy="400110"/>
          </a:xfrm>
          <a:prstGeom prst="rect">
            <a:avLst/>
          </a:prstGeom>
          <a:noFill/>
        </p:spPr>
        <p:txBody>
          <a:bodyPr wrap="square" rtlCol="0">
            <a:spAutoFit/>
          </a:bodyPr>
          <a:lstStyle/>
          <a:p>
            <a:r>
              <a:rPr lang="en-US" sz="1000" b="1" noProof="1">
                <a:solidFill>
                  <a:schemeClr val="bg1"/>
                </a:solidFill>
              </a:rPr>
              <a:t>Alexandros Puckett Anastasiou</a:t>
            </a:r>
          </a:p>
        </p:txBody>
      </p:sp>
      <p:sp>
        <p:nvSpPr>
          <p:cNvPr id="32" name="TextBox 31">
            <a:extLst>
              <a:ext uri="{FF2B5EF4-FFF2-40B4-BE49-F238E27FC236}">
                <a16:creationId xmlns:a16="http://schemas.microsoft.com/office/drawing/2014/main" id="{BBCCD78A-2E5A-A735-BD2B-AB2D400587E4}"/>
              </a:ext>
            </a:extLst>
          </p:cNvPr>
          <p:cNvSpPr txBox="1"/>
          <p:nvPr/>
        </p:nvSpPr>
        <p:spPr>
          <a:xfrm>
            <a:off x="4532464" y="2029529"/>
            <a:ext cx="1289558" cy="246221"/>
          </a:xfrm>
          <a:prstGeom prst="rect">
            <a:avLst/>
          </a:prstGeom>
          <a:noFill/>
        </p:spPr>
        <p:txBody>
          <a:bodyPr wrap="square" rtlCol="0">
            <a:spAutoFit/>
          </a:bodyPr>
          <a:lstStyle/>
          <a:p>
            <a:r>
              <a:rPr lang="en-US" sz="1000" b="1" noProof="1">
                <a:solidFill>
                  <a:schemeClr val="bg1"/>
                </a:solidFill>
              </a:rPr>
              <a:t>Iliana Mitsiou</a:t>
            </a:r>
          </a:p>
        </p:txBody>
      </p:sp>
      <p:sp>
        <p:nvSpPr>
          <p:cNvPr id="33" name="TextBox 32">
            <a:extLst>
              <a:ext uri="{FF2B5EF4-FFF2-40B4-BE49-F238E27FC236}">
                <a16:creationId xmlns:a16="http://schemas.microsoft.com/office/drawing/2014/main" id="{E329F261-0E40-9D47-81E3-4543473AF631}"/>
              </a:ext>
            </a:extLst>
          </p:cNvPr>
          <p:cNvSpPr txBox="1"/>
          <p:nvPr/>
        </p:nvSpPr>
        <p:spPr>
          <a:xfrm>
            <a:off x="3127382" y="2132131"/>
            <a:ext cx="1289558" cy="246221"/>
          </a:xfrm>
          <a:prstGeom prst="rect">
            <a:avLst/>
          </a:prstGeom>
          <a:noFill/>
        </p:spPr>
        <p:txBody>
          <a:bodyPr wrap="square" rtlCol="0">
            <a:spAutoFit/>
          </a:bodyPr>
          <a:lstStyle/>
          <a:p>
            <a:r>
              <a:rPr lang="en-US" sz="1000" b="1" noProof="1">
                <a:solidFill>
                  <a:schemeClr val="bg1"/>
                </a:solidFill>
              </a:rPr>
              <a:t>Dafni Giannakeri</a:t>
            </a:r>
          </a:p>
        </p:txBody>
      </p:sp>
      <p:sp>
        <p:nvSpPr>
          <p:cNvPr id="34" name="TextBox 33">
            <a:extLst>
              <a:ext uri="{FF2B5EF4-FFF2-40B4-BE49-F238E27FC236}">
                <a16:creationId xmlns:a16="http://schemas.microsoft.com/office/drawing/2014/main" id="{C36830BD-A81C-D2DE-5A09-6FD70DBE7D47}"/>
              </a:ext>
            </a:extLst>
          </p:cNvPr>
          <p:cNvSpPr txBox="1"/>
          <p:nvPr/>
        </p:nvSpPr>
        <p:spPr>
          <a:xfrm>
            <a:off x="2310596" y="3006769"/>
            <a:ext cx="1289558" cy="246221"/>
          </a:xfrm>
          <a:prstGeom prst="rect">
            <a:avLst/>
          </a:prstGeom>
          <a:noFill/>
        </p:spPr>
        <p:txBody>
          <a:bodyPr wrap="square" rtlCol="0">
            <a:spAutoFit/>
          </a:bodyPr>
          <a:lstStyle/>
          <a:p>
            <a:r>
              <a:rPr lang="en-US" sz="1000" b="1" noProof="1">
                <a:solidFill>
                  <a:schemeClr val="bg1"/>
                </a:solidFill>
              </a:rPr>
              <a:t>Marios Dallas</a:t>
            </a:r>
          </a:p>
        </p:txBody>
      </p:sp>
      <p:sp>
        <p:nvSpPr>
          <p:cNvPr id="35" name="TextBox 34">
            <a:extLst>
              <a:ext uri="{FF2B5EF4-FFF2-40B4-BE49-F238E27FC236}">
                <a16:creationId xmlns:a16="http://schemas.microsoft.com/office/drawing/2014/main" id="{FB89E663-D191-F847-C330-49ADDEE40BE4}"/>
              </a:ext>
            </a:extLst>
          </p:cNvPr>
          <p:cNvSpPr txBox="1"/>
          <p:nvPr/>
        </p:nvSpPr>
        <p:spPr>
          <a:xfrm>
            <a:off x="1557962" y="2178663"/>
            <a:ext cx="1289558" cy="246221"/>
          </a:xfrm>
          <a:prstGeom prst="rect">
            <a:avLst/>
          </a:prstGeom>
          <a:noFill/>
        </p:spPr>
        <p:txBody>
          <a:bodyPr wrap="square" rtlCol="0">
            <a:spAutoFit/>
          </a:bodyPr>
          <a:lstStyle/>
          <a:p>
            <a:r>
              <a:rPr lang="en-US" sz="1000" b="1" noProof="1">
                <a:solidFill>
                  <a:schemeClr val="bg1"/>
                </a:solidFill>
              </a:rPr>
              <a:t>Elpida Theodoridou</a:t>
            </a:r>
          </a:p>
        </p:txBody>
      </p:sp>
      <p:sp>
        <p:nvSpPr>
          <p:cNvPr id="36" name="TextBox 35">
            <a:extLst>
              <a:ext uri="{FF2B5EF4-FFF2-40B4-BE49-F238E27FC236}">
                <a16:creationId xmlns:a16="http://schemas.microsoft.com/office/drawing/2014/main" id="{257868C8-9E59-EAAE-1FA7-C6FEB988513C}"/>
              </a:ext>
            </a:extLst>
          </p:cNvPr>
          <p:cNvSpPr txBox="1"/>
          <p:nvPr/>
        </p:nvSpPr>
        <p:spPr>
          <a:xfrm>
            <a:off x="834456" y="3060613"/>
            <a:ext cx="1289558" cy="246221"/>
          </a:xfrm>
          <a:prstGeom prst="rect">
            <a:avLst/>
          </a:prstGeom>
          <a:noFill/>
        </p:spPr>
        <p:txBody>
          <a:bodyPr wrap="square" rtlCol="0">
            <a:spAutoFit/>
          </a:bodyPr>
          <a:lstStyle/>
          <a:p>
            <a:r>
              <a:rPr lang="en-US" sz="1000" b="1" noProof="1">
                <a:solidFill>
                  <a:schemeClr val="bg1"/>
                </a:solidFill>
              </a:rPr>
              <a:t>Kostis Koritsidis</a:t>
            </a:r>
          </a:p>
        </p:txBody>
      </p:sp>
      <p:sp>
        <p:nvSpPr>
          <p:cNvPr id="37" name="TextBox 36">
            <a:extLst>
              <a:ext uri="{FF2B5EF4-FFF2-40B4-BE49-F238E27FC236}">
                <a16:creationId xmlns:a16="http://schemas.microsoft.com/office/drawing/2014/main" id="{BC6A9BE0-365C-F9AA-1E15-232439DFD5EA}"/>
              </a:ext>
            </a:extLst>
          </p:cNvPr>
          <p:cNvSpPr txBox="1"/>
          <p:nvPr/>
        </p:nvSpPr>
        <p:spPr>
          <a:xfrm>
            <a:off x="3766072" y="2906724"/>
            <a:ext cx="1289558" cy="400110"/>
          </a:xfrm>
          <a:prstGeom prst="rect">
            <a:avLst/>
          </a:prstGeom>
          <a:noFill/>
        </p:spPr>
        <p:txBody>
          <a:bodyPr wrap="square" rtlCol="0">
            <a:spAutoFit/>
          </a:bodyPr>
          <a:lstStyle/>
          <a:p>
            <a:r>
              <a:rPr lang="en-US" sz="1000" b="1" noProof="1">
                <a:solidFill>
                  <a:schemeClr val="bg1"/>
                </a:solidFill>
              </a:rPr>
              <a:t>Kostakis Konstantinos</a:t>
            </a:r>
          </a:p>
        </p:txBody>
      </p:sp>
      <p:sp>
        <p:nvSpPr>
          <p:cNvPr id="38" name="TextBox 37">
            <a:extLst>
              <a:ext uri="{FF2B5EF4-FFF2-40B4-BE49-F238E27FC236}">
                <a16:creationId xmlns:a16="http://schemas.microsoft.com/office/drawing/2014/main" id="{227B4F85-3B27-D77B-2016-53743D9CD9F3}"/>
              </a:ext>
            </a:extLst>
          </p:cNvPr>
          <p:cNvSpPr txBox="1"/>
          <p:nvPr/>
        </p:nvSpPr>
        <p:spPr>
          <a:xfrm>
            <a:off x="42370" y="2342639"/>
            <a:ext cx="1043900" cy="400110"/>
          </a:xfrm>
          <a:prstGeom prst="rect">
            <a:avLst/>
          </a:prstGeom>
          <a:noFill/>
        </p:spPr>
        <p:txBody>
          <a:bodyPr wrap="square" rtlCol="0">
            <a:spAutoFit/>
          </a:bodyPr>
          <a:lstStyle/>
          <a:p>
            <a:r>
              <a:rPr lang="en-US" sz="1000" b="1" noProof="1">
                <a:solidFill>
                  <a:schemeClr val="bg1"/>
                </a:solidFill>
              </a:rPr>
              <a:t>Eirini Xanthopoulou</a:t>
            </a:r>
          </a:p>
        </p:txBody>
      </p:sp>
      <p:sp>
        <p:nvSpPr>
          <p:cNvPr id="39" name="TextBox 38">
            <a:extLst>
              <a:ext uri="{FF2B5EF4-FFF2-40B4-BE49-F238E27FC236}">
                <a16:creationId xmlns:a16="http://schemas.microsoft.com/office/drawing/2014/main" id="{7B76E3FC-8203-ADAA-DC48-48B940C49CFB}"/>
              </a:ext>
            </a:extLst>
          </p:cNvPr>
          <p:cNvSpPr txBox="1"/>
          <p:nvPr/>
        </p:nvSpPr>
        <p:spPr>
          <a:xfrm>
            <a:off x="6404584" y="2006733"/>
            <a:ext cx="1289558" cy="246221"/>
          </a:xfrm>
          <a:prstGeom prst="rect">
            <a:avLst/>
          </a:prstGeom>
          <a:noFill/>
        </p:spPr>
        <p:txBody>
          <a:bodyPr wrap="square" rtlCol="0">
            <a:spAutoFit/>
          </a:bodyPr>
          <a:lstStyle/>
          <a:p>
            <a:r>
              <a:rPr lang="en-US" sz="1000" b="1" noProof="1">
                <a:solidFill>
                  <a:schemeClr val="bg1"/>
                </a:solidFill>
              </a:rPr>
              <a:t>Aristeidis Mamaras</a:t>
            </a:r>
          </a:p>
        </p:txBody>
      </p:sp>
      <p:sp>
        <p:nvSpPr>
          <p:cNvPr id="42" name="TextBox 41">
            <a:extLst>
              <a:ext uri="{FF2B5EF4-FFF2-40B4-BE49-F238E27FC236}">
                <a16:creationId xmlns:a16="http://schemas.microsoft.com/office/drawing/2014/main" id="{57B14935-B123-A2DD-4B2E-AE3254EC8701}"/>
              </a:ext>
            </a:extLst>
          </p:cNvPr>
          <p:cNvSpPr txBox="1"/>
          <p:nvPr/>
        </p:nvSpPr>
        <p:spPr>
          <a:xfrm>
            <a:off x="6619096" y="3819038"/>
            <a:ext cx="1289558" cy="246221"/>
          </a:xfrm>
          <a:prstGeom prst="rect">
            <a:avLst/>
          </a:prstGeom>
          <a:noFill/>
        </p:spPr>
        <p:txBody>
          <a:bodyPr wrap="square" rtlCol="0">
            <a:spAutoFit/>
          </a:bodyPr>
          <a:lstStyle/>
          <a:p>
            <a:r>
              <a:rPr lang="en-US" sz="1000" b="1" noProof="1">
                <a:solidFill>
                  <a:schemeClr val="bg1"/>
                </a:solidFill>
              </a:rPr>
              <a:t>Nermine Muradi</a:t>
            </a:r>
          </a:p>
        </p:txBody>
      </p:sp>
      <p:pic>
        <p:nvPicPr>
          <p:cNvPr id="15" name="Picture 14" descr="A person standing in front of a sign&#10;&#10;Description automatically generated">
            <a:extLst>
              <a:ext uri="{FF2B5EF4-FFF2-40B4-BE49-F238E27FC236}">
                <a16:creationId xmlns:a16="http://schemas.microsoft.com/office/drawing/2014/main" id="{5535AF71-375C-71BF-CCC3-26E460288C8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876801" y="4759426"/>
            <a:ext cx="932083" cy="1223275"/>
          </a:xfrm>
          <a:prstGeom prst="rect">
            <a:avLst/>
          </a:prstGeom>
        </p:spPr>
      </p:pic>
      <p:sp>
        <p:nvSpPr>
          <p:cNvPr id="17" name="TextBox 16">
            <a:extLst>
              <a:ext uri="{FF2B5EF4-FFF2-40B4-BE49-F238E27FC236}">
                <a16:creationId xmlns:a16="http://schemas.microsoft.com/office/drawing/2014/main" id="{7C1B8628-7746-1A80-F4F5-37905B171008}"/>
              </a:ext>
            </a:extLst>
          </p:cNvPr>
          <p:cNvSpPr txBox="1"/>
          <p:nvPr/>
        </p:nvSpPr>
        <p:spPr>
          <a:xfrm>
            <a:off x="4826000" y="5723439"/>
            <a:ext cx="1365882" cy="276999"/>
          </a:xfrm>
          <a:prstGeom prst="rect">
            <a:avLst/>
          </a:prstGeom>
          <a:noFill/>
        </p:spPr>
        <p:txBody>
          <a:bodyPr wrap="square" rtlCol="0">
            <a:spAutoFit/>
          </a:bodyPr>
          <a:lstStyle/>
          <a:p>
            <a:r>
              <a:rPr lang="en-US" sz="1200" b="1" noProof="1">
                <a:solidFill>
                  <a:schemeClr val="bg1"/>
                </a:solidFill>
              </a:rPr>
              <a:t>Giorgos Ntinas</a:t>
            </a:r>
          </a:p>
        </p:txBody>
      </p:sp>
      <p:sp>
        <p:nvSpPr>
          <p:cNvPr id="19" name="TextBox 18">
            <a:extLst>
              <a:ext uri="{FF2B5EF4-FFF2-40B4-BE49-F238E27FC236}">
                <a16:creationId xmlns:a16="http://schemas.microsoft.com/office/drawing/2014/main" id="{2DEA17F7-FBB7-7823-D790-E37833B59A53}"/>
              </a:ext>
            </a:extLst>
          </p:cNvPr>
          <p:cNvSpPr txBox="1"/>
          <p:nvPr/>
        </p:nvSpPr>
        <p:spPr>
          <a:xfrm>
            <a:off x="2584682" y="1194150"/>
            <a:ext cx="853124" cy="261610"/>
          </a:xfrm>
          <a:prstGeom prst="rect">
            <a:avLst/>
          </a:prstGeom>
          <a:noFill/>
        </p:spPr>
        <p:txBody>
          <a:bodyPr wrap="square" rtlCol="0">
            <a:spAutoFit/>
          </a:bodyPr>
          <a:lstStyle/>
          <a:p>
            <a:r>
              <a:rPr lang="en-US" sz="1100" b="1" noProof="1">
                <a:solidFill>
                  <a:srgbClr val="C00000"/>
                </a:solidFill>
              </a:rPr>
              <a:t>At AUTH</a:t>
            </a:r>
          </a:p>
        </p:txBody>
      </p:sp>
      <p:pic>
        <p:nvPicPr>
          <p:cNvPr id="1026" name="Picture 2" descr="Open photo">
            <a:extLst>
              <a:ext uri="{FF2B5EF4-FFF2-40B4-BE49-F238E27FC236}">
                <a16:creationId xmlns:a16="http://schemas.microsoft.com/office/drawing/2014/main" id="{E8A64CEC-F656-AB1F-8A76-4C9CA259CCE6}"/>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52400" y="4774247"/>
            <a:ext cx="828285" cy="119104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AA84FEB-C4D9-6B2B-F918-EAE499C45D63}"/>
              </a:ext>
            </a:extLst>
          </p:cNvPr>
          <p:cNvSpPr txBox="1"/>
          <p:nvPr/>
        </p:nvSpPr>
        <p:spPr>
          <a:xfrm>
            <a:off x="161887" y="5516346"/>
            <a:ext cx="1209713" cy="461665"/>
          </a:xfrm>
          <a:prstGeom prst="rect">
            <a:avLst/>
          </a:prstGeom>
          <a:noFill/>
        </p:spPr>
        <p:txBody>
          <a:bodyPr wrap="square" rtlCol="0">
            <a:spAutoFit/>
          </a:bodyPr>
          <a:lstStyle/>
          <a:p>
            <a:r>
              <a:rPr lang="en-US" sz="1200" noProof="1">
                <a:solidFill>
                  <a:schemeClr val="bg1"/>
                </a:solidFill>
              </a:rPr>
              <a:t>Thanos Athanasiou</a:t>
            </a:r>
          </a:p>
        </p:txBody>
      </p:sp>
      <p:pic>
        <p:nvPicPr>
          <p:cNvPr id="27" name="Picture 26" descr="A person smiling at the camera&#10;&#10;AI-generated content may be incorrect.">
            <a:extLst>
              <a:ext uri="{FF2B5EF4-FFF2-40B4-BE49-F238E27FC236}">
                <a16:creationId xmlns:a16="http://schemas.microsoft.com/office/drawing/2014/main" id="{933D7913-02E3-FECC-2788-0AB873A836A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94401" y="4750817"/>
            <a:ext cx="906663" cy="1220507"/>
          </a:xfrm>
          <a:prstGeom prst="rect">
            <a:avLst/>
          </a:prstGeom>
        </p:spPr>
      </p:pic>
      <p:sp>
        <p:nvSpPr>
          <p:cNvPr id="29" name="TextBox 28">
            <a:extLst>
              <a:ext uri="{FF2B5EF4-FFF2-40B4-BE49-F238E27FC236}">
                <a16:creationId xmlns:a16="http://schemas.microsoft.com/office/drawing/2014/main" id="{E4BC5649-49EF-4193-FAE2-BCB7AE278D0C}"/>
              </a:ext>
            </a:extLst>
          </p:cNvPr>
          <p:cNvSpPr txBox="1"/>
          <p:nvPr/>
        </p:nvSpPr>
        <p:spPr>
          <a:xfrm>
            <a:off x="1967859" y="5911410"/>
            <a:ext cx="6195762" cy="748795"/>
          </a:xfrm>
          <a:prstGeom prst="rect">
            <a:avLst/>
          </a:prstGeom>
          <a:noFill/>
        </p:spPr>
        <p:txBody>
          <a:bodyPr wrap="square">
            <a:spAutoFit/>
          </a:bodyPr>
          <a:lstStyle/>
          <a:p>
            <a:pPr algn="l" rtl="0">
              <a:buNone/>
            </a:pPr>
            <a:endParaRPr lang="en-US" sz="2133" noProof="1">
              <a:solidFill>
                <a:srgbClr val="9C19A0"/>
              </a:solidFill>
              <a:latin typeface="Arial" panose="020B0604020202020204" pitchFamily="34" charset="0"/>
            </a:endParaRPr>
          </a:p>
          <a:p>
            <a:pPr algn="l" rtl="0">
              <a:buNone/>
            </a:pPr>
            <a:r>
              <a:rPr lang="en-US" sz="2133" b="1" noProof="1">
                <a:solidFill>
                  <a:srgbClr val="9C19A0"/>
                </a:solidFill>
                <a:latin typeface="Arial" panose="020B0604020202020204" pitchFamily="34" charset="0"/>
              </a:rPr>
              <a:t>Following related studies: to come back ! </a:t>
            </a:r>
            <a:endParaRPr lang="en-US" sz="2133" b="1" noProof="1">
              <a:solidFill>
                <a:srgbClr val="9C19A0"/>
              </a:solidFill>
            </a:endParaRPr>
          </a:p>
        </p:txBody>
      </p:sp>
      <p:sp>
        <p:nvSpPr>
          <p:cNvPr id="13" name="Title 4">
            <a:extLst>
              <a:ext uri="{FF2B5EF4-FFF2-40B4-BE49-F238E27FC236}">
                <a16:creationId xmlns:a16="http://schemas.microsoft.com/office/drawing/2014/main" id="{9A727D1C-00F7-C377-2216-8A2B9119A7B8}"/>
              </a:ext>
            </a:extLst>
          </p:cNvPr>
          <p:cNvSpPr txBox="1">
            <a:spLocks/>
          </p:cNvSpPr>
          <p:nvPr/>
        </p:nvSpPr>
        <p:spPr>
          <a:xfrm>
            <a:off x="1832400" y="70525"/>
            <a:ext cx="7397346" cy="567335"/>
          </a:xfrm>
          <a:prstGeom prst="rect">
            <a:avLst/>
          </a:prstGeom>
        </p:spPr>
        <p:txBody>
          <a:bodyPr vert="horz" wrap="none" lIns="91440" tIns="45720" rIns="91440" bIns="45720" rtlCol="0" anchor="ctr">
            <a:spAutoFit/>
          </a:bodyPr>
          <a:lstStyle>
            <a:lvl1pPr algn="l" defTabSz="914400" rtl="0" eaLnBrk="1" latinLnBrk="0" hangingPunct="1">
              <a:lnSpc>
                <a:spcPct val="85000"/>
              </a:lnSpc>
              <a:spcBef>
                <a:spcPct val="0"/>
              </a:spcBef>
              <a:buNone/>
              <a:defRPr sz="4000" b="1" kern="1200" spc="-51" baseline="0">
                <a:solidFill>
                  <a:schemeClr val="tx1">
                    <a:lumMod val="85000"/>
                    <a:lumOff val="15000"/>
                  </a:schemeClr>
                </a:solidFill>
                <a:latin typeface="Arial" panose="020B0604020202020204" pitchFamily="34" charset="0"/>
                <a:ea typeface="+mj-ea"/>
                <a:cs typeface="Arial" panose="020B0604020202020204" pitchFamily="34" charset="0"/>
              </a:defRPr>
            </a:lvl1pPr>
          </a:lstStyle>
          <a:p>
            <a:r>
              <a:rPr lang="en-US" sz="3600" noProof="1">
                <a:solidFill>
                  <a:srgbClr val="0000FF"/>
                </a:solidFill>
                <a:latin typeface="+mn-lt"/>
              </a:rPr>
              <a:t>PTMC and HITRIplus Schools Assistants</a:t>
            </a:r>
            <a:endParaRPr lang="en-US" sz="3600" noProof="1">
              <a:latin typeface="+mn-lt"/>
            </a:endParaRPr>
          </a:p>
        </p:txBody>
      </p:sp>
      <p:pic>
        <p:nvPicPr>
          <p:cNvPr id="21" name="Picture 20" descr="A group of people with name tags&#10;&#10;AI-generated content may be incorrect.">
            <a:extLst>
              <a:ext uri="{FF2B5EF4-FFF2-40B4-BE49-F238E27FC236}">
                <a16:creationId xmlns:a16="http://schemas.microsoft.com/office/drawing/2014/main" id="{DFE4EF6D-A43F-8A0C-B329-DA87239BFBDB}"/>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7618609" y="1187160"/>
            <a:ext cx="4330937" cy="2478750"/>
          </a:xfrm>
          <a:prstGeom prst="rect">
            <a:avLst/>
          </a:prstGeom>
        </p:spPr>
      </p:pic>
      <p:pic>
        <p:nvPicPr>
          <p:cNvPr id="26" name="Picture 25" descr="A person with blonde hair&#10;&#10;AI-generated content may be incorrect.">
            <a:extLst>
              <a:ext uri="{FF2B5EF4-FFF2-40B4-BE49-F238E27FC236}">
                <a16:creationId xmlns:a16="http://schemas.microsoft.com/office/drawing/2014/main" id="{D68CD4AE-78CA-9D13-C086-90AB0C58BD5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53174" y="4891854"/>
            <a:ext cx="817370" cy="1034944"/>
          </a:xfrm>
          <a:prstGeom prst="rect">
            <a:avLst/>
          </a:prstGeom>
        </p:spPr>
      </p:pic>
      <p:pic>
        <p:nvPicPr>
          <p:cNvPr id="43" name="Picture 42" descr="A person with a beard and mustache&#10;&#10;AI-generated content may be incorrect.">
            <a:extLst>
              <a:ext uri="{FF2B5EF4-FFF2-40B4-BE49-F238E27FC236}">
                <a16:creationId xmlns:a16="http://schemas.microsoft.com/office/drawing/2014/main" id="{A1EAF80D-A79E-0B24-7624-B6D37069DE3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987340" y="4717922"/>
            <a:ext cx="954622" cy="1203222"/>
          </a:xfrm>
          <a:prstGeom prst="rect">
            <a:avLst/>
          </a:prstGeom>
        </p:spPr>
      </p:pic>
      <p:pic>
        <p:nvPicPr>
          <p:cNvPr id="49" name="Picture 48" descr="A person smiling at the camera&#10;&#10;AI-generated content may be incorrect.">
            <a:extLst>
              <a:ext uri="{FF2B5EF4-FFF2-40B4-BE49-F238E27FC236}">
                <a16:creationId xmlns:a16="http://schemas.microsoft.com/office/drawing/2014/main" id="{D8FFA166-CB3F-7FFE-9D95-824BF0AB290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232293" y="4824450"/>
            <a:ext cx="737316" cy="1191049"/>
          </a:xfrm>
          <a:prstGeom prst="rect">
            <a:avLst/>
          </a:prstGeom>
        </p:spPr>
      </p:pic>
      <p:sp>
        <p:nvSpPr>
          <p:cNvPr id="51" name="TextBox 50">
            <a:extLst>
              <a:ext uri="{FF2B5EF4-FFF2-40B4-BE49-F238E27FC236}">
                <a16:creationId xmlns:a16="http://schemas.microsoft.com/office/drawing/2014/main" id="{1683F809-0A64-33B8-F9FE-F7EF7FE159BB}"/>
              </a:ext>
            </a:extLst>
          </p:cNvPr>
          <p:cNvSpPr txBox="1"/>
          <p:nvPr/>
        </p:nvSpPr>
        <p:spPr>
          <a:xfrm>
            <a:off x="8467045" y="5788300"/>
            <a:ext cx="1741319" cy="276999"/>
          </a:xfrm>
          <a:prstGeom prst="rect">
            <a:avLst/>
          </a:prstGeom>
          <a:noFill/>
        </p:spPr>
        <p:txBody>
          <a:bodyPr wrap="square">
            <a:spAutoFit/>
          </a:bodyPr>
          <a:lstStyle/>
          <a:p>
            <a:r>
              <a:rPr lang="en-US" sz="1200" b="1" noProof="1">
                <a:solidFill>
                  <a:srgbClr val="C00000"/>
                </a:solidFill>
              </a:rPr>
              <a:t>               At MedAustron </a:t>
            </a:r>
          </a:p>
        </p:txBody>
      </p:sp>
      <p:sp>
        <p:nvSpPr>
          <p:cNvPr id="52" name="TextBox 51">
            <a:extLst>
              <a:ext uri="{FF2B5EF4-FFF2-40B4-BE49-F238E27FC236}">
                <a16:creationId xmlns:a16="http://schemas.microsoft.com/office/drawing/2014/main" id="{D87B974E-5318-63B1-3496-87F07DD60BAC}"/>
              </a:ext>
            </a:extLst>
          </p:cNvPr>
          <p:cNvSpPr txBox="1"/>
          <p:nvPr/>
        </p:nvSpPr>
        <p:spPr>
          <a:xfrm>
            <a:off x="9415095" y="4547451"/>
            <a:ext cx="1741319" cy="276999"/>
          </a:xfrm>
          <a:prstGeom prst="rect">
            <a:avLst/>
          </a:prstGeom>
          <a:noFill/>
        </p:spPr>
        <p:txBody>
          <a:bodyPr wrap="square">
            <a:spAutoFit/>
          </a:bodyPr>
          <a:lstStyle/>
          <a:p>
            <a:r>
              <a:rPr lang="en-US" sz="1200" b="1" noProof="1">
                <a:solidFill>
                  <a:srgbClr val="C00000"/>
                </a:solidFill>
              </a:rPr>
              <a:t>               At Goethe uni </a:t>
            </a:r>
          </a:p>
        </p:txBody>
      </p:sp>
      <p:sp>
        <p:nvSpPr>
          <p:cNvPr id="53" name="TextBox 52">
            <a:extLst>
              <a:ext uri="{FF2B5EF4-FFF2-40B4-BE49-F238E27FC236}">
                <a16:creationId xmlns:a16="http://schemas.microsoft.com/office/drawing/2014/main" id="{B09B130A-0A35-47F1-3087-E69C246BAB7A}"/>
              </a:ext>
            </a:extLst>
          </p:cNvPr>
          <p:cNvSpPr txBox="1"/>
          <p:nvPr/>
        </p:nvSpPr>
        <p:spPr>
          <a:xfrm>
            <a:off x="10475152" y="4462603"/>
            <a:ext cx="1976953" cy="461665"/>
          </a:xfrm>
          <a:prstGeom prst="rect">
            <a:avLst/>
          </a:prstGeom>
          <a:noFill/>
        </p:spPr>
        <p:txBody>
          <a:bodyPr wrap="square">
            <a:spAutoFit/>
          </a:bodyPr>
          <a:lstStyle/>
          <a:p>
            <a:r>
              <a:rPr lang="en-US" sz="1200" b="1" noProof="1">
                <a:solidFill>
                  <a:srgbClr val="C00000"/>
                </a:solidFill>
              </a:rPr>
              <a:t>               At medical </a:t>
            </a:r>
          </a:p>
          <a:p>
            <a:r>
              <a:rPr lang="en-US" sz="1200" b="1" noProof="1">
                <a:solidFill>
                  <a:srgbClr val="C00000"/>
                </a:solidFill>
              </a:rPr>
              <a:t>              centre BiH </a:t>
            </a:r>
          </a:p>
        </p:txBody>
      </p:sp>
      <p:sp>
        <p:nvSpPr>
          <p:cNvPr id="54" name="TextBox 53">
            <a:extLst>
              <a:ext uri="{FF2B5EF4-FFF2-40B4-BE49-F238E27FC236}">
                <a16:creationId xmlns:a16="http://schemas.microsoft.com/office/drawing/2014/main" id="{1476B6D6-9AC3-CCBF-EA37-790CC6F5A0F6}"/>
              </a:ext>
            </a:extLst>
          </p:cNvPr>
          <p:cNvSpPr txBox="1"/>
          <p:nvPr/>
        </p:nvSpPr>
        <p:spPr>
          <a:xfrm>
            <a:off x="7721897" y="5888386"/>
            <a:ext cx="1741319" cy="276999"/>
          </a:xfrm>
          <a:prstGeom prst="rect">
            <a:avLst/>
          </a:prstGeom>
          <a:noFill/>
        </p:spPr>
        <p:txBody>
          <a:bodyPr wrap="square">
            <a:spAutoFit/>
          </a:bodyPr>
          <a:lstStyle/>
          <a:p>
            <a:r>
              <a:rPr lang="en-US" sz="1200" b="1" noProof="1">
                <a:solidFill>
                  <a:srgbClr val="C00000"/>
                </a:solidFill>
              </a:rPr>
              <a:t>               At UNSA </a:t>
            </a:r>
          </a:p>
        </p:txBody>
      </p:sp>
      <p:sp>
        <p:nvSpPr>
          <p:cNvPr id="55" name="TextBox 54">
            <a:extLst>
              <a:ext uri="{FF2B5EF4-FFF2-40B4-BE49-F238E27FC236}">
                <a16:creationId xmlns:a16="http://schemas.microsoft.com/office/drawing/2014/main" id="{CE6E35A3-528F-2C76-A78C-F0F38653D3AC}"/>
              </a:ext>
            </a:extLst>
          </p:cNvPr>
          <p:cNvSpPr txBox="1"/>
          <p:nvPr/>
        </p:nvSpPr>
        <p:spPr>
          <a:xfrm>
            <a:off x="10556317" y="2527481"/>
            <a:ext cx="1741319" cy="276999"/>
          </a:xfrm>
          <a:prstGeom prst="rect">
            <a:avLst/>
          </a:prstGeom>
          <a:noFill/>
        </p:spPr>
        <p:txBody>
          <a:bodyPr wrap="square">
            <a:spAutoFit/>
          </a:bodyPr>
          <a:lstStyle/>
          <a:p>
            <a:r>
              <a:rPr lang="en-US" sz="1200" b="1" noProof="1">
                <a:solidFill>
                  <a:srgbClr val="C00000"/>
                </a:solidFill>
              </a:rPr>
              <a:t>               At UNSA </a:t>
            </a:r>
          </a:p>
        </p:txBody>
      </p:sp>
      <p:sp>
        <p:nvSpPr>
          <p:cNvPr id="57" name="TextBox 56">
            <a:extLst>
              <a:ext uri="{FF2B5EF4-FFF2-40B4-BE49-F238E27FC236}">
                <a16:creationId xmlns:a16="http://schemas.microsoft.com/office/drawing/2014/main" id="{09A12EED-92EB-F969-7E37-87CD6344DBF8}"/>
              </a:ext>
            </a:extLst>
          </p:cNvPr>
          <p:cNvSpPr txBox="1"/>
          <p:nvPr/>
        </p:nvSpPr>
        <p:spPr>
          <a:xfrm>
            <a:off x="8730258" y="4414841"/>
            <a:ext cx="1741559" cy="246221"/>
          </a:xfrm>
          <a:prstGeom prst="rect">
            <a:avLst/>
          </a:prstGeom>
          <a:noFill/>
        </p:spPr>
        <p:txBody>
          <a:bodyPr wrap="square">
            <a:spAutoFit/>
          </a:bodyPr>
          <a:lstStyle/>
          <a:p>
            <a:r>
              <a:rPr lang="en-US" sz="1000" noProof="1">
                <a:solidFill>
                  <a:schemeClr val="bg1"/>
                </a:solidFill>
              </a:rPr>
              <a:t>Fehima Ugarak </a:t>
            </a:r>
          </a:p>
        </p:txBody>
      </p:sp>
      <p:sp>
        <p:nvSpPr>
          <p:cNvPr id="59" name="TextBox 58">
            <a:extLst>
              <a:ext uri="{FF2B5EF4-FFF2-40B4-BE49-F238E27FC236}">
                <a16:creationId xmlns:a16="http://schemas.microsoft.com/office/drawing/2014/main" id="{7E24622E-439E-2756-0727-9DFBB27A8FEC}"/>
              </a:ext>
            </a:extLst>
          </p:cNvPr>
          <p:cNvSpPr txBox="1"/>
          <p:nvPr/>
        </p:nvSpPr>
        <p:spPr>
          <a:xfrm>
            <a:off x="11151864" y="5796054"/>
            <a:ext cx="1328997" cy="246221"/>
          </a:xfrm>
          <a:prstGeom prst="rect">
            <a:avLst/>
          </a:prstGeom>
          <a:noFill/>
        </p:spPr>
        <p:txBody>
          <a:bodyPr wrap="square">
            <a:spAutoFit/>
          </a:bodyPr>
          <a:lstStyle/>
          <a:p>
            <a:r>
              <a:rPr lang="en-US" sz="1000" noProof="1">
                <a:solidFill>
                  <a:schemeClr val="bg1"/>
                </a:solidFill>
              </a:rPr>
              <a:t>Amra Ibrahimović </a:t>
            </a:r>
          </a:p>
        </p:txBody>
      </p:sp>
      <p:sp>
        <p:nvSpPr>
          <p:cNvPr id="61" name="TextBox 60">
            <a:extLst>
              <a:ext uri="{FF2B5EF4-FFF2-40B4-BE49-F238E27FC236}">
                <a16:creationId xmlns:a16="http://schemas.microsoft.com/office/drawing/2014/main" id="{AC273B28-996F-6124-AFE3-3BFC7B52D1FE}"/>
              </a:ext>
            </a:extLst>
          </p:cNvPr>
          <p:cNvSpPr txBox="1"/>
          <p:nvPr/>
        </p:nvSpPr>
        <p:spPr>
          <a:xfrm>
            <a:off x="10340286" y="5631068"/>
            <a:ext cx="1484512" cy="246221"/>
          </a:xfrm>
          <a:prstGeom prst="rect">
            <a:avLst/>
          </a:prstGeom>
          <a:noFill/>
        </p:spPr>
        <p:txBody>
          <a:bodyPr wrap="square">
            <a:spAutoFit/>
          </a:bodyPr>
          <a:lstStyle/>
          <a:p>
            <a:r>
              <a:rPr lang="en-US" sz="1000" noProof="1">
                <a:solidFill>
                  <a:schemeClr val="bg1"/>
                </a:solidFill>
              </a:rPr>
              <a:t>Amila Avdić </a:t>
            </a:r>
          </a:p>
        </p:txBody>
      </p:sp>
      <p:sp>
        <p:nvSpPr>
          <p:cNvPr id="63" name="TextBox 62">
            <a:extLst>
              <a:ext uri="{FF2B5EF4-FFF2-40B4-BE49-F238E27FC236}">
                <a16:creationId xmlns:a16="http://schemas.microsoft.com/office/drawing/2014/main" id="{21D97726-8B33-2B60-61A3-3B37059BE332}"/>
              </a:ext>
            </a:extLst>
          </p:cNvPr>
          <p:cNvSpPr txBox="1"/>
          <p:nvPr/>
        </p:nvSpPr>
        <p:spPr>
          <a:xfrm>
            <a:off x="7543262" y="5738478"/>
            <a:ext cx="1404635" cy="246221"/>
          </a:xfrm>
          <a:prstGeom prst="rect">
            <a:avLst/>
          </a:prstGeom>
          <a:noFill/>
        </p:spPr>
        <p:txBody>
          <a:bodyPr wrap="square">
            <a:spAutoFit/>
          </a:bodyPr>
          <a:lstStyle/>
          <a:p>
            <a:r>
              <a:rPr lang="en-US" sz="1000" noProof="1">
                <a:solidFill>
                  <a:schemeClr val="bg1"/>
                </a:solidFill>
              </a:rPr>
              <a:t>Mirsad Tunja</a:t>
            </a:r>
          </a:p>
        </p:txBody>
      </p:sp>
      <p:sp>
        <p:nvSpPr>
          <p:cNvPr id="1028" name="TextBox 1027">
            <a:extLst>
              <a:ext uri="{FF2B5EF4-FFF2-40B4-BE49-F238E27FC236}">
                <a16:creationId xmlns:a16="http://schemas.microsoft.com/office/drawing/2014/main" id="{02D542EC-C7FD-DD75-4B59-B1A8D94A8C13}"/>
              </a:ext>
            </a:extLst>
          </p:cNvPr>
          <p:cNvSpPr txBox="1"/>
          <p:nvPr/>
        </p:nvSpPr>
        <p:spPr>
          <a:xfrm>
            <a:off x="9917383" y="4342644"/>
            <a:ext cx="1645433" cy="246221"/>
          </a:xfrm>
          <a:prstGeom prst="rect">
            <a:avLst/>
          </a:prstGeom>
          <a:noFill/>
        </p:spPr>
        <p:txBody>
          <a:bodyPr wrap="square">
            <a:spAutoFit/>
          </a:bodyPr>
          <a:lstStyle/>
          <a:p>
            <a:r>
              <a:rPr lang="en-US" sz="1000" noProof="1">
                <a:solidFill>
                  <a:schemeClr val="bg1"/>
                </a:solidFill>
              </a:rPr>
              <a:t>Benjamin Dedić </a:t>
            </a:r>
          </a:p>
        </p:txBody>
      </p:sp>
      <p:sp>
        <p:nvSpPr>
          <p:cNvPr id="1031" name="TextBox 1030">
            <a:extLst>
              <a:ext uri="{FF2B5EF4-FFF2-40B4-BE49-F238E27FC236}">
                <a16:creationId xmlns:a16="http://schemas.microsoft.com/office/drawing/2014/main" id="{EC090007-4640-4DC5-5BFF-2CD7C913F62C}"/>
              </a:ext>
            </a:extLst>
          </p:cNvPr>
          <p:cNvSpPr txBox="1"/>
          <p:nvPr/>
        </p:nvSpPr>
        <p:spPr>
          <a:xfrm>
            <a:off x="9055538" y="5533377"/>
            <a:ext cx="6255656" cy="246221"/>
          </a:xfrm>
          <a:prstGeom prst="rect">
            <a:avLst/>
          </a:prstGeom>
          <a:noFill/>
        </p:spPr>
        <p:txBody>
          <a:bodyPr wrap="square">
            <a:spAutoFit/>
          </a:bodyPr>
          <a:lstStyle/>
          <a:p>
            <a:r>
              <a:rPr lang="en-US" sz="1000" noProof="1">
                <a:solidFill>
                  <a:schemeClr val="bg1"/>
                </a:solidFill>
              </a:rPr>
              <a:t>Damir Škrijelj</a:t>
            </a:r>
          </a:p>
        </p:txBody>
      </p:sp>
      <p:pic>
        <p:nvPicPr>
          <p:cNvPr id="1033" name="Picture 1032" descr="A person smiling at the camera&#10;&#10;AI-generated content may be incorrect.">
            <a:extLst>
              <a:ext uri="{FF2B5EF4-FFF2-40B4-BE49-F238E27FC236}">
                <a16:creationId xmlns:a16="http://schemas.microsoft.com/office/drawing/2014/main" id="{0DB7F0E9-0CE9-91EA-9A02-857169974D9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111946" y="3020775"/>
            <a:ext cx="1011644" cy="1191049"/>
          </a:xfrm>
          <a:prstGeom prst="rect">
            <a:avLst/>
          </a:prstGeom>
        </p:spPr>
      </p:pic>
      <p:pic>
        <p:nvPicPr>
          <p:cNvPr id="1034" name="Picture 1033">
            <a:extLst>
              <a:ext uri="{FF2B5EF4-FFF2-40B4-BE49-F238E27FC236}">
                <a16:creationId xmlns:a16="http://schemas.microsoft.com/office/drawing/2014/main" id="{2E31B84D-B12D-34D6-5EE7-62981BE29D2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707359" y="3477814"/>
            <a:ext cx="823359" cy="1220508"/>
          </a:xfrm>
          <a:prstGeom prst="rect">
            <a:avLst/>
          </a:prstGeom>
        </p:spPr>
      </p:pic>
      <p:sp>
        <p:nvSpPr>
          <p:cNvPr id="1035" name="TextBox 1034">
            <a:extLst>
              <a:ext uri="{FF2B5EF4-FFF2-40B4-BE49-F238E27FC236}">
                <a16:creationId xmlns:a16="http://schemas.microsoft.com/office/drawing/2014/main" id="{5AD75918-A1F8-7D27-0791-433BCD8E6D9E}"/>
              </a:ext>
            </a:extLst>
          </p:cNvPr>
          <p:cNvSpPr txBox="1"/>
          <p:nvPr/>
        </p:nvSpPr>
        <p:spPr>
          <a:xfrm>
            <a:off x="11143355" y="3003118"/>
            <a:ext cx="1741559" cy="246221"/>
          </a:xfrm>
          <a:prstGeom prst="rect">
            <a:avLst/>
          </a:prstGeom>
          <a:noFill/>
        </p:spPr>
        <p:txBody>
          <a:bodyPr wrap="square">
            <a:spAutoFit/>
          </a:bodyPr>
          <a:lstStyle/>
          <a:p>
            <a:r>
              <a:rPr lang="en-US" sz="1000" noProof="1">
                <a:solidFill>
                  <a:schemeClr val="bg1"/>
                </a:solidFill>
              </a:rPr>
              <a:t>Lara Jana Pacak </a:t>
            </a:r>
          </a:p>
        </p:txBody>
      </p:sp>
      <p:sp>
        <p:nvSpPr>
          <p:cNvPr id="1036" name="TextBox 1035">
            <a:extLst>
              <a:ext uri="{FF2B5EF4-FFF2-40B4-BE49-F238E27FC236}">
                <a16:creationId xmlns:a16="http://schemas.microsoft.com/office/drawing/2014/main" id="{084944E7-7DAA-111C-0FC9-0E7FD1E4F96B}"/>
              </a:ext>
            </a:extLst>
          </p:cNvPr>
          <p:cNvSpPr txBox="1"/>
          <p:nvPr/>
        </p:nvSpPr>
        <p:spPr>
          <a:xfrm>
            <a:off x="7652396" y="4477678"/>
            <a:ext cx="1741559" cy="246221"/>
          </a:xfrm>
          <a:prstGeom prst="rect">
            <a:avLst/>
          </a:prstGeom>
          <a:noFill/>
        </p:spPr>
        <p:txBody>
          <a:bodyPr wrap="square">
            <a:spAutoFit/>
          </a:bodyPr>
          <a:lstStyle/>
          <a:p>
            <a:r>
              <a:rPr lang="en-US" sz="1000" noProof="1">
                <a:solidFill>
                  <a:schemeClr val="bg1"/>
                </a:solidFill>
              </a:rPr>
              <a:t>Mak Mesanovic </a:t>
            </a:r>
          </a:p>
        </p:txBody>
      </p:sp>
      <p:sp>
        <p:nvSpPr>
          <p:cNvPr id="3" name="TextBox 2">
            <a:extLst>
              <a:ext uri="{FF2B5EF4-FFF2-40B4-BE49-F238E27FC236}">
                <a16:creationId xmlns:a16="http://schemas.microsoft.com/office/drawing/2014/main" id="{EE3AE4DD-B6E2-8E18-7E23-480A5F452570}"/>
              </a:ext>
            </a:extLst>
          </p:cNvPr>
          <p:cNvSpPr txBox="1"/>
          <p:nvPr/>
        </p:nvSpPr>
        <p:spPr>
          <a:xfrm>
            <a:off x="4164634" y="563904"/>
            <a:ext cx="3020639" cy="646331"/>
          </a:xfrm>
          <a:prstGeom prst="rect">
            <a:avLst/>
          </a:prstGeom>
          <a:noFill/>
        </p:spPr>
        <p:txBody>
          <a:bodyPr wrap="square">
            <a:spAutoFit/>
          </a:bodyPr>
          <a:lstStyle/>
          <a:p>
            <a:r>
              <a:rPr lang="en-US" sz="3600" b="1" noProof="1">
                <a:solidFill>
                  <a:srgbClr val="0000FF"/>
                </a:solidFill>
              </a:rPr>
              <a:t>5 years later </a:t>
            </a:r>
            <a:endParaRPr lang="en-US" sz="3600" noProof="1"/>
          </a:p>
        </p:txBody>
      </p:sp>
      <p:pic>
        <p:nvPicPr>
          <p:cNvPr id="7" name="Picture 6">
            <a:extLst>
              <a:ext uri="{FF2B5EF4-FFF2-40B4-BE49-F238E27FC236}">
                <a16:creationId xmlns:a16="http://schemas.microsoft.com/office/drawing/2014/main" id="{28DAD2F6-FC35-7905-60CA-235DB18BB1A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991589" y="4774248"/>
            <a:ext cx="882411" cy="1176547"/>
          </a:xfrm>
          <a:prstGeom prst="rect">
            <a:avLst/>
          </a:prstGeom>
        </p:spPr>
      </p:pic>
      <p:sp>
        <p:nvSpPr>
          <p:cNvPr id="8" name="TextBox 7">
            <a:extLst>
              <a:ext uri="{FF2B5EF4-FFF2-40B4-BE49-F238E27FC236}">
                <a16:creationId xmlns:a16="http://schemas.microsoft.com/office/drawing/2014/main" id="{5BB083A0-2967-6260-A08E-2366867B61EF}"/>
              </a:ext>
            </a:extLst>
          </p:cNvPr>
          <p:cNvSpPr txBox="1"/>
          <p:nvPr/>
        </p:nvSpPr>
        <p:spPr>
          <a:xfrm>
            <a:off x="6018878" y="5563264"/>
            <a:ext cx="1365882" cy="461665"/>
          </a:xfrm>
          <a:prstGeom prst="rect">
            <a:avLst/>
          </a:prstGeom>
          <a:noFill/>
        </p:spPr>
        <p:txBody>
          <a:bodyPr wrap="square" rtlCol="0">
            <a:spAutoFit/>
          </a:bodyPr>
          <a:lstStyle/>
          <a:p>
            <a:r>
              <a:rPr lang="en-US" sz="1200" b="1" noProof="1">
                <a:solidFill>
                  <a:schemeClr val="bg1"/>
                </a:solidFill>
              </a:rPr>
              <a:t>Pinelopi Ladopoulou</a:t>
            </a:r>
          </a:p>
        </p:txBody>
      </p:sp>
      <p:sp>
        <p:nvSpPr>
          <p:cNvPr id="28" name="TextBox 27">
            <a:extLst>
              <a:ext uri="{FF2B5EF4-FFF2-40B4-BE49-F238E27FC236}">
                <a16:creationId xmlns:a16="http://schemas.microsoft.com/office/drawing/2014/main" id="{84E32FCD-5271-D119-50C6-3A9E4D76A47C}"/>
              </a:ext>
            </a:extLst>
          </p:cNvPr>
          <p:cNvSpPr txBox="1"/>
          <p:nvPr/>
        </p:nvSpPr>
        <p:spPr>
          <a:xfrm>
            <a:off x="6962813" y="5725150"/>
            <a:ext cx="1365882" cy="276999"/>
          </a:xfrm>
          <a:prstGeom prst="rect">
            <a:avLst/>
          </a:prstGeom>
          <a:noFill/>
        </p:spPr>
        <p:txBody>
          <a:bodyPr wrap="square" rtlCol="0">
            <a:spAutoFit/>
          </a:bodyPr>
          <a:lstStyle/>
          <a:p>
            <a:r>
              <a:rPr lang="en-US" sz="1200" b="1" noProof="1">
                <a:solidFill>
                  <a:schemeClr val="bg1"/>
                </a:solidFill>
              </a:rPr>
              <a:t>Eirini Gantia</a:t>
            </a:r>
          </a:p>
        </p:txBody>
      </p:sp>
      <p:sp>
        <p:nvSpPr>
          <p:cNvPr id="9" name="TextBox 8">
            <a:extLst>
              <a:ext uri="{FF2B5EF4-FFF2-40B4-BE49-F238E27FC236}">
                <a16:creationId xmlns:a16="http://schemas.microsoft.com/office/drawing/2014/main" id="{4FCB4947-1682-EC0E-DBD3-600ED1F1F3DF}"/>
              </a:ext>
            </a:extLst>
          </p:cNvPr>
          <p:cNvSpPr txBox="1"/>
          <p:nvPr/>
        </p:nvSpPr>
        <p:spPr>
          <a:xfrm>
            <a:off x="6061279" y="5963508"/>
            <a:ext cx="1741319" cy="276999"/>
          </a:xfrm>
          <a:prstGeom prst="rect">
            <a:avLst/>
          </a:prstGeom>
          <a:noFill/>
        </p:spPr>
        <p:txBody>
          <a:bodyPr wrap="square">
            <a:spAutoFit/>
          </a:bodyPr>
          <a:lstStyle/>
          <a:p>
            <a:r>
              <a:rPr lang="en-US" sz="1200" b="1" noProof="1">
                <a:solidFill>
                  <a:srgbClr val="C00000"/>
                </a:solidFill>
              </a:rPr>
              <a:t>               At DKFZ </a:t>
            </a:r>
          </a:p>
        </p:txBody>
      </p:sp>
      <p:sp>
        <p:nvSpPr>
          <p:cNvPr id="16" name="TextBox 15">
            <a:extLst>
              <a:ext uri="{FF2B5EF4-FFF2-40B4-BE49-F238E27FC236}">
                <a16:creationId xmlns:a16="http://schemas.microsoft.com/office/drawing/2014/main" id="{CE3D890C-9256-159C-DFE2-47EF965E7FB8}"/>
              </a:ext>
            </a:extLst>
          </p:cNvPr>
          <p:cNvSpPr txBox="1"/>
          <p:nvPr/>
        </p:nvSpPr>
        <p:spPr>
          <a:xfrm>
            <a:off x="6155729" y="4103401"/>
            <a:ext cx="1741319" cy="461665"/>
          </a:xfrm>
          <a:prstGeom prst="rect">
            <a:avLst/>
          </a:prstGeom>
          <a:noFill/>
        </p:spPr>
        <p:txBody>
          <a:bodyPr wrap="square">
            <a:spAutoFit/>
          </a:bodyPr>
          <a:lstStyle/>
          <a:p>
            <a:r>
              <a:rPr lang="en-US" sz="1200" b="1" noProof="1">
                <a:solidFill>
                  <a:srgbClr val="C00000"/>
                </a:solidFill>
              </a:rPr>
              <a:t>               At AUTH </a:t>
            </a:r>
          </a:p>
          <a:p>
            <a:r>
              <a:rPr lang="en-US" sz="1200" b="1" noProof="1">
                <a:solidFill>
                  <a:srgbClr val="C00000"/>
                </a:solidFill>
              </a:rPr>
              <a:t>                and DKFZ </a:t>
            </a:r>
          </a:p>
        </p:txBody>
      </p:sp>
    </p:spTree>
    <p:extLst>
      <p:ext uri="{BB962C8B-B14F-4D97-AF65-F5344CB8AC3E}">
        <p14:creationId xmlns:p14="http://schemas.microsoft.com/office/powerpoint/2010/main" val="498927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A4A65-D2D6-8C0D-75F9-AE6374ABE7A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B73B614-6519-2AE6-CE9A-4546038C10F6}"/>
              </a:ext>
            </a:extLst>
          </p:cNvPr>
          <p:cNvSpPr/>
          <p:nvPr/>
        </p:nvSpPr>
        <p:spPr>
          <a:xfrm>
            <a:off x="5432527" y="4664764"/>
            <a:ext cx="1657386" cy="569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extBox 1">
            <a:extLst>
              <a:ext uri="{FF2B5EF4-FFF2-40B4-BE49-F238E27FC236}">
                <a16:creationId xmlns:a16="http://schemas.microsoft.com/office/drawing/2014/main" id="{034BBBEF-9EA6-8126-49BC-47C8795E62A2}"/>
              </a:ext>
            </a:extLst>
          </p:cNvPr>
          <p:cNvSpPr txBox="1"/>
          <p:nvPr/>
        </p:nvSpPr>
        <p:spPr>
          <a:xfrm>
            <a:off x="195948" y="147965"/>
            <a:ext cx="11819467" cy="1661993"/>
          </a:xfrm>
          <a:prstGeom prst="rect">
            <a:avLst/>
          </a:prstGeom>
          <a:noFill/>
        </p:spPr>
        <p:txBody>
          <a:bodyPr wrap="square">
            <a:spAutoFit/>
          </a:bodyPr>
          <a:lstStyle/>
          <a:p>
            <a:pPr algn="ctr">
              <a:lnSpc>
                <a:spcPct val="150000"/>
              </a:lnSpc>
            </a:pPr>
            <a:r>
              <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rPr>
              <a:t>From Particle Physics To Particle Therapy </a:t>
            </a:r>
          </a:p>
          <a:p>
            <a:pPr algn="ctr">
              <a:lnSpc>
                <a:spcPct val="150000"/>
              </a:lnSpc>
            </a:pPr>
            <a:r>
              <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rPr>
              <a:t>Particle Therapy Facilities</a:t>
            </a:r>
          </a:p>
        </p:txBody>
      </p:sp>
      <p:pic>
        <p:nvPicPr>
          <p:cNvPr id="7" name="Picture 6">
            <a:extLst>
              <a:ext uri="{FF2B5EF4-FFF2-40B4-BE49-F238E27FC236}">
                <a16:creationId xmlns:a16="http://schemas.microsoft.com/office/drawing/2014/main" id="{5E239FDB-7C60-7805-E316-B80FB205857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98370" y="2588121"/>
            <a:ext cx="7795260" cy="2875419"/>
          </a:xfrm>
          <a:prstGeom prst="rect">
            <a:avLst/>
          </a:prstGeom>
        </p:spPr>
      </p:pic>
      <p:pic>
        <p:nvPicPr>
          <p:cNvPr id="3" name="Picture 2" descr="A qr code on a white background&#10;&#10;AI-generated content may be incorrect.">
            <a:extLst>
              <a:ext uri="{FF2B5EF4-FFF2-40B4-BE49-F238E27FC236}">
                <a16:creationId xmlns:a16="http://schemas.microsoft.com/office/drawing/2014/main" id="{43FA9947-9956-C164-AC77-917E2EEF1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2842" y="5037934"/>
            <a:ext cx="1628031" cy="1633664"/>
          </a:xfrm>
          <a:prstGeom prst="rect">
            <a:avLst/>
          </a:prstGeom>
        </p:spPr>
      </p:pic>
      <p:sp>
        <p:nvSpPr>
          <p:cNvPr id="4" name="TextBox 3">
            <a:extLst>
              <a:ext uri="{FF2B5EF4-FFF2-40B4-BE49-F238E27FC236}">
                <a16:creationId xmlns:a16="http://schemas.microsoft.com/office/drawing/2014/main" id="{D7DEE9EC-1DC8-5F48-672F-926C977A395E}"/>
              </a:ext>
            </a:extLst>
          </p:cNvPr>
          <p:cNvSpPr txBox="1"/>
          <p:nvPr/>
        </p:nvSpPr>
        <p:spPr>
          <a:xfrm>
            <a:off x="3261595" y="2064901"/>
            <a:ext cx="6290619" cy="523220"/>
          </a:xfrm>
          <a:prstGeom prst="rect">
            <a:avLst/>
          </a:prstGeom>
          <a:noFill/>
        </p:spPr>
        <p:txBody>
          <a:bodyPr wrap="square">
            <a:spAutoFit/>
          </a:bodyPr>
          <a:lstStyle/>
          <a:p>
            <a:r>
              <a:rPr lang="en-GB" sz="2800" b="1" dirty="0">
                <a:solidFill>
                  <a:srgbClr val="7030A0"/>
                </a:solidFill>
              </a:rPr>
              <a:t>IFIGENEIA  </a:t>
            </a:r>
            <a:r>
              <a:rPr lang="en-CH" sz="2800" b="1" dirty="0">
                <a:solidFill>
                  <a:srgbClr val="7030A0"/>
                </a:solidFill>
              </a:rPr>
              <a:t>https://ifigeneia.eu/news/</a:t>
            </a:r>
          </a:p>
        </p:txBody>
      </p:sp>
      <p:sp>
        <p:nvSpPr>
          <p:cNvPr id="5" name="TextBox 4">
            <a:extLst>
              <a:ext uri="{FF2B5EF4-FFF2-40B4-BE49-F238E27FC236}">
                <a16:creationId xmlns:a16="http://schemas.microsoft.com/office/drawing/2014/main" id="{86D67FA2-C4F1-D223-FE06-D4A42DCB384F}"/>
              </a:ext>
            </a:extLst>
          </p:cNvPr>
          <p:cNvSpPr txBox="1"/>
          <p:nvPr/>
        </p:nvSpPr>
        <p:spPr>
          <a:xfrm>
            <a:off x="4306660" y="5617428"/>
            <a:ext cx="6098720" cy="369332"/>
          </a:xfrm>
          <a:prstGeom prst="rect">
            <a:avLst/>
          </a:prstGeom>
          <a:noFill/>
        </p:spPr>
        <p:txBody>
          <a:bodyPr wrap="square">
            <a:spAutoFit/>
          </a:bodyPr>
          <a:lstStyle/>
          <a:p>
            <a:r>
              <a:rPr lang="en-CH" b="0" i="0" u="none" strike="noStrike" dirty="0">
                <a:solidFill>
                  <a:srgbClr val="000000"/>
                </a:solidFill>
                <a:effectLst/>
                <a:latin typeface="Calibri" panose="020F0502020204030204" pitchFamily="34" charset="0"/>
              </a:rPr>
              <a:t> </a:t>
            </a:r>
            <a:r>
              <a:rPr lang="en-CH" b="0" i="0" u="sng" dirty="0">
                <a:solidFill>
                  <a:srgbClr val="467886"/>
                </a:solidFill>
                <a:effectLst/>
                <a:latin typeface="Calibri" panose="020F0502020204030204" pitchFamily="34" charset="0"/>
                <a:hlinkClick r:id="rId4"/>
              </a:rPr>
              <a:t>https://ifigeneia.eu/masterclass-2026/</a:t>
            </a:r>
            <a:endParaRPr lang="en-CH" dirty="0"/>
          </a:p>
        </p:txBody>
      </p:sp>
    </p:spTree>
    <p:extLst>
      <p:ext uri="{BB962C8B-B14F-4D97-AF65-F5344CB8AC3E}">
        <p14:creationId xmlns:p14="http://schemas.microsoft.com/office/powerpoint/2010/main" val="3316428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549" y="0"/>
            <a:ext cx="4630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4505189" y="241770"/>
            <a:ext cx="10799011"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b="1" dirty="0">
                <a:solidFill>
                  <a:srgbClr val="0000FF"/>
                </a:solidFill>
              </a:rPr>
              <a:t>How is physics related to medicine?</a:t>
            </a:r>
            <a:endParaRPr lang="de-DE" altLang="en-US" b="1" dirty="0">
              <a:solidFill>
                <a:srgbClr val="0000FF"/>
              </a:solidFill>
            </a:endParaRPr>
          </a:p>
        </p:txBody>
      </p:sp>
      <p:sp>
        <p:nvSpPr>
          <p:cNvPr id="11" name="Titel 1"/>
          <p:cNvSpPr txBox="1">
            <a:spLocks/>
          </p:cNvSpPr>
          <p:nvPr/>
        </p:nvSpPr>
        <p:spPr bwMode="auto">
          <a:xfrm>
            <a:off x="4611868" y="1326435"/>
            <a:ext cx="10799011"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0000FF"/>
                </a:solidFill>
              </a:rPr>
              <a:t>What is particle therapy?</a:t>
            </a:r>
            <a:endParaRPr lang="de-DE" altLang="en-US" sz="2800" b="1" dirty="0">
              <a:solidFill>
                <a:srgbClr val="0000FF"/>
              </a:solidFill>
            </a:endParaRPr>
          </a:p>
        </p:txBody>
      </p:sp>
      <p:sp>
        <p:nvSpPr>
          <p:cNvPr id="12" name="Titel 1"/>
          <p:cNvSpPr txBox="1">
            <a:spLocks/>
          </p:cNvSpPr>
          <p:nvPr/>
        </p:nvSpPr>
        <p:spPr bwMode="auto">
          <a:xfrm>
            <a:off x="4611869" y="2334686"/>
            <a:ext cx="10799011" cy="13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0000FF"/>
                </a:solidFill>
              </a:rPr>
              <a:t>How one can use particles for</a:t>
            </a:r>
          </a:p>
          <a:p>
            <a:pPr eaLnBrk="1" hangingPunct="1">
              <a:spcBef>
                <a:spcPct val="0"/>
              </a:spcBef>
              <a:buFontTx/>
              <a:buNone/>
            </a:pPr>
            <a:r>
              <a:rPr lang="en-US" altLang="en-US" sz="2800" b="1" dirty="0">
                <a:solidFill>
                  <a:srgbClr val="0000FF"/>
                </a:solidFill>
              </a:rPr>
              <a:t>cancer treatment?</a:t>
            </a:r>
          </a:p>
          <a:p>
            <a:pPr eaLnBrk="1" hangingPunct="1">
              <a:spcBef>
                <a:spcPct val="0"/>
              </a:spcBef>
              <a:buFontTx/>
              <a:buNone/>
            </a:pPr>
            <a:endParaRPr lang="de-DE" altLang="en-US" b="1" dirty="0">
              <a:solidFill>
                <a:srgbClr val="0000FF"/>
              </a:solidFill>
            </a:endParaRPr>
          </a:p>
        </p:txBody>
      </p:sp>
      <p:sp>
        <p:nvSpPr>
          <p:cNvPr id="13" name="Titel 1"/>
          <p:cNvSpPr txBox="1">
            <a:spLocks/>
          </p:cNvSpPr>
          <p:nvPr/>
        </p:nvSpPr>
        <p:spPr bwMode="auto">
          <a:xfrm>
            <a:off x="4611869" y="3813172"/>
            <a:ext cx="10799011" cy="197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800" b="1" dirty="0">
                <a:solidFill>
                  <a:srgbClr val="0000FF"/>
                </a:solidFill>
              </a:rPr>
              <a:t>Accelerators for research</a:t>
            </a:r>
          </a:p>
          <a:p>
            <a:pPr eaLnBrk="1" hangingPunct="1">
              <a:spcBef>
                <a:spcPct val="0"/>
              </a:spcBef>
              <a:buFontTx/>
              <a:buNone/>
            </a:pPr>
            <a:r>
              <a:rPr lang="en-US" altLang="en-US" sz="2800" b="1" dirty="0">
                <a:solidFill>
                  <a:srgbClr val="0000FF"/>
                </a:solidFill>
              </a:rPr>
              <a:t>and accelerators for </a:t>
            </a:r>
          </a:p>
          <a:p>
            <a:pPr eaLnBrk="1" hangingPunct="1">
              <a:spcBef>
                <a:spcPct val="0"/>
              </a:spcBef>
              <a:buFontTx/>
              <a:buNone/>
            </a:pPr>
            <a:r>
              <a:rPr lang="en-US" altLang="en-US" sz="2800" b="1" dirty="0">
                <a:solidFill>
                  <a:srgbClr val="0000FF"/>
                </a:solidFill>
              </a:rPr>
              <a:t>cancer treatment</a:t>
            </a:r>
            <a:endParaRPr lang="de-DE" altLang="en-US" sz="2800" b="1" dirty="0">
              <a:solidFill>
                <a:srgbClr val="0000FF"/>
              </a:solidFill>
            </a:endParaRPr>
          </a:p>
        </p:txBody>
      </p:sp>
      <p:sp>
        <p:nvSpPr>
          <p:cNvPr id="14" name="Titel 1"/>
          <p:cNvSpPr txBox="1">
            <a:spLocks/>
          </p:cNvSpPr>
          <p:nvPr/>
        </p:nvSpPr>
        <p:spPr bwMode="auto">
          <a:xfrm>
            <a:off x="6792494" y="5169573"/>
            <a:ext cx="10799011" cy="13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b="1" dirty="0">
                <a:solidFill>
                  <a:srgbClr val="7030A0"/>
                </a:solidFill>
              </a:rPr>
              <a:t>One of the aims of PTMC: </a:t>
            </a:r>
          </a:p>
          <a:p>
            <a:pPr eaLnBrk="1" hangingPunct="1">
              <a:spcBef>
                <a:spcPct val="0"/>
              </a:spcBef>
              <a:buFontTx/>
              <a:buNone/>
            </a:pPr>
            <a:r>
              <a:rPr lang="en-US" altLang="en-US" b="1" dirty="0">
                <a:solidFill>
                  <a:srgbClr val="7030A0"/>
                </a:solidFill>
              </a:rPr>
              <a:t>address such questions </a:t>
            </a:r>
          </a:p>
          <a:p>
            <a:pPr eaLnBrk="1" hangingPunct="1">
              <a:spcBef>
                <a:spcPct val="0"/>
              </a:spcBef>
              <a:buFontTx/>
              <a:buNone/>
            </a:pPr>
            <a:endParaRPr lang="de-DE" altLang="en-US" b="1" dirty="0">
              <a:solidFill>
                <a:srgbClr val="0000FF"/>
              </a:solidFill>
            </a:endParaRPr>
          </a:p>
        </p:txBody>
      </p:sp>
    </p:spTree>
    <p:extLst>
      <p:ext uri="{BB962C8B-B14F-4D97-AF65-F5344CB8AC3E}">
        <p14:creationId xmlns:p14="http://schemas.microsoft.com/office/powerpoint/2010/main" val="820478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00897-6C31-6D11-EFB4-6E3CDBBBB65E}"/>
            </a:ext>
          </a:extLst>
        </p:cNvPr>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46D0D2ED-9D46-08DC-144C-8E1D25BADD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5306" y="2976177"/>
            <a:ext cx="7439876" cy="3905078"/>
          </a:xfrm>
          <a:prstGeom prst="rect">
            <a:avLst/>
          </a:prstGeom>
        </p:spPr>
      </p:pic>
      <p:sp>
        <p:nvSpPr>
          <p:cNvPr id="2" name="Titel 1">
            <a:extLst>
              <a:ext uri="{FF2B5EF4-FFF2-40B4-BE49-F238E27FC236}">
                <a16:creationId xmlns:a16="http://schemas.microsoft.com/office/drawing/2014/main" id="{2E16B74B-400B-3D84-5B10-FCA2F74C923F}"/>
              </a:ext>
            </a:extLst>
          </p:cNvPr>
          <p:cNvSpPr txBox="1">
            <a:spLocks/>
          </p:cNvSpPr>
          <p:nvPr/>
        </p:nvSpPr>
        <p:spPr bwMode="auto">
          <a:xfrm>
            <a:off x="5196130" y="0"/>
            <a:ext cx="4768296"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3600" b="1" dirty="0">
                <a:solidFill>
                  <a:srgbClr val="0000FF"/>
                </a:solidFill>
                <a:latin typeface="+mn-lt"/>
              </a:rPr>
              <a:t>From Physics to Clinics</a:t>
            </a:r>
            <a:endParaRPr lang="de-DE" altLang="en-US" sz="3600" b="1" dirty="0">
              <a:solidFill>
                <a:srgbClr val="0000FF"/>
              </a:solidFill>
              <a:latin typeface="+mn-lt"/>
            </a:endParaRPr>
          </a:p>
        </p:txBody>
      </p:sp>
      <p:sp>
        <p:nvSpPr>
          <p:cNvPr id="7" name="Content Placeholder 6">
            <a:extLst>
              <a:ext uri="{FF2B5EF4-FFF2-40B4-BE49-F238E27FC236}">
                <a16:creationId xmlns:a16="http://schemas.microsoft.com/office/drawing/2014/main" id="{73613945-B512-951B-3397-C53EDD3946DE}"/>
              </a:ext>
            </a:extLst>
          </p:cNvPr>
          <p:cNvSpPr>
            <a:spLocks noGrp="1" noChangeArrowheads="1"/>
          </p:cNvSpPr>
          <p:nvPr>
            <p:ph idx="1"/>
          </p:nvPr>
        </p:nvSpPr>
        <p:spPr bwMode="auto">
          <a:xfrm>
            <a:off x="4782651" y="903904"/>
            <a:ext cx="4499895" cy="158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000" b="1" i="0" u="none" strike="noStrike" cap="none" normalizeH="0" baseline="0" dirty="0">
                <a:ln>
                  <a:noFill/>
                </a:ln>
                <a:solidFill>
                  <a:srgbClr val="7030A0"/>
                </a:solidFill>
                <a:effectLst/>
                <a:ea typeface="Courier New" charset="0"/>
              </a:rPr>
              <a:t>1946</a:t>
            </a:r>
            <a:r>
              <a:rPr kumimoji="0" lang="en-US" altLang="en-US" sz="2000" b="1" i="0" u="none" strike="noStrike" cap="none" normalizeH="0" baseline="0" dirty="0">
                <a:ln>
                  <a:noFill/>
                </a:ln>
                <a:solidFill>
                  <a:srgbClr val="7030A0"/>
                </a:solidFill>
                <a:effectLst/>
                <a:ea typeface="Courier New" charset="0"/>
              </a:rPr>
              <a:t>:</a:t>
            </a:r>
            <a:r>
              <a:rPr kumimoji="0" lang="el-GR" altLang="en-US" sz="2000" b="1" i="0" u="none" strike="noStrike" cap="none" normalizeH="0" baseline="0" dirty="0">
                <a:ln>
                  <a:noFill/>
                </a:ln>
                <a:solidFill>
                  <a:srgbClr val="7030A0"/>
                </a:solidFill>
                <a:effectLst/>
                <a:ea typeface="Courier New" charset="0"/>
              </a:rPr>
              <a:t> </a:t>
            </a:r>
            <a:r>
              <a:rPr lang="en-GB" altLang="en-US" sz="2000" b="1" dirty="0">
                <a:solidFill>
                  <a:srgbClr val="7030A0"/>
                </a:solidFill>
              </a:rPr>
              <a:t>R. Wilson (Nobel, </a:t>
            </a:r>
            <a:r>
              <a:rPr lang="en-GB" altLang="en-US" sz="2000" b="1" dirty="0" err="1">
                <a:solidFill>
                  <a:srgbClr val="7030A0"/>
                </a:solidFill>
              </a:rPr>
              <a:t>dir</a:t>
            </a:r>
            <a:r>
              <a:rPr lang="en-GB" altLang="en-US" sz="2000" b="1" dirty="0">
                <a:solidFill>
                  <a:srgbClr val="7030A0"/>
                </a:solidFill>
              </a:rPr>
              <a:t> Fermilab)</a:t>
            </a:r>
            <a:r>
              <a:rPr lang="el-GR" altLang="en-US" sz="2000" b="1" dirty="0">
                <a:solidFill>
                  <a:srgbClr val="7030A0"/>
                </a:solidFill>
              </a:rPr>
              <a:t> </a:t>
            </a:r>
            <a:endParaRPr lang="en-US" altLang="en-US" sz="2000" b="1" dirty="0">
              <a:solidFill>
                <a:srgbClr val="7030A0"/>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b="1" dirty="0">
                <a:solidFill>
                  <a:srgbClr val="7030A0"/>
                </a:solidFill>
              </a:rPr>
              <a:t>proposed protons for cancer treatment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2000" b="1" i="0" u="none" strike="noStrike" cap="none" normalizeH="0" baseline="0" dirty="0">
              <a:ln>
                <a:noFill/>
              </a:ln>
              <a:solidFill>
                <a:srgbClr val="7030A0"/>
              </a:solidFill>
              <a:effectLst/>
              <a:ea typeface="Courier New" charset="0"/>
            </a:endParaRPr>
          </a:p>
          <a:p>
            <a:pPr marL="0" lvl="0" indent="0" eaLnBrk="0" fontAlgn="base" hangingPunct="0">
              <a:lnSpc>
                <a:spcPct val="100000"/>
              </a:lnSpc>
              <a:spcBef>
                <a:spcPct val="0"/>
              </a:spcBef>
              <a:spcAft>
                <a:spcPct val="0"/>
              </a:spcAft>
              <a:buNone/>
            </a:pPr>
            <a:r>
              <a:rPr kumimoji="0" lang="el-GR" altLang="en-US" sz="2000" b="1" i="0" u="none" strike="noStrike" cap="none" normalizeH="0" baseline="0" dirty="0">
                <a:ln>
                  <a:noFill/>
                </a:ln>
                <a:solidFill>
                  <a:srgbClr val="7030A0"/>
                </a:solidFill>
                <a:effectLst/>
                <a:ea typeface="Courier New" charset="0"/>
              </a:rPr>
              <a:t>195</a:t>
            </a:r>
            <a:r>
              <a:rPr kumimoji="0" lang="en-US" altLang="en-US" sz="2000" b="1" i="0" u="none" strike="noStrike" cap="none" normalizeH="0" baseline="0" dirty="0">
                <a:ln>
                  <a:noFill/>
                </a:ln>
                <a:solidFill>
                  <a:srgbClr val="7030A0"/>
                </a:solidFill>
                <a:effectLst/>
                <a:ea typeface="Courier New" charset="0"/>
              </a:rPr>
              <a:t>4: </a:t>
            </a:r>
            <a:r>
              <a:rPr lang="fr-CH" altLang="en-US" sz="2000" b="1" dirty="0">
                <a:solidFill>
                  <a:srgbClr val="7030A0"/>
                </a:solidFill>
              </a:rPr>
              <a:t>Berkeley</a:t>
            </a:r>
            <a:r>
              <a:rPr kumimoji="0" lang="el-GR" altLang="en-US" sz="2000" b="1" i="0" u="none" strike="noStrike" cap="none" normalizeH="0" baseline="0" dirty="0">
                <a:ln>
                  <a:noFill/>
                </a:ln>
                <a:solidFill>
                  <a:srgbClr val="7030A0"/>
                </a:solidFill>
                <a:effectLst/>
                <a:ea typeface="Courier New" charset="0"/>
              </a:rPr>
              <a:t> </a:t>
            </a:r>
            <a:r>
              <a:rPr lang="en-US" altLang="en-US" sz="2000" b="1" dirty="0">
                <a:solidFill>
                  <a:srgbClr val="7030A0"/>
                </a:solidFill>
                <a:ea typeface="Courier New" charset="0"/>
              </a:rPr>
              <a:t>US, Lawrence brothers, </a:t>
            </a:r>
          </a:p>
          <a:p>
            <a:pPr marL="0" lvl="0" indent="0" eaLnBrk="0" fontAlgn="base" hangingPunct="0">
              <a:lnSpc>
                <a:spcPct val="100000"/>
              </a:lnSpc>
              <a:spcBef>
                <a:spcPct val="0"/>
              </a:spcBef>
              <a:spcAft>
                <a:spcPct val="0"/>
              </a:spcAft>
              <a:buNone/>
            </a:pPr>
            <a:r>
              <a:rPr lang="en-US" altLang="en-US" sz="2000" b="1" dirty="0">
                <a:solidFill>
                  <a:srgbClr val="7030A0"/>
                </a:solidFill>
                <a:ea typeface="Courier New" charset="0"/>
              </a:rPr>
              <a:t>start of hadron therapy with various ions</a:t>
            </a:r>
            <a:endParaRPr kumimoji="0" lang="en-US" altLang="en-US" sz="2000" b="1" i="0" u="none" strike="noStrike" cap="none" normalizeH="0" baseline="0" dirty="0">
              <a:ln>
                <a:noFill/>
              </a:ln>
              <a:solidFill>
                <a:srgbClr val="C00000"/>
              </a:solidFill>
              <a:effectLst/>
              <a:highlight>
                <a:srgbClr val="FFFF00"/>
              </a:highlight>
            </a:endParaRPr>
          </a:p>
        </p:txBody>
      </p:sp>
      <p:pic>
        <p:nvPicPr>
          <p:cNvPr id="4" name="Picture 5">
            <a:extLst>
              <a:ext uri="{FF2B5EF4-FFF2-40B4-BE49-F238E27FC236}">
                <a16:creationId xmlns:a16="http://schemas.microsoft.com/office/drawing/2014/main" id="{B57EA9C8-95B1-060A-85F0-2AF4DDB1DE6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12409" y="793068"/>
            <a:ext cx="2582772" cy="228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C12392F2-9C2E-F852-587C-3F68BA328A1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5549" y="0"/>
            <a:ext cx="4630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157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p:cNvSpPr txBox="1">
            <a:spLocks/>
          </p:cNvSpPr>
          <p:nvPr/>
        </p:nvSpPr>
        <p:spPr bwMode="auto">
          <a:xfrm>
            <a:off x="487843" y="69681"/>
            <a:ext cx="110690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altLang="en-US" sz="3600" b="1" kern="0" dirty="0">
                <a:solidFill>
                  <a:srgbClr val="0000FF"/>
                </a:solidFill>
                <a:latin typeface="+mn-lt"/>
              </a:rPr>
              <a:t>Hadron Therapy </a:t>
            </a:r>
            <a:r>
              <a:rPr lang="en-US" altLang="en-US" sz="3600" b="1" kern="0" dirty="0" err="1">
                <a:solidFill>
                  <a:srgbClr val="0000FF"/>
                </a:solidFill>
                <a:latin typeface="+mn-lt"/>
              </a:rPr>
              <a:t>Centres</a:t>
            </a:r>
            <a:endParaRPr lang="en-US" altLang="en-US" sz="3600" b="1" kern="0" dirty="0">
              <a:latin typeface="+mn-lt"/>
            </a:endParaRPr>
          </a:p>
        </p:txBody>
      </p:sp>
      <p:sp>
        <p:nvSpPr>
          <p:cNvPr id="14" name="TextBox 13">
            <a:extLst>
              <a:ext uri="{FF2B5EF4-FFF2-40B4-BE49-F238E27FC236}">
                <a16:creationId xmlns:a16="http://schemas.microsoft.com/office/drawing/2014/main" id="{824E363A-DB41-4934-B716-361F600B98BA}"/>
              </a:ext>
            </a:extLst>
          </p:cNvPr>
          <p:cNvSpPr txBox="1"/>
          <p:nvPr/>
        </p:nvSpPr>
        <p:spPr>
          <a:xfrm>
            <a:off x="245450" y="5948500"/>
            <a:ext cx="11013763" cy="83099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lIns="0" tIns="0" rIns="0" bIns="0" rtlCol="0">
            <a:spAutoFit/>
          </a:bodyPr>
          <a:lstStyle/>
          <a:p>
            <a:pPr algn="l"/>
            <a:r>
              <a:rPr lang="fr-CH" dirty="0">
                <a:solidFill>
                  <a:srgbClr val="7030A0"/>
                </a:solidFill>
              </a:rPr>
              <a:t>Hadron </a:t>
            </a:r>
            <a:r>
              <a:rPr lang="fr-CH" dirty="0" err="1">
                <a:solidFill>
                  <a:srgbClr val="7030A0"/>
                </a:solidFill>
              </a:rPr>
              <a:t>therapy</a:t>
            </a:r>
            <a:r>
              <a:rPr lang="fr-CH" dirty="0">
                <a:solidFill>
                  <a:srgbClr val="7030A0"/>
                </a:solidFill>
              </a:rPr>
              <a:t> </a:t>
            </a:r>
            <a:r>
              <a:rPr lang="fr-CH" dirty="0" err="1">
                <a:solidFill>
                  <a:srgbClr val="7030A0"/>
                </a:solidFill>
              </a:rPr>
              <a:t>is</a:t>
            </a:r>
            <a:r>
              <a:rPr lang="fr-CH" dirty="0">
                <a:solidFill>
                  <a:srgbClr val="7030A0"/>
                </a:solidFill>
              </a:rPr>
              <a:t> an </a:t>
            </a:r>
            <a:r>
              <a:rPr lang="fr-CH" dirty="0" err="1">
                <a:solidFill>
                  <a:srgbClr val="7030A0"/>
                </a:solidFill>
              </a:rPr>
              <a:t>advanced</a:t>
            </a:r>
            <a:r>
              <a:rPr lang="fr-CH" dirty="0">
                <a:solidFill>
                  <a:srgbClr val="7030A0"/>
                </a:solidFill>
              </a:rPr>
              <a:t> niche in cancer </a:t>
            </a:r>
            <a:r>
              <a:rPr lang="fr-CH" dirty="0" err="1">
                <a:solidFill>
                  <a:srgbClr val="7030A0"/>
                </a:solidFill>
              </a:rPr>
              <a:t>therapy</a:t>
            </a:r>
            <a:r>
              <a:rPr lang="fr-CH" dirty="0">
                <a:solidFill>
                  <a:srgbClr val="7030A0"/>
                </a:solidFill>
              </a:rPr>
              <a:t>:</a:t>
            </a:r>
          </a:p>
          <a:p>
            <a:pPr algn="l"/>
            <a:r>
              <a:rPr lang="en-GB" dirty="0">
                <a:solidFill>
                  <a:srgbClr val="7030A0"/>
                </a:solidFill>
              </a:rPr>
              <a:t>22,000 patients/year (2018) treated with particle beams against 25,000,000 patients/year with conventional RT.</a:t>
            </a:r>
          </a:p>
          <a:p>
            <a:pPr algn="l"/>
            <a:r>
              <a:rPr lang="en-GB" dirty="0">
                <a:solidFill>
                  <a:srgbClr val="7030A0"/>
                </a:solidFill>
              </a:rPr>
              <a:t>For some of them, C-ion therapy is </a:t>
            </a:r>
            <a:r>
              <a:rPr lang="en-GB" b="1" dirty="0">
                <a:solidFill>
                  <a:srgbClr val="7030A0"/>
                </a:solidFill>
              </a:rPr>
              <a:t>the only option.</a:t>
            </a:r>
          </a:p>
        </p:txBody>
      </p:sp>
      <p:sp>
        <p:nvSpPr>
          <p:cNvPr id="5" name="Freeform 4"/>
          <p:cNvSpPr/>
          <p:nvPr/>
        </p:nvSpPr>
        <p:spPr>
          <a:xfrm>
            <a:off x="3360420" y="3840480"/>
            <a:ext cx="0" cy="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lnTo>
                  <a:pt x="0" y="0"/>
                </a:lnTo>
                <a:lnTo>
                  <a:pt x="0" y="0"/>
                </a:lnTo>
                <a:lnTo>
                  <a:pt x="0" y="0"/>
                </a:ln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703C4D-D9AD-334A-CA10-85ED4915A9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424" y="1570093"/>
            <a:ext cx="6117808" cy="3615164"/>
          </a:xfrm>
          <a:prstGeom prst="rect">
            <a:avLst/>
          </a:prstGeom>
        </p:spPr>
      </p:pic>
      <p:sp>
        <p:nvSpPr>
          <p:cNvPr id="4" name="Rectangle 3">
            <a:extLst>
              <a:ext uri="{FF2B5EF4-FFF2-40B4-BE49-F238E27FC236}">
                <a16:creationId xmlns:a16="http://schemas.microsoft.com/office/drawing/2014/main" id="{FA231FC5-3178-3BF1-82DE-1020E6F16DCA}"/>
              </a:ext>
            </a:extLst>
          </p:cNvPr>
          <p:cNvSpPr/>
          <p:nvPr/>
        </p:nvSpPr>
        <p:spPr>
          <a:xfrm>
            <a:off x="159424" y="1236634"/>
            <a:ext cx="3172343" cy="461665"/>
          </a:xfrm>
          <a:prstGeom prst="rect">
            <a:avLst/>
          </a:prstGeom>
        </p:spPr>
        <p:txBody>
          <a:bodyPr wrap="none">
            <a:spAutoFit/>
          </a:bodyPr>
          <a:lstStyle/>
          <a:p>
            <a:r>
              <a:rPr lang="en-US" altLang="en-US" sz="2400" b="1" dirty="0">
                <a:solidFill>
                  <a:srgbClr val="0000FF"/>
                </a:solidFill>
              </a:rPr>
              <a:t>Carbon therapy </a:t>
            </a:r>
            <a:r>
              <a:rPr lang="en-US" altLang="en-US" sz="2400" b="1" dirty="0" err="1">
                <a:solidFill>
                  <a:srgbClr val="0000FF"/>
                </a:solidFill>
              </a:rPr>
              <a:t>centres</a:t>
            </a:r>
            <a:endParaRPr lang="en-US" sz="2400" dirty="0"/>
          </a:p>
        </p:txBody>
      </p:sp>
      <p:sp>
        <p:nvSpPr>
          <p:cNvPr id="7" name="Rectangle 6">
            <a:extLst>
              <a:ext uri="{FF2B5EF4-FFF2-40B4-BE49-F238E27FC236}">
                <a16:creationId xmlns:a16="http://schemas.microsoft.com/office/drawing/2014/main" id="{4F61A1EC-3FEC-CD8B-752A-7F41C252A1BB}"/>
              </a:ext>
            </a:extLst>
          </p:cNvPr>
          <p:cNvSpPr/>
          <p:nvPr/>
        </p:nvSpPr>
        <p:spPr>
          <a:xfrm>
            <a:off x="159424" y="5223391"/>
            <a:ext cx="4973349" cy="646331"/>
          </a:xfrm>
          <a:prstGeom prst="rect">
            <a:avLst/>
          </a:prstGeom>
        </p:spPr>
        <p:txBody>
          <a:bodyPr wrap="none">
            <a:spAutoFit/>
          </a:bodyPr>
          <a:lstStyle/>
          <a:p>
            <a:r>
              <a:rPr lang="en-US" altLang="en-US" dirty="0">
                <a:solidFill>
                  <a:srgbClr val="0000FF"/>
                </a:solidFill>
              </a:rPr>
              <a:t>A Carbon-ion therapy </a:t>
            </a:r>
            <a:r>
              <a:rPr lang="en-US" altLang="en-US" dirty="0" err="1">
                <a:solidFill>
                  <a:srgbClr val="0000FF"/>
                </a:solidFill>
              </a:rPr>
              <a:t>centre</a:t>
            </a:r>
            <a:r>
              <a:rPr lang="en-US" altLang="en-US" dirty="0">
                <a:solidFill>
                  <a:srgbClr val="0000FF"/>
                </a:solidFill>
              </a:rPr>
              <a:t> in construction phase </a:t>
            </a:r>
          </a:p>
          <a:p>
            <a:r>
              <a:rPr lang="en-US" altLang="en-US" dirty="0">
                <a:solidFill>
                  <a:srgbClr val="0000FF"/>
                </a:solidFill>
              </a:rPr>
              <a:t>by Mayo Clinic in Florida US</a:t>
            </a:r>
            <a:endParaRPr lang="en-US" dirty="0"/>
          </a:p>
        </p:txBody>
      </p:sp>
      <p:sp>
        <p:nvSpPr>
          <p:cNvPr id="8" name="Rectangle 7">
            <a:extLst>
              <a:ext uri="{FF2B5EF4-FFF2-40B4-BE49-F238E27FC236}">
                <a16:creationId xmlns:a16="http://schemas.microsoft.com/office/drawing/2014/main" id="{5EA02239-6DAB-B651-EA44-0827ED58C232}"/>
              </a:ext>
            </a:extLst>
          </p:cNvPr>
          <p:cNvSpPr/>
          <p:nvPr/>
        </p:nvSpPr>
        <p:spPr>
          <a:xfrm>
            <a:off x="9039936" y="1236634"/>
            <a:ext cx="3120662" cy="461665"/>
          </a:xfrm>
          <a:prstGeom prst="rect">
            <a:avLst/>
          </a:prstGeom>
        </p:spPr>
        <p:txBody>
          <a:bodyPr wrap="none">
            <a:spAutoFit/>
          </a:bodyPr>
          <a:lstStyle/>
          <a:p>
            <a:r>
              <a:rPr lang="en-US" altLang="en-US" sz="2400" b="1" dirty="0">
                <a:solidFill>
                  <a:srgbClr val="0000FF"/>
                </a:solidFill>
              </a:rPr>
              <a:t>Proton therapy </a:t>
            </a:r>
            <a:r>
              <a:rPr lang="en-US" altLang="en-US" sz="2400" b="1" dirty="0" err="1">
                <a:solidFill>
                  <a:srgbClr val="0000FF"/>
                </a:solidFill>
              </a:rPr>
              <a:t>centres</a:t>
            </a:r>
            <a:endParaRPr lang="en-US" sz="24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4326" y="1698299"/>
            <a:ext cx="5737674" cy="4092646"/>
          </a:xfrm>
          <a:prstGeom prst="rect">
            <a:avLst/>
          </a:prstGeom>
        </p:spPr>
      </p:pic>
      <p:sp>
        <p:nvSpPr>
          <p:cNvPr id="10" name="TextBox 9">
            <a:extLst>
              <a:ext uri="{FF2B5EF4-FFF2-40B4-BE49-F238E27FC236}">
                <a16:creationId xmlns:a16="http://schemas.microsoft.com/office/drawing/2014/main" id="{ACD1671F-B285-9C66-7F41-EFB1BF734843}"/>
              </a:ext>
            </a:extLst>
          </p:cNvPr>
          <p:cNvSpPr txBox="1"/>
          <p:nvPr/>
        </p:nvSpPr>
        <p:spPr>
          <a:xfrm>
            <a:off x="4012357" y="1364710"/>
            <a:ext cx="2082114" cy="707886"/>
          </a:xfrm>
          <a:prstGeom prst="rect">
            <a:avLst/>
          </a:prstGeom>
          <a:solidFill>
            <a:srgbClr val="FFC000"/>
          </a:solidFill>
        </p:spPr>
        <p:txBody>
          <a:bodyPr wrap="square" rtlCol="0">
            <a:spAutoFit/>
          </a:bodyPr>
          <a:lstStyle/>
          <a:p>
            <a:r>
              <a:rPr lang="el-GR" sz="2000" b="1" dirty="0">
                <a:solidFill>
                  <a:srgbClr val="C00000"/>
                </a:solidFill>
              </a:rPr>
              <a:t>411 000 </a:t>
            </a:r>
            <a:r>
              <a:rPr lang="en-US" sz="2000" b="1" dirty="0">
                <a:solidFill>
                  <a:srgbClr val="C00000"/>
                </a:solidFill>
              </a:rPr>
              <a:t>patients</a:t>
            </a:r>
            <a:r>
              <a:rPr lang="el-GR" sz="2000" b="1" dirty="0">
                <a:solidFill>
                  <a:srgbClr val="C00000"/>
                </a:solidFill>
              </a:rPr>
              <a:t> </a:t>
            </a:r>
            <a:endParaRPr lang="en-US" sz="2000" b="1" dirty="0">
              <a:solidFill>
                <a:srgbClr val="C00000"/>
              </a:solidFill>
            </a:endParaRPr>
          </a:p>
          <a:p>
            <a:r>
              <a:rPr lang="en-US" sz="2000" b="1" dirty="0">
                <a:solidFill>
                  <a:srgbClr val="C00000"/>
                </a:solidFill>
              </a:rPr>
              <a:t>worldwide</a:t>
            </a:r>
            <a:r>
              <a:rPr lang="el-GR" sz="2000" b="1" dirty="0">
                <a:solidFill>
                  <a:srgbClr val="C00000"/>
                </a:solidFill>
              </a:rPr>
              <a:t> </a:t>
            </a:r>
            <a:endParaRPr lang="en-CH" sz="2000" b="1" dirty="0">
              <a:solidFill>
                <a:srgbClr val="C00000"/>
              </a:solidFill>
            </a:endParaRPr>
          </a:p>
        </p:txBody>
      </p:sp>
    </p:spTree>
    <p:extLst>
      <p:ext uri="{BB962C8B-B14F-4D97-AF65-F5344CB8AC3E}">
        <p14:creationId xmlns:p14="http://schemas.microsoft.com/office/powerpoint/2010/main" val="1806206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FA288-8760-BCD8-56CC-1B08E9BC4076}"/>
            </a:ext>
          </a:extLst>
        </p:cNvPr>
        <p:cNvGrpSpPr/>
        <p:nvPr/>
      </p:nvGrpSpPr>
      <p:grpSpPr>
        <a:xfrm>
          <a:off x="0" y="0"/>
          <a:ext cx="0" cy="0"/>
          <a:chOff x="0" y="0"/>
          <a:chExt cx="0" cy="0"/>
        </a:xfrm>
      </p:grpSpPr>
      <p:sp>
        <p:nvSpPr>
          <p:cNvPr id="12" name="Title 4">
            <a:extLst>
              <a:ext uri="{FF2B5EF4-FFF2-40B4-BE49-F238E27FC236}">
                <a16:creationId xmlns:a16="http://schemas.microsoft.com/office/drawing/2014/main" id="{DCD7679B-A37D-A625-5D8A-18A0AE2A15BB}"/>
              </a:ext>
            </a:extLst>
          </p:cNvPr>
          <p:cNvSpPr txBox="1">
            <a:spLocks/>
          </p:cNvSpPr>
          <p:nvPr/>
        </p:nvSpPr>
        <p:spPr bwMode="auto">
          <a:xfrm>
            <a:off x="487843" y="69681"/>
            <a:ext cx="110690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altLang="en-US" sz="3600" b="1" kern="0" dirty="0">
                <a:solidFill>
                  <a:srgbClr val="0000FF"/>
                </a:solidFill>
                <a:latin typeface="+mn-lt"/>
              </a:rPr>
              <a:t>Hadron Therapy </a:t>
            </a:r>
            <a:r>
              <a:rPr lang="en-US" altLang="en-US" sz="3600" b="1" kern="0" dirty="0" err="1">
                <a:solidFill>
                  <a:srgbClr val="0000FF"/>
                </a:solidFill>
                <a:latin typeface="+mn-lt"/>
              </a:rPr>
              <a:t>Centres</a:t>
            </a:r>
            <a:endParaRPr lang="en-US" altLang="en-US" sz="3600" b="1" kern="0" dirty="0">
              <a:latin typeface="+mn-lt"/>
            </a:endParaRPr>
          </a:p>
        </p:txBody>
      </p:sp>
      <p:sp>
        <p:nvSpPr>
          <p:cNvPr id="14" name="TextBox 13">
            <a:extLst>
              <a:ext uri="{FF2B5EF4-FFF2-40B4-BE49-F238E27FC236}">
                <a16:creationId xmlns:a16="http://schemas.microsoft.com/office/drawing/2014/main" id="{D6EC11DD-36C9-1069-D4FA-923179C6D72D}"/>
              </a:ext>
            </a:extLst>
          </p:cNvPr>
          <p:cNvSpPr txBox="1"/>
          <p:nvPr/>
        </p:nvSpPr>
        <p:spPr>
          <a:xfrm>
            <a:off x="245450" y="5948500"/>
            <a:ext cx="11013763" cy="830997"/>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lIns="0" tIns="0" rIns="0" bIns="0" rtlCol="0">
            <a:spAutoFit/>
          </a:bodyPr>
          <a:lstStyle/>
          <a:p>
            <a:pPr algn="l"/>
            <a:r>
              <a:rPr lang="fr-CH" dirty="0">
                <a:solidFill>
                  <a:srgbClr val="7030A0"/>
                </a:solidFill>
              </a:rPr>
              <a:t>Hadron </a:t>
            </a:r>
            <a:r>
              <a:rPr lang="fr-CH" dirty="0" err="1">
                <a:solidFill>
                  <a:srgbClr val="7030A0"/>
                </a:solidFill>
              </a:rPr>
              <a:t>therapy</a:t>
            </a:r>
            <a:r>
              <a:rPr lang="fr-CH" dirty="0">
                <a:solidFill>
                  <a:srgbClr val="7030A0"/>
                </a:solidFill>
              </a:rPr>
              <a:t> </a:t>
            </a:r>
            <a:r>
              <a:rPr lang="fr-CH" dirty="0" err="1">
                <a:solidFill>
                  <a:srgbClr val="7030A0"/>
                </a:solidFill>
              </a:rPr>
              <a:t>is</a:t>
            </a:r>
            <a:r>
              <a:rPr lang="fr-CH" dirty="0">
                <a:solidFill>
                  <a:srgbClr val="7030A0"/>
                </a:solidFill>
              </a:rPr>
              <a:t> an </a:t>
            </a:r>
            <a:r>
              <a:rPr lang="fr-CH" dirty="0" err="1">
                <a:solidFill>
                  <a:srgbClr val="7030A0"/>
                </a:solidFill>
              </a:rPr>
              <a:t>advanced</a:t>
            </a:r>
            <a:r>
              <a:rPr lang="fr-CH" dirty="0">
                <a:solidFill>
                  <a:srgbClr val="7030A0"/>
                </a:solidFill>
              </a:rPr>
              <a:t> niche in cancer </a:t>
            </a:r>
            <a:r>
              <a:rPr lang="fr-CH" dirty="0" err="1">
                <a:solidFill>
                  <a:srgbClr val="7030A0"/>
                </a:solidFill>
              </a:rPr>
              <a:t>therapy</a:t>
            </a:r>
            <a:r>
              <a:rPr lang="fr-CH" dirty="0">
                <a:solidFill>
                  <a:srgbClr val="7030A0"/>
                </a:solidFill>
              </a:rPr>
              <a:t>:</a:t>
            </a:r>
          </a:p>
          <a:p>
            <a:pPr algn="l"/>
            <a:r>
              <a:rPr lang="en-GB" dirty="0">
                <a:solidFill>
                  <a:srgbClr val="7030A0"/>
                </a:solidFill>
              </a:rPr>
              <a:t>22,000 patients/year (2018) treated with particle beams against 25,000,000 patients/year with conventional RT.</a:t>
            </a:r>
          </a:p>
          <a:p>
            <a:pPr algn="l"/>
            <a:r>
              <a:rPr lang="en-GB" dirty="0">
                <a:solidFill>
                  <a:srgbClr val="7030A0"/>
                </a:solidFill>
              </a:rPr>
              <a:t>For some of them, C-ion therapy is </a:t>
            </a:r>
            <a:r>
              <a:rPr lang="en-GB" b="1" dirty="0">
                <a:solidFill>
                  <a:srgbClr val="7030A0"/>
                </a:solidFill>
              </a:rPr>
              <a:t>the only option.</a:t>
            </a:r>
          </a:p>
        </p:txBody>
      </p:sp>
      <p:sp>
        <p:nvSpPr>
          <p:cNvPr id="5" name="Freeform 4">
            <a:extLst>
              <a:ext uri="{FF2B5EF4-FFF2-40B4-BE49-F238E27FC236}">
                <a16:creationId xmlns:a16="http://schemas.microsoft.com/office/drawing/2014/main" id="{918EC972-9DB4-0E42-477D-50C782161C5F}"/>
              </a:ext>
            </a:extLst>
          </p:cNvPr>
          <p:cNvSpPr/>
          <p:nvPr/>
        </p:nvSpPr>
        <p:spPr>
          <a:xfrm>
            <a:off x="3360420" y="3840480"/>
            <a:ext cx="0" cy="0"/>
          </a:xfrm>
          <a:custGeom>
            <a:avLst/>
            <a:gdLst>
              <a:gd name="connsiteX0" fmla="*/ 0 w 0"/>
              <a:gd name="connsiteY0" fmla="*/ 0 h 0"/>
              <a:gd name="connsiteX1" fmla="*/ 0 w 0"/>
              <a:gd name="connsiteY1" fmla="*/ 0 h 0"/>
              <a:gd name="connsiteX2" fmla="*/ 0 w 0"/>
              <a:gd name="connsiteY2" fmla="*/ 0 h 0"/>
              <a:gd name="connsiteX3" fmla="*/ 0 w 0"/>
              <a:gd name="connsiteY3" fmla="*/ 0 h 0"/>
              <a:gd name="connsiteX4" fmla="*/ 0 w 0"/>
              <a:gd name="connsiteY4" fmla="*/ 0 h 0"/>
              <a:gd name="connsiteX5" fmla="*/ 0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0" y="0"/>
                </a:moveTo>
                <a:lnTo>
                  <a:pt x="0" y="0"/>
                </a:lnTo>
                <a:lnTo>
                  <a:pt x="0" y="0"/>
                </a:lnTo>
                <a:lnTo>
                  <a:pt x="0" y="0"/>
                </a:ln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E7F7C4-3E36-8310-6EBD-41AB40F721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424" y="1570093"/>
            <a:ext cx="6117808" cy="3615164"/>
          </a:xfrm>
          <a:prstGeom prst="rect">
            <a:avLst/>
          </a:prstGeom>
        </p:spPr>
      </p:pic>
      <p:sp>
        <p:nvSpPr>
          <p:cNvPr id="4" name="Rectangle 3">
            <a:extLst>
              <a:ext uri="{FF2B5EF4-FFF2-40B4-BE49-F238E27FC236}">
                <a16:creationId xmlns:a16="http://schemas.microsoft.com/office/drawing/2014/main" id="{3645C17E-BC7B-4F17-E60F-596346DA8DDF}"/>
              </a:ext>
            </a:extLst>
          </p:cNvPr>
          <p:cNvSpPr/>
          <p:nvPr/>
        </p:nvSpPr>
        <p:spPr>
          <a:xfrm>
            <a:off x="159424" y="1236634"/>
            <a:ext cx="3172343" cy="461665"/>
          </a:xfrm>
          <a:prstGeom prst="rect">
            <a:avLst/>
          </a:prstGeom>
        </p:spPr>
        <p:txBody>
          <a:bodyPr wrap="none">
            <a:spAutoFit/>
          </a:bodyPr>
          <a:lstStyle/>
          <a:p>
            <a:r>
              <a:rPr lang="en-US" altLang="en-US" sz="2400" b="1" dirty="0">
                <a:solidFill>
                  <a:srgbClr val="0000FF"/>
                </a:solidFill>
              </a:rPr>
              <a:t>Carbon therapy </a:t>
            </a:r>
            <a:r>
              <a:rPr lang="en-US" altLang="en-US" sz="2400" b="1" dirty="0" err="1">
                <a:solidFill>
                  <a:srgbClr val="0000FF"/>
                </a:solidFill>
              </a:rPr>
              <a:t>centres</a:t>
            </a:r>
            <a:endParaRPr lang="en-US" sz="2400" dirty="0"/>
          </a:p>
        </p:txBody>
      </p:sp>
      <p:sp>
        <p:nvSpPr>
          <p:cNvPr id="7" name="Rectangle 6">
            <a:extLst>
              <a:ext uri="{FF2B5EF4-FFF2-40B4-BE49-F238E27FC236}">
                <a16:creationId xmlns:a16="http://schemas.microsoft.com/office/drawing/2014/main" id="{04B12640-E50C-9E07-49EF-E011D1820CEE}"/>
              </a:ext>
            </a:extLst>
          </p:cNvPr>
          <p:cNvSpPr/>
          <p:nvPr/>
        </p:nvSpPr>
        <p:spPr>
          <a:xfrm>
            <a:off x="159424" y="5223391"/>
            <a:ext cx="4973349" cy="646331"/>
          </a:xfrm>
          <a:prstGeom prst="rect">
            <a:avLst/>
          </a:prstGeom>
        </p:spPr>
        <p:txBody>
          <a:bodyPr wrap="none">
            <a:spAutoFit/>
          </a:bodyPr>
          <a:lstStyle/>
          <a:p>
            <a:r>
              <a:rPr lang="en-US" altLang="en-US" dirty="0">
                <a:solidFill>
                  <a:srgbClr val="0000FF"/>
                </a:solidFill>
              </a:rPr>
              <a:t>A Carbon-ion therapy </a:t>
            </a:r>
            <a:r>
              <a:rPr lang="en-US" altLang="en-US" dirty="0" err="1">
                <a:solidFill>
                  <a:srgbClr val="0000FF"/>
                </a:solidFill>
              </a:rPr>
              <a:t>centre</a:t>
            </a:r>
            <a:r>
              <a:rPr lang="en-US" altLang="en-US" dirty="0">
                <a:solidFill>
                  <a:srgbClr val="0000FF"/>
                </a:solidFill>
              </a:rPr>
              <a:t> in construction phase </a:t>
            </a:r>
          </a:p>
          <a:p>
            <a:r>
              <a:rPr lang="en-US" altLang="en-US" dirty="0">
                <a:solidFill>
                  <a:srgbClr val="0000FF"/>
                </a:solidFill>
              </a:rPr>
              <a:t>by Mayo Clinic in Florida US</a:t>
            </a:r>
            <a:endParaRPr lang="en-US" dirty="0"/>
          </a:p>
        </p:txBody>
      </p:sp>
      <p:sp>
        <p:nvSpPr>
          <p:cNvPr id="8" name="Rectangle 7">
            <a:extLst>
              <a:ext uri="{FF2B5EF4-FFF2-40B4-BE49-F238E27FC236}">
                <a16:creationId xmlns:a16="http://schemas.microsoft.com/office/drawing/2014/main" id="{7F957DF4-84F9-5924-2487-23CB102A0A53}"/>
              </a:ext>
            </a:extLst>
          </p:cNvPr>
          <p:cNvSpPr/>
          <p:nvPr/>
        </p:nvSpPr>
        <p:spPr>
          <a:xfrm>
            <a:off x="9039936" y="1236634"/>
            <a:ext cx="3120662" cy="461665"/>
          </a:xfrm>
          <a:prstGeom prst="rect">
            <a:avLst/>
          </a:prstGeom>
        </p:spPr>
        <p:txBody>
          <a:bodyPr wrap="none">
            <a:spAutoFit/>
          </a:bodyPr>
          <a:lstStyle/>
          <a:p>
            <a:r>
              <a:rPr lang="en-US" altLang="en-US" sz="2400" b="1" dirty="0">
                <a:solidFill>
                  <a:srgbClr val="0000FF"/>
                </a:solidFill>
              </a:rPr>
              <a:t>Proton therapy </a:t>
            </a:r>
            <a:r>
              <a:rPr lang="en-US" altLang="en-US" sz="2400" b="1" dirty="0" err="1">
                <a:solidFill>
                  <a:srgbClr val="0000FF"/>
                </a:solidFill>
              </a:rPr>
              <a:t>centres</a:t>
            </a:r>
            <a:endParaRPr lang="en-US" sz="2400" dirty="0"/>
          </a:p>
        </p:txBody>
      </p:sp>
      <p:sp>
        <p:nvSpPr>
          <p:cNvPr id="10" name="TextBox 9">
            <a:extLst>
              <a:ext uri="{FF2B5EF4-FFF2-40B4-BE49-F238E27FC236}">
                <a16:creationId xmlns:a16="http://schemas.microsoft.com/office/drawing/2014/main" id="{0BD84ACB-7FE0-F247-88BB-89850299BCC0}"/>
              </a:ext>
            </a:extLst>
          </p:cNvPr>
          <p:cNvSpPr txBox="1"/>
          <p:nvPr/>
        </p:nvSpPr>
        <p:spPr>
          <a:xfrm>
            <a:off x="4012357" y="1364710"/>
            <a:ext cx="2082114" cy="707886"/>
          </a:xfrm>
          <a:prstGeom prst="rect">
            <a:avLst/>
          </a:prstGeom>
          <a:solidFill>
            <a:srgbClr val="FFC000"/>
          </a:solidFill>
        </p:spPr>
        <p:txBody>
          <a:bodyPr wrap="square" rtlCol="0">
            <a:spAutoFit/>
          </a:bodyPr>
          <a:lstStyle/>
          <a:p>
            <a:r>
              <a:rPr lang="el-GR" sz="2000" b="1" dirty="0">
                <a:solidFill>
                  <a:srgbClr val="C00000"/>
                </a:solidFill>
              </a:rPr>
              <a:t>411 000 </a:t>
            </a:r>
            <a:r>
              <a:rPr lang="en-US" sz="2000" b="1" dirty="0">
                <a:solidFill>
                  <a:srgbClr val="C00000"/>
                </a:solidFill>
              </a:rPr>
              <a:t>patients</a:t>
            </a:r>
            <a:r>
              <a:rPr lang="el-GR" sz="2000" b="1" dirty="0">
                <a:solidFill>
                  <a:srgbClr val="C00000"/>
                </a:solidFill>
              </a:rPr>
              <a:t> </a:t>
            </a:r>
            <a:endParaRPr lang="en-US" sz="2000" b="1" dirty="0">
              <a:solidFill>
                <a:srgbClr val="C00000"/>
              </a:solidFill>
            </a:endParaRPr>
          </a:p>
          <a:p>
            <a:r>
              <a:rPr lang="en-US" sz="2000" b="1" dirty="0">
                <a:solidFill>
                  <a:srgbClr val="C00000"/>
                </a:solidFill>
              </a:rPr>
              <a:t>worldwide</a:t>
            </a:r>
            <a:r>
              <a:rPr lang="el-GR" sz="2000" b="1" dirty="0">
                <a:solidFill>
                  <a:srgbClr val="C00000"/>
                </a:solidFill>
              </a:rPr>
              <a:t> </a:t>
            </a:r>
            <a:endParaRPr lang="en-CH" sz="2000" b="1" dirty="0">
              <a:solidFill>
                <a:srgbClr val="C00000"/>
              </a:solidFill>
            </a:endParaRPr>
          </a:p>
        </p:txBody>
      </p:sp>
      <p:pic>
        <p:nvPicPr>
          <p:cNvPr id="9" name="Picture 8">
            <a:extLst>
              <a:ext uri="{FF2B5EF4-FFF2-40B4-BE49-F238E27FC236}">
                <a16:creationId xmlns:a16="http://schemas.microsoft.com/office/drawing/2014/main" id="{EC15A9D0-DC57-0139-7783-E022D8FD7C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2289" y="3098968"/>
            <a:ext cx="5800286" cy="2964184"/>
          </a:xfrm>
          <a:prstGeom prst="rect">
            <a:avLst/>
          </a:prstGeom>
        </p:spPr>
      </p:pic>
      <p:sp>
        <p:nvSpPr>
          <p:cNvPr id="13" name="TextBox 12">
            <a:extLst>
              <a:ext uri="{FF2B5EF4-FFF2-40B4-BE49-F238E27FC236}">
                <a16:creationId xmlns:a16="http://schemas.microsoft.com/office/drawing/2014/main" id="{D53889AB-333D-F7E2-0CE7-7FFB3B68805A}"/>
              </a:ext>
            </a:extLst>
          </p:cNvPr>
          <p:cNvSpPr txBox="1"/>
          <p:nvPr/>
        </p:nvSpPr>
        <p:spPr>
          <a:xfrm>
            <a:off x="10193109" y="2714646"/>
            <a:ext cx="1533861" cy="369332"/>
          </a:xfrm>
          <a:prstGeom prst="rect">
            <a:avLst/>
          </a:prstGeom>
          <a:noFill/>
        </p:spPr>
        <p:txBody>
          <a:bodyPr wrap="square">
            <a:spAutoFit/>
          </a:bodyPr>
          <a:lstStyle/>
          <a:p>
            <a:r>
              <a:rPr lang="en-US" altLang="en-US" b="1" dirty="0">
                <a:solidFill>
                  <a:srgbClr val="7030A0"/>
                </a:solidFill>
                <a:latin typeface="ArialMT" charset="0"/>
              </a:rPr>
              <a:t>almost 200 </a:t>
            </a:r>
            <a:endParaRPr lang="en-CH" b="1" dirty="0"/>
          </a:p>
        </p:txBody>
      </p:sp>
      <p:sp>
        <p:nvSpPr>
          <p:cNvPr id="15" name="TextBox 14">
            <a:extLst>
              <a:ext uri="{FF2B5EF4-FFF2-40B4-BE49-F238E27FC236}">
                <a16:creationId xmlns:a16="http://schemas.microsoft.com/office/drawing/2014/main" id="{47679AAF-879F-786C-518A-D85581D2AF6C}"/>
              </a:ext>
            </a:extLst>
          </p:cNvPr>
          <p:cNvSpPr txBox="1"/>
          <p:nvPr/>
        </p:nvSpPr>
        <p:spPr>
          <a:xfrm>
            <a:off x="6277232" y="2714295"/>
            <a:ext cx="4682808" cy="369332"/>
          </a:xfrm>
          <a:prstGeom prst="rect">
            <a:avLst/>
          </a:prstGeom>
          <a:noFill/>
        </p:spPr>
        <p:txBody>
          <a:bodyPr wrap="square">
            <a:spAutoFit/>
          </a:bodyPr>
          <a:lstStyle/>
          <a:p>
            <a:r>
              <a:rPr lang="en-US" altLang="en-US" dirty="0">
                <a:solidFill>
                  <a:srgbClr val="7030A0"/>
                </a:solidFill>
                <a:latin typeface="ArialMT" charset="0"/>
              </a:rPr>
              <a:t>Including the ones under construction </a:t>
            </a:r>
            <a:endParaRPr lang="en-CH" dirty="0"/>
          </a:p>
        </p:txBody>
      </p:sp>
      <p:sp>
        <p:nvSpPr>
          <p:cNvPr id="17" name="TextBox 16">
            <a:extLst>
              <a:ext uri="{FF2B5EF4-FFF2-40B4-BE49-F238E27FC236}">
                <a16:creationId xmlns:a16="http://schemas.microsoft.com/office/drawing/2014/main" id="{1AB36A21-D6B2-8482-F4D9-EF61043846D2}"/>
              </a:ext>
            </a:extLst>
          </p:cNvPr>
          <p:cNvSpPr txBox="1"/>
          <p:nvPr/>
        </p:nvSpPr>
        <p:spPr>
          <a:xfrm>
            <a:off x="6277232" y="1821743"/>
            <a:ext cx="6115986" cy="707886"/>
          </a:xfrm>
          <a:prstGeom prst="rect">
            <a:avLst/>
          </a:prstGeom>
          <a:noFill/>
        </p:spPr>
        <p:txBody>
          <a:bodyPr wrap="square">
            <a:spAutoFit/>
          </a:bodyPr>
          <a:lstStyle/>
          <a:p>
            <a:pPr>
              <a:buNone/>
            </a:pPr>
            <a:r>
              <a:rPr lang="en-CH" sz="2000" dirty="0">
                <a:solidFill>
                  <a:srgbClr val="0000FF"/>
                </a:solidFill>
              </a:rPr>
              <a:t>Proton facilites commercially available</a:t>
            </a:r>
          </a:p>
          <a:p>
            <a:pPr>
              <a:buNone/>
            </a:pPr>
            <a:r>
              <a:rPr lang="en-CH" sz="2000" dirty="0">
                <a:solidFill>
                  <a:srgbClr val="0000FF"/>
                </a:solidFill>
              </a:rPr>
              <a:t>Carbon-ion facilities start being produced by industry </a:t>
            </a:r>
            <a:endParaRPr lang="en-CH" sz="2000" dirty="0"/>
          </a:p>
        </p:txBody>
      </p:sp>
    </p:spTree>
    <p:extLst>
      <p:ext uri="{BB962C8B-B14F-4D97-AF65-F5344CB8AC3E}">
        <p14:creationId xmlns:p14="http://schemas.microsoft.com/office/powerpoint/2010/main" val="4065836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07725-BDA8-5185-BFEE-CABA0B133E7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F5933B4-41D5-A28D-A658-21AA963DCB0B}"/>
              </a:ext>
            </a:extLst>
          </p:cNvPr>
          <p:cNvSpPr/>
          <p:nvPr/>
        </p:nvSpPr>
        <p:spPr>
          <a:xfrm>
            <a:off x="114434" y="828134"/>
            <a:ext cx="7744105" cy="830997"/>
          </a:xfrm>
          <a:prstGeom prst="rect">
            <a:avLst/>
          </a:prstGeom>
        </p:spPr>
        <p:txBody>
          <a:bodyPr wrap="square">
            <a:spAutoFit/>
          </a:bodyPr>
          <a:lstStyle/>
          <a:p>
            <a:r>
              <a:rPr lang="en-US" sz="2400" b="1" kern="100" dirty="0">
                <a:solidFill>
                  <a:srgbClr val="7030A0"/>
                </a:solidFill>
                <a:effectLst/>
                <a:ea typeface="Aptos" panose="020B0004020202020204" pitchFamily="34" charset="0"/>
                <a:cs typeface="Times New Roman" panose="02020603050405020304" pitchFamily="18" charset="0"/>
              </a:rPr>
              <a:t>Upcoming new hadron therapy </a:t>
            </a:r>
            <a:r>
              <a:rPr lang="en-US" sz="2400" b="1" kern="100" dirty="0" err="1">
                <a:solidFill>
                  <a:srgbClr val="7030A0"/>
                </a:solidFill>
                <a:ea typeface="Aptos" panose="020B0004020202020204" pitchFamily="34" charset="0"/>
                <a:cs typeface="Times New Roman" panose="02020603050405020304" pitchFamily="18" charset="0"/>
              </a:rPr>
              <a:t>centres</a:t>
            </a:r>
            <a:endParaRPr lang="en-CH" sz="2400" b="1" kern="100" dirty="0">
              <a:solidFill>
                <a:srgbClr val="7030A0"/>
              </a:solidFill>
              <a:effectLst/>
              <a:ea typeface="Aptos" panose="020B0004020202020204" pitchFamily="34" charset="0"/>
              <a:cs typeface="Times New Roman" panose="02020603050405020304" pitchFamily="18" charset="0"/>
            </a:endParaRPr>
          </a:p>
          <a:p>
            <a:endParaRPr lang="x-none" sz="2400" b="1" dirty="0">
              <a:solidFill>
                <a:srgbClr val="7030A0"/>
              </a:solidFill>
            </a:endParaRPr>
          </a:p>
        </p:txBody>
      </p:sp>
      <p:sp>
        <p:nvSpPr>
          <p:cNvPr id="21" name="Titel 1">
            <a:extLst>
              <a:ext uri="{FF2B5EF4-FFF2-40B4-BE49-F238E27FC236}">
                <a16:creationId xmlns:a16="http://schemas.microsoft.com/office/drawing/2014/main" id="{8DFC873C-66ED-28F3-F463-B2107030DE20}"/>
              </a:ext>
            </a:extLst>
          </p:cNvPr>
          <p:cNvSpPr txBox="1">
            <a:spLocks/>
          </p:cNvSpPr>
          <p:nvPr/>
        </p:nvSpPr>
        <p:spPr bwMode="auto">
          <a:xfrm>
            <a:off x="220433" y="3444419"/>
            <a:ext cx="4951431" cy="68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a:solidFill>
                  <a:schemeClr val="bg1"/>
                </a:solidFill>
              </a:rPr>
              <a:t>ions                                                  photons </a:t>
            </a:r>
            <a:endParaRPr lang="de-DE" altLang="en-US" sz="1800" dirty="0">
              <a:solidFill>
                <a:schemeClr val="bg1"/>
              </a:solidFill>
            </a:endParaRPr>
          </a:p>
        </p:txBody>
      </p:sp>
      <p:pic>
        <p:nvPicPr>
          <p:cNvPr id="4" name="Picture 3" descr="A map of the united states&#10;&#10;Description automatically generated">
            <a:extLst>
              <a:ext uri="{FF2B5EF4-FFF2-40B4-BE49-F238E27FC236}">
                <a16:creationId xmlns:a16="http://schemas.microsoft.com/office/drawing/2014/main" id="{1885D3DF-3ADD-9492-4537-F7AEB60820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654" y="1648634"/>
            <a:ext cx="5996346" cy="3529578"/>
          </a:xfrm>
          <a:prstGeom prst="rect">
            <a:avLst/>
          </a:prstGeom>
        </p:spPr>
      </p:pic>
      <p:pic>
        <p:nvPicPr>
          <p:cNvPr id="8" name="Picture 7" descr="A crane on a construction site&#10;&#10;Description automatically generated">
            <a:extLst>
              <a:ext uri="{FF2B5EF4-FFF2-40B4-BE49-F238E27FC236}">
                <a16:creationId xmlns:a16="http://schemas.microsoft.com/office/drawing/2014/main" id="{10C7EB92-E218-46A2-5E89-25D56F1EA7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70206" y="2067513"/>
            <a:ext cx="5118947" cy="3308229"/>
          </a:xfrm>
          <a:prstGeom prst="rect">
            <a:avLst/>
          </a:prstGeom>
        </p:spPr>
      </p:pic>
      <p:sp>
        <p:nvSpPr>
          <p:cNvPr id="9" name="Rectangle 8">
            <a:extLst>
              <a:ext uri="{FF2B5EF4-FFF2-40B4-BE49-F238E27FC236}">
                <a16:creationId xmlns:a16="http://schemas.microsoft.com/office/drawing/2014/main" id="{39C13AE3-DB33-C076-ED61-D5B6D7AD3B47}"/>
              </a:ext>
            </a:extLst>
          </p:cNvPr>
          <p:cNvSpPr/>
          <p:nvPr/>
        </p:nvSpPr>
        <p:spPr>
          <a:xfrm>
            <a:off x="6770206" y="5473314"/>
            <a:ext cx="5056955" cy="93184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TextBox 9">
            <a:extLst>
              <a:ext uri="{FF2B5EF4-FFF2-40B4-BE49-F238E27FC236}">
                <a16:creationId xmlns:a16="http://schemas.microsoft.com/office/drawing/2014/main" id="{D17C1D27-69B8-429E-BAC1-9A7BE15B2FC6}"/>
              </a:ext>
            </a:extLst>
          </p:cNvPr>
          <p:cNvSpPr txBox="1"/>
          <p:nvPr/>
        </p:nvSpPr>
        <p:spPr>
          <a:xfrm>
            <a:off x="7030455" y="5506724"/>
            <a:ext cx="4642339" cy="954107"/>
          </a:xfrm>
          <a:prstGeom prst="rect">
            <a:avLst/>
          </a:prstGeom>
          <a:noFill/>
        </p:spPr>
        <p:txBody>
          <a:bodyPr wrap="square">
            <a:spAutoFit/>
          </a:bodyPr>
          <a:lstStyle/>
          <a:p>
            <a:pPr algn="ctr"/>
            <a:r>
              <a:rPr lang="el-GR" altLang="en-US" sz="2800" dirty="0">
                <a:solidFill>
                  <a:srgbClr val="C00000"/>
                </a:solidFill>
                <a:latin typeface="ArialMT" charset="0"/>
              </a:rPr>
              <a:t> 10 </a:t>
            </a:r>
            <a:r>
              <a:rPr lang="en-US" altLang="en-US" sz="2800" dirty="0">
                <a:solidFill>
                  <a:srgbClr val="C00000"/>
                </a:solidFill>
                <a:latin typeface="ArialMT" charset="0"/>
              </a:rPr>
              <a:t>proton </a:t>
            </a:r>
            <a:r>
              <a:rPr lang="en-US" altLang="en-US" sz="2800" dirty="0" err="1">
                <a:solidFill>
                  <a:srgbClr val="C00000"/>
                </a:solidFill>
                <a:latin typeface="ArialMT" charset="0"/>
              </a:rPr>
              <a:t>centres</a:t>
            </a:r>
            <a:r>
              <a:rPr lang="en-US" altLang="en-US" sz="2800" dirty="0">
                <a:solidFill>
                  <a:srgbClr val="C00000"/>
                </a:solidFill>
                <a:latin typeface="ArialMT" charset="0"/>
              </a:rPr>
              <a:t> in Spain</a:t>
            </a:r>
          </a:p>
          <a:p>
            <a:pPr algn="ctr"/>
            <a:r>
              <a:rPr lang="en-US" altLang="en-US" sz="2800" dirty="0">
                <a:solidFill>
                  <a:srgbClr val="C00000"/>
                </a:solidFill>
                <a:latin typeface="ArialMT" charset="0"/>
              </a:rPr>
              <a:t>via donation</a:t>
            </a:r>
            <a:endParaRPr lang="en-CH" sz="2800" dirty="0">
              <a:solidFill>
                <a:srgbClr val="C00000"/>
              </a:solidFill>
            </a:endParaRPr>
          </a:p>
        </p:txBody>
      </p:sp>
      <p:sp>
        <p:nvSpPr>
          <p:cNvPr id="11" name="TextBox 10">
            <a:extLst>
              <a:ext uri="{FF2B5EF4-FFF2-40B4-BE49-F238E27FC236}">
                <a16:creationId xmlns:a16="http://schemas.microsoft.com/office/drawing/2014/main" id="{C7B69361-EC95-39AE-BBD9-242D1C5C9FD6}"/>
              </a:ext>
            </a:extLst>
          </p:cNvPr>
          <p:cNvSpPr txBox="1"/>
          <p:nvPr/>
        </p:nvSpPr>
        <p:spPr>
          <a:xfrm>
            <a:off x="6725656" y="889017"/>
            <a:ext cx="5251938" cy="1200329"/>
          </a:xfrm>
          <a:prstGeom prst="rect">
            <a:avLst/>
          </a:prstGeom>
          <a:noFill/>
        </p:spPr>
        <p:txBody>
          <a:bodyPr wrap="square">
            <a:spAutoFit/>
          </a:bodyPr>
          <a:lstStyle/>
          <a:p>
            <a:r>
              <a:rPr lang="en-US" altLang="en-US" dirty="0">
                <a:solidFill>
                  <a:srgbClr val="7030A0"/>
                </a:solidFill>
                <a:latin typeface="ArialMT" charset="0"/>
              </a:rPr>
              <a:t>1 additional proton machine at CNAO to complement the existing infrastructure </a:t>
            </a:r>
          </a:p>
          <a:p>
            <a:r>
              <a:rPr lang="en-US" altLang="en-US" dirty="0">
                <a:solidFill>
                  <a:srgbClr val="7030A0"/>
                </a:solidFill>
                <a:latin typeface="ArialMT" charset="0"/>
              </a:rPr>
              <a:t>2 proton </a:t>
            </a:r>
            <a:r>
              <a:rPr lang="en-US" altLang="en-US" dirty="0" err="1">
                <a:solidFill>
                  <a:srgbClr val="7030A0"/>
                </a:solidFill>
                <a:latin typeface="ArialMT" charset="0"/>
              </a:rPr>
              <a:t>centres</a:t>
            </a:r>
            <a:r>
              <a:rPr lang="en-US" altLang="en-US" dirty="0">
                <a:solidFill>
                  <a:srgbClr val="7030A0"/>
                </a:solidFill>
                <a:latin typeface="ArialMT" charset="0"/>
              </a:rPr>
              <a:t> around Milan </a:t>
            </a:r>
          </a:p>
          <a:p>
            <a:r>
              <a:rPr lang="el-GR" altLang="en-US" dirty="0">
                <a:solidFill>
                  <a:srgbClr val="7030A0"/>
                </a:solidFill>
                <a:latin typeface="ArialMT" charset="0"/>
              </a:rPr>
              <a:t>1 </a:t>
            </a:r>
            <a:r>
              <a:rPr lang="en-US" altLang="en-US" dirty="0">
                <a:solidFill>
                  <a:srgbClr val="7030A0"/>
                </a:solidFill>
                <a:latin typeface="ArialMT" charset="0"/>
              </a:rPr>
              <a:t>proton </a:t>
            </a:r>
            <a:r>
              <a:rPr lang="en-US" altLang="en-US" dirty="0" err="1">
                <a:solidFill>
                  <a:srgbClr val="7030A0"/>
                </a:solidFill>
                <a:latin typeface="ArialMT" charset="0"/>
              </a:rPr>
              <a:t>centre</a:t>
            </a:r>
            <a:r>
              <a:rPr lang="en-US" altLang="en-US" dirty="0">
                <a:solidFill>
                  <a:srgbClr val="7030A0"/>
                </a:solidFill>
                <a:latin typeface="ArialMT" charset="0"/>
              </a:rPr>
              <a:t> in Portugal </a:t>
            </a:r>
            <a:r>
              <a:rPr lang="el-GR" altLang="en-US" dirty="0">
                <a:solidFill>
                  <a:srgbClr val="7030A0"/>
                </a:solidFill>
                <a:latin typeface="ArialMT" charset="0"/>
              </a:rPr>
              <a:t>….</a:t>
            </a:r>
            <a:endParaRPr lang="en-US" altLang="en-US" dirty="0">
              <a:solidFill>
                <a:srgbClr val="7030A0"/>
              </a:solidFill>
              <a:latin typeface="ArialMT" charset="0"/>
            </a:endParaRPr>
          </a:p>
        </p:txBody>
      </p:sp>
      <p:sp>
        <p:nvSpPr>
          <p:cNvPr id="2" name="Title 4">
            <a:extLst>
              <a:ext uri="{FF2B5EF4-FFF2-40B4-BE49-F238E27FC236}">
                <a16:creationId xmlns:a16="http://schemas.microsoft.com/office/drawing/2014/main" id="{34FF699A-D9DD-66B8-B8C9-A70A06B52983}"/>
              </a:ext>
            </a:extLst>
          </p:cNvPr>
          <p:cNvSpPr txBox="1">
            <a:spLocks/>
          </p:cNvSpPr>
          <p:nvPr/>
        </p:nvSpPr>
        <p:spPr bwMode="auto">
          <a:xfrm>
            <a:off x="487843" y="69681"/>
            <a:ext cx="110690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altLang="en-US" sz="3600" b="1" kern="0" dirty="0">
                <a:solidFill>
                  <a:srgbClr val="0000FF"/>
                </a:solidFill>
                <a:latin typeface="Calibri" panose="020F0502020204030204" pitchFamily="34" charset="0"/>
                <a:cs typeface="Calibri" panose="020F0502020204030204" pitchFamily="34" charset="0"/>
              </a:rPr>
              <a:t>Hadron Therapy </a:t>
            </a:r>
            <a:r>
              <a:rPr lang="en-US" altLang="en-US" sz="3600" b="1" kern="0" dirty="0" err="1">
                <a:solidFill>
                  <a:srgbClr val="0000FF"/>
                </a:solidFill>
                <a:latin typeface="Calibri" panose="020F0502020204030204" pitchFamily="34" charset="0"/>
                <a:cs typeface="Calibri" panose="020F0502020204030204" pitchFamily="34" charset="0"/>
              </a:rPr>
              <a:t>Centres</a:t>
            </a:r>
            <a:endParaRPr lang="en-US" altLang="en-US" sz="3600" b="1" kern="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9708C74-BE98-DA36-7F02-3DA276A5BAB6}"/>
              </a:ext>
            </a:extLst>
          </p:cNvPr>
          <p:cNvSpPr txBox="1"/>
          <p:nvPr/>
        </p:nvSpPr>
        <p:spPr>
          <a:xfrm>
            <a:off x="517097" y="5470732"/>
            <a:ext cx="5322141" cy="954107"/>
          </a:xfrm>
          <a:prstGeom prst="rect">
            <a:avLst/>
          </a:prstGeom>
          <a:noFill/>
        </p:spPr>
        <p:txBody>
          <a:bodyPr wrap="square">
            <a:spAutoFit/>
          </a:bodyPr>
          <a:lstStyle/>
          <a:p>
            <a:r>
              <a:rPr lang="en-US" sz="2800" kern="100" dirty="0">
                <a:solidFill>
                  <a:srgbClr val="C00000"/>
                </a:solidFill>
                <a:effectLst/>
                <a:latin typeface="Arial" panose="020B0604020202020204" pitchFamily="34" charset="0"/>
                <a:ea typeface="Aptos" panose="020B0004020202020204" pitchFamily="34" charset="0"/>
                <a:cs typeface="Arial" panose="020B0604020202020204" pitchFamily="34" charset="0"/>
              </a:rPr>
              <a:t>European carbon ion </a:t>
            </a:r>
            <a:r>
              <a:rPr lang="en-US" sz="2800" kern="100" dirty="0" err="1">
                <a:solidFill>
                  <a:srgbClr val="C00000"/>
                </a:solidFill>
                <a:effectLst/>
                <a:latin typeface="Arial" panose="020B0604020202020204" pitchFamily="34" charset="0"/>
                <a:ea typeface="Aptos" panose="020B0004020202020204" pitchFamily="34" charset="0"/>
                <a:cs typeface="Arial" panose="020B0604020202020204" pitchFamily="34" charset="0"/>
              </a:rPr>
              <a:t>centres</a:t>
            </a:r>
            <a:r>
              <a:rPr lang="en-US" sz="2800" kern="100" dirty="0">
                <a:solidFill>
                  <a:srgbClr val="C00000"/>
                </a:solidFill>
                <a:effectLst/>
                <a:latin typeface="Arial" panose="020B0604020202020204" pitchFamily="34" charset="0"/>
                <a:ea typeface="Aptos" panose="020B0004020202020204" pitchFamily="34" charset="0"/>
                <a:cs typeface="Arial" panose="020B0604020202020204" pitchFamily="34" charset="0"/>
              </a:rPr>
              <a:t>: </a:t>
            </a:r>
          </a:p>
          <a:p>
            <a:r>
              <a:rPr lang="en-US" sz="2800" b="1" kern="100" dirty="0">
                <a:solidFill>
                  <a:srgbClr val="C00000"/>
                </a:solidFill>
                <a:effectLst/>
                <a:latin typeface="Arial" panose="020B0604020202020204" pitchFamily="34" charset="0"/>
                <a:ea typeface="Aptos" panose="020B0004020202020204" pitchFamily="34" charset="0"/>
                <a:cs typeface="Arial" panose="020B0604020202020204" pitchFamily="34" charset="0"/>
              </a:rPr>
              <a:t>waiting list of TWO months</a:t>
            </a:r>
            <a:endParaRPr lang="en-CH" sz="2800" b="1" kern="100" dirty="0">
              <a:solidFill>
                <a:srgbClr val="C00000"/>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8134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nvSpPr>
        <p:spPr bwMode="auto">
          <a:xfrm>
            <a:off x="5272130" y="1921626"/>
            <a:ext cx="6715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0070C0"/>
                </a:solidFill>
                <a:latin typeface="+mn-lt"/>
              </a:rPr>
              <a:t>GSI, pioneering heavy-ion cancer</a:t>
            </a:r>
            <a:r>
              <a:rPr lang="el-GR" altLang="en-US" sz="2400" b="1" dirty="0">
                <a:solidFill>
                  <a:srgbClr val="0070C0"/>
                </a:solidFill>
                <a:latin typeface="+mn-lt"/>
              </a:rPr>
              <a:t> </a:t>
            </a:r>
            <a:r>
              <a:rPr lang="en-US" altLang="en-US" sz="2400" b="1" dirty="0">
                <a:solidFill>
                  <a:srgbClr val="0070C0"/>
                </a:solidFill>
                <a:latin typeface="+mn-lt"/>
              </a:rPr>
              <a:t>therapy in the 90s</a:t>
            </a:r>
          </a:p>
        </p:txBody>
      </p:sp>
      <p:sp>
        <p:nvSpPr>
          <p:cNvPr id="16" name="Rectangle 15">
            <a:extLst>
              <a:ext uri="{FF2B5EF4-FFF2-40B4-BE49-F238E27FC236}">
                <a16:creationId xmlns:a16="http://schemas.microsoft.com/office/drawing/2014/main" id="{28323BF7-5951-1A4F-8718-85EC24B4CF06}"/>
              </a:ext>
            </a:extLst>
          </p:cNvPr>
          <p:cNvSpPr/>
          <p:nvPr/>
        </p:nvSpPr>
        <p:spPr>
          <a:xfrm>
            <a:off x="-3755727" y="1905751"/>
            <a:ext cx="12622606" cy="461665"/>
          </a:xfrm>
          <a:prstGeom prst="rect">
            <a:avLst/>
          </a:prstGeom>
        </p:spPr>
        <p:txBody>
          <a:bodyPr wrap="square">
            <a:spAutoFit/>
          </a:bodyPr>
          <a:lstStyle/>
          <a:p>
            <a:pPr algn="ctr"/>
            <a:r>
              <a:rPr lang="en-US" sz="2400" b="1" dirty="0">
                <a:solidFill>
                  <a:srgbClr val="0070C0"/>
                </a:solidFill>
              </a:rPr>
              <a:t>ALICE heavy-ion experiment at CERN</a:t>
            </a:r>
            <a:endParaRPr lang="x-none" sz="2400" b="1" dirty="0">
              <a:solidFill>
                <a:srgbClr val="0070C0"/>
              </a:solidFill>
            </a:endParaRPr>
          </a:p>
        </p:txBody>
      </p:sp>
      <p:sp>
        <p:nvSpPr>
          <p:cNvPr id="19" name="Rectangle 18"/>
          <p:cNvSpPr/>
          <p:nvPr/>
        </p:nvSpPr>
        <p:spPr>
          <a:xfrm>
            <a:off x="9637355" y="5748995"/>
            <a:ext cx="2321020" cy="369332"/>
          </a:xfrm>
          <a:prstGeom prst="rect">
            <a:avLst/>
          </a:prstGeom>
        </p:spPr>
        <p:txBody>
          <a:bodyPr wrap="none">
            <a:spAutoFit/>
          </a:bodyPr>
          <a:lstStyle/>
          <a:p>
            <a:r>
              <a:rPr lang="en-US" b="1" dirty="0">
                <a:solidFill>
                  <a:schemeClr val="bg1"/>
                </a:solidFill>
              </a:rPr>
              <a:t>ALICE at the CERN LHC</a:t>
            </a:r>
            <a:endParaRPr lang="en-US" dirty="0">
              <a:solidFill>
                <a:schemeClr val="bg1"/>
              </a:solidFill>
            </a:endParaRPr>
          </a:p>
        </p:txBody>
      </p:sp>
      <p:sp>
        <p:nvSpPr>
          <p:cNvPr id="22" name="Rectangle 21"/>
          <p:cNvSpPr/>
          <p:nvPr/>
        </p:nvSpPr>
        <p:spPr>
          <a:xfrm>
            <a:off x="2136680" y="5305200"/>
            <a:ext cx="2321020" cy="369332"/>
          </a:xfrm>
          <a:prstGeom prst="rect">
            <a:avLst/>
          </a:prstGeom>
        </p:spPr>
        <p:txBody>
          <a:bodyPr wrap="none">
            <a:spAutoFit/>
          </a:bodyPr>
          <a:lstStyle/>
          <a:p>
            <a:r>
              <a:rPr lang="en-US" b="1" dirty="0">
                <a:solidFill>
                  <a:schemeClr val="bg1"/>
                </a:solidFill>
              </a:rPr>
              <a:t>ALICE at the CERN LHC</a:t>
            </a:r>
            <a:endParaRPr lang="en-US" dirty="0">
              <a:solidFill>
                <a:schemeClr val="bg1"/>
              </a:solidFill>
            </a:endParaRPr>
          </a:p>
        </p:txBody>
      </p:sp>
      <p:sp>
        <p:nvSpPr>
          <p:cNvPr id="23" name="Rectangle 22"/>
          <p:cNvSpPr/>
          <p:nvPr/>
        </p:nvSpPr>
        <p:spPr>
          <a:xfrm>
            <a:off x="7610111" y="5338939"/>
            <a:ext cx="2039854" cy="369332"/>
          </a:xfrm>
          <a:prstGeom prst="rect">
            <a:avLst/>
          </a:prstGeom>
        </p:spPr>
        <p:txBody>
          <a:bodyPr wrap="none">
            <a:spAutoFit/>
          </a:bodyPr>
          <a:lstStyle/>
          <a:p>
            <a:r>
              <a:rPr lang="en-US" b="1" dirty="0">
                <a:solidFill>
                  <a:schemeClr val="bg1"/>
                </a:solidFill>
              </a:rPr>
              <a:t>GSI and </a:t>
            </a:r>
            <a:r>
              <a:rPr lang="en-US" b="1">
                <a:solidFill>
                  <a:schemeClr val="bg1"/>
                </a:solidFill>
              </a:rPr>
              <a:t>future FAIR</a:t>
            </a:r>
            <a:endParaRPr lang="en-US" dirty="0">
              <a:solidFill>
                <a:schemeClr val="bg1"/>
              </a:solidFill>
            </a:endParaRPr>
          </a:p>
        </p:txBody>
      </p:sp>
      <p:pic>
        <p:nvPicPr>
          <p:cNvPr id="2" name="Picture 1">
            <a:extLst>
              <a:ext uri="{FF2B5EF4-FFF2-40B4-BE49-F238E27FC236}">
                <a16:creationId xmlns:a16="http://schemas.microsoft.com/office/drawing/2014/main" id="{13C648FD-C11B-A912-B7E8-7AE0271A8D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782" y="2444956"/>
            <a:ext cx="4069917" cy="3229576"/>
          </a:xfrm>
          <a:prstGeom prst="rect">
            <a:avLst/>
          </a:prstGeom>
        </p:spPr>
      </p:pic>
      <p:sp>
        <p:nvSpPr>
          <p:cNvPr id="3" name="Rectangle 2">
            <a:extLst>
              <a:ext uri="{FF2B5EF4-FFF2-40B4-BE49-F238E27FC236}">
                <a16:creationId xmlns:a16="http://schemas.microsoft.com/office/drawing/2014/main" id="{26C9C203-DC13-28CB-6DF7-529A44E138AA}"/>
              </a:ext>
            </a:extLst>
          </p:cNvPr>
          <p:cNvSpPr/>
          <p:nvPr/>
        </p:nvSpPr>
        <p:spPr>
          <a:xfrm>
            <a:off x="387781" y="5299949"/>
            <a:ext cx="2088072" cy="369332"/>
          </a:xfrm>
          <a:prstGeom prst="rect">
            <a:avLst/>
          </a:prstGeom>
        </p:spPr>
        <p:txBody>
          <a:bodyPr wrap="none">
            <a:spAutoFit/>
          </a:bodyPr>
          <a:lstStyle/>
          <a:p>
            <a:r>
              <a:rPr lang="en-US" b="1" dirty="0">
                <a:solidFill>
                  <a:schemeClr val="bg1"/>
                </a:solidFill>
              </a:rPr>
              <a:t>ALICE Control Room</a:t>
            </a:r>
            <a:endParaRPr lang="en-US" dirty="0">
              <a:solidFill>
                <a:schemeClr val="bg1"/>
              </a:solidFill>
            </a:endParaRPr>
          </a:p>
        </p:txBody>
      </p:sp>
      <p:pic>
        <p:nvPicPr>
          <p:cNvPr id="4" name="Picture 3">
            <a:extLst>
              <a:ext uri="{FF2B5EF4-FFF2-40B4-BE49-F238E27FC236}">
                <a16:creationId xmlns:a16="http://schemas.microsoft.com/office/drawing/2014/main" id="{8B62F464-34FE-3892-D61D-9F58452465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52986" y="2546639"/>
            <a:ext cx="3536132" cy="257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AB5B6AA8-E3FE-E7E6-A36E-D3F62B040E92}"/>
              </a:ext>
            </a:extLst>
          </p:cNvPr>
          <p:cNvSpPr txBox="1">
            <a:spLocks/>
          </p:cNvSpPr>
          <p:nvPr/>
        </p:nvSpPr>
        <p:spPr bwMode="auto">
          <a:xfrm>
            <a:off x="1367419" y="58474"/>
            <a:ext cx="9951720"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Heavy-ion research and heavy-ion therapy</a:t>
            </a:r>
            <a:endParaRPr lang="de-DE" altLang="en-US" sz="3600" b="1" dirty="0">
              <a:solidFill>
                <a:srgbClr val="0000FF"/>
              </a:solidFill>
            </a:endParaRPr>
          </a:p>
        </p:txBody>
      </p:sp>
      <p:pic>
        <p:nvPicPr>
          <p:cNvPr id="20" name="Content Placeholder 3">
            <a:extLst>
              <a:ext uri="{FF2B5EF4-FFF2-40B4-BE49-F238E27FC236}">
                <a16:creationId xmlns:a16="http://schemas.microsoft.com/office/drawing/2014/main" id="{CEC2452E-D0A4-AF3C-69C1-AC64833B851D}"/>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4655717" y="2603805"/>
            <a:ext cx="3186609" cy="2190141"/>
          </a:xfrm>
        </p:spPr>
      </p:pic>
      <p:sp>
        <p:nvSpPr>
          <p:cNvPr id="25" name="TextBox 24">
            <a:extLst>
              <a:ext uri="{FF2B5EF4-FFF2-40B4-BE49-F238E27FC236}">
                <a16:creationId xmlns:a16="http://schemas.microsoft.com/office/drawing/2014/main" id="{5CF27545-CC63-A263-CE12-C3B7689F2A75}"/>
              </a:ext>
            </a:extLst>
          </p:cNvPr>
          <p:cNvSpPr txBox="1"/>
          <p:nvPr/>
        </p:nvSpPr>
        <p:spPr>
          <a:xfrm>
            <a:off x="4551439" y="4797026"/>
            <a:ext cx="3536132" cy="369332"/>
          </a:xfrm>
          <a:prstGeom prst="rect">
            <a:avLst/>
          </a:prstGeom>
          <a:noFill/>
        </p:spPr>
        <p:txBody>
          <a:bodyPr wrap="square">
            <a:spAutoFit/>
          </a:bodyPr>
          <a:lstStyle/>
          <a:p>
            <a:r>
              <a:rPr lang="en-US" altLang="en-US" sz="1800" dirty="0">
                <a:solidFill>
                  <a:srgbClr val="0070C0"/>
                </a:solidFill>
              </a:rPr>
              <a:t>Heidelberg Ion Therapy HIT </a:t>
            </a:r>
            <a:r>
              <a:rPr lang="en-US" altLang="en-US" sz="1800" dirty="0" err="1">
                <a:solidFill>
                  <a:srgbClr val="0070C0"/>
                </a:solidFill>
              </a:rPr>
              <a:t>centre</a:t>
            </a:r>
            <a:r>
              <a:rPr lang="en-US" altLang="en-US" sz="1800" dirty="0">
                <a:solidFill>
                  <a:srgbClr val="0070C0"/>
                </a:solidFill>
              </a:rPr>
              <a:t>  </a:t>
            </a:r>
            <a:endParaRPr lang="en-CH" dirty="0">
              <a:solidFill>
                <a:srgbClr val="0070C0"/>
              </a:solidFill>
            </a:endParaRPr>
          </a:p>
        </p:txBody>
      </p:sp>
      <p:sp>
        <p:nvSpPr>
          <p:cNvPr id="17" name="Rectangle 16">
            <a:extLst>
              <a:ext uri="{FF2B5EF4-FFF2-40B4-BE49-F238E27FC236}">
                <a16:creationId xmlns:a16="http://schemas.microsoft.com/office/drawing/2014/main" id="{C6D05369-29B0-FFD5-C3E6-C9F08810B6E7}"/>
              </a:ext>
            </a:extLst>
          </p:cNvPr>
          <p:cNvSpPr/>
          <p:nvPr/>
        </p:nvSpPr>
        <p:spPr>
          <a:xfrm>
            <a:off x="-187336" y="1007745"/>
            <a:ext cx="12622606" cy="461665"/>
          </a:xfrm>
          <a:prstGeom prst="rect">
            <a:avLst/>
          </a:prstGeom>
        </p:spPr>
        <p:txBody>
          <a:bodyPr wrap="square">
            <a:spAutoFit/>
          </a:bodyPr>
          <a:lstStyle/>
          <a:p>
            <a:pPr algn="ctr"/>
            <a:r>
              <a:rPr lang="en-US" sz="2400" b="1" dirty="0">
                <a:solidFill>
                  <a:srgbClr val="7030A0"/>
                </a:solidFill>
              </a:rPr>
              <a:t>Heavy-ion Physicist, involved with medical applications of heavy-ions for cancer therapy</a:t>
            </a:r>
            <a:endParaRPr lang="x-none" sz="2400" b="1" dirty="0">
              <a:solidFill>
                <a:srgbClr val="7030A0"/>
              </a:solidFill>
            </a:endParaRPr>
          </a:p>
        </p:txBody>
      </p:sp>
      <p:sp>
        <p:nvSpPr>
          <p:cNvPr id="6" name="Rectangle 3">
            <a:extLst>
              <a:ext uri="{FF2B5EF4-FFF2-40B4-BE49-F238E27FC236}">
                <a16:creationId xmlns:a16="http://schemas.microsoft.com/office/drawing/2014/main" id="{1F149F51-E455-D879-90E1-AD450CC5CC9C}"/>
              </a:ext>
            </a:extLst>
          </p:cNvPr>
          <p:cNvSpPr>
            <a:spLocks noChangeArrowheads="1"/>
          </p:cNvSpPr>
          <p:nvPr/>
        </p:nvSpPr>
        <p:spPr bwMode="auto">
          <a:xfrm>
            <a:off x="4565395" y="5212867"/>
            <a:ext cx="69713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7030A0"/>
                </a:solidFill>
                <a:latin typeface="+mn-lt"/>
              </a:rPr>
              <a:t>Implemented at HIT, Heidelberg Ion Therapy </a:t>
            </a:r>
            <a:r>
              <a:rPr lang="en-US" altLang="en-US" sz="2400" b="1" dirty="0" err="1">
                <a:solidFill>
                  <a:srgbClr val="7030A0"/>
                </a:solidFill>
                <a:latin typeface="+mn-lt"/>
              </a:rPr>
              <a:t>centre</a:t>
            </a:r>
            <a:endParaRPr lang="en-US" altLang="en-US" sz="2400" b="1" dirty="0">
              <a:solidFill>
                <a:srgbClr val="7030A0"/>
              </a:solidFill>
              <a:latin typeface="+mn-lt"/>
            </a:endParaRPr>
          </a:p>
          <a:p>
            <a:pPr>
              <a:spcBef>
                <a:spcPct val="0"/>
              </a:spcBef>
              <a:buFontTx/>
              <a:buNone/>
            </a:pPr>
            <a:r>
              <a:rPr lang="en-US" altLang="en-US" sz="2400" b="1" dirty="0">
                <a:solidFill>
                  <a:srgbClr val="C644C1"/>
                </a:solidFill>
                <a:latin typeface="+mn-lt"/>
              </a:rPr>
              <a:t>Milestone treating 10 000 patients reached</a:t>
            </a:r>
          </a:p>
        </p:txBody>
      </p:sp>
    </p:spTree>
    <p:extLst>
      <p:ext uri="{BB962C8B-B14F-4D97-AF65-F5344CB8AC3E}">
        <p14:creationId xmlns:p14="http://schemas.microsoft.com/office/powerpoint/2010/main" val="1046808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3614" y="119021"/>
            <a:ext cx="3601430" cy="2201911"/>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613" y="2374923"/>
            <a:ext cx="3601431" cy="2040475"/>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76473" y="1809154"/>
            <a:ext cx="4245254" cy="232261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473" y="4122848"/>
            <a:ext cx="4245255" cy="2116819"/>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3614" y="4435941"/>
            <a:ext cx="3601430" cy="1873717"/>
          </a:xfrm>
          <a:prstGeom prst="rect">
            <a:avLst/>
          </a:prstGeom>
        </p:spPr>
      </p:pic>
      <p:sp>
        <p:nvSpPr>
          <p:cNvPr id="10" name="Content Placeholder 3">
            <a:extLst>
              <a:ext uri="{FF2B5EF4-FFF2-40B4-BE49-F238E27FC236}">
                <a16:creationId xmlns:a16="http://schemas.microsoft.com/office/drawing/2014/main" id="{7D500144-3611-F844-AC2B-CDFF2D2D857C}"/>
              </a:ext>
            </a:extLst>
          </p:cNvPr>
          <p:cNvSpPr txBox="1">
            <a:spLocks/>
          </p:cNvSpPr>
          <p:nvPr/>
        </p:nvSpPr>
        <p:spPr>
          <a:xfrm>
            <a:off x="9742272" y="1464263"/>
            <a:ext cx="2326406" cy="341632"/>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1800" dirty="0" err="1">
                <a:solidFill>
                  <a:srgbClr val="7030A0"/>
                </a:solidFill>
                <a:latin typeface="ArialMT"/>
              </a:rPr>
              <a:t>MedAustron</a:t>
            </a:r>
            <a:r>
              <a:rPr lang="en-US" altLang="de-DE" sz="1800" dirty="0">
                <a:solidFill>
                  <a:srgbClr val="7030A0"/>
                </a:solidFill>
                <a:latin typeface="ArialMT"/>
              </a:rPr>
              <a:t>, </a:t>
            </a:r>
            <a:r>
              <a:rPr lang="el-GR" altLang="de-DE" sz="1800" dirty="0">
                <a:solidFill>
                  <a:srgbClr val="7030A0"/>
                </a:solidFill>
                <a:latin typeface="ArialMT"/>
              </a:rPr>
              <a:t>Α</a:t>
            </a:r>
            <a:r>
              <a:rPr lang="en-US" altLang="de-DE" sz="1800" dirty="0" err="1">
                <a:solidFill>
                  <a:srgbClr val="7030A0"/>
                </a:solidFill>
                <a:latin typeface="ArialMT"/>
              </a:rPr>
              <a:t>ustria</a:t>
            </a:r>
            <a:r>
              <a:rPr lang="en-US" altLang="de-DE" sz="1800" dirty="0">
                <a:solidFill>
                  <a:srgbClr val="7030A0"/>
                </a:solidFill>
                <a:latin typeface="ArialMT"/>
              </a:rPr>
              <a:t> </a:t>
            </a:r>
          </a:p>
        </p:txBody>
      </p:sp>
      <p:sp>
        <p:nvSpPr>
          <p:cNvPr id="11" name="Content Placeholder 3">
            <a:extLst>
              <a:ext uri="{FF2B5EF4-FFF2-40B4-BE49-F238E27FC236}">
                <a16:creationId xmlns:a16="http://schemas.microsoft.com/office/drawing/2014/main" id="{7D500144-3611-F844-AC2B-CDFF2D2D857C}"/>
              </a:ext>
            </a:extLst>
          </p:cNvPr>
          <p:cNvSpPr txBox="1">
            <a:spLocks/>
          </p:cNvSpPr>
          <p:nvPr/>
        </p:nvSpPr>
        <p:spPr>
          <a:xfrm>
            <a:off x="4111067" y="4120700"/>
            <a:ext cx="1608389" cy="341632"/>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1800" dirty="0">
                <a:solidFill>
                  <a:srgbClr val="7030A0"/>
                </a:solidFill>
                <a:latin typeface="ArialMT"/>
              </a:rPr>
              <a:t>HIT, Germany</a:t>
            </a:r>
          </a:p>
        </p:txBody>
      </p:sp>
      <p:sp>
        <p:nvSpPr>
          <p:cNvPr id="12" name="Content Placeholder 3">
            <a:extLst>
              <a:ext uri="{FF2B5EF4-FFF2-40B4-BE49-F238E27FC236}">
                <a16:creationId xmlns:a16="http://schemas.microsoft.com/office/drawing/2014/main" id="{7D500144-3611-F844-AC2B-CDFF2D2D857C}"/>
              </a:ext>
            </a:extLst>
          </p:cNvPr>
          <p:cNvSpPr txBox="1">
            <a:spLocks/>
          </p:cNvSpPr>
          <p:nvPr/>
        </p:nvSpPr>
        <p:spPr>
          <a:xfrm>
            <a:off x="4138140" y="6288632"/>
            <a:ext cx="1900264" cy="387735"/>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2133" dirty="0">
                <a:solidFill>
                  <a:srgbClr val="0000FF"/>
                </a:solidFill>
                <a:latin typeface="ArialMT"/>
              </a:rPr>
              <a:t>MIT, Germany</a:t>
            </a:r>
          </a:p>
        </p:txBody>
      </p:sp>
      <p:sp>
        <p:nvSpPr>
          <p:cNvPr id="13" name="Content Placeholder 3">
            <a:extLst>
              <a:ext uri="{FF2B5EF4-FFF2-40B4-BE49-F238E27FC236}">
                <a16:creationId xmlns:a16="http://schemas.microsoft.com/office/drawing/2014/main" id="{7D500144-3611-F844-AC2B-CDFF2D2D857C}"/>
              </a:ext>
            </a:extLst>
          </p:cNvPr>
          <p:cNvSpPr txBox="1">
            <a:spLocks/>
          </p:cNvSpPr>
          <p:nvPr/>
        </p:nvSpPr>
        <p:spPr>
          <a:xfrm>
            <a:off x="4075044" y="2010478"/>
            <a:ext cx="1402948" cy="341632"/>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1800" dirty="0">
                <a:solidFill>
                  <a:srgbClr val="7030A0"/>
                </a:solidFill>
                <a:latin typeface="ArialMT"/>
              </a:rPr>
              <a:t>CNAO, </a:t>
            </a:r>
            <a:r>
              <a:rPr lang="el-GR" altLang="de-DE" sz="1800" dirty="0">
                <a:solidFill>
                  <a:srgbClr val="7030A0"/>
                </a:solidFill>
                <a:latin typeface="ArialMT"/>
              </a:rPr>
              <a:t>Ι</a:t>
            </a:r>
            <a:r>
              <a:rPr lang="en-US" altLang="de-DE" sz="1800" dirty="0" err="1">
                <a:solidFill>
                  <a:srgbClr val="7030A0"/>
                </a:solidFill>
                <a:latin typeface="ArialMT"/>
              </a:rPr>
              <a:t>taly</a:t>
            </a:r>
            <a:endParaRPr lang="en-US" altLang="de-DE" sz="1800" dirty="0">
              <a:solidFill>
                <a:srgbClr val="7030A0"/>
              </a:solidFill>
              <a:latin typeface="ArialMT"/>
            </a:endParaRPr>
          </a:p>
        </p:txBody>
      </p:sp>
      <p:sp>
        <p:nvSpPr>
          <p:cNvPr id="9" name="Slide Number Placeholder 8"/>
          <p:cNvSpPr>
            <a:spLocks noGrp="1"/>
          </p:cNvSpPr>
          <p:nvPr>
            <p:ph type="sldNum" sz="quarter" idx="12"/>
          </p:nvPr>
        </p:nvSpPr>
        <p:spPr/>
        <p:txBody>
          <a:bodyPr/>
          <a:lstStyle/>
          <a:p>
            <a:fld id="{66DCFEBF-496D-1D49-9C03-DD4223264047}" type="slidenum">
              <a:rPr lang="en-US" smtClean="0"/>
              <a:t>40</a:t>
            </a:fld>
            <a:endParaRPr lang="en-US"/>
          </a:p>
        </p:txBody>
      </p:sp>
      <p:pic>
        <p:nvPicPr>
          <p:cNvPr id="17" name="Picture 16">
            <a:extLst>
              <a:ext uri="{FF2B5EF4-FFF2-40B4-BE49-F238E27FC236}">
                <a16:creationId xmlns:a16="http://schemas.microsoft.com/office/drawing/2014/main" id="{B993B400-C029-449C-B8C7-76A1F7F482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6239667"/>
            <a:ext cx="12192000" cy="648393"/>
          </a:xfrm>
          <a:prstGeom prst="rect">
            <a:avLst/>
          </a:prstGeom>
        </p:spPr>
      </p:pic>
      <p:sp>
        <p:nvSpPr>
          <p:cNvPr id="18" name="TextBox 17">
            <a:extLst>
              <a:ext uri="{FF2B5EF4-FFF2-40B4-BE49-F238E27FC236}">
                <a16:creationId xmlns:a16="http://schemas.microsoft.com/office/drawing/2014/main" id="{073486A4-52C6-4AF2-8278-DEB842666168}"/>
              </a:ext>
            </a:extLst>
          </p:cNvPr>
          <p:cNvSpPr txBox="1"/>
          <p:nvPr/>
        </p:nvSpPr>
        <p:spPr>
          <a:xfrm>
            <a:off x="3548414" y="6365234"/>
            <a:ext cx="2110379" cy="400110"/>
          </a:xfrm>
          <a:prstGeom prst="rect">
            <a:avLst/>
          </a:prstGeom>
          <a:noFill/>
        </p:spPr>
        <p:txBody>
          <a:bodyPr wrap="square" rtlCol="0">
            <a:spAutoFit/>
          </a:bodyPr>
          <a:lstStyle/>
          <a:p>
            <a:pPr marL="0" marR="0" lvl="0" indent="0" algn="l" defTabSz="16257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Slide </a:t>
            </a:r>
            <a:r>
              <a:rPr lang="en-US" sz="2000" noProof="0" dirty="0">
                <a:solidFill>
                  <a:prstClr val="white"/>
                </a:solidFill>
                <a:latin typeface="Calibri" panose="020F0502020204030204"/>
              </a:rPr>
              <a:t>9</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55AD0E2-B42D-4485-A077-5D1D3BF12EF0}"/>
              </a:ext>
            </a:extLst>
          </p:cNvPr>
          <p:cNvSpPr txBox="1"/>
          <p:nvPr/>
        </p:nvSpPr>
        <p:spPr>
          <a:xfrm>
            <a:off x="5263771" y="6365234"/>
            <a:ext cx="3661625" cy="400110"/>
          </a:xfrm>
          <a:prstGeom prst="rect">
            <a:avLst/>
          </a:prstGeom>
          <a:noFill/>
        </p:spPr>
        <p:txBody>
          <a:bodyPr wrap="square" rtlCol="0">
            <a:spAutoFit/>
          </a:bodyPr>
          <a:lstStyle/>
          <a:p>
            <a:pPr marL="0" marR="0" lvl="0" indent="0" algn="l" defTabSz="1625715" rtl="0" eaLnBrk="1" fontAlgn="auto" latinLnBrk="0" hangingPunct="1">
              <a:lnSpc>
                <a:spcPct val="100000"/>
              </a:lnSpc>
              <a:spcBef>
                <a:spcPts val="0"/>
              </a:spcBef>
              <a:spcAft>
                <a:spcPts val="0"/>
              </a:spcAft>
              <a:buClrTx/>
              <a:buSzTx/>
              <a:buFontTx/>
              <a:buNone/>
              <a:tabLst/>
              <a:defRPr/>
            </a:pPr>
            <a:r>
              <a:rPr lang="en-US" sz="2000" dirty="0" err="1">
                <a:solidFill>
                  <a:prstClr val="white"/>
                </a:solidFill>
                <a:latin typeface="Calibri" panose="020F0502020204030204"/>
              </a:rPr>
              <a:t>Panagiota</a:t>
            </a:r>
            <a:r>
              <a:rPr lang="en-US" sz="2000" dirty="0">
                <a:solidFill>
                  <a:prstClr val="white"/>
                </a:solidFill>
                <a:latin typeface="Calibri" panose="020F0502020204030204"/>
              </a:rPr>
              <a:t> Foka</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84BF828-AB34-4EF0-8611-D36D42956B91}"/>
              </a:ext>
            </a:extLst>
          </p:cNvPr>
          <p:cNvSpPr txBox="1"/>
          <p:nvPr/>
        </p:nvSpPr>
        <p:spPr>
          <a:xfrm>
            <a:off x="0" y="6365234"/>
            <a:ext cx="2986814" cy="400110"/>
          </a:xfrm>
          <a:prstGeom prst="rect">
            <a:avLst/>
          </a:prstGeom>
          <a:noFill/>
          <a:ln>
            <a:solidFill>
              <a:srgbClr val="002060"/>
            </a:solidFill>
          </a:ln>
        </p:spPr>
        <p:txBody>
          <a:bodyPr wrap="square">
            <a:spAutoFit/>
          </a:bodyPr>
          <a:lstStyle/>
          <a:p>
            <a:pPr marL="0" marR="0" lvl="0" indent="0" algn="ctr" defTabSz="162571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Light" panose="020F0302020204030204" pitchFamily="34" charset="0"/>
                <a:ea typeface="Times New Roman" panose="02020603050405020304" pitchFamily="18" charset="0"/>
                <a:cs typeface="Calibri Light" panose="020F0302020204030204" pitchFamily="34" charset="0"/>
              </a:rPr>
              <a:t>IAEA-CN301-059</a:t>
            </a:r>
            <a:endParaRPr kumimoji="0" lang="en-GB" sz="2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1" name="Content Placeholder 3">
            <a:extLst>
              <a:ext uri="{FF2B5EF4-FFF2-40B4-BE49-F238E27FC236}">
                <a16:creationId xmlns:a16="http://schemas.microsoft.com/office/drawing/2014/main" id="{7D500144-3611-F844-AC2B-CDFF2D2D857C}"/>
              </a:ext>
            </a:extLst>
          </p:cNvPr>
          <p:cNvSpPr txBox="1">
            <a:spLocks/>
          </p:cNvSpPr>
          <p:nvPr/>
        </p:nvSpPr>
        <p:spPr>
          <a:xfrm>
            <a:off x="4089294" y="5903428"/>
            <a:ext cx="1634037" cy="341632"/>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1800" dirty="0">
                <a:solidFill>
                  <a:srgbClr val="7030A0"/>
                </a:solidFill>
                <a:latin typeface="ArialMT"/>
              </a:rPr>
              <a:t>MIT, Germany</a:t>
            </a:r>
          </a:p>
        </p:txBody>
      </p:sp>
      <p:sp>
        <p:nvSpPr>
          <p:cNvPr id="23" name="Rectangle 22"/>
          <p:cNvSpPr/>
          <p:nvPr/>
        </p:nvSpPr>
        <p:spPr>
          <a:xfrm>
            <a:off x="0" y="6217895"/>
            <a:ext cx="12192000" cy="670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t>challenges set by the research projects’ ambitions push high-tech technology which ultimately translates to benefits for society</a:t>
            </a:r>
            <a:r>
              <a:rPr lang="en-GB" dirty="0"/>
              <a:t> </a:t>
            </a:r>
            <a:endParaRPr lang="en-US" dirty="0"/>
          </a:p>
        </p:txBody>
      </p:sp>
      <p:sp>
        <p:nvSpPr>
          <p:cNvPr id="24" name="Titel 1"/>
          <p:cNvSpPr txBox="1">
            <a:spLocks/>
          </p:cNvSpPr>
          <p:nvPr/>
        </p:nvSpPr>
        <p:spPr bwMode="auto">
          <a:xfrm>
            <a:off x="4153719" y="-18107"/>
            <a:ext cx="7845112"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b="1" dirty="0">
                <a:solidFill>
                  <a:srgbClr val="0000FF"/>
                </a:solidFill>
                <a:latin typeface="+mn-lt"/>
              </a:rPr>
              <a:t>Carbon-ion cancer therapy </a:t>
            </a:r>
            <a:r>
              <a:rPr lang="en-US" altLang="en-US" b="1" dirty="0" err="1">
                <a:solidFill>
                  <a:srgbClr val="0000FF"/>
                </a:solidFill>
                <a:latin typeface="+mn-lt"/>
              </a:rPr>
              <a:t>centres</a:t>
            </a:r>
            <a:r>
              <a:rPr lang="en-US" altLang="en-US" b="1" dirty="0">
                <a:solidFill>
                  <a:srgbClr val="0000FF"/>
                </a:solidFill>
                <a:latin typeface="+mn-lt"/>
              </a:rPr>
              <a:t> in Europe</a:t>
            </a:r>
            <a:endParaRPr lang="de-DE" altLang="en-US" b="1" dirty="0">
              <a:solidFill>
                <a:srgbClr val="0000FF"/>
              </a:solidFill>
              <a:latin typeface="+mn-lt"/>
            </a:endParaRPr>
          </a:p>
        </p:txBody>
      </p:sp>
      <p:sp>
        <p:nvSpPr>
          <p:cNvPr id="3" name="Rectangle 2">
            <a:extLst>
              <a:ext uri="{FF2B5EF4-FFF2-40B4-BE49-F238E27FC236}">
                <a16:creationId xmlns:a16="http://schemas.microsoft.com/office/drawing/2014/main" id="{B6A6632C-6683-1001-BA4D-245E7A5B2833}"/>
              </a:ext>
            </a:extLst>
          </p:cNvPr>
          <p:cNvSpPr/>
          <p:nvPr/>
        </p:nvSpPr>
        <p:spPr>
          <a:xfrm>
            <a:off x="4519663" y="961193"/>
            <a:ext cx="7479168" cy="461665"/>
          </a:xfrm>
          <a:prstGeom prst="rect">
            <a:avLst/>
          </a:prstGeom>
        </p:spPr>
        <p:txBody>
          <a:bodyPr wrap="square">
            <a:spAutoFit/>
          </a:bodyPr>
          <a:lstStyle/>
          <a:p>
            <a:r>
              <a:rPr lang="en-US" sz="2400" b="1" dirty="0">
                <a:solidFill>
                  <a:srgbClr val="7030A0"/>
                </a:solidFill>
              </a:rPr>
              <a:t>Why only four heavy ion therapy </a:t>
            </a:r>
            <a:r>
              <a:rPr lang="en-US" sz="2400" b="1" dirty="0" err="1">
                <a:solidFill>
                  <a:srgbClr val="7030A0"/>
                </a:solidFill>
              </a:rPr>
              <a:t>centres</a:t>
            </a:r>
            <a:r>
              <a:rPr lang="en-US" sz="2400" b="1" dirty="0">
                <a:solidFill>
                  <a:srgbClr val="7030A0"/>
                </a:solidFill>
              </a:rPr>
              <a:t> in Europe?</a:t>
            </a:r>
            <a:endParaRPr lang="x-none" sz="2400" b="1" dirty="0">
              <a:solidFill>
                <a:srgbClr val="7030A0"/>
              </a:solidFill>
            </a:endParaRPr>
          </a:p>
        </p:txBody>
      </p:sp>
      <p:sp>
        <p:nvSpPr>
          <p:cNvPr id="14" name="Content Placeholder 3">
            <a:extLst>
              <a:ext uri="{FF2B5EF4-FFF2-40B4-BE49-F238E27FC236}">
                <a16:creationId xmlns:a16="http://schemas.microsoft.com/office/drawing/2014/main" id="{A491EF95-81EE-A214-DA0A-548BA7825BE2}"/>
              </a:ext>
            </a:extLst>
          </p:cNvPr>
          <p:cNvSpPr txBox="1">
            <a:spLocks/>
          </p:cNvSpPr>
          <p:nvPr/>
        </p:nvSpPr>
        <p:spPr>
          <a:xfrm>
            <a:off x="7709643" y="4111496"/>
            <a:ext cx="3147015" cy="341632"/>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1800" b="1" dirty="0">
                <a:solidFill>
                  <a:schemeClr val="bg1"/>
                </a:solidFill>
                <a:latin typeface="ArialMT"/>
              </a:rPr>
              <a:t>Accelerator of </a:t>
            </a:r>
            <a:r>
              <a:rPr lang="en-US" altLang="de-DE" sz="1800" b="1" dirty="0" err="1">
                <a:solidFill>
                  <a:schemeClr val="bg1"/>
                </a:solidFill>
                <a:latin typeface="ArialMT"/>
              </a:rPr>
              <a:t>MedAustron</a:t>
            </a:r>
            <a:endParaRPr lang="en-US" altLang="de-DE" sz="1800" b="1" dirty="0">
              <a:solidFill>
                <a:schemeClr val="bg1"/>
              </a:solidFill>
              <a:latin typeface="ArialMT"/>
            </a:endParaRPr>
          </a:p>
        </p:txBody>
      </p:sp>
    </p:spTree>
    <p:extLst>
      <p:ext uri="{BB962C8B-B14F-4D97-AF65-F5344CB8AC3E}">
        <p14:creationId xmlns:p14="http://schemas.microsoft.com/office/powerpoint/2010/main" val="152212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9B572-5E41-067B-47F4-560E80700E74}"/>
            </a:ext>
          </a:extLst>
        </p:cNvPr>
        <p:cNvGrpSpPr/>
        <p:nvPr/>
      </p:nvGrpSpPr>
      <p:grpSpPr>
        <a:xfrm>
          <a:off x="0" y="0"/>
          <a:ext cx="0" cy="0"/>
          <a:chOff x="0" y="0"/>
          <a:chExt cx="0" cy="0"/>
        </a:xfrm>
      </p:grpSpPr>
      <p:sp>
        <p:nvSpPr>
          <p:cNvPr id="5" name="Titel 1">
            <a:extLst>
              <a:ext uri="{FF2B5EF4-FFF2-40B4-BE49-F238E27FC236}">
                <a16:creationId xmlns:a16="http://schemas.microsoft.com/office/drawing/2014/main" id="{9F221EDD-F586-F7F7-5558-739C9B7F646E}"/>
              </a:ext>
            </a:extLst>
          </p:cNvPr>
          <p:cNvSpPr txBox="1">
            <a:spLocks/>
          </p:cNvSpPr>
          <p:nvPr/>
        </p:nvSpPr>
        <p:spPr bwMode="auto">
          <a:xfrm>
            <a:off x="2127413" y="-50129"/>
            <a:ext cx="9068966"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3600" b="1" dirty="0">
                <a:solidFill>
                  <a:srgbClr val="0000FF"/>
                </a:solidFill>
                <a:latin typeface="+mn-lt"/>
              </a:rPr>
              <a:t>From Physics to Clinics: can we do better?</a:t>
            </a:r>
            <a:endParaRPr lang="de-DE" altLang="en-US" sz="3600" b="1" dirty="0">
              <a:solidFill>
                <a:srgbClr val="0000FF"/>
              </a:solidFill>
              <a:latin typeface="+mn-lt"/>
            </a:endParaRPr>
          </a:p>
        </p:txBody>
      </p:sp>
      <p:pic>
        <p:nvPicPr>
          <p:cNvPr id="7" name="Picture 6">
            <a:extLst>
              <a:ext uri="{FF2B5EF4-FFF2-40B4-BE49-F238E27FC236}">
                <a16:creationId xmlns:a16="http://schemas.microsoft.com/office/drawing/2014/main" id="{B34C3175-6214-6084-F43E-534CA9A66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0878" y="2039168"/>
            <a:ext cx="9177232" cy="4818832"/>
          </a:xfrm>
          <a:prstGeom prst="rect">
            <a:avLst/>
          </a:prstGeom>
        </p:spPr>
      </p:pic>
      <p:sp>
        <p:nvSpPr>
          <p:cNvPr id="8" name="Rectangle 7">
            <a:extLst>
              <a:ext uri="{FF2B5EF4-FFF2-40B4-BE49-F238E27FC236}">
                <a16:creationId xmlns:a16="http://schemas.microsoft.com/office/drawing/2014/main" id="{F03F90C3-4C9D-E8D0-BFC1-17D9FA760438}"/>
              </a:ext>
            </a:extLst>
          </p:cNvPr>
          <p:cNvSpPr/>
          <p:nvPr/>
        </p:nvSpPr>
        <p:spPr>
          <a:xfrm>
            <a:off x="1670878" y="6363542"/>
            <a:ext cx="3561681" cy="523220"/>
          </a:xfrm>
          <a:prstGeom prst="rect">
            <a:avLst/>
          </a:prstGeom>
        </p:spPr>
        <p:txBody>
          <a:bodyPr wrap="none">
            <a:spAutoFit/>
          </a:bodyPr>
          <a:lstStyle/>
          <a:p>
            <a:pPr>
              <a:spcBef>
                <a:spcPct val="0"/>
              </a:spcBef>
              <a:buFontTx/>
              <a:buNone/>
            </a:pPr>
            <a:r>
              <a:rPr lang="en-US" altLang="en-US" sz="2800" b="1" dirty="0">
                <a:solidFill>
                  <a:schemeClr val="bg1"/>
                </a:solidFill>
              </a:rPr>
              <a:t>Virtual Therapy Centre</a:t>
            </a:r>
          </a:p>
        </p:txBody>
      </p:sp>
      <p:sp>
        <p:nvSpPr>
          <p:cNvPr id="4" name="Titel 1">
            <a:extLst>
              <a:ext uri="{FF2B5EF4-FFF2-40B4-BE49-F238E27FC236}">
                <a16:creationId xmlns:a16="http://schemas.microsoft.com/office/drawing/2014/main" id="{7D32BDF4-D4D7-9617-6146-D1943AFC364A}"/>
              </a:ext>
            </a:extLst>
          </p:cNvPr>
          <p:cNvSpPr txBox="1">
            <a:spLocks/>
          </p:cNvSpPr>
          <p:nvPr/>
        </p:nvSpPr>
        <p:spPr bwMode="auto">
          <a:xfrm>
            <a:off x="2841939" y="1162667"/>
            <a:ext cx="7793893" cy="80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dirty="0">
                <a:solidFill>
                  <a:srgbClr val="0000FF"/>
                </a:solidFill>
              </a:rPr>
              <a:t>More Compact, Precise, Efficient </a:t>
            </a:r>
            <a:r>
              <a:rPr lang="en-US" altLang="en-US" sz="2400" dirty="0">
                <a:solidFill>
                  <a:srgbClr val="C00000"/>
                </a:solidFill>
              </a:rPr>
              <a:t>AND Affordable </a:t>
            </a:r>
          </a:p>
          <a:p>
            <a:pPr eaLnBrk="1" hangingPunct="1">
              <a:spcBef>
                <a:spcPct val="0"/>
              </a:spcBef>
              <a:buFontTx/>
              <a:buNone/>
            </a:pPr>
            <a:r>
              <a:rPr lang="en-US" altLang="en-US" sz="2400" dirty="0">
                <a:solidFill>
                  <a:srgbClr val="0000FF"/>
                </a:solidFill>
              </a:rPr>
              <a:t>Medical Accelerators for Cancer </a:t>
            </a:r>
            <a:r>
              <a:rPr lang="en-US" altLang="en-US" sz="2400" dirty="0" err="1">
                <a:solidFill>
                  <a:srgbClr val="0000FF"/>
                </a:solidFill>
              </a:rPr>
              <a:t>Tumour</a:t>
            </a:r>
            <a:r>
              <a:rPr lang="en-US" altLang="en-US" sz="2400" dirty="0">
                <a:solidFill>
                  <a:srgbClr val="0000FF"/>
                </a:solidFill>
              </a:rPr>
              <a:t> Therapy</a:t>
            </a:r>
            <a:endParaRPr lang="de-DE" altLang="en-US" sz="2400" dirty="0">
              <a:solidFill>
                <a:srgbClr val="0000FF"/>
              </a:solidFill>
            </a:endParaRPr>
          </a:p>
        </p:txBody>
      </p:sp>
      <p:sp>
        <p:nvSpPr>
          <p:cNvPr id="9" name="Titel 1">
            <a:extLst>
              <a:ext uri="{FF2B5EF4-FFF2-40B4-BE49-F238E27FC236}">
                <a16:creationId xmlns:a16="http://schemas.microsoft.com/office/drawing/2014/main" id="{33E754A9-0FAD-D39A-805C-DB6203C3CA92}"/>
              </a:ext>
            </a:extLst>
          </p:cNvPr>
          <p:cNvSpPr txBox="1">
            <a:spLocks/>
          </p:cNvSpPr>
          <p:nvPr/>
        </p:nvSpPr>
        <p:spPr bwMode="auto">
          <a:xfrm>
            <a:off x="1670878" y="2018055"/>
            <a:ext cx="4247225" cy="121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000" dirty="0">
                <a:solidFill>
                  <a:schemeClr val="bg1"/>
                </a:solidFill>
              </a:rPr>
              <a:t>about 70% of the cost of a facility</a:t>
            </a:r>
          </a:p>
          <a:p>
            <a:pPr eaLnBrk="1" hangingPunct="1">
              <a:spcBef>
                <a:spcPct val="0"/>
              </a:spcBef>
              <a:buFontTx/>
              <a:buNone/>
            </a:pPr>
            <a:r>
              <a:rPr lang="en-US" altLang="en-US" sz="2000" dirty="0">
                <a:solidFill>
                  <a:schemeClr val="bg1"/>
                </a:solidFill>
              </a:rPr>
              <a:t>is due to the accelerator and gantry</a:t>
            </a:r>
            <a:endParaRPr lang="de-DE" altLang="en-US" sz="2000" dirty="0">
              <a:solidFill>
                <a:schemeClr val="bg1"/>
              </a:solidFill>
            </a:endParaRPr>
          </a:p>
        </p:txBody>
      </p:sp>
      <p:sp>
        <p:nvSpPr>
          <p:cNvPr id="2" name="Rectangle 1">
            <a:extLst>
              <a:ext uri="{FF2B5EF4-FFF2-40B4-BE49-F238E27FC236}">
                <a16:creationId xmlns:a16="http://schemas.microsoft.com/office/drawing/2014/main" id="{6822851A-B8B6-F494-2884-976877CF0BF6}"/>
              </a:ext>
            </a:extLst>
          </p:cNvPr>
          <p:cNvSpPr/>
          <p:nvPr/>
        </p:nvSpPr>
        <p:spPr>
          <a:xfrm>
            <a:off x="893619" y="639752"/>
            <a:ext cx="10302760" cy="461665"/>
          </a:xfrm>
          <a:prstGeom prst="rect">
            <a:avLst/>
          </a:prstGeom>
        </p:spPr>
        <p:txBody>
          <a:bodyPr wrap="square">
            <a:spAutoFit/>
          </a:bodyPr>
          <a:lstStyle/>
          <a:p>
            <a:pPr algn="ctr"/>
            <a:r>
              <a:rPr lang="en-US" sz="2400" dirty="0">
                <a:solidFill>
                  <a:srgbClr val="7030A0"/>
                </a:solidFill>
                <a:latin typeface="Arial" panose="020B0604020202020204" pitchFamily="34" charset="0"/>
                <a:cs typeface="Arial" panose="020B0604020202020204" pitchFamily="34" charset="0"/>
              </a:rPr>
              <a:t>Use novel accelerator technologies developed the last years </a:t>
            </a:r>
            <a:endParaRPr lang="x-none" sz="2400" dirty="0">
              <a:solidFill>
                <a:srgbClr val="7030A0"/>
              </a:solidFill>
              <a:cs typeface="Arial" panose="020B0604020202020204" pitchFamily="34" charset="0"/>
            </a:endParaRPr>
          </a:p>
        </p:txBody>
      </p:sp>
      <p:pic>
        <p:nvPicPr>
          <p:cNvPr id="6" name="Picture 5">
            <a:extLst>
              <a:ext uri="{FF2B5EF4-FFF2-40B4-BE49-F238E27FC236}">
                <a16:creationId xmlns:a16="http://schemas.microsoft.com/office/drawing/2014/main" id="{90FC33AF-92DB-B1C8-5DC1-FFE72DFD91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58647" y="6168212"/>
            <a:ext cx="889463" cy="689788"/>
          </a:xfrm>
          <a:prstGeom prst="rect">
            <a:avLst/>
          </a:prstGeom>
        </p:spPr>
      </p:pic>
      <p:sp>
        <p:nvSpPr>
          <p:cNvPr id="13" name="Rectangle 12">
            <a:extLst>
              <a:ext uri="{FF2B5EF4-FFF2-40B4-BE49-F238E27FC236}">
                <a16:creationId xmlns:a16="http://schemas.microsoft.com/office/drawing/2014/main" id="{1512A752-2DFD-0540-21E4-ACEFF381178B}"/>
              </a:ext>
            </a:extLst>
          </p:cNvPr>
          <p:cNvSpPr/>
          <p:nvPr/>
        </p:nvSpPr>
        <p:spPr>
          <a:xfrm>
            <a:off x="7054277" y="2008364"/>
            <a:ext cx="3831946" cy="523220"/>
          </a:xfrm>
          <a:prstGeom prst="rect">
            <a:avLst/>
          </a:prstGeom>
        </p:spPr>
        <p:txBody>
          <a:bodyPr wrap="none">
            <a:spAutoFit/>
          </a:bodyPr>
          <a:lstStyle/>
          <a:p>
            <a:pPr>
              <a:spcBef>
                <a:spcPct val="0"/>
              </a:spcBef>
              <a:buFontTx/>
              <a:buNone/>
            </a:pPr>
            <a:r>
              <a:rPr lang="en-US" altLang="en-US" sz="2800" b="1" dirty="0">
                <a:solidFill>
                  <a:schemeClr val="bg1"/>
                </a:solidFill>
              </a:rPr>
              <a:t>Multidisciplinary project</a:t>
            </a:r>
          </a:p>
        </p:txBody>
      </p:sp>
    </p:spTree>
    <p:extLst>
      <p:ext uri="{BB962C8B-B14F-4D97-AF65-F5344CB8AC3E}">
        <p14:creationId xmlns:p14="http://schemas.microsoft.com/office/powerpoint/2010/main" val="2637123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B050"/>
          </a:solidFill>
        </p:spPr>
      </p:pic>
      <p:sp>
        <p:nvSpPr>
          <p:cNvPr id="8" name="Rectangle 7"/>
          <p:cNvSpPr/>
          <p:nvPr/>
        </p:nvSpPr>
        <p:spPr>
          <a:xfrm>
            <a:off x="8559643" y="6550223"/>
            <a:ext cx="4214743" cy="307777"/>
          </a:xfrm>
          <a:prstGeom prst="rect">
            <a:avLst/>
          </a:prstGeom>
        </p:spPr>
        <p:txBody>
          <a:bodyPr wrap="square">
            <a:spAutoFit/>
          </a:bodyPr>
          <a:lstStyle/>
          <a:p>
            <a:pPr algn="ctr"/>
            <a:r>
              <a:rPr lang="en-US" sz="1400" noProof="1">
                <a:solidFill>
                  <a:schemeClr val="bg1"/>
                </a:solidFill>
              </a:rPr>
              <a:t>Architectural design, Kaprinis Architects</a:t>
            </a:r>
          </a:p>
        </p:txBody>
      </p:sp>
      <p:sp>
        <p:nvSpPr>
          <p:cNvPr id="2" name="Titel 1">
            <a:extLst>
              <a:ext uri="{FF2B5EF4-FFF2-40B4-BE49-F238E27FC236}">
                <a16:creationId xmlns:a16="http://schemas.microsoft.com/office/drawing/2014/main" id="{0150851C-9392-E8DB-871F-AE9C31EC6A8F}"/>
              </a:ext>
            </a:extLst>
          </p:cNvPr>
          <p:cNvSpPr txBox="1">
            <a:spLocks/>
          </p:cNvSpPr>
          <p:nvPr/>
        </p:nvSpPr>
        <p:spPr bwMode="auto">
          <a:xfrm>
            <a:off x="1120140" y="0"/>
            <a:ext cx="9951720" cy="470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None/>
            </a:pPr>
            <a:r>
              <a:rPr lang="en-US" sz="5400" b="1" noProof="1">
                <a:solidFill>
                  <a:schemeClr val="bg1"/>
                </a:solidFill>
              </a:rPr>
              <a:t>SEEIIST </a:t>
            </a:r>
          </a:p>
          <a:p>
            <a:pPr algn="ctr">
              <a:spcBef>
                <a:spcPct val="0"/>
              </a:spcBef>
              <a:buNone/>
            </a:pPr>
            <a:r>
              <a:rPr lang="en-US" sz="2800" b="1" noProof="1">
                <a:solidFill>
                  <a:schemeClr val="bg1"/>
                </a:solidFill>
              </a:rPr>
              <a:t>South East European International Institute </a:t>
            </a:r>
          </a:p>
          <a:p>
            <a:pPr algn="ctr">
              <a:spcBef>
                <a:spcPct val="0"/>
              </a:spcBef>
              <a:buNone/>
            </a:pPr>
            <a:r>
              <a:rPr lang="en-US" sz="2800" b="1" noProof="1">
                <a:solidFill>
                  <a:schemeClr val="bg1"/>
                </a:solidFill>
              </a:rPr>
              <a:t>for </a:t>
            </a:r>
          </a:p>
          <a:p>
            <a:pPr algn="ctr">
              <a:spcBef>
                <a:spcPct val="0"/>
              </a:spcBef>
              <a:buNone/>
            </a:pPr>
            <a:r>
              <a:rPr lang="en-US" sz="2800" b="1" noProof="1">
                <a:solidFill>
                  <a:schemeClr val="bg1"/>
                </a:solidFill>
              </a:rPr>
              <a:t>Sustainable Technologies </a:t>
            </a:r>
          </a:p>
        </p:txBody>
      </p:sp>
      <p:sp>
        <p:nvSpPr>
          <p:cNvPr id="5" name="TextBox 4">
            <a:extLst>
              <a:ext uri="{FF2B5EF4-FFF2-40B4-BE49-F238E27FC236}">
                <a16:creationId xmlns:a16="http://schemas.microsoft.com/office/drawing/2014/main" id="{A79420FF-F839-97C5-6A54-3CF59D6AE9AB}"/>
              </a:ext>
            </a:extLst>
          </p:cNvPr>
          <p:cNvSpPr txBox="1"/>
          <p:nvPr/>
        </p:nvSpPr>
        <p:spPr>
          <a:xfrm>
            <a:off x="3556000" y="6027003"/>
            <a:ext cx="6438900" cy="830997"/>
          </a:xfrm>
          <a:prstGeom prst="rect">
            <a:avLst/>
          </a:prstGeom>
          <a:noFill/>
        </p:spPr>
        <p:txBody>
          <a:bodyPr wrap="square">
            <a:spAutoFit/>
          </a:bodyPr>
          <a:lstStyle/>
          <a:p>
            <a:pPr algn="ctr">
              <a:spcBef>
                <a:spcPct val="0"/>
              </a:spcBef>
              <a:buNone/>
            </a:pPr>
            <a:r>
              <a:rPr lang="en-US" sz="2400" b="1" noProof="1">
                <a:solidFill>
                  <a:schemeClr val="bg1"/>
                </a:solidFill>
              </a:rPr>
              <a:t>50% research and 50% therapy </a:t>
            </a:r>
          </a:p>
          <a:p>
            <a:pPr algn="ctr">
              <a:spcBef>
                <a:spcPct val="0"/>
              </a:spcBef>
              <a:buNone/>
            </a:pPr>
            <a:r>
              <a:rPr lang="en-US" sz="2400" b="1" noProof="1">
                <a:solidFill>
                  <a:schemeClr val="bg1"/>
                </a:solidFill>
              </a:rPr>
              <a:t>with multiple ions, optimized for carbon </a:t>
            </a:r>
          </a:p>
        </p:txBody>
      </p:sp>
      <p:sp>
        <p:nvSpPr>
          <p:cNvPr id="3" name="Title 4">
            <a:extLst>
              <a:ext uri="{FF2B5EF4-FFF2-40B4-BE49-F238E27FC236}">
                <a16:creationId xmlns:a16="http://schemas.microsoft.com/office/drawing/2014/main" id="{E5222CAE-44DA-534A-6BF4-D196E2339454}"/>
              </a:ext>
            </a:extLst>
          </p:cNvPr>
          <p:cNvSpPr txBox="1">
            <a:spLocks/>
          </p:cNvSpPr>
          <p:nvPr/>
        </p:nvSpPr>
        <p:spPr bwMode="auto">
          <a:xfrm>
            <a:off x="689278" y="5573105"/>
            <a:ext cx="11932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2400" b="1" kern="0" noProof="1">
                <a:solidFill>
                  <a:schemeClr val="bg1"/>
                </a:solidFill>
                <a:latin typeface="ArialMT" charset="0"/>
              </a:rPr>
              <a:t>Proposal for a facility in South East Europe: SEEIIST</a:t>
            </a:r>
            <a:endParaRPr lang="en-US" sz="2400" b="1" kern="0" noProof="1">
              <a:solidFill>
                <a:schemeClr val="bg1"/>
              </a:solidFill>
            </a:endParaRPr>
          </a:p>
        </p:txBody>
      </p:sp>
    </p:spTree>
    <p:extLst>
      <p:ext uri="{BB962C8B-B14F-4D97-AF65-F5344CB8AC3E}">
        <p14:creationId xmlns:p14="http://schemas.microsoft.com/office/powerpoint/2010/main" val="3006083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C9E9-E3D4-984B-3710-7A089E961D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747353-9753-F158-B482-CDBCFDCB58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B050"/>
          </a:solidFill>
        </p:spPr>
      </p:pic>
      <p:sp>
        <p:nvSpPr>
          <p:cNvPr id="8" name="Rectangle 7">
            <a:extLst>
              <a:ext uri="{FF2B5EF4-FFF2-40B4-BE49-F238E27FC236}">
                <a16:creationId xmlns:a16="http://schemas.microsoft.com/office/drawing/2014/main" id="{3ECCDC64-AC35-27DE-1112-5B37D85EDA77}"/>
              </a:ext>
            </a:extLst>
          </p:cNvPr>
          <p:cNvSpPr/>
          <p:nvPr/>
        </p:nvSpPr>
        <p:spPr>
          <a:xfrm>
            <a:off x="8559643" y="6550223"/>
            <a:ext cx="4214743" cy="307777"/>
          </a:xfrm>
          <a:prstGeom prst="rect">
            <a:avLst/>
          </a:prstGeom>
        </p:spPr>
        <p:txBody>
          <a:bodyPr wrap="square">
            <a:spAutoFit/>
          </a:bodyPr>
          <a:lstStyle/>
          <a:p>
            <a:pPr algn="ctr"/>
            <a:r>
              <a:rPr lang="en-US" sz="1400" noProof="1">
                <a:solidFill>
                  <a:schemeClr val="bg1"/>
                </a:solidFill>
              </a:rPr>
              <a:t>Architectural design, Kaprinis Architects</a:t>
            </a:r>
          </a:p>
        </p:txBody>
      </p:sp>
      <p:sp>
        <p:nvSpPr>
          <p:cNvPr id="2" name="Titel 1">
            <a:extLst>
              <a:ext uri="{FF2B5EF4-FFF2-40B4-BE49-F238E27FC236}">
                <a16:creationId xmlns:a16="http://schemas.microsoft.com/office/drawing/2014/main" id="{632525DB-2C1C-B059-38B8-FDA5081494EC}"/>
              </a:ext>
            </a:extLst>
          </p:cNvPr>
          <p:cNvSpPr txBox="1">
            <a:spLocks/>
          </p:cNvSpPr>
          <p:nvPr/>
        </p:nvSpPr>
        <p:spPr bwMode="auto">
          <a:xfrm>
            <a:off x="1120140" y="0"/>
            <a:ext cx="9951720" cy="470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None/>
            </a:pPr>
            <a:r>
              <a:rPr lang="en-US" sz="5400" b="1" noProof="1">
                <a:solidFill>
                  <a:schemeClr val="bg1"/>
                </a:solidFill>
              </a:rPr>
              <a:t>SEEIIST 2.0 </a:t>
            </a:r>
          </a:p>
          <a:p>
            <a:pPr algn="ctr">
              <a:spcBef>
                <a:spcPct val="0"/>
              </a:spcBef>
              <a:buNone/>
            </a:pPr>
            <a:r>
              <a:rPr lang="en-US" sz="2800" b="1" noProof="1">
                <a:solidFill>
                  <a:schemeClr val="bg1"/>
                </a:solidFill>
              </a:rPr>
              <a:t>South East European International Institute </a:t>
            </a:r>
          </a:p>
          <a:p>
            <a:pPr algn="ctr">
              <a:spcBef>
                <a:spcPct val="0"/>
              </a:spcBef>
              <a:buNone/>
            </a:pPr>
            <a:r>
              <a:rPr lang="en-US" sz="2800" b="1" noProof="1">
                <a:solidFill>
                  <a:schemeClr val="bg1"/>
                </a:solidFill>
              </a:rPr>
              <a:t>for </a:t>
            </a:r>
          </a:p>
          <a:p>
            <a:pPr algn="ctr">
              <a:spcBef>
                <a:spcPct val="0"/>
              </a:spcBef>
              <a:buNone/>
            </a:pPr>
            <a:r>
              <a:rPr lang="en-US" sz="2800" b="1" noProof="1">
                <a:solidFill>
                  <a:schemeClr val="bg1"/>
                </a:solidFill>
              </a:rPr>
              <a:t>Sustainable Technologies </a:t>
            </a:r>
          </a:p>
        </p:txBody>
      </p:sp>
      <p:sp>
        <p:nvSpPr>
          <p:cNvPr id="5" name="TextBox 4">
            <a:extLst>
              <a:ext uri="{FF2B5EF4-FFF2-40B4-BE49-F238E27FC236}">
                <a16:creationId xmlns:a16="http://schemas.microsoft.com/office/drawing/2014/main" id="{34BFBE87-5CC1-51DB-99B1-27B4D174A1BC}"/>
              </a:ext>
            </a:extLst>
          </p:cNvPr>
          <p:cNvSpPr txBox="1"/>
          <p:nvPr/>
        </p:nvSpPr>
        <p:spPr>
          <a:xfrm>
            <a:off x="3556000" y="6027003"/>
            <a:ext cx="6438900" cy="830997"/>
          </a:xfrm>
          <a:prstGeom prst="rect">
            <a:avLst/>
          </a:prstGeom>
          <a:noFill/>
        </p:spPr>
        <p:txBody>
          <a:bodyPr wrap="square">
            <a:spAutoFit/>
          </a:bodyPr>
          <a:lstStyle/>
          <a:p>
            <a:pPr algn="ctr">
              <a:spcBef>
                <a:spcPct val="0"/>
              </a:spcBef>
              <a:buNone/>
            </a:pPr>
            <a:r>
              <a:rPr lang="en-US" sz="2400" b="1" noProof="1">
                <a:solidFill>
                  <a:schemeClr val="bg1"/>
                </a:solidFill>
              </a:rPr>
              <a:t>50% research and 50% therapy </a:t>
            </a:r>
          </a:p>
          <a:p>
            <a:pPr algn="ctr">
              <a:spcBef>
                <a:spcPct val="0"/>
              </a:spcBef>
              <a:buNone/>
            </a:pPr>
            <a:r>
              <a:rPr lang="en-US" sz="2400" b="1" noProof="1">
                <a:solidFill>
                  <a:schemeClr val="bg1"/>
                </a:solidFill>
              </a:rPr>
              <a:t>with multiple ions, optimized for helium </a:t>
            </a:r>
          </a:p>
        </p:txBody>
      </p:sp>
      <p:sp>
        <p:nvSpPr>
          <p:cNvPr id="3" name="Title 4">
            <a:extLst>
              <a:ext uri="{FF2B5EF4-FFF2-40B4-BE49-F238E27FC236}">
                <a16:creationId xmlns:a16="http://schemas.microsoft.com/office/drawing/2014/main" id="{309326CB-51FD-4EC4-EF1C-80D58AC4C4B2}"/>
              </a:ext>
            </a:extLst>
          </p:cNvPr>
          <p:cNvSpPr txBox="1">
            <a:spLocks/>
          </p:cNvSpPr>
          <p:nvPr/>
        </p:nvSpPr>
        <p:spPr bwMode="auto">
          <a:xfrm>
            <a:off x="689278" y="5573105"/>
            <a:ext cx="11932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2400" b="1" kern="0" noProof="1">
                <a:solidFill>
                  <a:schemeClr val="bg1"/>
                </a:solidFill>
                <a:latin typeface="ArialMT" charset="0"/>
              </a:rPr>
              <a:t>Proposal for a facility in South East Europe: SEEIIST</a:t>
            </a:r>
            <a:endParaRPr lang="en-US" sz="2400" b="1" kern="0" noProof="1">
              <a:solidFill>
                <a:schemeClr val="bg1"/>
              </a:solidFill>
            </a:endParaRPr>
          </a:p>
        </p:txBody>
      </p:sp>
      <p:pic>
        <p:nvPicPr>
          <p:cNvPr id="7" name="Picture 6">
            <a:extLst>
              <a:ext uri="{FF2B5EF4-FFF2-40B4-BE49-F238E27FC236}">
                <a16:creationId xmlns:a16="http://schemas.microsoft.com/office/drawing/2014/main" id="{9B77F578-B9F7-67B5-6B4C-D4AA1AC67E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6555" y="4319905"/>
            <a:ext cx="2007327" cy="1325593"/>
          </a:xfrm>
          <a:prstGeom prst="rect">
            <a:avLst/>
          </a:prstGeom>
        </p:spPr>
      </p:pic>
      <p:sp>
        <p:nvSpPr>
          <p:cNvPr id="9" name="TextBox 8">
            <a:extLst>
              <a:ext uri="{FF2B5EF4-FFF2-40B4-BE49-F238E27FC236}">
                <a16:creationId xmlns:a16="http://schemas.microsoft.com/office/drawing/2014/main" id="{8621F200-4866-9DC1-6AC3-8EBD6467EAF8}"/>
              </a:ext>
            </a:extLst>
          </p:cNvPr>
          <p:cNvSpPr txBox="1"/>
          <p:nvPr/>
        </p:nvSpPr>
        <p:spPr>
          <a:xfrm>
            <a:off x="7544953" y="4603048"/>
            <a:ext cx="6445044" cy="923330"/>
          </a:xfrm>
          <a:prstGeom prst="rect">
            <a:avLst/>
          </a:prstGeom>
          <a:noFill/>
        </p:spPr>
        <p:txBody>
          <a:bodyPr wrap="square">
            <a:spAutoFit/>
          </a:bodyPr>
          <a:lstStyle/>
          <a:p>
            <a:pPr algn="ctr"/>
            <a:r>
              <a:rPr lang="en-US" sz="1800" b="1" noProof="1">
                <a:solidFill>
                  <a:schemeClr val="bg1"/>
                </a:solidFill>
              </a:rPr>
              <a:t>Compact design</a:t>
            </a:r>
          </a:p>
          <a:p>
            <a:pPr algn="ctr"/>
            <a:r>
              <a:rPr lang="en-US" b="1" noProof="1">
                <a:solidFill>
                  <a:schemeClr val="bg1"/>
                </a:solidFill>
              </a:rPr>
              <a:t>Benefits from HITRIplus</a:t>
            </a:r>
          </a:p>
          <a:p>
            <a:pPr algn="ctr"/>
            <a:r>
              <a:rPr lang="en-US" b="1" noProof="1">
                <a:solidFill>
                  <a:schemeClr val="bg1"/>
                </a:solidFill>
              </a:rPr>
              <a:t>and I.FAST developments</a:t>
            </a:r>
            <a:endParaRPr lang="en-US" noProof="1"/>
          </a:p>
        </p:txBody>
      </p:sp>
    </p:spTree>
    <p:extLst>
      <p:ext uri="{BB962C8B-B14F-4D97-AF65-F5344CB8AC3E}">
        <p14:creationId xmlns:p14="http://schemas.microsoft.com/office/powerpoint/2010/main" val="1193277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AB2789-1949-4616-9BF0-6577314EA7EB}"/>
              </a:ext>
            </a:extLst>
          </p:cNvPr>
          <p:cNvSpPr>
            <a:spLocks noGrp="1"/>
          </p:cNvSpPr>
          <p:nvPr>
            <p:ph type="sldNum" sz="quarter" idx="12"/>
          </p:nvPr>
        </p:nvSpPr>
        <p:spPr>
          <a:xfrm>
            <a:off x="11128593" y="6262115"/>
            <a:ext cx="681254" cy="365125"/>
          </a:xfrm>
        </p:spPr>
        <p:txBody>
          <a:bodyPr/>
          <a:lstStyle/>
          <a:p>
            <a:fld id="{36B5EA5A-BC32-A742-B11B-8E7414D5B535}" type="slidenum">
              <a:rPr lang="en-US" smtClean="0"/>
              <a:pPr/>
              <a:t>44</a:t>
            </a:fld>
            <a:endParaRPr lang="en-US" dirty="0"/>
          </a:p>
        </p:txBody>
      </p:sp>
      <p:sp>
        <p:nvSpPr>
          <p:cNvPr id="9" name="TextBox 8">
            <a:extLst>
              <a:ext uri="{FF2B5EF4-FFF2-40B4-BE49-F238E27FC236}">
                <a16:creationId xmlns:a16="http://schemas.microsoft.com/office/drawing/2014/main" id="{728E2E05-579C-4AD7-9C66-858D190946F1}"/>
              </a:ext>
            </a:extLst>
          </p:cNvPr>
          <p:cNvSpPr txBox="1"/>
          <p:nvPr/>
        </p:nvSpPr>
        <p:spPr>
          <a:xfrm>
            <a:off x="243726" y="1089934"/>
            <a:ext cx="2128770" cy="2923877"/>
          </a:xfrm>
          <a:prstGeom prst="rect">
            <a:avLst/>
          </a:prstGeom>
          <a:noFill/>
        </p:spPr>
        <p:txBody>
          <a:bodyPr wrap="square" lIns="0" tIns="0" rIns="0" bIns="0" rtlCol="0">
            <a:spAutoFit/>
          </a:bodyPr>
          <a:lstStyle/>
          <a:p>
            <a:pPr algn="l"/>
            <a:r>
              <a:rPr lang="en-GB" b="1" dirty="0"/>
              <a:t>Development of a rotating SC gantry for Carbon ions</a:t>
            </a:r>
            <a:r>
              <a:rPr lang="en-GB" dirty="0"/>
              <a:t>:</a:t>
            </a:r>
          </a:p>
          <a:p>
            <a:pPr marL="285750" indent="-285750" algn="l">
              <a:spcBef>
                <a:spcPts val="600"/>
              </a:spcBef>
              <a:buFont typeface="Wingdings" panose="05000000000000000000" pitchFamily="2" charset="2"/>
              <a:buChar char="Ø"/>
            </a:pPr>
            <a:r>
              <a:rPr lang="en-GB" sz="1400" dirty="0"/>
              <a:t>CERN-INFN-CNAO-MedAustron: magnets, dose delivery, range verification, scanning system.</a:t>
            </a:r>
          </a:p>
          <a:p>
            <a:pPr marL="285750" indent="-285750" algn="l">
              <a:spcBef>
                <a:spcPts val="600"/>
              </a:spcBef>
              <a:buFont typeface="Wingdings" panose="05000000000000000000" pitchFamily="2" charset="2"/>
              <a:buChar char="Ø"/>
            </a:pPr>
            <a:r>
              <a:rPr lang="en-GB" sz="1400" dirty="0"/>
              <a:t>HITRIplus EU project (CNAO, RTU, SEEIIST, CERN: optics and mechanics design.</a:t>
            </a:r>
          </a:p>
        </p:txBody>
      </p:sp>
      <p:cxnSp>
        <p:nvCxnSpPr>
          <p:cNvPr id="13" name="Straight Arrow Connector 12">
            <a:extLst>
              <a:ext uri="{FF2B5EF4-FFF2-40B4-BE49-F238E27FC236}">
                <a16:creationId xmlns:a16="http://schemas.microsoft.com/office/drawing/2014/main" id="{B19057A8-D557-4FAB-A0C6-FB0EAE6D9050}"/>
              </a:ext>
            </a:extLst>
          </p:cNvPr>
          <p:cNvCxnSpPr>
            <a:cxnSpLocks/>
          </p:cNvCxnSpPr>
          <p:nvPr/>
        </p:nvCxnSpPr>
        <p:spPr>
          <a:xfrm flipH="1">
            <a:off x="5624353" y="1753325"/>
            <a:ext cx="561179" cy="79854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6FE2E81-4E28-AB6F-A922-A0941873303C}"/>
              </a:ext>
            </a:extLst>
          </p:cNvPr>
          <p:cNvSpPr txBox="1"/>
          <p:nvPr/>
        </p:nvSpPr>
        <p:spPr>
          <a:xfrm>
            <a:off x="50087" y="4181827"/>
            <a:ext cx="2516048" cy="461665"/>
          </a:xfrm>
          <a:prstGeom prst="rect">
            <a:avLst/>
          </a:prstGeom>
          <a:noFill/>
        </p:spPr>
        <p:txBody>
          <a:bodyPr wrap="square" rtlCol="0">
            <a:spAutoFit/>
          </a:bodyPr>
          <a:lstStyle/>
          <a:p>
            <a:r>
              <a:rPr lang="it-IT" sz="1200" i="1" dirty="0" err="1"/>
              <a:t>Courtesy</a:t>
            </a:r>
            <a:r>
              <a:rPr lang="it-IT" sz="1200" i="1" dirty="0"/>
              <a:t> L. Piacentini (CERN, RTU), </a:t>
            </a:r>
          </a:p>
          <a:p>
            <a:r>
              <a:rPr lang="it-IT" sz="1200" i="1" dirty="0"/>
              <a:t>E. Felcini, M. Pullia (CNAO)</a:t>
            </a:r>
            <a:endParaRPr lang="en-US" sz="1200" i="1" dirty="0"/>
          </a:p>
        </p:txBody>
      </p:sp>
      <p:pic>
        <p:nvPicPr>
          <p:cNvPr id="8" name="Hall assembly gantry rotation-converted">
            <a:hlinkClick r:id="" action="ppaction://media"/>
            <a:extLst>
              <a:ext uri="{FF2B5EF4-FFF2-40B4-BE49-F238E27FC236}">
                <a16:creationId xmlns:a16="http://schemas.microsoft.com/office/drawing/2014/main" id="{318174BA-23FE-0CF8-C280-D462E072C7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7310" y="962031"/>
            <a:ext cx="5802906" cy="3264135"/>
          </a:xfrm>
          <a:prstGeom prst="rect">
            <a:avLst/>
          </a:prstGeom>
        </p:spPr>
      </p:pic>
      <p:sp>
        <p:nvSpPr>
          <p:cNvPr id="2" name="Title 4">
            <a:extLst>
              <a:ext uri="{FF2B5EF4-FFF2-40B4-BE49-F238E27FC236}">
                <a16:creationId xmlns:a16="http://schemas.microsoft.com/office/drawing/2014/main" id="{59F48A7A-15EB-2486-6CD4-536ECE7C3C73}"/>
              </a:ext>
            </a:extLst>
          </p:cNvPr>
          <p:cNvSpPr txBox="1">
            <a:spLocks/>
          </p:cNvSpPr>
          <p:nvPr/>
        </p:nvSpPr>
        <p:spPr bwMode="auto">
          <a:xfrm>
            <a:off x="-328423" y="68445"/>
            <a:ext cx="124667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altLang="en-US" sz="3600" b="1" kern="0" dirty="0">
                <a:solidFill>
                  <a:srgbClr val="0000FF"/>
                </a:solidFill>
                <a:latin typeface="+mn-lt"/>
              </a:rPr>
              <a:t>Innovative Gantry Development</a:t>
            </a:r>
            <a:endParaRPr lang="en-US" altLang="en-US" sz="3600" b="1" kern="0" dirty="0">
              <a:latin typeface="+mn-lt"/>
            </a:endParaRPr>
          </a:p>
        </p:txBody>
      </p:sp>
      <p:sp>
        <p:nvSpPr>
          <p:cNvPr id="3" name="TextBox 2">
            <a:extLst>
              <a:ext uri="{FF2B5EF4-FFF2-40B4-BE49-F238E27FC236}">
                <a16:creationId xmlns:a16="http://schemas.microsoft.com/office/drawing/2014/main" id="{3CE2184C-C5F2-3B44-7230-41F2FDADE488}"/>
              </a:ext>
            </a:extLst>
          </p:cNvPr>
          <p:cNvSpPr txBox="1"/>
          <p:nvPr/>
        </p:nvSpPr>
        <p:spPr>
          <a:xfrm>
            <a:off x="-1043445" y="596498"/>
            <a:ext cx="7869836" cy="400110"/>
          </a:xfrm>
          <a:prstGeom prst="rect">
            <a:avLst/>
          </a:prstGeom>
          <a:noFill/>
        </p:spPr>
        <p:txBody>
          <a:bodyPr wrap="square">
            <a:spAutoFit/>
          </a:bodyPr>
          <a:lstStyle/>
          <a:p>
            <a:pPr indent="457200" algn="ctr"/>
            <a:r>
              <a:rPr lang="en-US" sz="2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O</a:t>
            </a:r>
            <a:r>
              <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f interest also for upgrades of running therapy </a:t>
            </a:r>
            <a:r>
              <a:rPr lang="en-US" sz="2000" dirty="0" err="1">
                <a:solidFill>
                  <a:srgbClr val="7030A0"/>
                </a:solidFill>
                <a:latin typeface="Calibri" panose="020F0502020204030204" pitchFamily="34" charset="0"/>
                <a:ea typeface="Calibri" panose="020F0502020204030204" pitchFamily="34" charset="0"/>
                <a:cs typeface="Times New Roman" panose="02020603050405020304" pitchFamily="18" charset="0"/>
              </a:rPr>
              <a:t>c</a:t>
            </a:r>
            <a:r>
              <a:rPr lang="en-US" sz="20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entres</a:t>
            </a:r>
            <a:r>
              <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endParaRPr lang="en-CH" sz="2000" dirty="0">
              <a:solidFill>
                <a:srgbClr val="7030A0"/>
              </a:solidFill>
              <a:effectLst/>
              <a:latin typeface="Times New Roman" panose="02020603050405020304" pitchFamily="18" charset="0"/>
              <a:ea typeface="Calibri" panose="020F0502020204030204" pitchFamily="34" charset="0"/>
            </a:endParaRPr>
          </a:p>
        </p:txBody>
      </p:sp>
      <p:pic>
        <p:nvPicPr>
          <p:cNvPr id="11" name="Picture 10">
            <a:extLst>
              <a:ext uri="{FF2B5EF4-FFF2-40B4-BE49-F238E27FC236}">
                <a16:creationId xmlns:a16="http://schemas.microsoft.com/office/drawing/2014/main" id="{F8ECBE69-B7D2-EC9B-C1FE-65C7E85846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992461"/>
            <a:ext cx="12192000" cy="1092902"/>
          </a:xfrm>
          <a:prstGeom prst="rect">
            <a:avLst/>
          </a:prstGeom>
        </p:spPr>
      </p:pic>
      <p:pic>
        <p:nvPicPr>
          <p:cNvPr id="10" name="Picture 4">
            <a:extLst>
              <a:ext uri="{FF2B5EF4-FFF2-40B4-BE49-F238E27FC236}">
                <a16:creationId xmlns:a16="http://schemas.microsoft.com/office/drawing/2014/main" id="{99F8A4B5-5167-F974-CEA8-9F805CE7814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5477" y="4371267"/>
            <a:ext cx="4196460" cy="214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E:\Dienstreisen\2014_Dresden_DPG\Material\Gantry1.png">
            <a:extLst>
              <a:ext uri="{FF2B5EF4-FFF2-40B4-BE49-F238E27FC236}">
                <a16:creationId xmlns:a16="http://schemas.microsoft.com/office/drawing/2014/main" id="{1584F759-17E0-0782-908A-2767A327368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534971" y="1927994"/>
            <a:ext cx="3274876" cy="465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4">
            <a:extLst>
              <a:ext uri="{FF2B5EF4-FFF2-40B4-BE49-F238E27FC236}">
                <a16:creationId xmlns:a16="http://schemas.microsoft.com/office/drawing/2014/main" id="{9B04DDF7-B787-C0BA-72AE-562C0E211282}"/>
              </a:ext>
            </a:extLst>
          </p:cNvPr>
          <p:cNvSpPr txBox="1">
            <a:spLocks/>
          </p:cNvSpPr>
          <p:nvPr/>
        </p:nvSpPr>
        <p:spPr bwMode="auto">
          <a:xfrm>
            <a:off x="8663540" y="1184528"/>
            <a:ext cx="27574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200" b="1" kern="0" noProof="1">
                <a:solidFill>
                  <a:srgbClr val="0000FF"/>
                </a:solidFill>
                <a:latin typeface="ArialMT" charset="0"/>
              </a:rPr>
              <a:t>Gantry at HIT</a:t>
            </a:r>
            <a:endParaRPr lang="en-US" sz="3200" b="1" kern="0" noProof="1"/>
          </a:p>
        </p:txBody>
      </p:sp>
      <p:sp>
        <p:nvSpPr>
          <p:cNvPr id="15" name="Text Box 4">
            <a:extLst>
              <a:ext uri="{FF2B5EF4-FFF2-40B4-BE49-F238E27FC236}">
                <a16:creationId xmlns:a16="http://schemas.microsoft.com/office/drawing/2014/main" id="{91FD4EC2-A368-EEB4-BFCA-935D2B510F71}"/>
              </a:ext>
            </a:extLst>
          </p:cNvPr>
          <p:cNvSpPr txBox="1">
            <a:spLocks noChangeArrowheads="1"/>
          </p:cNvSpPr>
          <p:nvPr/>
        </p:nvSpPr>
        <p:spPr bwMode="auto">
          <a:xfrm>
            <a:off x="10779406" y="966910"/>
            <a:ext cx="11688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US" sz="2000" noProof="1">
              <a:solidFill>
                <a:schemeClr val="tx2"/>
              </a:solidFill>
            </a:endParaRPr>
          </a:p>
          <a:p>
            <a:pPr eaLnBrk="1" hangingPunct="1">
              <a:spcBef>
                <a:spcPct val="0"/>
              </a:spcBef>
              <a:buFontTx/>
              <a:buNone/>
            </a:pPr>
            <a:endParaRPr lang="en-US" sz="2000" noProof="1">
              <a:solidFill>
                <a:schemeClr val="tx2"/>
              </a:solidFill>
            </a:endParaRPr>
          </a:p>
          <a:p>
            <a:pPr eaLnBrk="1" hangingPunct="1">
              <a:spcBef>
                <a:spcPct val="0"/>
              </a:spcBef>
              <a:buFontTx/>
              <a:buNone/>
            </a:pPr>
            <a:r>
              <a:rPr lang="en-US" sz="2000" noProof="1">
                <a:solidFill>
                  <a:schemeClr val="tx2"/>
                </a:solidFill>
              </a:rPr>
              <a:t>600 tons</a:t>
            </a:r>
          </a:p>
          <a:p>
            <a:pPr eaLnBrk="1" hangingPunct="1">
              <a:spcBef>
                <a:spcPct val="0"/>
              </a:spcBef>
              <a:buFontTx/>
              <a:buNone/>
            </a:pPr>
            <a:r>
              <a:rPr lang="en-US" sz="2000" noProof="1">
                <a:solidFill>
                  <a:schemeClr val="tx2"/>
                </a:solidFill>
              </a:rPr>
              <a:t>   </a:t>
            </a:r>
          </a:p>
        </p:txBody>
      </p:sp>
    </p:spTree>
    <p:extLst>
      <p:ext uri="{BB962C8B-B14F-4D97-AF65-F5344CB8AC3E}">
        <p14:creationId xmlns:p14="http://schemas.microsoft.com/office/powerpoint/2010/main" val="189147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9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F0D9E55-4F93-1406-1E9E-975F86B8EE80}"/>
              </a:ext>
            </a:extLst>
          </p:cNvPr>
          <p:cNvSpPr txBox="1"/>
          <p:nvPr/>
        </p:nvSpPr>
        <p:spPr>
          <a:xfrm>
            <a:off x="65339" y="683029"/>
            <a:ext cx="8496770" cy="861774"/>
          </a:xfrm>
          <a:prstGeom prst="rect">
            <a:avLst/>
          </a:prstGeom>
          <a:noFill/>
        </p:spPr>
        <p:txBody>
          <a:bodyPr wrap="square">
            <a:spAutoFit/>
          </a:bodyPr>
          <a:lstStyle/>
          <a:p>
            <a:pPr marL="342900" indent="-342900">
              <a:buAutoNum type="arabicParenBoth"/>
            </a:pPr>
            <a:r>
              <a:rPr lang="en-GB" sz="1600" dirty="0">
                <a:solidFill>
                  <a:srgbClr val="000000"/>
                </a:solidFill>
              </a:rPr>
              <a:t>Proposal for a facility for tumour therapy in SEE (published 2019)</a:t>
            </a:r>
          </a:p>
          <a:p>
            <a:pPr marL="342900" indent="-342900">
              <a:buAutoNum type="arabicParenBoth"/>
            </a:pPr>
            <a:r>
              <a:rPr lang="en-GB" sz="1600" dirty="0">
                <a:solidFill>
                  <a:srgbClr val="000000"/>
                </a:solidFill>
              </a:rPr>
              <a:t>Conceptual (pre-TRD) design report of an accelerator-based infrastructure (published 2024)</a:t>
            </a:r>
          </a:p>
          <a:p>
            <a:pPr marL="342900" indent="-342900">
              <a:buAutoNum type="arabicParenBoth"/>
            </a:pPr>
            <a:r>
              <a:rPr lang="en-GB" sz="1600" dirty="0">
                <a:solidFill>
                  <a:srgbClr val="000000"/>
                </a:solidFill>
              </a:rPr>
              <a:t>Pre-TDR of compact synchrotron-based facility with helium beams (in progress) </a:t>
            </a:r>
            <a:endParaRPr lang="en-CH" dirty="0"/>
          </a:p>
        </p:txBody>
      </p:sp>
      <p:sp>
        <p:nvSpPr>
          <p:cNvPr id="11" name="TextBox 10">
            <a:extLst>
              <a:ext uri="{FF2B5EF4-FFF2-40B4-BE49-F238E27FC236}">
                <a16:creationId xmlns:a16="http://schemas.microsoft.com/office/drawing/2014/main" id="{FDA286BA-7193-A27F-5B5D-7CC4C5955ED3}"/>
              </a:ext>
            </a:extLst>
          </p:cNvPr>
          <p:cNvSpPr txBox="1"/>
          <p:nvPr/>
        </p:nvSpPr>
        <p:spPr>
          <a:xfrm>
            <a:off x="2576453" y="52173"/>
            <a:ext cx="8277101" cy="646331"/>
          </a:xfrm>
          <a:prstGeom prst="rect">
            <a:avLst/>
          </a:prstGeom>
          <a:noFill/>
        </p:spPr>
        <p:txBody>
          <a:bodyPr wrap="square">
            <a:spAutoFit/>
          </a:bodyPr>
          <a:lstStyle/>
          <a:p>
            <a:r>
              <a:rPr lang="en-US" altLang="en-US" sz="3600" b="1" kern="0" dirty="0">
                <a:solidFill>
                  <a:srgbClr val="0000FF"/>
                </a:solidFill>
                <a:latin typeface="Calibri" panose="020F0502020204030204" pitchFamily="34" charset="0"/>
                <a:cs typeface="Calibri" panose="020F0502020204030204" pitchFamily="34" charset="0"/>
              </a:rPr>
              <a:t>Publications as CERN Yellow Reports  </a:t>
            </a:r>
            <a:endParaRPr lang="en-CH" sz="3600" dirty="0">
              <a:latin typeface="Calibri" panose="020F0502020204030204" pitchFamily="34" charset="0"/>
              <a:cs typeface="Calibri" panose="020F0502020204030204" pitchFamily="34" charset="0"/>
            </a:endParaRPr>
          </a:p>
        </p:txBody>
      </p:sp>
      <p:pic>
        <p:nvPicPr>
          <p:cNvPr id="13" name="Picture 12" descr="A list of information on a computer&#10;&#10;Description automatically generated with medium confidence">
            <a:extLst>
              <a:ext uri="{FF2B5EF4-FFF2-40B4-BE49-F238E27FC236}">
                <a16:creationId xmlns:a16="http://schemas.microsoft.com/office/drawing/2014/main" id="{530FA850-CCCC-B34E-3588-22A09F39F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7645" y="1598967"/>
            <a:ext cx="4451808" cy="5162785"/>
          </a:xfrm>
          <a:prstGeom prst="rect">
            <a:avLst/>
          </a:prstGeom>
        </p:spPr>
      </p:pic>
      <p:pic>
        <p:nvPicPr>
          <p:cNvPr id="15" name="Picture 14" descr="A yellow cover with black text&#10;&#10;Description automatically generated">
            <a:extLst>
              <a:ext uri="{FF2B5EF4-FFF2-40B4-BE49-F238E27FC236}">
                <a16:creationId xmlns:a16="http://schemas.microsoft.com/office/drawing/2014/main" id="{389026E1-425B-D89E-2092-D314CC4CEB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22" y="1586569"/>
            <a:ext cx="3729491" cy="5271431"/>
          </a:xfrm>
          <a:prstGeom prst="rect">
            <a:avLst/>
          </a:prstGeom>
        </p:spPr>
      </p:pic>
      <p:pic>
        <p:nvPicPr>
          <p:cNvPr id="5" name="Picture 4" descr="A yellow cover of a book&#10;&#10;AI-generated content may be incorrect.">
            <a:extLst>
              <a:ext uri="{FF2B5EF4-FFF2-40B4-BE49-F238E27FC236}">
                <a16:creationId xmlns:a16="http://schemas.microsoft.com/office/drawing/2014/main" id="{EC8D4905-F884-A447-084C-9DCD0EFFAC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01613" y="1598967"/>
            <a:ext cx="3837481" cy="5323562"/>
          </a:xfrm>
          <a:prstGeom prst="rect">
            <a:avLst/>
          </a:prstGeom>
        </p:spPr>
      </p:pic>
      <p:pic>
        <p:nvPicPr>
          <p:cNvPr id="3" name="Picture 2">
            <a:extLst>
              <a:ext uri="{FF2B5EF4-FFF2-40B4-BE49-F238E27FC236}">
                <a16:creationId xmlns:a16="http://schemas.microsoft.com/office/drawing/2014/main" id="{3E694C00-5FA9-C651-4425-2DB96DB5F5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9094" y="1676164"/>
            <a:ext cx="4596765" cy="4909345"/>
          </a:xfrm>
          <a:prstGeom prst="rect">
            <a:avLst/>
          </a:prstGeom>
        </p:spPr>
      </p:pic>
      <p:sp>
        <p:nvSpPr>
          <p:cNvPr id="4" name="Rectangle 3">
            <a:extLst>
              <a:ext uri="{FF2B5EF4-FFF2-40B4-BE49-F238E27FC236}">
                <a16:creationId xmlns:a16="http://schemas.microsoft.com/office/drawing/2014/main" id="{C2C515DE-B679-06B2-5B1C-8FB8D1632419}"/>
              </a:ext>
            </a:extLst>
          </p:cNvPr>
          <p:cNvSpPr/>
          <p:nvPr/>
        </p:nvSpPr>
        <p:spPr>
          <a:xfrm>
            <a:off x="9488147" y="3108961"/>
            <a:ext cx="2482179" cy="30817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62AD32AE-F211-DD8B-E2F6-1BB1E5E8506D}"/>
              </a:ext>
            </a:extLst>
          </p:cNvPr>
          <p:cNvSpPr txBox="1"/>
          <p:nvPr/>
        </p:nvSpPr>
        <p:spPr>
          <a:xfrm>
            <a:off x="7787645" y="1491245"/>
            <a:ext cx="6172200" cy="369332"/>
          </a:xfrm>
          <a:prstGeom prst="rect">
            <a:avLst/>
          </a:prstGeom>
          <a:noFill/>
        </p:spPr>
        <p:txBody>
          <a:bodyPr wrap="square">
            <a:spAutoFit/>
          </a:bodyPr>
          <a:lstStyle/>
          <a:p>
            <a:r>
              <a:rPr lang="en-CH" sz="1800" b="1" dirty="0">
                <a:solidFill>
                  <a:srgbClr val="7030A0"/>
                </a:solidFill>
                <a:effectLst/>
                <a:latin typeface="Calibri" panose="020F0502020204030204" pitchFamily="34" charset="0"/>
                <a:ea typeface="Times New Roman" panose="02020603050405020304" pitchFamily="18" charset="0"/>
              </a:rPr>
              <a:t> In progress </a:t>
            </a:r>
            <a:endParaRPr lang="en-CH" dirty="0"/>
          </a:p>
        </p:txBody>
      </p:sp>
      <p:sp>
        <p:nvSpPr>
          <p:cNvPr id="12" name="Rectangle 11">
            <a:extLst>
              <a:ext uri="{FF2B5EF4-FFF2-40B4-BE49-F238E27FC236}">
                <a16:creationId xmlns:a16="http://schemas.microsoft.com/office/drawing/2014/main" id="{0EA45D86-D589-402E-2397-20A4FEF98E28}"/>
              </a:ext>
            </a:extLst>
          </p:cNvPr>
          <p:cNvSpPr/>
          <p:nvPr/>
        </p:nvSpPr>
        <p:spPr>
          <a:xfrm>
            <a:off x="9488147" y="1544803"/>
            <a:ext cx="1966567" cy="1313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7539896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8983-F2DD-1D7F-7C5C-23F6A6E24043}"/>
              </a:ext>
            </a:extLst>
          </p:cNvPr>
          <p:cNvSpPr>
            <a:spLocks noGrp="1"/>
          </p:cNvSpPr>
          <p:nvPr>
            <p:ph type="title"/>
          </p:nvPr>
        </p:nvSpPr>
        <p:spPr>
          <a:xfrm>
            <a:off x="472263" y="37218"/>
            <a:ext cx="11736125" cy="1450757"/>
          </a:xfrm>
        </p:spPr>
        <p:txBody>
          <a:bodyPr>
            <a:normAutofit/>
          </a:bodyPr>
          <a:lstStyle/>
          <a:p>
            <a:r>
              <a:rPr lang="fr-CH" sz="3200" b="1" dirty="0">
                <a:solidFill>
                  <a:srgbClr val="00B0F0"/>
                </a:solidFill>
                <a:latin typeface="Calibri" panose="020F0502020204030204" pitchFamily="34" charset="0"/>
              </a:rPr>
              <a:t>WP7 goal – analyse and optimise the main </a:t>
            </a:r>
            <a:r>
              <a:rPr lang="fr-CH" sz="3200" b="1" dirty="0" err="1">
                <a:solidFill>
                  <a:srgbClr val="00B0F0"/>
                </a:solidFill>
                <a:latin typeface="Calibri" panose="020F0502020204030204" pitchFamily="34" charset="0"/>
              </a:rPr>
              <a:t>accelerator</a:t>
            </a:r>
            <a:r>
              <a:rPr lang="fr-CH" sz="3200" b="1" dirty="0">
                <a:solidFill>
                  <a:srgbClr val="00B0F0"/>
                </a:solidFill>
                <a:latin typeface="Calibri" panose="020F0502020204030204" pitchFamily="34" charset="0"/>
              </a:rPr>
              <a:t> components</a:t>
            </a:r>
            <a:endParaRPr lang="LID4096" sz="3200" b="1" dirty="0">
              <a:solidFill>
                <a:srgbClr val="00B0F0"/>
              </a:solidFill>
              <a:latin typeface="Calibri" panose="020F0502020204030204" pitchFamily="34" charset="0"/>
            </a:endParaRPr>
          </a:p>
        </p:txBody>
      </p:sp>
      <p:pic>
        <p:nvPicPr>
          <p:cNvPr id="5" name="Picture 4">
            <a:extLst>
              <a:ext uri="{FF2B5EF4-FFF2-40B4-BE49-F238E27FC236}">
                <a16:creationId xmlns:a16="http://schemas.microsoft.com/office/drawing/2014/main" id="{450B74E3-06DA-60A9-7FD3-D1B547649F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6003" y="1370468"/>
            <a:ext cx="6178163" cy="4368615"/>
          </a:xfrm>
          <a:prstGeom prst="rect">
            <a:avLst/>
          </a:prstGeom>
        </p:spPr>
      </p:pic>
      <p:sp>
        <p:nvSpPr>
          <p:cNvPr id="6" name="Oval 5">
            <a:extLst>
              <a:ext uri="{FF2B5EF4-FFF2-40B4-BE49-F238E27FC236}">
                <a16:creationId xmlns:a16="http://schemas.microsoft.com/office/drawing/2014/main" id="{E6ECA31B-BFCA-879A-10BB-D6C70EFE3965}"/>
              </a:ext>
            </a:extLst>
          </p:cNvPr>
          <p:cNvSpPr/>
          <p:nvPr/>
        </p:nvSpPr>
        <p:spPr>
          <a:xfrm>
            <a:off x="6153988" y="4710546"/>
            <a:ext cx="2398644" cy="646546"/>
          </a:xfrm>
          <a:prstGeom prst="ellipse">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3CC4385A-0D72-2B5F-5B14-403D4DA27065}"/>
              </a:ext>
            </a:extLst>
          </p:cNvPr>
          <p:cNvSpPr/>
          <p:nvPr/>
        </p:nvSpPr>
        <p:spPr>
          <a:xfrm>
            <a:off x="7054735" y="3133436"/>
            <a:ext cx="1662546" cy="1577110"/>
          </a:xfrm>
          <a:prstGeom prst="ellipse">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0038AEE-7FAD-C725-43F6-A588576D4D57}"/>
              </a:ext>
            </a:extLst>
          </p:cNvPr>
          <p:cNvSpPr/>
          <p:nvPr/>
        </p:nvSpPr>
        <p:spPr>
          <a:xfrm rot="3157199">
            <a:off x="2866820" y="2423044"/>
            <a:ext cx="1706026" cy="796275"/>
          </a:xfrm>
          <a:prstGeom prst="ellipse">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92E065B-E91A-3E9D-DBEA-20303CDC61FD}"/>
              </a:ext>
            </a:extLst>
          </p:cNvPr>
          <p:cNvSpPr txBox="1"/>
          <p:nvPr/>
        </p:nvSpPr>
        <p:spPr>
          <a:xfrm>
            <a:off x="1320113" y="4349585"/>
            <a:ext cx="1393998"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33A0"/>
                </a:solidFill>
                <a:effectLst/>
                <a:uLnTx/>
                <a:uFillTx/>
                <a:latin typeface="Arial"/>
                <a:ea typeface="+mn-ea"/>
                <a:cs typeface="+mn-cs"/>
              </a:rPr>
              <a:t>(50% daily beam time for research, 50% for therapy)</a:t>
            </a:r>
          </a:p>
        </p:txBody>
      </p:sp>
      <p:sp>
        <p:nvSpPr>
          <p:cNvPr id="10" name="Oval 9">
            <a:extLst>
              <a:ext uri="{FF2B5EF4-FFF2-40B4-BE49-F238E27FC236}">
                <a16:creationId xmlns:a16="http://schemas.microsoft.com/office/drawing/2014/main" id="{3919F0F4-754F-7CC4-9980-82F438EDEBE6}"/>
              </a:ext>
            </a:extLst>
          </p:cNvPr>
          <p:cNvSpPr/>
          <p:nvPr/>
        </p:nvSpPr>
        <p:spPr>
          <a:xfrm>
            <a:off x="1060644" y="4152822"/>
            <a:ext cx="1668468" cy="1378410"/>
          </a:xfrm>
          <a:prstGeom prst="ellipse">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allout: Line 10">
            <a:extLst>
              <a:ext uri="{FF2B5EF4-FFF2-40B4-BE49-F238E27FC236}">
                <a16:creationId xmlns:a16="http://schemas.microsoft.com/office/drawing/2014/main" id="{C155D469-39A5-46A7-DA4F-A9BC508E2805}"/>
              </a:ext>
            </a:extLst>
          </p:cNvPr>
          <p:cNvSpPr/>
          <p:nvPr/>
        </p:nvSpPr>
        <p:spPr>
          <a:xfrm>
            <a:off x="10102733" y="1901122"/>
            <a:ext cx="1542473" cy="642325"/>
          </a:xfrm>
          <a:prstGeom prst="borderCallout1">
            <a:avLst>
              <a:gd name="adj1" fmla="val 18750"/>
              <a:gd name="adj2" fmla="val -8333"/>
              <a:gd name="adj3" fmla="val 207405"/>
              <a:gd name="adj4" fmla="val -1071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Task2 synchrotron design</a:t>
            </a:r>
            <a:endParaRPr kumimoji="0" lang="LID4096"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F8FD916-4544-60E1-08F3-06C511670584}"/>
              </a:ext>
            </a:extLst>
          </p:cNvPr>
          <p:cNvSpPr txBox="1"/>
          <p:nvPr/>
        </p:nvSpPr>
        <p:spPr>
          <a:xfrm>
            <a:off x="9085740" y="2646494"/>
            <a:ext cx="28568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develop the conceptual design of a compact and innovative SC heavy ion synchrotron </a:t>
            </a:r>
            <a:endParaRPr kumimoji="0" lang="LID4096"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Callout: Line 12">
            <a:extLst>
              <a:ext uri="{FF2B5EF4-FFF2-40B4-BE49-F238E27FC236}">
                <a16:creationId xmlns:a16="http://schemas.microsoft.com/office/drawing/2014/main" id="{35566E62-ACD1-D3BC-FD36-93E24D3856BB}"/>
              </a:ext>
            </a:extLst>
          </p:cNvPr>
          <p:cNvSpPr/>
          <p:nvPr/>
        </p:nvSpPr>
        <p:spPr>
          <a:xfrm>
            <a:off x="10125197" y="3757965"/>
            <a:ext cx="1542473" cy="394857"/>
          </a:xfrm>
          <a:prstGeom prst="borderCallout1">
            <a:avLst>
              <a:gd name="adj1" fmla="val 18750"/>
              <a:gd name="adj2" fmla="val -8333"/>
              <a:gd name="adj3" fmla="val 305650"/>
              <a:gd name="adj4" fmla="val -13234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Task3 linac design</a:t>
            </a:r>
            <a:endParaRPr kumimoji="0" lang="LID4096"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91B4AC3-3993-0F3A-5FB6-236CD598DA4C}"/>
              </a:ext>
            </a:extLst>
          </p:cNvPr>
          <p:cNvSpPr txBox="1"/>
          <p:nvPr/>
        </p:nvSpPr>
        <p:spPr>
          <a:xfrm>
            <a:off x="9230357" y="4386625"/>
            <a:ext cx="30473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New compact linac for high-intensity injection and parallel isotope production</a:t>
            </a:r>
            <a:endParaRPr kumimoji="0" lang="LID4096"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Callout: Line 14">
            <a:extLst>
              <a:ext uri="{FF2B5EF4-FFF2-40B4-BE49-F238E27FC236}">
                <a16:creationId xmlns:a16="http://schemas.microsoft.com/office/drawing/2014/main" id="{30DE6C84-47B5-0FEA-8A26-0C1710B0DF1C}"/>
              </a:ext>
            </a:extLst>
          </p:cNvPr>
          <p:cNvSpPr/>
          <p:nvPr/>
        </p:nvSpPr>
        <p:spPr>
          <a:xfrm>
            <a:off x="3569551" y="5595651"/>
            <a:ext cx="2092340" cy="286864"/>
          </a:xfrm>
          <a:prstGeom prst="borderCallout1">
            <a:avLst>
              <a:gd name="adj1" fmla="val 18750"/>
              <a:gd name="adj2" fmla="val -8333"/>
              <a:gd name="adj3" fmla="val -115401"/>
              <a:gd name="adj4" fmla="val -6228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Task4 </a:t>
            </a:r>
            <a:r>
              <a:rPr kumimoji="0" lang="fr-CH" sz="1400" b="0" i="0" u="none" strike="noStrike" kern="1200" cap="none" spc="0" normalizeH="0" baseline="0" noProof="0" dirty="0" err="1">
                <a:ln>
                  <a:noFill/>
                </a:ln>
                <a:solidFill>
                  <a:prstClr val="white"/>
                </a:solidFill>
                <a:effectLst/>
                <a:uLnTx/>
                <a:uFillTx/>
                <a:latin typeface="Calibri" panose="020F0502020204030204"/>
                <a:ea typeface="+mn-ea"/>
                <a:cs typeface="+mn-cs"/>
              </a:rPr>
              <a:t>operational</a:t>
            </a: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 modes</a:t>
            </a:r>
            <a:endParaRPr kumimoji="0" lang="LID4096"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502E62A-6630-3135-DBC2-2D9B75DB0863}"/>
              </a:ext>
            </a:extLst>
          </p:cNvPr>
          <p:cNvSpPr txBox="1"/>
          <p:nvPr/>
        </p:nvSpPr>
        <p:spPr>
          <a:xfrm>
            <a:off x="2123019" y="5864805"/>
            <a:ext cx="40309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Develop a plan for operating the facility</a:t>
            </a:r>
            <a:endParaRPr kumimoji="0" lang="LID4096"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Callout: Line 16">
            <a:extLst>
              <a:ext uri="{FF2B5EF4-FFF2-40B4-BE49-F238E27FC236}">
                <a16:creationId xmlns:a16="http://schemas.microsoft.com/office/drawing/2014/main" id="{6087C8CA-E9C0-4F7D-7F80-1F6B088BC98B}"/>
              </a:ext>
            </a:extLst>
          </p:cNvPr>
          <p:cNvSpPr/>
          <p:nvPr/>
        </p:nvSpPr>
        <p:spPr>
          <a:xfrm>
            <a:off x="790942" y="1539266"/>
            <a:ext cx="1542473" cy="491891"/>
          </a:xfrm>
          <a:prstGeom prst="borderCallout1">
            <a:avLst>
              <a:gd name="adj1" fmla="val 32785"/>
              <a:gd name="adj2" fmla="val 103044"/>
              <a:gd name="adj3" fmla="val 167640"/>
              <a:gd name="adj4" fmla="val 14969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Task5 </a:t>
            </a:r>
            <a:r>
              <a:rPr kumimoji="0" lang="fr-CH" sz="1400" b="0" i="0" u="none" strike="noStrike" kern="1200" cap="none" spc="0" normalizeH="0" baseline="0" noProof="0" dirty="0" err="1">
                <a:ln>
                  <a:noFill/>
                </a:ln>
                <a:solidFill>
                  <a:prstClr val="white"/>
                </a:solidFill>
                <a:effectLst/>
                <a:uLnTx/>
                <a:uFillTx/>
                <a:latin typeface="Calibri" panose="020F0502020204030204"/>
                <a:ea typeface="+mn-ea"/>
                <a:cs typeface="+mn-cs"/>
              </a:rPr>
              <a:t>gantry</a:t>
            </a: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 design</a:t>
            </a:r>
            <a:endParaRPr kumimoji="0" lang="LID4096"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EE32AEE-E0A4-AF6D-FC70-03601A4542A3}"/>
              </a:ext>
            </a:extLst>
          </p:cNvPr>
          <p:cNvSpPr txBox="1"/>
          <p:nvPr/>
        </p:nvSpPr>
        <p:spPr>
          <a:xfrm>
            <a:off x="300914" y="2195443"/>
            <a:ext cx="30473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Develop beam optics and mechanical design of a superconducting ion gantry</a:t>
            </a:r>
            <a:endParaRPr kumimoji="0" lang="LID4096"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F140306-B937-1C21-E057-92978A7117AA}"/>
              </a:ext>
            </a:extLst>
          </p:cNvPr>
          <p:cNvSpPr txBox="1"/>
          <p:nvPr/>
        </p:nvSpPr>
        <p:spPr>
          <a:xfrm>
            <a:off x="0" y="6588434"/>
            <a:ext cx="6206836" cy="338554"/>
          </a:xfrm>
          <a:prstGeom prst="rect">
            <a:avLst/>
          </a:prstGeom>
          <a:noFill/>
        </p:spPr>
        <p:txBody>
          <a:bodyPr wrap="square">
            <a:spAutoFit/>
          </a:bodyPr>
          <a:lstStyle/>
          <a:p>
            <a:r>
              <a:rPr lang="en-US" sz="1600" dirty="0">
                <a:ea typeface="Times New Roman" panose="02020603050405020304" pitchFamily="18" charset="0"/>
              </a:rPr>
              <a:t>Curtesy Sandro Rossi, CNAO</a:t>
            </a:r>
            <a:endParaRPr lang="en-CH" sz="1600" dirty="0"/>
          </a:p>
        </p:txBody>
      </p:sp>
      <p:sp>
        <p:nvSpPr>
          <p:cNvPr id="4" name="Oval 3">
            <a:extLst>
              <a:ext uri="{FF2B5EF4-FFF2-40B4-BE49-F238E27FC236}">
                <a16:creationId xmlns:a16="http://schemas.microsoft.com/office/drawing/2014/main" id="{0AC50CE8-10BB-68D8-C1ED-B33EE94694F6}"/>
              </a:ext>
            </a:extLst>
          </p:cNvPr>
          <p:cNvSpPr/>
          <p:nvPr/>
        </p:nvSpPr>
        <p:spPr bwMode="auto">
          <a:xfrm>
            <a:off x="5666161" y="4616656"/>
            <a:ext cx="3950593" cy="957929"/>
          </a:xfrm>
          <a:prstGeom prst="ellipse">
            <a:avLst/>
          </a:prstGeom>
          <a:noFill/>
          <a:ln w="57150">
            <a:solidFill>
              <a:srgbClr val="C64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TextBox 19">
            <a:extLst>
              <a:ext uri="{FF2B5EF4-FFF2-40B4-BE49-F238E27FC236}">
                <a16:creationId xmlns:a16="http://schemas.microsoft.com/office/drawing/2014/main" id="{2A06017F-2229-3DD5-7882-C7B012E75B75}"/>
              </a:ext>
            </a:extLst>
          </p:cNvPr>
          <p:cNvSpPr txBox="1"/>
          <p:nvPr/>
        </p:nvSpPr>
        <p:spPr>
          <a:xfrm>
            <a:off x="7353310" y="5950512"/>
            <a:ext cx="4279825" cy="646331"/>
          </a:xfrm>
          <a:prstGeom prst="rect">
            <a:avLst/>
          </a:prstGeom>
          <a:noFill/>
        </p:spPr>
        <p:txBody>
          <a:bodyPr wrap="square">
            <a:spAutoFit/>
          </a:bodyPr>
          <a:lstStyle/>
          <a:p>
            <a:pPr algn="ctr"/>
            <a:r>
              <a:rPr lang="en-US" altLang="en-US" sz="1800" b="1" kern="0" dirty="0">
                <a:solidFill>
                  <a:srgbClr val="C644C1"/>
                </a:solidFill>
                <a:latin typeface="ArialMT" charset="0"/>
              </a:rPr>
              <a:t>Can be used as stand-alone facility </a:t>
            </a:r>
          </a:p>
          <a:p>
            <a:pPr algn="ctr"/>
            <a:r>
              <a:rPr lang="en-US" b="1" kern="0" dirty="0">
                <a:solidFill>
                  <a:srgbClr val="C644C1"/>
                </a:solidFill>
                <a:latin typeface="ArialMT" charset="0"/>
              </a:rPr>
              <a:t>for radio-isotope production</a:t>
            </a:r>
            <a:endParaRPr lang="en-CH" dirty="0"/>
          </a:p>
        </p:txBody>
      </p:sp>
      <p:cxnSp>
        <p:nvCxnSpPr>
          <p:cNvPr id="21" name="Straight Arrow Connector 20">
            <a:extLst>
              <a:ext uri="{FF2B5EF4-FFF2-40B4-BE49-F238E27FC236}">
                <a16:creationId xmlns:a16="http://schemas.microsoft.com/office/drawing/2014/main" id="{F059B9ED-C30A-1B4C-C2A8-545A32A0DBA3}"/>
              </a:ext>
            </a:extLst>
          </p:cNvPr>
          <p:cNvCxnSpPr>
            <a:cxnSpLocks/>
            <a:endCxn id="20" idx="0"/>
          </p:cNvCxnSpPr>
          <p:nvPr/>
        </p:nvCxnSpPr>
        <p:spPr bwMode="auto">
          <a:xfrm>
            <a:off x="8673647" y="5531232"/>
            <a:ext cx="819576" cy="419280"/>
          </a:xfrm>
          <a:prstGeom prst="straightConnector1">
            <a:avLst/>
          </a:prstGeom>
          <a:ln w="57150">
            <a:solidFill>
              <a:srgbClr val="C644C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458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4ADE2-F209-5BD5-3846-C50D4D3858C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04BB58B-651B-5666-6E10-5ADE036BAE0B}"/>
              </a:ext>
            </a:extLst>
          </p:cNvPr>
          <p:cNvSpPr/>
          <p:nvPr/>
        </p:nvSpPr>
        <p:spPr>
          <a:xfrm>
            <a:off x="4385326" y="1685690"/>
            <a:ext cx="6463073" cy="1053519"/>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7" name="Picture 6">
            <a:extLst>
              <a:ext uri="{FF2B5EF4-FFF2-40B4-BE49-F238E27FC236}">
                <a16:creationId xmlns:a16="http://schemas.microsoft.com/office/drawing/2014/main" id="{95A812B5-402B-59CA-AFFD-9B30D48877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98330" y="4797054"/>
            <a:ext cx="5910931" cy="2047276"/>
          </a:xfrm>
          <a:prstGeom prst="rect">
            <a:avLst/>
          </a:prstGeom>
        </p:spPr>
      </p:pic>
      <p:sp>
        <p:nvSpPr>
          <p:cNvPr id="12" name="Rectangle 11">
            <a:extLst>
              <a:ext uri="{FF2B5EF4-FFF2-40B4-BE49-F238E27FC236}">
                <a16:creationId xmlns:a16="http://schemas.microsoft.com/office/drawing/2014/main" id="{4874F1C7-A6A8-98A8-AAE6-6633B35457B1}"/>
              </a:ext>
            </a:extLst>
          </p:cNvPr>
          <p:cNvSpPr/>
          <p:nvPr/>
        </p:nvSpPr>
        <p:spPr>
          <a:xfrm>
            <a:off x="4396896" y="1657131"/>
            <a:ext cx="6529882" cy="1323439"/>
          </a:xfrm>
          <a:prstGeom prst="rect">
            <a:avLst/>
          </a:prstGeom>
        </p:spPr>
        <p:txBody>
          <a:bodyPr wrap="square">
            <a:spAutoFit/>
          </a:bodyPr>
          <a:lstStyle/>
          <a:p>
            <a:r>
              <a:rPr lang="en-US" altLang="en-US" sz="2000" dirty="0">
                <a:solidFill>
                  <a:srgbClr val="7030A0"/>
                </a:solidFill>
              </a:rPr>
              <a:t>Inspiration for standalone facility for RI production:</a:t>
            </a:r>
          </a:p>
          <a:p>
            <a:pPr marL="342900" indent="-342900">
              <a:buFontTx/>
              <a:buChar char="-"/>
            </a:pPr>
            <a:r>
              <a:rPr lang="en-US" altLang="en-US" sz="2000" dirty="0">
                <a:solidFill>
                  <a:srgbClr val="7030A0"/>
                </a:solidFill>
              </a:rPr>
              <a:t>first studies by AUTH student: diploma and master theses</a:t>
            </a:r>
          </a:p>
          <a:p>
            <a:r>
              <a:rPr lang="en-US" altLang="en-US" sz="2000" dirty="0">
                <a:solidFill>
                  <a:srgbClr val="7030A0"/>
                </a:solidFill>
              </a:rPr>
              <a:t>      on C, F and At</a:t>
            </a:r>
          </a:p>
          <a:p>
            <a:endParaRPr lang="en-US" altLang="en-US" sz="2000" dirty="0">
              <a:solidFill>
                <a:srgbClr val="7030A0"/>
              </a:solidFill>
            </a:endParaRPr>
          </a:p>
        </p:txBody>
      </p:sp>
      <p:sp>
        <p:nvSpPr>
          <p:cNvPr id="19" name="TextBox 18">
            <a:extLst>
              <a:ext uri="{FF2B5EF4-FFF2-40B4-BE49-F238E27FC236}">
                <a16:creationId xmlns:a16="http://schemas.microsoft.com/office/drawing/2014/main" id="{CCC9D13D-B4DF-776E-622C-FEC0AC3622F4}"/>
              </a:ext>
            </a:extLst>
          </p:cNvPr>
          <p:cNvSpPr txBox="1"/>
          <p:nvPr/>
        </p:nvSpPr>
        <p:spPr>
          <a:xfrm>
            <a:off x="5618437" y="2726520"/>
            <a:ext cx="6666811" cy="1200329"/>
          </a:xfrm>
          <a:prstGeom prst="rect">
            <a:avLst/>
          </a:prstGeom>
          <a:noFill/>
        </p:spPr>
        <p:txBody>
          <a:bodyPr wrap="square">
            <a:spAutoFit/>
          </a:bodyPr>
          <a:lstStyle/>
          <a:p>
            <a:pPr marL="0" marR="0" algn="l">
              <a:spcBef>
                <a:spcPts val="0"/>
              </a:spcBef>
              <a:spcAft>
                <a:spcPts val="0"/>
              </a:spcAft>
            </a:pPr>
            <a:r>
              <a:rPr lang="fr-CH" sz="1800" b="1" i="0" u="none" strike="noStrike" dirty="0">
                <a:solidFill>
                  <a:srgbClr val="000000"/>
                </a:solidFill>
                <a:effectLst/>
                <a:latin typeface="Calibri" panose="020F0502020204030204" pitchFamily="34" charset="0"/>
              </a:rPr>
              <a:t>IPAC22:</a:t>
            </a:r>
            <a:r>
              <a:rPr lang="fr-CH" sz="1800" b="0" i="0" u="none" strike="noStrike" dirty="0">
                <a:solidFill>
                  <a:srgbClr val="000000"/>
                </a:solidFill>
                <a:effectLst/>
                <a:latin typeface="Calibri" panose="020F0502020204030204" pitchFamily="34" charset="0"/>
              </a:rPr>
              <a:t> </a:t>
            </a:r>
            <a:r>
              <a:rPr lang="fr-CH" sz="1800" b="0" i="0" u="none" strike="noStrike" dirty="0" err="1">
                <a:solidFill>
                  <a:srgbClr val="000000"/>
                </a:solidFill>
                <a:effectLst/>
                <a:latin typeface="Calibri" panose="020F0502020204030204" pitchFamily="34" charset="0"/>
              </a:rPr>
              <a:t>Vretenar</a:t>
            </a:r>
            <a:r>
              <a:rPr lang="fr-CH" sz="1800" b="0" i="0" u="none" strike="noStrike" dirty="0">
                <a:solidFill>
                  <a:srgbClr val="000000"/>
                </a:solidFill>
                <a:effectLst/>
                <a:latin typeface="Calibri" panose="020F0502020204030204" pitchFamily="34" charset="0"/>
              </a:rPr>
              <a:t>, M., </a:t>
            </a:r>
            <a:r>
              <a:rPr lang="fr-CH" sz="1800" b="0" i="0" u="none" strike="noStrike" dirty="0" err="1">
                <a:solidFill>
                  <a:srgbClr val="000000"/>
                </a:solidFill>
                <a:effectLst/>
                <a:latin typeface="Calibri" panose="020F0502020204030204" pitchFamily="34" charset="0"/>
              </a:rPr>
              <a:t>Mamaras</a:t>
            </a:r>
            <a:r>
              <a:rPr lang="fr-CH" sz="1800" b="0" i="0" u="none" strike="noStrike" dirty="0">
                <a:solidFill>
                  <a:srgbClr val="000000"/>
                </a:solidFill>
                <a:effectLst/>
                <a:latin typeface="Calibri" panose="020F0502020204030204" pitchFamily="34" charset="0"/>
              </a:rPr>
              <a:t>, A., </a:t>
            </a:r>
            <a:r>
              <a:rPr lang="fr-CH" sz="1800" b="0" i="0" u="none" strike="noStrike" dirty="0" err="1">
                <a:solidFill>
                  <a:srgbClr val="000000"/>
                </a:solidFill>
                <a:effectLst/>
                <a:latin typeface="Calibri" panose="020F0502020204030204" pitchFamily="34" charset="0"/>
              </a:rPr>
              <a:t>Bisoffi</a:t>
            </a:r>
            <a:r>
              <a:rPr lang="fr-CH" sz="1800" b="0" i="0" u="none" strike="noStrike" dirty="0">
                <a:solidFill>
                  <a:srgbClr val="000000"/>
                </a:solidFill>
                <a:effectLst/>
                <a:latin typeface="Calibri" panose="020F0502020204030204" pitchFamily="34" charset="0"/>
              </a:rPr>
              <a:t>, G., Foka, P. (2022). </a:t>
            </a:r>
          </a:p>
          <a:p>
            <a:pPr marL="0" marR="0" algn="l">
              <a:spcBef>
                <a:spcPts val="0"/>
              </a:spcBef>
              <a:spcAft>
                <a:spcPts val="0"/>
              </a:spcAft>
            </a:pPr>
            <a:r>
              <a:rPr lang="fr-CH" sz="1800" b="0" i="0" u="none" strike="noStrike" dirty="0">
                <a:solidFill>
                  <a:srgbClr val="000000"/>
                </a:solidFill>
                <a:effectLst/>
                <a:latin typeface="Calibri" panose="020F0502020204030204" pitchFamily="34" charset="0"/>
              </a:rPr>
              <a:t>"Production of radioisotopes for cancer </a:t>
            </a:r>
            <a:r>
              <a:rPr lang="fr-CH" sz="1800" b="0" i="0" u="none" strike="noStrike" dirty="0" err="1">
                <a:solidFill>
                  <a:srgbClr val="000000"/>
                </a:solidFill>
                <a:effectLst/>
                <a:latin typeface="Calibri" panose="020F0502020204030204" pitchFamily="34" charset="0"/>
              </a:rPr>
              <a:t>imaging</a:t>
            </a:r>
            <a:r>
              <a:rPr lang="fr-CH" sz="1800" b="0" i="0" u="none" strike="noStrike" dirty="0">
                <a:solidFill>
                  <a:srgbClr val="000000"/>
                </a:solidFill>
                <a:effectLst/>
                <a:latin typeface="Calibri" panose="020F0502020204030204" pitchFamily="34" charset="0"/>
              </a:rPr>
              <a:t> and </a:t>
            </a:r>
            <a:r>
              <a:rPr lang="fr-CH" sz="1800" b="0" i="0" u="none" strike="noStrike" dirty="0" err="1">
                <a:solidFill>
                  <a:srgbClr val="000000"/>
                </a:solidFill>
                <a:effectLst/>
                <a:latin typeface="Calibri" panose="020F0502020204030204" pitchFamily="34" charset="0"/>
              </a:rPr>
              <a:t>treatment</a:t>
            </a:r>
            <a:r>
              <a:rPr lang="fr-CH" sz="1800" b="0" i="0" u="none" strike="noStrike" dirty="0">
                <a:solidFill>
                  <a:srgbClr val="000000"/>
                </a:solidFill>
                <a:effectLst/>
                <a:latin typeface="Calibri" panose="020F0502020204030204" pitchFamily="34" charset="0"/>
              </a:rPr>
              <a:t> </a:t>
            </a:r>
            <a:r>
              <a:rPr lang="fr-CH" sz="1800" b="0" i="0" u="none" strike="noStrike" dirty="0" err="1">
                <a:solidFill>
                  <a:srgbClr val="000000"/>
                </a:solidFill>
                <a:effectLst/>
                <a:latin typeface="Calibri" panose="020F0502020204030204" pitchFamily="34" charset="0"/>
              </a:rPr>
              <a:t>with</a:t>
            </a:r>
            <a:r>
              <a:rPr lang="fr-CH" sz="1800" b="0" i="0" u="none" strike="noStrike" dirty="0">
                <a:solidFill>
                  <a:srgbClr val="000000"/>
                </a:solidFill>
                <a:effectLst/>
                <a:latin typeface="Calibri" panose="020F0502020204030204" pitchFamily="34" charset="0"/>
              </a:rPr>
              <a:t> compact </a:t>
            </a:r>
            <a:r>
              <a:rPr lang="fr-CH" sz="1800" b="0" i="0" u="none" strike="noStrike" dirty="0" err="1">
                <a:solidFill>
                  <a:srgbClr val="000000"/>
                </a:solidFill>
                <a:effectLst/>
                <a:latin typeface="Calibri" panose="020F0502020204030204" pitchFamily="34" charset="0"/>
              </a:rPr>
              <a:t>linear</a:t>
            </a:r>
            <a:r>
              <a:rPr lang="fr-CH" sz="1800" b="0" i="0" u="none" strike="noStrike" dirty="0">
                <a:solidFill>
                  <a:srgbClr val="000000"/>
                </a:solidFill>
                <a:effectLst/>
                <a:latin typeface="Calibri" panose="020F0502020204030204" pitchFamily="34" charset="0"/>
              </a:rPr>
              <a:t> </a:t>
            </a:r>
            <a:r>
              <a:rPr lang="fr-CH" sz="1800" b="0" i="0" u="none" strike="noStrike" dirty="0" err="1">
                <a:solidFill>
                  <a:srgbClr val="000000"/>
                </a:solidFill>
                <a:effectLst/>
                <a:latin typeface="Calibri" panose="020F0502020204030204" pitchFamily="34" charset="0"/>
              </a:rPr>
              <a:t>accelerators</a:t>
            </a:r>
            <a:r>
              <a:rPr lang="fr-CH" sz="1800" b="0" i="0" u="none" strike="noStrike" dirty="0">
                <a:solidFill>
                  <a:srgbClr val="000000"/>
                </a:solidFill>
                <a:effectLst/>
                <a:latin typeface="Calibri" panose="020F0502020204030204" pitchFamily="34" charset="0"/>
              </a:rPr>
              <a:t>." </a:t>
            </a:r>
          </a:p>
          <a:p>
            <a:pPr marL="0" marR="0" algn="l">
              <a:spcBef>
                <a:spcPts val="0"/>
              </a:spcBef>
              <a:spcAft>
                <a:spcPts val="0"/>
              </a:spcAft>
            </a:pPr>
            <a:endParaRPr lang="en-CH" dirty="0"/>
          </a:p>
        </p:txBody>
      </p:sp>
      <p:pic>
        <p:nvPicPr>
          <p:cNvPr id="8" name="Picture 7" descr="A document with text and numbers&#10;&#10;Description automatically generated">
            <a:extLst>
              <a:ext uri="{FF2B5EF4-FFF2-40B4-BE49-F238E27FC236}">
                <a16:creationId xmlns:a16="http://schemas.microsoft.com/office/drawing/2014/main" id="{F7B4F918-2876-F14A-CB01-0350C0EEAB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3001"/>
            <a:ext cx="4209356" cy="5081762"/>
          </a:xfrm>
          <a:prstGeom prst="rect">
            <a:avLst/>
          </a:prstGeom>
        </p:spPr>
      </p:pic>
      <p:sp>
        <p:nvSpPr>
          <p:cNvPr id="9" name="Explosion 2 8">
            <a:extLst>
              <a:ext uri="{FF2B5EF4-FFF2-40B4-BE49-F238E27FC236}">
                <a16:creationId xmlns:a16="http://schemas.microsoft.com/office/drawing/2014/main" id="{835EE107-940C-9796-623D-A94A84EABB70}"/>
              </a:ext>
            </a:extLst>
          </p:cNvPr>
          <p:cNvSpPr/>
          <p:nvPr/>
        </p:nvSpPr>
        <p:spPr>
          <a:xfrm>
            <a:off x="267412" y="103237"/>
            <a:ext cx="3928881" cy="1794145"/>
          </a:xfrm>
          <a:prstGeom prst="irregularSeal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solidFill>
                  <a:srgbClr val="7030A0"/>
                </a:solidFill>
              </a:rPr>
              <a:t>Success!</a:t>
            </a:r>
          </a:p>
          <a:p>
            <a:pPr algn="ctr"/>
            <a:r>
              <a:rPr lang="en-US" sz="2000" b="1" dirty="0">
                <a:solidFill>
                  <a:srgbClr val="7030A0"/>
                </a:solidFill>
              </a:rPr>
              <a:t>AUTH coordinator </a:t>
            </a:r>
            <a:endParaRPr lang="en-CH" sz="2000" b="1" dirty="0">
              <a:solidFill>
                <a:srgbClr val="7030A0"/>
              </a:solidFill>
            </a:endParaRPr>
          </a:p>
        </p:txBody>
      </p:sp>
      <p:pic>
        <p:nvPicPr>
          <p:cNvPr id="16" name="Picture 15" descr="A bottle of champagne being poured into a glass&#10;&#10;Description automatically generated">
            <a:extLst>
              <a:ext uri="{FF2B5EF4-FFF2-40B4-BE49-F238E27FC236}">
                <a16:creationId xmlns:a16="http://schemas.microsoft.com/office/drawing/2014/main" id="{47B43496-01AD-EA8C-2376-6549AF452F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8834" y="2800511"/>
            <a:ext cx="1791719" cy="2334909"/>
          </a:xfrm>
          <a:prstGeom prst="rect">
            <a:avLst/>
          </a:prstGeom>
        </p:spPr>
      </p:pic>
      <p:sp>
        <p:nvSpPr>
          <p:cNvPr id="21" name="TextBox 20">
            <a:extLst>
              <a:ext uri="{FF2B5EF4-FFF2-40B4-BE49-F238E27FC236}">
                <a16:creationId xmlns:a16="http://schemas.microsoft.com/office/drawing/2014/main" id="{A4962817-F355-7331-57A3-9C88645644AD}"/>
              </a:ext>
            </a:extLst>
          </p:cNvPr>
          <p:cNvSpPr txBox="1"/>
          <p:nvPr/>
        </p:nvSpPr>
        <p:spPr>
          <a:xfrm>
            <a:off x="3777048" y="617560"/>
            <a:ext cx="8310663" cy="738664"/>
          </a:xfrm>
          <a:prstGeom prst="rect">
            <a:avLst/>
          </a:prstGeom>
          <a:noFill/>
        </p:spPr>
        <p:txBody>
          <a:bodyPr wrap="square">
            <a:spAutoFit/>
          </a:bodyPr>
          <a:lstStyle/>
          <a:p>
            <a:pPr algn="l">
              <a:defRPr/>
            </a:pPr>
            <a:r>
              <a:rPr lang="en-US" altLang="en-US" sz="2400" b="1" kern="0" dirty="0">
                <a:solidFill>
                  <a:srgbClr val="C644C1"/>
                </a:solidFill>
                <a:latin typeface="ArialMT" charset="0"/>
              </a:rPr>
              <a:t>IFIGENEIA:  Excellence Hub, Widening Era </a:t>
            </a:r>
          </a:p>
          <a:p>
            <a:pPr algn="l">
              <a:defRPr/>
            </a:pPr>
            <a:r>
              <a:rPr lang="en-US" altLang="en-US" b="1" kern="0" dirty="0">
                <a:solidFill>
                  <a:srgbClr val="C644C1"/>
                </a:solidFill>
                <a:latin typeface="ArialMT" charset="0"/>
              </a:rPr>
              <a:t>Innovative Facility for Isotope </a:t>
            </a:r>
            <a:r>
              <a:rPr lang="en-US" altLang="en-US" b="1" kern="0" dirty="0" err="1">
                <a:solidFill>
                  <a:srgbClr val="C644C1"/>
                </a:solidFill>
                <a:latin typeface="ArialMT" charset="0"/>
              </a:rPr>
              <a:t>GENeration</a:t>
            </a:r>
            <a:r>
              <a:rPr lang="en-US" altLang="en-US" b="1" kern="0" dirty="0">
                <a:solidFill>
                  <a:srgbClr val="C644C1"/>
                </a:solidFill>
                <a:latin typeface="ArialMT" charset="0"/>
              </a:rPr>
              <a:t> with Efficient Ion Accelerator  </a:t>
            </a:r>
          </a:p>
        </p:txBody>
      </p:sp>
      <p:sp>
        <p:nvSpPr>
          <p:cNvPr id="4" name="Title 4">
            <a:extLst>
              <a:ext uri="{FF2B5EF4-FFF2-40B4-BE49-F238E27FC236}">
                <a16:creationId xmlns:a16="http://schemas.microsoft.com/office/drawing/2014/main" id="{61350080-DACD-A14A-823D-5F5464268F28}"/>
              </a:ext>
            </a:extLst>
          </p:cNvPr>
          <p:cNvSpPr txBox="1">
            <a:spLocks/>
          </p:cNvSpPr>
          <p:nvPr/>
        </p:nvSpPr>
        <p:spPr bwMode="auto">
          <a:xfrm>
            <a:off x="13856" y="-33168"/>
            <a:ext cx="12552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a:defRPr/>
            </a:pPr>
            <a:r>
              <a:rPr lang="en-US" altLang="en-US" sz="2800" b="1" kern="0" dirty="0">
                <a:solidFill>
                  <a:srgbClr val="0000FF"/>
                </a:solidFill>
                <a:latin typeface="ArialMT" charset="0"/>
              </a:rPr>
              <a:t>                                      Linear accelerators for radio-isotope production </a:t>
            </a:r>
          </a:p>
        </p:txBody>
      </p:sp>
      <p:pic>
        <p:nvPicPr>
          <p:cNvPr id="5" name="Picture 4" descr="A qr code on a white background&#10;&#10;AI-generated content may be incorrect.">
            <a:extLst>
              <a:ext uri="{FF2B5EF4-FFF2-40B4-BE49-F238E27FC236}">
                <a16:creationId xmlns:a16="http://schemas.microsoft.com/office/drawing/2014/main" id="{34860EFE-96FF-1C3C-BA45-9FA404B737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7061" y="1664495"/>
            <a:ext cx="1102059" cy="1105872"/>
          </a:xfrm>
          <a:prstGeom prst="rect">
            <a:avLst/>
          </a:prstGeom>
        </p:spPr>
      </p:pic>
      <p:sp>
        <p:nvSpPr>
          <p:cNvPr id="10" name="TextBox 9">
            <a:extLst>
              <a:ext uri="{FF2B5EF4-FFF2-40B4-BE49-F238E27FC236}">
                <a16:creationId xmlns:a16="http://schemas.microsoft.com/office/drawing/2014/main" id="{0D486505-1045-378E-9AC4-33A3260ADCD6}"/>
              </a:ext>
            </a:extLst>
          </p:cNvPr>
          <p:cNvSpPr txBox="1"/>
          <p:nvPr/>
        </p:nvSpPr>
        <p:spPr>
          <a:xfrm>
            <a:off x="9921900" y="1360920"/>
            <a:ext cx="2410961" cy="369332"/>
          </a:xfrm>
          <a:prstGeom prst="rect">
            <a:avLst/>
          </a:prstGeom>
          <a:noFill/>
        </p:spPr>
        <p:txBody>
          <a:bodyPr wrap="square">
            <a:spAutoFit/>
          </a:bodyPr>
          <a:lstStyle/>
          <a:p>
            <a:r>
              <a:rPr lang="en-CH" sz="1800" b="1" dirty="0">
                <a:solidFill>
                  <a:srgbClr val="7030A0"/>
                </a:solidFill>
              </a:rPr>
              <a:t>https://ifigeneia.eu/</a:t>
            </a:r>
            <a:endParaRPr lang="en-CH" dirty="0"/>
          </a:p>
        </p:txBody>
      </p:sp>
      <p:sp>
        <p:nvSpPr>
          <p:cNvPr id="6" name="TextBox 5">
            <a:extLst>
              <a:ext uri="{FF2B5EF4-FFF2-40B4-BE49-F238E27FC236}">
                <a16:creationId xmlns:a16="http://schemas.microsoft.com/office/drawing/2014/main" id="{6D3A6893-82B0-E47D-747D-E4EB3D790E4D}"/>
              </a:ext>
            </a:extLst>
          </p:cNvPr>
          <p:cNvSpPr txBox="1"/>
          <p:nvPr/>
        </p:nvSpPr>
        <p:spPr>
          <a:xfrm>
            <a:off x="5618437" y="3725483"/>
            <a:ext cx="3836559" cy="923330"/>
          </a:xfrm>
          <a:prstGeom prst="rect">
            <a:avLst/>
          </a:prstGeom>
          <a:noFill/>
        </p:spPr>
        <p:txBody>
          <a:bodyPr wrap="square">
            <a:spAutoFit/>
          </a:bodyPr>
          <a:lstStyle/>
          <a:p>
            <a:r>
              <a:rPr lang="en-CH" dirty="0">
                <a:solidFill>
                  <a:srgbClr val="7030A0"/>
                </a:solidFill>
                <a:latin typeface="Calibri" panose="020F0502020204030204" pitchFamily="34" charset="0"/>
                <a:ea typeface="Calibri" panose="020F0502020204030204" pitchFamily="34" charset="0"/>
                <a:cs typeface="Times New Roman" panose="02020603050405020304" pitchFamily="18" charset="0"/>
              </a:rPr>
              <a:t>Broadly know: Fluoride for PET scans</a:t>
            </a:r>
          </a:p>
          <a:p>
            <a:r>
              <a:rPr lang="en-CH" dirty="0">
                <a:solidFill>
                  <a:srgbClr val="B724E7"/>
                </a:solidFill>
                <a:latin typeface="Calibri" panose="020F0502020204030204" pitchFamily="34" charset="0"/>
                <a:ea typeface="Calibri" panose="020F0502020204030204" pitchFamily="34" charset="0"/>
                <a:cs typeface="Times New Roman" panose="02020603050405020304" pitchFamily="18" charset="0"/>
              </a:rPr>
              <a:t>E</a:t>
            </a:r>
            <a:r>
              <a:rPr lang="en-CH" sz="1800" dirty="0">
                <a:solidFill>
                  <a:srgbClr val="B724E7"/>
                </a:solidFill>
                <a:effectLst/>
                <a:latin typeface="Calibri" panose="020F0502020204030204" pitchFamily="34" charset="0"/>
                <a:ea typeface="Calibri" panose="020F0502020204030204" pitchFamily="34" charset="0"/>
                <a:cs typeface="Times New Roman" panose="02020603050405020304" pitchFamily="18" charset="0"/>
              </a:rPr>
              <a:t>merging  radioisotope: Astatine,</a:t>
            </a:r>
          </a:p>
          <a:p>
            <a:r>
              <a:rPr lang="en-GB" dirty="0">
                <a:solidFill>
                  <a:srgbClr val="B724E7"/>
                </a:solidFill>
                <a:latin typeface="Calibri" panose="020F0502020204030204" pitchFamily="34" charset="0"/>
                <a:ea typeface="Calibri" panose="020F0502020204030204" pitchFamily="34" charset="0"/>
                <a:cs typeface="Times New Roman" panose="02020603050405020304" pitchFamily="18" charset="0"/>
              </a:rPr>
              <a:t>p</a:t>
            </a:r>
            <a:r>
              <a:rPr lang="en-CH" dirty="0">
                <a:solidFill>
                  <a:srgbClr val="B724E7"/>
                </a:solidFill>
                <a:latin typeface="Calibri" panose="020F0502020204030204" pitchFamily="34" charset="0"/>
                <a:ea typeface="Calibri" panose="020F0502020204030204" pitchFamily="34" charset="0"/>
                <a:cs typeface="Times New Roman" panose="02020603050405020304" pitchFamily="18" charset="0"/>
              </a:rPr>
              <a:t>ossibility to treate diffuse cancers </a:t>
            </a:r>
            <a:r>
              <a:rPr lang="en-CH" sz="1800" dirty="0">
                <a:solidFill>
                  <a:srgbClr val="B724E7"/>
                </a:solidFill>
                <a:effectLst/>
                <a:latin typeface="Calibri" panose="020F0502020204030204" pitchFamily="34" charset="0"/>
                <a:ea typeface="Calibri" panose="020F0502020204030204" pitchFamily="34" charset="0"/>
                <a:cs typeface="Times New Roman" panose="02020603050405020304" pitchFamily="18" charset="0"/>
              </a:rPr>
              <a:t> </a:t>
            </a:r>
            <a:endParaRPr lang="en-CH" dirty="0">
              <a:solidFill>
                <a:srgbClr val="B724E7"/>
              </a:solidFill>
            </a:endParaRPr>
          </a:p>
        </p:txBody>
      </p:sp>
      <p:pic>
        <p:nvPicPr>
          <p:cNvPr id="11" name="Picture 10" descr="A wooden object with a circular design&#10;&#10;Description automatically generated">
            <a:extLst>
              <a:ext uri="{FF2B5EF4-FFF2-40B4-BE49-F238E27FC236}">
                <a16:creationId xmlns:a16="http://schemas.microsoft.com/office/drawing/2014/main" id="{A74BFFC6-FED0-4E9A-BBAC-04A77DEDDC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36344" y="3814114"/>
            <a:ext cx="2451367" cy="1596567"/>
          </a:xfrm>
          <a:prstGeom prst="rect">
            <a:avLst/>
          </a:prstGeom>
        </p:spPr>
      </p:pic>
      <p:sp>
        <p:nvSpPr>
          <p:cNvPr id="14" name="Rectangle 13">
            <a:extLst>
              <a:ext uri="{FF2B5EF4-FFF2-40B4-BE49-F238E27FC236}">
                <a16:creationId xmlns:a16="http://schemas.microsoft.com/office/drawing/2014/main" id="{0E7733EB-6CEA-F27F-53A6-040AB4C57860}"/>
              </a:ext>
            </a:extLst>
          </p:cNvPr>
          <p:cNvSpPr/>
          <p:nvPr/>
        </p:nvSpPr>
        <p:spPr>
          <a:xfrm>
            <a:off x="9563784" y="3528117"/>
            <a:ext cx="2569229" cy="338554"/>
          </a:xfrm>
          <a:prstGeom prst="rect">
            <a:avLst/>
          </a:prstGeom>
        </p:spPr>
        <p:txBody>
          <a:bodyPr wrap="none">
            <a:spAutoFit/>
          </a:bodyPr>
          <a:lstStyle/>
          <a:p>
            <a:r>
              <a:rPr lang="en-US" sz="1600" dirty="0" err="1">
                <a:solidFill>
                  <a:srgbClr val="0000FF"/>
                </a:solidFill>
              </a:rPr>
              <a:t>RadioFrequency</a:t>
            </a:r>
            <a:r>
              <a:rPr lang="en-US" sz="1600" dirty="0">
                <a:solidFill>
                  <a:srgbClr val="0000FF"/>
                </a:solidFill>
              </a:rPr>
              <a:t> </a:t>
            </a:r>
            <a:r>
              <a:rPr lang="en-US" sz="1600" dirty="0" err="1">
                <a:solidFill>
                  <a:srgbClr val="0000FF"/>
                </a:solidFill>
              </a:rPr>
              <a:t>Quardopole</a:t>
            </a:r>
            <a:endParaRPr lang="en-US" sz="1600" dirty="0"/>
          </a:p>
        </p:txBody>
      </p:sp>
      <p:sp>
        <p:nvSpPr>
          <p:cNvPr id="15" name="Rectangle 14">
            <a:extLst>
              <a:ext uri="{FF2B5EF4-FFF2-40B4-BE49-F238E27FC236}">
                <a16:creationId xmlns:a16="http://schemas.microsoft.com/office/drawing/2014/main" id="{86CD5EEE-FB8A-9AE1-A07C-51AE9D687375}"/>
              </a:ext>
            </a:extLst>
          </p:cNvPr>
          <p:cNvSpPr/>
          <p:nvPr/>
        </p:nvSpPr>
        <p:spPr>
          <a:xfrm>
            <a:off x="10309261" y="3343902"/>
            <a:ext cx="1055097" cy="338554"/>
          </a:xfrm>
          <a:prstGeom prst="rect">
            <a:avLst/>
          </a:prstGeom>
        </p:spPr>
        <p:txBody>
          <a:bodyPr wrap="none">
            <a:spAutoFit/>
          </a:bodyPr>
          <a:lstStyle/>
          <a:p>
            <a:r>
              <a:rPr lang="en-US" sz="1600" dirty="0">
                <a:solidFill>
                  <a:srgbClr val="0000FF"/>
                </a:solidFill>
              </a:rPr>
              <a:t>Basic Unit </a:t>
            </a:r>
            <a:endParaRPr lang="en-US" sz="1600" dirty="0"/>
          </a:p>
        </p:txBody>
      </p:sp>
    </p:spTree>
    <p:extLst>
      <p:ext uri="{BB962C8B-B14F-4D97-AF65-F5344CB8AC3E}">
        <p14:creationId xmlns:p14="http://schemas.microsoft.com/office/powerpoint/2010/main" val="208454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DE9CA-C0C0-FFC7-0194-525B3FC720C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B119C76-20D9-68FE-DE17-8F5DA0A30E94}"/>
              </a:ext>
            </a:extLst>
          </p:cNvPr>
          <p:cNvSpPr/>
          <p:nvPr/>
        </p:nvSpPr>
        <p:spPr>
          <a:xfrm>
            <a:off x="5432527" y="4664764"/>
            <a:ext cx="1657386" cy="569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extBox 1">
            <a:extLst>
              <a:ext uri="{FF2B5EF4-FFF2-40B4-BE49-F238E27FC236}">
                <a16:creationId xmlns:a16="http://schemas.microsoft.com/office/drawing/2014/main" id="{7816C89D-D82B-3F6E-90F1-A5F50E864304}"/>
              </a:ext>
            </a:extLst>
          </p:cNvPr>
          <p:cNvSpPr txBox="1"/>
          <p:nvPr/>
        </p:nvSpPr>
        <p:spPr>
          <a:xfrm>
            <a:off x="0" y="147965"/>
            <a:ext cx="11819467" cy="2492990"/>
          </a:xfrm>
          <a:prstGeom prst="rect">
            <a:avLst/>
          </a:prstGeom>
          <a:noFill/>
        </p:spPr>
        <p:txBody>
          <a:bodyPr wrap="square">
            <a:spAutoFit/>
          </a:bodyPr>
          <a:lstStyle/>
          <a:p>
            <a:pPr algn="ctr">
              <a:lnSpc>
                <a:spcPct val="150000"/>
              </a:lnSpc>
            </a:pPr>
            <a:r>
              <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rPr>
              <a:t>Particle Accelerators </a:t>
            </a:r>
          </a:p>
          <a:p>
            <a:pPr algn="ctr">
              <a:lnSpc>
                <a:spcPct val="150000"/>
              </a:lnSpc>
            </a:pPr>
            <a:r>
              <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rPr>
              <a:t>coupling </a:t>
            </a:r>
          </a:p>
          <a:p>
            <a:pPr algn="ctr">
              <a:lnSpc>
                <a:spcPct val="150000"/>
              </a:lnSpc>
            </a:pPr>
            <a:r>
              <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rPr>
              <a:t>Particle Therapy and Nuclear Medicine</a:t>
            </a:r>
          </a:p>
        </p:txBody>
      </p:sp>
      <p:pic>
        <p:nvPicPr>
          <p:cNvPr id="7" name="Picture 6">
            <a:extLst>
              <a:ext uri="{FF2B5EF4-FFF2-40B4-BE49-F238E27FC236}">
                <a16:creationId xmlns:a16="http://schemas.microsoft.com/office/drawing/2014/main" id="{BC273556-40D3-6486-1476-E5DFC3C59C3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98370" y="2588121"/>
            <a:ext cx="7795260" cy="2875419"/>
          </a:xfrm>
          <a:prstGeom prst="rect">
            <a:avLst/>
          </a:prstGeom>
        </p:spPr>
      </p:pic>
      <p:sp>
        <p:nvSpPr>
          <p:cNvPr id="4" name="Explosion 2 3">
            <a:extLst>
              <a:ext uri="{FF2B5EF4-FFF2-40B4-BE49-F238E27FC236}">
                <a16:creationId xmlns:a16="http://schemas.microsoft.com/office/drawing/2014/main" id="{5379DA33-81DD-1CC8-6712-441062BB2873}"/>
              </a:ext>
            </a:extLst>
          </p:cNvPr>
          <p:cNvSpPr/>
          <p:nvPr/>
        </p:nvSpPr>
        <p:spPr>
          <a:xfrm>
            <a:off x="8094133" y="-34941"/>
            <a:ext cx="4086767" cy="2304008"/>
          </a:xfrm>
          <a:prstGeom prst="irregularSeal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 </a:t>
            </a:r>
            <a:r>
              <a:rPr lang="en-US" sz="2400" b="1" dirty="0">
                <a:solidFill>
                  <a:srgbClr val="B724E7"/>
                </a:solidFill>
              </a:rPr>
              <a:t>Accelerators by P. </a:t>
            </a:r>
            <a:r>
              <a:rPr lang="en-US" sz="2400" b="1" dirty="0" err="1">
                <a:solidFill>
                  <a:srgbClr val="B724E7"/>
                </a:solidFill>
              </a:rPr>
              <a:t>Pelicon</a:t>
            </a:r>
            <a:endParaRPr lang="en-US" sz="2400" b="1" dirty="0">
              <a:solidFill>
                <a:srgbClr val="B724E7"/>
              </a:solidFill>
            </a:endParaRPr>
          </a:p>
        </p:txBody>
      </p:sp>
      <p:pic>
        <p:nvPicPr>
          <p:cNvPr id="5" name="Picture 4" descr="A qr code on a white background&#10;&#10;AI-generated content may be incorrect.">
            <a:extLst>
              <a:ext uri="{FF2B5EF4-FFF2-40B4-BE49-F238E27FC236}">
                <a16:creationId xmlns:a16="http://schemas.microsoft.com/office/drawing/2014/main" id="{6E503E2B-DCAB-5643-2739-A3E025CEE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2842" y="5037934"/>
            <a:ext cx="1628031" cy="1633664"/>
          </a:xfrm>
          <a:prstGeom prst="rect">
            <a:avLst/>
          </a:prstGeom>
        </p:spPr>
      </p:pic>
      <p:sp>
        <p:nvSpPr>
          <p:cNvPr id="6" name="TextBox 5">
            <a:extLst>
              <a:ext uri="{FF2B5EF4-FFF2-40B4-BE49-F238E27FC236}">
                <a16:creationId xmlns:a16="http://schemas.microsoft.com/office/drawing/2014/main" id="{9C59571F-AB87-EDF9-0250-5C77FC430383}"/>
              </a:ext>
            </a:extLst>
          </p:cNvPr>
          <p:cNvSpPr txBox="1"/>
          <p:nvPr/>
        </p:nvSpPr>
        <p:spPr>
          <a:xfrm>
            <a:off x="4306660" y="5617428"/>
            <a:ext cx="6098720" cy="369332"/>
          </a:xfrm>
          <a:prstGeom prst="rect">
            <a:avLst/>
          </a:prstGeom>
          <a:noFill/>
        </p:spPr>
        <p:txBody>
          <a:bodyPr wrap="square">
            <a:spAutoFit/>
          </a:bodyPr>
          <a:lstStyle/>
          <a:p>
            <a:r>
              <a:rPr lang="en-CH" b="0" i="0" u="none" strike="noStrike" dirty="0">
                <a:solidFill>
                  <a:srgbClr val="000000"/>
                </a:solidFill>
                <a:effectLst/>
                <a:latin typeface="Calibri" panose="020F0502020204030204" pitchFamily="34" charset="0"/>
              </a:rPr>
              <a:t> </a:t>
            </a:r>
            <a:r>
              <a:rPr lang="en-CH" b="0" i="0" u="sng" dirty="0">
                <a:solidFill>
                  <a:srgbClr val="467886"/>
                </a:solidFill>
                <a:effectLst/>
                <a:latin typeface="Calibri" panose="020F0502020204030204" pitchFamily="34" charset="0"/>
                <a:hlinkClick r:id="rId4"/>
              </a:rPr>
              <a:t>https://ifigeneia.eu/masterclass-2026/</a:t>
            </a:r>
            <a:endParaRPr lang="en-CH" dirty="0"/>
          </a:p>
        </p:txBody>
      </p:sp>
    </p:spTree>
    <p:extLst>
      <p:ext uri="{BB962C8B-B14F-4D97-AF65-F5344CB8AC3E}">
        <p14:creationId xmlns:p14="http://schemas.microsoft.com/office/powerpoint/2010/main" val="87371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19365" y="44451"/>
            <a:ext cx="9579427" cy="6705600"/>
          </a:xfrm>
        </p:spPr>
      </p:pic>
      <p:pic>
        <p:nvPicPr>
          <p:cNvPr id="5" name="Picture 10" descr="MC-Logo-RG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08074" y="6095588"/>
            <a:ext cx="18716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160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nvSpPr>
        <p:spPr bwMode="auto">
          <a:xfrm>
            <a:off x="4921586" y="1921626"/>
            <a:ext cx="7383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0070C0"/>
                </a:solidFill>
                <a:latin typeface="+mn-lt"/>
              </a:rPr>
              <a:t>Innovative technologies for next generation ion facilities</a:t>
            </a:r>
          </a:p>
        </p:txBody>
      </p:sp>
      <p:sp>
        <p:nvSpPr>
          <p:cNvPr id="16" name="Rectangle 15">
            <a:extLst>
              <a:ext uri="{FF2B5EF4-FFF2-40B4-BE49-F238E27FC236}">
                <a16:creationId xmlns:a16="http://schemas.microsoft.com/office/drawing/2014/main" id="{28323BF7-5951-1A4F-8718-85EC24B4CF06}"/>
              </a:ext>
            </a:extLst>
          </p:cNvPr>
          <p:cNvSpPr/>
          <p:nvPr/>
        </p:nvSpPr>
        <p:spPr>
          <a:xfrm>
            <a:off x="-3755727" y="1905751"/>
            <a:ext cx="12622606" cy="461665"/>
          </a:xfrm>
          <a:prstGeom prst="rect">
            <a:avLst/>
          </a:prstGeom>
        </p:spPr>
        <p:txBody>
          <a:bodyPr wrap="square">
            <a:spAutoFit/>
          </a:bodyPr>
          <a:lstStyle/>
          <a:p>
            <a:pPr algn="ctr"/>
            <a:r>
              <a:rPr lang="en-US" sz="2400" b="1" dirty="0">
                <a:solidFill>
                  <a:srgbClr val="0070C0"/>
                </a:solidFill>
              </a:rPr>
              <a:t>ALICE heavy-ion experiment at CERN</a:t>
            </a:r>
            <a:endParaRPr lang="x-none" sz="2400" b="1" dirty="0">
              <a:solidFill>
                <a:srgbClr val="0070C0"/>
              </a:solidFill>
            </a:endParaRPr>
          </a:p>
        </p:txBody>
      </p:sp>
      <p:sp>
        <p:nvSpPr>
          <p:cNvPr id="19" name="Rectangle 18"/>
          <p:cNvSpPr/>
          <p:nvPr/>
        </p:nvSpPr>
        <p:spPr>
          <a:xfrm>
            <a:off x="9637355" y="5748995"/>
            <a:ext cx="2321020" cy="369332"/>
          </a:xfrm>
          <a:prstGeom prst="rect">
            <a:avLst/>
          </a:prstGeom>
        </p:spPr>
        <p:txBody>
          <a:bodyPr wrap="none">
            <a:spAutoFit/>
          </a:bodyPr>
          <a:lstStyle/>
          <a:p>
            <a:r>
              <a:rPr lang="en-US" b="1" dirty="0">
                <a:solidFill>
                  <a:schemeClr val="bg1"/>
                </a:solidFill>
              </a:rPr>
              <a:t>ALICE at the CERN LHC</a:t>
            </a:r>
            <a:endParaRPr lang="en-US" dirty="0">
              <a:solidFill>
                <a:schemeClr val="bg1"/>
              </a:solidFill>
            </a:endParaRPr>
          </a:p>
        </p:txBody>
      </p:sp>
      <p:sp>
        <p:nvSpPr>
          <p:cNvPr id="22" name="Rectangle 21"/>
          <p:cNvSpPr/>
          <p:nvPr/>
        </p:nvSpPr>
        <p:spPr>
          <a:xfrm>
            <a:off x="2136680" y="5305200"/>
            <a:ext cx="2321020" cy="369332"/>
          </a:xfrm>
          <a:prstGeom prst="rect">
            <a:avLst/>
          </a:prstGeom>
        </p:spPr>
        <p:txBody>
          <a:bodyPr wrap="none">
            <a:spAutoFit/>
          </a:bodyPr>
          <a:lstStyle/>
          <a:p>
            <a:r>
              <a:rPr lang="en-US" b="1" dirty="0">
                <a:solidFill>
                  <a:schemeClr val="bg1"/>
                </a:solidFill>
              </a:rPr>
              <a:t>ALICE at the CERN LHC</a:t>
            </a:r>
            <a:endParaRPr lang="en-US" dirty="0">
              <a:solidFill>
                <a:schemeClr val="bg1"/>
              </a:solidFill>
            </a:endParaRPr>
          </a:p>
        </p:txBody>
      </p:sp>
      <p:sp>
        <p:nvSpPr>
          <p:cNvPr id="23" name="Rectangle 22"/>
          <p:cNvSpPr/>
          <p:nvPr/>
        </p:nvSpPr>
        <p:spPr>
          <a:xfrm>
            <a:off x="7610111" y="5338939"/>
            <a:ext cx="2039854" cy="369332"/>
          </a:xfrm>
          <a:prstGeom prst="rect">
            <a:avLst/>
          </a:prstGeom>
        </p:spPr>
        <p:txBody>
          <a:bodyPr wrap="none">
            <a:spAutoFit/>
          </a:bodyPr>
          <a:lstStyle/>
          <a:p>
            <a:r>
              <a:rPr lang="en-US" b="1" dirty="0">
                <a:solidFill>
                  <a:schemeClr val="bg1"/>
                </a:solidFill>
              </a:rPr>
              <a:t>GSI and </a:t>
            </a:r>
            <a:r>
              <a:rPr lang="en-US" b="1">
                <a:solidFill>
                  <a:schemeClr val="bg1"/>
                </a:solidFill>
              </a:rPr>
              <a:t>future FAIR</a:t>
            </a:r>
            <a:endParaRPr lang="en-US" dirty="0">
              <a:solidFill>
                <a:schemeClr val="bg1"/>
              </a:solidFill>
            </a:endParaRPr>
          </a:p>
        </p:txBody>
      </p:sp>
      <p:sp>
        <p:nvSpPr>
          <p:cNvPr id="24" name="Rectangle 23"/>
          <p:cNvSpPr/>
          <p:nvPr/>
        </p:nvSpPr>
        <p:spPr>
          <a:xfrm>
            <a:off x="9941976" y="2451828"/>
            <a:ext cx="1862241" cy="369332"/>
          </a:xfrm>
          <a:prstGeom prst="rect">
            <a:avLst/>
          </a:prstGeom>
        </p:spPr>
        <p:txBody>
          <a:bodyPr wrap="none">
            <a:spAutoFit/>
          </a:bodyPr>
          <a:lstStyle/>
          <a:p>
            <a:r>
              <a:rPr lang="en-US" b="1" dirty="0">
                <a:solidFill>
                  <a:schemeClr val="bg1"/>
                </a:solidFill>
              </a:rPr>
              <a:t>GSI therapy room</a:t>
            </a:r>
            <a:endParaRPr lang="en-US" dirty="0">
              <a:solidFill>
                <a:schemeClr val="bg1"/>
              </a:solidFill>
            </a:endParaRPr>
          </a:p>
        </p:txBody>
      </p:sp>
      <p:pic>
        <p:nvPicPr>
          <p:cNvPr id="2" name="Picture 1">
            <a:extLst>
              <a:ext uri="{FF2B5EF4-FFF2-40B4-BE49-F238E27FC236}">
                <a16:creationId xmlns:a16="http://schemas.microsoft.com/office/drawing/2014/main" id="{13C648FD-C11B-A912-B7E8-7AE0271A8D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782" y="2444956"/>
            <a:ext cx="4069917" cy="3229576"/>
          </a:xfrm>
          <a:prstGeom prst="rect">
            <a:avLst/>
          </a:prstGeom>
        </p:spPr>
      </p:pic>
      <p:sp>
        <p:nvSpPr>
          <p:cNvPr id="3" name="Rectangle 2">
            <a:extLst>
              <a:ext uri="{FF2B5EF4-FFF2-40B4-BE49-F238E27FC236}">
                <a16:creationId xmlns:a16="http://schemas.microsoft.com/office/drawing/2014/main" id="{26C9C203-DC13-28CB-6DF7-529A44E138AA}"/>
              </a:ext>
            </a:extLst>
          </p:cNvPr>
          <p:cNvSpPr/>
          <p:nvPr/>
        </p:nvSpPr>
        <p:spPr>
          <a:xfrm>
            <a:off x="387781" y="5299949"/>
            <a:ext cx="2088072" cy="369332"/>
          </a:xfrm>
          <a:prstGeom prst="rect">
            <a:avLst/>
          </a:prstGeom>
        </p:spPr>
        <p:txBody>
          <a:bodyPr wrap="none">
            <a:spAutoFit/>
          </a:bodyPr>
          <a:lstStyle/>
          <a:p>
            <a:r>
              <a:rPr lang="en-US" b="1" dirty="0">
                <a:solidFill>
                  <a:schemeClr val="bg1"/>
                </a:solidFill>
              </a:rPr>
              <a:t>ALICE Control Room</a:t>
            </a:r>
            <a:endParaRPr lang="en-US" dirty="0">
              <a:solidFill>
                <a:schemeClr val="bg1"/>
              </a:solidFill>
            </a:endParaRPr>
          </a:p>
        </p:txBody>
      </p:sp>
      <p:sp>
        <p:nvSpPr>
          <p:cNvPr id="9" name="Titel 1">
            <a:extLst>
              <a:ext uri="{FF2B5EF4-FFF2-40B4-BE49-F238E27FC236}">
                <a16:creationId xmlns:a16="http://schemas.microsoft.com/office/drawing/2014/main" id="{AB5B6AA8-E3FE-E7E6-A36E-D3F62B040E92}"/>
              </a:ext>
            </a:extLst>
          </p:cNvPr>
          <p:cNvSpPr txBox="1">
            <a:spLocks/>
          </p:cNvSpPr>
          <p:nvPr/>
        </p:nvSpPr>
        <p:spPr bwMode="auto">
          <a:xfrm>
            <a:off x="1367419" y="58474"/>
            <a:ext cx="9951720"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Heavy-ion research and heavy-ion therapy</a:t>
            </a:r>
            <a:endParaRPr lang="de-DE" altLang="en-US" sz="3600" b="1" dirty="0">
              <a:solidFill>
                <a:srgbClr val="0000FF"/>
              </a:solidFill>
            </a:endParaRPr>
          </a:p>
        </p:txBody>
      </p:sp>
      <p:pic>
        <p:nvPicPr>
          <p:cNvPr id="10" name="Picture 4">
            <a:extLst>
              <a:ext uri="{FF2B5EF4-FFF2-40B4-BE49-F238E27FC236}">
                <a16:creationId xmlns:a16="http://schemas.microsoft.com/office/drawing/2014/main" id="{C2B4782E-81D1-1A8F-2F2E-C1B5037D7F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91996" y="2444956"/>
            <a:ext cx="3591305" cy="318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227C8F7-00B5-20C6-9DEC-FD6D5720659F}"/>
              </a:ext>
            </a:extLst>
          </p:cNvPr>
          <p:cNvSpPr/>
          <p:nvPr/>
        </p:nvSpPr>
        <p:spPr>
          <a:xfrm>
            <a:off x="4634691" y="5297649"/>
            <a:ext cx="1119217" cy="369332"/>
          </a:xfrm>
          <a:prstGeom prst="rect">
            <a:avLst/>
          </a:prstGeom>
        </p:spPr>
        <p:txBody>
          <a:bodyPr wrap="none">
            <a:spAutoFit/>
          </a:bodyPr>
          <a:lstStyle/>
          <a:p>
            <a:r>
              <a:rPr lang="en-US" b="1" dirty="0">
                <a:solidFill>
                  <a:schemeClr val="bg1"/>
                </a:solidFill>
              </a:rPr>
              <a:t>CERN LHC</a:t>
            </a:r>
            <a:endParaRPr lang="en-US" dirty="0">
              <a:solidFill>
                <a:schemeClr val="bg1"/>
              </a:solidFill>
            </a:endParaRPr>
          </a:p>
        </p:txBody>
      </p:sp>
      <p:pic>
        <p:nvPicPr>
          <p:cNvPr id="11" name="Picture 5">
            <a:extLst>
              <a:ext uri="{FF2B5EF4-FFF2-40B4-BE49-F238E27FC236}">
                <a16:creationId xmlns:a16="http://schemas.microsoft.com/office/drawing/2014/main" id="{F1BD460D-BF92-4752-6329-FEB39EB633A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5889" y="2451828"/>
            <a:ext cx="3758082" cy="316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6CCC87D-1CAC-7478-9F17-059BF616B1F1}"/>
              </a:ext>
            </a:extLst>
          </p:cNvPr>
          <p:cNvSpPr/>
          <p:nvPr/>
        </p:nvSpPr>
        <p:spPr>
          <a:xfrm>
            <a:off x="4661678" y="2552082"/>
            <a:ext cx="2431756" cy="369332"/>
          </a:xfrm>
          <a:prstGeom prst="rect">
            <a:avLst/>
          </a:prstGeom>
        </p:spPr>
        <p:txBody>
          <a:bodyPr wrap="none">
            <a:spAutoFit/>
          </a:bodyPr>
          <a:lstStyle/>
          <a:p>
            <a:r>
              <a:rPr lang="en-US" b="1" dirty="0">
                <a:solidFill>
                  <a:schemeClr val="bg1"/>
                </a:solidFill>
              </a:rPr>
              <a:t>From LHC Technologies</a:t>
            </a:r>
            <a:endParaRPr lang="en-US" dirty="0">
              <a:solidFill>
                <a:schemeClr val="bg1"/>
              </a:solidFill>
            </a:endParaRPr>
          </a:p>
        </p:txBody>
      </p:sp>
      <p:sp>
        <p:nvSpPr>
          <p:cNvPr id="17" name="Rectangle 16">
            <a:extLst>
              <a:ext uri="{FF2B5EF4-FFF2-40B4-BE49-F238E27FC236}">
                <a16:creationId xmlns:a16="http://schemas.microsoft.com/office/drawing/2014/main" id="{65F5B759-7801-F301-D706-E731E58950CE}"/>
              </a:ext>
            </a:extLst>
          </p:cNvPr>
          <p:cNvSpPr/>
          <p:nvPr/>
        </p:nvSpPr>
        <p:spPr>
          <a:xfrm>
            <a:off x="8421477" y="2564523"/>
            <a:ext cx="2392963" cy="369332"/>
          </a:xfrm>
          <a:prstGeom prst="rect">
            <a:avLst/>
          </a:prstGeom>
        </p:spPr>
        <p:txBody>
          <a:bodyPr wrap="none">
            <a:spAutoFit/>
          </a:bodyPr>
          <a:lstStyle/>
          <a:p>
            <a:r>
              <a:rPr lang="en-US" b="1" dirty="0">
                <a:solidFill>
                  <a:schemeClr val="bg1"/>
                </a:solidFill>
              </a:rPr>
              <a:t>to medical applications</a:t>
            </a:r>
            <a:endParaRPr lang="en-US" dirty="0">
              <a:solidFill>
                <a:schemeClr val="bg1"/>
              </a:solidFill>
            </a:endParaRPr>
          </a:p>
        </p:txBody>
      </p:sp>
      <p:sp>
        <p:nvSpPr>
          <p:cNvPr id="20" name="Rectangle 19">
            <a:extLst>
              <a:ext uri="{FF2B5EF4-FFF2-40B4-BE49-F238E27FC236}">
                <a16:creationId xmlns:a16="http://schemas.microsoft.com/office/drawing/2014/main" id="{B44AEE85-7AD5-6869-9015-23B1CECA8FD1}"/>
              </a:ext>
            </a:extLst>
          </p:cNvPr>
          <p:cNvSpPr/>
          <p:nvPr/>
        </p:nvSpPr>
        <p:spPr>
          <a:xfrm>
            <a:off x="8421477" y="5243179"/>
            <a:ext cx="2384242" cy="369332"/>
          </a:xfrm>
          <a:prstGeom prst="rect">
            <a:avLst/>
          </a:prstGeom>
        </p:spPr>
        <p:txBody>
          <a:bodyPr wrap="none">
            <a:spAutoFit/>
          </a:bodyPr>
          <a:lstStyle/>
          <a:p>
            <a:r>
              <a:rPr lang="en-US" b="1" dirty="0">
                <a:solidFill>
                  <a:schemeClr val="bg1"/>
                </a:solidFill>
              </a:rPr>
              <a:t>Cancer Therapy Facility</a:t>
            </a:r>
            <a:endParaRPr lang="en-US" dirty="0">
              <a:solidFill>
                <a:schemeClr val="bg1"/>
              </a:solidFill>
            </a:endParaRPr>
          </a:p>
        </p:txBody>
      </p:sp>
      <p:sp>
        <p:nvSpPr>
          <p:cNvPr id="6" name="Rectangle 5">
            <a:extLst>
              <a:ext uri="{FF2B5EF4-FFF2-40B4-BE49-F238E27FC236}">
                <a16:creationId xmlns:a16="http://schemas.microsoft.com/office/drawing/2014/main" id="{B0B79CBB-6D1C-2527-8DD9-AF777B8FE001}"/>
              </a:ext>
            </a:extLst>
          </p:cNvPr>
          <p:cNvSpPr>
            <a:spLocks noChangeArrowheads="1"/>
          </p:cNvSpPr>
          <p:nvPr/>
        </p:nvSpPr>
        <p:spPr bwMode="auto">
          <a:xfrm>
            <a:off x="1186835" y="1081364"/>
            <a:ext cx="9818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7030A0"/>
                </a:solidFill>
                <a:latin typeface="Arial" panose="020B0604020202020204" pitchFamily="34" charset="0"/>
                <a:cs typeface="Arial" panose="020B0604020202020204" pitchFamily="34" charset="0"/>
              </a:rPr>
              <a:t>Next Steps: Next Ion Medical Machine Study, NIMMS, CERN group</a:t>
            </a:r>
          </a:p>
        </p:txBody>
      </p:sp>
    </p:spTree>
    <p:extLst>
      <p:ext uri="{BB962C8B-B14F-4D97-AF65-F5344CB8AC3E}">
        <p14:creationId xmlns:p14="http://schemas.microsoft.com/office/powerpoint/2010/main" val="605831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5200" y="1490345"/>
            <a:ext cx="8027689" cy="3660775"/>
          </a:xfrm>
        </p:spPr>
      </p:pic>
      <p:sp>
        <p:nvSpPr>
          <p:cNvPr id="5" name="TextBox 4"/>
          <p:cNvSpPr txBox="1"/>
          <p:nvPr/>
        </p:nvSpPr>
        <p:spPr>
          <a:xfrm>
            <a:off x="8736584" y="881096"/>
            <a:ext cx="3194304" cy="5078311"/>
          </a:xfrm>
          <a:prstGeom prst="rect">
            <a:avLst/>
          </a:prstGeom>
          <a:ln/>
        </p:spPr>
        <p:style>
          <a:lnRef idx="1">
            <a:schemeClr val="accent1"/>
          </a:lnRef>
          <a:fillRef idx="3">
            <a:schemeClr val="accent1"/>
          </a:fillRef>
          <a:effectRef idx="2">
            <a:schemeClr val="accent1"/>
          </a:effectRef>
          <a:fontRef idx="minor">
            <a:schemeClr val="lt1"/>
          </a:fontRef>
        </p:style>
        <p:txBody>
          <a:bodyPr rot="0" spcFirstLastPara="1" vertOverflow="overflow" horzOverflow="overflow" vert="horz" wrap="square" lIns="45719" tIns="45719" rIns="45719" bIns="45719" numCol="1" spcCol="38100" rtlCol="0" anchor="t">
            <a:spAutoFit/>
          </a:bodyPr>
          <a:lstStyle/>
          <a:p>
            <a:pPr defTabSz="914377"/>
            <a:r>
              <a:rPr lang="en-US" sz="3600" dirty="0"/>
              <a:t>Particle accelerators are our door to access the subatomic dimension… and exploit the atom and its components</a:t>
            </a:r>
            <a:endParaRPr lang="en-GB" sz="3600" dirty="0"/>
          </a:p>
        </p:txBody>
      </p:sp>
      <p:sp>
        <p:nvSpPr>
          <p:cNvPr id="8" name="Title 4"/>
          <p:cNvSpPr>
            <a:spLocks noGrp="1"/>
          </p:cNvSpPr>
          <p:nvPr>
            <p:ph type="title"/>
          </p:nvPr>
        </p:nvSpPr>
        <p:spPr>
          <a:xfrm>
            <a:off x="1397987" y="153573"/>
            <a:ext cx="10084812" cy="590931"/>
          </a:xfrm>
        </p:spPr>
        <p:txBody>
          <a:bodyPr wrap="none">
            <a:spAutoFit/>
          </a:bodyPr>
          <a:lstStyle/>
          <a:p>
            <a:r>
              <a:rPr lang="en-US" altLang="de-DE" sz="3600" b="1">
                <a:solidFill>
                  <a:srgbClr val="0000FF"/>
                </a:solidFill>
                <a:latin typeface="ArialMT"/>
              </a:rPr>
              <a:t>Accelerators</a:t>
            </a:r>
            <a:r>
              <a:rPr lang="en-US" altLang="de-DE" sz="3600" b="1" dirty="0">
                <a:solidFill>
                  <a:srgbClr val="0000FF"/>
                </a:solidFill>
                <a:latin typeface="ArialMT"/>
              </a:rPr>
              <a:t>: our key to </a:t>
            </a:r>
            <a:r>
              <a:rPr lang="en-US" altLang="de-DE" sz="3600" b="1">
                <a:solidFill>
                  <a:srgbClr val="0000FF"/>
                </a:solidFill>
                <a:latin typeface="ArialMT"/>
              </a:rPr>
              <a:t>the subatomic world</a:t>
            </a:r>
            <a:endParaRPr lang="en-US" altLang="de-DE" sz="3600" b="1" dirty="0"/>
          </a:p>
        </p:txBody>
      </p:sp>
      <p:pic>
        <p:nvPicPr>
          <p:cNvPr id="9" name="Picture 8"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 y="28892"/>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281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76300"/>
            <a:ext cx="12192000" cy="5084113"/>
          </a:xfrm>
          <a:prstGeom prst="rect">
            <a:avLst/>
          </a:prstGeom>
        </p:spPr>
      </p:pic>
      <p:sp>
        <p:nvSpPr>
          <p:cNvPr id="7" name="Title 4"/>
          <p:cNvSpPr>
            <a:spLocks noGrp="1"/>
          </p:cNvSpPr>
          <p:nvPr>
            <p:ph type="title"/>
          </p:nvPr>
        </p:nvSpPr>
        <p:spPr>
          <a:xfrm>
            <a:off x="1397987" y="153573"/>
            <a:ext cx="9443611" cy="590931"/>
          </a:xfrm>
        </p:spPr>
        <p:txBody>
          <a:bodyPr wrap="none">
            <a:spAutoFit/>
          </a:bodyPr>
          <a:lstStyle/>
          <a:p>
            <a:r>
              <a:rPr lang="en-US" altLang="de-DE" sz="3600" b="1" dirty="0">
                <a:solidFill>
                  <a:srgbClr val="0000FF"/>
                </a:solidFill>
                <a:latin typeface="ArialMT"/>
              </a:rPr>
              <a:t>Accelerators: can precisely deliver energy</a:t>
            </a:r>
            <a:endParaRPr lang="en-US" altLang="de-DE" sz="3600" b="1" dirty="0"/>
          </a:p>
        </p:txBody>
      </p:sp>
      <p:pic>
        <p:nvPicPr>
          <p:cNvPr id="8" name="Picture 7"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 y="28892"/>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419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3BA61-B613-4E6C-8531-F9DD6E3F78C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63768" y="1863060"/>
            <a:ext cx="3617492" cy="2859015"/>
          </a:xfrm>
          <a:prstGeom prst="rect">
            <a:avLst/>
          </a:prstGeom>
          <a:noFill/>
          <a:ln>
            <a:noFill/>
          </a:ln>
        </p:spPr>
      </p:pic>
      <p:pic>
        <p:nvPicPr>
          <p:cNvPr id="8" name="Picture 7" descr="A picture containing bunch, wire, cloudy, line&#10;&#10;Description automatically generated">
            <a:extLst>
              <a:ext uri="{FF2B5EF4-FFF2-40B4-BE49-F238E27FC236}">
                <a16:creationId xmlns:a16="http://schemas.microsoft.com/office/drawing/2014/main" id="{87E7EC80-29CC-451B-BDCF-4B8323149562}"/>
              </a:ext>
            </a:extLst>
          </p:cNvPr>
          <p:cNvPicPr>
            <a:picLocks noChangeAspect="1"/>
          </p:cNvPicPr>
          <p:nvPr/>
        </p:nvPicPr>
        <p:blipFill>
          <a:blip r:embed="rId3"/>
          <a:stretch>
            <a:fillRect/>
          </a:stretch>
        </p:blipFill>
        <p:spPr>
          <a:xfrm>
            <a:off x="3887772" y="1613946"/>
            <a:ext cx="3732224" cy="3055006"/>
          </a:xfrm>
          <a:prstGeom prst="rect">
            <a:avLst/>
          </a:prstGeom>
        </p:spPr>
      </p:pic>
      <p:cxnSp>
        <p:nvCxnSpPr>
          <p:cNvPr id="10" name="Straight Arrow Connector 9">
            <a:extLst>
              <a:ext uri="{FF2B5EF4-FFF2-40B4-BE49-F238E27FC236}">
                <a16:creationId xmlns:a16="http://schemas.microsoft.com/office/drawing/2014/main" id="{A4DDE337-E462-4923-8078-FF80A8A0F5E8}"/>
              </a:ext>
            </a:extLst>
          </p:cNvPr>
          <p:cNvCxnSpPr/>
          <p:nvPr/>
        </p:nvCxnSpPr>
        <p:spPr>
          <a:xfrm flipV="1">
            <a:off x="1313488" y="2373327"/>
            <a:ext cx="6159024" cy="15928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5206673-CFF9-4018-B874-971E42D91323}"/>
              </a:ext>
            </a:extLst>
          </p:cNvPr>
          <p:cNvSpPr/>
          <p:nvPr/>
        </p:nvSpPr>
        <p:spPr>
          <a:xfrm>
            <a:off x="992268" y="3966153"/>
            <a:ext cx="173736" cy="1832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2" name="TextBox 11">
            <a:extLst>
              <a:ext uri="{FF2B5EF4-FFF2-40B4-BE49-F238E27FC236}">
                <a16:creationId xmlns:a16="http://schemas.microsoft.com/office/drawing/2014/main" id="{26069F0E-D8A7-4593-8CFF-52CFF99C8E5C}"/>
              </a:ext>
            </a:extLst>
          </p:cNvPr>
          <p:cNvSpPr txBox="1"/>
          <p:nvPr/>
        </p:nvSpPr>
        <p:spPr>
          <a:xfrm>
            <a:off x="596563" y="3283789"/>
            <a:ext cx="838691" cy="369332"/>
          </a:xfrm>
          <a:prstGeom prst="rect">
            <a:avLst/>
          </a:prstGeom>
          <a:noFill/>
        </p:spPr>
        <p:txBody>
          <a:bodyPr wrap="none" rtlCol="0">
            <a:spAutoFit/>
          </a:bodyPr>
          <a:lstStyle/>
          <a:p>
            <a:r>
              <a:rPr lang="fr-CH" i="1" dirty="0"/>
              <a:t>proton</a:t>
            </a:r>
            <a:endParaRPr lang="en-GB" i="1" dirty="0"/>
          </a:p>
        </p:txBody>
      </p:sp>
      <p:sp>
        <p:nvSpPr>
          <p:cNvPr id="13" name="TextBox 12">
            <a:extLst>
              <a:ext uri="{FF2B5EF4-FFF2-40B4-BE49-F238E27FC236}">
                <a16:creationId xmlns:a16="http://schemas.microsoft.com/office/drawing/2014/main" id="{587FC968-E52E-4E4B-B435-7B43D229B65B}"/>
              </a:ext>
            </a:extLst>
          </p:cNvPr>
          <p:cNvSpPr txBox="1"/>
          <p:nvPr/>
        </p:nvSpPr>
        <p:spPr>
          <a:xfrm>
            <a:off x="778424" y="5398316"/>
            <a:ext cx="10329122" cy="553998"/>
          </a:xfrm>
          <a:prstGeom prst="rect">
            <a:avLst/>
          </a:prstGeom>
          <a:noFill/>
        </p:spPr>
        <p:txBody>
          <a:bodyPr wrap="square" lIns="0" tIns="0" rIns="0" bIns="0" rtlCol="0">
            <a:spAutoFit/>
          </a:bodyPr>
          <a:lstStyle/>
          <a:p>
            <a:pPr algn="l"/>
            <a:r>
              <a:rPr lang="en-GB" dirty="0"/>
              <a:t>A particle loses energy very slowly, until the time spent next to an atom becomes short enough to let it lose large fractions of its energy, and then the particle stops.</a:t>
            </a:r>
          </a:p>
        </p:txBody>
      </p:sp>
      <p:sp>
        <p:nvSpPr>
          <p:cNvPr id="9" name="Title 4">
            <a:extLst>
              <a:ext uri="{FF2B5EF4-FFF2-40B4-BE49-F238E27FC236}">
                <a16:creationId xmlns:a16="http://schemas.microsoft.com/office/drawing/2014/main" id="{381A9BF7-176F-85B4-8078-BD652EA01B06}"/>
              </a:ext>
            </a:extLst>
          </p:cNvPr>
          <p:cNvSpPr txBox="1">
            <a:spLocks/>
          </p:cNvSpPr>
          <p:nvPr/>
        </p:nvSpPr>
        <p:spPr>
          <a:xfrm>
            <a:off x="2769587" y="181783"/>
            <a:ext cx="6502614" cy="5909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de-DE" sz="3600" b="1" dirty="0">
                <a:solidFill>
                  <a:srgbClr val="0000FF"/>
                </a:solidFill>
                <a:latin typeface="ArialMT"/>
              </a:rPr>
              <a:t>A particle beam in the matter</a:t>
            </a:r>
            <a:endParaRPr lang="en-US" altLang="de-DE" sz="3600" b="1" dirty="0"/>
          </a:p>
        </p:txBody>
      </p:sp>
      <p:sp>
        <p:nvSpPr>
          <p:cNvPr id="17" name="TextBox 16">
            <a:extLst>
              <a:ext uri="{FF2B5EF4-FFF2-40B4-BE49-F238E27FC236}">
                <a16:creationId xmlns:a16="http://schemas.microsoft.com/office/drawing/2014/main" id="{DD1C7872-7670-4E73-DD21-4E7428F66D6D}"/>
              </a:ext>
            </a:extLst>
          </p:cNvPr>
          <p:cNvSpPr txBox="1"/>
          <p:nvPr/>
        </p:nvSpPr>
        <p:spPr>
          <a:xfrm>
            <a:off x="10069813" y="1453581"/>
            <a:ext cx="2075466" cy="369332"/>
          </a:xfrm>
          <a:prstGeom prst="rect">
            <a:avLst/>
          </a:prstGeom>
          <a:noFill/>
        </p:spPr>
        <p:txBody>
          <a:bodyPr wrap="square">
            <a:spAutoFit/>
          </a:bodyPr>
          <a:lstStyle/>
          <a:p>
            <a:r>
              <a:rPr lang="en-US" altLang="de-DE" sz="1800" b="1" dirty="0">
                <a:solidFill>
                  <a:srgbClr val="C00000"/>
                </a:solidFill>
                <a:latin typeface="ArialMT"/>
              </a:rPr>
              <a:t>BRAGG PEAK </a:t>
            </a:r>
            <a:endParaRPr lang="en-CH" dirty="0">
              <a:solidFill>
                <a:srgbClr val="C00000"/>
              </a:solidFill>
            </a:endParaRPr>
          </a:p>
        </p:txBody>
      </p:sp>
    </p:spTree>
    <p:extLst>
      <p:ext uri="{BB962C8B-B14F-4D97-AF65-F5344CB8AC3E}">
        <p14:creationId xmlns:p14="http://schemas.microsoft.com/office/powerpoint/2010/main" val="1529571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38708" y="3621024"/>
            <a:ext cx="7453292" cy="3236976"/>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6990" y="931547"/>
            <a:ext cx="6885330" cy="3310818"/>
          </a:xfrm>
        </p:spPr>
      </p:pic>
      <p:pic>
        <p:nvPicPr>
          <p:cNvPr id="12" name="Picture 11"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4"/>
          <p:cNvSpPr>
            <a:spLocks noGrp="1"/>
          </p:cNvSpPr>
          <p:nvPr>
            <p:ph type="title"/>
          </p:nvPr>
        </p:nvSpPr>
        <p:spPr>
          <a:xfrm>
            <a:off x="463029" y="5116217"/>
            <a:ext cx="5679760" cy="867930"/>
          </a:xfrm>
        </p:spPr>
        <p:txBody>
          <a:bodyPr wrap="none">
            <a:spAutoFit/>
          </a:bodyPr>
          <a:lstStyle/>
          <a:p>
            <a:r>
              <a:rPr lang="en-US" altLang="de-DE" sz="2800" b="1" dirty="0">
                <a:solidFill>
                  <a:srgbClr val="0000FF"/>
                </a:solidFill>
                <a:latin typeface="ArialMT"/>
              </a:rPr>
              <a:t>And if the cells has the cancer? </a:t>
            </a:r>
            <a:br>
              <a:rPr lang="en-US" altLang="de-DE" sz="2800" b="1" dirty="0">
                <a:solidFill>
                  <a:srgbClr val="0000FF"/>
                </a:solidFill>
                <a:latin typeface="ArialMT"/>
              </a:rPr>
            </a:br>
            <a:r>
              <a:rPr lang="en-US" altLang="de-DE" sz="2800" b="1" dirty="0">
                <a:solidFill>
                  <a:srgbClr val="0000FF"/>
                </a:solidFill>
                <a:latin typeface="ArialMT"/>
              </a:rPr>
              <a:t>Killed ! </a:t>
            </a:r>
            <a:endParaRPr lang="en-US" altLang="de-DE" sz="2800" b="1" dirty="0"/>
          </a:p>
        </p:txBody>
      </p:sp>
      <p:sp>
        <p:nvSpPr>
          <p:cNvPr id="16" name="Title 4"/>
          <p:cNvSpPr txBox="1">
            <a:spLocks/>
          </p:cNvSpPr>
          <p:nvPr/>
        </p:nvSpPr>
        <p:spPr>
          <a:xfrm>
            <a:off x="944785" y="143763"/>
            <a:ext cx="11076622" cy="5909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de-DE" sz="3600" b="1">
                <a:solidFill>
                  <a:srgbClr val="0000FF"/>
                </a:solidFill>
                <a:latin typeface="ArialMT"/>
              </a:rPr>
              <a:t>A particle beam can break the DNA and kill a cell</a:t>
            </a:r>
            <a:endParaRPr lang="en-US" altLang="de-DE" sz="3600" b="1" dirty="0"/>
          </a:p>
        </p:txBody>
      </p:sp>
      <p:pic>
        <p:nvPicPr>
          <p:cNvPr id="2" name="Content Placeholder 5">
            <a:extLst>
              <a:ext uri="{FF2B5EF4-FFF2-40B4-BE49-F238E27FC236}">
                <a16:creationId xmlns:a16="http://schemas.microsoft.com/office/drawing/2014/main" id="{D758EE8A-83E2-FBC9-6003-92BDCE09CF4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681459" y="653265"/>
            <a:ext cx="3726540" cy="3236975"/>
          </a:xfrm>
          <a:prstGeom prst="rect">
            <a:avLst/>
          </a:prstGeom>
        </p:spPr>
      </p:pic>
      <p:pic>
        <p:nvPicPr>
          <p:cNvPr id="7" name="Picture 6">
            <a:extLst>
              <a:ext uri="{FF2B5EF4-FFF2-40B4-BE49-F238E27FC236}">
                <a16:creationId xmlns:a16="http://schemas.microsoft.com/office/drawing/2014/main" id="{6FA71666-825F-2979-9EE7-F34B5CC44F13}"/>
              </a:ext>
            </a:extLst>
          </p:cNvPr>
          <p:cNvPicPr>
            <a:picLocks noChangeAspect="1"/>
          </p:cNvPicPr>
          <p:nvPr/>
        </p:nvPicPr>
        <p:blipFill>
          <a:blip r:embed="rId6"/>
          <a:stretch>
            <a:fillRect/>
          </a:stretch>
        </p:blipFill>
        <p:spPr>
          <a:xfrm>
            <a:off x="7347770" y="2398710"/>
            <a:ext cx="800100" cy="317500"/>
          </a:xfrm>
          <a:prstGeom prst="rect">
            <a:avLst/>
          </a:prstGeom>
        </p:spPr>
      </p:pic>
    </p:spTree>
    <p:extLst>
      <p:ext uri="{BB962C8B-B14F-4D97-AF65-F5344CB8AC3E}">
        <p14:creationId xmlns:p14="http://schemas.microsoft.com/office/powerpoint/2010/main" val="33379304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191893E-FDBE-3704-C25A-1A3F87F63E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3300" y="1600200"/>
            <a:ext cx="7076746" cy="4042551"/>
          </a:xfrm>
          <a:prstGeom prst="rect">
            <a:avLst/>
          </a:prstGeom>
        </p:spPr>
      </p:pic>
      <p:sp>
        <p:nvSpPr>
          <p:cNvPr id="29" name="Footer Placeholder 3">
            <a:extLst>
              <a:ext uri="{FF2B5EF4-FFF2-40B4-BE49-F238E27FC236}">
                <a16:creationId xmlns:a16="http://schemas.microsoft.com/office/drawing/2014/main" id="{C7183F3F-E1E5-372E-898A-9A87103EA822}"/>
              </a:ext>
            </a:extLst>
          </p:cNvPr>
          <p:cNvSpPr>
            <a:spLocks noGrp="1"/>
          </p:cNvSpPr>
          <p:nvPr>
            <p:ph type="ftr" sz="quarter" idx="3"/>
          </p:nvPr>
        </p:nvSpPr>
        <p:spPr>
          <a:xfrm>
            <a:off x="1003300" y="5269413"/>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A. Degiovanni – M. Vretenar, Accelerators for Medicine</a:t>
            </a:r>
            <a:endParaRPr lang="en-US" dirty="0"/>
          </a:p>
        </p:txBody>
      </p:sp>
      <p:sp>
        <p:nvSpPr>
          <p:cNvPr id="31" name="Title 2">
            <a:extLst>
              <a:ext uri="{FF2B5EF4-FFF2-40B4-BE49-F238E27FC236}">
                <a16:creationId xmlns:a16="http://schemas.microsoft.com/office/drawing/2014/main" id="{FB6B5DFD-B2BC-6245-4076-F251EAFD2EF7}"/>
              </a:ext>
            </a:extLst>
          </p:cNvPr>
          <p:cNvSpPr>
            <a:spLocks noGrp="1"/>
          </p:cNvSpPr>
          <p:nvPr>
            <p:ph type="title"/>
          </p:nvPr>
        </p:nvSpPr>
        <p:spPr>
          <a:xfrm>
            <a:off x="995719" y="549041"/>
            <a:ext cx="7540413" cy="1237016"/>
          </a:xfrm>
        </p:spPr>
        <p:txBody>
          <a:bodyPr>
            <a:normAutofit/>
          </a:bodyPr>
          <a:lstStyle/>
          <a:p>
            <a:r>
              <a:rPr lang="en-GB" sz="2800" b="1" dirty="0">
                <a:solidFill>
                  <a:srgbClr val="7030A0"/>
                </a:solidFill>
                <a:latin typeface="+mn-lt"/>
              </a:rPr>
              <a:t>Comparing photons, protons, and heavier ions</a:t>
            </a:r>
          </a:p>
        </p:txBody>
      </p:sp>
      <p:sp>
        <p:nvSpPr>
          <p:cNvPr id="4" name="Titel 1">
            <a:extLst>
              <a:ext uri="{FF2B5EF4-FFF2-40B4-BE49-F238E27FC236}">
                <a16:creationId xmlns:a16="http://schemas.microsoft.com/office/drawing/2014/main" id="{2C19DB17-87B1-C61B-3B2A-6BC0A8761411}"/>
              </a:ext>
            </a:extLst>
          </p:cNvPr>
          <p:cNvSpPr txBox="1">
            <a:spLocks/>
          </p:cNvSpPr>
          <p:nvPr/>
        </p:nvSpPr>
        <p:spPr bwMode="auto">
          <a:xfrm>
            <a:off x="1984886" y="77289"/>
            <a:ext cx="9359900" cy="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3600" b="1" dirty="0">
                <a:solidFill>
                  <a:srgbClr val="0000FF"/>
                </a:solidFill>
              </a:rPr>
              <a:t>Particle properties and cancer therapy</a:t>
            </a:r>
            <a:endParaRPr lang="de-DE" altLang="en-US" sz="3600" b="1" dirty="0">
              <a:solidFill>
                <a:srgbClr val="0000FF"/>
              </a:solidFill>
            </a:endParaRPr>
          </a:p>
        </p:txBody>
      </p:sp>
      <p:pic>
        <p:nvPicPr>
          <p:cNvPr id="5" name="Immagine 3">
            <a:extLst>
              <a:ext uri="{FF2B5EF4-FFF2-40B4-BE49-F238E27FC236}">
                <a16:creationId xmlns:a16="http://schemas.microsoft.com/office/drawing/2014/main" id="{873AA7E4-6CED-E09F-D387-59AD39FC9D7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072234" y="4346908"/>
            <a:ext cx="4051682" cy="1665227"/>
          </a:xfrm>
          <a:prstGeom prst="rect">
            <a:avLst/>
          </a:prstGeom>
        </p:spPr>
      </p:pic>
      <p:sp>
        <p:nvSpPr>
          <p:cNvPr id="6" name="TextBox 5">
            <a:extLst>
              <a:ext uri="{FF2B5EF4-FFF2-40B4-BE49-F238E27FC236}">
                <a16:creationId xmlns:a16="http://schemas.microsoft.com/office/drawing/2014/main" id="{97303937-BD79-BCB2-DDE8-168B0882ED5C}"/>
              </a:ext>
            </a:extLst>
          </p:cNvPr>
          <p:cNvSpPr txBox="1"/>
          <p:nvPr/>
        </p:nvSpPr>
        <p:spPr>
          <a:xfrm>
            <a:off x="7234458" y="1530288"/>
            <a:ext cx="4850249" cy="646331"/>
          </a:xfrm>
          <a:prstGeom prst="rect">
            <a:avLst/>
          </a:prstGeom>
          <a:noFill/>
        </p:spPr>
        <p:txBody>
          <a:bodyPr wrap="square">
            <a:spAutoFit/>
          </a:bodyPr>
          <a:lstStyle/>
          <a:p>
            <a:r>
              <a:rPr lang="fr-CH" b="1" dirty="0">
                <a:solidFill>
                  <a:srgbClr val="7030A0"/>
                </a:solidFill>
              </a:rPr>
              <a:t>Carbon ions cause double </a:t>
            </a:r>
            <a:r>
              <a:rPr lang="fr-CH" b="1" dirty="0" err="1">
                <a:solidFill>
                  <a:srgbClr val="7030A0"/>
                </a:solidFill>
              </a:rPr>
              <a:t>strand</a:t>
            </a:r>
            <a:r>
              <a:rPr lang="fr-CH" b="1" dirty="0">
                <a:solidFill>
                  <a:srgbClr val="7030A0"/>
                </a:solidFill>
              </a:rPr>
              <a:t> DNA </a:t>
            </a:r>
            <a:r>
              <a:rPr lang="fr-CH" b="1" dirty="0" err="1">
                <a:solidFill>
                  <a:srgbClr val="7030A0"/>
                </a:solidFill>
              </a:rPr>
              <a:t>breaking</a:t>
            </a:r>
            <a:endParaRPr lang="fr-CH" b="1" dirty="0">
              <a:solidFill>
                <a:srgbClr val="7030A0"/>
              </a:solidFill>
            </a:endParaRPr>
          </a:p>
          <a:p>
            <a:r>
              <a:rPr lang="fr-CH" b="1" dirty="0">
                <a:solidFill>
                  <a:srgbClr val="7030A0"/>
                </a:solidFill>
              </a:rPr>
              <a:t>→ </a:t>
            </a:r>
            <a:r>
              <a:rPr lang="fr-CH" b="1" dirty="0">
                <a:solidFill>
                  <a:srgbClr val="C00000"/>
                </a:solidFill>
              </a:rPr>
              <a:t>are effective </a:t>
            </a:r>
            <a:r>
              <a:rPr lang="fr-CH" b="1" dirty="0" err="1">
                <a:solidFill>
                  <a:srgbClr val="C00000"/>
                </a:solidFill>
              </a:rPr>
              <a:t>against</a:t>
            </a:r>
            <a:r>
              <a:rPr lang="fr-CH" b="1" dirty="0">
                <a:solidFill>
                  <a:srgbClr val="C00000"/>
                </a:solidFill>
              </a:rPr>
              <a:t> «</a:t>
            </a:r>
            <a:r>
              <a:rPr lang="fr-CH" b="1" dirty="0" err="1">
                <a:solidFill>
                  <a:srgbClr val="C00000"/>
                </a:solidFill>
              </a:rPr>
              <a:t>radioresistant</a:t>
            </a:r>
            <a:r>
              <a:rPr lang="fr-CH" b="1" dirty="0">
                <a:solidFill>
                  <a:srgbClr val="C00000"/>
                </a:solidFill>
              </a:rPr>
              <a:t>» </a:t>
            </a:r>
            <a:r>
              <a:rPr lang="fr-CH" b="1" dirty="0" err="1">
                <a:solidFill>
                  <a:srgbClr val="C00000"/>
                </a:solidFill>
              </a:rPr>
              <a:t>tumours</a:t>
            </a:r>
            <a:endParaRPr lang="fr-CH" b="1" dirty="0">
              <a:solidFill>
                <a:srgbClr val="C00000"/>
              </a:solidFill>
            </a:endParaRPr>
          </a:p>
        </p:txBody>
      </p:sp>
      <p:grpSp>
        <p:nvGrpSpPr>
          <p:cNvPr id="7" name="Gruppo 9">
            <a:extLst>
              <a:ext uri="{FF2B5EF4-FFF2-40B4-BE49-F238E27FC236}">
                <a16:creationId xmlns:a16="http://schemas.microsoft.com/office/drawing/2014/main" id="{432BC91A-4C37-46B5-C8F6-499B5D6D1529}"/>
              </a:ext>
            </a:extLst>
          </p:cNvPr>
          <p:cNvGrpSpPr/>
          <p:nvPr/>
        </p:nvGrpSpPr>
        <p:grpSpPr>
          <a:xfrm>
            <a:off x="8188037" y="2313711"/>
            <a:ext cx="3851700" cy="1898405"/>
            <a:chOff x="4444752" y="4649315"/>
            <a:chExt cx="4348272" cy="1905000"/>
          </a:xfrm>
        </p:grpSpPr>
        <p:pic>
          <p:nvPicPr>
            <p:cNvPr id="8" name="Immagine 4">
              <a:extLst>
                <a:ext uri="{FF2B5EF4-FFF2-40B4-BE49-F238E27FC236}">
                  <a16:creationId xmlns:a16="http://schemas.microsoft.com/office/drawing/2014/main" id="{A70CD457-AB72-BBDE-1E6A-F9919F2A45B9}"/>
                </a:ext>
              </a:extLst>
            </p:cNvPr>
            <p:cNvPicPr>
              <a:picLocks noChangeAspect="1"/>
            </p:cNvPicPr>
            <p:nvPr/>
          </p:nvPicPr>
          <p:blipFill>
            <a:blip r:embed="rId5"/>
            <a:stretch>
              <a:fillRect/>
            </a:stretch>
          </p:blipFill>
          <p:spPr>
            <a:xfrm>
              <a:off x="4444752" y="4649315"/>
              <a:ext cx="2000250" cy="1905000"/>
            </a:xfrm>
            <a:prstGeom prst="rect">
              <a:avLst/>
            </a:prstGeom>
          </p:spPr>
        </p:pic>
        <p:pic>
          <p:nvPicPr>
            <p:cNvPr id="9" name="Immagine 8">
              <a:extLst>
                <a:ext uri="{FF2B5EF4-FFF2-40B4-BE49-F238E27FC236}">
                  <a16:creationId xmlns:a16="http://schemas.microsoft.com/office/drawing/2014/main" id="{331E3382-C0C9-EC18-293A-306D285CF2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861"/>
            <a:stretch/>
          </p:blipFill>
          <p:spPr>
            <a:xfrm>
              <a:off x="6445001" y="4649315"/>
              <a:ext cx="2348023" cy="1905000"/>
            </a:xfrm>
            <a:prstGeom prst="rect">
              <a:avLst/>
            </a:prstGeom>
          </p:spPr>
        </p:pic>
        <p:sp>
          <p:nvSpPr>
            <p:cNvPr id="10" name="CasellaDiTesto 11">
              <a:extLst>
                <a:ext uri="{FF2B5EF4-FFF2-40B4-BE49-F238E27FC236}">
                  <a16:creationId xmlns:a16="http://schemas.microsoft.com/office/drawing/2014/main" id="{7509A607-8827-99C1-340A-927A34693593}"/>
                </a:ext>
              </a:extLst>
            </p:cNvPr>
            <p:cNvSpPr txBox="1"/>
            <p:nvPr/>
          </p:nvSpPr>
          <p:spPr>
            <a:xfrm>
              <a:off x="5913853" y="6276036"/>
              <a:ext cx="1420416" cy="219750"/>
            </a:xfrm>
            <a:prstGeom prst="rect">
              <a:avLst/>
            </a:prstGeom>
            <a:noFill/>
          </p:spPr>
          <p:txBody>
            <a:bodyPr wrap="square" rtlCol="0">
              <a:spAutoFit/>
            </a:bodyPr>
            <a:lstStyle/>
            <a:p>
              <a:r>
                <a:rPr lang="el-GR" sz="1031" b="1" dirty="0">
                  <a:solidFill>
                    <a:schemeClr val="bg1"/>
                  </a:solidFill>
                </a:rPr>
                <a:t>γ</a:t>
              </a:r>
              <a:r>
                <a:rPr lang="it-IT" sz="1031" b="1" dirty="0">
                  <a:solidFill>
                    <a:schemeClr val="bg1"/>
                  </a:solidFill>
                </a:rPr>
                <a:t>-</a:t>
              </a:r>
              <a:r>
                <a:rPr lang="en-GB" sz="1031" b="1" dirty="0">
                  <a:solidFill>
                    <a:schemeClr val="bg1"/>
                  </a:solidFill>
                </a:rPr>
                <a:t>rays</a:t>
              </a:r>
              <a:endParaRPr lang="it-IT" sz="1031" b="1" dirty="0">
                <a:solidFill>
                  <a:schemeClr val="bg1"/>
                </a:solidFill>
              </a:endParaRPr>
            </a:p>
          </p:txBody>
        </p:sp>
        <p:sp>
          <p:nvSpPr>
            <p:cNvPr id="11" name="CasellaDiTesto 12">
              <a:extLst>
                <a:ext uri="{FF2B5EF4-FFF2-40B4-BE49-F238E27FC236}">
                  <a16:creationId xmlns:a16="http://schemas.microsoft.com/office/drawing/2014/main" id="{0CBB06B2-A266-2455-17AF-7AEB5B45B24F}"/>
                </a:ext>
              </a:extLst>
            </p:cNvPr>
            <p:cNvSpPr txBox="1"/>
            <p:nvPr/>
          </p:nvSpPr>
          <p:spPr>
            <a:xfrm>
              <a:off x="6624061" y="6276036"/>
              <a:ext cx="1420416" cy="219750"/>
            </a:xfrm>
            <a:prstGeom prst="rect">
              <a:avLst/>
            </a:prstGeom>
            <a:noFill/>
          </p:spPr>
          <p:txBody>
            <a:bodyPr wrap="square" rtlCol="0">
              <a:spAutoFit/>
            </a:bodyPr>
            <a:lstStyle/>
            <a:p>
              <a:r>
                <a:rPr lang="it-IT" sz="1031" b="1" dirty="0" err="1">
                  <a:solidFill>
                    <a:schemeClr val="bg1"/>
                  </a:solidFill>
                </a:rPr>
                <a:t>iron</a:t>
              </a:r>
              <a:endParaRPr lang="it-IT" sz="1031" b="1" dirty="0">
                <a:solidFill>
                  <a:schemeClr val="bg1"/>
                </a:solidFill>
              </a:endParaRPr>
            </a:p>
          </p:txBody>
        </p:sp>
      </p:grpSp>
      <p:sp>
        <p:nvSpPr>
          <p:cNvPr id="13" name="TextBox 12">
            <a:extLst>
              <a:ext uri="{FF2B5EF4-FFF2-40B4-BE49-F238E27FC236}">
                <a16:creationId xmlns:a16="http://schemas.microsoft.com/office/drawing/2014/main" id="{19250A02-7601-5C84-C27D-E7607DB0C615}"/>
              </a:ext>
            </a:extLst>
          </p:cNvPr>
          <p:cNvSpPr txBox="1"/>
          <p:nvPr/>
        </p:nvSpPr>
        <p:spPr>
          <a:xfrm>
            <a:off x="8072234" y="6034203"/>
            <a:ext cx="3227152" cy="646331"/>
          </a:xfrm>
          <a:prstGeom prst="rect">
            <a:avLst/>
          </a:prstGeom>
          <a:noFill/>
        </p:spPr>
        <p:txBody>
          <a:bodyPr wrap="square">
            <a:spAutoFit/>
          </a:bodyPr>
          <a:lstStyle/>
          <a:p>
            <a:r>
              <a:rPr lang="en-US" kern="0" dirty="0">
                <a:solidFill>
                  <a:srgbClr val="7030A0"/>
                </a:solidFill>
                <a:latin typeface="Calibri" panose="020F0502020204030204" pitchFamily="34" charset="0"/>
                <a:ea typeface="Times New Roman" panose="02020603050405020304" pitchFamily="18" charset="0"/>
              </a:rPr>
              <a:t>I</a:t>
            </a:r>
            <a:r>
              <a:rPr lang="en-US" sz="1800" kern="0" dirty="0">
                <a:solidFill>
                  <a:srgbClr val="7030A0"/>
                </a:solidFill>
                <a:effectLst/>
                <a:latin typeface="Calibri" panose="020F0502020204030204" pitchFamily="34" charset="0"/>
                <a:ea typeface="Times New Roman" panose="02020603050405020304" pitchFamily="18" charset="0"/>
              </a:rPr>
              <a:t>nduce Direct Damage </a:t>
            </a:r>
          </a:p>
          <a:p>
            <a:r>
              <a:rPr lang="en-US" sz="1800" kern="0" dirty="0">
                <a:solidFill>
                  <a:srgbClr val="7030A0"/>
                </a:solidFill>
                <a:effectLst/>
                <a:latin typeface="Calibri" panose="020F0502020204030204" pitchFamily="34" charset="0"/>
                <a:ea typeface="Times New Roman" panose="02020603050405020304" pitchFamily="18" charset="0"/>
              </a:rPr>
              <a:t>with </a:t>
            </a:r>
            <a:r>
              <a:rPr lang="en-US" kern="0" dirty="0">
                <a:solidFill>
                  <a:srgbClr val="7030A0"/>
                </a:solidFill>
                <a:latin typeface="Calibri" panose="020F0502020204030204" pitchFamily="34" charset="0"/>
                <a:ea typeface="Times New Roman" panose="02020603050405020304" pitchFamily="18" charset="0"/>
              </a:rPr>
              <a:t>D</a:t>
            </a:r>
            <a:r>
              <a:rPr lang="en-US" sz="1800" kern="0" dirty="0">
                <a:solidFill>
                  <a:srgbClr val="7030A0"/>
                </a:solidFill>
                <a:effectLst/>
                <a:latin typeface="Calibri" panose="020F0502020204030204" pitchFamily="34" charset="0"/>
                <a:ea typeface="Times New Roman" panose="02020603050405020304" pitchFamily="18" charset="0"/>
              </a:rPr>
              <a:t>ensely </a:t>
            </a:r>
            <a:r>
              <a:rPr lang="en-US" kern="0" dirty="0">
                <a:solidFill>
                  <a:srgbClr val="7030A0"/>
                </a:solidFill>
                <a:latin typeface="Calibri" panose="020F0502020204030204" pitchFamily="34" charset="0"/>
                <a:ea typeface="Times New Roman" panose="02020603050405020304" pitchFamily="18" charset="0"/>
              </a:rPr>
              <a:t>I</a:t>
            </a:r>
            <a:r>
              <a:rPr lang="en-US" sz="1800" kern="0" dirty="0">
                <a:solidFill>
                  <a:srgbClr val="7030A0"/>
                </a:solidFill>
                <a:effectLst/>
                <a:latin typeface="Calibri" panose="020F0502020204030204" pitchFamily="34" charset="0"/>
                <a:ea typeface="Times New Roman" panose="02020603050405020304" pitchFamily="18" charset="0"/>
              </a:rPr>
              <a:t>onizing </a:t>
            </a:r>
            <a:r>
              <a:rPr lang="en-US" kern="0" dirty="0">
                <a:solidFill>
                  <a:srgbClr val="7030A0"/>
                </a:solidFill>
                <a:latin typeface="Calibri" panose="020F0502020204030204" pitchFamily="34" charset="0"/>
                <a:ea typeface="Times New Roman" panose="02020603050405020304" pitchFamily="18" charset="0"/>
              </a:rPr>
              <a:t>R</a:t>
            </a:r>
            <a:r>
              <a:rPr lang="en-US" sz="1800" kern="0" dirty="0">
                <a:solidFill>
                  <a:srgbClr val="7030A0"/>
                </a:solidFill>
                <a:effectLst/>
                <a:latin typeface="Calibri" panose="020F0502020204030204" pitchFamily="34" charset="0"/>
                <a:ea typeface="Times New Roman" panose="02020603050405020304" pitchFamily="18" charset="0"/>
              </a:rPr>
              <a:t>adiation </a:t>
            </a:r>
            <a:endParaRPr lang="en-CH" dirty="0">
              <a:solidFill>
                <a:srgbClr val="7030A0"/>
              </a:solidFill>
            </a:endParaRPr>
          </a:p>
        </p:txBody>
      </p:sp>
      <p:sp>
        <p:nvSpPr>
          <p:cNvPr id="15" name="Rectangle 14">
            <a:extLst>
              <a:ext uri="{FF2B5EF4-FFF2-40B4-BE49-F238E27FC236}">
                <a16:creationId xmlns:a16="http://schemas.microsoft.com/office/drawing/2014/main" id="{A05E1A2A-A008-3A5A-8A15-658479C9F956}"/>
              </a:ext>
            </a:extLst>
          </p:cNvPr>
          <p:cNvSpPr/>
          <p:nvPr/>
        </p:nvSpPr>
        <p:spPr>
          <a:xfrm>
            <a:off x="1199213" y="5269413"/>
            <a:ext cx="2804751"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4" name="Immagine 5">
            <a:extLst>
              <a:ext uri="{FF2B5EF4-FFF2-40B4-BE49-F238E27FC236}">
                <a16:creationId xmlns:a16="http://schemas.microsoft.com/office/drawing/2014/main" id="{A71FF1E9-2D6C-5E06-225F-01379472BAB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
          <a:stretch/>
        </p:blipFill>
        <p:spPr>
          <a:xfrm>
            <a:off x="314896" y="4655965"/>
            <a:ext cx="2488262" cy="2191530"/>
          </a:xfrm>
          <a:prstGeom prst="rect">
            <a:avLst/>
          </a:prstGeom>
        </p:spPr>
      </p:pic>
    </p:spTree>
    <p:extLst>
      <p:ext uri="{BB962C8B-B14F-4D97-AF65-F5344CB8AC3E}">
        <p14:creationId xmlns:p14="http://schemas.microsoft.com/office/powerpoint/2010/main" val="318412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E14C2-FC1E-FDA0-E2B6-14EABAB688F1}"/>
            </a:ext>
          </a:extLst>
        </p:cNvPr>
        <p:cNvGrpSpPr/>
        <p:nvPr/>
      </p:nvGrpSpPr>
      <p:grpSpPr>
        <a:xfrm>
          <a:off x="0" y="0"/>
          <a:ext cx="0" cy="0"/>
          <a:chOff x="0" y="0"/>
          <a:chExt cx="0" cy="0"/>
        </a:xfrm>
      </p:grpSpPr>
      <p:pic>
        <p:nvPicPr>
          <p:cNvPr id="5" name="Picture 4" descr="A dna molecule structure with different colors&#10;&#10;Description automatically generated with low confidence">
            <a:extLst>
              <a:ext uri="{FF2B5EF4-FFF2-40B4-BE49-F238E27FC236}">
                <a16:creationId xmlns:a16="http://schemas.microsoft.com/office/drawing/2014/main" id="{8B76589B-AC08-A165-B9F9-7B8998811F3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9074" y="2046833"/>
            <a:ext cx="2579649" cy="3242987"/>
          </a:xfrm>
          <a:prstGeom prst="rect">
            <a:avLst/>
          </a:prstGeom>
        </p:spPr>
      </p:pic>
      <p:sp>
        <p:nvSpPr>
          <p:cNvPr id="6" name="Rectangle 5">
            <a:extLst>
              <a:ext uri="{FF2B5EF4-FFF2-40B4-BE49-F238E27FC236}">
                <a16:creationId xmlns:a16="http://schemas.microsoft.com/office/drawing/2014/main" id="{EF8493B0-54AB-4E6C-C9A5-3B4BE0D36CBC}"/>
              </a:ext>
            </a:extLst>
          </p:cNvPr>
          <p:cNvSpPr/>
          <p:nvPr/>
        </p:nvSpPr>
        <p:spPr>
          <a:xfrm>
            <a:off x="2831733" y="698462"/>
            <a:ext cx="7652056" cy="461665"/>
          </a:xfrm>
          <a:prstGeom prst="rect">
            <a:avLst/>
          </a:prstGeom>
        </p:spPr>
        <p:txBody>
          <a:bodyPr wrap="square">
            <a:spAutoFit/>
          </a:bodyPr>
          <a:lstStyle/>
          <a:p>
            <a:r>
              <a:rPr lang="en-US" sz="2400" b="1" dirty="0">
                <a:solidFill>
                  <a:srgbClr val="7030A0"/>
                </a:solidFill>
              </a:rPr>
              <a:t>Why protons and heavier ions for cancer </a:t>
            </a:r>
            <a:r>
              <a:rPr lang="en-US" sz="2400" b="1" dirty="0" err="1">
                <a:solidFill>
                  <a:srgbClr val="7030A0"/>
                </a:solidFill>
              </a:rPr>
              <a:t>tumour</a:t>
            </a:r>
            <a:r>
              <a:rPr lang="en-US" sz="2400" b="1" dirty="0">
                <a:solidFill>
                  <a:srgbClr val="7030A0"/>
                </a:solidFill>
              </a:rPr>
              <a:t> therapy?</a:t>
            </a:r>
            <a:endParaRPr lang="x-none" sz="2400" b="1" dirty="0">
              <a:solidFill>
                <a:srgbClr val="7030A0"/>
              </a:solidFill>
            </a:endParaRPr>
          </a:p>
        </p:txBody>
      </p:sp>
      <p:pic>
        <p:nvPicPr>
          <p:cNvPr id="8" name="Picture 7" descr="A diagram of tumours&#10;&#10;Description automatically generated">
            <a:extLst>
              <a:ext uri="{FF2B5EF4-FFF2-40B4-BE49-F238E27FC236}">
                <a16:creationId xmlns:a16="http://schemas.microsoft.com/office/drawing/2014/main" id="{5525D78B-33FC-187D-401D-B01A35D778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9209" y="2057774"/>
            <a:ext cx="2778375" cy="3381306"/>
          </a:xfrm>
          <a:prstGeom prst="rect">
            <a:avLst/>
          </a:prstGeom>
        </p:spPr>
      </p:pic>
      <p:sp>
        <p:nvSpPr>
          <p:cNvPr id="10" name="Titel 1">
            <a:extLst>
              <a:ext uri="{FF2B5EF4-FFF2-40B4-BE49-F238E27FC236}">
                <a16:creationId xmlns:a16="http://schemas.microsoft.com/office/drawing/2014/main" id="{C4B76633-7B43-DCE3-AC5C-AC6A0A90D319}"/>
              </a:ext>
            </a:extLst>
          </p:cNvPr>
          <p:cNvSpPr txBox="1">
            <a:spLocks/>
          </p:cNvSpPr>
          <p:nvPr/>
        </p:nvSpPr>
        <p:spPr bwMode="auto">
          <a:xfrm>
            <a:off x="9572973" y="5352303"/>
            <a:ext cx="156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000" b="1" dirty="0">
                <a:solidFill>
                  <a:srgbClr val="0000FF"/>
                </a:solidFill>
                <a:latin typeface="+mn-lt"/>
              </a:rPr>
              <a:t>Bragg peak </a:t>
            </a:r>
            <a:endParaRPr lang="de-DE" altLang="en-US" sz="2000" b="1" dirty="0">
              <a:solidFill>
                <a:srgbClr val="0000FF"/>
              </a:solidFill>
              <a:latin typeface="+mn-lt"/>
            </a:endParaRPr>
          </a:p>
        </p:txBody>
      </p:sp>
      <p:sp>
        <p:nvSpPr>
          <p:cNvPr id="14" name="TextBox 13">
            <a:extLst>
              <a:ext uri="{FF2B5EF4-FFF2-40B4-BE49-F238E27FC236}">
                <a16:creationId xmlns:a16="http://schemas.microsoft.com/office/drawing/2014/main" id="{6B1434AC-F678-7F54-F789-00A94F8625B8}"/>
              </a:ext>
            </a:extLst>
          </p:cNvPr>
          <p:cNvSpPr txBox="1"/>
          <p:nvPr/>
        </p:nvSpPr>
        <p:spPr>
          <a:xfrm>
            <a:off x="6312397" y="2046833"/>
            <a:ext cx="1119365" cy="369332"/>
          </a:xfrm>
          <a:prstGeom prst="rect">
            <a:avLst/>
          </a:prstGeom>
          <a:noFill/>
        </p:spPr>
        <p:txBody>
          <a:bodyPr wrap="square">
            <a:spAutoFit/>
          </a:bodyPr>
          <a:lstStyle/>
          <a:p>
            <a:r>
              <a:rPr lang="de-DE" b="1" kern="0" dirty="0">
                <a:solidFill>
                  <a:schemeClr val="bg1"/>
                </a:solidFill>
                <a:latin typeface="Calibri" charset="0"/>
                <a:cs typeface="Calibri" charset="0"/>
              </a:rPr>
              <a:t>x-</a:t>
            </a:r>
            <a:r>
              <a:rPr lang="de-DE" b="1" kern="0" dirty="0" err="1">
                <a:solidFill>
                  <a:schemeClr val="bg1"/>
                </a:solidFill>
                <a:latin typeface="Calibri" charset="0"/>
                <a:cs typeface="Calibri" charset="0"/>
              </a:rPr>
              <a:t>rays</a:t>
            </a:r>
            <a:endParaRPr lang="en-CH" dirty="0">
              <a:solidFill>
                <a:schemeClr val="bg1"/>
              </a:solidFill>
            </a:endParaRPr>
          </a:p>
        </p:txBody>
      </p:sp>
      <p:sp>
        <p:nvSpPr>
          <p:cNvPr id="15" name="TextBox 14">
            <a:extLst>
              <a:ext uri="{FF2B5EF4-FFF2-40B4-BE49-F238E27FC236}">
                <a16:creationId xmlns:a16="http://schemas.microsoft.com/office/drawing/2014/main" id="{6B5A84FF-7AE7-8D78-8906-A356B04E8823}"/>
              </a:ext>
            </a:extLst>
          </p:cNvPr>
          <p:cNvSpPr txBox="1"/>
          <p:nvPr/>
        </p:nvSpPr>
        <p:spPr>
          <a:xfrm>
            <a:off x="10926600" y="2046833"/>
            <a:ext cx="1119365" cy="369332"/>
          </a:xfrm>
          <a:prstGeom prst="rect">
            <a:avLst/>
          </a:prstGeom>
          <a:noFill/>
        </p:spPr>
        <p:txBody>
          <a:bodyPr wrap="square">
            <a:spAutoFit/>
          </a:bodyPr>
          <a:lstStyle/>
          <a:p>
            <a:r>
              <a:rPr lang="de-DE" altLang="en-US" b="1" kern="0" dirty="0" err="1">
                <a:solidFill>
                  <a:srgbClr val="0000FF"/>
                </a:solidFill>
                <a:latin typeface="Calibri" charset="0"/>
                <a:ea typeface="Calibri" charset="0"/>
                <a:cs typeface="Calibri" charset="0"/>
              </a:rPr>
              <a:t>photons</a:t>
            </a:r>
            <a:endParaRPr lang="en-CH" dirty="0"/>
          </a:p>
        </p:txBody>
      </p:sp>
      <p:sp>
        <p:nvSpPr>
          <p:cNvPr id="16" name="TextBox 15">
            <a:extLst>
              <a:ext uri="{FF2B5EF4-FFF2-40B4-BE49-F238E27FC236}">
                <a16:creationId xmlns:a16="http://schemas.microsoft.com/office/drawing/2014/main" id="{59B68465-7BB4-0B29-6CD8-BD42EE7147E0}"/>
              </a:ext>
            </a:extLst>
          </p:cNvPr>
          <p:cNvSpPr txBox="1"/>
          <p:nvPr/>
        </p:nvSpPr>
        <p:spPr>
          <a:xfrm>
            <a:off x="6337598" y="3638112"/>
            <a:ext cx="1119365" cy="369332"/>
          </a:xfrm>
          <a:prstGeom prst="rect">
            <a:avLst/>
          </a:prstGeom>
          <a:noFill/>
        </p:spPr>
        <p:txBody>
          <a:bodyPr wrap="square">
            <a:spAutoFit/>
          </a:bodyPr>
          <a:lstStyle/>
          <a:p>
            <a:r>
              <a:rPr lang="de-DE" altLang="en-US" b="1" kern="0" dirty="0" err="1">
                <a:solidFill>
                  <a:schemeClr val="bg1"/>
                </a:solidFill>
                <a:latin typeface="Calibri" charset="0"/>
                <a:ea typeface="Calibri" charset="0"/>
                <a:cs typeface="Calibri" charset="0"/>
              </a:rPr>
              <a:t>ions</a:t>
            </a:r>
            <a:endParaRPr lang="en-CH" dirty="0">
              <a:solidFill>
                <a:schemeClr val="bg1"/>
              </a:solidFill>
            </a:endParaRPr>
          </a:p>
        </p:txBody>
      </p:sp>
      <p:sp>
        <p:nvSpPr>
          <p:cNvPr id="17" name="TextBox 16">
            <a:extLst>
              <a:ext uri="{FF2B5EF4-FFF2-40B4-BE49-F238E27FC236}">
                <a16:creationId xmlns:a16="http://schemas.microsoft.com/office/drawing/2014/main" id="{C8C97B3E-6042-0992-FB84-9D953397A330}"/>
              </a:ext>
            </a:extLst>
          </p:cNvPr>
          <p:cNvSpPr txBox="1"/>
          <p:nvPr/>
        </p:nvSpPr>
        <p:spPr>
          <a:xfrm>
            <a:off x="10933388" y="3660094"/>
            <a:ext cx="1119365" cy="369332"/>
          </a:xfrm>
          <a:prstGeom prst="rect">
            <a:avLst/>
          </a:prstGeom>
          <a:noFill/>
        </p:spPr>
        <p:txBody>
          <a:bodyPr wrap="square">
            <a:spAutoFit/>
          </a:bodyPr>
          <a:lstStyle/>
          <a:p>
            <a:r>
              <a:rPr lang="de-DE" altLang="en-US" b="1" kern="0" dirty="0" err="1">
                <a:solidFill>
                  <a:srgbClr val="0000FF"/>
                </a:solidFill>
                <a:latin typeface="Calibri" charset="0"/>
                <a:ea typeface="Calibri" charset="0"/>
                <a:cs typeface="Calibri" charset="0"/>
              </a:rPr>
              <a:t>ions</a:t>
            </a:r>
            <a:endParaRPr lang="en-CH" dirty="0"/>
          </a:p>
        </p:txBody>
      </p:sp>
      <p:pic>
        <p:nvPicPr>
          <p:cNvPr id="7" name="Picture 6">
            <a:extLst>
              <a:ext uri="{FF2B5EF4-FFF2-40B4-BE49-F238E27FC236}">
                <a16:creationId xmlns:a16="http://schemas.microsoft.com/office/drawing/2014/main" id="{9B83B4AF-6527-E298-38DA-8B2F6EF6FA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65871" y="2047142"/>
            <a:ext cx="3319911" cy="2568195"/>
          </a:xfrm>
          <a:prstGeom prst="rect">
            <a:avLst/>
          </a:prstGeom>
        </p:spPr>
      </p:pic>
      <p:pic>
        <p:nvPicPr>
          <p:cNvPr id="11" name="Picture 10">
            <a:extLst>
              <a:ext uri="{FF2B5EF4-FFF2-40B4-BE49-F238E27FC236}">
                <a16:creationId xmlns:a16="http://schemas.microsoft.com/office/drawing/2014/main" id="{12051C85-EC8C-1048-C0DD-DF16CB62F0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65871" y="4529952"/>
            <a:ext cx="3319911" cy="2328048"/>
          </a:xfrm>
          <a:prstGeom prst="rect">
            <a:avLst/>
          </a:prstGeom>
        </p:spPr>
      </p:pic>
      <p:sp>
        <p:nvSpPr>
          <p:cNvPr id="19" name="Titel 1">
            <a:extLst>
              <a:ext uri="{FF2B5EF4-FFF2-40B4-BE49-F238E27FC236}">
                <a16:creationId xmlns:a16="http://schemas.microsoft.com/office/drawing/2014/main" id="{9170A0A5-6733-16BA-E493-3BD608728108}"/>
              </a:ext>
            </a:extLst>
          </p:cNvPr>
          <p:cNvSpPr txBox="1">
            <a:spLocks/>
          </p:cNvSpPr>
          <p:nvPr/>
        </p:nvSpPr>
        <p:spPr bwMode="auto">
          <a:xfrm>
            <a:off x="10483789" y="1714133"/>
            <a:ext cx="156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000" b="1" dirty="0">
                <a:solidFill>
                  <a:srgbClr val="0000FF"/>
                </a:solidFill>
                <a:latin typeface="+mn-lt"/>
              </a:rPr>
              <a:t>Bragg peak </a:t>
            </a:r>
            <a:endParaRPr lang="de-DE" altLang="en-US" sz="2000" b="1" dirty="0">
              <a:solidFill>
                <a:srgbClr val="0000FF"/>
              </a:solidFill>
              <a:latin typeface="+mn-lt"/>
            </a:endParaRPr>
          </a:p>
        </p:txBody>
      </p:sp>
      <p:sp>
        <p:nvSpPr>
          <p:cNvPr id="18" name="Rectangle 17">
            <a:extLst>
              <a:ext uri="{FF2B5EF4-FFF2-40B4-BE49-F238E27FC236}">
                <a16:creationId xmlns:a16="http://schemas.microsoft.com/office/drawing/2014/main" id="{F41E8010-2B8C-6F53-7C86-1BA8E128123D}"/>
              </a:ext>
            </a:extLst>
          </p:cNvPr>
          <p:cNvSpPr/>
          <p:nvPr/>
        </p:nvSpPr>
        <p:spPr>
          <a:xfrm>
            <a:off x="1666236" y="5472947"/>
            <a:ext cx="7099635" cy="1015663"/>
          </a:xfrm>
          <a:prstGeom prst="rect">
            <a:avLst/>
          </a:prstGeom>
        </p:spPr>
        <p:txBody>
          <a:bodyPr wrap="square">
            <a:spAutoFit/>
          </a:bodyPr>
          <a:lstStyle/>
          <a:p>
            <a:r>
              <a:rPr lang="en-US" sz="2000" dirty="0">
                <a:solidFill>
                  <a:srgbClr val="7030A0"/>
                </a:solidFill>
              </a:rPr>
              <a:t>Contrary to x-rays or electrons, protons and heavier ions </a:t>
            </a:r>
          </a:p>
          <a:p>
            <a:r>
              <a:rPr lang="en-US" sz="2000" dirty="0">
                <a:solidFill>
                  <a:srgbClr val="7030A0"/>
                </a:solidFill>
              </a:rPr>
              <a:t>deposit their energy at a given depth inside the tissues, </a:t>
            </a:r>
          </a:p>
          <a:p>
            <a:r>
              <a:rPr lang="en-US" sz="2000" dirty="0">
                <a:solidFill>
                  <a:srgbClr val="C00000"/>
                </a:solidFill>
              </a:rPr>
              <a:t>minimizing dose to the traversed tissues</a:t>
            </a:r>
            <a:r>
              <a:rPr lang="en-US" sz="2000" dirty="0">
                <a:solidFill>
                  <a:srgbClr val="7030A0"/>
                </a:solidFill>
              </a:rPr>
              <a:t>, sparing nearby organs.</a:t>
            </a:r>
            <a:endParaRPr lang="x-none" sz="2000" dirty="0">
              <a:solidFill>
                <a:srgbClr val="7030A0"/>
              </a:solidFill>
            </a:endParaRPr>
          </a:p>
        </p:txBody>
      </p:sp>
      <p:pic>
        <p:nvPicPr>
          <p:cNvPr id="9" name="Picture 8">
            <a:extLst>
              <a:ext uri="{FF2B5EF4-FFF2-40B4-BE49-F238E27FC236}">
                <a16:creationId xmlns:a16="http://schemas.microsoft.com/office/drawing/2014/main" id="{42C8FA09-C89A-A60E-203A-02832BF806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69365" y="4523741"/>
            <a:ext cx="3314700" cy="364602"/>
          </a:xfrm>
          <a:prstGeom prst="rect">
            <a:avLst/>
          </a:prstGeom>
        </p:spPr>
      </p:pic>
      <p:pic>
        <p:nvPicPr>
          <p:cNvPr id="13" name="Picture 12" descr="A diagram of tumours&#10;&#10;Description automatically generated">
            <a:extLst>
              <a:ext uri="{FF2B5EF4-FFF2-40B4-BE49-F238E27FC236}">
                <a16:creationId xmlns:a16="http://schemas.microsoft.com/office/drawing/2014/main" id="{FFEE32D2-C347-3832-48A8-92AC0453D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82" y="1944965"/>
            <a:ext cx="2778375" cy="3381306"/>
          </a:xfrm>
          <a:prstGeom prst="rect">
            <a:avLst/>
          </a:prstGeom>
        </p:spPr>
      </p:pic>
      <p:sp>
        <p:nvSpPr>
          <p:cNvPr id="20" name="TextBox 19">
            <a:extLst>
              <a:ext uri="{FF2B5EF4-FFF2-40B4-BE49-F238E27FC236}">
                <a16:creationId xmlns:a16="http://schemas.microsoft.com/office/drawing/2014/main" id="{3FED3B48-92EF-9D85-99AC-A714FDABE43A}"/>
              </a:ext>
            </a:extLst>
          </p:cNvPr>
          <p:cNvSpPr txBox="1"/>
          <p:nvPr/>
        </p:nvSpPr>
        <p:spPr>
          <a:xfrm>
            <a:off x="3217174" y="1955749"/>
            <a:ext cx="1119365" cy="369332"/>
          </a:xfrm>
          <a:prstGeom prst="rect">
            <a:avLst/>
          </a:prstGeom>
          <a:noFill/>
        </p:spPr>
        <p:txBody>
          <a:bodyPr wrap="square">
            <a:spAutoFit/>
          </a:bodyPr>
          <a:lstStyle/>
          <a:p>
            <a:r>
              <a:rPr lang="de-DE" b="1" kern="0" dirty="0">
                <a:solidFill>
                  <a:srgbClr val="0000FF"/>
                </a:solidFill>
                <a:latin typeface="Calibri" charset="0"/>
                <a:cs typeface="Calibri" charset="0"/>
              </a:rPr>
              <a:t>x-</a:t>
            </a:r>
            <a:r>
              <a:rPr lang="de-DE" b="1" kern="0" dirty="0" err="1">
                <a:solidFill>
                  <a:srgbClr val="0000FF"/>
                </a:solidFill>
                <a:latin typeface="Calibri" charset="0"/>
                <a:cs typeface="Calibri" charset="0"/>
              </a:rPr>
              <a:t>rays</a:t>
            </a:r>
            <a:endParaRPr lang="en-CH" dirty="0"/>
          </a:p>
        </p:txBody>
      </p:sp>
      <p:sp>
        <p:nvSpPr>
          <p:cNvPr id="21" name="TextBox 20">
            <a:extLst>
              <a:ext uri="{FF2B5EF4-FFF2-40B4-BE49-F238E27FC236}">
                <a16:creationId xmlns:a16="http://schemas.microsoft.com/office/drawing/2014/main" id="{1C936F82-73E5-C9FA-4963-C4F31F85D1F1}"/>
              </a:ext>
            </a:extLst>
          </p:cNvPr>
          <p:cNvSpPr txBox="1"/>
          <p:nvPr/>
        </p:nvSpPr>
        <p:spPr>
          <a:xfrm>
            <a:off x="3360366" y="3635618"/>
            <a:ext cx="1119365" cy="369332"/>
          </a:xfrm>
          <a:prstGeom prst="rect">
            <a:avLst/>
          </a:prstGeom>
          <a:noFill/>
        </p:spPr>
        <p:txBody>
          <a:bodyPr wrap="square">
            <a:spAutoFit/>
          </a:bodyPr>
          <a:lstStyle/>
          <a:p>
            <a:r>
              <a:rPr lang="de-DE" altLang="en-US" b="1" kern="0" dirty="0" err="1">
                <a:solidFill>
                  <a:srgbClr val="0000FF"/>
                </a:solidFill>
                <a:latin typeface="Calibri" charset="0"/>
                <a:ea typeface="Calibri" charset="0"/>
                <a:cs typeface="Calibri" charset="0"/>
              </a:rPr>
              <a:t>ions</a:t>
            </a:r>
            <a:endParaRPr lang="en-CH" dirty="0"/>
          </a:p>
        </p:txBody>
      </p:sp>
      <p:sp>
        <p:nvSpPr>
          <p:cNvPr id="22" name="Titel 1">
            <a:extLst>
              <a:ext uri="{FF2B5EF4-FFF2-40B4-BE49-F238E27FC236}">
                <a16:creationId xmlns:a16="http://schemas.microsoft.com/office/drawing/2014/main" id="{BBDE6480-1290-4212-A46A-EEBDC4E4C99F}"/>
              </a:ext>
            </a:extLst>
          </p:cNvPr>
          <p:cNvSpPr txBox="1">
            <a:spLocks/>
          </p:cNvSpPr>
          <p:nvPr/>
        </p:nvSpPr>
        <p:spPr bwMode="auto">
          <a:xfrm>
            <a:off x="1349170" y="3517594"/>
            <a:ext cx="156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000" b="1" dirty="0">
                <a:solidFill>
                  <a:srgbClr val="0000FF"/>
                </a:solidFill>
                <a:latin typeface="+mn-lt"/>
              </a:rPr>
              <a:t>Bragg peak </a:t>
            </a:r>
            <a:endParaRPr lang="de-DE" altLang="en-US" sz="2000" b="1" dirty="0">
              <a:solidFill>
                <a:srgbClr val="0000FF"/>
              </a:solidFill>
              <a:latin typeface="+mn-lt"/>
            </a:endParaRPr>
          </a:p>
        </p:txBody>
      </p:sp>
      <p:sp>
        <p:nvSpPr>
          <p:cNvPr id="23" name="Rectangle 22">
            <a:extLst>
              <a:ext uri="{FF2B5EF4-FFF2-40B4-BE49-F238E27FC236}">
                <a16:creationId xmlns:a16="http://schemas.microsoft.com/office/drawing/2014/main" id="{0281CE8D-6141-712F-9848-1A73ABDCCF48}"/>
              </a:ext>
            </a:extLst>
          </p:cNvPr>
          <p:cNvSpPr/>
          <p:nvPr/>
        </p:nvSpPr>
        <p:spPr>
          <a:xfrm>
            <a:off x="2223299" y="1182121"/>
            <a:ext cx="9829454" cy="461665"/>
          </a:xfrm>
          <a:prstGeom prst="rect">
            <a:avLst/>
          </a:prstGeom>
        </p:spPr>
        <p:txBody>
          <a:bodyPr wrap="square">
            <a:spAutoFit/>
          </a:bodyPr>
          <a:lstStyle/>
          <a:p>
            <a:r>
              <a:rPr lang="en-US" sz="2400" b="1" dirty="0">
                <a:solidFill>
                  <a:srgbClr val="7030A0"/>
                </a:solidFill>
              </a:rPr>
              <a:t>Fundamental properties of particles and their interaction with matter </a:t>
            </a:r>
            <a:endParaRPr lang="x-none" sz="2400" b="1" dirty="0">
              <a:solidFill>
                <a:srgbClr val="7030A0"/>
              </a:solidFill>
            </a:endParaRPr>
          </a:p>
        </p:txBody>
      </p:sp>
      <p:sp>
        <p:nvSpPr>
          <p:cNvPr id="24" name="Titel 1">
            <a:extLst>
              <a:ext uri="{FF2B5EF4-FFF2-40B4-BE49-F238E27FC236}">
                <a16:creationId xmlns:a16="http://schemas.microsoft.com/office/drawing/2014/main" id="{86C8E5EF-B02D-46AD-F54A-E832C325E9D6}"/>
              </a:ext>
            </a:extLst>
          </p:cNvPr>
          <p:cNvSpPr txBox="1">
            <a:spLocks/>
          </p:cNvSpPr>
          <p:nvPr/>
        </p:nvSpPr>
        <p:spPr bwMode="auto">
          <a:xfrm>
            <a:off x="1984886" y="77289"/>
            <a:ext cx="9359900" cy="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3600" b="1" dirty="0">
                <a:solidFill>
                  <a:srgbClr val="0000FF"/>
                </a:solidFill>
              </a:rPr>
              <a:t>Particle properties and cancer therapy</a:t>
            </a:r>
            <a:endParaRPr lang="de-DE" altLang="en-US" sz="3600" b="1" dirty="0">
              <a:solidFill>
                <a:srgbClr val="0000FF"/>
              </a:solidFill>
            </a:endParaRPr>
          </a:p>
        </p:txBody>
      </p:sp>
    </p:spTree>
    <p:extLst>
      <p:ext uri="{BB962C8B-B14F-4D97-AF65-F5344CB8AC3E}">
        <p14:creationId xmlns:p14="http://schemas.microsoft.com/office/powerpoint/2010/main" val="857966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5A6B4-3E65-3D7F-3965-7244FD81D7D9}"/>
            </a:ext>
          </a:extLst>
        </p:cNvPr>
        <p:cNvGrpSpPr/>
        <p:nvPr/>
      </p:nvGrpSpPr>
      <p:grpSpPr>
        <a:xfrm>
          <a:off x="0" y="0"/>
          <a:ext cx="0" cy="0"/>
          <a:chOff x="0" y="0"/>
          <a:chExt cx="0" cy="0"/>
        </a:xfrm>
      </p:grpSpPr>
      <p:pic>
        <p:nvPicPr>
          <p:cNvPr id="5" name="Picture 4" descr="A dna molecule structure with different colors&#10;&#10;Description automatically generated with low confidence">
            <a:extLst>
              <a:ext uri="{FF2B5EF4-FFF2-40B4-BE49-F238E27FC236}">
                <a16:creationId xmlns:a16="http://schemas.microsoft.com/office/drawing/2014/main" id="{D51BD7C6-0777-B412-2BDD-0BF9E661D92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9074" y="2046833"/>
            <a:ext cx="2579649" cy="3242987"/>
          </a:xfrm>
          <a:prstGeom prst="rect">
            <a:avLst/>
          </a:prstGeom>
        </p:spPr>
      </p:pic>
      <p:sp>
        <p:nvSpPr>
          <p:cNvPr id="6" name="Rectangle 5">
            <a:extLst>
              <a:ext uri="{FF2B5EF4-FFF2-40B4-BE49-F238E27FC236}">
                <a16:creationId xmlns:a16="http://schemas.microsoft.com/office/drawing/2014/main" id="{498373BE-98F3-22B6-908B-93F0A6AE76A9}"/>
              </a:ext>
            </a:extLst>
          </p:cNvPr>
          <p:cNvSpPr/>
          <p:nvPr/>
        </p:nvSpPr>
        <p:spPr>
          <a:xfrm>
            <a:off x="2831733" y="698462"/>
            <a:ext cx="7652056" cy="461665"/>
          </a:xfrm>
          <a:prstGeom prst="rect">
            <a:avLst/>
          </a:prstGeom>
        </p:spPr>
        <p:txBody>
          <a:bodyPr wrap="square">
            <a:spAutoFit/>
          </a:bodyPr>
          <a:lstStyle/>
          <a:p>
            <a:r>
              <a:rPr lang="en-US" sz="2400" b="1" dirty="0">
                <a:solidFill>
                  <a:srgbClr val="7030A0"/>
                </a:solidFill>
              </a:rPr>
              <a:t>Why protons and heavier ions for cancer </a:t>
            </a:r>
            <a:r>
              <a:rPr lang="en-US" sz="2400" b="1" dirty="0" err="1">
                <a:solidFill>
                  <a:srgbClr val="7030A0"/>
                </a:solidFill>
              </a:rPr>
              <a:t>tumour</a:t>
            </a:r>
            <a:r>
              <a:rPr lang="en-US" sz="2400" b="1" dirty="0">
                <a:solidFill>
                  <a:srgbClr val="7030A0"/>
                </a:solidFill>
              </a:rPr>
              <a:t> therapy?</a:t>
            </a:r>
            <a:endParaRPr lang="x-none" sz="2400" b="1" dirty="0">
              <a:solidFill>
                <a:srgbClr val="7030A0"/>
              </a:solidFill>
            </a:endParaRPr>
          </a:p>
        </p:txBody>
      </p:sp>
      <p:sp>
        <p:nvSpPr>
          <p:cNvPr id="16" name="TextBox 15">
            <a:extLst>
              <a:ext uri="{FF2B5EF4-FFF2-40B4-BE49-F238E27FC236}">
                <a16:creationId xmlns:a16="http://schemas.microsoft.com/office/drawing/2014/main" id="{19A6C239-93B7-19D0-E4F8-FB038B9B83F5}"/>
              </a:ext>
            </a:extLst>
          </p:cNvPr>
          <p:cNvSpPr txBox="1"/>
          <p:nvPr/>
        </p:nvSpPr>
        <p:spPr>
          <a:xfrm>
            <a:off x="6337598" y="3638112"/>
            <a:ext cx="1119365" cy="369332"/>
          </a:xfrm>
          <a:prstGeom prst="rect">
            <a:avLst/>
          </a:prstGeom>
          <a:noFill/>
        </p:spPr>
        <p:txBody>
          <a:bodyPr wrap="square">
            <a:spAutoFit/>
          </a:bodyPr>
          <a:lstStyle/>
          <a:p>
            <a:r>
              <a:rPr lang="de-DE" altLang="en-US" b="1" kern="0" dirty="0" err="1">
                <a:solidFill>
                  <a:schemeClr val="bg1"/>
                </a:solidFill>
                <a:latin typeface="Calibri" charset="0"/>
                <a:ea typeface="Calibri" charset="0"/>
                <a:cs typeface="Calibri" charset="0"/>
              </a:rPr>
              <a:t>ions</a:t>
            </a:r>
            <a:endParaRPr lang="en-CH" dirty="0">
              <a:solidFill>
                <a:schemeClr val="bg1"/>
              </a:solidFill>
            </a:endParaRPr>
          </a:p>
        </p:txBody>
      </p:sp>
      <p:sp>
        <p:nvSpPr>
          <p:cNvPr id="18" name="Rectangle 17">
            <a:extLst>
              <a:ext uri="{FF2B5EF4-FFF2-40B4-BE49-F238E27FC236}">
                <a16:creationId xmlns:a16="http://schemas.microsoft.com/office/drawing/2014/main" id="{2C253B89-EAB4-4652-7611-B22CF4B2DA00}"/>
              </a:ext>
            </a:extLst>
          </p:cNvPr>
          <p:cNvSpPr/>
          <p:nvPr/>
        </p:nvSpPr>
        <p:spPr>
          <a:xfrm>
            <a:off x="1666236" y="5472947"/>
            <a:ext cx="7099635" cy="1323439"/>
          </a:xfrm>
          <a:prstGeom prst="rect">
            <a:avLst/>
          </a:prstGeom>
        </p:spPr>
        <p:txBody>
          <a:bodyPr wrap="square">
            <a:spAutoFit/>
          </a:bodyPr>
          <a:lstStyle/>
          <a:p>
            <a:r>
              <a:rPr lang="en-US" sz="2000" dirty="0">
                <a:solidFill>
                  <a:srgbClr val="7030A0"/>
                </a:solidFill>
              </a:rPr>
              <a:t>But the </a:t>
            </a:r>
            <a:r>
              <a:rPr lang="en-US" sz="2000" dirty="0" err="1">
                <a:solidFill>
                  <a:srgbClr val="7030A0"/>
                </a:solidFill>
              </a:rPr>
              <a:t>tumour</a:t>
            </a:r>
            <a:r>
              <a:rPr lang="en-US" sz="2000" dirty="0">
                <a:solidFill>
                  <a:srgbClr val="7030A0"/>
                </a:solidFill>
              </a:rPr>
              <a:t> is not point-like; it has volume and irregular shape.</a:t>
            </a:r>
          </a:p>
          <a:p>
            <a:r>
              <a:rPr lang="en-US" sz="2000" dirty="0">
                <a:solidFill>
                  <a:srgbClr val="7030A0"/>
                </a:solidFill>
              </a:rPr>
              <a:t>By tuning the energy, the Bragg peak moves at different depths;</a:t>
            </a:r>
          </a:p>
          <a:p>
            <a:r>
              <a:rPr lang="en-US" sz="2000" dirty="0" err="1">
                <a:solidFill>
                  <a:srgbClr val="7030A0"/>
                </a:solidFill>
              </a:rPr>
              <a:t>Spred</a:t>
            </a:r>
            <a:r>
              <a:rPr lang="en-US" sz="2000" dirty="0">
                <a:solidFill>
                  <a:srgbClr val="7030A0"/>
                </a:solidFill>
              </a:rPr>
              <a:t>-Out Bragg Peak (SOBP) </a:t>
            </a:r>
          </a:p>
          <a:p>
            <a:endParaRPr lang="x-none" sz="2000" dirty="0">
              <a:solidFill>
                <a:srgbClr val="7030A0"/>
              </a:solidFill>
            </a:endParaRPr>
          </a:p>
        </p:txBody>
      </p:sp>
      <p:pic>
        <p:nvPicPr>
          <p:cNvPr id="13" name="Picture 12" descr="A diagram of tumours&#10;&#10;Description automatically generated">
            <a:extLst>
              <a:ext uri="{FF2B5EF4-FFF2-40B4-BE49-F238E27FC236}">
                <a16:creationId xmlns:a16="http://schemas.microsoft.com/office/drawing/2014/main" id="{78ED27E4-21E5-DCBB-EE5A-5ACEA3DAB1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82" y="1944965"/>
            <a:ext cx="2778375" cy="3381306"/>
          </a:xfrm>
          <a:prstGeom prst="rect">
            <a:avLst/>
          </a:prstGeom>
        </p:spPr>
      </p:pic>
      <p:sp>
        <p:nvSpPr>
          <p:cNvPr id="20" name="TextBox 19">
            <a:extLst>
              <a:ext uri="{FF2B5EF4-FFF2-40B4-BE49-F238E27FC236}">
                <a16:creationId xmlns:a16="http://schemas.microsoft.com/office/drawing/2014/main" id="{2EE9E84B-F9B8-15A0-88E1-39EB7567BA2F}"/>
              </a:ext>
            </a:extLst>
          </p:cNvPr>
          <p:cNvSpPr txBox="1"/>
          <p:nvPr/>
        </p:nvSpPr>
        <p:spPr>
          <a:xfrm>
            <a:off x="3217174" y="1955749"/>
            <a:ext cx="1119365" cy="369332"/>
          </a:xfrm>
          <a:prstGeom prst="rect">
            <a:avLst/>
          </a:prstGeom>
          <a:noFill/>
        </p:spPr>
        <p:txBody>
          <a:bodyPr wrap="square">
            <a:spAutoFit/>
          </a:bodyPr>
          <a:lstStyle/>
          <a:p>
            <a:r>
              <a:rPr lang="de-DE" b="1" kern="0" dirty="0">
                <a:solidFill>
                  <a:srgbClr val="0000FF"/>
                </a:solidFill>
                <a:latin typeface="Calibri" charset="0"/>
                <a:cs typeface="Calibri" charset="0"/>
              </a:rPr>
              <a:t>x-</a:t>
            </a:r>
            <a:r>
              <a:rPr lang="de-DE" b="1" kern="0" dirty="0" err="1">
                <a:solidFill>
                  <a:srgbClr val="0000FF"/>
                </a:solidFill>
                <a:latin typeface="Calibri" charset="0"/>
                <a:cs typeface="Calibri" charset="0"/>
              </a:rPr>
              <a:t>rays</a:t>
            </a:r>
            <a:endParaRPr lang="en-CH" dirty="0"/>
          </a:p>
        </p:txBody>
      </p:sp>
      <p:sp>
        <p:nvSpPr>
          <p:cNvPr id="21" name="TextBox 20">
            <a:extLst>
              <a:ext uri="{FF2B5EF4-FFF2-40B4-BE49-F238E27FC236}">
                <a16:creationId xmlns:a16="http://schemas.microsoft.com/office/drawing/2014/main" id="{F1C824DC-79B3-F9E3-EC69-7211D70555E4}"/>
              </a:ext>
            </a:extLst>
          </p:cNvPr>
          <p:cNvSpPr txBox="1"/>
          <p:nvPr/>
        </p:nvSpPr>
        <p:spPr>
          <a:xfrm>
            <a:off x="3360366" y="3635618"/>
            <a:ext cx="1119365" cy="369332"/>
          </a:xfrm>
          <a:prstGeom prst="rect">
            <a:avLst/>
          </a:prstGeom>
          <a:noFill/>
        </p:spPr>
        <p:txBody>
          <a:bodyPr wrap="square">
            <a:spAutoFit/>
          </a:bodyPr>
          <a:lstStyle/>
          <a:p>
            <a:r>
              <a:rPr lang="de-DE" altLang="en-US" b="1" kern="0" dirty="0" err="1">
                <a:solidFill>
                  <a:srgbClr val="0000FF"/>
                </a:solidFill>
                <a:latin typeface="Calibri" charset="0"/>
                <a:ea typeface="Calibri" charset="0"/>
                <a:cs typeface="Calibri" charset="0"/>
              </a:rPr>
              <a:t>ions</a:t>
            </a:r>
            <a:endParaRPr lang="en-CH" dirty="0"/>
          </a:p>
        </p:txBody>
      </p:sp>
      <p:sp>
        <p:nvSpPr>
          <p:cNvPr id="23" name="Rectangle 22">
            <a:extLst>
              <a:ext uri="{FF2B5EF4-FFF2-40B4-BE49-F238E27FC236}">
                <a16:creationId xmlns:a16="http://schemas.microsoft.com/office/drawing/2014/main" id="{37CB2394-2EF9-E301-74B3-C5D56876F6BA}"/>
              </a:ext>
            </a:extLst>
          </p:cNvPr>
          <p:cNvSpPr/>
          <p:nvPr/>
        </p:nvSpPr>
        <p:spPr>
          <a:xfrm>
            <a:off x="2223299" y="1182121"/>
            <a:ext cx="9829454" cy="461665"/>
          </a:xfrm>
          <a:prstGeom prst="rect">
            <a:avLst/>
          </a:prstGeom>
        </p:spPr>
        <p:txBody>
          <a:bodyPr wrap="square">
            <a:spAutoFit/>
          </a:bodyPr>
          <a:lstStyle/>
          <a:p>
            <a:r>
              <a:rPr lang="en-US" sz="2400" b="1" dirty="0">
                <a:solidFill>
                  <a:srgbClr val="7030A0"/>
                </a:solidFill>
              </a:rPr>
              <a:t>Fundamental properties of particles and their interaction with matter </a:t>
            </a:r>
            <a:endParaRPr lang="x-none" sz="2400" b="1" dirty="0">
              <a:solidFill>
                <a:srgbClr val="7030A0"/>
              </a:solidFill>
            </a:endParaRPr>
          </a:p>
        </p:txBody>
      </p:sp>
      <p:pic>
        <p:nvPicPr>
          <p:cNvPr id="3" name="Picture 2">
            <a:extLst>
              <a:ext uri="{FF2B5EF4-FFF2-40B4-BE49-F238E27FC236}">
                <a16:creationId xmlns:a16="http://schemas.microsoft.com/office/drawing/2014/main" id="{AF4067F2-F264-13DB-4F34-630838F69F5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38026" y="2236391"/>
            <a:ext cx="4948842" cy="23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80BC90D-F515-51B9-1AE2-EDDAE69F67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65871" y="4529952"/>
            <a:ext cx="3319911" cy="2328048"/>
          </a:xfrm>
          <a:prstGeom prst="rect">
            <a:avLst/>
          </a:prstGeom>
        </p:spPr>
      </p:pic>
      <p:sp>
        <p:nvSpPr>
          <p:cNvPr id="12" name="Rectangle 11">
            <a:extLst>
              <a:ext uri="{FF2B5EF4-FFF2-40B4-BE49-F238E27FC236}">
                <a16:creationId xmlns:a16="http://schemas.microsoft.com/office/drawing/2014/main" id="{000B844D-0237-93F2-5B25-A9EC28EF51B6}"/>
              </a:ext>
            </a:extLst>
          </p:cNvPr>
          <p:cNvSpPr/>
          <p:nvPr/>
        </p:nvSpPr>
        <p:spPr>
          <a:xfrm>
            <a:off x="7158723" y="1740033"/>
            <a:ext cx="3078087" cy="400110"/>
          </a:xfrm>
          <a:prstGeom prst="rect">
            <a:avLst/>
          </a:prstGeom>
        </p:spPr>
        <p:txBody>
          <a:bodyPr wrap="none">
            <a:spAutoFit/>
          </a:bodyPr>
          <a:lstStyle/>
          <a:p>
            <a:r>
              <a:rPr lang="en-US" sz="2000" b="1" kern="0" dirty="0">
                <a:solidFill>
                  <a:srgbClr val="7030A0"/>
                </a:solidFill>
                <a:latin typeface="ArialMT" charset="0"/>
              </a:rPr>
              <a:t>Spread-out Bragg peak </a:t>
            </a:r>
            <a:endParaRPr lang="en-US" sz="2000" dirty="0">
              <a:solidFill>
                <a:srgbClr val="7030A0"/>
              </a:solidFill>
            </a:endParaRPr>
          </a:p>
        </p:txBody>
      </p:sp>
      <p:sp>
        <p:nvSpPr>
          <p:cNvPr id="24" name="Titel 1">
            <a:extLst>
              <a:ext uri="{FF2B5EF4-FFF2-40B4-BE49-F238E27FC236}">
                <a16:creationId xmlns:a16="http://schemas.microsoft.com/office/drawing/2014/main" id="{3398A99F-3C71-3295-A3B0-AAF7DC350E1C}"/>
              </a:ext>
            </a:extLst>
          </p:cNvPr>
          <p:cNvSpPr txBox="1">
            <a:spLocks/>
          </p:cNvSpPr>
          <p:nvPr/>
        </p:nvSpPr>
        <p:spPr bwMode="auto">
          <a:xfrm>
            <a:off x="1349170" y="3517594"/>
            <a:ext cx="15670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000" b="1" dirty="0">
                <a:solidFill>
                  <a:srgbClr val="0000FF"/>
                </a:solidFill>
                <a:latin typeface="+mn-lt"/>
              </a:rPr>
              <a:t>Bragg peak </a:t>
            </a:r>
            <a:endParaRPr lang="de-DE" altLang="en-US" sz="2000" b="1" dirty="0">
              <a:solidFill>
                <a:srgbClr val="0000FF"/>
              </a:solidFill>
              <a:latin typeface="+mn-lt"/>
            </a:endParaRPr>
          </a:p>
        </p:txBody>
      </p:sp>
      <p:sp>
        <p:nvSpPr>
          <p:cNvPr id="25" name="TextBox 24">
            <a:extLst>
              <a:ext uri="{FF2B5EF4-FFF2-40B4-BE49-F238E27FC236}">
                <a16:creationId xmlns:a16="http://schemas.microsoft.com/office/drawing/2014/main" id="{59C44C5B-7E22-F225-F21E-432D7CD7E55C}"/>
              </a:ext>
            </a:extLst>
          </p:cNvPr>
          <p:cNvSpPr txBox="1"/>
          <p:nvPr/>
        </p:nvSpPr>
        <p:spPr>
          <a:xfrm>
            <a:off x="6312397" y="2046833"/>
            <a:ext cx="1119365" cy="369332"/>
          </a:xfrm>
          <a:prstGeom prst="rect">
            <a:avLst/>
          </a:prstGeom>
          <a:noFill/>
        </p:spPr>
        <p:txBody>
          <a:bodyPr wrap="square">
            <a:spAutoFit/>
          </a:bodyPr>
          <a:lstStyle/>
          <a:p>
            <a:r>
              <a:rPr lang="de-DE" b="1" kern="0" dirty="0">
                <a:solidFill>
                  <a:schemeClr val="bg1"/>
                </a:solidFill>
                <a:latin typeface="Calibri" charset="0"/>
                <a:cs typeface="Calibri" charset="0"/>
              </a:rPr>
              <a:t>x-</a:t>
            </a:r>
            <a:r>
              <a:rPr lang="de-DE" b="1" kern="0" dirty="0" err="1">
                <a:solidFill>
                  <a:schemeClr val="bg1"/>
                </a:solidFill>
                <a:latin typeface="Calibri" charset="0"/>
                <a:cs typeface="Calibri" charset="0"/>
              </a:rPr>
              <a:t>rays</a:t>
            </a:r>
            <a:endParaRPr lang="en-CH" dirty="0">
              <a:solidFill>
                <a:schemeClr val="bg1"/>
              </a:solidFill>
            </a:endParaRPr>
          </a:p>
        </p:txBody>
      </p:sp>
      <p:sp>
        <p:nvSpPr>
          <p:cNvPr id="7" name="Titel 1">
            <a:extLst>
              <a:ext uri="{FF2B5EF4-FFF2-40B4-BE49-F238E27FC236}">
                <a16:creationId xmlns:a16="http://schemas.microsoft.com/office/drawing/2014/main" id="{F3CD1A7B-F0B7-EE07-1A38-23921F899009}"/>
              </a:ext>
            </a:extLst>
          </p:cNvPr>
          <p:cNvSpPr txBox="1">
            <a:spLocks/>
          </p:cNvSpPr>
          <p:nvPr/>
        </p:nvSpPr>
        <p:spPr bwMode="auto">
          <a:xfrm>
            <a:off x="1984886" y="77289"/>
            <a:ext cx="9359900" cy="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3600" b="1" dirty="0">
                <a:solidFill>
                  <a:srgbClr val="0000FF"/>
                </a:solidFill>
              </a:rPr>
              <a:t>Particle properties and cancer therapy</a:t>
            </a:r>
            <a:endParaRPr lang="de-DE" altLang="en-US" sz="3600" b="1" dirty="0">
              <a:solidFill>
                <a:srgbClr val="0000FF"/>
              </a:solidFill>
            </a:endParaRPr>
          </a:p>
        </p:txBody>
      </p:sp>
    </p:spTree>
    <p:extLst>
      <p:ext uri="{BB962C8B-B14F-4D97-AF65-F5344CB8AC3E}">
        <p14:creationId xmlns:p14="http://schemas.microsoft.com/office/powerpoint/2010/main" val="2186305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1464" y="908050"/>
            <a:ext cx="61372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4"/>
          <p:cNvSpPr txBox="1">
            <a:spLocks noChangeArrowheads="1"/>
          </p:cNvSpPr>
          <p:nvPr/>
        </p:nvSpPr>
        <p:spPr bwMode="auto">
          <a:xfrm>
            <a:off x="1774825" y="1144588"/>
            <a:ext cx="208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GB" altLang="de-DE" sz="1800">
              <a:solidFill>
                <a:srgbClr val="000000"/>
              </a:solidFill>
            </a:endParaRPr>
          </a:p>
        </p:txBody>
      </p:sp>
      <p:sp>
        <p:nvSpPr>
          <p:cNvPr id="117764" name="Text Box 6"/>
          <p:cNvSpPr txBox="1">
            <a:spLocks noChangeArrowheads="1"/>
          </p:cNvSpPr>
          <p:nvPr/>
        </p:nvSpPr>
        <p:spPr bwMode="auto">
          <a:xfrm>
            <a:off x="1490163" y="5279134"/>
            <a:ext cx="3214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de-DE" altLang="de-DE" sz="2000" b="1" i="1" dirty="0">
                <a:solidFill>
                  <a:srgbClr val="2B4FCD"/>
                </a:solidFill>
              </a:rPr>
              <a:t>Haberer</a:t>
            </a:r>
            <a:r>
              <a:rPr lang="de-DE" altLang="de-DE" sz="1800" b="1" i="1" dirty="0">
                <a:solidFill>
                  <a:srgbClr val="2B4FCD"/>
                </a:solidFill>
              </a:rPr>
              <a:t> et al., NIM A , 1993</a:t>
            </a:r>
          </a:p>
        </p:txBody>
      </p:sp>
      <p:sp>
        <p:nvSpPr>
          <p:cNvPr id="10" name="Title 4"/>
          <p:cNvSpPr txBox="1">
            <a:spLocks/>
          </p:cNvSpPr>
          <p:nvPr/>
        </p:nvSpPr>
        <p:spPr bwMode="auto">
          <a:xfrm>
            <a:off x="1492056" y="4933357"/>
            <a:ext cx="33602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2400" b="1" kern="0" dirty="0">
                <a:solidFill>
                  <a:schemeClr val="bg1"/>
                </a:solidFill>
                <a:latin typeface="+mn-lt"/>
              </a:rPr>
              <a:t>Raster scanning Method</a:t>
            </a:r>
          </a:p>
        </p:txBody>
      </p:sp>
      <p:pic>
        <p:nvPicPr>
          <p:cNvPr id="117766" name="Content Placeholder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77150" y="908050"/>
            <a:ext cx="29908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11" name="Rectangle 2"/>
          <p:cNvSpPr>
            <a:spLocks noChangeArrowheads="1"/>
          </p:cNvSpPr>
          <p:nvPr/>
        </p:nvSpPr>
        <p:spPr bwMode="auto">
          <a:xfrm>
            <a:off x="1522490" y="5601990"/>
            <a:ext cx="6659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de-DE" altLang="de-DE" sz="1600" dirty="0" err="1">
                <a:solidFill>
                  <a:srgbClr val="0069F5"/>
                </a:solidFill>
              </a:rPr>
              <a:t>scanning</a:t>
            </a:r>
            <a:r>
              <a:rPr lang="de-DE" altLang="de-DE" sz="1600" dirty="0">
                <a:solidFill>
                  <a:srgbClr val="0069F5"/>
                </a:solidFill>
              </a:rPr>
              <a:t> </a:t>
            </a:r>
            <a:r>
              <a:rPr lang="de-DE" altLang="de-DE" sz="1600" dirty="0" err="1">
                <a:solidFill>
                  <a:srgbClr val="0069F5"/>
                </a:solidFill>
              </a:rPr>
              <a:t>of</a:t>
            </a:r>
            <a:r>
              <a:rPr lang="de-DE" altLang="de-DE" sz="1600" dirty="0">
                <a:solidFill>
                  <a:srgbClr val="0069F5"/>
                </a:solidFill>
              </a:rPr>
              <a:t> </a:t>
            </a:r>
            <a:r>
              <a:rPr lang="de-DE" altLang="de-DE" sz="1600" dirty="0" err="1">
                <a:solidFill>
                  <a:srgbClr val="0069F5"/>
                </a:solidFill>
              </a:rPr>
              <a:t>focussed</a:t>
            </a:r>
            <a:r>
              <a:rPr lang="de-DE" altLang="de-DE" sz="1600" dirty="0">
                <a:solidFill>
                  <a:srgbClr val="0069F5"/>
                </a:solidFill>
              </a:rPr>
              <a:t> </a:t>
            </a:r>
            <a:r>
              <a:rPr lang="de-DE" altLang="de-DE" sz="1600" dirty="0" err="1">
                <a:solidFill>
                  <a:srgbClr val="0069F5"/>
                </a:solidFill>
              </a:rPr>
              <a:t>ion</a:t>
            </a:r>
            <a:r>
              <a:rPr lang="de-DE" altLang="de-DE" sz="1600" dirty="0">
                <a:solidFill>
                  <a:srgbClr val="0069F5"/>
                </a:solidFill>
              </a:rPr>
              <a:t> </a:t>
            </a:r>
            <a:r>
              <a:rPr lang="de-DE" altLang="de-DE" sz="1600" dirty="0" err="1">
                <a:solidFill>
                  <a:srgbClr val="0069F5"/>
                </a:solidFill>
              </a:rPr>
              <a:t>beams</a:t>
            </a:r>
            <a:r>
              <a:rPr lang="de-DE" altLang="de-DE" sz="1600" dirty="0">
                <a:solidFill>
                  <a:srgbClr val="0069F5"/>
                </a:solidFill>
              </a:rPr>
              <a:t> in fast </a:t>
            </a:r>
            <a:r>
              <a:rPr lang="de-DE" altLang="de-DE" sz="1600" dirty="0" err="1">
                <a:solidFill>
                  <a:srgbClr val="0069F5"/>
                </a:solidFill>
              </a:rPr>
              <a:t>dipole</a:t>
            </a:r>
            <a:r>
              <a:rPr lang="de-DE" altLang="de-DE" sz="1600" dirty="0">
                <a:solidFill>
                  <a:srgbClr val="0069F5"/>
                </a:solidFill>
              </a:rPr>
              <a:t> </a:t>
            </a:r>
            <a:r>
              <a:rPr lang="de-DE" altLang="de-DE" sz="1600" dirty="0" err="1">
                <a:solidFill>
                  <a:srgbClr val="0069F5"/>
                </a:solidFill>
              </a:rPr>
              <a:t>magnets</a:t>
            </a:r>
            <a:endParaRPr lang="de-DE" altLang="de-DE" sz="1600" dirty="0">
              <a:solidFill>
                <a:srgbClr val="0069F5"/>
              </a:solidFill>
            </a:endParaRPr>
          </a:p>
        </p:txBody>
      </p:sp>
      <p:sp>
        <p:nvSpPr>
          <p:cNvPr id="12" name="Rectangle 3"/>
          <p:cNvSpPr>
            <a:spLocks noChangeArrowheads="1"/>
          </p:cNvSpPr>
          <p:nvPr/>
        </p:nvSpPr>
        <p:spPr bwMode="auto">
          <a:xfrm>
            <a:off x="1522490" y="5860083"/>
            <a:ext cx="8913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de-DE" altLang="de-DE" sz="1600" dirty="0" err="1">
                <a:solidFill>
                  <a:srgbClr val="0069F5"/>
                </a:solidFill>
              </a:rPr>
              <a:t>active</a:t>
            </a:r>
            <a:r>
              <a:rPr lang="de-DE" altLang="de-DE" sz="1600" dirty="0">
                <a:solidFill>
                  <a:srgbClr val="0069F5"/>
                </a:solidFill>
              </a:rPr>
              <a:t> </a:t>
            </a:r>
            <a:r>
              <a:rPr lang="de-DE" altLang="de-DE" sz="1600" dirty="0" err="1">
                <a:solidFill>
                  <a:srgbClr val="0069F5"/>
                </a:solidFill>
              </a:rPr>
              <a:t>variation</a:t>
            </a:r>
            <a:r>
              <a:rPr lang="de-DE" altLang="de-DE" sz="1600" dirty="0">
                <a:solidFill>
                  <a:srgbClr val="0069F5"/>
                </a:solidFill>
              </a:rPr>
              <a:t> </a:t>
            </a:r>
            <a:r>
              <a:rPr lang="de-DE" altLang="de-DE" sz="1600" dirty="0" err="1">
                <a:solidFill>
                  <a:srgbClr val="0069F5"/>
                </a:solidFill>
              </a:rPr>
              <a:t>of</a:t>
            </a:r>
            <a:r>
              <a:rPr lang="de-DE" altLang="de-DE" sz="1600" dirty="0">
                <a:solidFill>
                  <a:srgbClr val="0069F5"/>
                </a:solidFill>
              </a:rPr>
              <a:t> </a:t>
            </a:r>
            <a:r>
              <a:rPr lang="de-DE" altLang="de-DE" sz="1600" dirty="0" err="1">
                <a:solidFill>
                  <a:srgbClr val="0069F5"/>
                </a:solidFill>
              </a:rPr>
              <a:t>the</a:t>
            </a:r>
            <a:r>
              <a:rPr lang="de-DE" altLang="de-DE" sz="1600" dirty="0">
                <a:solidFill>
                  <a:srgbClr val="0069F5"/>
                </a:solidFill>
              </a:rPr>
              <a:t> </a:t>
            </a:r>
            <a:r>
              <a:rPr lang="de-DE" altLang="de-DE" sz="1600" dirty="0" err="1">
                <a:solidFill>
                  <a:srgbClr val="0069F5"/>
                </a:solidFill>
              </a:rPr>
              <a:t>energy</a:t>
            </a:r>
            <a:r>
              <a:rPr lang="de-DE" altLang="de-DE" sz="1600" dirty="0">
                <a:solidFill>
                  <a:srgbClr val="0069F5"/>
                </a:solidFill>
              </a:rPr>
              <a:t>, </a:t>
            </a:r>
            <a:r>
              <a:rPr lang="de-DE" altLang="de-DE" sz="1600" dirty="0" err="1">
                <a:solidFill>
                  <a:srgbClr val="0069F5"/>
                </a:solidFill>
              </a:rPr>
              <a:t>focus</a:t>
            </a:r>
            <a:r>
              <a:rPr lang="de-DE" altLang="de-DE" sz="1600" dirty="0">
                <a:solidFill>
                  <a:srgbClr val="0069F5"/>
                </a:solidFill>
              </a:rPr>
              <a:t> </a:t>
            </a:r>
            <a:r>
              <a:rPr lang="de-DE" altLang="de-DE" sz="1600" dirty="0" err="1">
                <a:solidFill>
                  <a:srgbClr val="0069F5"/>
                </a:solidFill>
              </a:rPr>
              <a:t>and</a:t>
            </a:r>
            <a:r>
              <a:rPr lang="de-DE" altLang="de-DE" sz="1600" dirty="0">
                <a:solidFill>
                  <a:srgbClr val="0069F5"/>
                </a:solidFill>
              </a:rPr>
              <a:t> </a:t>
            </a:r>
            <a:r>
              <a:rPr lang="de-DE" altLang="de-DE" sz="1600" dirty="0" err="1">
                <a:solidFill>
                  <a:srgbClr val="0069F5"/>
                </a:solidFill>
              </a:rPr>
              <a:t>intensity</a:t>
            </a:r>
            <a:r>
              <a:rPr lang="de-DE" altLang="de-DE" sz="1600" dirty="0">
                <a:solidFill>
                  <a:srgbClr val="0069F5"/>
                </a:solidFill>
              </a:rPr>
              <a:t> in </a:t>
            </a:r>
            <a:r>
              <a:rPr lang="de-DE" altLang="de-DE" sz="1600" dirty="0" err="1">
                <a:solidFill>
                  <a:srgbClr val="0069F5"/>
                </a:solidFill>
              </a:rPr>
              <a:t>the</a:t>
            </a:r>
            <a:r>
              <a:rPr lang="de-DE" altLang="de-DE" sz="1600" dirty="0">
                <a:solidFill>
                  <a:srgbClr val="0069F5"/>
                </a:solidFill>
              </a:rPr>
              <a:t> </a:t>
            </a:r>
            <a:r>
              <a:rPr lang="de-DE" altLang="de-DE" sz="1600" dirty="0" err="1">
                <a:solidFill>
                  <a:srgbClr val="0069F5"/>
                </a:solidFill>
              </a:rPr>
              <a:t>accelerator</a:t>
            </a:r>
            <a:r>
              <a:rPr lang="de-DE" altLang="de-DE" sz="1600" dirty="0">
                <a:solidFill>
                  <a:srgbClr val="0069F5"/>
                </a:solidFill>
              </a:rPr>
              <a:t> </a:t>
            </a:r>
            <a:r>
              <a:rPr lang="de-DE" altLang="de-DE" sz="1600" dirty="0" err="1">
                <a:solidFill>
                  <a:srgbClr val="0069F5"/>
                </a:solidFill>
              </a:rPr>
              <a:t>and</a:t>
            </a:r>
            <a:r>
              <a:rPr lang="de-DE" altLang="de-DE" sz="1600" dirty="0">
                <a:solidFill>
                  <a:srgbClr val="0069F5"/>
                </a:solidFill>
              </a:rPr>
              <a:t> beam </a:t>
            </a:r>
            <a:r>
              <a:rPr lang="de-DE" altLang="de-DE" sz="1600" dirty="0" err="1">
                <a:solidFill>
                  <a:srgbClr val="0069F5"/>
                </a:solidFill>
              </a:rPr>
              <a:t>lines</a:t>
            </a:r>
            <a:endParaRPr lang="de-DE" altLang="de-DE" sz="1600" dirty="0">
              <a:solidFill>
                <a:srgbClr val="0069F5"/>
              </a:solidFill>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748" y="2653333"/>
            <a:ext cx="3337722" cy="2257102"/>
          </a:xfrm>
          <a:prstGeom prst="rect">
            <a:avLst/>
          </a:prstGeom>
        </p:spPr>
      </p:pic>
      <p:sp>
        <p:nvSpPr>
          <p:cNvPr id="3" name="Titel 1">
            <a:extLst>
              <a:ext uri="{FF2B5EF4-FFF2-40B4-BE49-F238E27FC236}">
                <a16:creationId xmlns:a16="http://schemas.microsoft.com/office/drawing/2014/main" id="{4CEE9180-A8F4-F5BF-3B03-2D901A335E66}"/>
              </a:ext>
            </a:extLst>
          </p:cNvPr>
          <p:cNvSpPr txBox="1">
            <a:spLocks/>
          </p:cNvSpPr>
          <p:nvPr/>
        </p:nvSpPr>
        <p:spPr bwMode="auto">
          <a:xfrm>
            <a:off x="2382902" y="58474"/>
            <a:ext cx="8187331"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Painting and “seeing” the </a:t>
            </a:r>
            <a:r>
              <a:rPr lang="en-US" altLang="en-US" sz="3600" b="1" dirty="0" err="1">
                <a:solidFill>
                  <a:srgbClr val="0000FF"/>
                </a:solidFill>
              </a:rPr>
              <a:t>tumour</a:t>
            </a:r>
            <a:endParaRPr lang="de-DE" altLang="en-US" sz="3600" b="1" dirty="0">
              <a:solidFill>
                <a:srgbClr val="0000FF"/>
              </a:solidFill>
            </a:endParaRPr>
          </a:p>
        </p:txBody>
      </p:sp>
      <p:sp>
        <p:nvSpPr>
          <p:cNvPr id="2" name="Rectangle 3">
            <a:extLst>
              <a:ext uri="{FF2B5EF4-FFF2-40B4-BE49-F238E27FC236}">
                <a16:creationId xmlns:a16="http://schemas.microsoft.com/office/drawing/2014/main" id="{F14D8152-BD53-A888-9CDD-2B2F734B296B}"/>
              </a:ext>
            </a:extLst>
          </p:cNvPr>
          <p:cNvSpPr>
            <a:spLocks noChangeArrowheads="1"/>
          </p:cNvSpPr>
          <p:nvPr/>
        </p:nvSpPr>
        <p:spPr bwMode="auto">
          <a:xfrm>
            <a:off x="1065036" y="6413303"/>
            <a:ext cx="10689817"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charset="0"/>
                <a:ea typeface="ＭＳ Ｐゴシック" charset="-128"/>
                <a:cs typeface="Arial" charset="0"/>
              </a:defRPr>
            </a:lvl1pPr>
            <a:lvl2pPr>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lvl="1">
              <a:lnSpc>
                <a:spcPct val="50000"/>
              </a:lnSpc>
              <a:spcBef>
                <a:spcPts val="1688"/>
              </a:spcBef>
              <a:buNone/>
            </a:pPr>
            <a:r>
              <a:rPr lang="en-US" altLang="en-US" sz="2400" b="1" dirty="0">
                <a:solidFill>
                  <a:srgbClr val="C00000"/>
                </a:solidFill>
                <a:latin typeface="Calibri" charset="0"/>
                <a:ea typeface="Calibri" charset="0"/>
                <a:cs typeface="Calibri" charset="0"/>
              </a:rPr>
              <a:t>Raster Scanning and PET on-line: importance of in-therapy imaging</a:t>
            </a:r>
          </a:p>
        </p:txBody>
      </p:sp>
      <p:sp>
        <p:nvSpPr>
          <p:cNvPr id="4" name="Rectangle 3">
            <a:extLst>
              <a:ext uri="{FF2B5EF4-FFF2-40B4-BE49-F238E27FC236}">
                <a16:creationId xmlns:a16="http://schemas.microsoft.com/office/drawing/2014/main" id="{A91A2521-C027-360B-BD1E-38C5328093EC}"/>
              </a:ext>
            </a:extLst>
          </p:cNvPr>
          <p:cNvSpPr/>
          <p:nvPr/>
        </p:nvSpPr>
        <p:spPr>
          <a:xfrm>
            <a:off x="1774825" y="860426"/>
            <a:ext cx="6452170" cy="461665"/>
          </a:xfrm>
          <a:prstGeom prst="rect">
            <a:avLst/>
          </a:prstGeom>
        </p:spPr>
        <p:txBody>
          <a:bodyPr wrap="square">
            <a:spAutoFit/>
          </a:bodyPr>
          <a:lstStyle/>
          <a:p>
            <a:r>
              <a:rPr lang="en-US" sz="2400" b="1" dirty="0">
                <a:solidFill>
                  <a:schemeClr val="bg1"/>
                </a:solidFill>
              </a:rPr>
              <a:t>What is the technology behind?  </a:t>
            </a:r>
            <a:endParaRPr lang="x-none" sz="2400" b="1" dirty="0">
              <a:solidFill>
                <a:schemeClr val="bg1"/>
              </a:solidFill>
            </a:endParaRPr>
          </a:p>
        </p:txBody>
      </p:sp>
      <p:sp>
        <p:nvSpPr>
          <p:cNvPr id="6" name="TextBox 5">
            <a:extLst>
              <a:ext uri="{FF2B5EF4-FFF2-40B4-BE49-F238E27FC236}">
                <a16:creationId xmlns:a16="http://schemas.microsoft.com/office/drawing/2014/main" id="{1DE54F1B-A200-3D85-F5ED-139BA6F5F292}"/>
              </a:ext>
            </a:extLst>
          </p:cNvPr>
          <p:cNvSpPr txBox="1"/>
          <p:nvPr/>
        </p:nvSpPr>
        <p:spPr>
          <a:xfrm>
            <a:off x="9091568" y="5419724"/>
            <a:ext cx="2965522" cy="923330"/>
          </a:xfrm>
          <a:prstGeom prst="rect">
            <a:avLst/>
          </a:prstGeom>
          <a:noFill/>
        </p:spPr>
        <p:txBody>
          <a:bodyPr wrap="square">
            <a:spAutoFit/>
          </a:bodyPr>
          <a:lstStyle/>
          <a:p>
            <a:pPr algn="ctr"/>
            <a:r>
              <a:rPr lang="en-US" altLang="en-US" sz="1800" dirty="0">
                <a:solidFill>
                  <a:srgbClr val="C00000"/>
                </a:solidFill>
                <a:latin typeface="Calibri" charset="0"/>
                <a:ea typeface="Calibri" charset="0"/>
                <a:cs typeface="Calibri" charset="0"/>
              </a:rPr>
              <a:t>30 000 accelerator settings </a:t>
            </a:r>
          </a:p>
          <a:p>
            <a:pPr algn="ctr"/>
            <a:r>
              <a:rPr lang="en-US" altLang="en-US" sz="1800" dirty="0">
                <a:solidFill>
                  <a:srgbClr val="C00000"/>
                </a:solidFill>
                <a:latin typeface="Calibri" charset="0"/>
                <a:ea typeface="Calibri" charset="0"/>
                <a:cs typeface="Calibri" charset="0"/>
              </a:rPr>
              <a:t>needed per treatment room</a:t>
            </a:r>
          </a:p>
          <a:p>
            <a:pPr algn="ctr"/>
            <a:r>
              <a:rPr lang="en-US" dirty="0">
                <a:solidFill>
                  <a:srgbClr val="C00000"/>
                </a:solidFill>
                <a:latin typeface="Calibri" charset="0"/>
                <a:cs typeface="Calibri" charset="0"/>
              </a:rPr>
              <a:t>at HIT</a:t>
            </a:r>
            <a:endParaRPr lang="en-CH" dirty="0"/>
          </a:p>
        </p:txBody>
      </p:sp>
      <p:sp>
        <p:nvSpPr>
          <p:cNvPr id="7" name="Rectangle 6">
            <a:extLst>
              <a:ext uri="{FF2B5EF4-FFF2-40B4-BE49-F238E27FC236}">
                <a16:creationId xmlns:a16="http://schemas.microsoft.com/office/drawing/2014/main" id="{7E8A92EB-3221-D541-9D22-A2BCA5CE5B43}"/>
              </a:ext>
            </a:extLst>
          </p:cNvPr>
          <p:cNvSpPr/>
          <p:nvPr/>
        </p:nvSpPr>
        <p:spPr>
          <a:xfrm>
            <a:off x="7677150" y="932496"/>
            <a:ext cx="1862241" cy="369332"/>
          </a:xfrm>
          <a:prstGeom prst="rect">
            <a:avLst/>
          </a:prstGeom>
        </p:spPr>
        <p:txBody>
          <a:bodyPr wrap="none">
            <a:spAutoFit/>
          </a:bodyPr>
          <a:lstStyle/>
          <a:p>
            <a:r>
              <a:rPr lang="en-US" b="1" dirty="0">
                <a:solidFill>
                  <a:schemeClr val="bg1"/>
                </a:solidFill>
              </a:rPr>
              <a:t>GSI therapy room</a:t>
            </a:r>
            <a:endParaRPr lang="en-US" dirty="0">
              <a:solidFill>
                <a:schemeClr val="bg1"/>
              </a:solidFill>
            </a:endParaRPr>
          </a:p>
        </p:txBody>
      </p:sp>
    </p:spTree>
    <p:extLst>
      <p:ext uri="{BB962C8B-B14F-4D97-AF65-F5344CB8AC3E}">
        <p14:creationId xmlns:p14="http://schemas.microsoft.com/office/powerpoint/2010/main" val="1512329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0C2486E-EE70-498B-F56A-792905691720}"/>
              </a:ext>
            </a:extLst>
          </p:cNvPr>
          <p:cNvSpPr>
            <a:spLocks noGrp="1"/>
          </p:cNvSpPr>
          <p:nvPr>
            <p:ph type="sldNum" sz="quarter" idx="12"/>
          </p:nvPr>
        </p:nvSpPr>
        <p:spPr/>
        <p:txBody>
          <a:bodyPr/>
          <a:lstStyle/>
          <a:p>
            <a:fld id="{D6197BE6-B5D5-401B-B174-D31008E881A3}" type="slidenum">
              <a:rPr lang="el-GR" smtClean="0"/>
              <a:t>58</a:t>
            </a:fld>
            <a:endParaRPr lang="el-GR" dirty="0"/>
          </a:p>
        </p:txBody>
      </p:sp>
      <p:pic>
        <p:nvPicPr>
          <p:cNvPr id="10" name="Εικόνα 9" descr="Εικόνα που περιέχει στιγμιότυπο οθόνης, μοντέλο κλίμακας&#10;&#10;Το περιεχόμενο που δημιουργείται από τεχνολογία AI ενδέχεται να είναι εσφαλμένο.">
            <a:extLst>
              <a:ext uri="{FF2B5EF4-FFF2-40B4-BE49-F238E27FC236}">
                <a16:creationId xmlns:a16="http://schemas.microsoft.com/office/drawing/2014/main" id="{DE71FC8F-6D32-E9A9-977B-E03317C6A1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876" y="1743143"/>
            <a:ext cx="8279229" cy="4656484"/>
          </a:xfrm>
          <a:prstGeom prst="rect">
            <a:avLst/>
          </a:prstGeom>
        </p:spPr>
      </p:pic>
      <p:sp>
        <p:nvSpPr>
          <p:cNvPr id="9" name="TextBox 8">
            <a:extLst>
              <a:ext uri="{FF2B5EF4-FFF2-40B4-BE49-F238E27FC236}">
                <a16:creationId xmlns:a16="http://schemas.microsoft.com/office/drawing/2014/main" id="{397DB53E-53CD-D89D-EB3B-79DA57D142FA}"/>
              </a:ext>
            </a:extLst>
          </p:cNvPr>
          <p:cNvSpPr txBox="1"/>
          <p:nvPr/>
        </p:nvSpPr>
        <p:spPr>
          <a:xfrm>
            <a:off x="142876" y="674536"/>
            <a:ext cx="10664554" cy="646331"/>
          </a:xfrm>
          <a:prstGeom prst="rect">
            <a:avLst/>
          </a:prstGeom>
          <a:noFill/>
        </p:spPr>
        <p:txBody>
          <a:bodyPr wrap="square">
            <a:spAutoFit/>
          </a:bodyPr>
          <a:lstStyle/>
          <a:p>
            <a:r>
              <a:rPr lang="el-GR" sz="1800" b="0" i="0" dirty="0">
                <a:solidFill>
                  <a:srgbClr val="0037B4"/>
                </a:solidFill>
                <a:effectLst/>
              </a:rPr>
              <a:t>Η δέσμη </a:t>
            </a:r>
            <a:r>
              <a:rPr lang="el-GR" sz="1800" b="0" i="0" dirty="0" err="1">
                <a:solidFill>
                  <a:srgbClr val="0037B4"/>
                </a:solidFill>
                <a:effectLst/>
              </a:rPr>
              <a:t>αδρονίων</a:t>
            </a:r>
            <a:r>
              <a:rPr lang="el-GR" sz="1800" b="0" i="0" dirty="0">
                <a:solidFill>
                  <a:srgbClr val="0037B4"/>
                </a:solidFill>
                <a:effectLst/>
              </a:rPr>
              <a:t> επιτυγχάνεται με </a:t>
            </a:r>
            <a:r>
              <a:rPr lang="el-GR" sz="1800" b="1" i="0" dirty="0">
                <a:solidFill>
                  <a:srgbClr val="0037B4"/>
                </a:solidFill>
                <a:effectLst/>
              </a:rPr>
              <a:t>επιταχυντή σωματιδίων</a:t>
            </a:r>
            <a:r>
              <a:rPr lang="el-GR" sz="1800" b="0" i="0" dirty="0">
                <a:solidFill>
                  <a:srgbClr val="0037B4"/>
                </a:solidFill>
                <a:effectLst/>
              </a:rPr>
              <a:t> ο οποίος αποτελεί μέρος της όλης εγκατάστασης στο ειδικό Κέντρο Θεραπείας. Η δέσμη κατευθύνεται με διάταξη μαγνητών στα δωμάτια θεραπείας.</a:t>
            </a:r>
            <a:endParaRPr lang="el-GR" dirty="0">
              <a:solidFill>
                <a:srgbClr val="0037B4"/>
              </a:solidFill>
            </a:endParaRPr>
          </a:p>
        </p:txBody>
      </p:sp>
      <p:pic>
        <p:nvPicPr>
          <p:cNvPr id="2" name="Εικόνα 7" descr="Εικόνα που περιέχει μπλε, μηχανική, Μπελ ηλεκτρίκ, μηχάνημα&#10;&#10;Το περιεχόμενο που δημιουργείται από τεχνολογία AI ενδέχεται να είναι εσφαλμένο.">
            <a:extLst>
              <a:ext uri="{FF2B5EF4-FFF2-40B4-BE49-F238E27FC236}">
                <a16:creationId xmlns:a16="http://schemas.microsoft.com/office/drawing/2014/main" id="{90737F72-0243-8EAA-72D3-60665BFA5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41113" y="1743143"/>
            <a:ext cx="3075605" cy="4613408"/>
          </a:xfrm>
          <a:prstGeom prst="rect">
            <a:avLst/>
          </a:prstGeom>
        </p:spPr>
      </p:pic>
      <p:sp>
        <p:nvSpPr>
          <p:cNvPr id="3" name="TextBox 2">
            <a:extLst>
              <a:ext uri="{FF2B5EF4-FFF2-40B4-BE49-F238E27FC236}">
                <a16:creationId xmlns:a16="http://schemas.microsoft.com/office/drawing/2014/main" id="{D5B8D004-6B47-855C-06B3-C00CB8467AB4}"/>
              </a:ext>
            </a:extLst>
          </p:cNvPr>
          <p:cNvSpPr txBox="1"/>
          <p:nvPr/>
        </p:nvSpPr>
        <p:spPr>
          <a:xfrm>
            <a:off x="4002121" y="1293292"/>
            <a:ext cx="8189879" cy="369332"/>
          </a:xfrm>
          <a:prstGeom prst="rect">
            <a:avLst/>
          </a:prstGeom>
          <a:noFill/>
        </p:spPr>
        <p:txBody>
          <a:bodyPr wrap="square">
            <a:spAutoFit/>
          </a:bodyPr>
          <a:lstStyle/>
          <a:p>
            <a:r>
              <a:rPr lang="el-GR" sz="1800" b="1" i="0" dirty="0">
                <a:solidFill>
                  <a:srgbClr val="002A88"/>
                </a:solidFill>
                <a:effectLst/>
              </a:rPr>
              <a:t>Περιστρεφόμενος γερανός για χειρισμό ακριβείας της κατεύθυνσης της δέσμης</a:t>
            </a:r>
            <a:endParaRPr lang="el-GR" dirty="0">
              <a:solidFill>
                <a:srgbClr val="002A88"/>
              </a:solidFill>
            </a:endParaRPr>
          </a:p>
        </p:txBody>
      </p:sp>
      <p:sp>
        <p:nvSpPr>
          <p:cNvPr id="5" name="Titel 1">
            <a:extLst>
              <a:ext uri="{FF2B5EF4-FFF2-40B4-BE49-F238E27FC236}">
                <a16:creationId xmlns:a16="http://schemas.microsoft.com/office/drawing/2014/main" id="{BDB843EF-FA17-DADE-2B8D-3CC4EE94F5F5}"/>
              </a:ext>
            </a:extLst>
          </p:cNvPr>
          <p:cNvSpPr txBox="1">
            <a:spLocks/>
          </p:cNvSpPr>
          <p:nvPr/>
        </p:nvSpPr>
        <p:spPr bwMode="auto">
          <a:xfrm>
            <a:off x="-390904" y="28114"/>
            <a:ext cx="12973808" cy="51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None/>
            </a:pPr>
            <a:r>
              <a:rPr lang="en-US" altLang="en-US" sz="3600" b="1" dirty="0">
                <a:solidFill>
                  <a:srgbClr val="0000FF"/>
                </a:solidFill>
              </a:rPr>
              <a:t>Heidelberg Ion Therapy Centre, HIT</a:t>
            </a:r>
            <a:endParaRPr lang="de-DE" altLang="en-US" sz="3600" b="1" dirty="0">
              <a:solidFill>
                <a:srgbClr val="0000FF"/>
              </a:solidFill>
            </a:endParaRPr>
          </a:p>
          <a:p>
            <a:pPr eaLnBrk="1" hangingPunct="1">
              <a:spcBef>
                <a:spcPct val="0"/>
              </a:spcBef>
              <a:buFontTx/>
              <a:buNone/>
            </a:pPr>
            <a:endParaRPr lang="de-DE" altLang="en-US" sz="3600" b="1" dirty="0">
              <a:solidFill>
                <a:srgbClr val="0000FF"/>
              </a:solidFill>
            </a:endParaRPr>
          </a:p>
        </p:txBody>
      </p:sp>
      <p:sp>
        <p:nvSpPr>
          <p:cNvPr id="7" name="TextBox 6">
            <a:extLst>
              <a:ext uri="{FF2B5EF4-FFF2-40B4-BE49-F238E27FC236}">
                <a16:creationId xmlns:a16="http://schemas.microsoft.com/office/drawing/2014/main" id="{74CEC3AF-1018-99BE-8E87-830669A5B602}"/>
              </a:ext>
            </a:extLst>
          </p:cNvPr>
          <p:cNvSpPr txBox="1"/>
          <p:nvPr/>
        </p:nvSpPr>
        <p:spPr>
          <a:xfrm>
            <a:off x="10312401" y="5915677"/>
            <a:ext cx="1727201" cy="523220"/>
          </a:xfrm>
          <a:prstGeom prst="rect">
            <a:avLst/>
          </a:prstGeom>
          <a:noFill/>
        </p:spPr>
        <p:txBody>
          <a:bodyPr wrap="square">
            <a:spAutoFit/>
          </a:bodyPr>
          <a:lstStyle/>
          <a:p>
            <a:r>
              <a:rPr lang="en-GB" sz="2800" b="1" dirty="0">
                <a:solidFill>
                  <a:srgbClr val="FFD500"/>
                </a:solidFill>
              </a:rPr>
              <a:t>600 tons </a:t>
            </a:r>
            <a:endParaRPr lang="en-CH" sz="2800" b="1" dirty="0">
              <a:solidFill>
                <a:srgbClr val="FFD500"/>
              </a:solidFill>
            </a:endParaRPr>
          </a:p>
        </p:txBody>
      </p:sp>
    </p:spTree>
    <p:extLst>
      <p:ext uri="{BB962C8B-B14F-4D97-AF65-F5344CB8AC3E}">
        <p14:creationId xmlns:p14="http://schemas.microsoft.com/office/powerpoint/2010/main" val="1418632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F3C1FA-FCF4-22CE-CA82-0819C2D9E7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849" y="745742"/>
            <a:ext cx="6272875" cy="3323612"/>
          </a:xfrm>
          <a:prstGeom prst="rect">
            <a:avLst/>
          </a:prstGeom>
        </p:spPr>
      </p:pic>
      <p:pic>
        <p:nvPicPr>
          <p:cNvPr id="3" name="Picture 2">
            <a:extLst>
              <a:ext uri="{FF2B5EF4-FFF2-40B4-BE49-F238E27FC236}">
                <a16:creationId xmlns:a16="http://schemas.microsoft.com/office/drawing/2014/main" id="{384376FE-76BC-3C06-B506-613F3D08FB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0513" y="2673929"/>
            <a:ext cx="7170797" cy="4100946"/>
          </a:xfrm>
          <a:prstGeom prst="rect">
            <a:avLst/>
          </a:prstGeom>
        </p:spPr>
      </p:pic>
      <p:sp>
        <p:nvSpPr>
          <p:cNvPr id="7" name="Titel 1">
            <a:extLst>
              <a:ext uri="{FF2B5EF4-FFF2-40B4-BE49-F238E27FC236}">
                <a16:creationId xmlns:a16="http://schemas.microsoft.com/office/drawing/2014/main" id="{F8A5F078-93BA-F8E9-777F-31C267E01FCF}"/>
              </a:ext>
            </a:extLst>
          </p:cNvPr>
          <p:cNvSpPr txBox="1">
            <a:spLocks/>
          </p:cNvSpPr>
          <p:nvPr/>
        </p:nvSpPr>
        <p:spPr bwMode="auto">
          <a:xfrm>
            <a:off x="-390904" y="28114"/>
            <a:ext cx="12973808" cy="51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None/>
            </a:pPr>
            <a:r>
              <a:rPr lang="en-US" altLang="en-US" sz="3600" b="1" dirty="0">
                <a:solidFill>
                  <a:srgbClr val="0000FF"/>
                </a:solidFill>
              </a:rPr>
              <a:t>Proton Therapy Facility</a:t>
            </a:r>
            <a:endParaRPr lang="de-DE" altLang="en-US" sz="3600" b="1" dirty="0">
              <a:solidFill>
                <a:srgbClr val="0000FF"/>
              </a:solidFill>
            </a:endParaRPr>
          </a:p>
          <a:p>
            <a:pPr eaLnBrk="1" hangingPunct="1">
              <a:spcBef>
                <a:spcPct val="0"/>
              </a:spcBef>
              <a:buFontTx/>
              <a:buNone/>
            </a:pPr>
            <a:endParaRPr lang="de-DE" altLang="en-US" sz="3600" b="1" dirty="0">
              <a:solidFill>
                <a:srgbClr val="0000FF"/>
              </a:solidFill>
            </a:endParaRPr>
          </a:p>
        </p:txBody>
      </p:sp>
      <p:sp>
        <p:nvSpPr>
          <p:cNvPr id="8" name="Rectangle 7">
            <a:extLst>
              <a:ext uri="{FF2B5EF4-FFF2-40B4-BE49-F238E27FC236}">
                <a16:creationId xmlns:a16="http://schemas.microsoft.com/office/drawing/2014/main" id="{E0E0B9F4-7B59-EBD9-F7E6-9DF2EC0F95A6}"/>
              </a:ext>
            </a:extLst>
          </p:cNvPr>
          <p:cNvSpPr/>
          <p:nvPr/>
        </p:nvSpPr>
        <p:spPr>
          <a:xfrm>
            <a:off x="6746119" y="1192901"/>
            <a:ext cx="5341284" cy="830997"/>
          </a:xfrm>
          <a:prstGeom prst="rect">
            <a:avLst/>
          </a:prstGeom>
        </p:spPr>
        <p:txBody>
          <a:bodyPr wrap="square">
            <a:spAutoFit/>
          </a:bodyPr>
          <a:lstStyle/>
          <a:p>
            <a:r>
              <a:rPr lang="en-US" sz="2400" b="1" dirty="0">
                <a:solidFill>
                  <a:srgbClr val="7030A0"/>
                </a:solidFill>
              </a:rPr>
              <a:t>Fundamental properties of particles </a:t>
            </a:r>
          </a:p>
          <a:p>
            <a:r>
              <a:rPr lang="en-US" sz="2400" b="1" dirty="0">
                <a:solidFill>
                  <a:srgbClr val="7030A0"/>
                </a:solidFill>
              </a:rPr>
              <a:t>and their interaction with matter </a:t>
            </a:r>
            <a:endParaRPr lang="x-none" sz="2400" b="1" dirty="0">
              <a:solidFill>
                <a:srgbClr val="7030A0"/>
              </a:solidFill>
            </a:endParaRPr>
          </a:p>
        </p:txBody>
      </p:sp>
      <p:sp>
        <p:nvSpPr>
          <p:cNvPr id="10" name="TextBox 9">
            <a:extLst>
              <a:ext uri="{FF2B5EF4-FFF2-40B4-BE49-F238E27FC236}">
                <a16:creationId xmlns:a16="http://schemas.microsoft.com/office/drawing/2014/main" id="{344E62CF-31E7-2F66-59A3-83B519113BAF}"/>
              </a:ext>
            </a:extLst>
          </p:cNvPr>
          <p:cNvSpPr txBox="1"/>
          <p:nvPr/>
        </p:nvSpPr>
        <p:spPr>
          <a:xfrm>
            <a:off x="10167833" y="2699628"/>
            <a:ext cx="1690956" cy="369332"/>
          </a:xfrm>
          <a:prstGeom prst="rect">
            <a:avLst/>
          </a:prstGeom>
          <a:noFill/>
        </p:spPr>
        <p:txBody>
          <a:bodyPr wrap="square">
            <a:spAutoFit/>
          </a:bodyPr>
          <a:lstStyle/>
          <a:p>
            <a:r>
              <a:rPr lang="en-US" sz="1800" dirty="0">
                <a:solidFill>
                  <a:srgbClr val="7030A0"/>
                </a:solidFill>
              </a:rPr>
              <a:t>Same principles </a:t>
            </a:r>
            <a:endParaRPr lang="en-CH" dirty="0"/>
          </a:p>
        </p:txBody>
      </p:sp>
      <p:sp>
        <p:nvSpPr>
          <p:cNvPr id="11" name="TextBox 10">
            <a:extLst>
              <a:ext uri="{FF2B5EF4-FFF2-40B4-BE49-F238E27FC236}">
                <a16:creationId xmlns:a16="http://schemas.microsoft.com/office/drawing/2014/main" id="{E2F2DE5E-0E62-41BC-729C-438D4A14938B}"/>
              </a:ext>
            </a:extLst>
          </p:cNvPr>
          <p:cNvSpPr txBox="1"/>
          <p:nvPr/>
        </p:nvSpPr>
        <p:spPr>
          <a:xfrm>
            <a:off x="0" y="6588434"/>
            <a:ext cx="6206836" cy="338554"/>
          </a:xfrm>
          <a:prstGeom prst="rect">
            <a:avLst/>
          </a:prstGeom>
          <a:noFill/>
        </p:spPr>
        <p:txBody>
          <a:bodyPr wrap="square">
            <a:spAutoFit/>
          </a:bodyPr>
          <a:lstStyle/>
          <a:p>
            <a:r>
              <a:rPr lang="en-US" sz="1600" dirty="0">
                <a:ea typeface="Times New Roman" panose="02020603050405020304" pitchFamily="18" charset="0"/>
              </a:rPr>
              <a:t>Curtesy P. </a:t>
            </a:r>
            <a:r>
              <a:rPr lang="en-US" sz="1600" dirty="0" err="1">
                <a:ea typeface="Times New Roman" panose="02020603050405020304" pitchFamily="18" charset="0"/>
              </a:rPr>
              <a:t>Bamidis</a:t>
            </a:r>
            <a:r>
              <a:rPr lang="en-US" sz="1600" dirty="0">
                <a:ea typeface="Times New Roman" panose="02020603050405020304" pitchFamily="18" charset="0"/>
              </a:rPr>
              <a:t>, AUTH</a:t>
            </a:r>
            <a:endParaRPr lang="en-CH" sz="1600" dirty="0"/>
          </a:p>
        </p:txBody>
      </p:sp>
    </p:spTree>
    <p:extLst>
      <p:ext uri="{BB962C8B-B14F-4D97-AF65-F5344CB8AC3E}">
        <p14:creationId xmlns:p14="http://schemas.microsoft.com/office/powerpoint/2010/main" val="3405619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9AA17-3092-DFE5-8C13-A9867CC44F60}"/>
            </a:ext>
          </a:extLst>
        </p:cNvPr>
        <p:cNvGrpSpPr/>
        <p:nvPr/>
      </p:nvGrpSpPr>
      <p:grpSpPr>
        <a:xfrm>
          <a:off x="0" y="0"/>
          <a:ext cx="0" cy="0"/>
          <a:chOff x="0" y="0"/>
          <a:chExt cx="0" cy="0"/>
        </a:xfrm>
      </p:grpSpPr>
      <p:pic>
        <p:nvPicPr>
          <p:cNvPr id="5" name="Content Placeholder 4" descr="A screenshot of a website&#10;&#10;Description automatically generated">
            <a:extLst>
              <a:ext uri="{FF2B5EF4-FFF2-40B4-BE49-F238E27FC236}">
                <a16:creationId xmlns:a16="http://schemas.microsoft.com/office/drawing/2014/main" id="{E8E4E87C-DAF0-D9DE-DA8F-9DA4ED815DC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7949" y="621505"/>
            <a:ext cx="9245280" cy="5886086"/>
          </a:xfrm>
        </p:spPr>
      </p:pic>
      <p:sp>
        <p:nvSpPr>
          <p:cNvPr id="2" name="Titel 1">
            <a:extLst>
              <a:ext uri="{FF2B5EF4-FFF2-40B4-BE49-F238E27FC236}">
                <a16:creationId xmlns:a16="http://schemas.microsoft.com/office/drawing/2014/main" id="{2323A6AD-F3B6-84CC-F18C-4A6EB91BA936}"/>
              </a:ext>
            </a:extLst>
          </p:cNvPr>
          <p:cNvSpPr txBox="1">
            <a:spLocks/>
          </p:cNvSpPr>
          <p:nvPr/>
        </p:nvSpPr>
        <p:spPr bwMode="auto">
          <a:xfrm>
            <a:off x="127000" y="50800"/>
            <a:ext cx="12268200"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Next Ion Medical Machine Study Group Developments</a:t>
            </a:r>
            <a:endParaRPr lang="de-DE" altLang="en-US" sz="3600" b="1" dirty="0">
              <a:solidFill>
                <a:srgbClr val="0000FF"/>
              </a:solidFill>
            </a:endParaRPr>
          </a:p>
        </p:txBody>
      </p:sp>
      <p:sp>
        <p:nvSpPr>
          <p:cNvPr id="3" name="Rectangle 2">
            <a:extLst>
              <a:ext uri="{FF2B5EF4-FFF2-40B4-BE49-F238E27FC236}">
                <a16:creationId xmlns:a16="http://schemas.microsoft.com/office/drawing/2014/main" id="{081106D2-BD71-8C26-55F2-FFF334B4584A}"/>
              </a:ext>
            </a:extLst>
          </p:cNvPr>
          <p:cNvSpPr/>
          <p:nvPr/>
        </p:nvSpPr>
        <p:spPr>
          <a:xfrm>
            <a:off x="9343244" y="1883857"/>
            <a:ext cx="2931886" cy="1938992"/>
          </a:xfrm>
          <a:prstGeom prst="rect">
            <a:avLst/>
          </a:prstGeom>
        </p:spPr>
        <p:txBody>
          <a:bodyPr wrap="square">
            <a:spAutoFit/>
          </a:bodyPr>
          <a:lstStyle/>
          <a:p>
            <a:r>
              <a:rPr lang="en-US" sz="2400" b="1" dirty="0">
                <a:solidFill>
                  <a:srgbClr val="7030A0"/>
                </a:solidFill>
              </a:rPr>
              <a:t>EU projects funding: </a:t>
            </a:r>
          </a:p>
          <a:p>
            <a:r>
              <a:rPr lang="en-US" sz="2400" b="1" dirty="0" err="1">
                <a:solidFill>
                  <a:srgbClr val="7030A0"/>
                </a:solidFill>
              </a:rPr>
              <a:t>HITRIplus</a:t>
            </a:r>
            <a:r>
              <a:rPr lang="en-US" sz="2400" b="1" dirty="0">
                <a:solidFill>
                  <a:srgbClr val="7030A0"/>
                </a:solidFill>
              </a:rPr>
              <a:t>, I.FAST,</a:t>
            </a:r>
          </a:p>
          <a:p>
            <a:r>
              <a:rPr lang="en-US" sz="2400" b="1" dirty="0">
                <a:solidFill>
                  <a:srgbClr val="7030A0"/>
                </a:solidFill>
              </a:rPr>
              <a:t>just finished</a:t>
            </a:r>
          </a:p>
          <a:p>
            <a:endParaRPr lang="en-US" sz="2400" b="1" dirty="0">
              <a:solidFill>
                <a:srgbClr val="7030A0"/>
              </a:solidFill>
            </a:endParaRPr>
          </a:p>
          <a:p>
            <a:r>
              <a:rPr lang="en-US" sz="2400" b="1" dirty="0">
                <a:solidFill>
                  <a:srgbClr val="7030A0"/>
                </a:solidFill>
              </a:rPr>
              <a:t>Continuation: EPITA</a:t>
            </a:r>
          </a:p>
        </p:txBody>
      </p:sp>
    </p:spTree>
    <p:extLst>
      <p:ext uri="{BB962C8B-B14F-4D97-AF65-F5344CB8AC3E}">
        <p14:creationId xmlns:p14="http://schemas.microsoft.com/office/powerpoint/2010/main" val="737941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30F2C-059D-45EC-D438-FBA342C3362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EF4432C-8E57-EA1C-D3A5-64E1538758BA}"/>
              </a:ext>
            </a:extLst>
          </p:cNvPr>
          <p:cNvSpPr/>
          <p:nvPr/>
        </p:nvSpPr>
        <p:spPr>
          <a:xfrm>
            <a:off x="5432527" y="4664764"/>
            <a:ext cx="1657386" cy="569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extBox 1">
            <a:extLst>
              <a:ext uri="{FF2B5EF4-FFF2-40B4-BE49-F238E27FC236}">
                <a16:creationId xmlns:a16="http://schemas.microsoft.com/office/drawing/2014/main" id="{427BFE7A-0C1B-73F0-C19A-1BD64918ED98}"/>
              </a:ext>
            </a:extLst>
          </p:cNvPr>
          <p:cNvSpPr txBox="1"/>
          <p:nvPr/>
        </p:nvSpPr>
        <p:spPr>
          <a:xfrm>
            <a:off x="1639389" y="209597"/>
            <a:ext cx="8163053" cy="1661993"/>
          </a:xfrm>
          <a:prstGeom prst="rect">
            <a:avLst/>
          </a:prstGeom>
          <a:noFill/>
        </p:spPr>
        <p:txBody>
          <a:bodyPr wrap="square">
            <a:spAutoFit/>
          </a:bodyPr>
          <a:lstStyle/>
          <a:p>
            <a:pPr algn="ctr">
              <a:lnSpc>
                <a:spcPct val="150000"/>
              </a:lnSpc>
            </a:pPr>
            <a:r>
              <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rPr>
              <a:t>Is it Effective?</a:t>
            </a:r>
          </a:p>
          <a:p>
            <a:pPr algn="ctr">
              <a:lnSpc>
                <a:spcPct val="150000"/>
              </a:lnSpc>
            </a:pPr>
            <a:r>
              <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rPr>
              <a:t>Advantages </a:t>
            </a:r>
          </a:p>
        </p:txBody>
      </p:sp>
      <p:pic>
        <p:nvPicPr>
          <p:cNvPr id="7" name="Picture 6">
            <a:extLst>
              <a:ext uri="{FF2B5EF4-FFF2-40B4-BE49-F238E27FC236}">
                <a16:creationId xmlns:a16="http://schemas.microsoft.com/office/drawing/2014/main" id="{9D12314D-44F8-6C88-7CFB-132337DF330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98370" y="2588121"/>
            <a:ext cx="7795260" cy="2875419"/>
          </a:xfrm>
          <a:prstGeom prst="rect">
            <a:avLst/>
          </a:prstGeom>
        </p:spPr>
      </p:pic>
      <p:pic>
        <p:nvPicPr>
          <p:cNvPr id="3" name="Picture 2" descr="A qr code on a white background&#10;&#10;AI-generated content may be incorrect.">
            <a:extLst>
              <a:ext uri="{FF2B5EF4-FFF2-40B4-BE49-F238E27FC236}">
                <a16:creationId xmlns:a16="http://schemas.microsoft.com/office/drawing/2014/main" id="{174A1568-6AF1-E92F-2CCE-9B05312B77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2842" y="5037934"/>
            <a:ext cx="1628031" cy="1633664"/>
          </a:xfrm>
          <a:prstGeom prst="rect">
            <a:avLst/>
          </a:prstGeom>
        </p:spPr>
      </p:pic>
      <p:sp>
        <p:nvSpPr>
          <p:cNvPr id="4" name="TextBox 3">
            <a:extLst>
              <a:ext uri="{FF2B5EF4-FFF2-40B4-BE49-F238E27FC236}">
                <a16:creationId xmlns:a16="http://schemas.microsoft.com/office/drawing/2014/main" id="{229AF5ED-036F-7DAB-0165-2ACE52F42919}"/>
              </a:ext>
            </a:extLst>
          </p:cNvPr>
          <p:cNvSpPr txBox="1"/>
          <p:nvPr/>
        </p:nvSpPr>
        <p:spPr>
          <a:xfrm>
            <a:off x="3261595" y="2064901"/>
            <a:ext cx="6290619" cy="523220"/>
          </a:xfrm>
          <a:prstGeom prst="rect">
            <a:avLst/>
          </a:prstGeom>
          <a:noFill/>
        </p:spPr>
        <p:txBody>
          <a:bodyPr wrap="square">
            <a:spAutoFit/>
          </a:bodyPr>
          <a:lstStyle/>
          <a:p>
            <a:r>
              <a:rPr lang="en-GB" sz="2800" b="1" dirty="0">
                <a:solidFill>
                  <a:srgbClr val="7030A0"/>
                </a:solidFill>
              </a:rPr>
              <a:t>IFIGENEIA  </a:t>
            </a:r>
            <a:r>
              <a:rPr lang="en-CH" sz="2800" b="1" dirty="0">
                <a:solidFill>
                  <a:srgbClr val="7030A0"/>
                </a:solidFill>
              </a:rPr>
              <a:t>https://ifigeneia.eu/news/</a:t>
            </a:r>
          </a:p>
        </p:txBody>
      </p:sp>
      <p:sp>
        <p:nvSpPr>
          <p:cNvPr id="5" name="TextBox 4">
            <a:extLst>
              <a:ext uri="{FF2B5EF4-FFF2-40B4-BE49-F238E27FC236}">
                <a16:creationId xmlns:a16="http://schemas.microsoft.com/office/drawing/2014/main" id="{FDFDDA3F-1DBB-AD0A-FBAB-5EEB8586555C}"/>
              </a:ext>
            </a:extLst>
          </p:cNvPr>
          <p:cNvSpPr txBox="1"/>
          <p:nvPr/>
        </p:nvSpPr>
        <p:spPr>
          <a:xfrm>
            <a:off x="4306660" y="5617428"/>
            <a:ext cx="6098720" cy="369332"/>
          </a:xfrm>
          <a:prstGeom prst="rect">
            <a:avLst/>
          </a:prstGeom>
          <a:noFill/>
        </p:spPr>
        <p:txBody>
          <a:bodyPr wrap="square">
            <a:spAutoFit/>
          </a:bodyPr>
          <a:lstStyle/>
          <a:p>
            <a:r>
              <a:rPr lang="en-CH" b="0" i="0" u="none" strike="noStrike" dirty="0">
                <a:solidFill>
                  <a:srgbClr val="000000"/>
                </a:solidFill>
                <a:effectLst/>
                <a:latin typeface="Calibri" panose="020F0502020204030204" pitchFamily="34" charset="0"/>
              </a:rPr>
              <a:t> </a:t>
            </a:r>
            <a:r>
              <a:rPr lang="en-CH" b="0" i="0" u="sng" dirty="0">
                <a:solidFill>
                  <a:srgbClr val="467886"/>
                </a:solidFill>
                <a:effectLst/>
                <a:latin typeface="Calibri" panose="020F0502020204030204" pitchFamily="34" charset="0"/>
                <a:hlinkClick r:id="rId4"/>
              </a:rPr>
              <a:t>https://ifigeneia.eu/masterclass-2026/</a:t>
            </a:r>
            <a:endParaRPr lang="en-CH" dirty="0"/>
          </a:p>
        </p:txBody>
      </p:sp>
    </p:spTree>
    <p:extLst>
      <p:ext uri="{BB962C8B-B14F-4D97-AF65-F5344CB8AC3E}">
        <p14:creationId xmlns:p14="http://schemas.microsoft.com/office/powerpoint/2010/main" val="2001125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idx="1"/>
          </p:nvPr>
        </p:nvSpPr>
        <p:spPr>
          <a:xfrm>
            <a:off x="114434" y="2018976"/>
            <a:ext cx="6587579" cy="3099832"/>
          </a:xfrm>
        </p:spPr>
        <p:txBody>
          <a:bodyPr>
            <a:normAutofit fontScale="62500" lnSpcReduction="20000"/>
          </a:bodyPr>
          <a:lstStyle/>
          <a:p>
            <a:r>
              <a:rPr lang="en-US" dirty="0">
                <a:solidFill>
                  <a:srgbClr val="7030A0"/>
                </a:solidFill>
              </a:rPr>
              <a:t>Chondrosarcoma discovered and surgically </a:t>
            </a:r>
            <a:br>
              <a:rPr lang="en-US" dirty="0">
                <a:solidFill>
                  <a:srgbClr val="7030A0"/>
                </a:solidFill>
              </a:rPr>
            </a:br>
            <a:r>
              <a:rPr lang="en-US" dirty="0">
                <a:solidFill>
                  <a:srgbClr val="7030A0"/>
                </a:solidFill>
              </a:rPr>
              <a:t>removed in 2003</a:t>
            </a:r>
          </a:p>
          <a:p>
            <a:r>
              <a:rPr lang="en-US" dirty="0">
                <a:solidFill>
                  <a:srgbClr val="7030A0"/>
                </a:solidFill>
              </a:rPr>
              <a:t>Recurring tumor in 2007 at age 8</a:t>
            </a:r>
          </a:p>
          <a:p>
            <a:r>
              <a:rPr lang="en-US" dirty="0">
                <a:solidFill>
                  <a:srgbClr val="7030A0"/>
                </a:solidFill>
              </a:rPr>
              <a:t>Treated in GSI Cave M with carbon ions</a:t>
            </a:r>
          </a:p>
          <a:p>
            <a:endParaRPr lang="en-US" dirty="0">
              <a:solidFill>
                <a:srgbClr val="7030A0"/>
              </a:solidFill>
            </a:endParaRPr>
          </a:p>
          <a:p>
            <a:r>
              <a:rPr lang="en-US" dirty="0">
                <a:solidFill>
                  <a:srgbClr val="7030A0"/>
                </a:solidFill>
              </a:rPr>
              <a:t>Local control of tumor for 10 years and counting</a:t>
            </a:r>
          </a:p>
          <a:p>
            <a:r>
              <a:rPr lang="en-US" dirty="0">
                <a:solidFill>
                  <a:srgbClr val="7030A0"/>
                </a:solidFill>
              </a:rPr>
              <a:t>Under regular supervision in Heidelberg</a:t>
            </a:r>
          </a:p>
          <a:p>
            <a:r>
              <a:rPr lang="en-US" dirty="0">
                <a:solidFill>
                  <a:srgbClr val="7030A0"/>
                </a:solidFill>
              </a:rPr>
              <a:t>2017 - enrollment in informatics</a:t>
            </a:r>
            <a:endParaRPr lang="el-GR" dirty="0">
              <a:solidFill>
                <a:srgbClr val="7030A0"/>
              </a:solidFill>
            </a:endParaRPr>
          </a:p>
          <a:p>
            <a:endParaRPr lang="en-US" dirty="0"/>
          </a:p>
          <a:p>
            <a:r>
              <a:rPr lang="en-US" sz="3400" b="1" dirty="0">
                <a:solidFill>
                  <a:srgbClr val="7030A0"/>
                </a:solidFill>
              </a:rPr>
              <a:t>No long-term side effects</a:t>
            </a:r>
          </a:p>
        </p:txBody>
      </p:sp>
      <p:pic>
        <p:nvPicPr>
          <p:cNvPr id="5" name="Picture 2" descr="Pascal"/>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88416" y="1088014"/>
            <a:ext cx="2424692" cy="2201095"/>
          </a:xfrm>
          <a:prstGeom prst="rect">
            <a:avLst/>
          </a:prstGeom>
          <a:noFill/>
        </p:spPr>
      </p:pic>
      <p:sp>
        <p:nvSpPr>
          <p:cNvPr id="6" name="Rechteck 4"/>
          <p:cNvSpPr/>
          <p:nvPr/>
        </p:nvSpPr>
        <p:spPr>
          <a:xfrm>
            <a:off x="8632774" y="5742306"/>
            <a:ext cx="3689782" cy="715581"/>
          </a:xfrm>
          <a:prstGeom prst="rect">
            <a:avLst/>
          </a:prstGeom>
        </p:spPr>
        <p:txBody>
          <a:bodyPr wrap="square">
            <a:spAutoFit/>
          </a:bodyPr>
          <a:lstStyle/>
          <a:p>
            <a:r>
              <a:rPr lang="de-DE" sz="1350" dirty="0"/>
              <a:t>http://www.deutsche-uniklinika.de/themen-die-bewegen/hinter-den-kulissen-patienten-erzaehlen/chondrosarkom/</a:t>
            </a:r>
          </a:p>
        </p:txBody>
      </p:sp>
      <p:pic>
        <p:nvPicPr>
          <p:cNvPr id="7"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668399" y="1382179"/>
            <a:ext cx="3440045" cy="3456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afik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4829" y="4272745"/>
            <a:ext cx="3689782" cy="2554559"/>
          </a:xfrm>
          <a:prstGeom prst="rect">
            <a:avLst/>
          </a:prstGeom>
        </p:spPr>
      </p:pic>
      <p:sp>
        <p:nvSpPr>
          <p:cNvPr id="9" name="Title 4"/>
          <p:cNvSpPr txBox="1">
            <a:spLocks/>
          </p:cNvSpPr>
          <p:nvPr/>
        </p:nvSpPr>
        <p:spPr>
          <a:xfrm>
            <a:off x="1879417" y="84755"/>
            <a:ext cx="8578118" cy="5909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de-DE" sz="3600" b="1" dirty="0">
                <a:solidFill>
                  <a:srgbClr val="0000FF"/>
                </a:solidFill>
                <a:latin typeface="+mn-lt"/>
              </a:rPr>
              <a:t>Pioneering carbon ion cancer therapy at GSI</a:t>
            </a:r>
            <a:endParaRPr lang="en-US" altLang="de-DE" sz="3600" b="1" dirty="0">
              <a:latin typeface="+mn-lt"/>
            </a:endParaRPr>
          </a:p>
        </p:txBody>
      </p:sp>
      <p:sp>
        <p:nvSpPr>
          <p:cNvPr id="11" name="Titel 1"/>
          <p:cNvSpPr txBox="1">
            <a:spLocks/>
          </p:cNvSpPr>
          <p:nvPr/>
        </p:nvSpPr>
        <p:spPr bwMode="auto">
          <a:xfrm>
            <a:off x="4711041" y="3907496"/>
            <a:ext cx="4216400" cy="108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000" b="1" dirty="0">
                <a:solidFill>
                  <a:srgbClr val="0000FF"/>
                </a:solidFill>
                <a:latin typeface="+mn-lt"/>
              </a:rPr>
              <a:t>Historic Therapy room at GSI (Cave M)</a:t>
            </a:r>
            <a:endParaRPr lang="de-DE" altLang="en-US" sz="2000" b="1" dirty="0">
              <a:solidFill>
                <a:srgbClr val="0000FF"/>
              </a:solidFill>
              <a:latin typeface="+mn-lt"/>
            </a:endParaRPr>
          </a:p>
        </p:txBody>
      </p:sp>
      <p:sp>
        <p:nvSpPr>
          <p:cNvPr id="10" name="Titel 1"/>
          <p:cNvSpPr txBox="1">
            <a:spLocks/>
          </p:cNvSpPr>
          <p:nvPr/>
        </p:nvSpPr>
        <p:spPr bwMode="auto">
          <a:xfrm>
            <a:off x="8927441" y="984165"/>
            <a:ext cx="2233550" cy="46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000" b="1" dirty="0">
                <a:solidFill>
                  <a:srgbClr val="0000FF"/>
                </a:solidFill>
                <a:latin typeface="+mn-lt"/>
              </a:rPr>
              <a:t>Success rate</a:t>
            </a:r>
            <a:endParaRPr lang="de-DE" altLang="en-US" sz="2000" b="1" dirty="0">
              <a:solidFill>
                <a:srgbClr val="0000FF"/>
              </a:solidFill>
              <a:latin typeface="+mn-lt"/>
            </a:endParaRPr>
          </a:p>
        </p:txBody>
      </p:sp>
      <p:sp>
        <p:nvSpPr>
          <p:cNvPr id="2" name="Rectangle 1">
            <a:extLst>
              <a:ext uri="{FF2B5EF4-FFF2-40B4-BE49-F238E27FC236}">
                <a16:creationId xmlns:a16="http://schemas.microsoft.com/office/drawing/2014/main" id="{6A87CEE5-E925-A9D0-1393-7428D9BC2D6B}"/>
              </a:ext>
            </a:extLst>
          </p:cNvPr>
          <p:cNvSpPr/>
          <p:nvPr/>
        </p:nvSpPr>
        <p:spPr>
          <a:xfrm>
            <a:off x="114435" y="828134"/>
            <a:ext cx="2327551" cy="461665"/>
          </a:xfrm>
          <a:prstGeom prst="rect">
            <a:avLst/>
          </a:prstGeom>
        </p:spPr>
        <p:txBody>
          <a:bodyPr wrap="square">
            <a:spAutoFit/>
          </a:bodyPr>
          <a:lstStyle/>
          <a:p>
            <a:r>
              <a:rPr lang="en-US" sz="2400" b="1" dirty="0">
                <a:solidFill>
                  <a:srgbClr val="7030A0"/>
                </a:solidFill>
              </a:rPr>
              <a:t>Is it effective?</a:t>
            </a:r>
            <a:endParaRPr lang="x-none" sz="2400" b="1" dirty="0">
              <a:solidFill>
                <a:srgbClr val="7030A0"/>
              </a:solidFill>
            </a:endParaRPr>
          </a:p>
        </p:txBody>
      </p:sp>
      <p:sp>
        <p:nvSpPr>
          <p:cNvPr id="3" name="Rectangle 2">
            <a:extLst>
              <a:ext uri="{FF2B5EF4-FFF2-40B4-BE49-F238E27FC236}">
                <a16:creationId xmlns:a16="http://schemas.microsoft.com/office/drawing/2014/main" id="{760E440B-EB9D-BBDB-C8B0-64C5AB6C3FC7}"/>
              </a:ext>
            </a:extLst>
          </p:cNvPr>
          <p:cNvSpPr/>
          <p:nvPr/>
        </p:nvSpPr>
        <p:spPr>
          <a:xfrm>
            <a:off x="114434" y="1252124"/>
            <a:ext cx="4730395" cy="461665"/>
          </a:xfrm>
          <a:prstGeom prst="rect">
            <a:avLst/>
          </a:prstGeom>
        </p:spPr>
        <p:txBody>
          <a:bodyPr wrap="square">
            <a:spAutoFit/>
          </a:bodyPr>
          <a:lstStyle/>
          <a:p>
            <a:r>
              <a:rPr lang="en-US" sz="2400" dirty="0">
                <a:solidFill>
                  <a:srgbClr val="7030A0"/>
                </a:solidFill>
              </a:rPr>
              <a:t>Assessed by clinical trials results</a:t>
            </a:r>
            <a:endParaRPr lang="x-none" sz="2400" dirty="0">
              <a:solidFill>
                <a:srgbClr val="7030A0"/>
              </a:solidFill>
            </a:endParaRPr>
          </a:p>
        </p:txBody>
      </p:sp>
    </p:spTree>
    <p:extLst>
      <p:ext uri="{BB962C8B-B14F-4D97-AF65-F5344CB8AC3E}">
        <p14:creationId xmlns:p14="http://schemas.microsoft.com/office/powerpoint/2010/main" val="1010383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961053" y="4321612"/>
            <a:ext cx="4821044" cy="2207932"/>
          </a:xfrm>
        </p:spPr>
      </p:pic>
      <p:pic>
        <p:nvPicPr>
          <p:cNvPr id="4" name="Picture 3" descr="/Users/yiota/Desktop/Screen Shot 2022-04-07 at 20.56.08.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66950" y="598472"/>
            <a:ext cx="5010615" cy="3165133"/>
          </a:xfrm>
          <a:prstGeom prst="rect">
            <a:avLst/>
          </a:prstGeom>
          <a:noFill/>
          <a:ln>
            <a:noFill/>
          </a:ln>
        </p:spPr>
      </p:pic>
      <p:pic>
        <p:nvPicPr>
          <p:cNvPr id="7" name="Content Placeholder 3">
            <a:extLst>
              <a:ext uri="{FF2B5EF4-FFF2-40B4-BE49-F238E27FC236}">
                <a16:creationId xmlns:a16="http://schemas.microsoft.com/office/drawing/2014/main" id="{8021A904-25DE-197B-1409-DA130AE55F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567693"/>
            <a:ext cx="6340157" cy="4755116"/>
          </a:xfrm>
          <a:prstGeom prst="rect">
            <a:avLst/>
          </a:prstGeom>
        </p:spPr>
      </p:pic>
      <p:sp>
        <p:nvSpPr>
          <p:cNvPr id="9" name="TextBox 8">
            <a:extLst>
              <a:ext uri="{FF2B5EF4-FFF2-40B4-BE49-F238E27FC236}">
                <a16:creationId xmlns:a16="http://schemas.microsoft.com/office/drawing/2014/main" id="{DE460DED-A0C2-C31F-BB7A-BA9BF4FF0775}"/>
              </a:ext>
            </a:extLst>
          </p:cNvPr>
          <p:cNvSpPr txBox="1"/>
          <p:nvPr/>
        </p:nvSpPr>
        <p:spPr>
          <a:xfrm>
            <a:off x="782053" y="6395518"/>
            <a:ext cx="11295512" cy="400110"/>
          </a:xfrm>
          <a:prstGeom prst="rect">
            <a:avLst/>
          </a:prstGeom>
          <a:noFill/>
        </p:spPr>
        <p:txBody>
          <a:bodyPr wrap="square">
            <a:spAutoFit/>
          </a:bodyPr>
          <a:lstStyle/>
          <a:p>
            <a:r>
              <a:rPr lang="en-US" sz="2000" b="1" dirty="0">
                <a:solidFill>
                  <a:srgbClr val="7030A0"/>
                </a:solidFill>
                <a:latin typeface="Arial" panose="020B0604020202020204" pitchFamily="34" charset="0"/>
                <a:cs typeface="Arial" panose="020B0604020202020204" pitchFamily="34" charset="0"/>
              </a:rPr>
              <a:t>Higher </a:t>
            </a:r>
            <a:r>
              <a:rPr lang="en-US" sz="2000" b="1" dirty="0" err="1">
                <a:solidFill>
                  <a:srgbClr val="7030A0"/>
                </a:solidFill>
                <a:latin typeface="Arial" panose="020B0604020202020204" pitchFamily="34" charset="0"/>
                <a:cs typeface="Arial" panose="020B0604020202020204" pitchFamily="34" charset="0"/>
              </a:rPr>
              <a:t>RadioBiological</a:t>
            </a:r>
            <a:r>
              <a:rPr lang="en-US" sz="2000" b="1" dirty="0">
                <a:solidFill>
                  <a:srgbClr val="7030A0"/>
                </a:solidFill>
                <a:latin typeface="Arial" panose="020B0604020202020204" pitchFamily="34" charset="0"/>
                <a:cs typeface="Arial" panose="020B0604020202020204" pitchFamily="34" charset="0"/>
              </a:rPr>
              <a:t> Efficiency RBE (x3), overcoming radioresistant, hypoxic </a:t>
            </a:r>
            <a:r>
              <a:rPr lang="en-US" sz="2000" b="1" dirty="0" err="1">
                <a:solidFill>
                  <a:srgbClr val="7030A0"/>
                </a:solidFill>
                <a:latin typeface="Arial" panose="020B0604020202020204" pitchFamily="34" charset="0"/>
                <a:cs typeface="Arial" panose="020B0604020202020204" pitchFamily="34" charset="0"/>
              </a:rPr>
              <a:t>tumours</a:t>
            </a:r>
            <a:r>
              <a:rPr lang="en-US" sz="2000" b="1" dirty="0">
                <a:solidFill>
                  <a:srgbClr val="7030A0"/>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421D3BE4-7ED1-1FC2-E049-1FC34DEA65A9}"/>
              </a:ext>
            </a:extLst>
          </p:cNvPr>
          <p:cNvSpPr/>
          <p:nvPr/>
        </p:nvSpPr>
        <p:spPr>
          <a:xfrm>
            <a:off x="114435" y="828134"/>
            <a:ext cx="2327551" cy="461665"/>
          </a:xfrm>
          <a:prstGeom prst="rect">
            <a:avLst/>
          </a:prstGeom>
        </p:spPr>
        <p:txBody>
          <a:bodyPr wrap="square">
            <a:spAutoFit/>
          </a:bodyPr>
          <a:lstStyle/>
          <a:p>
            <a:r>
              <a:rPr lang="en-US" sz="2400" b="1" dirty="0">
                <a:solidFill>
                  <a:srgbClr val="7030A0"/>
                </a:solidFill>
              </a:rPr>
              <a:t>Is it effective?</a:t>
            </a:r>
            <a:endParaRPr lang="x-none" sz="2400" b="1" dirty="0">
              <a:solidFill>
                <a:srgbClr val="7030A0"/>
              </a:solidFill>
            </a:endParaRPr>
          </a:p>
        </p:txBody>
      </p:sp>
      <p:sp>
        <p:nvSpPr>
          <p:cNvPr id="11" name="Titel 1">
            <a:extLst>
              <a:ext uri="{FF2B5EF4-FFF2-40B4-BE49-F238E27FC236}">
                <a16:creationId xmlns:a16="http://schemas.microsoft.com/office/drawing/2014/main" id="{E859B6BE-C11D-6CE4-4906-EBC41BAEDE1B}"/>
              </a:ext>
            </a:extLst>
          </p:cNvPr>
          <p:cNvSpPr txBox="1">
            <a:spLocks/>
          </p:cNvSpPr>
          <p:nvPr/>
        </p:nvSpPr>
        <p:spPr bwMode="auto">
          <a:xfrm>
            <a:off x="7181384" y="3703950"/>
            <a:ext cx="4821043" cy="73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000" b="1" dirty="0">
                <a:solidFill>
                  <a:srgbClr val="0000FF"/>
                </a:solidFill>
                <a:latin typeface="+mn-lt"/>
              </a:rPr>
              <a:t>Treating pregnant women and pediatrics,</a:t>
            </a:r>
          </a:p>
          <a:p>
            <a:pPr eaLnBrk="1" hangingPunct="1">
              <a:spcBef>
                <a:spcPct val="0"/>
              </a:spcBef>
              <a:buFontTx/>
              <a:buNone/>
            </a:pPr>
            <a:r>
              <a:rPr lang="en-US" altLang="en-US" sz="2000" b="1" dirty="0">
                <a:solidFill>
                  <a:srgbClr val="0000FF"/>
                </a:solidFill>
                <a:latin typeface="+mn-lt"/>
              </a:rPr>
              <a:t>deep seated </a:t>
            </a:r>
            <a:r>
              <a:rPr lang="en-US" altLang="en-US" sz="2000" b="1" dirty="0" err="1">
                <a:solidFill>
                  <a:srgbClr val="0000FF"/>
                </a:solidFill>
                <a:latin typeface="+mn-lt"/>
              </a:rPr>
              <a:t>tumours</a:t>
            </a:r>
            <a:r>
              <a:rPr lang="en-US" altLang="en-US" sz="2000" b="1" dirty="0">
                <a:solidFill>
                  <a:srgbClr val="0000FF"/>
                </a:solidFill>
                <a:latin typeface="+mn-lt"/>
              </a:rPr>
              <a:t>, close to organs at risk </a:t>
            </a:r>
            <a:endParaRPr lang="de-DE" altLang="en-US" sz="2000" b="1" dirty="0">
              <a:solidFill>
                <a:srgbClr val="0000FF"/>
              </a:solidFill>
              <a:latin typeface="+mn-lt"/>
            </a:endParaRPr>
          </a:p>
        </p:txBody>
      </p:sp>
      <p:sp>
        <p:nvSpPr>
          <p:cNvPr id="8" name="TextBox 7">
            <a:extLst>
              <a:ext uri="{FF2B5EF4-FFF2-40B4-BE49-F238E27FC236}">
                <a16:creationId xmlns:a16="http://schemas.microsoft.com/office/drawing/2014/main" id="{C25B2A90-D14B-EE00-2AE7-8C52013E62C4}"/>
              </a:ext>
            </a:extLst>
          </p:cNvPr>
          <p:cNvSpPr txBox="1"/>
          <p:nvPr/>
        </p:nvSpPr>
        <p:spPr>
          <a:xfrm>
            <a:off x="324428" y="1465548"/>
            <a:ext cx="2683065" cy="369332"/>
          </a:xfrm>
          <a:prstGeom prst="rect">
            <a:avLst/>
          </a:prstGeom>
          <a:noFill/>
        </p:spPr>
        <p:txBody>
          <a:bodyPr wrap="square">
            <a:spAutoFit/>
          </a:bodyPr>
          <a:lstStyle/>
          <a:p>
            <a:r>
              <a:rPr lang="en-US" altLang="en-US" sz="1800" b="1" dirty="0">
                <a:solidFill>
                  <a:srgbClr val="0000FF"/>
                </a:solidFill>
                <a:latin typeface="+mn-lt"/>
              </a:rPr>
              <a:t>5-year control probability</a:t>
            </a:r>
            <a:endParaRPr lang="en-CH" dirty="0"/>
          </a:p>
        </p:txBody>
      </p:sp>
      <p:sp>
        <p:nvSpPr>
          <p:cNvPr id="12" name="Title 4">
            <a:extLst>
              <a:ext uri="{FF2B5EF4-FFF2-40B4-BE49-F238E27FC236}">
                <a16:creationId xmlns:a16="http://schemas.microsoft.com/office/drawing/2014/main" id="{CA7F41B2-215F-DD2D-10D3-08D80EC5263A}"/>
              </a:ext>
            </a:extLst>
          </p:cNvPr>
          <p:cNvSpPr txBox="1">
            <a:spLocks/>
          </p:cNvSpPr>
          <p:nvPr/>
        </p:nvSpPr>
        <p:spPr>
          <a:xfrm>
            <a:off x="3222323" y="66634"/>
            <a:ext cx="5231625" cy="5909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de-DE" sz="3600" b="1" dirty="0">
                <a:solidFill>
                  <a:srgbClr val="0000FF"/>
                </a:solidFill>
                <a:latin typeface="+mn-lt"/>
              </a:rPr>
              <a:t>Carbon ion cancer therapy</a:t>
            </a:r>
            <a:endParaRPr lang="en-US" altLang="de-DE" sz="3600" b="1" dirty="0">
              <a:latin typeface="+mn-lt"/>
            </a:endParaRPr>
          </a:p>
        </p:txBody>
      </p:sp>
      <p:sp>
        <p:nvSpPr>
          <p:cNvPr id="6" name="TextBox 5">
            <a:extLst>
              <a:ext uri="{FF2B5EF4-FFF2-40B4-BE49-F238E27FC236}">
                <a16:creationId xmlns:a16="http://schemas.microsoft.com/office/drawing/2014/main" id="{ADA16501-6537-5653-552F-3F8D5C3FF850}"/>
              </a:ext>
            </a:extLst>
          </p:cNvPr>
          <p:cNvSpPr txBox="1"/>
          <p:nvPr/>
        </p:nvSpPr>
        <p:spPr>
          <a:xfrm>
            <a:off x="2808308" y="809091"/>
            <a:ext cx="5010615" cy="461665"/>
          </a:xfrm>
          <a:prstGeom prst="rect">
            <a:avLst/>
          </a:prstGeom>
          <a:noFill/>
        </p:spPr>
        <p:txBody>
          <a:bodyPr wrap="square">
            <a:spAutoFit/>
          </a:bodyPr>
          <a:lstStyle/>
          <a:p>
            <a:r>
              <a:rPr lang="en-US" sz="2400" dirty="0">
                <a:solidFill>
                  <a:srgbClr val="7030A0"/>
                </a:solidFill>
              </a:rPr>
              <a:t>Carbon ions: a “different drug”</a:t>
            </a:r>
            <a:endParaRPr lang="en-CH" sz="2400" dirty="0"/>
          </a:p>
        </p:txBody>
      </p:sp>
      <p:sp>
        <p:nvSpPr>
          <p:cNvPr id="13" name="Rectangle 12">
            <a:extLst>
              <a:ext uri="{FF2B5EF4-FFF2-40B4-BE49-F238E27FC236}">
                <a16:creationId xmlns:a16="http://schemas.microsoft.com/office/drawing/2014/main" id="{2CDA0C0E-8A56-5EE7-AB5B-3EB1BE5CAC84}"/>
              </a:ext>
            </a:extLst>
          </p:cNvPr>
          <p:cNvSpPr/>
          <p:nvPr/>
        </p:nvSpPr>
        <p:spPr>
          <a:xfrm>
            <a:off x="5039968" y="1481706"/>
            <a:ext cx="1541507" cy="499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03537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C939-3F6F-C4DE-C285-0033AE5179CE}"/>
            </a:ext>
          </a:extLst>
        </p:cNvPr>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0A818A79-ADFF-CFFB-1A68-D7C9F9ABDA07}"/>
              </a:ext>
            </a:extLst>
          </p:cNvPr>
          <p:cNvSpPr>
            <a:spLocks noGrp="1"/>
          </p:cNvSpPr>
          <p:nvPr>
            <p:ph type="sldNum" sz="quarter" idx="12"/>
          </p:nvPr>
        </p:nvSpPr>
        <p:spPr/>
        <p:txBody>
          <a:bodyPr/>
          <a:lstStyle/>
          <a:p>
            <a:fld id="{D6197BE6-B5D5-401B-B174-D31008E881A3}" type="slidenum">
              <a:rPr lang="el-GR" smtClean="0"/>
              <a:t>63</a:t>
            </a:fld>
            <a:endParaRPr lang="el-GR"/>
          </a:p>
        </p:txBody>
      </p:sp>
      <p:pic>
        <p:nvPicPr>
          <p:cNvPr id="12" name="Θέση περιεχομένου 11" descr="Εικόνα που περιέχει στιγμιότυπο οθόνης&#10;&#10;Το περιεχόμενο που δημιουργείται από τεχνολογία AI ενδέχεται να είναι εσφαλμένο.">
            <a:extLst>
              <a:ext uri="{FF2B5EF4-FFF2-40B4-BE49-F238E27FC236}">
                <a16:creationId xmlns:a16="http://schemas.microsoft.com/office/drawing/2014/main" id="{933D234F-8EB8-6538-6B80-A3C35DC4AE9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62673" y="1425817"/>
            <a:ext cx="3306522" cy="2920899"/>
          </a:xfrm>
        </p:spPr>
      </p:pic>
      <p:sp>
        <p:nvSpPr>
          <p:cNvPr id="7" name="Rectangle 6">
            <a:extLst>
              <a:ext uri="{FF2B5EF4-FFF2-40B4-BE49-F238E27FC236}">
                <a16:creationId xmlns:a16="http://schemas.microsoft.com/office/drawing/2014/main" id="{4CA1AC6E-1637-305E-2499-9AB3ED5BB957}"/>
              </a:ext>
            </a:extLst>
          </p:cNvPr>
          <p:cNvSpPr/>
          <p:nvPr/>
        </p:nvSpPr>
        <p:spPr>
          <a:xfrm>
            <a:off x="114435" y="828134"/>
            <a:ext cx="4417808" cy="461665"/>
          </a:xfrm>
          <a:prstGeom prst="rect">
            <a:avLst/>
          </a:prstGeom>
        </p:spPr>
        <p:txBody>
          <a:bodyPr wrap="square">
            <a:spAutoFit/>
          </a:bodyPr>
          <a:lstStyle/>
          <a:p>
            <a:r>
              <a:rPr lang="en-US" sz="2400" b="1" dirty="0">
                <a:solidFill>
                  <a:srgbClr val="7030A0"/>
                </a:solidFill>
              </a:rPr>
              <a:t>What are the advantages </a:t>
            </a:r>
            <a:r>
              <a:rPr lang="el-GR" sz="2400" b="1" dirty="0">
                <a:solidFill>
                  <a:srgbClr val="7030A0"/>
                </a:solidFill>
              </a:rPr>
              <a:t> </a:t>
            </a:r>
            <a:r>
              <a:rPr lang="en-US" sz="2400" b="1" dirty="0">
                <a:solidFill>
                  <a:srgbClr val="7030A0"/>
                </a:solidFill>
              </a:rPr>
              <a:t>?</a:t>
            </a:r>
            <a:endParaRPr lang="x-none" sz="2400" b="1" dirty="0">
              <a:solidFill>
                <a:srgbClr val="7030A0"/>
              </a:solidFill>
            </a:endParaRPr>
          </a:p>
        </p:txBody>
      </p:sp>
      <p:pic>
        <p:nvPicPr>
          <p:cNvPr id="2" name="Picture 1">
            <a:extLst>
              <a:ext uri="{FF2B5EF4-FFF2-40B4-BE49-F238E27FC236}">
                <a16:creationId xmlns:a16="http://schemas.microsoft.com/office/drawing/2014/main" id="{99ECBE85-A5FE-C646-C35F-C9CB0361C5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35" y="4656387"/>
            <a:ext cx="6899268" cy="2160020"/>
          </a:xfrm>
          <a:prstGeom prst="rect">
            <a:avLst/>
          </a:prstGeom>
        </p:spPr>
      </p:pic>
      <p:sp>
        <p:nvSpPr>
          <p:cNvPr id="5" name="Titel 1">
            <a:extLst>
              <a:ext uri="{FF2B5EF4-FFF2-40B4-BE49-F238E27FC236}">
                <a16:creationId xmlns:a16="http://schemas.microsoft.com/office/drawing/2014/main" id="{6EEE860F-6D86-C9DD-217A-02CBC3E7EB05}"/>
              </a:ext>
            </a:extLst>
          </p:cNvPr>
          <p:cNvSpPr txBox="1">
            <a:spLocks/>
          </p:cNvSpPr>
          <p:nvPr/>
        </p:nvSpPr>
        <p:spPr bwMode="auto">
          <a:xfrm>
            <a:off x="87039" y="4373253"/>
            <a:ext cx="3196422" cy="42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b="1" dirty="0">
                <a:solidFill>
                  <a:srgbClr val="0000FF"/>
                </a:solidFill>
              </a:rPr>
              <a:t>Treatment Plans: abdomen</a:t>
            </a:r>
            <a:endParaRPr lang="de-DE" altLang="en-US" sz="1800" b="1" dirty="0">
              <a:solidFill>
                <a:srgbClr val="0000FF"/>
              </a:solidFill>
            </a:endParaRPr>
          </a:p>
        </p:txBody>
      </p:sp>
      <p:sp>
        <p:nvSpPr>
          <p:cNvPr id="6" name="Titel 1">
            <a:extLst>
              <a:ext uri="{FF2B5EF4-FFF2-40B4-BE49-F238E27FC236}">
                <a16:creationId xmlns:a16="http://schemas.microsoft.com/office/drawing/2014/main" id="{533BBEFF-422F-7F54-A60D-509E3AECE055}"/>
              </a:ext>
            </a:extLst>
          </p:cNvPr>
          <p:cNvSpPr txBox="1">
            <a:spLocks/>
          </p:cNvSpPr>
          <p:nvPr/>
        </p:nvSpPr>
        <p:spPr bwMode="auto">
          <a:xfrm>
            <a:off x="114435" y="6455273"/>
            <a:ext cx="4620829" cy="68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a:solidFill>
                  <a:schemeClr val="bg1"/>
                </a:solidFill>
              </a:rPr>
              <a:t>ions                                              X-rays </a:t>
            </a:r>
            <a:endParaRPr lang="de-DE" altLang="en-US" sz="1800" dirty="0">
              <a:solidFill>
                <a:schemeClr val="bg1"/>
              </a:solidFill>
            </a:endParaRPr>
          </a:p>
        </p:txBody>
      </p:sp>
      <p:pic>
        <p:nvPicPr>
          <p:cNvPr id="9" name="Θέση περιεχομένου 11" descr="Εικόνα που περιέχει στιγμιότυπο οθόνης&#10;&#10;Το περιεχόμενο που δημιουργείται από τεχνολογία AI ενδέχεται να είναι εσφαλμένο.">
            <a:extLst>
              <a:ext uri="{FF2B5EF4-FFF2-40B4-BE49-F238E27FC236}">
                <a16:creationId xmlns:a16="http://schemas.microsoft.com/office/drawing/2014/main" id="{D5F71EBF-7EDC-E95C-2405-C71B563ED26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564069" y="1425816"/>
            <a:ext cx="3397692" cy="2920899"/>
          </a:xfrm>
          <a:prstGeom prst="rect">
            <a:avLst/>
          </a:prstGeom>
        </p:spPr>
      </p:pic>
      <p:sp>
        <p:nvSpPr>
          <p:cNvPr id="3" name="Titel 1">
            <a:extLst>
              <a:ext uri="{FF2B5EF4-FFF2-40B4-BE49-F238E27FC236}">
                <a16:creationId xmlns:a16="http://schemas.microsoft.com/office/drawing/2014/main" id="{D23D7062-4A84-9547-5689-401B238AFCFB}"/>
              </a:ext>
            </a:extLst>
          </p:cNvPr>
          <p:cNvSpPr txBox="1">
            <a:spLocks/>
          </p:cNvSpPr>
          <p:nvPr/>
        </p:nvSpPr>
        <p:spPr bwMode="auto">
          <a:xfrm>
            <a:off x="2972321" y="-8341"/>
            <a:ext cx="7467328"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latin typeface="+mn-lt"/>
              </a:rPr>
              <a:t>Particle Therapy Advantages </a:t>
            </a:r>
            <a:endParaRPr lang="de-DE" altLang="en-US" sz="3600" b="1" dirty="0">
              <a:solidFill>
                <a:srgbClr val="0000FF"/>
              </a:solidFill>
              <a:latin typeface="+mn-lt"/>
            </a:endParaRPr>
          </a:p>
        </p:txBody>
      </p:sp>
      <p:sp>
        <p:nvSpPr>
          <p:cNvPr id="10" name="Rectangle 9">
            <a:extLst>
              <a:ext uri="{FF2B5EF4-FFF2-40B4-BE49-F238E27FC236}">
                <a16:creationId xmlns:a16="http://schemas.microsoft.com/office/drawing/2014/main" id="{18A1F60E-4F59-88E6-704F-DA39AF61CF20}"/>
              </a:ext>
            </a:extLst>
          </p:cNvPr>
          <p:cNvSpPr/>
          <p:nvPr/>
        </p:nvSpPr>
        <p:spPr>
          <a:xfrm>
            <a:off x="3756759" y="841314"/>
            <a:ext cx="8914213" cy="461665"/>
          </a:xfrm>
          <a:prstGeom prst="rect">
            <a:avLst/>
          </a:prstGeom>
        </p:spPr>
        <p:txBody>
          <a:bodyPr wrap="square">
            <a:spAutoFit/>
          </a:bodyPr>
          <a:lstStyle/>
          <a:p>
            <a:r>
              <a:rPr lang="en-US" sz="2400" b="1" dirty="0">
                <a:solidFill>
                  <a:srgbClr val="7030A0"/>
                </a:solidFill>
              </a:rPr>
              <a:t>High precision, better sparing healthy tissues, </a:t>
            </a:r>
            <a:r>
              <a:rPr lang="en-US" sz="2400" b="1" dirty="0" err="1">
                <a:solidFill>
                  <a:srgbClr val="7030A0"/>
                </a:solidFill>
              </a:rPr>
              <a:t>tumour</a:t>
            </a:r>
            <a:r>
              <a:rPr lang="en-US" sz="2400" b="1" dirty="0">
                <a:solidFill>
                  <a:srgbClr val="7030A0"/>
                </a:solidFill>
              </a:rPr>
              <a:t> control  </a:t>
            </a:r>
            <a:r>
              <a:rPr lang="el-GR" sz="2400" b="1" dirty="0">
                <a:solidFill>
                  <a:srgbClr val="7030A0"/>
                </a:solidFill>
              </a:rPr>
              <a:t> </a:t>
            </a:r>
            <a:endParaRPr lang="x-none" sz="2400" b="1" dirty="0">
              <a:solidFill>
                <a:srgbClr val="7030A0"/>
              </a:solidFill>
            </a:endParaRPr>
          </a:p>
        </p:txBody>
      </p:sp>
      <p:pic>
        <p:nvPicPr>
          <p:cNvPr id="11" name="Picture 10" descr="A collage of images of a human body&#10;&#10;Description automatically generated">
            <a:extLst>
              <a:ext uri="{FF2B5EF4-FFF2-40B4-BE49-F238E27FC236}">
                <a16:creationId xmlns:a16="http://schemas.microsoft.com/office/drawing/2014/main" id="{564268A4-82F8-14D1-D99A-4EAAA3B798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61761" y="1368408"/>
            <a:ext cx="5067566" cy="5427512"/>
          </a:xfrm>
          <a:prstGeom prst="rect">
            <a:avLst/>
          </a:prstGeom>
        </p:spPr>
      </p:pic>
    </p:spTree>
    <p:extLst>
      <p:ext uri="{BB962C8B-B14F-4D97-AF65-F5344CB8AC3E}">
        <p14:creationId xmlns:p14="http://schemas.microsoft.com/office/powerpoint/2010/main" val="3066099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C0BA3-8CB0-1E5A-B219-AAA001903E3E}"/>
            </a:ext>
          </a:extLst>
        </p:cNvPr>
        <p:cNvGrpSpPr/>
        <p:nvPr/>
      </p:nvGrpSpPr>
      <p:grpSpPr>
        <a:xfrm>
          <a:off x="0" y="0"/>
          <a:ext cx="0" cy="0"/>
          <a:chOff x="0" y="0"/>
          <a:chExt cx="0" cy="0"/>
        </a:xfrm>
      </p:grpSpPr>
      <p:pic>
        <p:nvPicPr>
          <p:cNvPr id="4" name="Picture 3" descr="A close-up of a radiograph&#10;&#10;Description automatically generated">
            <a:extLst>
              <a:ext uri="{FF2B5EF4-FFF2-40B4-BE49-F238E27FC236}">
                <a16:creationId xmlns:a16="http://schemas.microsoft.com/office/drawing/2014/main" id="{03747F33-9433-874D-BF8A-505CA4FE80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8936" y="1646609"/>
            <a:ext cx="7714187" cy="5211391"/>
          </a:xfrm>
          <a:prstGeom prst="rect">
            <a:avLst/>
          </a:prstGeom>
        </p:spPr>
      </p:pic>
      <p:sp>
        <p:nvSpPr>
          <p:cNvPr id="6" name="TextBox 5">
            <a:extLst>
              <a:ext uri="{FF2B5EF4-FFF2-40B4-BE49-F238E27FC236}">
                <a16:creationId xmlns:a16="http://schemas.microsoft.com/office/drawing/2014/main" id="{904637C7-59BC-AC96-B3BB-B6FAA61CEFE6}"/>
              </a:ext>
            </a:extLst>
          </p:cNvPr>
          <p:cNvSpPr txBox="1"/>
          <p:nvPr/>
        </p:nvSpPr>
        <p:spPr>
          <a:xfrm>
            <a:off x="6903445" y="6242447"/>
            <a:ext cx="5695406" cy="615553"/>
          </a:xfrm>
          <a:prstGeom prst="rect">
            <a:avLst/>
          </a:prstGeom>
          <a:noFill/>
        </p:spPr>
        <p:txBody>
          <a:bodyPr wrap="square">
            <a:spAutoFit/>
          </a:bodyPr>
          <a:lstStyle/>
          <a:p>
            <a:pPr algn="ctr"/>
            <a:r>
              <a:rPr lang="en-CH" sz="2000" b="1" dirty="0">
                <a:solidFill>
                  <a:srgbClr val="0037B4"/>
                </a:solidFill>
              </a:rPr>
              <a:t>Hadron Therapy Workshop 23-25 March 2025</a:t>
            </a:r>
            <a:r>
              <a:rPr lang="en-CH" sz="2000" dirty="0">
                <a:solidFill>
                  <a:srgbClr val="0037B4"/>
                </a:solidFill>
              </a:rPr>
              <a:t> </a:t>
            </a:r>
          </a:p>
          <a:p>
            <a:pPr algn="ctr"/>
            <a:r>
              <a:rPr lang="en-CH" sz="1400" dirty="0">
                <a:solidFill>
                  <a:srgbClr val="0037B4"/>
                </a:solidFill>
              </a:rPr>
              <a:t>https://indico.cern.ch/event/1488001/</a:t>
            </a:r>
          </a:p>
        </p:txBody>
      </p:sp>
      <p:sp>
        <p:nvSpPr>
          <p:cNvPr id="9" name="Titel 1">
            <a:extLst>
              <a:ext uri="{FF2B5EF4-FFF2-40B4-BE49-F238E27FC236}">
                <a16:creationId xmlns:a16="http://schemas.microsoft.com/office/drawing/2014/main" id="{E079FD8F-F242-E153-A67A-172E99FEB780}"/>
              </a:ext>
            </a:extLst>
          </p:cNvPr>
          <p:cNvSpPr txBox="1">
            <a:spLocks/>
          </p:cNvSpPr>
          <p:nvPr/>
        </p:nvSpPr>
        <p:spPr bwMode="auto">
          <a:xfrm>
            <a:off x="8266666" y="4571497"/>
            <a:ext cx="3801286" cy="68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eaLnBrk="1" hangingPunct="1">
              <a:spcBef>
                <a:spcPct val="0"/>
              </a:spcBef>
              <a:buFontTx/>
              <a:buNone/>
            </a:pPr>
            <a:r>
              <a:rPr lang="en-US" altLang="en-US" sz="2400" b="1" dirty="0">
                <a:solidFill>
                  <a:srgbClr val="C00000"/>
                </a:solidFill>
              </a:rPr>
              <a:t>Cost/Benefit Analysis?</a:t>
            </a:r>
            <a:endParaRPr lang="de-DE" altLang="en-US" sz="2400" b="1" dirty="0">
              <a:solidFill>
                <a:srgbClr val="C00000"/>
              </a:solidFill>
            </a:endParaRPr>
          </a:p>
        </p:txBody>
      </p:sp>
      <p:sp>
        <p:nvSpPr>
          <p:cNvPr id="10" name="Arrow: Down 9">
            <a:extLst>
              <a:ext uri="{FF2B5EF4-FFF2-40B4-BE49-F238E27FC236}">
                <a16:creationId xmlns:a16="http://schemas.microsoft.com/office/drawing/2014/main" id="{9AC8600F-A8CC-F701-EC66-05B13DD37647}"/>
              </a:ext>
            </a:extLst>
          </p:cNvPr>
          <p:cNvSpPr/>
          <p:nvPr/>
        </p:nvSpPr>
        <p:spPr>
          <a:xfrm>
            <a:off x="9856381" y="2062716"/>
            <a:ext cx="916781" cy="242422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C360D54-6E1D-627A-0E0D-A97E7B043DF7}"/>
              </a:ext>
            </a:extLst>
          </p:cNvPr>
          <p:cNvSpPr/>
          <p:nvPr/>
        </p:nvSpPr>
        <p:spPr>
          <a:xfrm>
            <a:off x="114434" y="688988"/>
            <a:ext cx="12046169" cy="830997"/>
          </a:xfrm>
          <a:prstGeom prst="rect">
            <a:avLst/>
          </a:prstGeom>
        </p:spPr>
        <p:txBody>
          <a:bodyPr wrap="square">
            <a:spAutoFit/>
          </a:bodyPr>
          <a:lstStyle/>
          <a:p>
            <a:r>
              <a:rPr lang="en-US" sz="2400" b="1" dirty="0">
                <a:solidFill>
                  <a:srgbClr val="7030A0"/>
                </a:solidFill>
              </a:rPr>
              <a:t>Importance for pediatric cases: proton therapy is the standard </a:t>
            </a:r>
          </a:p>
          <a:p>
            <a:r>
              <a:rPr lang="en-US" sz="2400" dirty="0">
                <a:solidFill>
                  <a:srgbClr val="C00000"/>
                </a:solidFill>
              </a:rPr>
              <a:t>reduce secondary effects, handicaps, burden to society, preserve quality of life </a:t>
            </a:r>
            <a:endParaRPr lang="x-none" sz="2400" dirty="0">
              <a:solidFill>
                <a:srgbClr val="C00000"/>
              </a:solidFill>
            </a:endParaRPr>
          </a:p>
        </p:txBody>
      </p:sp>
      <p:sp>
        <p:nvSpPr>
          <p:cNvPr id="3" name="Titel 1">
            <a:extLst>
              <a:ext uri="{FF2B5EF4-FFF2-40B4-BE49-F238E27FC236}">
                <a16:creationId xmlns:a16="http://schemas.microsoft.com/office/drawing/2014/main" id="{708972A8-7525-F93D-7A39-D633DC23FCDA}"/>
              </a:ext>
            </a:extLst>
          </p:cNvPr>
          <p:cNvSpPr txBox="1">
            <a:spLocks/>
          </p:cNvSpPr>
          <p:nvPr/>
        </p:nvSpPr>
        <p:spPr bwMode="auto">
          <a:xfrm>
            <a:off x="1666534" y="-8341"/>
            <a:ext cx="10636308"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latin typeface="+mn-lt"/>
              </a:rPr>
              <a:t>Particle Therapy Advantages, Pediatric Cases </a:t>
            </a:r>
            <a:endParaRPr lang="de-DE" altLang="en-US" sz="3600" b="1" dirty="0">
              <a:solidFill>
                <a:srgbClr val="0000FF"/>
              </a:solidFill>
              <a:latin typeface="+mn-lt"/>
            </a:endParaRPr>
          </a:p>
        </p:txBody>
      </p:sp>
    </p:spTree>
    <p:extLst>
      <p:ext uri="{BB962C8B-B14F-4D97-AF65-F5344CB8AC3E}">
        <p14:creationId xmlns:p14="http://schemas.microsoft.com/office/powerpoint/2010/main" val="29074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17A3F-0BA1-D5F1-57AD-BB0695CCF5B3}"/>
            </a:ext>
          </a:extLst>
        </p:cNvPr>
        <p:cNvGrpSpPr/>
        <p:nvPr/>
      </p:nvGrpSpPr>
      <p:grpSpPr>
        <a:xfrm>
          <a:off x="0" y="0"/>
          <a:ext cx="0" cy="0"/>
          <a:chOff x="0" y="0"/>
          <a:chExt cx="0" cy="0"/>
        </a:xfrm>
      </p:grpSpPr>
      <p:sp>
        <p:nvSpPr>
          <p:cNvPr id="12" name="Title 4">
            <a:extLst>
              <a:ext uri="{FF2B5EF4-FFF2-40B4-BE49-F238E27FC236}">
                <a16:creationId xmlns:a16="http://schemas.microsoft.com/office/drawing/2014/main" id="{830B18B0-E6E7-95AC-557A-92C3E45F1D15}"/>
              </a:ext>
            </a:extLst>
          </p:cNvPr>
          <p:cNvSpPr txBox="1">
            <a:spLocks/>
          </p:cNvSpPr>
          <p:nvPr/>
        </p:nvSpPr>
        <p:spPr>
          <a:xfrm>
            <a:off x="2867806" y="151509"/>
            <a:ext cx="6260047" cy="5909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de-DE" sz="3600" b="1" dirty="0">
                <a:solidFill>
                  <a:srgbClr val="0000FF"/>
                </a:solidFill>
                <a:latin typeface="+mn-lt"/>
              </a:rPr>
              <a:t>Treatments with Particle Beams</a:t>
            </a:r>
            <a:endParaRPr lang="en-US" altLang="de-DE" sz="3600" b="1" dirty="0">
              <a:latin typeface="+mn-lt"/>
            </a:endParaRPr>
          </a:p>
        </p:txBody>
      </p:sp>
      <p:sp>
        <p:nvSpPr>
          <p:cNvPr id="16" name="Rectangle 15">
            <a:extLst>
              <a:ext uri="{FF2B5EF4-FFF2-40B4-BE49-F238E27FC236}">
                <a16:creationId xmlns:a16="http://schemas.microsoft.com/office/drawing/2014/main" id="{F3D7CACB-6AFB-CC29-FDE9-F816E9A9778F}"/>
              </a:ext>
            </a:extLst>
          </p:cNvPr>
          <p:cNvSpPr/>
          <p:nvPr/>
        </p:nvSpPr>
        <p:spPr>
          <a:xfrm>
            <a:off x="114434" y="828134"/>
            <a:ext cx="5397365" cy="461665"/>
          </a:xfrm>
          <a:prstGeom prst="rect">
            <a:avLst/>
          </a:prstGeom>
        </p:spPr>
        <p:txBody>
          <a:bodyPr wrap="square">
            <a:spAutoFit/>
          </a:bodyPr>
          <a:lstStyle/>
          <a:p>
            <a:r>
              <a:rPr lang="en-US" sz="2400" b="1" dirty="0">
                <a:solidFill>
                  <a:srgbClr val="7030A0"/>
                </a:solidFill>
              </a:rPr>
              <a:t>What kind of diseases are treated?</a:t>
            </a:r>
            <a:endParaRPr lang="x-none" sz="2400" b="1" dirty="0">
              <a:solidFill>
                <a:srgbClr val="7030A0"/>
              </a:solidFill>
            </a:endParaRPr>
          </a:p>
        </p:txBody>
      </p:sp>
      <p:sp>
        <p:nvSpPr>
          <p:cNvPr id="21" name="Titel 1">
            <a:extLst>
              <a:ext uri="{FF2B5EF4-FFF2-40B4-BE49-F238E27FC236}">
                <a16:creationId xmlns:a16="http://schemas.microsoft.com/office/drawing/2014/main" id="{9FDCCF8B-986F-A283-C7BC-10839EF57818}"/>
              </a:ext>
            </a:extLst>
          </p:cNvPr>
          <p:cNvSpPr txBox="1">
            <a:spLocks/>
          </p:cNvSpPr>
          <p:nvPr/>
        </p:nvSpPr>
        <p:spPr bwMode="auto">
          <a:xfrm>
            <a:off x="220433" y="3444419"/>
            <a:ext cx="4951431" cy="68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a:solidFill>
                  <a:schemeClr val="bg1"/>
                </a:solidFill>
              </a:rPr>
              <a:t>ions                                                  photons </a:t>
            </a:r>
            <a:endParaRPr lang="de-DE" altLang="en-US" sz="1800" dirty="0">
              <a:solidFill>
                <a:schemeClr val="bg1"/>
              </a:solidFill>
            </a:endParaRPr>
          </a:p>
        </p:txBody>
      </p:sp>
      <p:pic>
        <p:nvPicPr>
          <p:cNvPr id="4" name="Picture 3" descr="A diagram of a patient&#10;&#10;Description automatically generated">
            <a:extLst>
              <a:ext uri="{FF2B5EF4-FFF2-40B4-BE49-F238E27FC236}">
                <a16:creationId xmlns:a16="http://schemas.microsoft.com/office/drawing/2014/main" id="{99CF2386-EC91-4D8C-B5C4-3A18506EBA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6674217" y="2768035"/>
            <a:ext cx="5498041" cy="3674956"/>
          </a:xfrm>
          <a:prstGeom prst="rect">
            <a:avLst/>
          </a:prstGeom>
        </p:spPr>
      </p:pic>
      <p:pic>
        <p:nvPicPr>
          <p:cNvPr id="8" name="Picture 7" descr="A diagram of the human body&#10;&#10;Description automatically generated">
            <a:extLst>
              <a:ext uri="{FF2B5EF4-FFF2-40B4-BE49-F238E27FC236}">
                <a16:creationId xmlns:a16="http://schemas.microsoft.com/office/drawing/2014/main" id="{3674E737-69AB-FA3C-6CB5-CA652C0A9F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306" y="1289799"/>
            <a:ext cx="5450494" cy="5568201"/>
          </a:xfrm>
          <a:prstGeom prst="rect">
            <a:avLst/>
          </a:prstGeom>
        </p:spPr>
      </p:pic>
      <p:sp>
        <p:nvSpPr>
          <p:cNvPr id="3" name="TextBox 2">
            <a:extLst>
              <a:ext uri="{FF2B5EF4-FFF2-40B4-BE49-F238E27FC236}">
                <a16:creationId xmlns:a16="http://schemas.microsoft.com/office/drawing/2014/main" id="{63DBA4C7-1CF2-9AEB-0302-C816353132B5}"/>
              </a:ext>
            </a:extLst>
          </p:cNvPr>
          <p:cNvSpPr txBox="1"/>
          <p:nvPr/>
        </p:nvSpPr>
        <p:spPr>
          <a:xfrm>
            <a:off x="5601359" y="6396335"/>
            <a:ext cx="7020136" cy="461665"/>
          </a:xfrm>
          <a:prstGeom prst="rect">
            <a:avLst/>
          </a:prstGeom>
          <a:noFill/>
        </p:spPr>
        <p:txBody>
          <a:bodyPr wrap="square">
            <a:spAutoFit/>
          </a:bodyPr>
          <a:lstStyle/>
          <a:p>
            <a:pPr algn="l"/>
            <a:r>
              <a:rPr lang="en-GB" sz="2400" b="1" dirty="0">
                <a:solidFill>
                  <a:srgbClr val="7030A0"/>
                </a:solidFill>
              </a:rPr>
              <a:t>For some of them, C-ion therapy is the only option</a:t>
            </a:r>
          </a:p>
        </p:txBody>
      </p:sp>
      <p:sp>
        <p:nvSpPr>
          <p:cNvPr id="2" name="Rectangle 1">
            <a:extLst>
              <a:ext uri="{FF2B5EF4-FFF2-40B4-BE49-F238E27FC236}">
                <a16:creationId xmlns:a16="http://schemas.microsoft.com/office/drawing/2014/main" id="{327886BC-FBC1-0D28-C4A8-EEEF3D84535C}"/>
              </a:ext>
            </a:extLst>
          </p:cNvPr>
          <p:cNvSpPr/>
          <p:nvPr/>
        </p:nvSpPr>
        <p:spPr>
          <a:xfrm>
            <a:off x="8042682" y="2375645"/>
            <a:ext cx="2800564" cy="461665"/>
          </a:xfrm>
          <a:prstGeom prst="rect">
            <a:avLst/>
          </a:prstGeom>
        </p:spPr>
        <p:txBody>
          <a:bodyPr wrap="square">
            <a:spAutoFit/>
          </a:bodyPr>
          <a:lstStyle/>
          <a:p>
            <a:r>
              <a:rPr lang="en-US" sz="2400" b="1" dirty="0">
                <a:solidFill>
                  <a:srgbClr val="7030A0"/>
                </a:solidFill>
              </a:rPr>
              <a:t>CNAO 6000 patients</a:t>
            </a:r>
            <a:endParaRPr lang="x-none" sz="2400" b="1" dirty="0">
              <a:solidFill>
                <a:srgbClr val="7030A0"/>
              </a:solidFill>
            </a:endParaRPr>
          </a:p>
        </p:txBody>
      </p:sp>
      <p:pic>
        <p:nvPicPr>
          <p:cNvPr id="5" name="Εικόνα 7" descr="Εικόνα που περιέχει εσωτερικός χώρος&#10;&#10;Το περιεχόμενο που δημιουργείται από τεχνολογία AI ενδέχεται να είναι εσφαλμένο.">
            <a:extLst>
              <a:ext uri="{FF2B5EF4-FFF2-40B4-BE49-F238E27FC236}">
                <a16:creationId xmlns:a16="http://schemas.microsoft.com/office/drawing/2014/main" id="{DDE23023-E161-86FA-A62C-5193395789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4927" y="921775"/>
            <a:ext cx="2677722" cy="1505784"/>
          </a:xfrm>
          <a:prstGeom prst="rect">
            <a:avLst/>
          </a:prstGeom>
        </p:spPr>
      </p:pic>
      <p:sp>
        <p:nvSpPr>
          <p:cNvPr id="6" name="Rectangle 5">
            <a:extLst>
              <a:ext uri="{FF2B5EF4-FFF2-40B4-BE49-F238E27FC236}">
                <a16:creationId xmlns:a16="http://schemas.microsoft.com/office/drawing/2014/main" id="{0B10498B-30F7-CFDB-AB53-BD336E40AD84}"/>
              </a:ext>
            </a:extLst>
          </p:cNvPr>
          <p:cNvSpPr/>
          <p:nvPr/>
        </p:nvSpPr>
        <p:spPr>
          <a:xfrm>
            <a:off x="2964330" y="2348073"/>
            <a:ext cx="2800564" cy="461665"/>
          </a:xfrm>
          <a:prstGeom prst="rect">
            <a:avLst/>
          </a:prstGeom>
        </p:spPr>
        <p:txBody>
          <a:bodyPr wrap="square">
            <a:spAutoFit/>
          </a:bodyPr>
          <a:lstStyle/>
          <a:p>
            <a:r>
              <a:rPr lang="en-US" sz="2400" b="1" dirty="0">
                <a:solidFill>
                  <a:srgbClr val="7030A0"/>
                </a:solidFill>
              </a:rPr>
              <a:t>HIT 10000 patients</a:t>
            </a:r>
            <a:endParaRPr lang="x-none" sz="2400" b="1" dirty="0">
              <a:solidFill>
                <a:srgbClr val="7030A0"/>
              </a:solidFill>
            </a:endParaRPr>
          </a:p>
        </p:txBody>
      </p:sp>
    </p:spTree>
    <p:extLst>
      <p:ext uri="{BB962C8B-B14F-4D97-AF65-F5344CB8AC3E}">
        <p14:creationId xmlns:p14="http://schemas.microsoft.com/office/powerpoint/2010/main" val="974168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82984C3-71ED-4067-AE61-AD2A0FA507CF}"/>
              </a:ext>
            </a:extLst>
          </p:cNvPr>
          <p:cNvPicPr>
            <a:picLocks noChangeAspect="1"/>
          </p:cNvPicPr>
          <p:nvPr/>
        </p:nvPicPr>
        <p:blipFill rotWithShape="1">
          <a:blip r:embed="rId2"/>
          <a:srcRect l="2030" r="2623"/>
          <a:stretch/>
        </p:blipFill>
        <p:spPr>
          <a:xfrm>
            <a:off x="0" y="44039"/>
            <a:ext cx="12178969" cy="6858000"/>
          </a:xfrm>
          <a:prstGeom prst="rect">
            <a:avLst/>
          </a:prstGeom>
        </p:spPr>
      </p:pic>
      <p:sp>
        <p:nvSpPr>
          <p:cNvPr id="3" name="Titel 1">
            <a:extLst>
              <a:ext uri="{FF2B5EF4-FFF2-40B4-BE49-F238E27FC236}">
                <a16:creationId xmlns:a16="http://schemas.microsoft.com/office/drawing/2014/main" id="{B731BFAC-A175-8EA8-C275-6DDD2BB48E6B}"/>
              </a:ext>
            </a:extLst>
          </p:cNvPr>
          <p:cNvSpPr txBox="1">
            <a:spLocks/>
          </p:cNvSpPr>
          <p:nvPr/>
        </p:nvSpPr>
        <p:spPr bwMode="auto">
          <a:xfrm>
            <a:off x="2539861" y="-8341"/>
            <a:ext cx="8981679"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latin typeface="+mn-lt"/>
              </a:rPr>
              <a:t>CNAO Particle Therapy Advantages </a:t>
            </a:r>
            <a:endParaRPr lang="de-DE" altLang="en-US" sz="3600" b="1" dirty="0">
              <a:solidFill>
                <a:srgbClr val="0000FF"/>
              </a:solidFill>
              <a:latin typeface="+mn-lt"/>
            </a:endParaRPr>
          </a:p>
        </p:txBody>
      </p:sp>
      <p:sp>
        <p:nvSpPr>
          <p:cNvPr id="4" name="TextBox 3">
            <a:extLst>
              <a:ext uri="{FF2B5EF4-FFF2-40B4-BE49-F238E27FC236}">
                <a16:creationId xmlns:a16="http://schemas.microsoft.com/office/drawing/2014/main" id="{97C4113C-43E9-FF8F-69CC-81C20AE946EE}"/>
              </a:ext>
            </a:extLst>
          </p:cNvPr>
          <p:cNvSpPr txBox="1"/>
          <p:nvPr/>
        </p:nvSpPr>
        <p:spPr>
          <a:xfrm>
            <a:off x="0" y="6588434"/>
            <a:ext cx="6206836" cy="338554"/>
          </a:xfrm>
          <a:prstGeom prst="rect">
            <a:avLst/>
          </a:prstGeom>
          <a:noFill/>
        </p:spPr>
        <p:txBody>
          <a:bodyPr wrap="square">
            <a:spAutoFit/>
          </a:bodyPr>
          <a:lstStyle/>
          <a:p>
            <a:r>
              <a:rPr lang="en-US" sz="1600" dirty="0">
                <a:ea typeface="Times New Roman" panose="02020603050405020304" pitchFamily="18" charset="0"/>
              </a:rPr>
              <a:t>Curtesy Sandro Rossi, CNAO</a:t>
            </a:r>
            <a:endParaRPr lang="en-CH" sz="1600" dirty="0"/>
          </a:p>
        </p:txBody>
      </p:sp>
      <p:sp>
        <p:nvSpPr>
          <p:cNvPr id="5" name="Frame 4">
            <a:extLst>
              <a:ext uri="{FF2B5EF4-FFF2-40B4-BE49-F238E27FC236}">
                <a16:creationId xmlns:a16="http://schemas.microsoft.com/office/drawing/2014/main" id="{DECEC146-DA2B-8799-CF47-2D778438CBE6}"/>
              </a:ext>
            </a:extLst>
          </p:cNvPr>
          <p:cNvSpPr/>
          <p:nvPr/>
        </p:nvSpPr>
        <p:spPr>
          <a:xfrm>
            <a:off x="1102528" y="5735782"/>
            <a:ext cx="10008817" cy="827703"/>
          </a:xfrm>
          <a:prstGeom prst="fram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Tree>
    <p:extLst>
      <p:ext uri="{BB962C8B-B14F-4D97-AF65-F5344CB8AC3E}">
        <p14:creationId xmlns:p14="http://schemas.microsoft.com/office/powerpoint/2010/main" val="3003836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6C057FCB-CB21-4E62-B80F-3E79942C0DF8}"/>
              </a:ext>
            </a:extLst>
          </p:cNvPr>
          <p:cNvSpPr/>
          <p:nvPr/>
        </p:nvSpPr>
        <p:spPr>
          <a:xfrm rot="20856888">
            <a:off x="1110100" y="4192262"/>
            <a:ext cx="10048662" cy="61274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1B33ECF-83A2-42C0-952A-3ACAF4ADB3FB}"/>
              </a:ext>
            </a:extLst>
          </p:cNvPr>
          <p:cNvSpPr txBox="1"/>
          <p:nvPr/>
        </p:nvSpPr>
        <p:spPr>
          <a:xfrm>
            <a:off x="1325497" y="4179345"/>
            <a:ext cx="1581697" cy="976403"/>
          </a:xfrm>
          <a:prstGeom prst="rect">
            <a:avLst/>
          </a:prstGeom>
        </p:spPr>
        <p:style>
          <a:lnRef idx="1">
            <a:schemeClr val="accent4"/>
          </a:lnRef>
          <a:fillRef idx="2">
            <a:schemeClr val="accent4"/>
          </a:fillRef>
          <a:effectRef idx="1">
            <a:schemeClr val="accent4"/>
          </a:effectRef>
          <a:fontRef idx="minor">
            <a:schemeClr val="dk1"/>
          </a:fontRef>
        </p:style>
        <p:txBody>
          <a:bodyPr wrap="none" lIns="72000" tIns="72000" rIns="72000" bIns="72000" rtlCol="0">
            <a:spAutoFit/>
          </a:bodyPr>
          <a:lstStyle/>
          <a:p>
            <a:pPr algn="l"/>
            <a:r>
              <a:rPr lang="fr-CH" b="1" dirty="0">
                <a:solidFill>
                  <a:srgbClr val="FF0000"/>
                </a:solidFill>
              </a:rPr>
              <a:t>Linac, X-rays</a:t>
            </a:r>
          </a:p>
          <a:p>
            <a:pPr algn="l"/>
            <a:r>
              <a:rPr lang="fr-CH" dirty="0"/>
              <a:t>~50 m</a:t>
            </a:r>
            <a:r>
              <a:rPr lang="fr-CH" baseline="30000" dirty="0"/>
              <a:t>2</a:t>
            </a:r>
          </a:p>
          <a:p>
            <a:pPr algn="l"/>
            <a:r>
              <a:rPr lang="en-GB" dirty="0"/>
              <a:t>~5 M€</a:t>
            </a:r>
          </a:p>
        </p:txBody>
      </p:sp>
      <p:pic>
        <p:nvPicPr>
          <p:cNvPr id="13" name="Picture 12">
            <a:extLst>
              <a:ext uri="{FF2B5EF4-FFF2-40B4-BE49-F238E27FC236}">
                <a16:creationId xmlns:a16="http://schemas.microsoft.com/office/drawing/2014/main" id="{5F1EB030-9306-42CB-98C5-D842FF94F3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4001" y="5510797"/>
            <a:ext cx="3397900" cy="1315807"/>
          </a:xfrm>
          <a:prstGeom prst="rect">
            <a:avLst/>
          </a:prstGeom>
        </p:spPr>
      </p:pic>
      <p:pic>
        <p:nvPicPr>
          <p:cNvPr id="14" name="Picture 13">
            <a:extLst>
              <a:ext uri="{FF2B5EF4-FFF2-40B4-BE49-F238E27FC236}">
                <a16:creationId xmlns:a16="http://schemas.microsoft.com/office/drawing/2014/main" id="{438FB8B1-E10E-473B-B84D-F5FECCC363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3018" y="1015310"/>
            <a:ext cx="2802505" cy="1972133"/>
          </a:xfrm>
          <a:prstGeom prst="rect">
            <a:avLst/>
          </a:prstGeom>
        </p:spPr>
      </p:pic>
      <p:pic>
        <p:nvPicPr>
          <p:cNvPr id="15" name="Picture 14">
            <a:extLst>
              <a:ext uri="{FF2B5EF4-FFF2-40B4-BE49-F238E27FC236}">
                <a16:creationId xmlns:a16="http://schemas.microsoft.com/office/drawing/2014/main" id="{2A28A1C0-6030-4C6A-9B52-54041EAD02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91159" y="2058195"/>
            <a:ext cx="2210074" cy="1482551"/>
          </a:xfrm>
          <a:prstGeom prst="rect">
            <a:avLst/>
          </a:prstGeom>
        </p:spPr>
      </p:pic>
      <p:pic>
        <p:nvPicPr>
          <p:cNvPr id="1026" name="Picture 2" descr="LINAC bunker design overview - Northrop">
            <a:extLst>
              <a:ext uri="{FF2B5EF4-FFF2-40B4-BE49-F238E27FC236}">
                <a16:creationId xmlns:a16="http://schemas.microsoft.com/office/drawing/2014/main" id="{DA36096D-1835-4666-897A-CFF2EE42188C}"/>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314803" y="3546609"/>
            <a:ext cx="588802" cy="5984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high angle view of a factory&#10;&#10;Description automatically generated with medium confidence">
            <a:extLst>
              <a:ext uri="{FF2B5EF4-FFF2-40B4-BE49-F238E27FC236}">
                <a16:creationId xmlns:a16="http://schemas.microsoft.com/office/drawing/2014/main" id="{DE973FEC-4775-460C-812E-C99FA5B574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2951" y="1136116"/>
            <a:ext cx="2207117" cy="1329788"/>
          </a:xfrm>
          <a:prstGeom prst="rect">
            <a:avLst/>
          </a:prstGeom>
        </p:spPr>
      </p:pic>
      <p:sp>
        <p:nvSpPr>
          <p:cNvPr id="19" name="TextBox 18">
            <a:extLst>
              <a:ext uri="{FF2B5EF4-FFF2-40B4-BE49-F238E27FC236}">
                <a16:creationId xmlns:a16="http://schemas.microsoft.com/office/drawing/2014/main" id="{53C7F442-B5FB-4470-B6C9-A880E6006BCE}"/>
              </a:ext>
            </a:extLst>
          </p:cNvPr>
          <p:cNvSpPr txBox="1"/>
          <p:nvPr/>
        </p:nvSpPr>
        <p:spPr>
          <a:xfrm>
            <a:off x="5297705" y="1880345"/>
            <a:ext cx="798295" cy="169277"/>
          </a:xfrm>
          <a:prstGeom prst="rect">
            <a:avLst/>
          </a:prstGeom>
          <a:noFill/>
        </p:spPr>
        <p:txBody>
          <a:bodyPr wrap="none" lIns="0" tIns="0" rIns="0" bIns="0" rtlCol="0">
            <a:spAutoFit/>
          </a:bodyPr>
          <a:lstStyle/>
          <a:p>
            <a:pPr algn="l"/>
            <a:r>
              <a:rPr lang="en-GB" sz="1100" i="1" dirty="0"/>
              <a:t>courtesy IBA</a:t>
            </a:r>
          </a:p>
        </p:txBody>
      </p:sp>
      <p:sp>
        <p:nvSpPr>
          <p:cNvPr id="11" name="TextBox 10">
            <a:extLst>
              <a:ext uri="{FF2B5EF4-FFF2-40B4-BE49-F238E27FC236}">
                <a16:creationId xmlns:a16="http://schemas.microsoft.com/office/drawing/2014/main" id="{D60FD81B-3D81-4300-92E0-980B61DFDC01}"/>
              </a:ext>
            </a:extLst>
          </p:cNvPr>
          <p:cNvSpPr txBox="1"/>
          <p:nvPr/>
        </p:nvSpPr>
        <p:spPr>
          <a:xfrm>
            <a:off x="3848980" y="3577678"/>
            <a:ext cx="2210074" cy="976403"/>
          </a:xfrm>
          <a:prstGeom prst="rect">
            <a:avLst/>
          </a:prstGeom>
        </p:spPr>
        <p:style>
          <a:lnRef idx="1">
            <a:schemeClr val="accent4"/>
          </a:lnRef>
          <a:fillRef idx="2">
            <a:schemeClr val="accent4"/>
          </a:fillRef>
          <a:effectRef idx="1">
            <a:schemeClr val="accent4"/>
          </a:effectRef>
          <a:fontRef idx="minor">
            <a:schemeClr val="dk1"/>
          </a:fontRef>
        </p:style>
        <p:txBody>
          <a:bodyPr wrap="none" lIns="72000" tIns="72000" rIns="72000" bIns="72000" rtlCol="0">
            <a:spAutoFit/>
          </a:bodyPr>
          <a:lstStyle/>
          <a:p>
            <a:pPr algn="l"/>
            <a:r>
              <a:rPr lang="fr-CH" b="1" dirty="0">
                <a:solidFill>
                  <a:srgbClr val="FF0000"/>
                </a:solidFill>
              </a:rPr>
              <a:t>Cyclotron, protons</a:t>
            </a:r>
          </a:p>
          <a:p>
            <a:pPr algn="l"/>
            <a:r>
              <a:rPr lang="fr-CH" dirty="0"/>
              <a:t>~500 m</a:t>
            </a:r>
            <a:r>
              <a:rPr lang="fr-CH" baseline="30000" dirty="0"/>
              <a:t>2</a:t>
            </a:r>
          </a:p>
          <a:p>
            <a:pPr algn="l"/>
            <a:r>
              <a:rPr lang="en-GB" dirty="0"/>
              <a:t>~40 M€</a:t>
            </a:r>
          </a:p>
        </p:txBody>
      </p:sp>
      <p:sp>
        <p:nvSpPr>
          <p:cNvPr id="12" name="TextBox 11">
            <a:extLst>
              <a:ext uri="{FF2B5EF4-FFF2-40B4-BE49-F238E27FC236}">
                <a16:creationId xmlns:a16="http://schemas.microsoft.com/office/drawing/2014/main" id="{FAB45A9B-F720-4BCC-97ED-AD2A8A00D772}"/>
              </a:ext>
            </a:extLst>
          </p:cNvPr>
          <p:cNvSpPr txBox="1"/>
          <p:nvPr/>
        </p:nvSpPr>
        <p:spPr>
          <a:xfrm>
            <a:off x="7379366" y="2692890"/>
            <a:ext cx="2838451" cy="976403"/>
          </a:xfrm>
          <a:prstGeom prst="rect">
            <a:avLst/>
          </a:prstGeom>
        </p:spPr>
        <p:style>
          <a:lnRef idx="1">
            <a:schemeClr val="accent4"/>
          </a:lnRef>
          <a:fillRef idx="2">
            <a:schemeClr val="accent4"/>
          </a:fillRef>
          <a:effectRef idx="1">
            <a:schemeClr val="accent4"/>
          </a:effectRef>
          <a:fontRef idx="minor">
            <a:schemeClr val="dk1"/>
          </a:fontRef>
        </p:style>
        <p:txBody>
          <a:bodyPr wrap="none" lIns="72000" tIns="72000" rIns="72000" bIns="72000" rtlCol="0">
            <a:spAutoFit/>
          </a:bodyPr>
          <a:lstStyle/>
          <a:p>
            <a:pPr algn="l"/>
            <a:r>
              <a:rPr lang="fr-CH" b="1" dirty="0">
                <a:solidFill>
                  <a:srgbClr val="FF0000"/>
                </a:solidFill>
              </a:rPr>
              <a:t>Synchrotron, </a:t>
            </a:r>
            <a:r>
              <a:rPr lang="en-GB" b="1" dirty="0">
                <a:solidFill>
                  <a:srgbClr val="FF0000"/>
                </a:solidFill>
              </a:rPr>
              <a:t>heavy</a:t>
            </a:r>
            <a:r>
              <a:rPr lang="fr-CH" b="1" dirty="0">
                <a:solidFill>
                  <a:srgbClr val="FF0000"/>
                </a:solidFill>
              </a:rPr>
              <a:t> ions</a:t>
            </a:r>
          </a:p>
          <a:p>
            <a:pPr algn="l"/>
            <a:r>
              <a:rPr lang="fr-CH" dirty="0"/>
              <a:t>~5,000 m</a:t>
            </a:r>
            <a:r>
              <a:rPr lang="fr-CH" baseline="30000" dirty="0"/>
              <a:t>2</a:t>
            </a:r>
          </a:p>
          <a:p>
            <a:pPr algn="l"/>
            <a:r>
              <a:rPr lang="en-GB" dirty="0"/>
              <a:t>~200 M€</a:t>
            </a:r>
          </a:p>
        </p:txBody>
      </p:sp>
      <p:pic>
        <p:nvPicPr>
          <p:cNvPr id="22" name="Picture 21">
            <a:extLst>
              <a:ext uri="{FF2B5EF4-FFF2-40B4-BE49-F238E27FC236}">
                <a16:creationId xmlns:a16="http://schemas.microsoft.com/office/drawing/2014/main" id="{F5900BDA-EA05-476E-96E6-BDFE25C9E83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9344" y="2907769"/>
            <a:ext cx="1898931" cy="1265954"/>
          </a:xfrm>
          <a:prstGeom prst="rect">
            <a:avLst/>
          </a:prstGeom>
        </p:spPr>
      </p:pic>
      <p:sp>
        <p:nvSpPr>
          <p:cNvPr id="23" name="Rectangle 22"/>
          <p:cNvSpPr/>
          <p:nvPr/>
        </p:nvSpPr>
        <p:spPr>
          <a:xfrm>
            <a:off x="214901" y="2289637"/>
            <a:ext cx="2017412" cy="646331"/>
          </a:xfrm>
          <a:prstGeom prst="rect">
            <a:avLst/>
          </a:prstGeom>
        </p:spPr>
        <p:txBody>
          <a:bodyPr wrap="none">
            <a:spAutoFit/>
          </a:bodyPr>
          <a:lstStyle/>
          <a:p>
            <a:r>
              <a:rPr lang="en-US" altLang="en-US" b="1" dirty="0">
                <a:solidFill>
                  <a:srgbClr val="0000FF"/>
                </a:solidFill>
              </a:rPr>
              <a:t>Conventional x-ray </a:t>
            </a:r>
          </a:p>
          <a:p>
            <a:r>
              <a:rPr lang="en-US" altLang="en-US" b="1" dirty="0">
                <a:solidFill>
                  <a:srgbClr val="0000FF"/>
                </a:solidFill>
              </a:rPr>
              <a:t>Radiotherapy </a:t>
            </a:r>
            <a:endParaRPr lang="en-US" dirty="0"/>
          </a:p>
        </p:txBody>
      </p:sp>
      <p:sp>
        <p:nvSpPr>
          <p:cNvPr id="26" name="Title 4"/>
          <p:cNvSpPr txBox="1">
            <a:spLocks/>
          </p:cNvSpPr>
          <p:nvPr/>
        </p:nvSpPr>
        <p:spPr>
          <a:xfrm>
            <a:off x="828714" y="79359"/>
            <a:ext cx="11088292" cy="5355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de-DE" sz="3200" b="1" dirty="0">
                <a:solidFill>
                  <a:srgbClr val="0000FF"/>
                </a:solidFill>
                <a:latin typeface="ArialMT"/>
              </a:rPr>
              <a:t>Different accelerators for different kinds of radiotherapy</a:t>
            </a:r>
            <a:endParaRPr lang="en-US" altLang="de-DE" sz="3200" b="1" dirty="0"/>
          </a:p>
        </p:txBody>
      </p:sp>
      <p:sp>
        <p:nvSpPr>
          <p:cNvPr id="27" name="Content Placeholder 3">
            <a:extLst>
              <a:ext uri="{FF2B5EF4-FFF2-40B4-BE49-F238E27FC236}">
                <a16:creationId xmlns:a16="http://schemas.microsoft.com/office/drawing/2014/main" id="{7D500144-3611-F844-AC2B-CDFF2D2D857C}"/>
              </a:ext>
            </a:extLst>
          </p:cNvPr>
          <p:cNvSpPr txBox="1">
            <a:spLocks/>
          </p:cNvSpPr>
          <p:nvPr/>
        </p:nvSpPr>
        <p:spPr>
          <a:xfrm>
            <a:off x="6681305" y="756250"/>
            <a:ext cx="1625766" cy="387735"/>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2133" dirty="0">
                <a:solidFill>
                  <a:srgbClr val="0000FF"/>
                </a:solidFill>
                <a:latin typeface="ArialMT"/>
              </a:rPr>
              <a:t>CNAO, </a:t>
            </a:r>
            <a:r>
              <a:rPr lang="el-GR" altLang="de-DE" sz="2133" dirty="0">
                <a:solidFill>
                  <a:srgbClr val="0000FF"/>
                </a:solidFill>
                <a:latin typeface="ArialMT"/>
              </a:rPr>
              <a:t>Ι</a:t>
            </a:r>
            <a:r>
              <a:rPr lang="en-US" altLang="de-DE" sz="2133" dirty="0" err="1">
                <a:solidFill>
                  <a:srgbClr val="0000FF"/>
                </a:solidFill>
                <a:latin typeface="ArialMT"/>
              </a:rPr>
              <a:t>taly</a:t>
            </a:r>
            <a:endParaRPr lang="en-US" altLang="de-DE" sz="2133" dirty="0">
              <a:solidFill>
                <a:srgbClr val="0000FF"/>
              </a:solidFill>
              <a:latin typeface="ArialMT"/>
            </a:endParaRPr>
          </a:p>
        </p:txBody>
      </p:sp>
      <p:sp>
        <p:nvSpPr>
          <p:cNvPr id="28" name="Content Placeholder 3">
            <a:extLst>
              <a:ext uri="{FF2B5EF4-FFF2-40B4-BE49-F238E27FC236}">
                <a16:creationId xmlns:a16="http://schemas.microsoft.com/office/drawing/2014/main" id="{7D500144-3611-F844-AC2B-CDFF2D2D857C}"/>
              </a:ext>
            </a:extLst>
          </p:cNvPr>
          <p:cNvSpPr txBox="1">
            <a:spLocks/>
          </p:cNvSpPr>
          <p:nvPr/>
        </p:nvSpPr>
        <p:spPr>
          <a:xfrm>
            <a:off x="9982200" y="722147"/>
            <a:ext cx="1869551" cy="387735"/>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2133" dirty="0">
                <a:solidFill>
                  <a:srgbClr val="0000FF"/>
                </a:solidFill>
                <a:latin typeface="ArialMT"/>
              </a:rPr>
              <a:t>HIT, Germany</a:t>
            </a:r>
          </a:p>
        </p:txBody>
      </p:sp>
      <p:sp>
        <p:nvSpPr>
          <p:cNvPr id="4" name="Rectangle 3">
            <a:extLst>
              <a:ext uri="{FF2B5EF4-FFF2-40B4-BE49-F238E27FC236}">
                <a16:creationId xmlns:a16="http://schemas.microsoft.com/office/drawing/2014/main" id="{98859730-5150-46A3-36A2-95F7FD7714CB}"/>
              </a:ext>
            </a:extLst>
          </p:cNvPr>
          <p:cNvSpPr/>
          <p:nvPr/>
        </p:nvSpPr>
        <p:spPr>
          <a:xfrm>
            <a:off x="7314265" y="4396602"/>
            <a:ext cx="5807104" cy="523220"/>
          </a:xfrm>
          <a:prstGeom prst="rect">
            <a:avLst/>
          </a:prstGeom>
        </p:spPr>
        <p:txBody>
          <a:bodyPr wrap="square">
            <a:spAutoFit/>
          </a:bodyPr>
          <a:lstStyle/>
          <a:p>
            <a:r>
              <a:rPr lang="en-US" sz="2800" b="1" dirty="0">
                <a:solidFill>
                  <a:srgbClr val="7030A0"/>
                </a:solidFill>
              </a:rPr>
              <a:t>Better results come at a price</a:t>
            </a:r>
            <a:endParaRPr lang="x-none" sz="2800" b="1" dirty="0">
              <a:solidFill>
                <a:srgbClr val="7030A0"/>
              </a:solidFill>
            </a:endParaRPr>
          </a:p>
        </p:txBody>
      </p:sp>
      <p:pic>
        <p:nvPicPr>
          <p:cNvPr id="18" name="Picture 17">
            <a:extLst>
              <a:ext uri="{FF2B5EF4-FFF2-40B4-BE49-F238E27FC236}">
                <a16:creationId xmlns:a16="http://schemas.microsoft.com/office/drawing/2014/main" id="{2DDD3364-9962-4144-BC26-10AB5CE20DA6}"/>
              </a:ext>
            </a:extLst>
          </p:cNvPr>
          <p:cNvPicPr>
            <a:picLocks noChangeAspect="1"/>
          </p:cNvPicPr>
          <p:nvPr/>
        </p:nvPicPr>
        <p:blipFill>
          <a:blip r:embed="rId9"/>
          <a:stretch>
            <a:fillRect/>
          </a:stretch>
        </p:blipFill>
        <p:spPr>
          <a:xfrm>
            <a:off x="3084222" y="2077988"/>
            <a:ext cx="1926753" cy="1265954"/>
          </a:xfrm>
          <a:prstGeom prst="rect">
            <a:avLst/>
          </a:prstGeom>
        </p:spPr>
      </p:pic>
      <p:sp>
        <p:nvSpPr>
          <p:cNvPr id="5" name="Rectangle 4">
            <a:extLst>
              <a:ext uri="{FF2B5EF4-FFF2-40B4-BE49-F238E27FC236}">
                <a16:creationId xmlns:a16="http://schemas.microsoft.com/office/drawing/2014/main" id="{29E84859-18EC-1322-477B-82A9FBFD561D}"/>
              </a:ext>
            </a:extLst>
          </p:cNvPr>
          <p:cNvSpPr/>
          <p:nvPr/>
        </p:nvSpPr>
        <p:spPr>
          <a:xfrm>
            <a:off x="4144858" y="1794284"/>
            <a:ext cx="926600" cy="369332"/>
          </a:xfrm>
          <a:prstGeom prst="rect">
            <a:avLst/>
          </a:prstGeom>
        </p:spPr>
        <p:txBody>
          <a:bodyPr wrap="none">
            <a:spAutoFit/>
          </a:bodyPr>
          <a:lstStyle/>
          <a:p>
            <a:r>
              <a:rPr lang="en-US" altLang="en-US" b="1" dirty="0">
                <a:solidFill>
                  <a:srgbClr val="0000FF"/>
                </a:solidFill>
              </a:rPr>
              <a:t>protons</a:t>
            </a:r>
            <a:endParaRPr lang="en-US" dirty="0"/>
          </a:p>
        </p:txBody>
      </p:sp>
      <p:sp>
        <p:nvSpPr>
          <p:cNvPr id="9" name="Rectangle 8">
            <a:extLst>
              <a:ext uri="{FF2B5EF4-FFF2-40B4-BE49-F238E27FC236}">
                <a16:creationId xmlns:a16="http://schemas.microsoft.com/office/drawing/2014/main" id="{C52AC317-19E7-E1FC-A13E-B699BA163FC0}"/>
              </a:ext>
            </a:extLst>
          </p:cNvPr>
          <p:cNvSpPr/>
          <p:nvPr/>
        </p:nvSpPr>
        <p:spPr>
          <a:xfrm>
            <a:off x="7856208" y="495909"/>
            <a:ext cx="2420471" cy="369332"/>
          </a:xfrm>
          <a:prstGeom prst="rect">
            <a:avLst/>
          </a:prstGeom>
        </p:spPr>
        <p:txBody>
          <a:bodyPr wrap="none">
            <a:spAutoFit/>
          </a:bodyPr>
          <a:lstStyle/>
          <a:p>
            <a:r>
              <a:rPr lang="en-US" altLang="en-US" b="1" dirty="0">
                <a:solidFill>
                  <a:srgbClr val="0000FF"/>
                </a:solidFill>
              </a:rPr>
              <a:t>multi-ions up to carbon</a:t>
            </a:r>
            <a:endParaRPr lang="en-US" dirty="0"/>
          </a:p>
        </p:txBody>
      </p:sp>
      <p:pic>
        <p:nvPicPr>
          <p:cNvPr id="16" name="Picture 15" descr="A close-up of a brain x-ray&#10;&#10;AI-generated content may be incorrect.">
            <a:extLst>
              <a:ext uri="{FF2B5EF4-FFF2-40B4-BE49-F238E27FC236}">
                <a16:creationId xmlns:a16="http://schemas.microsoft.com/office/drawing/2014/main" id="{494E4310-DB1D-4689-3FED-D9D311D992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63828" y="5130461"/>
            <a:ext cx="1613737" cy="1712537"/>
          </a:xfrm>
          <a:prstGeom prst="rect">
            <a:avLst/>
          </a:prstGeom>
        </p:spPr>
      </p:pic>
      <p:pic>
        <p:nvPicPr>
          <p:cNvPr id="21" name="Picture 20" descr="A close-up of a ct scan&#10;&#10;AI-generated content may be incorrect.">
            <a:extLst>
              <a:ext uri="{FF2B5EF4-FFF2-40B4-BE49-F238E27FC236}">
                <a16:creationId xmlns:a16="http://schemas.microsoft.com/office/drawing/2014/main" id="{6BB74E4D-2D38-E7E7-28AD-E818314B497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4901" y="5166817"/>
            <a:ext cx="1288671" cy="1686012"/>
          </a:xfrm>
          <a:prstGeom prst="rect">
            <a:avLst/>
          </a:prstGeom>
        </p:spPr>
      </p:pic>
      <p:sp>
        <p:nvSpPr>
          <p:cNvPr id="3" name="TextBox 2">
            <a:extLst>
              <a:ext uri="{FF2B5EF4-FFF2-40B4-BE49-F238E27FC236}">
                <a16:creationId xmlns:a16="http://schemas.microsoft.com/office/drawing/2014/main" id="{AB57B94C-F8BD-6093-51C6-397BE41EC303}"/>
              </a:ext>
            </a:extLst>
          </p:cNvPr>
          <p:cNvSpPr txBox="1"/>
          <p:nvPr/>
        </p:nvSpPr>
        <p:spPr>
          <a:xfrm>
            <a:off x="80059" y="583676"/>
            <a:ext cx="6308549" cy="1092607"/>
          </a:xfrm>
          <a:prstGeom prst="rect">
            <a:avLst/>
          </a:prstGeom>
          <a:noFill/>
        </p:spPr>
        <p:txBody>
          <a:bodyPr wrap="square" rtlCol="0">
            <a:spAutoFit/>
          </a:bodyPr>
          <a:lstStyle/>
          <a:p>
            <a:pPr>
              <a:spcAft>
                <a:spcPts val="600"/>
              </a:spcAft>
            </a:pPr>
            <a:r>
              <a:rPr lang="en-US" altLang="en-US" sz="2000" dirty="0">
                <a:solidFill>
                  <a:srgbClr val="004197"/>
                </a:solidFill>
              </a:rPr>
              <a:t>Heavy ions deliver more energy to the tissues but </a:t>
            </a:r>
          </a:p>
          <a:p>
            <a:pPr>
              <a:spcAft>
                <a:spcPts val="600"/>
              </a:spcAft>
            </a:pPr>
            <a:r>
              <a:rPr lang="en-US" altLang="en-US" sz="2000" dirty="0">
                <a:solidFill>
                  <a:srgbClr val="FF0000"/>
                </a:solidFill>
              </a:rPr>
              <a:t>need more energy to enter the body </a:t>
            </a:r>
            <a:r>
              <a:rPr lang="en-US" altLang="en-US" sz="2000" dirty="0">
                <a:solidFill>
                  <a:srgbClr val="004197"/>
                </a:solidFill>
              </a:rPr>
              <a:t>→ higher energy accelerator, </a:t>
            </a:r>
            <a:r>
              <a:rPr lang="en-US" altLang="en-US" dirty="0">
                <a:solidFill>
                  <a:srgbClr val="FF0000"/>
                </a:solidFill>
              </a:rPr>
              <a:t>factor 2.8 </a:t>
            </a:r>
            <a:r>
              <a:rPr lang="en-US" altLang="en-US" dirty="0">
                <a:solidFill>
                  <a:srgbClr val="004197"/>
                </a:solidFill>
              </a:rPr>
              <a:t>in diameter with respect to protons</a:t>
            </a:r>
          </a:p>
        </p:txBody>
      </p:sp>
      <p:pic>
        <p:nvPicPr>
          <p:cNvPr id="10" name="Picture 9">
            <a:extLst>
              <a:ext uri="{FF2B5EF4-FFF2-40B4-BE49-F238E27FC236}">
                <a16:creationId xmlns:a16="http://schemas.microsoft.com/office/drawing/2014/main" id="{D39CA97A-6687-04FA-7760-0A3B1399798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0059" y="1697727"/>
            <a:ext cx="3039124" cy="364602"/>
          </a:xfrm>
          <a:prstGeom prst="rect">
            <a:avLst/>
          </a:prstGeom>
        </p:spPr>
      </p:pic>
      <p:sp>
        <p:nvSpPr>
          <p:cNvPr id="20" name="TextBox 19">
            <a:extLst>
              <a:ext uri="{FF2B5EF4-FFF2-40B4-BE49-F238E27FC236}">
                <a16:creationId xmlns:a16="http://schemas.microsoft.com/office/drawing/2014/main" id="{A59ED212-FD36-8443-148C-0022A1EC201E}"/>
              </a:ext>
            </a:extLst>
          </p:cNvPr>
          <p:cNvSpPr txBox="1"/>
          <p:nvPr/>
        </p:nvSpPr>
        <p:spPr>
          <a:xfrm>
            <a:off x="2260870" y="5442270"/>
            <a:ext cx="3397900" cy="307777"/>
          </a:xfrm>
          <a:prstGeom prst="rect">
            <a:avLst/>
          </a:prstGeom>
          <a:noFill/>
        </p:spPr>
        <p:txBody>
          <a:bodyPr wrap="square" lIns="0" tIns="0" rIns="0" bIns="0" rtlCol="0">
            <a:spAutoFit/>
          </a:bodyPr>
          <a:lstStyle/>
          <a:p>
            <a:pPr algn="l"/>
            <a:r>
              <a:rPr lang="fr-CH" sz="2000" dirty="0" err="1">
                <a:solidFill>
                  <a:srgbClr val="7030A0"/>
                </a:solidFill>
                <a:latin typeface="Calibri" panose="020F0502020204030204" pitchFamily="34" charset="0"/>
                <a:ea typeface="Calibri" panose="020F0502020204030204" pitchFamily="34" charset="0"/>
                <a:cs typeface="Calibri" panose="020F0502020204030204" pitchFamily="34" charset="0"/>
              </a:rPr>
              <a:t>Commercially</a:t>
            </a:r>
            <a:r>
              <a:rPr lang="fr-CH" sz="2000"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fr-CH" sz="2000" dirty="0" err="1">
                <a:solidFill>
                  <a:srgbClr val="7030A0"/>
                </a:solidFill>
                <a:latin typeface="Calibri" panose="020F0502020204030204" pitchFamily="34" charset="0"/>
                <a:ea typeface="Calibri" panose="020F0502020204030204" pitchFamily="34" charset="0"/>
                <a:cs typeface="Calibri" panose="020F0502020204030204" pitchFamily="34" charset="0"/>
              </a:rPr>
              <a:t>available</a:t>
            </a:r>
            <a:endParaRPr lang="fr-CH" sz="2000" dirty="0">
              <a:solidFill>
                <a:srgbClr val="7030A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83479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report&#10;&#10;Description automatically generated">
            <a:extLst>
              <a:ext uri="{FF2B5EF4-FFF2-40B4-BE49-F238E27FC236}">
                <a16:creationId xmlns:a16="http://schemas.microsoft.com/office/drawing/2014/main" id="{B0C0DBBF-61C3-C9AD-3E9B-7F3901496D7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2618401"/>
            <a:ext cx="7772400" cy="3672433"/>
          </a:xfrm>
          <a:prstGeom prst="rect">
            <a:avLst/>
          </a:prstGeom>
        </p:spPr>
      </p:pic>
      <p:pic>
        <p:nvPicPr>
          <p:cNvPr id="7" name="Picture 6" descr="A graph of lung cancer&#10;&#10;Description automatically generated with medium confidence">
            <a:extLst>
              <a:ext uri="{FF2B5EF4-FFF2-40B4-BE49-F238E27FC236}">
                <a16:creationId xmlns:a16="http://schemas.microsoft.com/office/drawing/2014/main" id="{C0DF8C22-0C37-A2BA-D6B1-1A77953F7E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9829" y="2556978"/>
            <a:ext cx="7032170" cy="4301021"/>
          </a:xfrm>
          <a:prstGeom prst="rect">
            <a:avLst/>
          </a:prstGeom>
        </p:spPr>
      </p:pic>
      <p:sp>
        <p:nvSpPr>
          <p:cNvPr id="3" name="Frame 2">
            <a:extLst>
              <a:ext uri="{FF2B5EF4-FFF2-40B4-BE49-F238E27FC236}">
                <a16:creationId xmlns:a16="http://schemas.microsoft.com/office/drawing/2014/main" id="{83738119-81B3-7F81-B02B-F4FA0753F445}"/>
              </a:ext>
            </a:extLst>
          </p:cNvPr>
          <p:cNvSpPr/>
          <p:nvPr/>
        </p:nvSpPr>
        <p:spPr>
          <a:xfrm>
            <a:off x="9401909" y="5510463"/>
            <a:ext cx="697832" cy="1082842"/>
          </a:xfrm>
          <a:prstGeom prst="fram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0" name="Titel 1">
            <a:extLst>
              <a:ext uri="{FF2B5EF4-FFF2-40B4-BE49-F238E27FC236}">
                <a16:creationId xmlns:a16="http://schemas.microsoft.com/office/drawing/2014/main" id="{EB3B25A0-26F1-6B5E-03B4-D1652FB9EEC4}"/>
              </a:ext>
            </a:extLst>
          </p:cNvPr>
          <p:cNvSpPr txBox="1">
            <a:spLocks/>
          </p:cNvSpPr>
          <p:nvPr/>
        </p:nvSpPr>
        <p:spPr bwMode="auto">
          <a:xfrm>
            <a:off x="3459724" y="27994"/>
            <a:ext cx="6540438" cy="68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3600" b="1" dirty="0">
                <a:solidFill>
                  <a:srgbClr val="0000FF"/>
                </a:solidFill>
              </a:rPr>
              <a:t>Emerging Therapies</a:t>
            </a:r>
            <a:endParaRPr lang="de-DE" altLang="en-US" sz="3600" b="1" dirty="0">
              <a:solidFill>
                <a:srgbClr val="0000FF"/>
              </a:solidFill>
            </a:endParaRPr>
          </a:p>
        </p:txBody>
      </p:sp>
      <p:sp>
        <p:nvSpPr>
          <p:cNvPr id="4" name="TextBox 3">
            <a:extLst>
              <a:ext uri="{FF2B5EF4-FFF2-40B4-BE49-F238E27FC236}">
                <a16:creationId xmlns:a16="http://schemas.microsoft.com/office/drawing/2014/main" id="{BB53D062-E4A3-CB4B-BA6A-406886BDA0EC}"/>
              </a:ext>
            </a:extLst>
          </p:cNvPr>
          <p:cNvSpPr txBox="1"/>
          <p:nvPr/>
        </p:nvSpPr>
        <p:spPr>
          <a:xfrm>
            <a:off x="27429" y="2188190"/>
            <a:ext cx="12235070" cy="461665"/>
          </a:xfrm>
          <a:prstGeom prst="rect">
            <a:avLst/>
          </a:prstGeom>
          <a:noFill/>
        </p:spPr>
        <p:txBody>
          <a:bodyPr wrap="square">
            <a:spAutoFit/>
          </a:bodyPr>
          <a:lstStyle/>
          <a:p>
            <a:r>
              <a:rPr lang="en-US" altLang="en-US" sz="2400" b="1" i="1" dirty="0">
                <a:solidFill>
                  <a:srgbClr val="C00000"/>
                </a:solidFill>
                <a:latin typeface="ArialMT" charset="0"/>
              </a:rPr>
              <a:t>Trigger the immune response, and preserve immune system (toxicity, leukopenia) </a:t>
            </a:r>
            <a:endParaRPr lang="en-CH" sz="2400" b="1" dirty="0"/>
          </a:p>
        </p:txBody>
      </p:sp>
      <p:sp>
        <p:nvSpPr>
          <p:cNvPr id="2" name="Explosion 2 1">
            <a:extLst>
              <a:ext uri="{FF2B5EF4-FFF2-40B4-BE49-F238E27FC236}">
                <a16:creationId xmlns:a16="http://schemas.microsoft.com/office/drawing/2014/main" id="{521C72FD-08BE-5F15-6B62-8D06E6689D26}"/>
              </a:ext>
            </a:extLst>
          </p:cNvPr>
          <p:cNvSpPr/>
          <p:nvPr/>
        </p:nvSpPr>
        <p:spPr>
          <a:xfrm>
            <a:off x="7772401" y="-34941"/>
            <a:ext cx="4408500" cy="2304008"/>
          </a:xfrm>
          <a:prstGeom prst="irregularSeal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 </a:t>
            </a:r>
            <a:r>
              <a:rPr lang="en-US" sz="2400" b="1" dirty="0" err="1">
                <a:solidFill>
                  <a:srgbClr val="B724E7"/>
                </a:solidFill>
              </a:rPr>
              <a:t>Theranostics</a:t>
            </a:r>
            <a:r>
              <a:rPr lang="en-US" sz="2400" b="1" dirty="0">
                <a:solidFill>
                  <a:srgbClr val="B724E7"/>
                </a:solidFill>
              </a:rPr>
              <a:t> by M. </a:t>
            </a:r>
            <a:r>
              <a:rPr lang="en-US" sz="2400" b="1" dirty="0" err="1">
                <a:solidFill>
                  <a:srgbClr val="B724E7"/>
                </a:solidFill>
              </a:rPr>
              <a:t>Kroselj</a:t>
            </a:r>
            <a:endParaRPr lang="en-US" sz="2400" b="1" dirty="0">
              <a:solidFill>
                <a:srgbClr val="B724E7"/>
              </a:solidFill>
            </a:endParaRPr>
          </a:p>
        </p:txBody>
      </p:sp>
      <p:sp>
        <p:nvSpPr>
          <p:cNvPr id="6" name="Rectangle 5">
            <a:extLst>
              <a:ext uri="{FF2B5EF4-FFF2-40B4-BE49-F238E27FC236}">
                <a16:creationId xmlns:a16="http://schemas.microsoft.com/office/drawing/2014/main" id="{26F59D88-0C0F-A91B-7949-1A4189603921}"/>
              </a:ext>
            </a:extLst>
          </p:cNvPr>
          <p:cNvSpPr/>
          <p:nvPr/>
        </p:nvSpPr>
        <p:spPr>
          <a:xfrm>
            <a:off x="114434" y="664844"/>
            <a:ext cx="5397365" cy="1200329"/>
          </a:xfrm>
          <a:prstGeom prst="rect">
            <a:avLst/>
          </a:prstGeom>
        </p:spPr>
        <p:txBody>
          <a:bodyPr wrap="square">
            <a:spAutoFit/>
          </a:bodyPr>
          <a:lstStyle/>
          <a:p>
            <a:pPr marL="342900" indent="-342900">
              <a:buFont typeface="Arial" panose="020B0604020202020204" pitchFamily="34" charset="0"/>
              <a:buChar char="•"/>
            </a:pPr>
            <a:r>
              <a:rPr lang="en-US" sz="2400" b="1" dirty="0">
                <a:solidFill>
                  <a:srgbClr val="7030A0"/>
                </a:solidFill>
              </a:rPr>
              <a:t>FLASH therapy</a:t>
            </a:r>
          </a:p>
          <a:p>
            <a:pPr marL="342900" indent="-342900">
              <a:buFont typeface="Arial" panose="020B0604020202020204" pitchFamily="34" charset="0"/>
              <a:buChar char="•"/>
            </a:pPr>
            <a:r>
              <a:rPr lang="en-US" sz="2400" b="1" dirty="0">
                <a:solidFill>
                  <a:srgbClr val="7030A0"/>
                </a:solidFill>
              </a:rPr>
              <a:t>Multiple ions</a:t>
            </a:r>
          </a:p>
          <a:p>
            <a:pPr marL="342900" indent="-342900">
              <a:buFont typeface="Arial" panose="020B0604020202020204" pitchFamily="34" charset="0"/>
              <a:buChar char="•"/>
            </a:pPr>
            <a:r>
              <a:rPr lang="en-US" sz="2400" b="1" dirty="0">
                <a:solidFill>
                  <a:srgbClr val="7030A0"/>
                </a:solidFill>
              </a:rPr>
              <a:t>Combination with immunotherapy</a:t>
            </a:r>
            <a:endParaRPr lang="x-none" sz="2400" b="1" dirty="0">
              <a:solidFill>
                <a:srgbClr val="7030A0"/>
              </a:solidFill>
            </a:endParaRPr>
          </a:p>
        </p:txBody>
      </p:sp>
    </p:spTree>
    <p:extLst>
      <p:ext uri="{BB962C8B-B14F-4D97-AF65-F5344CB8AC3E}">
        <p14:creationId xmlns:p14="http://schemas.microsoft.com/office/powerpoint/2010/main" val="1361898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42F53-82AE-F319-53E2-C9ED5C1E9E2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D26C60D-DB4C-C3DC-2A85-B67B201F5777}"/>
              </a:ext>
            </a:extLst>
          </p:cNvPr>
          <p:cNvSpPr/>
          <p:nvPr/>
        </p:nvSpPr>
        <p:spPr>
          <a:xfrm>
            <a:off x="5432527" y="4664764"/>
            <a:ext cx="1657386" cy="569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extBox 1">
            <a:extLst>
              <a:ext uri="{FF2B5EF4-FFF2-40B4-BE49-F238E27FC236}">
                <a16:creationId xmlns:a16="http://schemas.microsoft.com/office/drawing/2014/main" id="{B2100298-962B-EDB2-0FC4-CD8347FF940B}"/>
              </a:ext>
            </a:extLst>
          </p:cNvPr>
          <p:cNvSpPr txBox="1"/>
          <p:nvPr/>
        </p:nvSpPr>
        <p:spPr>
          <a:xfrm>
            <a:off x="2014473" y="718802"/>
            <a:ext cx="8163053" cy="830997"/>
          </a:xfrm>
          <a:prstGeom prst="rect">
            <a:avLst/>
          </a:prstGeom>
          <a:noFill/>
        </p:spPr>
        <p:txBody>
          <a:bodyPr wrap="square">
            <a:spAutoFit/>
          </a:bodyPr>
          <a:lstStyle/>
          <a:p>
            <a:pPr algn="ctr">
              <a:lnSpc>
                <a:spcPct val="150000"/>
              </a:lnSpc>
            </a:pPr>
            <a:r>
              <a:rPr lang="en-US" altLang="en-US" sz="3600" dirty="0">
                <a:solidFill>
                  <a:srgbClr val="0000FF"/>
                </a:solidFill>
                <a:latin typeface="Roboto" panose="02000000000000000000" pitchFamily="2" charset="0"/>
                <a:ea typeface="Roboto" panose="02000000000000000000" pitchFamily="2" charset="0"/>
                <a:cs typeface="Roboto" panose="02000000000000000000" pitchFamily="2" charset="0"/>
              </a:rPr>
              <a:t>Role of IFIGENEIA</a:t>
            </a:r>
          </a:p>
        </p:txBody>
      </p:sp>
      <p:pic>
        <p:nvPicPr>
          <p:cNvPr id="7" name="Picture 6">
            <a:extLst>
              <a:ext uri="{FF2B5EF4-FFF2-40B4-BE49-F238E27FC236}">
                <a16:creationId xmlns:a16="http://schemas.microsoft.com/office/drawing/2014/main" id="{5147EDDE-D4E7-E44B-7C75-CD0A173FAA6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98370" y="2588121"/>
            <a:ext cx="7795260" cy="2875419"/>
          </a:xfrm>
          <a:prstGeom prst="rect">
            <a:avLst/>
          </a:prstGeom>
        </p:spPr>
      </p:pic>
      <p:pic>
        <p:nvPicPr>
          <p:cNvPr id="3" name="Picture 2" descr="A qr code on a white background&#10;&#10;AI-generated content may be incorrect.">
            <a:extLst>
              <a:ext uri="{FF2B5EF4-FFF2-40B4-BE49-F238E27FC236}">
                <a16:creationId xmlns:a16="http://schemas.microsoft.com/office/drawing/2014/main" id="{6BA9EE9B-D1F6-C559-E2FF-BAA8F46FEF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2842" y="5037934"/>
            <a:ext cx="1628031" cy="1633664"/>
          </a:xfrm>
          <a:prstGeom prst="rect">
            <a:avLst/>
          </a:prstGeom>
        </p:spPr>
      </p:pic>
      <p:sp>
        <p:nvSpPr>
          <p:cNvPr id="4" name="TextBox 3">
            <a:extLst>
              <a:ext uri="{FF2B5EF4-FFF2-40B4-BE49-F238E27FC236}">
                <a16:creationId xmlns:a16="http://schemas.microsoft.com/office/drawing/2014/main" id="{370D17D6-0358-2CC3-5568-6E51E9E5E8EF}"/>
              </a:ext>
            </a:extLst>
          </p:cNvPr>
          <p:cNvSpPr txBox="1"/>
          <p:nvPr/>
        </p:nvSpPr>
        <p:spPr>
          <a:xfrm>
            <a:off x="3261595" y="2064901"/>
            <a:ext cx="6290619" cy="523220"/>
          </a:xfrm>
          <a:prstGeom prst="rect">
            <a:avLst/>
          </a:prstGeom>
          <a:noFill/>
        </p:spPr>
        <p:txBody>
          <a:bodyPr wrap="square">
            <a:spAutoFit/>
          </a:bodyPr>
          <a:lstStyle/>
          <a:p>
            <a:r>
              <a:rPr lang="en-GB" sz="2800" b="1" dirty="0">
                <a:solidFill>
                  <a:srgbClr val="7030A0"/>
                </a:solidFill>
              </a:rPr>
              <a:t>IFIGENEIA  </a:t>
            </a:r>
            <a:r>
              <a:rPr lang="en-CH" sz="2800" b="1" dirty="0">
                <a:solidFill>
                  <a:srgbClr val="7030A0"/>
                </a:solidFill>
              </a:rPr>
              <a:t>https://ifigeneia.eu/news/</a:t>
            </a:r>
          </a:p>
        </p:txBody>
      </p:sp>
      <p:sp>
        <p:nvSpPr>
          <p:cNvPr id="5" name="TextBox 4">
            <a:extLst>
              <a:ext uri="{FF2B5EF4-FFF2-40B4-BE49-F238E27FC236}">
                <a16:creationId xmlns:a16="http://schemas.microsoft.com/office/drawing/2014/main" id="{09A735B1-6813-0569-ED91-1C6E03D21CFF}"/>
              </a:ext>
            </a:extLst>
          </p:cNvPr>
          <p:cNvSpPr txBox="1"/>
          <p:nvPr/>
        </p:nvSpPr>
        <p:spPr>
          <a:xfrm>
            <a:off x="4306660" y="5617428"/>
            <a:ext cx="6098720" cy="369332"/>
          </a:xfrm>
          <a:prstGeom prst="rect">
            <a:avLst/>
          </a:prstGeom>
          <a:noFill/>
        </p:spPr>
        <p:txBody>
          <a:bodyPr wrap="square">
            <a:spAutoFit/>
          </a:bodyPr>
          <a:lstStyle/>
          <a:p>
            <a:r>
              <a:rPr lang="en-CH" b="0" i="0" u="none" strike="noStrike" dirty="0">
                <a:solidFill>
                  <a:srgbClr val="000000"/>
                </a:solidFill>
                <a:effectLst/>
                <a:latin typeface="Calibri" panose="020F0502020204030204" pitchFamily="34" charset="0"/>
              </a:rPr>
              <a:t> </a:t>
            </a:r>
            <a:r>
              <a:rPr lang="en-CH" b="0" i="0" u="sng" dirty="0">
                <a:solidFill>
                  <a:srgbClr val="467886"/>
                </a:solidFill>
                <a:effectLst/>
                <a:latin typeface="Calibri" panose="020F0502020204030204" pitchFamily="34" charset="0"/>
                <a:hlinkClick r:id="rId4"/>
              </a:rPr>
              <a:t>https://ifigeneia.eu/masterclass-2026/</a:t>
            </a:r>
            <a:endParaRPr lang="en-CH" dirty="0"/>
          </a:p>
        </p:txBody>
      </p:sp>
    </p:spTree>
    <p:extLst>
      <p:ext uri="{BB962C8B-B14F-4D97-AF65-F5344CB8AC3E}">
        <p14:creationId xmlns:p14="http://schemas.microsoft.com/office/powerpoint/2010/main" val="1748427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23316-1C35-9F06-4673-72D1AAB558FB}"/>
            </a:ext>
          </a:extLst>
        </p:cNvPr>
        <p:cNvGrpSpPr/>
        <p:nvPr/>
      </p:nvGrpSpPr>
      <p:grpSpPr>
        <a:xfrm>
          <a:off x="0" y="0"/>
          <a:ext cx="0" cy="0"/>
          <a:chOff x="0" y="0"/>
          <a:chExt cx="0" cy="0"/>
        </a:xfrm>
      </p:grpSpPr>
      <p:pic>
        <p:nvPicPr>
          <p:cNvPr id="5" name="Content Placeholder 4" descr="A screenshot of a website&#10;&#10;Description automatically generated">
            <a:extLst>
              <a:ext uri="{FF2B5EF4-FFF2-40B4-BE49-F238E27FC236}">
                <a16:creationId xmlns:a16="http://schemas.microsoft.com/office/drawing/2014/main" id="{E6E18D74-A5DD-EB73-7041-133C6CA1FE1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7949" y="621505"/>
            <a:ext cx="9245280" cy="5886086"/>
          </a:xfrm>
        </p:spPr>
      </p:pic>
      <p:pic>
        <p:nvPicPr>
          <p:cNvPr id="3" name="Picture 2" descr="A map of the world with different activities&#10;&#10;AI-generated content may be incorrect.">
            <a:extLst>
              <a:ext uri="{FF2B5EF4-FFF2-40B4-BE49-F238E27FC236}">
                <a16:creationId xmlns:a16="http://schemas.microsoft.com/office/drawing/2014/main" id="{2831BA65-C8D3-5A1E-6A86-67A702C8A27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79862" y="2863968"/>
            <a:ext cx="8680252" cy="3609117"/>
          </a:xfrm>
          <a:prstGeom prst="rect">
            <a:avLst/>
          </a:prstGeom>
        </p:spPr>
      </p:pic>
      <p:sp>
        <p:nvSpPr>
          <p:cNvPr id="7" name="Title 4">
            <a:extLst>
              <a:ext uri="{FF2B5EF4-FFF2-40B4-BE49-F238E27FC236}">
                <a16:creationId xmlns:a16="http://schemas.microsoft.com/office/drawing/2014/main" id="{79250583-3B0C-C520-2B6B-480498A006E9}"/>
              </a:ext>
            </a:extLst>
          </p:cNvPr>
          <p:cNvSpPr txBox="1">
            <a:spLocks/>
          </p:cNvSpPr>
          <p:nvPr/>
        </p:nvSpPr>
        <p:spPr>
          <a:xfrm>
            <a:off x="3084320" y="1"/>
            <a:ext cx="6271782"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de-DE" sz="3600" b="1" dirty="0">
                <a:solidFill>
                  <a:srgbClr val="0000FF"/>
                </a:solidFill>
                <a:latin typeface="Arial" panose="020B0604020202020204" pitchFamily="34" charset="0"/>
                <a:cs typeface="Arial" panose="020B0604020202020204" pitchFamily="34" charset="0"/>
              </a:rPr>
              <a:t>IFIGENEIA Excellence Hubs</a:t>
            </a:r>
            <a:endParaRPr lang="en-US" altLang="de-DE" sz="36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87A93A7-AFD1-BF6A-A374-FFE4BD45E9A8}"/>
              </a:ext>
            </a:extLst>
          </p:cNvPr>
          <p:cNvSpPr/>
          <p:nvPr/>
        </p:nvSpPr>
        <p:spPr>
          <a:xfrm>
            <a:off x="257949" y="621505"/>
            <a:ext cx="9472647" cy="906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C6918B1E-8D7A-3BFA-15F3-3623E86BA74A}"/>
              </a:ext>
            </a:extLst>
          </p:cNvPr>
          <p:cNvSpPr/>
          <p:nvPr/>
        </p:nvSpPr>
        <p:spPr>
          <a:xfrm>
            <a:off x="579862" y="1528361"/>
            <a:ext cx="2256036" cy="12511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852A57DC-F7D9-E27E-4803-D1EC2CBE89F0}"/>
              </a:ext>
            </a:extLst>
          </p:cNvPr>
          <p:cNvSpPr/>
          <p:nvPr/>
        </p:nvSpPr>
        <p:spPr>
          <a:xfrm>
            <a:off x="4959766" y="1397479"/>
            <a:ext cx="4265842" cy="1416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1" name="Picture 10" descr="A logo of a person with wings&#10;&#10;AI-generated content may be incorrect.">
            <a:extLst>
              <a:ext uri="{FF2B5EF4-FFF2-40B4-BE49-F238E27FC236}">
                <a16:creationId xmlns:a16="http://schemas.microsoft.com/office/drawing/2014/main" id="{B9C6EB1E-8E25-285E-7F4D-EC1AA9DAB3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40" y="-70927"/>
            <a:ext cx="1586575" cy="764843"/>
          </a:xfrm>
          <a:prstGeom prst="rect">
            <a:avLst/>
          </a:prstGeom>
        </p:spPr>
      </p:pic>
      <p:sp>
        <p:nvSpPr>
          <p:cNvPr id="12" name="TextBox 11">
            <a:extLst>
              <a:ext uri="{FF2B5EF4-FFF2-40B4-BE49-F238E27FC236}">
                <a16:creationId xmlns:a16="http://schemas.microsoft.com/office/drawing/2014/main" id="{2AFC81C6-D98D-1EA2-4024-E67E375167DE}"/>
              </a:ext>
            </a:extLst>
          </p:cNvPr>
          <p:cNvSpPr txBox="1"/>
          <p:nvPr/>
        </p:nvSpPr>
        <p:spPr>
          <a:xfrm>
            <a:off x="290389" y="564388"/>
            <a:ext cx="10665344" cy="1200329"/>
          </a:xfrm>
          <a:prstGeom prst="rect">
            <a:avLst/>
          </a:prstGeom>
          <a:noFill/>
        </p:spPr>
        <p:txBody>
          <a:bodyPr wrap="square">
            <a:spAutoFit/>
          </a:bodyPr>
          <a:lstStyle/>
          <a:p>
            <a:r>
              <a:rPr lang="en-US" b="1" dirty="0">
                <a:solidFill>
                  <a:srgbClr val="C00000"/>
                </a:solidFill>
                <a:latin typeface="ArialMT"/>
              </a:rPr>
              <a:t>Greece, Slovenia, Cyprus </a:t>
            </a:r>
            <a:r>
              <a:rPr lang="en-US" dirty="0">
                <a:solidFill>
                  <a:srgbClr val="0000FF"/>
                </a:solidFill>
                <a:latin typeface="ArialMT"/>
              </a:rPr>
              <a:t>Complete Hubs </a:t>
            </a:r>
          </a:p>
          <a:p>
            <a:r>
              <a:rPr lang="en-US" dirty="0">
                <a:solidFill>
                  <a:srgbClr val="0000FF"/>
                </a:solidFill>
                <a:latin typeface="ArialMT"/>
              </a:rPr>
              <a:t>with Quadruple Helix: academia/research, business, social actors, public authorities</a:t>
            </a:r>
          </a:p>
          <a:p>
            <a:r>
              <a:rPr lang="en-US" b="1" dirty="0">
                <a:solidFill>
                  <a:srgbClr val="C00000"/>
                </a:solidFill>
                <a:latin typeface="ArialMT"/>
              </a:rPr>
              <a:t>BiH</a:t>
            </a:r>
            <a:r>
              <a:rPr lang="en-US" dirty="0">
                <a:solidFill>
                  <a:srgbClr val="0000FF"/>
                </a:solidFill>
                <a:latin typeface="ArialMT"/>
              </a:rPr>
              <a:t> Mentoring Scheme</a:t>
            </a:r>
          </a:p>
          <a:p>
            <a:endParaRPr lang="en-CH" dirty="0"/>
          </a:p>
        </p:txBody>
      </p:sp>
      <p:pic>
        <p:nvPicPr>
          <p:cNvPr id="14" name="Picture 13">
            <a:extLst>
              <a:ext uri="{FF2B5EF4-FFF2-40B4-BE49-F238E27FC236}">
                <a16:creationId xmlns:a16="http://schemas.microsoft.com/office/drawing/2014/main" id="{B331BA36-6D7C-46BC-176A-FB5F0B9AF9D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36095" y="6507591"/>
            <a:ext cx="7967786" cy="376286"/>
          </a:xfrm>
          <a:prstGeom prst="rect">
            <a:avLst/>
          </a:prstGeom>
        </p:spPr>
      </p:pic>
      <p:sp>
        <p:nvSpPr>
          <p:cNvPr id="15" name="Explosion 2 14">
            <a:extLst>
              <a:ext uri="{FF2B5EF4-FFF2-40B4-BE49-F238E27FC236}">
                <a16:creationId xmlns:a16="http://schemas.microsoft.com/office/drawing/2014/main" id="{40220233-89BC-57F9-6093-2E93FDF21564}"/>
              </a:ext>
            </a:extLst>
          </p:cNvPr>
          <p:cNvSpPr/>
          <p:nvPr/>
        </p:nvSpPr>
        <p:spPr>
          <a:xfrm>
            <a:off x="8385717" y="-34941"/>
            <a:ext cx="3795183" cy="2094664"/>
          </a:xfrm>
          <a:prstGeom prst="irregularSeal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 </a:t>
            </a:r>
            <a:r>
              <a:rPr lang="en-US" sz="2400" b="1" dirty="0">
                <a:solidFill>
                  <a:srgbClr val="B724E7"/>
                </a:solidFill>
              </a:rPr>
              <a:t>Success!!</a:t>
            </a:r>
          </a:p>
          <a:p>
            <a:pPr algn="ctr"/>
            <a:r>
              <a:rPr lang="en-US" sz="2400" b="1" dirty="0">
                <a:solidFill>
                  <a:srgbClr val="B724E7"/>
                </a:solidFill>
              </a:rPr>
              <a:t>Details UM</a:t>
            </a:r>
            <a:endParaRPr lang="en-CH" sz="2400" b="1" dirty="0">
              <a:solidFill>
                <a:srgbClr val="B724E7"/>
              </a:solidFill>
            </a:endParaRPr>
          </a:p>
        </p:txBody>
      </p:sp>
      <p:pic>
        <p:nvPicPr>
          <p:cNvPr id="2" name="Picture 1" descr="A qr code on a white background&#10;&#10;AI-generated content may be incorrect.">
            <a:extLst>
              <a:ext uri="{FF2B5EF4-FFF2-40B4-BE49-F238E27FC236}">
                <a16:creationId xmlns:a16="http://schemas.microsoft.com/office/drawing/2014/main" id="{E1C6690E-7AB4-AD0D-FE4B-5A2640C745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15938" y="4753554"/>
            <a:ext cx="1722812" cy="1728773"/>
          </a:xfrm>
          <a:prstGeom prst="rect">
            <a:avLst/>
          </a:prstGeom>
        </p:spPr>
      </p:pic>
      <p:sp>
        <p:nvSpPr>
          <p:cNvPr id="6" name="TextBox 5">
            <a:extLst>
              <a:ext uri="{FF2B5EF4-FFF2-40B4-BE49-F238E27FC236}">
                <a16:creationId xmlns:a16="http://schemas.microsoft.com/office/drawing/2014/main" id="{96DDDBA8-2BE0-158E-09AD-A44FC146F395}"/>
              </a:ext>
            </a:extLst>
          </p:cNvPr>
          <p:cNvSpPr txBox="1"/>
          <p:nvPr/>
        </p:nvSpPr>
        <p:spPr>
          <a:xfrm>
            <a:off x="4959766" y="1685892"/>
            <a:ext cx="8742975" cy="1231106"/>
          </a:xfrm>
          <a:prstGeom prst="rect">
            <a:avLst/>
          </a:prstGeom>
          <a:noFill/>
        </p:spPr>
        <p:txBody>
          <a:bodyPr wrap="square">
            <a:spAutoFit/>
          </a:bodyPr>
          <a:lstStyle/>
          <a:p>
            <a:r>
              <a:rPr lang="en-GB" sz="2800" b="1" dirty="0">
                <a:solidFill>
                  <a:srgbClr val="7030A0"/>
                </a:solidFill>
              </a:rPr>
              <a:t>IFIGENEIA  </a:t>
            </a:r>
          </a:p>
          <a:p>
            <a:r>
              <a:rPr lang="en-CH" sz="2800" b="1" dirty="0">
                <a:solidFill>
                  <a:srgbClr val="7030A0"/>
                </a:solidFill>
              </a:rPr>
              <a:t>https://ifigeneia.eu/news/</a:t>
            </a:r>
          </a:p>
          <a:p>
            <a:endParaRPr lang="en-GB" dirty="0">
              <a:solidFill>
                <a:srgbClr val="7030A0"/>
              </a:solidFill>
            </a:endParaRPr>
          </a:p>
        </p:txBody>
      </p:sp>
      <p:sp>
        <p:nvSpPr>
          <p:cNvPr id="13" name="Rectangle 12">
            <a:extLst>
              <a:ext uri="{FF2B5EF4-FFF2-40B4-BE49-F238E27FC236}">
                <a16:creationId xmlns:a16="http://schemas.microsoft.com/office/drawing/2014/main" id="{35D31297-A889-10F6-B145-FBE5759D7C29}"/>
              </a:ext>
            </a:extLst>
          </p:cNvPr>
          <p:cNvSpPr/>
          <p:nvPr/>
        </p:nvSpPr>
        <p:spPr>
          <a:xfrm>
            <a:off x="9140846" y="2436008"/>
            <a:ext cx="2931886" cy="2308324"/>
          </a:xfrm>
          <a:prstGeom prst="rect">
            <a:avLst/>
          </a:prstGeom>
        </p:spPr>
        <p:txBody>
          <a:bodyPr wrap="square">
            <a:spAutoFit/>
          </a:bodyPr>
          <a:lstStyle/>
          <a:p>
            <a:pPr algn="ctr"/>
            <a:r>
              <a:rPr lang="en-US" sz="2400" b="1" dirty="0">
                <a:solidFill>
                  <a:srgbClr val="C644C1"/>
                </a:solidFill>
              </a:rPr>
              <a:t>Development of</a:t>
            </a:r>
          </a:p>
          <a:p>
            <a:pPr algn="ctr"/>
            <a:r>
              <a:rPr lang="en-US" sz="2400" b="1" dirty="0">
                <a:solidFill>
                  <a:srgbClr val="C644C1"/>
                </a:solidFill>
              </a:rPr>
              <a:t>Innovative</a:t>
            </a:r>
          </a:p>
          <a:p>
            <a:pPr algn="ctr"/>
            <a:r>
              <a:rPr lang="en-US" sz="2400" b="1" dirty="0">
                <a:solidFill>
                  <a:srgbClr val="C644C1"/>
                </a:solidFill>
              </a:rPr>
              <a:t>Compact Linear Accelerator for</a:t>
            </a:r>
          </a:p>
          <a:p>
            <a:pPr algn="ctr"/>
            <a:r>
              <a:rPr lang="en-US" sz="2400" b="1" dirty="0">
                <a:solidFill>
                  <a:srgbClr val="C644C1"/>
                </a:solidFill>
              </a:rPr>
              <a:t>Radioisotope </a:t>
            </a:r>
          </a:p>
          <a:p>
            <a:pPr algn="ctr"/>
            <a:r>
              <a:rPr lang="en-US" sz="2400" b="1" dirty="0">
                <a:solidFill>
                  <a:srgbClr val="C644C1"/>
                </a:solidFill>
              </a:rPr>
              <a:t>Production</a:t>
            </a:r>
          </a:p>
        </p:txBody>
      </p:sp>
      <p:sp>
        <p:nvSpPr>
          <p:cNvPr id="4" name="Rectangle 3">
            <a:extLst>
              <a:ext uri="{FF2B5EF4-FFF2-40B4-BE49-F238E27FC236}">
                <a16:creationId xmlns:a16="http://schemas.microsoft.com/office/drawing/2014/main" id="{5F46A997-D2E9-E2C7-A70B-40ECE7605064}"/>
              </a:ext>
            </a:extLst>
          </p:cNvPr>
          <p:cNvSpPr/>
          <p:nvPr/>
        </p:nvSpPr>
        <p:spPr>
          <a:xfrm>
            <a:off x="521915" y="1515611"/>
            <a:ext cx="2313983" cy="13541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B724E7"/>
                </a:solidFill>
              </a:rPr>
              <a:t>PTMC</a:t>
            </a:r>
          </a:p>
          <a:p>
            <a:pPr algn="ctr"/>
            <a:r>
              <a:rPr lang="en-US" sz="2000" b="1" dirty="0">
                <a:solidFill>
                  <a:srgbClr val="B724E7"/>
                </a:solidFill>
              </a:rPr>
              <a:t> is part of the</a:t>
            </a:r>
          </a:p>
          <a:p>
            <a:pPr algn="ctr"/>
            <a:r>
              <a:rPr lang="en-US" sz="2000" b="1" dirty="0">
                <a:solidFill>
                  <a:srgbClr val="B724E7"/>
                </a:solidFill>
              </a:rPr>
              <a:t>IFIGENEIA </a:t>
            </a:r>
          </a:p>
          <a:p>
            <a:pPr algn="ctr"/>
            <a:r>
              <a:rPr lang="en-US" sz="2000" b="1" dirty="0">
                <a:solidFill>
                  <a:srgbClr val="B724E7"/>
                </a:solidFill>
              </a:rPr>
              <a:t>Mentoring Scheme</a:t>
            </a:r>
            <a:endParaRPr lang="en-CH" sz="2000" b="1" dirty="0">
              <a:solidFill>
                <a:srgbClr val="B724E7"/>
              </a:solidFill>
            </a:endParaRPr>
          </a:p>
        </p:txBody>
      </p:sp>
    </p:spTree>
    <p:extLst>
      <p:ext uri="{BB962C8B-B14F-4D97-AF65-F5344CB8AC3E}">
        <p14:creationId xmlns:p14="http://schemas.microsoft.com/office/powerpoint/2010/main" val="1464127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27D1B-44B2-98D4-04D9-83CCED453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E208C-3D31-4B4B-0C64-EC29DB71B2E7}"/>
              </a:ext>
            </a:extLst>
          </p:cNvPr>
          <p:cNvSpPr>
            <a:spLocks noGrp="1"/>
          </p:cNvSpPr>
          <p:nvPr>
            <p:ph type="title"/>
          </p:nvPr>
        </p:nvSpPr>
        <p:spPr>
          <a:xfrm>
            <a:off x="472263" y="37218"/>
            <a:ext cx="11736125" cy="1450757"/>
          </a:xfrm>
        </p:spPr>
        <p:txBody>
          <a:bodyPr>
            <a:normAutofit/>
          </a:bodyPr>
          <a:lstStyle/>
          <a:p>
            <a:r>
              <a:rPr lang="fr-CH" sz="3200" b="1" dirty="0">
                <a:solidFill>
                  <a:srgbClr val="00B0F0"/>
                </a:solidFill>
                <a:latin typeface="Calibri" panose="020F0502020204030204" pitchFamily="34" charset="0"/>
              </a:rPr>
              <a:t>WP7 goal – analyse and optimise the main </a:t>
            </a:r>
            <a:r>
              <a:rPr lang="fr-CH" sz="3200" b="1" dirty="0" err="1">
                <a:solidFill>
                  <a:srgbClr val="00B0F0"/>
                </a:solidFill>
                <a:latin typeface="Calibri" panose="020F0502020204030204" pitchFamily="34" charset="0"/>
              </a:rPr>
              <a:t>accelerator</a:t>
            </a:r>
            <a:r>
              <a:rPr lang="fr-CH" sz="3200" b="1" dirty="0">
                <a:solidFill>
                  <a:srgbClr val="00B0F0"/>
                </a:solidFill>
                <a:latin typeface="Calibri" panose="020F0502020204030204" pitchFamily="34" charset="0"/>
              </a:rPr>
              <a:t> components</a:t>
            </a:r>
            <a:endParaRPr lang="LID4096" sz="3200" b="1" dirty="0">
              <a:solidFill>
                <a:srgbClr val="00B0F0"/>
              </a:solidFill>
              <a:latin typeface="Calibri" panose="020F0502020204030204" pitchFamily="34" charset="0"/>
            </a:endParaRPr>
          </a:p>
        </p:txBody>
      </p:sp>
      <p:pic>
        <p:nvPicPr>
          <p:cNvPr id="5" name="Picture 4">
            <a:extLst>
              <a:ext uri="{FF2B5EF4-FFF2-40B4-BE49-F238E27FC236}">
                <a16:creationId xmlns:a16="http://schemas.microsoft.com/office/drawing/2014/main" id="{B97A2861-0B4F-F8FB-14AA-F60E0EB7CE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6003" y="1370468"/>
            <a:ext cx="6178163" cy="4368615"/>
          </a:xfrm>
          <a:prstGeom prst="rect">
            <a:avLst/>
          </a:prstGeom>
        </p:spPr>
      </p:pic>
      <p:sp>
        <p:nvSpPr>
          <p:cNvPr id="6" name="Oval 5">
            <a:extLst>
              <a:ext uri="{FF2B5EF4-FFF2-40B4-BE49-F238E27FC236}">
                <a16:creationId xmlns:a16="http://schemas.microsoft.com/office/drawing/2014/main" id="{0977A473-4B00-A796-3C4C-B936494C683A}"/>
              </a:ext>
            </a:extLst>
          </p:cNvPr>
          <p:cNvSpPr/>
          <p:nvPr/>
        </p:nvSpPr>
        <p:spPr>
          <a:xfrm>
            <a:off x="6153988" y="4710546"/>
            <a:ext cx="2398644" cy="646546"/>
          </a:xfrm>
          <a:prstGeom prst="ellipse">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E33546D-3D08-D365-6090-749BEF7DC9E4}"/>
              </a:ext>
            </a:extLst>
          </p:cNvPr>
          <p:cNvSpPr/>
          <p:nvPr/>
        </p:nvSpPr>
        <p:spPr>
          <a:xfrm>
            <a:off x="7054735" y="3133436"/>
            <a:ext cx="1662546" cy="1577110"/>
          </a:xfrm>
          <a:prstGeom prst="ellipse">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F7DDC34-4005-720C-61DB-0526812B6ABF}"/>
              </a:ext>
            </a:extLst>
          </p:cNvPr>
          <p:cNvSpPr/>
          <p:nvPr/>
        </p:nvSpPr>
        <p:spPr>
          <a:xfrm rot="3157199">
            <a:off x="2866820" y="2423044"/>
            <a:ext cx="1706026" cy="796275"/>
          </a:xfrm>
          <a:prstGeom prst="ellipse">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00C7D63-7055-D8B6-E183-B07CF28A2E59}"/>
              </a:ext>
            </a:extLst>
          </p:cNvPr>
          <p:cNvSpPr txBox="1"/>
          <p:nvPr/>
        </p:nvSpPr>
        <p:spPr>
          <a:xfrm>
            <a:off x="1320113" y="4349585"/>
            <a:ext cx="1393998"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33A0"/>
                </a:solidFill>
                <a:effectLst/>
                <a:uLnTx/>
                <a:uFillTx/>
                <a:latin typeface="Arial"/>
                <a:ea typeface="+mn-ea"/>
                <a:cs typeface="+mn-cs"/>
              </a:rPr>
              <a:t>(50% daily beam time for research, 50% for therapy)</a:t>
            </a:r>
          </a:p>
        </p:txBody>
      </p:sp>
      <p:sp>
        <p:nvSpPr>
          <p:cNvPr id="10" name="Oval 9">
            <a:extLst>
              <a:ext uri="{FF2B5EF4-FFF2-40B4-BE49-F238E27FC236}">
                <a16:creationId xmlns:a16="http://schemas.microsoft.com/office/drawing/2014/main" id="{2DBADB6F-961B-D561-7BDB-04C7A7CE8D23}"/>
              </a:ext>
            </a:extLst>
          </p:cNvPr>
          <p:cNvSpPr/>
          <p:nvPr/>
        </p:nvSpPr>
        <p:spPr>
          <a:xfrm>
            <a:off x="1060644" y="4152822"/>
            <a:ext cx="1668468" cy="1378410"/>
          </a:xfrm>
          <a:prstGeom prst="ellipse">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allout: Line 10">
            <a:extLst>
              <a:ext uri="{FF2B5EF4-FFF2-40B4-BE49-F238E27FC236}">
                <a16:creationId xmlns:a16="http://schemas.microsoft.com/office/drawing/2014/main" id="{C979B324-8636-4493-EC18-565F03D40C62}"/>
              </a:ext>
            </a:extLst>
          </p:cNvPr>
          <p:cNvSpPr/>
          <p:nvPr/>
        </p:nvSpPr>
        <p:spPr>
          <a:xfrm>
            <a:off x="10102733" y="1901122"/>
            <a:ext cx="1542473" cy="642325"/>
          </a:xfrm>
          <a:prstGeom prst="borderCallout1">
            <a:avLst>
              <a:gd name="adj1" fmla="val 18750"/>
              <a:gd name="adj2" fmla="val -8333"/>
              <a:gd name="adj3" fmla="val 207405"/>
              <a:gd name="adj4" fmla="val -10719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Task2 synchrotron design</a:t>
            </a:r>
            <a:endParaRPr kumimoji="0" lang="LID4096"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B024723-21EF-979A-4443-4B0B676F8BD8}"/>
              </a:ext>
            </a:extLst>
          </p:cNvPr>
          <p:cNvSpPr txBox="1"/>
          <p:nvPr/>
        </p:nvSpPr>
        <p:spPr>
          <a:xfrm>
            <a:off x="9085740" y="2646494"/>
            <a:ext cx="28568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develop the conceptual design of a compact and innovative SC heavy ion synchrotron </a:t>
            </a:r>
            <a:endParaRPr kumimoji="0" lang="LID4096"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Callout: Line 12">
            <a:extLst>
              <a:ext uri="{FF2B5EF4-FFF2-40B4-BE49-F238E27FC236}">
                <a16:creationId xmlns:a16="http://schemas.microsoft.com/office/drawing/2014/main" id="{D6555DEE-24A1-2CBF-3238-32147DC7DC51}"/>
              </a:ext>
            </a:extLst>
          </p:cNvPr>
          <p:cNvSpPr/>
          <p:nvPr/>
        </p:nvSpPr>
        <p:spPr>
          <a:xfrm>
            <a:off x="10125197" y="3757965"/>
            <a:ext cx="1542473" cy="394857"/>
          </a:xfrm>
          <a:prstGeom prst="borderCallout1">
            <a:avLst>
              <a:gd name="adj1" fmla="val 18750"/>
              <a:gd name="adj2" fmla="val -8333"/>
              <a:gd name="adj3" fmla="val 305650"/>
              <a:gd name="adj4" fmla="val -13234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Task3 linac design</a:t>
            </a:r>
            <a:endParaRPr kumimoji="0" lang="LID4096"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77ABD7F-826F-CD1E-3560-93FD45F1BFA6}"/>
              </a:ext>
            </a:extLst>
          </p:cNvPr>
          <p:cNvSpPr txBox="1"/>
          <p:nvPr/>
        </p:nvSpPr>
        <p:spPr>
          <a:xfrm>
            <a:off x="9230357" y="4386625"/>
            <a:ext cx="30473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New compact linac for high-intensity injection and parallel isotope production</a:t>
            </a:r>
            <a:endParaRPr kumimoji="0" lang="LID4096"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Callout: Line 14">
            <a:extLst>
              <a:ext uri="{FF2B5EF4-FFF2-40B4-BE49-F238E27FC236}">
                <a16:creationId xmlns:a16="http://schemas.microsoft.com/office/drawing/2014/main" id="{C908AEF2-8B01-F941-B688-668DB3F3C26F}"/>
              </a:ext>
            </a:extLst>
          </p:cNvPr>
          <p:cNvSpPr/>
          <p:nvPr/>
        </p:nvSpPr>
        <p:spPr>
          <a:xfrm>
            <a:off x="3569551" y="5595651"/>
            <a:ext cx="2092340" cy="286864"/>
          </a:xfrm>
          <a:prstGeom prst="borderCallout1">
            <a:avLst>
              <a:gd name="adj1" fmla="val 18750"/>
              <a:gd name="adj2" fmla="val -8333"/>
              <a:gd name="adj3" fmla="val -115401"/>
              <a:gd name="adj4" fmla="val -6228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Task4 </a:t>
            </a:r>
            <a:r>
              <a:rPr kumimoji="0" lang="fr-CH" sz="1400" b="0" i="0" u="none" strike="noStrike" kern="1200" cap="none" spc="0" normalizeH="0" baseline="0" noProof="0" dirty="0" err="1">
                <a:ln>
                  <a:noFill/>
                </a:ln>
                <a:solidFill>
                  <a:prstClr val="white"/>
                </a:solidFill>
                <a:effectLst/>
                <a:uLnTx/>
                <a:uFillTx/>
                <a:latin typeface="Calibri" panose="020F0502020204030204"/>
                <a:ea typeface="+mn-ea"/>
                <a:cs typeface="+mn-cs"/>
              </a:rPr>
              <a:t>operational</a:t>
            </a: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 modes</a:t>
            </a:r>
            <a:endParaRPr kumimoji="0" lang="LID4096"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AB7282F-E31C-247D-DBE1-0E15B8D857E4}"/>
              </a:ext>
            </a:extLst>
          </p:cNvPr>
          <p:cNvSpPr txBox="1"/>
          <p:nvPr/>
        </p:nvSpPr>
        <p:spPr>
          <a:xfrm>
            <a:off x="2123019" y="5864805"/>
            <a:ext cx="40309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Develop a plan for operating the facility</a:t>
            </a:r>
            <a:endParaRPr kumimoji="0" lang="LID4096"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Callout: Line 16">
            <a:extLst>
              <a:ext uri="{FF2B5EF4-FFF2-40B4-BE49-F238E27FC236}">
                <a16:creationId xmlns:a16="http://schemas.microsoft.com/office/drawing/2014/main" id="{B74DFE1D-C428-570D-46B3-B201B64622A3}"/>
              </a:ext>
            </a:extLst>
          </p:cNvPr>
          <p:cNvSpPr/>
          <p:nvPr/>
        </p:nvSpPr>
        <p:spPr>
          <a:xfrm>
            <a:off x="790942" y="1539266"/>
            <a:ext cx="1542473" cy="491891"/>
          </a:xfrm>
          <a:prstGeom prst="borderCallout1">
            <a:avLst>
              <a:gd name="adj1" fmla="val 32785"/>
              <a:gd name="adj2" fmla="val 103044"/>
              <a:gd name="adj3" fmla="val 167640"/>
              <a:gd name="adj4" fmla="val 14969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Task5 </a:t>
            </a:r>
            <a:r>
              <a:rPr kumimoji="0" lang="fr-CH" sz="1400" b="0" i="0" u="none" strike="noStrike" kern="1200" cap="none" spc="0" normalizeH="0" baseline="0" noProof="0" dirty="0" err="1">
                <a:ln>
                  <a:noFill/>
                </a:ln>
                <a:solidFill>
                  <a:prstClr val="white"/>
                </a:solidFill>
                <a:effectLst/>
                <a:uLnTx/>
                <a:uFillTx/>
                <a:latin typeface="Calibri" panose="020F0502020204030204"/>
                <a:ea typeface="+mn-ea"/>
                <a:cs typeface="+mn-cs"/>
              </a:rPr>
              <a:t>gantry</a:t>
            </a:r>
            <a:r>
              <a:rPr kumimoji="0" lang="fr-CH" sz="1400" b="0" i="0" u="none" strike="noStrike" kern="1200" cap="none" spc="0" normalizeH="0" baseline="0" noProof="0" dirty="0">
                <a:ln>
                  <a:noFill/>
                </a:ln>
                <a:solidFill>
                  <a:prstClr val="white"/>
                </a:solidFill>
                <a:effectLst/>
                <a:uLnTx/>
                <a:uFillTx/>
                <a:latin typeface="Calibri" panose="020F0502020204030204"/>
                <a:ea typeface="+mn-ea"/>
                <a:cs typeface="+mn-cs"/>
              </a:rPr>
              <a:t> design</a:t>
            </a:r>
            <a:endParaRPr kumimoji="0" lang="LID4096"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F24B52F-50C2-C4E0-C061-D42C9B0DC0E8}"/>
              </a:ext>
            </a:extLst>
          </p:cNvPr>
          <p:cNvSpPr txBox="1"/>
          <p:nvPr/>
        </p:nvSpPr>
        <p:spPr>
          <a:xfrm>
            <a:off x="300914" y="2195443"/>
            <a:ext cx="30473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Develop beam optics and mechanical design of a superconducting ion gantry</a:t>
            </a:r>
            <a:endParaRPr kumimoji="0" lang="LID4096"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DBD292A-A0C0-A6B4-8C36-29056703662C}"/>
              </a:ext>
            </a:extLst>
          </p:cNvPr>
          <p:cNvSpPr txBox="1"/>
          <p:nvPr/>
        </p:nvSpPr>
        <p:spPr>
          <a:xfrm>
            <a:off x="0" y="6588434"/>
            <a:ext cx="6206836" cy="338554"/>
          </a:xfrm>
          <a:prstGeom prst="rect">
            <a:avLst/>
          </a:prstGeom>
          <a:noFill/>
        </p:spPr>
        <p:txBody>
          <a:bodyPr wrap="square">
            <a:spAutoFit/>
          </a:bodyPr>
          <a:lstStyle/>
          <a:p>
            <a:r>
              <a:rPr lang="en-US" sz="1600" dirty="0">
                <a:ea typeface="Times New Roman" panose="02020603050405020304" pitchFamily="18" charset="0"/>
              </a:rPr>
              <a:t>Curtesy Sandro Rossi, CNAO</a:t>
            </a:r>
            <a:endParaRPr lang="en-CH" sz="1600" dirty="0"/>
          </a:p>
        </p:txBody>
      </p:sp>
      <p:sp>
        <p:nvSpPr>
          <p:cNvPr id="4" name="Oval 3">
            <a:extLst>
              <a:ext uri="{FF2B5EF4-FFF2-40B4-BE49-F238E27FC236}">
                <a16:creationId xmlns:a16="http://schemas.microsoft.com/office/drawing/2014/main" id="{27A27BBA-3ECC-86D6-9E58-9067D4DE85BF}"/>
              </a:ext>
            </a:extLst>
          </p:cNvPr>
          <p:cNvSpPr/>
          <p:nvPr/>
        </p:nvSpPr>
        <p:spPr bwMode="auto">
          <a:xfrm>
            <a:off x="5666161" y="4616656"/>
            <a:ext cx="3950593" cy="957929"/>
          </a:xfrm>
          <a:prstGeom prst="ellipse">
            <a:avLst/>
          </a:prstGeom>
          <a:noFill/>
          <a:ln w="57150">
            <a:solidFill>
              <a:srgbClr val="C64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TextBox 19">
            <a:extLst>
              <a:ext uri="{FF2B5EF4-FFF2-40B4-BE49-F238E27FC236}">
                <a16:creationId xmlns:a16="http://schemas.microsoft.com/office/drawing/2014/main" id="{21EDF578-D0B8-762A-236B-3E1439481583}"/>
              </a:ext>
            </a:extLst>
          </p:cNvPr>
          <p:cNvSpPr txBox="1"/>
          <p:nvPr/>
        </p:nvSpPr>
        <p:spPr>
          <a:xfrm>
            <a:off x="7353310" y="5950512"/>
            <a:ext cx="4279825" cy="646331"/>
          </a:xfrm>
          <a:prstGeom prst="rect">
            <a:avLst/>
          </a:prstGeom>
          <a:noFill/>
        </p:spPr>
        <p:txBody>
          <a:bodyPr wrap="square">
            <a:spAutoFit/>
          </a:bodyPr>
          <a:lstStyle/>
          <a:p>
            <a:pPr algn="ctr"/>
            <a:r>
              <a:rPr lang="en-US" altLang="en-US" sz="1800" b="1" kern="0" dirty="0">
                <a:solidFill>
                  <a:srgbClr val="C644C1"/>
                </a:solidFill>
                <a:latin typeface="ArialMT" charset="0"/>
              </a:rPr>
              <a:t>Can be used as stand-alone facility </a:t>
            </a:r>
          </a:p>
          <a:p>
            <a:pPr algn="ctr"/>
            <a:r>
              <a:rPr lang="en-US" b="1" kern="0" dirty="0">
                <a:solidFill>
                  <a:srgbClr val="C644C1"/>
                </a:solidFill>
                <a:latin typeface="ArialMT" charset="0"/>
              </a:rPr>
              <a:t>for radio-isotope production</a:t>
            </a:r>
            <a:endParaRPr lang="en-CH" dirty="0"/>
          </a:p>
        </p:txBody>
      </p:sp>
      <p:cxnSp>
        <p:nvCxnSpPr>
          <p:cNvPr id="21" name="Straight Arrow Connector 20">
            <a:extLst>
              <a:ext uri="{FF2B5EF4-FFF2-40B4-BE49-F238E27FC236}">
                <a16:creationId xmlns:a16="http://schemas.microsoft.com/office/drawing/2014/main" id="{2A428ACC-96FE-613E-E64C-233C064DE2C7}"/>
              </a:ext>
            </a:extLst>
          </p:cNvPr>
          <p:cNvCxnSpPr>
            <a:cxnSpLocks/>
            <a:endCxn id="20" idx="0"/>
          </p:cNvCxnSpPr>
          <p:nvPr/>
        </p:nvCxnSpPr>
        <p:spPr bwMode="auto">
          <a:xfrm>
            <a:off x="8673647" y="5531232"/>
            <a:ext cx="819576" cy="419280"/>
          </a:xfrm>
          <a:prstGeom prst="straightConnector1">
            <a:avLst/>
          </a:prstGeom>
          <a:ln w="57150">
            <a:solidFill>
              <a:srgbClr val="C644C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120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252D5B-8611-1FFE-7826-B96AA03D2E36}"/>
              </a:ext>
            </a:extLst>
          </p:cNvPr>
          <p:cNvSpPr txBox="1"/>
          <p:nvPr/>
        </p:nvSpPr>
        <p:spPr>
          <a:xfrm>
            <a:off x="370390" y="589828"/>
            <a:ext cx="10816102" cy="615553"/>
          </a:xfrm>
          <a:prstGeom prst="rect">
            <a:avLst/>
          </a:prstGeom>
          <a:noFill/>
        </p:spPr>
        <p:txBody>
          <a:bodyPr wrap="none" rtlCol="0">
            <a:spAutoFit/>
          </a:bodyPr>
          <a:lstStyle/>
          <a:p>
            <a:endParaRPr lang="en-CH" dirty="0"/>
          </a:p>
          <a:p>
            <a:r>
              <a:rPr lang="en-GB" sz="1600" dirty="0"/>
              <a:t>https://</a:t>
            </a:r>
            <a:r>
              <a:rPr lang="en-GB" sz="1600" dirty="0" err="1"/>
              <a:t>indico.cern.ch</a:t>
            </a:r>
            <a:r>
              <a:rPr lang="en-GB" sz="1600" dirty="0"/>
              <a:t>/event/1455173/contributions/6125577/attachments/2949949/5185160/NIMMS_thessaloniki_10_24.pdf</a:t>
            </a:r>
            <a:endParaRPr lang="en-CH" sz="1600" dirty="0"/>
          </a:p>
        </p:txBody>
      </p:sp>
      <p:pic>
        <p:nvPicPr>
          <p:cNvPr id="7" name="Picture 6" descr="A screenshot of a computer&#10;&#10;AI-generated content may be incorrect.">
            <a:extLst>
              <a:ext uri="{FF2B5EF4-FFF2-40B4-BE49-F238E27FC236}">
                <a16:creationId xmlns:a16="http://schemas.microsoft.com/office/drawing/2014/main" id="{C0E2A595-83F2-4CBB-E3B9-BB97504F94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4118" y="1319013"/>
            <a:ext cx="9910606" cy="5538988"/>
          </a:xfrm>
          <a:prstGeom prst="rect">
            <a:avLst/>
          </a:prstGeom>
        </p:spPr>
      </p:pic>
      <p:sp>
        <p:nvSpPr>
          <p:cNvPr id="8" name="Title 4">
            <a:extLst>
              <a:ext uri="{FF2B5EF4-FFF2-40B4-BE49-F238E27FC236}">
                <a16:creationId xmlns:a16="http://schemas.microsoft.com/office/drawing/2014/main" id="{18775425-8774-725C-EB93-2C004C99357A}"/>
              </a:ext>
            </a:extLst>
          </p:cNvPr>
          <p:cNvSpPr txBox="1">
            <a:spLocks/>
          </p:cNvSpPr>
          <p:nvPr/>
        </p:nvSpPr>
        <p:spPr>
          <a:xfrm>
            <a:off x="370390" y="559050"/>
            <a:ext cx="5870646" cy="646331"/>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de-DE" sz="2000" dirty="0">
                <a:solidFill>
                  <a:srgbClr val="0000FF"/>
                </a:solidFill>
                <a:latin typeface="ArialMT"/>
              </a:rPr>
              <a:t>see presentation/recordings of Maurizio </a:t>
            </a:r>
            <a:r>
              <a:rPr lang="en-US" altLang="de-DE" sz="2000" dirty="0" err="1">
                <a:solidFill>
                  <a:srgbClr val="0000FF"/>
                </a:solidFill>
                <a:latin typeface="ArialMT"/>
              </a:rPr>
              <a:t>Vretenar</a:t>
            </a:r>
            <a:r>
              <a:rPr lang="en-US" altLang="de-DE" sz="2000" dirty="0">
                <a:solidFill>
                  <a:srgbClr val="0000FF"/>
                </a:solidFill>
                <a:latin typeface="ArialMT"/>
              </a:rPr>
              <a:t> </a:t>
            </a:r>
          </a:p>
          <a:p>
            <a:endParaRPr lang="en-US" altLang="de-DE" sz="2000" dirty="0"/>
          </a:p>
        </p:txBody>
      </p:sp>
      <p:sp>
        <p:nvSpPr>
          <p:cNvPr id="3" name="Title 4">
            <a:extLst>
              <a:ext uri="{FF2B5EF4-FFF2-40B4-BE49-F238E27FC236}">
                <a16:creationId xmlns:a16="http://schemas.microsoft.com/office/drawing/2014/main" id="{9B67C7AB-18DD-CF64-95AE-B1ECA35B1EA7}"/>
              </a:ext>
            </a:extLst>
          </p:cNvPr>
          <p:cNvSpPr txBox="1">
            <a:spLocks/>
          </p:cNvSpPr>
          <p:nvPr/>
        </p:nvSpPr>
        <p:spPr bwMode="auto">
          <a:xfrm>
            <a:off x="1" y="-47023"/>
            <a:ext cx="12552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a:defRPr/>
            </a:pPr>
            <a:r>
              <a:rPr lang="en-US" altLang="en-US" sz="2800" b="1" kern="0" dirty="0">
                <a:solidFill>
                  <a:srgbClr val="0000FF"/>
                </a:solidFill>
                <a:latin typeface="ArialMT" charset="0"/>
              </a:rPr>
              <a:t>NIMMS supported designs: linear accelerators for RI production </a:t>
            </a:r>
          </a:p>
        </p:txBody>
      </p:sp>
      <p:sp>
        <p:nvSpPr>
          <p:cNvPr id="2" name="Explosion 2 1">
            <a:extLst>
              <a:ext uri="{FF2B5EF4-FFF2-40B4-BE49-F238E27FC236}">
                <a16:creationId xmlns:a16="http://schemas.microsoft.com/office/drawing/2014/main" id="{95CF2C6E-AD9F-7F60-E167-043BD5901AF0}"/>
              </a:ext>
            </a:extLst>
          </p:cNvPr>
          <p:cNvSpPr/>
          <p:nvPr/>
        </p:nvSpPr>
        <p:spPr>
          <a:xfrm>
            <a:off x="9588541" y="3118757"/>
            <a:ext cx="2603459" cy="3412672"/>
          </a:xfrm>
          <a:prstGeom prst="irregularSeal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7030A0"/>
                </a:solidFill>
              </a:rPr>
              <a:t> </a:t>
            </a:r>
            <a:r>
              <a:rPr lang="en-US" sz="2400" b="1" dirty="0">
                <a:solidFill>
                  <a:srgbClr val="B724E7"/>
                </a:solidFill>
              </a:rPr>
              <a:t>Thera-</a:t>
            </a:r>
            <a:r>
              <a:rPr lang="en-US" sz="2400" b="1" dirty="0" err="1">
                <a:solidFill>
                  <a:srgbClr val="B724E7"/>
                </a:solidFill>
              </a:rPr>
              <a:t>nostic</a:t>
            </a:r>
            <a:endParaRPr lang="en-US" sz="2400" b="1" dirty="0">
              <a:solidFill>
                <a:srgbClr val="B724E7"/>
              </a:solidFill>
            </a:endParaRPr>
          </a:p>
          <a:p>
            <a:pPr algn="ctr"/>
            <a:r>
              <a:rPr lang="en-US" sz="2400" b="1" dirty="0">
                <a:solidFill>
                  <a:srgbClr val="B724E7"/>
                </a:solidFill>
              </a:rPr>
              <a:t>by M. </a:t>
            </a:r>
            <a:r>
              <a:rPr lang="en-US" sz="2400" b="1" dirty="0" err="1">
                <a:solidFill>
                  <a:srgbClr val="B724E7"/>
                </a:solidFill>
              </a:rPr>
              <a:t>Kroselj</a:t>
            </a:r>
            <a:endParaRPr lang="en-US" sz="2400" b="1" dirty="0">
              <a:solidFill>
                <a:srgbClr val="B724E7"/>
              </a:solidFill>
            </a:endParaRPr>
          </a:p>
        </p:txBody>
      </p:sp>
    </p:spTree>
    <p:extLst>
      <p:ext uri="{BB962C8B-B14F-4D97-AF65-F5344CB8AC3E}">
        <p14:creationId xmlns:p14="http://schemas.microsoft.com/office/powerpoint/2010/main" val="1854756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419151" y="137867"/>
            <a:ext cx="11572399" cy="590931"/>
          </a:xfrm>
        </p:spPr>
        <p:txBody>
          <a:bodyPr wrap="none">
            <a:spAutoFit/>
          </a:bodyPr>
          <a:lstStyle/>
          <a:p>
            <a:r>
              <a:rPr lang="en-US" altLang="en-US" sz="3600" b="1" dirty="0">
                <a:solidFill>
                  <a:srgbClr val="0000FF"/>
                </a:solidFill>
                <a:latin typeface="ArialMT" charset="0"/>
              </a:rPr>
              <a:t>Linear accelerators radio-isotope production in US  </a:t>
            </a:r>
            <a:endParaRPr lang="en-US" altLang="en-US" sz="3600" b="1" dirty="0"/>
          </a:p>
        </p:txBody>
      </p:sp>
      <p:pic>
        <p:nvPicPr>
          <p:cNvPr id="20" name="Picture 19" descr="A screenshot of a company&#10;&#10;Description automatically generated">
            <a:extLst>
              <a:ext uri="{FF2B5EF4-FFF2-40B4-BE49-F238E27FC236}">
                <a16:creationId xmlns:a16="http://schemas.microsoft.com/office/drawing/2014/main" id="{46CAA3CE-DFA7-5F3B-918A-2F206678F5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48872"/>
            <a:ext cx="7805719" cy="2585858"/>
          </a:xfrm>
          <a:prstGeom prst="rect">
            <a:avLst/>
          </a:prstGeom>
        </p:spPr>
      </p:pic>
      <p:pic>
        <p:nvPicPr>
          <p:cNvPr id="23" name="Picture 22" descr="A red circle with white and black text&#10;&#10;Description automatically generated">
            <a:extLst>
              <a:ext uri="{FF2B5EF4-FFF2-40B4-BE49-F238E27FC236}">
                <a16:creationId xmlns:a16="http://schemas.microsoft.com/office/drawing/2014/main" id="{11180778-6E2E-63FB-C37C-1A8D951AE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7880" y="1107220"/>
            <a:ext cx="3729792" cy="1510802"/>
          </a:xfrm>
          <a:prstGeom prst="rect">
            <a:avLst/>
          </a:prstGeom>
        </p:spPr>
      </p:pic>
      <p:pic>
        <p:nvPicPr>
          <p:cNvPr id="14" name="Picture 13" descr="A white map with colorful dots&#10;&#10;Description automatically generated with medium confidence">
            <a:extLst>
              <a:ext uri="{FF2B5EF4-FFF2-40B4-BE49-F238E27FC236}">
                <a16:creationId xmlns:a16="http://schemas.microsoft.com/office/drawing/2014/main" id="{D011CA9A-FB65-EA2B-F3F3-7281D75362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7491" y="3185835"/>
            <a:ext cx="6784909" cy="3659738"/>
          </a:xfrm>
          <a:prstGeom prst="rect">
            <a:avLst/>
          </a:prstGeom>
        </p:spPr>
      </p:pic>
      <p:sp>
        <p:nvSpPr>
          <p:cNvPr id="24" name="TextBox 23">
            <a:extLst>
              <a:ext uri="{FF2B5EF4-FFF2-40B4-BE49-F238E27FC236}">
                <a16:creationId xmlns:a16="http://schemas.microsoft.com/office/drawing/2014/main" id="{19665D6E-06FE-9F49-9DB4-81926B47922F}"/>
              </a:ext>
            </a:extLst>
          </p:cNvPr>
          <p:cNvSpPr txBox="1"/>
          <p:nvPr/>
        </p:nvSpPr>
        <p:spPr>
          <a:xfrm>
            <a:off x="7690038" y="2745925"/>
            <a:ext cx="4340164" cy="830997"/>
          </a:xfrm>
          <a:prstGeom prst="rect">
            <a:avLst/>
          </a:prstGeom>
          <a:noFill/>
        </p:spPr>
        <p:txBody>
          <a:bodyPr wrap="square">
            <a:spAutoFit/>
          </a:bodyPr>
          <a:lstStyle/>
          <a:p>
            <a:r>
              <a:rPr lang="en-US" altLang="en-US" sz="2400" b="1" dirty="0">
                <a:solidFill>
                  <a:srgbClr val="7030A0"/>
                </a:solidFill>
              </a:rPr>
              <a:t>Based on technology developed </a:t>
            </a:r>
          </a:p>
          <a:p>
            <a:r>
              <a:rPr lang="en-US" altLang="en-US" sz="2400" b="1" dirty="0">
                <a:solidFill>
                  <a:srgbClr val="7030A0"/>
                </a:solidFill>
              </a:rPr>
              <a:t>for LINAC4 at CERN  </a:t>
            </a:r>
          </a:p>
        </p:txBody>
      </p:sp>
      <p:sp>
        <p:nvSpPr>
          <p:cNvPr id="26" name="TextBox 25">
            <a:extLst>
              <a:ext uri="{FF2B5EF4-FFF2-40B4-BE49-F238E27FC236}">
                <a16:creationId xmlns:a16="http://schemas.microsoft.com/office/drawing/2014/main" id="{8D5FFF48-B6BE-945F-CB00-B0AF5A1AC6BB}"/>
              </a:ext>
            </a:extLst>
          </p:cNvPr>
          <p:cNvSpPr txBox="1"/>
          <p:nvPr/>
        </p:nvSpPr>
        <p:spPr>
          <a:xfrm>
            <a:off x="95497" y="3872706"/>
            <a:ext cx="4939641" cy="707886"/>
          </a:xfrm>
          <a:prstGeom prst="rect">
            <a:avLst/>
          </a:prstGeom>
          <a:noFill/>
        </p:spPr>
        <p:txBody>
          <a:bodyPr wrap="square">
            <a:spAutoFit/>
          </a:bodyPr>
          <a:lstStyle/>
          <a:p>
            <a:r>
              <a:rPr lang="en-US" altLang="en-US" sz="2000" b="1" dirty="0">
                <a:solidFill>
                  <a:srgbClr val="7030A0"/>
                </a:solidFill>
              </a:rPr>
              <a:t>NUSANO </a:t>
            </a:r>
          </a:p>
          <a:p>
            <a:r>
              <a:rPr lang="en-US" altLang="en-US" sz="2000" b="1" dirty="0">
                <a:solidFill>
                  <a:srgbClr val="7030A0"/>
                </a:solidFill>
              </a:rPr>
              <a:t>Inaugurated in US, UTAH</a:t>
            </a:r>
            <a:endParaRPr lang="en-CH" sz="2000" dirty="0"/>
          </a:p>
        </p:txBody>
      </p:sp>
      <p:pic>
        <p:nvPicPr>
          <p:cNvPr id="2" name="Picture 1" descr="A wooden object with a circular design&#10;&#10;Description automatically generated">
            <a:extLst>
              <a:ext uri="{FF2B5EF4-FFF2-40B4-BE49-F238E27FC236}">
                <a16:creationId xmlns:a16="http://schemas.microsoft.com/office/drawing/2014/main" id="{A2AC6092-82AF-4AD3-5F9E-9A06DE5765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72134" y="3513665"/>
            <a:ext cx="2224370" cy="1448725"/>
          </a:xfrm>
          <a:prstGeom prst="rect">
            <a:avLst/>
          </a:prstGeom>
        </p:spPr>
      </p:pic>
    </p:spTree>
    <p:extLst>
      <p:ext uri="{BB962C8B-B14F-4D97-AF65-F5344CB8AC3E}">
        <p14:creationId xmlns:p14="http://schemas.microsoft.com/office/powerpoint/2010/main" val="27140584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343F5-C204-D483-74EA-8A80FDD5CD24}"/>
            </a:ext>
          </a:extLst>
        </p:cNvPr>
        <p:cNvGrpSpPr/>
        <p:nvPr/>
      </p:nvGrpSpPr>
      <p:grpSpPr>
        <a:xfrm>
          <a:off x="0" y="0"/>
          <a:ext cx="0" cy="0"/>
          <a:chOff x="0" y="0"/>
          <a:chExt cx="0" cy="0"/>
        </a:xfrm>
      </p:grpSpPr>
      <p:pic>
        <p:nvPicPr>
          <p:cNvPr id="3" name="Picture 2" descr="A close-up of a presentation&#10;&#10;AI-generated content may be incorrect.">
            <a:extLst>
              <a:ext uri="{FF2B5EF4-FFF2-40B4-BE49-F238E27FC236}">
                <a16:creationId xmlns:a16="http://schemas.microsoft.com/office/drawing/2014/main" id="{46E6B500-F735-B56A-2F1B-724343C9E4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7927" y="646331"/>
            <a:ext cx="10676146" cy="5682674"/>
          </a:xfrm>
          <a:prstGeom prst="rect">
            <a:avLst/>
          </a:prstGeom>
        </p:spPr>
      </p:pic>
      <p:sp>
        <p:nvSpPr>
          <p:cNvPr id="5" name="Title 4">
            <a:extLst>
              <a:ext uri="{FF2B5EF4-FFF2-40B4-BE49-F238E27FC236}">
                <a16:creationId xmlns:a16="http://schemas.microsoft.com/office/drawing/2014/main" id="{085409D3-03A4-10D6-89B3-1AD8ED93E90C}"/>
              </a:ext>
            </a:extLst>
          </p:cNvPr>
          <p:cNvSpPr txBox="1">
            <a:spLocks/>
          </p:cNvSpPr>
          <p:nvPr/>
        </p:nvSpPr>
        <p:spPr>
          <a:xfrm>
            <a:off x="4000824" y="0"/>
            <a:ext cx="3980770"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de-DE" sz="3600" b="1" dirty="0">
                <a:solidFill>
                  <a:srgbClr val="0000FF"/>
                </a:solidFill>
                <a:latin typeface="Arial" panose="020B0604020202020204" pitchFamily="34" charset="0"/>
                <a:cs typeface="Arial" panose="020B0604020202020204" pitchFamily="34" charset="0"/>
              </a:rPr>
              <a:t>IFIGENEIA Vision</a:t>
            </a:r>
            <a:endParaRPr lang="en-US" altLang="de-DE" sz="36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C2B4320-35E7-EF44-A18C-8EE9CFC3EF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935" y="6265024"/>
            <a:ext cx="7339151" cy="592976"/>
          </a:xfrm>
          <a:prstGeom prst="rect">
            <a:avLst/>
          </a:prstGeom>
        </p:spPr>
      </p:pic>
      <p:pic>
        <p:nvPicPr>
          <p:cNvPr id="4" name="Picture 3" descr="A logo of a person with wings&#10;&#10;AI-generated content may be incorrect.">
            <a:extLst>
              <a:ext uri="{FF2B5EF4-FFF2-40B4-BE49-F238E27FC236}">
                <a16:creationId xmlns:a16="http://schemas.microsoft.com/office/drawing/2014/main" id="{20759F3E-22FF-2542-9EED-4B02C88004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41" y="0"/>
            <a:ext cx="1191026" cy="574160"/>
          </a:xfrm>
          <a:prstGeom prst="rect">
            <a:avLst/>
          </a:prstGeom>
        </p:spPr>
      </p:pic>
    </p:spTree>
    <p:extLst>
      <p:ext uri="{BB962C8B-B14F-4D97-AF65-F5344CB8AC3E}">
        <p14:creationId xmlns:p14="http://schemas.microsoft.com/office/powerpoint/2010/main" val="1422859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D4F49-7E8A-8EB7-F450-2EE48927386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745A5AB-0CE4-D06F-D3FD-1D385B3FFA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6062" y="6190933"/>
            <a:ext cx="7859506" cy="667067"/>
          </a:xfrm>
          <a:prstGeom prst="rect">
            <a:avLst/>
          </a:prstGeom>
        </p:spPr>
      </p:pic>
      <p:sp>
        <p:nvSpPr>
          <p:cNvPr id="8" name="Rectangle 7">
            <a:extLst>
              <a:ext uri="{FF2B5EF4-FFF2-40B4-BE49-F238E27FC236}">
                <a16:creationId xmlns:a16="http://schemas.microsoft.com/office/drawing/2014/main" id="{D4A95FC3-B173-329A-31B6-CAD48BCFAC55}"/>
              </a:ext>
            </a:extLst>
          </p:cNvPr>
          <p:cNvSpPr/>
          <p:nvPr/>
        </p:nvSpPr>
        <p:spPr>
          <a:xfrm>
            <a:off x="5432527" y="4664764"/>
            <a:ext cx="1657386" cy="569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9" name="Picture 8" descr="A group of people posing for a photo&#10;&#10;AI-generated content may be incorrect.">
            <a:extLst>
              <a:ext uri="{FF2B5EF4-FFF2-40B4-BE49-F238E27FC236}">
                <a16:creationId xmlns:a16="http://schemas.microsoft.com/office/drawing/2014/main" id="{06B09251-8CFC-C661-1A8C-685EC14A58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8832" y="948706"/>
            <a:ext cx="6731081" cy="3783163"/>
          </a:xfrm>
          <a:prstGeom prst="rect">
            <a:avLst/>
          </a:prstGeom>
        </p:spPr>
      </p:pic>
      <p:pic>
        <p:nvPicPr>
          <p:cNvPr id="2" name="Picture 1">
            <a:extLst>
              <a:ext uri="{FF2B5EF4-FFF2-40B4-BE49-F238E27FC236}">
                <a16:creationId xmlns:a16="http://schemas.microsoft.com/office/drawing/2014/main" id="{A47B7E16-30EA-CF89-975B-395DB71C16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463" y="6340395"/>
            <a:ext cx="1775844" cy="488357"/>
          </a:xfrm>
          <a:prstGeom prst="rect">
            <a:avLst/>
          </a:prstGeom>
        </p:spPr>
      </p:pic>
      <p:sp>
        <p:nvSpPr>
          <p:cNvPr id="3" name="TextBox 2">
            <a:extLst>
              <a:ext uri="{FF2B5EF4-FFF2-40B4-BE49-F238E27FC236}">
                <a16:creationId xmlns:a16="http://schemas.microsoft.com/office/drawing/2014/main" id="{920289C7-BFC4-B7A8-C6FC-DC364C78E208}"/>
              </a:ext>
            </a:extLst>
          </p:cNvPr>
          <p:cNvSpPr txBox="1"/>
          <p:nvPr/>
        </p:nvSpPr>
        <p:spPr>
          <a:xfrm>
            <a:off x="295435" y="474164"/>
            <a:ext cx="8489337" cy="461665"/>
          </a:xfrm>
          <a:prstGeom prst="rect">
            <a:avLst/>
          </a:prstGeom>
          <a:noFill/>
        </p:spPr>
        <p:txBody>
          <a:bodyPr wrap="square">
            <a:spAutoFit/>
          </a:bodyPr>
          <a:lstStyle/>
          <a:p>
            <a:r>
              <a:rPr lang="en-US" altLang="en-US" sz="2400" b="1" dirty="0">
                <a:solidFill>
                  <a:srgbClr val="7030A0"/>
                </a:solidFill>
              </a:rPr>
              <a:t>Kick-off meeting in Thessaloniki </a:t>
            </a:r>
          </a:p>
        </p:txBody>
      </p:sp>
      <p:pic>
        <p:nvPicPr>
          <p:cNvPr id="6" name="Picture 5">
            <a:extLst>
              <a:ext uri="{FF2B5EF4-FFF2-40B4-BE49-F238E27FC236}">
                <a16:creationId xmlns:a16="http://schemas.microsoft.com/office/drawing/2014/main" id="{316EE2B2-7B7F-D2E8-2DA7-B2BF55DAE5F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5400000">
            <a:off x="6577970" y="1576252"/>
            <a:ext cx="3783163" cy="2528071"/>
          </a:xfrm>
          <a:prstGeom prst="rect">
            <a:avLst/>
          </a:prstGeom>
        </p:spPr>
      </p:pic>
      <p:pic>
        <p:nvPicPr>
          <p:cNvPr id="15" name="Picture 14">
            <a:extLst>
              <a:ext uri="{FF2B5EF4-FFF2-40B4-BE49-F238E27FC236}">
                <a16:creationId xmlns:a16="http://schemas.microsoft.com/office/drawing/2014/main" id="{DBC5616E-074F-A322-F427-052F2670B8D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5400000">
            <a:off x="8654993" y="2831692"/>
            <a:ext cx="3905108" cy="3240005"/>
          </a:xfrm>
          <a:prstGeom prst="rect">
            <a:avLst/>
          </a:prstGeom>
        </p:spPr>
      </p:pic>
      <p:sp>
        <p:nvSpPr>
          <p:cNvPr id="16" name="TextBox 15">
            <a:extLst>
              <a:ext uri="{FF2B5EF4-FFF2-40B4-BE49-F238E27FC236}">
                <a16:creationId xmlns:a16="http://schemas.microsoft.com/office/drawing/2014/main" id="{220ECA95-223D-C151-A784-B022AE37931E}"/>
              </a:ext>
            </a:extLst>
          </p:cNvPr>
          <p:cNvSpPr txBox="1"/>
          <p:nvPr/>
        </p:nvSpPr>
        <p:spPr>
          <a:xfrm>
            <a:off x="7138900" y="535949"/>
            <a:ext cx="4631500" cy="461665"/>
          </a:xfrm>
          <a:prstGeom prst="rect">
            <a:avLst/>
          </a:prstGeom>
          <a:noFill/>
        </p:spPr>
        <p:txBody>
          <a:bodyPr wrap="square">
            <a:spAutoFit/>
          </a:bodyPr>
          <a:lstStyle/>
          <a:p>
            <a:r>
              <a:rPr lang="en-US" altLang="en-US" sz="2400" b="1" dirty="0">
                <a:solidFill>
                  <a:srgbClr val="7030A0"/>
                </a:solidFill>
              </a:rPr>
              <a:t>Annual meeting in Ljubljana  </a:t>
            </a:r>
          </a:p>
        </p:txBody>
      </p:sp>
      <p:pic>
        <p:nvPicPr>
          <p:cNvPr id="18" name="Picture 17">
            <a:extLst>
              <a:ext uri="{FF2B5EF4-FFF2-40B4-BE49-F238E27FC236}">
                <a16:creationId xmlns:a16="http://schemas.microsoft.com/office/drawing/2014/main" id="{21BE8CDA-D85B-03C2-72D1-8690532F3F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1553" y="4405355"/>
            <a:ext cx="4195346" cy="2361979"/>
          </a:xfrm>
          <a:prstGeom prst="rect">
            <a:avLst/>
          </a:prstGeom>
        </p:spPr>
      </p:pic>
      <p:sp>
        <p:nvSpPr>
          <p:cNvPr id="19" name="Title 4">
            <a:extLst>
              <a:ext uri="{FF2B5EF4-FFF2-40B4-BE49-F238E27FC236}">
                <a16:creationId xmlns:a16="http://schemas.microsoft.com/office/drawing/2014/main" id="{ACD201E1-13EB-23E0-91FF-A3F35FD22F61}"/>
              </a:ext>
            </a:extLst>
          </p:cNvPr>
          <p:cNvSpPr txBox="1">
            <a:spLocks/>
          </p:cNvSpPr>
          <p:nvPr/>
        </p:nvSpPr>
        <p:spPr>
          <a:xfrm>
            <a:off x="3084320" y="1"/>
            <a:ext cx="5604932"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de-DE" sz="3600" b="1" dirty="0">
                <a:solidFill>
                  <a:srgbClr val="0000FF"/>
                </a:solidFill>
                <a:latin typeface="Arial" panose="020B0604020202020204" pitchFamily="34" charset="0"/>
                <a:cs typeface="Arial" panose="020B0604020202020204" pitchFamily="34" charset="0"/>
              </a:rPr>
              <a:t>IFIGENEIA Collaborators</a:t>
            </a:r>
            <a:endParaRPr lang="en-US" altLang="de-DE"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8136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HadronTherapyFacility_30_03_2015">
            <a:hlinkClick r:id="" action="ppaction://media"/>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3112" y="965119"/>
            <a:ext cx="7967794" cy="448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05783" y="1048975"/>
            <a:ext cx="468879" cy="363621"/>
          </a:xfrm>
          <a:prstGeom prst="rect">
            <a:avLst/>
          </a:prstGeom>
        </p:spPr>
      </p:pic>
      <p:sp>
        <p:nvSpPr>
          <p:cNvPr id="9" name="Rectangle 3"/>
          <p:cNvSpPr>
            <a:spLocks noChangeArrowheads="1"/>
          </p:cNvSpPr>
          <p:nvPr/>
        </p:nvSpPr>
        <p:spPr bwMode="auto">
          <a:xfrm>
            <a:off x="1823112" y="5592798"/>
            <a:ext cx="521905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dirty="0">
                <a:latin typeface="Calibri" charset="0"/>
                <a:hlinkClick r:id="rId4"/>
              </a:rPr>
              <a:t>https://videos.cern.ch/record/2002120</a:t>
            </a:r>
            <a:endParaRPr lang="en-US" altLang="en-US" sz="2400" dirty="0">
              <a:latin typeface="Calibri" charset="0"/>
            </a:endParaRPr>
          </a:p>
          <a:p>
            <a:pPr>
              <a:spcBef>
                <a:spcPct val="0"/>
              </a:spcBef>
              <a:buFontTx/>
              <a:buNone/>
            </a:pPr>
            <a:endParaRPr lang="en-US" altLang="en-US" sz="2800" b="1" dirty="0"/>
          </a:p>
        </p:txBody>
      </p:sp>
      <p:sp>
        <p:nvSpPr>
          <p:cNvPr id="3" name="TextBox 2">
            <a:extLst>
              <a:ext uri="{FF2B5EF4-FFF2-40B4-BE49-F238E27FC236}">
                <a16:creationId xmlns:a16="http://schemas.microsoft.com/office/drawing/2014/main" id="{3E8C3C88-58AF-2E5B-F19A-14886D45D5F7}"/>
              </a:ext>
            </a:extLst>
          </p:cNvPr>
          <p:cNvSpPr txBox="1"/>
          <p:nvPr/>
        </p:nvSpPr>
        <p:spPr>
          <a:xfrm>
            <a:off x="825585" y="188407"/>
            <a:ext cx="9731770" cy="830997"/>
          </a:xfrm>
          <a:prstGeom prst="rect">
            <a:avLst/>
          </a:prstGeom>
          <a:noFill/>
        </p:spPr>
        <p:txBody>
          <a:bodyPr wrap="square">
            <a:spAutoFit/>
          </a:bodyPr>
          <a:lstStyle/>
          <a:p>
            <a:pPr algn="ctr"/>
            <a:r>
              <a:rPr lang="en-CH" sz="2400" b="1" dirty="0">
                <a:solidFill>
                  <a:srgbClr val="7030A0"/>
                </a:solidFill>
                <a:effectLst/>
                <a:latin typeface="Calibri" panose="020F0502020204030204" pitchFamily="34" charset="0"/>
                <a:ea typeface="Times New Roman" panose="02020603050405020304" pitchFamily="18" charset="0"/>
              </a:rPr>
              <a:t>Dedication to cancer victims with the hope of a better future</a:t>
            </a:r>
          </a:p>
          <a:p>
            <a:pPr algn="ctr"/>
            <a:r>
              <a:rPr lang="en-GB" sz="2400" b="1" dirty="0">
                <a:solidFill>
                  <a:srgbClr val="7030A0"/>
                </a:solidFill>
                <a:latin typeface="Calibri" panose="020F0502020204030204" pitchFamily="34" charset="0"/>
                <a:ea typeface="Times New Roman" panose="02020603050405020304" pitchFamily="18" charset="0"/>
              </a:rPr>
              <a:t>t</a:t>
            </a:r>
            <a:r>
              <a:rPr lang="en-CH" sz="2400" b="1" dirty="0">
                <a:solidFill>
                  <a:srgbClr val="7030A0"/>
                </a:solidFill>
                <a:latin typeface="Calibri" panose="020F0502020204030204" pitchFamily="34" charset="0"/>
                <a:ea typeface="Times New Roman" panose="02020603050405020304" pitchFamily="18" charset="0"/>
              </a:rPr>
              <a:t>hat creativity, innovation and collaborations can bring </a:t>
            </a:r>
            <a:endParaRPr lang="en-CH" sz="2400" b="1" dirty="0">
              <a:solidFill>
                <a:srgbClr val="7030A0"/>
              </a:solidFill>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AE66A881-40EF-EB52-C117-6F278E40D4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8800" y="4584829"/>
            <a:ext cx="3606800" cy="1531189"/>
          </a:xfrm>
          <a:prstGeom prst="rect">
            <a:avLst/>
          </a:prstGeom>
        </p:spPr>
      </p:pic>
      <p:sp>
        <p:nvSpPr>
          <p:cNvPr id="14" name="TextBox 13">
            <a:extLst>
              <a:ext uri="{FF2B5EF4-FFF2-40B4-BE49-F238E27FC236}">
                <a16:creationId xmlns:a16="http://schemas.microsoft.com/office/drawing/2014/main" id="{522E48B2-2E7F-F559-AC82-877AB4705282}"/>
              </a:ext>
            </a:extLst>
          </p:cNvPr>
          <p:cNvSpPr txBox="1"/>
          <p:nvPr/>
        </p:nvSpPr>
        <p:spPr>
          <a:xfrm>
            <a:off x="825585" y="4273205"/>
            <a:ext cx="6098058" cy="1077218"/>
          </a:xfrm>
          <a:prstGeom prst="rect">
            <a:avLst/>
          </a:prstGeom>
          <a:noFill/>
        </p:spPr>
        <p:txBody>
          <a:bodyPr wrap="square">
            <a:spAutoFit/>
          </a:bodyPr>
          <a:lstStyle/>
          <a:p>
            <a:pPr algn="ctr">
              <a:buNone/>
            </a:pPr>
            <a:r>
              <a:rPr lang="en-US" sz="3200" b="1" dirty="0">
                <a:solidFill>
                  <a:schemeClr val="bg1"/>
                </a:solidFill>
                <a:effectLst/>
                <a:latin typeface="Calibri" panose="020F0502020204030204" pitchFamily="34" charset="0"/>
                <a:ea typeface="Times New Roman" panose="02020603050405020304" pitchFamily="18" charset="0"/>
              </a:rPr>
              <a:t>Thank you </a:t>
            </a:r>
          </a:p>
          <a:p>
            <a:pPr algn="ctr">
              <a:buNone/>
            </a:pPr>
            <a:r>
              <a:rPr lang="en-US" sz="3200" b="1" dirty="0">
                <a:solidFill>
                  <a:schemeClr val="bg1"/>
                </a:solidFill>
                <a:effectLst/>
                <a:latin typeface="Calibri" panose="020F0502020204030204" pitchFamily="34" charset="0"/>
                <a:ea typeface="Times New Roman" panose="02020603050405020304" pitchFamily="18" charset="0"/>
              </a:rPr>
              <a:t>for your attention</a:t>
            </a:r>
            <a:endParaRPr lang="en-CH" sz="32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9975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427604" y="786204"/>
            <a:ext cx="8870229" cy="49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1"/>
          <p:cNvSpPr>
            <a:spLocks noChangeArrowheads="1"/>
          </p:cNvSpPr>
          <p:nvPr/>
        </p:nvSpPr>
        <p:spPr bwMode="auto">
          <a:xfrm>
            <a:off x="8177532" y="816531"/>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a:solidFill>
                  <a:srgbClr val="C00000"/>
                </a:solidFill>
              </a:rPr>
              <a:t>88-430 MeV/u carbon</a:t>
            </a:r>
          </a:p>
          <a:p>
            <a:pPr eaLnBrk="1" hangingPunct="1">
              <a:spcBef>
                <a:spcPct val="0"/>
              </a:spcBef>
              <a:buFontTx/>
              <a:buNone/>
            </a:pPr>
            <a:r>
              <a:rPr lang="en-US" altLang="en-US" sz="1800" dirty="0">
                <a:solidFill>
                  <a:srgbClr val="C00000"/>
                </a:solidFill>
              </a:rPr>
              <a:t>50-221 MeV/u protons</a:t>
            </a:r>
          </a:p>
        </p:txBody>
      </p:sp>
      <p:sp>
        <p:nvSpPr>
          <p:cNvPr id="54278" name="Text Box 7"/>
          <p:cNvSpPr txBox="1">
            <a:spLocks noChangeArrowheads="1"/>
          </p:cNvSpPr>
          <p:nvPr/>
        </p:nvSpPr>
        <p:spPr bwMode="auto">
          <a:xfrm>
            <a:off x="1370790" y="838757"/>
            <a:ext cx="1966912"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6" rIns="68573" bIns="34286">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err="1">
                <a:solidFill>
                  <a:srgbClr val="C00000"/>
                </a:solidFill>
                <a:ea typeface="ヒラギノ角ゴ Pro W3" charset="-128"/>
                <a:cs typeface="ヒラギノ角ゴ Pro W3" charset="-128"/>
              </a:rPr>
              <a:t>Pb-Pb</a:t>
            </a:r>
            <a:r>
              <a:rPr lang="el-GR" altLang="en-US" sz="1800" dirty="0">
                <a:solidFill>
                  <a:srgbClr val="C00000"/>
                </a:solidFill>
                <a:ea typeface="ヒラギノ角ゴ Pro W3" charset="-128"/>
                <a:cs typeface="ヒラギノ角ゴ Pro W3" charset="-128"/>
              </a:rPr>
              <a:t> </a:t>
            </a:r>
            <a:r>
              <a:rPr lang="el-GR" altLang="en-US" sz="1800" dirty="0" err="1">
                <a:solidFill>
                  <a:srgbClr val="C00000"/>
                </a:solidFill>
                <a:ea typeface="ヒラギノ角ゴ Pro W3" charset="-128"/>
                <a:cs typeface="ヒラギノ角ゴ Pro W3" charset="-128"/>
              </a:rPr>
              <a:t>at</a:t>
            </a:r>
            <a:r>
              <a:rPr lang="el-GR" altLang="en-US" sz="1800" dirty="0">
                <a:solidFill>
                  <a:srgbClr val="C00000"/>
                </a:solidFill>
                <a:ea typeface="ヒラギノ角ゴ Pro W3" charset="-128"/>
                <a:cs typeface="ヒラギノ角ゴ Pro W3" charset="-128"/>
              </a:rPr>
              <a:t> 5.5 </a:t>
            </a:r>
            <a:r>
              <a:rPr lang="el-GR" altLang="en-US" sz="1800" dirty="0" err="1">
                <a:solidFill>
                  <a:srgbClr val="C00000"/>
                </a:solidFill>
                <a:ea typeface="ヒラギノ角ゴ Pro W3" charset="-128"/>
                <a:cs typeface="ヒラギノ角ゴ Pro W3" charset="-128"/>
              </a:rPr>
              <a:t>TeV</a:t>
            </a:r>
            <a:endParaRPr lang="en-US" altLang="en-US" sz="1800" dirty="0">
              <a:solidFill>
                <a:srgbClr val="C00000"/>
              </a:solidFill>
              <a:ea typeface="ヒラギノ角ゴ Pro W3" charset="-128"/>
              <a:cs typeface="ヒラギノ角ゴ Pro W3" charset="-128"/>
            </a:endParaRPr>
          </a:p>
          <a:p>
            <a:pPr eaLnBrk="1" hangingPunct="1">
              <a:spcBef>
                <a:spcPct val="0"/>
              </a:spcBef>
              <a:buFontTx/>
              <a:buNone/>
            </a:pPr>
            <a:r>
              <a:rPr lang="el-GR" altLang="en-US" sz="1800" dirty="0" err="1">
                <a:solidFill>
                  <a:srgbClr val="C00000"/>
                </a:solidFill>
                <a:ea typeface="ヒラギノ角ゴ Pro W3" charset="-128"/>
                <a:cs typeface="ヒラギノ角ゴ Pro W3" charset="-128"/>
              </a:rPr>
              <a:t>pp</a:t>
            </a:r>
            <a:r>
              <a:rPr lang="el-GR" altLang="en-US" sz="1800" dirty="0">
                <a:solidFill>
                  <a:srgbClr val="C00000"/>
                </a:solidFill>
                <a:ea typeface="ヒラギノ角ゴ Pro W3" charset="-128"/>
                <a:cs typeface="ヒラギノ角ゴ Pro W3" charset="-128"/>
              </a:rPr>
              <a:t> </a:t>
            </a:r>
            <a:r>
              <a:rPr lang="el-GR" altLang="en-US" sz="1800" dirty="0" err="1">
                <a:solidFill>
                  <a:srgbClr val="C00000"/>
                </a:solidFill>
                <a:ea typeface="ヒラギノ角ゴ Pro W3" charset="-128"/>
                <a:cs typeface="ヒラギノ角ゴ Pro W3" charset="-128"/>
              </a:rPr>
              <a:t>at</a:t>
            </a:r>
            <a:r>
              <a:rPr lang="el-GR" altLang="en-US" sz="1800" dirty="0">
                <a:solidFill>
                  <a:srgbClr val="C00000"/>
                </a:solidFill>
                <a:ea typeface="ヒラギノ角ゴ Pro W3" charset="-128"/>
                <a:cs typeface="ヒラギノ角ゴ Pro W3" charset="-128"/>
              </a:rPr>
              <a:t> 14 </a:t>
            </a:r>
            <a:r>
              <a:rPr lang="el-GR" altLang="en-US" sz="1800" dirty="0" err="1">
                <a:solidFill>
                  <a:srgbClr val="C00000"/>
                </a:solidFill>
                <a:ea typeface="ヒラギノ角ゴ Pro W3" charset="-128"/>
                <a:cs typeface="ヒラギノ角ゴ Pro W3" charset="-128"/>
              </a:rPr>
              <a:t>TeV</a:t>
            </a:r>
            <a:endParaRPr lang="el-GR" altLang="en-US" sz="1800" dirty="0">
              <a:solidFill>
                <a:srgbClr val="C00000"/>
              </a:solidFill>
              <a:ea typeface="ヒラギノ角ゴ Pro W3" charset="-128"/>
              <a:cs typeface="ヒラギノ角ゴ Pro W3" charset="-128"/>
            </a:endParaRPr>
          </a:p>
        </p:txBody>
      </p:sp>
      <p:sp>
        <p:nvSpPr>
          <p:cNvPr id="7" name="Titel 1"/>
          <p:cNvSpPr txBox="1">
            <a:spLocks/>
          </p:cNvSpPr>
          <p:nvPr/>
        </p:nvSpPr>
        <p:spPr bwMode="auto">
          <a:xfrm>
            <a:off x="1367419" y="58474"/>
            <a:ext cx="9951720"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Heavy-ion research and heavy-ion therapy</a:t>
            </a:r>
            <a:endParaRPr lang="de-DE" altLang="en-US" sz="3600" b="1" dirty="0">
              <a:solidFill>
                <a:srgbClr val="0000FF"/>
              </a:solidFill>
            </a:endParaRPr>
          </a:p>
        </p:txBody>
      </p:sp>
      <p:pic>
        <p:nvPicPr>
          <p:cNvPr id="9" name="Picture 8" descr="A blue sign with white text&#10;&#10;Description automatically generated">
            <a:extLst>
              <a:ext uri="{FF2B5EF4-FFF2-40B4-BE49-F238E27FC236}">
                <a16:creationId xmlns:a16="http://schemas.microsoft.com/office/drawing/2014/main" id="{9FCF360E-9EE7-A3A5-266F-A54D552226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3420" y="2921000"/>
            <a:ext cx="2108200" cy="1016000"/>
          </a:xfrm>
          <a:prstGeom prst="rect">
            <a:avLst/>
          </a:prstGeom>
        </p:spPr>
      </p:pic>
      <p:sp>
        <p:nvSpPr>
          <p:cNvPr id="11" name="TextBox 10">
            <a:extLst>
              <a:ext uri="{FF2B5EF4-FFF2-40B4-BE49-F238E27FC236}">
                <a16:creationId xmlns:a16="http://schemas.microsoft.com/office/drawing/2014/main" id="{F311DFAD-B1F6-52D9-46B6-73ADA468108B}"/>
              </a:ext>
            </a:extLst>
          </p:cNvPr>
          <p:cNvSpPr txBox="1"/>
          <p:nvPr/>
        </p:nvSpPr>
        <p:spPr>
          <a:xfrm>
            <a:off x="938459" y="6004229"/>
            <a:ext cx="10164107" cy="461665"/>
          </a:xfrm>
          <a:prstGeom prst="rect">
            <a:avLst/>
          </a:prstGeom>
          <a:noFill/>
        </p:spPr>
        <p:txBody>
          <a:bodyPr wrap="square">
            <a:spAutoFit/>
          </a:bodyPr>
          <a:lstStyle/>
          <a:p>
            <a:r>
              <a:rPr lang="en-CH" sz="2400" b="1" dirty="0">
                <a:solidFill>
                  <a:srgbClr val="C00000"/>
                </a:solidFill>
                <a:latin typeface="Calibri" panose="020F0502020204030204" pitchFamily="34" charset="0"/>
                <a:ea typeface="Times New Roman" panose="02020603050405020304" pitchFamily="18" charset="0"/>
              </a:rPr>
              <a:t>A</a:t>
            </a:r>
            <a:r>
              <a:rPr lang="en-CH" sz="2400" b="1" dirty="0">
                <a:solidFill>
                  <a:srgbClr val="C00000"/>
                </a:solidFill>
                <a:effectLst/>
                <a:latin typeface="Calibri" panose="020F0502020204030204" pitchFamily="34" charset="0"/>
                <a:ea typeface="Times New Roman" panose="02020603050405020304" pitchFamily="18" charset="0"/>
              </a:rPr>
              <a:t>n example of applications of fundamental research for the benefit of society</a:t>
            </a:r>
            <a:endParaRPr lang="en-CH" sz="2400" b="1"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76576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427604" y="786204"/>
            <a:ext cx="8870229" cy="49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1"/>
          <p:cNvSpPr>
            <a:spLocks noChangeArrowheads="1"/>
          </p:cNvSpPr>
          <p:nvPr/>
        </p:nvSpPr>
        <p:spPr bwMode="auto">
          <a:xfrm>
            <a:off x="8177532" y="816531"/>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a:solidFill>
                  <a:srgbClr val="C00000"/>
                </a:solidFill>
              </a:rPr>
              <a:t>88-430 MeV/u carbon</a:t>
            </a:r>
          </a:p>
          <a:p>
            <a:pPr eaLnBrk="1" hangingPunct="1">
              <a:spcBef>
                <a:spcPct val="0"/>
              </a:spcBef>
              <a:buFontTx/>
              <a:buNone/>
            </a:pPr>
            <a:r>
              <a:rPr lang="en-US" altLang="en-US" sz="1800" dirty="0">
                <a:solidFill>
                  <a:srgbClr val="C00000"/>
                </a:solidFill>
              </a:rPr>
              <a:t>50-221 MeV/u protons</a:t>
            </a:r>
          </a:p>
        </p:txBody>
      </p:sp>
      <p:sp>
        <p:nvSpPr>
          <p:cNvPr id="54278" name="Text Box 7"/>
          <p:cNvSpPr txBox="1">
            <a:spLocks noChangeArrowheads="1"/>
          </p:cNvSpPr>
          <p:nvPr/>
        </p:nvSpPr>
        <p:spPr bwMode="auto">
          <a:xfrm>
            <a:off x="1370790" y="838757"/>
            <a:ext cx="1966912"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6" rIns="68573" bIns="34286">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err="1">
                <a:solidFill>
                  <a:srgbClr val="C00000"/>
                </a:solidFill>
                <a:ea typeface="ヒラギノ角ゴ Pro W3" charset="-128"/>
                <a:cs typeface="ヒラギノ角ゴ Pro W3" charset="-128"/>
              </a:rPr>
              <a:t>Pb-Pb</a:t>
            </a:r>
            <a:r>
              <a:rPr lang="el-GR" altLang="en-US" sz="1800" dirty="0">
                <a:solidFill>
                  <a:srgbClr val="C00000"/>
                </a:solidFill>
                <a:ea typeface="ヒラギノ角ゴ Pro W3" charset="-128"/>
                <a:cs typeface="ヒラギノ角ゴ Pro W3" charset="-128"/>
              </a:rPr>
              <a:t> </a:t>
            </a:r>
            <a:r>
              <a:rPr lang="el-GR" altLang="en-US" sz="1800" dirty="0" err="1">
                <a:solidFill>
                  <a:srgbClr val="C00000"/>
                </a:solidFill>
                <a:ea typeface="ヒラギノ角ゴ Pro W3" charset="-128"/>
                <a:cs typeface="ヒラギノ角ゴ Pro W3" charset="-128"/>
              </a:rPr>
              <a:t>at</a:t>
            </a:r>
            <a:r>
              <a:rPr lang="el-GR" altLang="en-US" sz="1800" dirty="0">
                <a:solidFill>
                  <a:srgbClr val="C00000"/>
                </a:solidFill>
                <a:ea typeface="ヒラギノ角ゴ Pro W3" charset="-128"/>
                <a:cs typeface="ヒラギノ角ゴ Pro W3" charset="-128"/>
              </a:rPr>
              <a:t> 5.5 </a:t>
            </a:r>
            <a:r>
              <a:rPr lang="el-GR" altLang="en-US" sz="1800" dirty="0" err="1">
                <a:solidFill>
                  <a:srgbClr val="C00000"/>
                </a:solidFill>
                <a:ea typeface="ヒラギノ角ゴ Pro W3" charset="-128"/>
                <a:cs typeface="ヒラギノ角ゴ Pro W3" charset="-128"/>
              </a:rPr>
              <a:t>TeV</a:t>
            </a:r>
            <a:endParaRPr lang="en-US" altLang="en-US" sz="1800" dirty="0">
              <a:solidFill>
                <a:srgbClr val="C00000"/>
              </a:solidFill>
              <a:ea typeface="ヒラギノ角ゴ Pro W3" charset="-128"/>
              <a:cs typeface="ヒラギノ角ゴ Pro W3" charset="-128"/>
            </a:endParaRPr>
          </a:p>
          <a:p>
            <a:pPr eaLnBrk="1" hangingPunct="1">
              <a:spcBef>
                <a:spcPct val="0"/>
              </a:spcBef>
              <a:buFontTx/>
              <a:buNone/>
            </a:pPr>
            <a:r>
              <a:rPr lang="el-GR" altLang="en-US" sz="1800" dirty="0" err="1">
                <a:solidFill>
                  <a:srgbClr val="C00000"/>
                </a:solidFill>
                <a:ea typeface="ヒラギノ角ゴ Pro W3" charset="-128"/>
                <a:cs typeface="ヒラギノ角ゴ Pro W3" charset="-128"/>
              </a:rPr>
              <a:t>pp</a:t>
            </a:r>
            <a:r>
              <a:rPr lang="el-GR" altLang="en-US" sz="1800" dirty="0">
                <a:solidFill>
                  <a:srgbClr val="C00000"/>
                </a:solidFill>
                <a:ea typeface="ヒラギノ角ゴ Pro W3" charset="-128"/>
                <a:cs typeface="ヒラギノ角ゴ Pro W3" charset="-128"/>
              </a:rPr>
              <a:t> </a:t>
            </a:r>
            <a:r>
              <a:rPr lang="el-GR" altLang="en-US" sz="1800" dirty="0" err="1">
                <a:solidFill>
                  <a:srgbClr val="C00000"/>
                </a:solidFill>
                <a:ea typeface="ヒラギノ角ゴ Pro W3" charset="-128"/>
                <a:cs typeface="ヒラギノ角ゴ Pro W3" charset="-128"/>
              </a:rPr>
              <a:t>at</a:t>
            </a:r>
            <a:r>
              <a:rPr lang="el-GR" altLang="en-US" sz="1800" dirty="0">
                <a:solidFill>
                  <a:srgbClr val="C00000"/>
                </a:solidFill>
                <a:ea typeface="ヒラギノ角ゴ Pro W3" charset="-128"/>
                <a:cs typeface="ヒラギノ角ゴ Pro W3" charset="-128"/>
              </a:rPr>
              <a:t> 14 </a:t>
            </a:r>
            <a:r>
              <a:rPr lang="el-GR" altLang="en-US" sz="1800" dirty="0" err="1">
                <a:solidFill>
                  <a:srgbClr val="C00000"/>
                </a:solidFill>
                <a:ea typeface="ヒラギノ角ゴ Pro W3" charset="-128"/>
                <a:cs typeface="ヒラギノ角ゴ Pro W3" charset="-128"/>
              </a:rPr>
              <a:t>TeV</a:t>
            </a:r>
            <a:endParaRPr lang="el-GR" altLang="en-US" sz="1800" dirty="0">
              <a:solidFill>
                <a:srgbClr val="C00000"/>
              </a:solidFill>
              <a:ea typeface="ヒラギノ角ゴ Pro W3" charset="-128"/>
              <a:cs typeface="ヒラギノ角ゴ Pro W3" charset="-128"/>
            </a:endParaRPr>
          </a:p>
        </p:txBody>
      </p:sp>
      <p:sp>
        <p:nvSpPr>
          <p:cNvPr id="7" name="Titel 1"/>
          <p:cNvSpPr txBox="1">
            <a:spLocks/>
          </p:cNvSpPr>
          <p:nvPr/>
        </p:nvSpPr>
        <p:spPr bwMode="auto">
          <a:xfrm>
            <a:off x="1367419" y="58474"/>
            <a:ext cx="9951720"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Heavy-ion research and heavy-ion therapy</a:t>
            </a:r>
            <a:endParaRPr lang="de-DE" altLang="en-US" sz="3600" b="1" dirty="0">
              <a:solidFill>
                <a:srgbClr val="0000FF"/>
              </a:solidFill>
            </a:endParaRPr>
          </a:p>
        </p:txBody>
      </p:sp>
      <p:pic>
        <p:nvPicPr>
          <p:cNvPr id="4" name="Picture 3" descr="A diagram of a graph and a diagram of a graph&#10;&#10;Description automatically generated with medium confidence">
            <a:extLst>
              <a:ext uri="{FF2B5EF4-FFF2-40B4-BE49-F238E27FC236}">
                <a16:creationId xmlns:a16="http://schemas.microsoft.com/office/drawing/2014/main" id="{7894D00C-FEF4-2728-2441-ED6EB0DD10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44553" y="3626903"/>
            <a:ext cx="3917092" cy="3231097"/>
          </a:xfrm>
          <a:prstGeom prst="rect">
            <a:avLst/>
          </a:prstGeom>
        </p:spPr>
      </p:pic>
      <p:pic>
        <p:nvPicPr>
          <p:cNvPr id="6" name="Picture 5" descr="A diagram of a graph&#10;&#10;Description automatically generated with medium confidence">
            <a:extLst>
              <a:ext uri="{FF2B5EF4-FFF2-40B4-BE49-F238E27FC236}">
                <a16:creationId xmlns:a16="http://schemas.microsoft.com/office/drawing/2014/main" id="{18824003-76D1-0229-85DC-E2177CECB8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568429"/>
            <a:ext cx="3917092" cy="3231097"/>
          </a:xfrm>
          <a:prstGeom prst="rect">
            <a:avLst/>
          </a:prstGeom>
        </p:spPr>
      </p:pic>
      <p:pic>
        <p:nvPicPr>
          <p:cNvPr id="9" name="Picture 8" descr="A blue sign with white text&#10;&#10;Description automatically generated">
            <a:extLst>
              <a:ext uri="{FF2B5EF4-FFF2-40B4-BE49-F238E27FC236}">
                <a16:creationId xmlns:a16="http://schemas.microsoft.com/office/drawing/2014/main" id="{9FCF360E-9EE7-A3A5-266F-A54D552226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53420" y="2921000"/>
            <a:ext cx="2108200" cy="1016000"/>
          </a:xfrm>
          <a:prstGeom prst="rect">
            <a:avLst/>
          </a:prstGeom>
        </p:spPr>
      </p:pic>
      <p:sp>
        <p:nvSpPr>
          <p:cNvPr id="8" name="TextBox 7">
            <a:extLst>
              <a:ext uri="{FF2B5EF4-FFF2-40B4-BE49-F238E27FC236}">
                <a16:creationId xmlns:a16="http://schemas.microsoft.com/office/drawing/2014/main" id="{24546615-B618-0279-F5A7-B8512B83FD28}"/>
              </a:ext>
            </a:extLst>
          </p:cNvPr>
          <p:cNvSpPr txBox="1"/>
          <p:nvPr/>
        </p:nvSpPr>
        <p:spPr>
          <a:xfrm>
            <a:off x="3447466" y="5329052"/>
            <a:ext cx="3794459" cy="1077218"/>
          </a:xfrm>
          <a:prstGeom prst="rect">
            <a:avLst/>
          </a:prstGeom>
          <a:noFill/>
        </p:spPr>
        <p:txBody>
          <a:bodyPr wrap="square">
            <a:spAutoFit/>
          </a:bodyPr>
          <a:lstStyle/>
          <a:p>
            <a:pPr algn="ctr"/>
            <a:r>
              <a:rPr lang="en-US" sz="1600" dirty="0">
                <a:solidFill>
                  <a:srgbClr val="C00000"/>
                </a:solidFill>
                <a:effectLst/>
                <a:latin typeface="Calibri" panose="020F0502020204030204" pitchFamily="34" charset="0"/>
                <a:ea typeface="Times New Roman" panose="02020603050405020304" pitchFamily="18" charset="0"/>
              </a:rPr>
              <a:t>fundamental properties </a:t>
            </a:r>
          </a:p>
          <a:p>
            <a:pPr algn="ctr"/>
            <a:r>
              <a:rPr lang="en-US" sz="1600" dirty="0">
                <a:solidFill>
                  <a:srgbClr val="C00000"/>
                </a:solidFill>
                <a:effectLst/>
                <a:latin typeface="Calibri" panose="020F0502020204030204" pitchFamily="34" charset="0"/>
                <a:ea typeface="Times New Roman" panose="02020603050405020304" pitchFamily="18" charset="0"/>
              </a:rPr>
              <a:t>of particles </a:t>
            </a:r>
          </a:p>
          <a:p>
            <a:pPr algn="ctr"/>
            <a:r>
              <a:rPr lang="en-US" sz="1600" dirty="0">
                <a:solidFill>
                  <a:srgbClr val="C00000"/>
                </a:solidFill>
                <a:effectLst/>
                <a:latin typeface="Calibri" panose="020F0502020204030204" pitchFamily="34" charset="0"/>
                <a:ea typeface="Times New Roman" panose="02020603050405020304" pitchFamily="18" charset="0"/>
              </a:rPr>
              <a:t>and their interaction with matter </a:t>
            </a:r>
          </a:p>
          <a:p>
            <a:pPr algn="ctr"/>
            <a:r>
              <a:rPr lang="en-US" sz="1600" dirty="0">
                <a:solidFill>
                  <a:srgbClr val="C00000"/>
                </a:solidFill>
                <a:effectLst/>
                <a:latin typeface="Calibri" panose="020F0502020204030204" pitchFamily="34" charset="0"/>
                <a:ea typeface="Times New Roman" panose="02020603050405020304" pitchFamily="18" charset="0"/>
              </a:rPr>
              <a:t>in the service of society</a:t>
            </a:r>
            <a:endParaRPr lang="en-CH" sz="16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03409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F-LIBRARY-greek-13nov2020" id="{5D8397EB-1ACE-D841-98AD-8F19F533FFB7}" vid="{FD72F048-6602-DB43-995E-CA2822F532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YF-LIBRARY-greek-14nov2020-asgiven</Template>
  <TotalTime>30985</TotalTime>
  <Words>3620</Words>
  <Application>Microsoft Macintosh PowerPoint</Application>
  <PresentationFormat>Widescreen</PresentationFormat>
  <Paragraphs>651</Paragraphs>
  <Slides>75</Slides>
  <Notes>17</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75</vt:i4>
      </vt:variant>
    </vt:vector>
  </HeadingPairs>
  <TitlesOfParts>
    <vt:vector size="89" baseType="lpstr">
      <vt:lpstr>ＭＳ Ｐゴシック</vt:lpstr>
      <vt:lpstr>Aptos</vt:lpstr>
      <vt:lpstr>Arial</vt:lpstr>
      <vt:lpstr>ArialMT</vt:lpstr>
      <vt:lpstr>Calibri</vt:lpstr>
      <vt:lpstr>Calibri Light</vt:lpstr>
      <vt:lpstr>Courier New</vt:lpstr>
      <vt:lpstr>Helvetica</vt:lpstr>
      <vt:lpstr>Roboto</vt:lpstr>
      <vt:lpstr>Roboto Condensed</vt:lpstr>
      <vt:lpstr>Times New Roman</vt:lpstr>
      <vt:lpstr>Wingdings</vt:lpstr>
      <vt:lpstr>ヒラギノ角ゴ Pro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PTMC hands-on Treatment Planning</vt:lpstr>
      <vt:lpstr>PowerPoint Presentation</vt:lpstr>
      <vt:lpstr>PowerPoint Presentation</vt:lpstr>
      <vt:lpstr>PowerPoint Presentation</vt:lpstr>
      <vt:lpstr>New PTMC and Treatment Planning</vt:lpstr>
      <vt:lpstr>PowerPoint Presentation</vt:lpstr>
      <vt:lpstr>PowerPoint Presentation</vt:lpstr>
      <vt:lpstr>PowerPoint Presentation</vt:lpstr>
      <vt:lpstr>PowerPoint Presentation</vt:lpstr>
      <vt:lpstr>PowerPoint Presentation</vt:lpstr>
      <vt:lpstr>PowerPoint Presentation</vt:lpstr>
      <vt:lpstr>First PTMCs within IFIGENEIA, at Sarajevo </vt:lpstr>
      <vt:lpstr>First PTMCs within IFIGENEIA, at Sarajevo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WP7 goal – analyse and optimise the main accelerator components</vt:lpstr>
      <vt:lpstr>PowerPoint Presentation</vt:lpstr>
      <vt:lpstr>PowerPoint Presentation</vt:lpstr>
      <vt:lpstr>PowerPoint Presentation</vt:lpstr>
      <vt:lpstr>Accelerators: our key to the subatomic world</vt:lpstr>
      <vt:lpstr>Accelerators: can precisely deliver energy</vt:lpstr>
      <vt:lpstr>PowerPoint Presentation</vt:lpstr>
      <vt:lpstr>And if the cells has the cancer?  Killed ! </vt:lpstr>
      <vt:lpstr>Comparing photons, protons, and heavier 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WP7 goal – analyse and optimise the main accelerator components</vt:lpstr>
      <vt:lpstr>PowerPoint Presentation</vt:lpstr>
      <vt:lpstr>Linear accelerators radio-isotope production in US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Πορεία από Έρευνα σε Εφαρμογές</dc:title>
  <dc:creator>Microsoft Office User</dc:creator>
  <cp:lastModifiedBy>Yiota Foka</cp:lastModifiedBy>
  <cp:revision>235</cp:revision>
  <dcterms:created xsi:type="dcterms:W3CDTF">2020-11-14T06:35:33Z</dcterms:created>
  <dcterms:modified xsi:type="dcterms:W3CDTF">2026-05-31T19:04:45Z</dcterms:modified>
</cp:coreProperties>
</file>