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7" r:id="rId2"/>
  </p:sldMasterIdLst>
  <p:notesMasterIdLst>
    <p:notesMasterId r:id="rId32"/>
  </p:notesMasterIdLst>
  <p:handoutMasterIdLst>
    <p:handoutMasterId r:id="rId33"/>
  </p:handoutMasterIdLst>
  <p:sldIdLst>
    <p:sldId id="256" r:id="rId3"/>
    <p:sldId id="292" r:id="rId4"/>
    <p:sldId id="294" r:id="rId5"/>
    <p:sldId id="296" r:id="rId6"/>
    <p:sldId id="277" r:id="rId7"/>
    <p:sldId id="300" r:id="rId8"/>
    <p:sldId id="260" r:id="rId9"/>
    <p:sldId id="263" r:id="rId10"/>
    <p:sldId id="280" r:id="rId11"/>
    <p:sldId id="298" r:id="rId12"/>
    <p:sldId id="284" r:id="rId13"/>
    <p:sldId id="281" r:id="rId14"/>
    <p:sldId id="276" r:id="rId15"/>
    <p:sldId id="279" r:id="rId16"/>
    <p:sldId id="299" r:id="rId17"/>
    <p:sldId id="264" r:id="rId18"/>
    <p:sldId id="259" r:id="rId19"/>
    <p:sldId id="266" r:id="rId20"/>
    <p:sldId id="265" r:id="rId21"/>
    <p:sldId id="267" r:id="rId22"/>
    <p:sldId id="268" r:id="rId23"/>
    <p:sldId id="269" r:id="rId24"/>
    <p:sldId id="270" r:id="rId25"/>
    <p:sldId id="271" r:id="rId26"/>
    <p:sldId id="272" r:id="rId27"/>
    <p:sldId id="273" r:id="rId28"/>
    <p:sldId id="274" r:id="rId29"/>
    <p:sldId id="275" r:id="rId30"/>
    <p:sldId id="288" r:id="rId31"/>
  </p:sldIdLst>
  <p:sldSz cx="9144000" cy="5143500" type="screen16x9"/>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21" autoAdjust="0"/>
    <p:restoredTop sz="94655" autoAdjust="0"/>
  </p:normalViewPr>
  <p:slideViewPr>
    <p:cSldViewPr snapToGrid="0" snapToObjects="1">
      <p:cViewPr varScale="1">
        <p:scale>
          <a:sx n="91" d="100"/>
          <a:sy n="91" d="100"/>
        </p:scale>
        <p:origin x="704"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1" d="100"/>
        <a:sy n="10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31.05.2026</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31.05.2026</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Marcador de número de diapositiva 1">
            <a:extLst>
              <a:ext uri="{FF2B5EF4-FFF2-40B4-BE49-F238E27FC236}">
                <a16:creationId xmlns:a16="http://schemas.microsoft.com/office/drawing/2014/main" id="{10004526-E16B-6FF6-4ABB-5406F7F4A409}"/>
              </a:ext>
            </a:extLst>
          </p:cNvPr>
          <p:cNvSpPr>
            <a:spLocks noGrp="1"/>
          </p:cNvSpPr>
          <p:nvPr>
            <p:ph type="sldNum" sz="quarter" idx="5"/>
          </p:nvPr>
        </p:nvSpPr>
        <p:spPr/>
        <p:txBody>
          <a:bodyPr/>
          <a:lstStyle/>
          <a:p>
            <a:fld id="{DAE02386-BEE7-5D4D-B4E7-4BB579C47884}" type="slidenum">
              <a:rPr lang="de-DE" smtClean="0"/>
              <a:t>12</a:t>
            </a:fld>
            <a:endParaRPr lang="de-DE"/>
          </a:p>
        </p:txBody>
      </p:sp>
    </p:spTree>
    <p:extLst>
      <p:ext uri="{BB962C8B-B14F-4D97-AF65-F5344CB8AC3E}">
        <p14:creationId xmlns:p14="http://schemas.microsoft.com/office/powerpoint/2010/main" val="1813813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7040B52E-6118-F844-8FBE-85B6AFDC9E2A}"/>
              </a:ext>
            </a:extLst>
          </p:cNvPr>
          <p:cNvGrpSpPr/>
          <p:nvPr userDrawn="1"/>
        </p:nvGrpSpPr>
        <p:grpSpPr>
          <a:xfrm>
            <a:off x="1502578" y="976199"/>
            <a:ext cx="7426269" cy="3877686"/>
            <a:chOff x="1502578" y="976199"/>
            <a:chExt cx="7426269" cy="3877686"/>
          </a:xfrm>
        </p:grpSpPr>
        <p:sp>
          <p:nvSpPr>
            <p:cNvPr id="4" name="Rechteck 3">
              <a:extLst>
                <a:ext uri="{FF2B5EF4-FFF2-40B4-BE49-F238E27FC236}">
                  <a16:creationId xmlns:a16="http://schemas.microsoft.com/office/drawing/2014/main" id="{3FAB316F-95F1-6040-AB6B-EF23A5D58FAF}"/>
                </a:ext>
              </a:extLst>
            </p:cNvPr>
            <p:cNvSpPr/>
            <p:nvPr userDrawn="1"/>
          </p:nvSpPr>
          <p:spPr>
            <a:xfrm>
              <a:off x="7781365" y="3854824"/>
              <a:ext cx="1147482" cy="9990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pic>
          <p:nvPicPr>
            <p:cNvPr id="8" name="Grafik 7">
              <a:extLst>
                <a:ext uri="{FF2B5EF4-FFF2-40B4-BE49-F238E27FC236}">
                  <a16:creationId xmlns:a16="http://schemas.microsoft.com/office/drawing/2014/main" id="{9DE39F29-B8C0-C64D-ADFE-A8AFF963CB13}"/>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502578" y="976199"/>
              <a:ext cx="6099496" cy="3877686"/>
            </a:xfrm>
            <a:prstGeom prst="rect">
              <a:avLst/>
            </a:prstGeom>
          </p:spPr>
        </p:pic>
      </p:grpSp>
      <p:sp>
        <p:nvSpPr>
          <p:cNvPr id="2" name="Titel 1"/>
          <p:cNvSpPr>
            <a:spLocks noGrp="1"/>
          </p:cNvSpPr>
          <p:nvPr>
            <p:ph type="ctrTitle"/>
          </p:nvPr>
        </p:nvSpPr>
        <p:spPr>
          <a:xfrm>
            <a:off x="2151529" y="2738074"/>
            <a:ext cx="4303059" cy="584900"/>
          </a:xfrm>
        </p:spPr>
        <p:txBody>
          <a:bodyPr anchor="b" anchorCtr="0">
            <a:noAutofit/>
          </a:bodyPr>
          <a:lstStyle>
            <a:lvl1pPr algn="ctr">
              <a:defRPr sz="2400">
                <a:solidFill>
                  <a:srgbClr val="666666"/>
                </a:solidFill>
              </a:defRPr>
            </a:lvl1pPr>
          </a:lstStyle>
          <a:p>
            <a:r>
              <a:rPr lang="en-GB"/>
              <a:t>Click to edit Master title style</a:t>
            </a:r>
            <a:endParaRPr lang="de-DE" dirty="0"/>
          </a:p>
        </p:txBody>
      </p:sp>
      <p:sp>
        <p:nvSpPr>
          <p:cNvPr id="3" name="Untertitel 2"/>
          <p:cNvSpPr>
            <a:spLocks noGrp="1"/>
          </p:cNvSpPr>
          <p:nvPr>
            <p:ph type="subTitle" idx="1"/>
          </p:nvPr>
        </p:nvSpPr>
        <p:spPr>
          <a:xfrm>
            <a:off x="2151529" y="3322973"/>
            <a:ext cx="4303060" cy="531851"/>
          </a:xfrm>
        </p:spPr>
        <p:txBody>
          <a:bodyPr>
            <a:normAutofit/>
          </a:bodyPr>
          <a:lstStyle>
            <a:lvl1pPr marL="0" indent="0" algn="ctr">
              <a:buNone/>
              <a:defRPr sz="1500">
                <a:solidFill>
                  <a:schemeClr val="bg1">
                    <a:lumMod val="6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de-DE" dirty="0"/>
          </a:p>
        </p:txBody>
      </p:sp>
      <p:sp>
        <p:nvSpPr>
          <p:cNvPr id="13" name="Rechteck 12"/>
          <p:cNvSpPr/>
          <p:nvPr userDrawn="1"/>
        </p:nvSpPr>
        <p:spPr>
          <a:xfrm>
            <a:off x="404091" y="4987636"/>
            <a:ext cx="3371273" cy="155864"/>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240993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pPr algn="l"/>
            <a:endParaRPr lang="de-DE" dirty="0"/>
          </a:p>
        </p:txBody>
      </p:sp>
      <p:sp>
        <p:nvSpPr>
          <p:cNvPr id="7" name="Slide Number Placeholder 6"/>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23157984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de-DE" dirty="0"/>
          </a:p>
        </p:txBody>
      </p:sp>
      <p:sp>
        <p:nvSpPr>
          <p:cNvPr id="8" name="Footer Placeholder 7"/>
          <p:cNvSpPr>
            <a:spLocks noGrp="1"/>
          </p:cNvSpPr>
          <p:nvPr>
            <p:ph type="ftr" sz="quarter" idx="11"/>
          </p:nvPr>
        </p:nvSpPr>
        <p:spPr/>
        <p:txBody>
          <a:bodyPr/>
          <a:lstStyle/>
          <a:p>
            <a:pPr algn="l"/>
            <a:endParaRPr lang="de-DE" dirty="0"/>
          </a:p>
        </p:txBody>
      </p:sp>
      <p:sp>
        <p:nvSpPr>
          <p:cNvPr id="9" name="Slide Number Placeholder 8"/>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9261276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de-DE" dirty="0"/>
          </a:p>
        </p:txBody>
      </p:sp>
      <p:sp>
        <p:nvSpPr>
          <p:cNvPr id="4" name="Footer Placeholder 3"/>
          <p:cNvSpPr>
            <a:spLocks noGrp="1"/>
          </p:cNvSpPr>
          <p:nvPr>
            <p:ph type="ftr" sz="quarter" idx="11"/>
          </p:nvPr>
        </p:nvSpPr>
        <p:spPr/>
        <p:txBody>
          <a:bodyPr/>
          <a:lstStyle/>
          <a:p>
            <a:pPr algn="l"/>
            <a:endParaRPr lang="de-DE" dirty="0"/>
          </a:p>
        </p:txBody>
      </p:sp>
      <p:sp>
        <p:nvSpPr>
          <p:cNvPr id="5" name="Slide Number Placeholder 4"/>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98465360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de-DE" dirty="0"/>
          </a:p>
        </p:txBody>
      </p:sp>
      <p:sp>
        <p:nvSpPr>
          <p:cNvPr id="3" name="Footer Placeholder 2"/>
          <p:cNvSpPr>
            <a:spLocks noGrp="1"/>
          </p:cNvSpPr>
          <p:nvPr>
            <p:ph type="ftr" sz="quarter" idx="11"/>
          </p:nvPr>
        </p:nvSpPr>
        <p:spPr/>
        <p:txBody>
          <a:bodyPr/>
          <a:lstStyle/>
          <a:p>
            <a:pPr algn="l"/>
            <a:endParaRPr lang="de-DE" dirty="0"/>
          </a:p>
        </p:txBody>
      </p:sp>
      <p:sp>
        <p:nvSpPr>
          <p:cNvPr id="4" name="Slide Number Placeholder 3"/>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25374861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pPr algn="l"/>
            <a:endParaRPr lang="de-DE" dirty="0"/>
          </a:p>
        </p:txBody>
      </p:sp>
      <p:sp>
        <p:nvSpPr>
          <p:cNvPr id="7" name="Slide Number Placeholder 6"/>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404562695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de-DE" dirty="0"/>
          </a:p>
        </p:txBody>
      </p:sp>
      <p:sp>
        <p:nvSpPr>
          <p:cNvPr id="6" name="Footer Placeholder 5"/>
          <p:cNvSpPr>
            <a:spLocks noGrp="1"/>
          </p:cNvSpPr>
          <p:nvPr>
            <p:ph type="ftr" sz="quarter" idx="11"/>
          </p:nvPr>
        </p:nvSpPr>
        <p:spPr/>
        <p:txBody>
          <a:bodyPr/>
          <a:lstStyle/>
          <a:p>
            <a:pPr algn="l"/>
            <a:endParaRPr lang="de-DE" dirty="0"/>
          </a:p>
        </p:txBody>
      </p:sp>
      <p:sp>
        <p:nvSpPr>
          <p:cNvPr id="7" name="Slide Number Placeholder 6"/>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354125408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pPr algn="l"/>
            <a:endParaRPr lang="de-DE" dirty="0"/>
          </a:p>
        </p:txBody>
      </p:sp>
      <p:sp>
        <p:nvSpPr>
          <p:cNvPr id="6" name="Slide Number Placeholder 5"/>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386984511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pPr algn="l"/>
            <a:endParaRPr lang="de-DE" dirty="0"/>
          </a:p>
        </p:txBody>
      </p:sp>
      <p:sp>
        <p:nvSpPr>
          <p:cNvPr id="6" name="Slide Number Placeholder 5"/>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128505726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E27A2-0863-4067-941F-5515427FC4BD}" type="slidenum">
              <a:rPr lang="en-US" smtClean="0"/>
              <a:t>‹#›</a:t>
            </a:fld>
            <a:endParaRPr lang="en-US"/>
          </a:p>
        </p:txBody>
      </p:sp>
    </p:spTree>
    <p:extLst>
      <p:ext uri="{BB962C8B-B14F-4D97-AF65-F5344CB8AC3E}">
        <p14:creationId xmlns:p14="http://schemas.microsoft.com/office/powerpoint/2010/main" val="1534212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8" y="230397"/>
            <a:ext cx="6700979" cy="590668"/>
          </a:xfrm>
        </p:spPr>
        <p:txBody>
          <a:bodyPr/>
          <a:lstStyle/>
          <a:p>
            <a:r>
              <a:rPr lang="en-GB"/>
              <a:t>Click to edit Master title style</a:t>
            </a:r>
            <a:endParaRPr lang="de-DE"/>
          </a:p>
        </p:txBody>
      </p:sp>
      <p:sp>
        <p:nvSpPr>
          <p:cNvPr id="3" name="Inhaltsplatzhalter 2"/>
          <p:cNvSpPr>
            <a:spLocks noGrp="1"/>
          </p:cNvSpPr>
          <p:nvPr>
            <p:ph idx="1"/>
          </p:nvPr>
        </p:nvSpPr>
        <p:spPr/>
        <p:txBody>
          <a:bodyPr/>
          <a:lstStyle/>
          <a:p>
            <a:pPr lvl="0"/>
            <a:r>
              <a:rPr lang="en-GB"/>
              <a:t>Click to edit Master text styles</a:t>
            </a:r>
          </a:p>
        </p:txBody>
      </p:sp>
      <p:sp>
        <p:nvSpPr>
          <p:cNvPr id="6" name="Foliennummernplatzhalter 5"/>
          <p:cNvSpPr>
            <a:spLocks noGrp="1"/>
          </p:cNvSpPr>
          <p:nvPr>
            <p:ph type="sldNum" sz="quarter" idx="12"/>
          </p:nvPr>
        </p:nvSpPr>
        <p:spPr/>
        <p:txBody>
          <a:bodyPr/>
          <a:lstStyle/>
          <a:p>
            <a:fld id="{125CBDDA-5CCF-8748-8988-9DC6C8981774}" type="slidenum">
              <a:rPr lang="de-DE" smtClean="0"/>
              <a:t>‹#›</a:t>
            </a:fld>
            <a:endParaRPr lang="de-DE"/>
          </a:p>
        </p:txBody>
      </p:sp>
      <p:sp>
        <p:nvSpPr>
          <p:cNvPr id="5" name="Datumsplatzhalter 4"/>
          <p:cNvSpPr>
            <a:spLocks noGrp="1"/>
          </p:cNvSpPr>
          <p:nvPr>
            <p:ph type="dt" sz="half" idx="2"/>
          </p:nvPr>
        </p:nvSpPr>
        <p:spPr>
          <a:xfrm>
            <a:off x="7123547" y="4914483"/>
            <a:ext cx="825285" cy="273844"/>
          </a:xfrm>
          <a:prstGeom prst="rect">
            <a:avLst/>
          </a:prstGeom>
        </p:spPr>
        <p:txBody>
          <a:bodyPr vert="horz" lIns="91440" tIns="45720" rIns="91440" bIns="45720" rtlCol="0" anchor="ctr"/>
          <a:lstStyle>
            <a:lvl1pPr algn="r">
              <a:defRPr sz="750">
                <a:solidFill>
                  <a:schemeClr val="tx1"/>
                </a:solidFill>
              </a:defRPr>
            </a:lvl1pPr>
          </a:lstStyle>
          <a:p>
            <a:endParaRPr lang="de-DE" dirty="0"/>
          </a:p>
        </p:txBody>
      </p:sp>
      <p:sp>
        <p:nvSpPr>
          <p:cNvPr id="8"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DE"/>
          </a:p>
        </p:txBody>
      </p:sp>
      <p:sp>
        <p:nvSpPr>
          <p:cNvPr id="3" name="Inhaltsplatzhalter 2"/>
          <p:cNvSpPr>
            <a:spLocks noGrp="1"/>
          </p:cNvSpPr>
          <p:nvPr>
            <p:ph sz="half" idx="1"/>
          </p:nvPr>
        </p:nvSpPr>
        <p:spPr>
          <a:xfrm>
            <a:off x="457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GB"/>
              <a:t>Click to edit Master text styles</a:t>
            </a:r>
          </a:p>
        </p:txBody>
      </p:sp>
      <p:sp>
        <p:nvSpPr>
          <p:cNvPr id="4" name="Inhaltsplatzhalter 3"/>
          <p:cNvSpPr>
            <a:spLocks noGrp="1"/>
          </p:cNvSpPr>
          <p:nvPr>
            <p:ph sz="half" idx="2"/>
          </p:nvPr>
        </p:nvSpPr>
        <p:spPr>
          <a:xfrm>
            <a:off x="4648200" y="1200151"/>
            <a:ext cx="4038600" cy="3394472"/>
          </a:xfrm>
        </p:spPr>
        <p:txBody>
          <a:bodyPr/>
          <a:lstStyle>
            <a:lvl1pPr>
              <a:defRPr sz="1800"/>
            </a:lvl1pPr>
            <a:lvl2pPr>
              <a:defRPr sz="1500"/>
            </a:lvl2pPr>
            <a:lvl3pPr>
              <a:defRPr sz="1350"/>
            </a:lvl3pPr>
            <a:lvl4pPr>
              <a:defRPr sz="1200"/>
            </a:lvl4pPr>
            <a:lvl5pPr>
              <a:defRPr sz="1050"/>
            </a:lvl5pPr>
            <a:lvl6pPr>
              <a:defRPr sz="1350"/>
            </a:lvl6pPr>
            <a:lvl7pPr>
              <a:defRPr sz="1350"/>
            </a:lvl7pPr>
            <a:lvl8pPr>
              <a:defRPr sz="1350"/>
            </a:lvl8pPr>
            <a:lvl9pPr>
              <a:defRPr sz="1350"/>
            </a:lvl9pPr>
          </a:lstStyle>
          <a:p>
            <a:pPr lvl="0"/>
            <a:r>
              <a:rPr lang="en-GB"/>
              <a:t>Click to edit Master text styles</a:t>
            </a:r>
          </a:p>
        </p:txBody>
      </p:sp>
      <p:sp>
        <p:nvSpPr>
          <p:cNvPr id="7" name="Foliennummernplatzhalter 6"/>
          <p:cNvSpPr>
            <a:spLocks noGrp="1"/>
          </p:cNvSpPr>
          <p:nvPr>
            <p:ph type="sldNum" sz="quarter" idx="12"/>
          </p:nvPr>
        </p:nvSpPr>
        <p:spPr/>
        <p:txBody>
          <a:bodyPr/>
          <a:lstStyle/>
          <a:p>
            <a:fld id="{125CBDDA-5CCF-8748-8988-9DC6C8981774}" type="slidenum">
              <a:rPr lang="de-DE" smtClean="0"/>
              <a:t>‹#›</a:t>
            </a:fld>
            <a:endParaRPr lang="de-DE"/>
          </a:p>
        </p:txBody>
      </p:sp>
      <p:sp>
        <p:nvSpPr>
          <p:cNvPr id="6" name="Datumsplatzhalter 4"/>
          <p:cNvSpPr>
            <a:spLocks noGrp="1"/>
          </p:cNvSpPr>
          <p:nvPr>
            <p:ph type="dt" sz="half" idx="13"/>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endParaRPr lang="de-DE" dirty="0"/>
          </a:p>
        </p:txBody>
      </p:sp>
      <p:sp>
        <p:nvSpPr>
          <p:cNvPr id="9"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a:t>
            </a:fld>
            <a:endParaRPr lang="de-DE"/>
          </a:p>
        </p:txBody>
      </p:sp>
      <p:sp>
        <p:nvSpPr>
          <p:cNvPr id="4" name="Datumsplatzhalter 4"/>
          <p:cNvSpPr>
            <a:spLocks noGrp="1"/>
          </p:cNvSpPr>
          <p:nvPr>
            <p:ph type="dt" sz="half" idx="2"/>
          </p:nvPr>
        </p:nvSpPr>
        <p:spPr>
          <a:xfrm>
            <a:off x="7099001" y="4914483"/>
            <a:ext cx="849831" cy="273844"/>
          </a:xfrm>
          <a:prstGeom prst="rect">
            <a:avLst/>
          </a:prstGeom>
        </p:spPr>
        <p:txBody>
          <a:bodyPr vert="horz" lIns="91440" tIns="45720" rIns="91440" bIns="45720" rtlCol="0" anchor="ctr"/>
          <a:lstStyle>
            <a:lvl1pPr algn="r">
              <a:defRPr sz="750">
                <a:solidFill>
                  <a:schemeClr val="tx1"/>
                </a:solidFill>
              </a:defRPr>
            </a:lvl1pPr>
          </a:lstStyle>
          <a:p>
            <a:endParaRPr lang="de-DE" dirty="0"/>
          </a:p>
        </p:txBody>
      </p:sp>
      <p:sp>
        <p:nvSpPr>
          <p:cNvPr id="7" name="Fußzeilenplatzhalter 7"/>
          <p:cNvSpPr>
            <a:spLocks noGrp="1"/>
          </p:cNvSpPr>
          <p:nvPr>
            <p:ph type="ftr" sz="quarter" idx="3"/>
          </p:nvPr>
        </p:nvSpPr>
        <p:spPr>
          <a:xfrm>
            <a:off x="3962401" y="4920459"/>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endParaRPr lang="de-DE" dirty="0"/>
          </a:p>
        </p:txBody>
      </p:sp>
    </p:spTree>
    <p:extLst>
      <p:ext uri="{BB962C8B-B14F-4D97-AF65-F5344CB8AC3E}">
        <p14:creationId xmlns:p14="http://schemas.microsoft.com/office/powerpoint/2010/main" val="3889792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3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9" name="Google Shape;19;p3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189" lvl="0" indent="-342892" algn="l">
              <a:lnSpc>
                <a:spcPct val="115000"/>
              </a:lnSpc>
              <a:spcBef>
                <a:spcPts val="0"/>
              </a:spcBef>
              <a:spcAft>
                <a:spcPts val="0"/>
              </a:spcAft>
              <a:buSzPts val="1800"/>
              <a:buChar char="●"/>
              <a:defRPr/>
            </a:lvl1pPr>
            <a:lvl2pPr marL="914378" lvl="1" indent="-317492" algn="l">
              <a:lnSpc>
                <a:spcPct val="115000"/>
              </a:lnSpc>
              <a:spcBef>
                <a:spcPts val="1600"/>
              </a:spcBef>
              <a:spcAft>
                <a:spcPts val="0"/>
              </a:spcAft>
              <a:buSzPts val="1400"/>
              <a:buChar char="○"/>
              <a:defRPr/>
            </a:lvl2pPr>
            <a:lvl3pPr marL="1371566" lvl="2" indent="-317492" algn="l">
              <a:lnSpc>
                <a:spcPct val="115000"/>
              </a:lnSpc>
              <a:spcBef>
                <a:spcPts val="1600"/>
              </a:spcBef>
              <a:spcAft>
                <a:spcPts val="0"/>
              </a:spcAft>
              <a:buSzPts val="1400"/>
              <a:buChar char="■"/>
              <a:defRPr/>
            </a:lvl3pPr>
            <a:lvl4pPr marL="1828754" lvl="3" indent="-317492" algn="l">
              <a:lnSpc>
                <a:spcPct val="115000"/>
              </a:lnSpc>
              <a:spcBef>
                <a:spcPts val="1600"/>
              </a:spcBef>
              <a:spcAft>
                <a:spcPts val="0"/>
              </a:spcAft>
              <a:buSzPts val="1400"/>
              <a:buChar char="●"/>
              <a:defRPr/>
            </a:lvl4pPr>
            <a:lvl5pPr marL="2285943" lvl="4" indent="-317492" algn="l">
              <a:lnSpc>
                <a:spcPct val="115000"/>
              </a:lnSpc>
              <a:spcBef>
                <a:spcPts val="1600"/>
              </a:spcBef>
              <a:spcAft>
                <a:spcPts val="0"/>
              </a:spcAft>
              <a:buSzPts val="1400"/>
              <a:buChar char="○"/>
              <a:defRPr/>
            </a:lvl5pPr>
            <a:lvl6pPr marL="2743132" lvl="5" indent="-317492" algn="l">
              <a:lnSpc>
                <a:spcPct val="115000"/>
              </a:lnSpc>
              <a:spcBef>
                <a:spcPts val="1600"/>
              </a:spcBef>
              <a:spcAft>
                <a:spcPts val="0"/>
              </a:spcAft>
              <a:buSzPts val="1400"/>
              <a:buChar char="■"/>
              <a:defRPr/>
            </a:lvl6pPr>
            <a:lvl7pPr marL="3200320" lvl="6" indent="-317492" algn="l">
              <a:lnSpc>
                <a:spcPct val="115000"/>
              </a:lnSpc>
              <a:spcBef>
                <a:spcPts val="1600"/>
              </a:spcBef>
              <a:spcAft>
                <a:spcPts val="0"/>
              </a:spcAft>
              <a:buSzPts val="1400"/>
              <a:buChar char="●"/>
              <a:defRPr/>
            </a:lvl7pPr>
            <a:lvl8pPr marL="3657509" lvl="7" indent="-317492" algn="l">
              <a:lnSpc>
                <a:spcPct val="115000"/>
              </a:lnSpc>
              <a:spcBef>
                <a:spcPts val="1600"/>
              </a:spcBef>
              <a:spcAft>
                <a:spcPts val="0"/>
              </a:spcAft>
              <a:buSzPts val="1400"/>
              <a:buChar char="○"/>
              <a:defRPr/>
            </a:lvl8pPr>
            <a:lvl9pPr marL="4114697" lvl="8" indent="-317492" algn="l">
              <a:lnSpc>
                <a:spcPct val="115000"/>
              </a:lnSpc>
              <a:spcBef>
                <a:spcPts val="1600"/>
              </a:spcBef>
              <a:spcAft>
                <a:spcPts val="1600"/>
              </a:spcAft>
              <a:buSzPts val="1400"/>
              <a:buChar char="■"/>
              <a:defRPr/>
            </a:lvl9pPr>
          </a:lstStyle>
          <a:p>
            <a:endParaRPr/>
          </a:p>
        </p:txBody>
      </p:sp>
      <p:sp>
        <p:nvSpPr>
          <p:cNvPr id="20" name="Google Shape;2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fld id="{00000000-1234-1234-1234-123412341234}" type="slidenum">
              <a:rPr lang="es" smtClean="0"/>
              <a:pPr/>
              <a:t>‹#›</a:t>
            </a:fld>
            <a:endParaRPr lang="es"/>
          </a:p>
        </p:txBody>
      </p:sp>
    </p:spTree>
    <p:extLst>
      <p:ext uri="{BB962C8B-B14F-4D97-AF65-F5344CB8AC3E}">
        <p14:creationId xmlns:p14="http://schemas.microsoft.com/office/powerpoint/2010/main" val="3696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685331" y="1604041"/>
            <a:ext cx="7773339" cy="1883876"/>
          </a:xfrm>
        </p:spPr>
        <p:txBody>
          <a:bodyPr anchor="b"/>
          <a:lstStyle>
            <a:lvl1pPr algn="ct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85331" y="3496751"/>
            <a:ext cx="7773339" cy="855483"/>
          </a:xfrm>
        </p:spPr>
        <p:txBody>
          <a:bodyPr anchor="t"/>
          <a:lstStyle>
            <a:lvl1pPr marL="0" indent="0" algn="ctr">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1E27A2-0863-4067-941F-5515427FC4BD}" type="slidenum">
              <a:rPr lang="en-US" smtClean="0"/>
              <a:t>‹#›</a:t>
            </a:fld>
            <a:endParaRPr lang="en-US"/>
          </a:p>
        </p:txBody>
      </p:sp>
    </p:spTree>
    <p:extLst>
      <p:ext uri="{BB962C8B-B14F-4D97-AF65-F5344CB8AC3E}">
        <p14:creationId xmlns:p14="http://schemas.microsoft.com/office/powerpoint/2010/main" val="270190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pPr algn="l"/>
            <a:endParaRPr lang="de-DE" dirty="0"/>
          </a:p>
        </p:txBody>
      </p:sp>
      <p:sp>
        <p:nvSpPr>
          <p:cNvPr id="6" name="Slide Number Placeholder 5"/>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306785025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pPr algn="l"/>
            <a:endParaRPr lang="de-DE" dirty="0"/>
          </a:p>
        </p:txBody>
      </p:sp>
      <p:sp>
        <p:nvSpPr>
          <p:cNvPr id="6" name="Slide Number Placeholder 5"/>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240102530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de-DE" dirty="0"/>
          </a:p>
        </p:txBody>
      </p:sp>
      <p:sp>
        <p:nvSpPr>
          <p:cNvPr id="5" name="Footer Placeholder 4"/>
          <p:cNvSpPr>
            <a:spLocks noGrp="1"/>
          </p:cNvSpPr>
          <p:nvPr>
            <p:ph type="ftr" sz="quarter" idx="11"/>
          </p:nvPr>
        </p:nvSpPr>
        <p:spPr/>
        <p:txBody>
          <a:bodyPr/>
          <a:lstStyle/>
          <a:p>
            <a:pPr algn="l"/>
            <a:endParaRPr lang="de-DE" dirty="0"/>
          </a:p>
        </p:txBody>
      </p:sp>
      <p:sp>
        <p:nvSpPr>
          <p:cNvPr id="6" name="Slide Number Placeholder 5"/>
          <p:cNvSpPr>
            <a:spLocks noGrp="1"/>
          </p:cNvSpPr>
          <p:nvPr>
            <p:ph type="sldNum" sz="quarter" idx="12"/>
          </p:nvPr>
        </p:nvSpPr>
        <p:spPr/>
        <p:txBody>
          <a:bodyPr/>
          <a:lstStyle/>
          <a:p>
            <a:fld id="{125CBDDA-5CCF-8748-8988-9DC6C8981774}" type="slidenum">
              <a:rPr lang="de-DE" smtClean="0"/>
              <a:pPr/>
              <a:t>‹#›</a:t>
            </a:fld>
            <a:endParaRPr lang="de-DE" dirty="0"/>
          </a:p>
        </p:txBody>
      </p:sp>
    </p:spTree>
    <p:extLst>
      <p:ext uri="{BB962C8B-B14F-4D97-AF65-F5344CB8AC3E}">
        <p14:creationId xmlns:p14="http://schemas.microsoft.com/office/powerpoint/2010/main" val="37737296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image" Target="../media/image2.png"/><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22"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23"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24"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5"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317635" y="1088015"/>
            <a:ext cx="8420176" cy="367768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8015792" y="4914482"/>
            <a:ext cx="744898" cy="273844"/>
          </a:xfrm>
          <a:prstGeom prst="rect">
            <a:avLst/>
          </a:prstGeom>
        </p:spPr>
        <p:txBody>
          <a:bodyPr vert="horz" lIns="91440" tIns="45720" rIns="91440" bIns="45720" rtlCol="0" anchor="ctr"/>
          <a:lstStyle>
            <a:lvl1pPr algn="r">
              <a:defRPr sz="750">
                <a:solidFill>
                  <a:srgbClr val="333333"/>
                </a:solidFill>
                <a:latin typeface="Arial"/>
                <a:cs typeface="Arial"/>
              </a:defRPr>
            </a:lvl1pPr>
          </a:lstStyle>
          <a:p>
            <a:fld id="{125CBDDA-5CCF-8748-8988-9DC6C8981774}" type="slidenum">
              <a:rPr lang="de-DE" smtClean="0"/>
              <a:pPr/>
              <a:t>‹#›</a:t>
            </a:fld>
            <a:endParaRPr lang="de-DE" dirty="0"/>
          </a:p>
        </p:txBody>
      </p:sp>
      <p:sp>
        <p:nvSpPr>
          <p:cNvPr id="11" name="Textfeld 10"/>
          <p:cNvSpPr txBox="1"/>
          <p:nvPr/>
        </p:nvSpPr>
        <p:spPr>
          <a:xfrm>
            <a:off x="435270" y="4950517"/>
            <a:ext cx="3527133" cy="207749"/>
          </a:xfrm>
          <a:prstGeom prst="rect">
            <a:avLst/>
          </a:prstGeom>
          <a:noFill/>
        </p:spPr>
        <p:txBody>
          <a:bodyPr wrap="square" rtlCol="0" anchor="ctr">
            <a:spAutoFit/>
          </a:bodyPr>
          <a:lstStyle/>
          <a:p>
            <a:pPr marL="0" marR="0" indent="0" algn="l" defTabSz="342900" rtl="0" eaLnBrk="1" fontAlgn="auto" latinLnBrk="0" hangingPunct="1">
              <a:lnSpc>
                <a:spcPct val="100000"/>
              </a:lnSpc>
              <a:spcBef>
                <a:spcPts val="0"/>
              </a:spcBef>
              <a:spcAft>
                <a:spcPts val="0"/>
              </a:spcAft>
              <a:buClrTx/>
              <a:buSzTx/>
              <a:buFontTx/>
              <a:buNone/>
              <a:tabLst/>
              <a:defRPr/>
            </a:pPr>
            <a:r>
              <a:rPr lang="de-DE" sz="75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317638" y="231075"/>
            <a:ext cx="6129236" cy="590668"/>
          </a:xfrm>
          <a:prstGeom prst="rect">
            <a:avLst/>
          </a:prstGeom>
        </p:spPr>
        <p:txBody>
          <a:bodyPr vert="horz" lIns="91440" tIns="45720" rIns="91440" bIns="45720" rtlCol="0" anchor="b" anchorCtr="0">
            <a:noAutofit/>
          </a:bodyPr>
          <a:lstStyle/>
          <a:p>
            <a:r>
              <a:rPr lang="de-DE" dirty="0"/>
              <a:t>Mastertitelformat bearbeiten</a:t>
            </a:r>
          </a:p>
        </p:txBody>
      </p:sp>
      <p:sp>
        <p:nvSpPr>
          <p:cNvPr id="5" name="Datumsplatzhalter 4"/>
          <p:cNvSpPr>
            <a:spLocks noGrp="1"/>
          </p:cNvSpPr>
          <p:nvPr>
            <p:ph type="dt" sz="half" idx="2"/>
          </p:nvPr>
        </p:nvSpPr>
        <p:spPr>
          <a:xfrm>
            <a:off x="7151256" y="4914482"/>
            <a:ext cx="848374" cy="273844"/>
          </a:xfrm>
          <a:prstGeom prst="rect">
            <a:avLst/>
          </a:prstGeom>
        </p:spPr>
        <p:txBody>
          <a:bodyPr vert="horz" lIns="91440" tIns="45720" rIns="91440" bIns="45720" rtlCol="0" anchor="ctr"/>
          <a:lstStyle>
            <a:lvl1pPr algn="r">
              <a:defRPr sz="750">
                <a:solidFill>
                  <a:srgbClr val="333333"/>
                </a:solidFill>
              </a:defRPr>
            </a:lvl1pPr>
          </a:lstStyle>
          <a:p>
            <a:endParaRPr lang="de-DE" dirty="0"/>
          </a:p>
        </p:txBody>
      </p:sp>
      <p:sp>
        <p:nvSpPr>
          <p:cNvPr id="8" name="Fußzeilenplatzhalter 7"/>
          <p:cNvSpPr>
            <a:spLocks noGrp="1"/>
          </p:cNvSpPr>
          <p:nvPr>
            <p:ph type="ftr" sz="quarter" idx="3"/>
          </p:nvPr>
        </p:nvSpPr>
        <p:spPr>
          <a:xfrm>
            <a:off x="4013201" y="4920458"/>
            <a:ext cx="3136599" cy="267868"/>
          </a:xfrm>
          <a:prstGeom prst="rect">
            <a:avLst/>
          </a:prstGeom>
        </p:spPr>
        <p:txBody>
          <a:bodyPr vert="horz" lIns="91440" tIns="45720" rIns="91440" bIns="45720" rtlCol="0" anchor="ctr"/>
          <a:lstStyle>
            <a:lvl1pPr algn="ctr">
              <a:defRPr sz="750">
                <a:solidFill>
                  <a:srgbClr val="333333"/>
                </a:solidFill>
              </a:defRPr>
            </a:lvl1pPr>
          </a:lstStyle>
          <a:p>
            <a:pPr algn="l"/>
            <a:endParaRPr lang="de-DE" dirty="0"/>
          </a:p>
        </p:txBody>
      </p:sp>
      <p:pic>
        <p:nvPicPr>
          <p:cNvPr id="13"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hf sldNum="0" hdr="0" ftr="0" dt="0"/>
  <p:txStyles>
    <p:titleStyle>
      <a:lvl1pPr algn="l" defTabSz="342900" rtl="0" eaLnBrk="1" latinLnBrk="0" hangingPunct="1">
        <a:spcBef>
          <a:spcPct val="0"/>
        </a:spcBef>
        <a:buNone/>
        <a:defRPr sz="1800" b="1" kern="1200">
          <a:solidFill>
            <a:srgbClr val="333333"/>
          </a:solidFill>
          <a:latin typeface="Arial"/>
          <a:ea typeface="+mj-ea"/>
          <a:cs typeface="Arial"/>
        </a:defRPr>
      </a:lvl1pPr>
    </p:titleStyle>
    <p:body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lgn="l"/>
            <a:endParaRPr lang="de-DE"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25CBDDA-5CCF-8748-8988-9DC6C8981774}" type="slidenum">
              <a:rPr lang="de-DE" smtClean="0"/>
              <a:pPr/>
              <a:t>‹#›</a:t>
            </a:fld>
            <a:endParaRPr lang="de-DE" dirty="0"/>
          </a:p>
        </p:txBody>
      </p:sp>
      <p:cxnSp>
        <p:nvCxnSpPr>
          <p:cNvPr id="7" name="Gerade Verbindung 26">
            <a:extLst>
              <a:ext uri="{FF2B5EF4-FFF2-40B4-BE49-F238E27FC236}">
                <a16:creationId xmlns:a16="http://schemas.microsoft.com/office/drawing/2014/main" id="{943494DA-FA9D-1447-B70B-2896FD77F5D0}"/>
              </a:ext>
            </a:extLst>
          </p:cNvPr>
          <p:cNvCxnSpPr/>
          <p:nvPr userDrawn="1"/>
        </p:nvCxnSpPr>
        <p:spPr>
          <a:xfrm>
            <a:off x="0" y="5049583"/>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pic>
        <p:nvPicPr>
          <p:cNvPr id="8" name="Bild 6" descr="GSI_Logo_rgb.png">
            <a:extLst>
              <a:ext uri="{FF2B5EF4-FFF2-40B4-BE49-F238E27FC236}">
                <a16:creationId xmlns:a16="http://schemas.microsoft.com/office/drawing/2014/main" id="{0E0D4DB1-EEDA-A644-B002-75EBF9968E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609839" y="363875"/>
            <a:ext cx="1129081" cy="376361"/>
          </a:xfrm>
          <a:prstGeom prst="rect">
            <a:avLst/>
          </a:prstGeom>
        </p:spPr>
      </p:pic>
      <p:cxnSp>
        <p:nvCxnSpPr>
          <p:cNvPr id="9" name="Gerade Verbindung 22">
            <a:extLst>
              <a:ext uri="{FF2B5EF4-FFF2-40B4-BE49-F238E27FC236}">
                <a16:creationId xmlns:a16="http://schemas.microsoft.com/office/drawing/2014/main" id="{2AC6B5F8-0827-6645-B5C9-ED4385971D8F}"/>
              </a:ext>
            </a:extLst>
          </p:cNvPr>
          <p:cNvCxnSpPr/>
          <p:nvPr userDrawn="1"/>
        </p:nvCxnSpPr>
        <p:spPr>
          <a:xfrm>
            <a:off x="0" y="826224"/>
            <a:ext cx="9144000" cy="0"/>
          </a:xfrm>
          <a:prstGeom prst="line">
            <a:avLst/>
          </a:prstGeom>
          <a:ln w="2032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0" name="Rechteck 23">
            <a:extLst>
              <a:ext uri="{FF2B5EF4-FFF2-40B4-BE49-F238E27FC236}">
                <a16:creationId xmlns:a16="http://schemas.microsoft.com/office/drawing/2014/main" id="{CC9BBC89-C94F-2342-BFB0-0C52DC04C485}"/>
              </a:ext>
            </a:extLst>
          </p:cNvPr>
          <p:cNvSpPr>
            <a:spLocks/>
          </p:cNvSpPr>
          <p:nvPr userDrawn="1"/>
        </p:nvSpPr>
        <p:spPr>
          <a:xfrm>
            <a:off x="-1" y="727074"/>
            <a:ext cx="201600" cy="201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11" name="Rechteck 24">
            <a:extLst>
              <a:ext uri="{FF2B5EF4-FFF2-40B4-BE49-F238E27FC236}">
                <a16:creationId xmlns:a16="http://schemas.microsoft.com/office/drawing/2014/main" id="{5E807027-043F-224A-B8A1-2EA6FD7AA9B7}"/>
              </a:ext>
            </a:extLst>
          </p:cNvPr>
          <p:cNvSpPr>
            <a:spLocks/>
          </p:cNvSpPr>
          <p:nvPr userDrawn="1"/>
        </p:nvSpPr>
        <p:spPr>
          <a:xfrm>
            <a:off x="-1" y="4949824"/>
            <a:ext cx="203277" cy="203277"/>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2" name="Bild 12" descr="FAIR_Logo_rgb.png">
            <a:extLst>
              <a:ext uri="{FF2B5EF4-FFF2-40B4-BE49-F238E27FC236}">
                <a16:creationId xmlns:a16="http://schemas.microsoft.com/office/drawing/2014/main" id="{6EBF7B64-1F60-354C-83F5-CFA893F204BE}"/>
              </a:ext>
            </a:extLst>
          </p:cNvPr>
          <p:cNvPicPr>
            <a:picLocks noChangeAspect="1"/>
          </p:cNvPicPr>
          <p:nvPr userDrawn="1"/>
        </p:nvPicPr>
        <p:blipFill>
          <a:blip r:embed="rId15" cstate="hqprint">
            <a:extLst>
              <a:ext uri="{28A0092B-C50C-407E-A947-70E740481C1C}">
                <a14:useLocalDpi xmlns:a14="http://schemas.microsoft.com/office/drawing/2010/main"/>
              </a:ext>
            </a:extLst>
          </a:blip>
          <a:stretch>
            <a:fillRect/>
          </a:stretch>
        </p:blipFill>
        <p:spPr>
          <a:xfrm>
            <a:off x="6640829" y="206825"/>
            <a:ext cx="775055" cy="645879"/>
          </a:xfrm>
          <a:prstGeom prst="rect">
            <a:avLst/>
          </a:prstGeom>
        </p:spPr>
      </p:pic>
    </p:spTree>
    <p:extLst>
      <p:ext uri="{BB962C8B-B14F-4D97-AF65-F5344CB8AC3E}">
        <p14:creationId xmlns:p14="http://schemas.microsoft.com/office/powerpoint/2010/main" val="631583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hyperlink" Target="https://bit.ly/3tY42v1" TargetMode="External"/><Relationship Id="rId4" Type="http://schemas.openxmlformats.org/officeDocument/2006/relationships/hyperlink" Target="https://bit.ly/3cZqM7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7.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jfif"/><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0.jpeg"/><Relationship Id="rId7" Type="http://schemas.openxmlformats.org/officeDocument/2006/relationships/image" Target="../media/image14.tiff"/><Relationship Id="rId2"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drive.google.com/drive/folders/1CiCDZBjl_hRZ-1JGsgJNfc52-13n_zuj"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indico.cern.ch/event/1539515/contributions/6478667/attachments/3091862/5476361/Oxford%20Hands%20on%20Excersice.pdf" TargetMode="External"/><Relationship Id="rId4" Type="http://schemas.openxmlformats.org/officeDocument/2006/relationships/image" Target="../media/image69.png"/></Relationships>
</file>

<file path=ppt/slides/_rels/slide2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8.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9.jp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hyperlink" Target="http://www.matrad.org/" TargetMode="External"/><Relationship Id="rId1" Type="http://schemas.openxmlformats.org/officeDocument/2006/relationships/slideLayout" Target="../slideLayouts/slideLayout2.xml"/><Relationship Id="rId6" Type="http://schemas.openxmlformats.org/officeDocument/2006/relationships/hyperlink" Target="http://bit.ly/3uXfNDt" TargetMode="External"/><Relationship Id="rId5" Type="http://schemas.openxmlformats.org/officeDocument/2006/relationships/image" Target="../media/image29.png"/><Relationship Id="rId4" Type="http://schemas.openxmlformats.org/officeDocument/2006/relationships/hyperlink" Target="http://bit.ly/3sX756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hyperlink" Target="http://www.matrad.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51529" y="2494181"/>
            <a:ext cx="4303059" cy="584900"/>
          </a:xfrm>
        </p:spPr>
        <p:txBody>
          <a:bodyPr/>
          <a:lstStyle/>
          <a:p>
            <a:r>
              <a:rPr lang="de-DE" sz="2800" dirty="0">
                <a:solidFill>
                  <a:srgbClr val="FF0000"/>
                </a:solidFill>
              </a:rPr>
              <a:t>What is matRad?</a:t>
            </a:r>
          </a:p>
        </p:txBody>
      </p:sp>
      <p:pic>
        <p:nvPicPr>
          <p:cNvPr id="4" name="Picture 2">
            <a:extLst>
              <a:ext uri="{FF2B5EF4-FFF2-40B4-BE49-F238E27FC236}">
                <a16:creationId xmlns:a16="http://schemas.microsoft.com/office/drawing/2014/main" id="{E1700146-489B-014F-A5F5-BFE8A2A5D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15" y="895007"/>
            <a:ext cx="1127760" cy="1127760"/>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8">
            <a:extLst>
              <a:ext uri="{FF2B5EF4-FFF2-40B4-BE49-F238E27FC236}">
                <a16:creationId xmlns:a16="http://schemas.microsoft.com/office/drawing/2014/main" id="{B31B528A-6FD6-3D4F-A4C4-0A49832D8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702" y="4109912"/>
            <a:ext cx="1784555" cy="712185"/>
          </a:xfrm>
          <a:prstGeom prst="rect">
            <a:avLst/>
          </a:prstGeom>
        </p:spPr>
      </p:pic>
      <p:pic>
        <p:nvPicPr>
          <p:cNvPr id="1025" name="Picture 1" descr="page1image28293760">
            <a:extLst>
              <a:ext uri="{FF2B5EF4-FFF2-40B4-BE49-F238E27FC236}">
                <a16:creationId xmlns:a16="http://schemas.microsoft.com/office/drawing/2014/main" id="{0C055608-C38A-7E4D-A84B-19538BB652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7063"/>
            <a:ext cx="2695575" cy="7085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4097CBD-2EBC-9646-9DBE-62BF486A5C5E}"/>
              </a:ext>
            </a:extLst>
          </p:cNvPr>
          <p:cNvPicPr>
            <a:picLocks noChangeAspect="1"/>
          </p:cNvPicPr>
          <p:nvPr/>
        </p:nvPicPr>
        <p:blipFill>
          <a:blip r:embed="rId5"/>
          <a:stretch>
            <a:fillRect/>
          </a:stretch>
        </p:blipFill>
        <p:spPr>
          <a:xfrm>
            <a:off x="1248177" y="987821"/>
            <a:ext cx="903352" cy="854009"/>
          </a:xfrm>
          <a:prstGeom prst="rect">
            <a:avLst/>
          </a:prstGeom>
        </p:spPr>
      </p:pic>
      <p:sp>
        <p:nvSpPr>
          <p:cNvPr id="12" name="Title 1">
            <a:extLst>
              <a:ext uri="{FF2B5EF4-FFF2-40B4-BE49-F238E27FC236}">
                <a16:creationId xmlns:a16="http://schemas.microsoft.com/office/drawing/2014/main" id="{B2E1D17F-379F-7C4F-A355-7DC9C122BA5B}"/>
              </a:ext>
            </a:extLst>
          </p:cNvPr>
          <p:cNvSpPr txBox="1">
            <a:spLocks/>
          </p:cNvSpPr>
          <p:nvPr/>
        </p:nvSpPr>
        <p:spPr>
          <a:xfrm>
            <a:off x="6258791" y="1783439"/>
            <a:ext cx="2982932" cy="492746"/>
          </a:xfrm>
          <a:prstGeom prst="rect">
            <a:avLst/>
          </a:prstGeom>
        </p:spPr>
        <p:txBody>
          <a:bodyPr vert="horz" lIns="91440" tIns="45720" rIns="91440" bIns="45720" rtlCol="0" anchor="b" anchorCtr="0">
            <a:noAutofit/>
          </a:bodyPr>
          <a:lstStyle>
            <a:lvl1pPr algn="ctr" defTabSz="342900" rtl="0" eaLnBrk="1" latinLnBrk="0" hangingPunct="1">
              <a:spcBef>
                <a:spcPct val="0"/>
              </a:spcBef>
              <a:buNone/>
              <a:defRPr sz="2400" b="1" kern="1200">
                <a:solidFill>
                  <a:srgbClr val="666666"/>
                </a:solidFill>
                <a:latin typeface="Arial"/>
                <a:ea typeface="+mj-ea"/>
                <a:cs typeface="Arial"/>
              </a:defRPr>
            </a:lvl1pPr>
          </a:lstStyle>
          <a:p>
            <a:r>
              <a:rPr lang="en-US"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a:t>
            </a:r>
            <a:r>
              <a:rPr lang="en-US" sz="2000" baseline="30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
            </a:r>
            <a:r>
              <a:rPr lang="en-US" sz="20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IPPOG meeting 1-4 June Slovenia PARTICLE </a:t>
            </a:r>
            <a:r>
              <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THERAPY MASTERCLASS</a:t>
            </a:r>
            <a:endParaRPr lang="en-US" sz="2000" dirty="0">
              <a:solidFill>
                <a:srgbClr val="002060"/>
              </a:solidFill>
              <a:latin typeface="+mj-lt"/>
            </a:endParaRPr>
          </a:p>
        </p:txBody>
      </p:sp>
      <p:sp>
        <p:nvSpPr>
          <p:cNvPr id="13" name="TextBox 12">
            <a:extLst>
              <a:ext uri="{FF2B5EF4-FFF2-40B4-BE49-F238E27FC236}">
                <a16:creationId xmlns:a16="http://schemas.microsoft.com/office/drawing/2014/main" id="{E6CA1450-754A-A146-906A-0F7762E072E7}"/>
              </a:ext>
            </a:extLst>
          </p:cNvPr>
          <p:cNvSpPr txBox="1"/>
          <p:nvPr/>
        </p:nvSpPr>
        <p:spPr>
          <a:xfrm>
            <a:off x="0" y="3758505"/>
            <a:ext cx="1688012" cy="1384995"/>
          </a:xfrm>
          <a:prstGeom prst="rect">
            <a:avLst/>
          </a:prstGeom>
        </p:spPr>
        <p:txBody>
          <a:bodyPr vert="horz" wrap="square" lIns="91440" tIns="45720" rIns="91440" bIns="45720" rtlCol="0" anchor="t">
            <a:spAutoFit/>
          </a:bodyPr>
          <a:lstStyle/>
          <a:p>
            <a:r>
              <a:rPr lang="en-US" sz="1200" dirty="0">
                <a:latin typeface="Arial" panose="020B0604020202020204" pitchFamily="34" charset="0"/>
                <a:cs typeface="Arial" panose="020B0604020202020204" pitchFamily="34" charset="0"/>
              </a:rPr>
              <a:t>Slides by:</a:t>
            </a:r>
          </a:p>
          <a:p>
            <a:r>
              <a:rPr lang="en-US" sz="1200" dirty="0">
                <a:latin typeface="Arial" panose="020B0604020202020204" pitchFamily="34" charset="0"/>
                <a:cs typeface="Arial" panose="020B0604020202020204" pitchFamily="34" charset="0"/>
              </a:rPr>
              <a:t>Nermine Muradi</a:t>
            </a:r>
            <a:br>
              <a:rPr lang="en-US" sz="1200" dirty="0">
                <a:latin typeface="Arial" panose="020B0604020202020204" pitchFamily="34" charset="0"/>
                <a:cs typeface="Arial" panose="020B0604020202020204" pitchFamily="34" charset="0"/>
              </a:rPr>
            </a:br>
            <a:r>
              <a:rPr lang="en-GB" sz="1200" dirty="0">
                <a:solidFill>
                  <a:srgbClr val="000000"/>
                </a:solidFill>
                <a:latin typeface="Arial" panose="020B0604020202020204" pitchFamily="34" charset="0"/>
                <a:ea typeface="Verdana"/>
                <a:cs typeface="Arial" panose="020B0604020202020204" pitchFamily="34" charset="0"/>
                <a:sym typeface="Verdana"/>
              </a:rPr>
              <a:t>Aris Mamaras</a:t>
            </a:r>
            <a:endParaRPr lang="en-US" sz="1200" dirty="0">
              <a:latin typeface="Arial" panose="020B0604020202020204" pitchFamily="34" charset="0"/>
              <a:cs typeface="Arial" panose="020B0604020202020204" pitchFamily="34" charset="0"/>
            </a:endParaRPr>
          </a:p>
          <a:p>
            <a:pPr lvl="0"/>
            <a:r>
              <a:rPr lang="en-GB" sz="1200" dirty="0">
                <a:solidFill>
                  <a:srgbClr val="000000"/>
                </a:solidFill>
                <a:latin typeface="Arial" panose="020B0604020202020204" pitchFamily="34" charset="0"/>
                <a:ea typeface="Verdana"/>
                <a:cs typeface="Arial" panose="020B0604020202020204" pitchFamily="34" charset="0"/>
                <a:sym typeface="Verdana"/>
              </a:rPr>
              <a:t>Viridiana Badillo</a:t>
            </a:r>
            <a:endParaRPr lang="en-GB" sz="1200" dirty="0">
              <a:latin typeface="Arial" panose="020B0604020202020204" pitchFamily="34" charset="0"/>
              <a:cs typeface="Arial" panose="020B0604020202020204" pitchFamily="34" charset="0"/>
            </a:endParaRPr>
          </a:p>
          <a:p>
            <a:pPr lvl="0"/>
            <a:r>
              <a:rPr lang="en-GB" sz="1200" dirty="0">
                <a:solidFill>
                  <a:srgbClr val="000000"/>
                </a:solidFill>
                <a:latin typeface="Arial" panose="020B0604020202020204" pitchFamily="34" charset="0"/>
                <a:ea typeface="Verdana"/>
                <a:cs typeface="Arial" panose="020B0604020202020204" pitchFamily="34" charset="0"/>
                <a:sym typeface="Verdana"/>
              </a:rPr>
              <a:t>Enrique Sánchez</a:t>
            </a:r>
            <a:endParaRPr lang="en-GB" sz="1200" dirty="0">
              <a:latin typeface="Arial" panose="020B0604020202020204" pitchFamily="34" charset="0"/>
              <a:cs typeface="Arial" panose="020B0604020202020204" pitchFamily="34" charset="0"/>
            </a:endParaRPr>
          </a:p>
          <a:p>
            <a:pPr lvl="0"/>
            <a:r>
              <a:rPr lang="en-GB" sz="1200" dirty="0">
                <a:solidFill>
                  <a:srgbClr val="000000"/>
                </a:solidFill>
                <a:latin typeface="Arial" panose="020B0604020202020204" pitchFamily="34" charset="0"/>
                <a:ea typeface="Verdana"/>
                <a:cs typeface="Arial" panose="020B0604020202020204" pitchFamily="34" charset="0"/>
                <a:sym typeface="Verdana"/>
              </a:rPr>
              <a:t>Yiota Foka</a:t>
            </a:r>
            <a:endParaRPr lang="en-GB" sz="1200" dirty="0">
              <a:latin typeface="Arial" panose="020B0604020202020204" pitchFamily="34" charset="0"/>
              <a:cs typeface="Arial" panose="020B0604020202020204" pitchFamily="34" charset="0"/>
            </a:endParaRPr>
          </a:p>
          <a:p>
            <a:pPr algn="l"/>
            <a:endParaRPr lang="en-US" sz="1200" dirty="0"/>
          </a:p>
        </p:txBody>
      </p:sp>
      <p:sp>
        <p:nvSpPr>
          <p:cNvPr id="3" name="Rectangle 2"/>
          <p:cNvSpPr/>
          <p:nvPr/>
        </p:nvSpPr>
        <p:spPr>
          <a:xfrm>
            <a:off x="2893325" y="2999212"/>
            <a:ext cx="4572000" cy="646331"/>
          </a:xfrm>
          <a:prstGeom prst="rect">
            <a:avLst/>
          </a:prstGeom>
        </p:spPr>
        <p:txBody>
          <a:bodyPr>
            <a:spAutoFit/>
          </a:bodyPr>
          <a:lstStyle/>
          <a:p>
            <a:r>
              <a:rPr lang="en-US" b="1" dirty="0" err="1"/>
              <a:t>Nermine</a:t>
            </a:r>
            <a:r>
              <a:rPr lang="en-US" b="1" dirty="0"/>
              <a:t> </a:t>
            </a:r>
            <a:r>
              <a:rPr lang="en-US" b="1" dirty="0" err="1"/>
              <a:t>Muradi</a:t>
            </a:r>
            <a:r>
              <a:rPr lang="en-US" b="1" dirty="0"/>
              <a:t>, </a:t>
            </a:r>
            <a:br>
              <a:rPr lang="en-US" b="1" dirty="0"/>
            </a:br>
            <a:r>
              <a:rPr lang="en-US" b="1" dirty="0"/>
              <a:t>University of </a:t>
            </a:r>
            <a:r>
              <a:rPr lang="en-US" b="1" dirty="0" err="1" smtClean="0"/>
              <a:t>Tetova</a:t>
            </a:r>
            <a:r>
              <a:rPr lang="en-US" b="1" dirty="0" smtClean="0"/>
              <a:t> &amp;</a:t>
            </a:r>
            <a:r>
              <a:rPr lang="sq-AL" b="1" dirty="0" smtClean="0"/>
              <a:t> </a:t>
            </a:r>
            <a:r>
              <a:rPr lang="sq-AL" b="1" dirty="0"/>
              <a:t>AUTH </a:t>
            </a:r>
            <a:endParaRPr lang="en-US" dirty="0"/>
          </a:p>
        </p:txBody>
      </p:sp>
    </p:spTree>
    <p:extLst>
      <p:ext uri="{BB962C8B-B14F-4D97-AF65-F5344CB8AC3E}">
        <p14:creationId xmlns:p14="http://schemas.microsoft.com/office/powerpoint/2010/main" val="3910199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57" y="0"/>
            <a:ext cx="6700979" cy="590668"/>
          </a:xfrm>
        </p:spPr>
        <p:txBody>
          <a:bodyPr/>
          <a:lstStyle/>
          <a:p>
            <a:r>
              <a:rPr lang="sq-AL" sz="2000" dirty="0" smtClean="0">
                <a:solidFill>
                  <a:srgbClr val="FF0000"/>
                </a:solidFill>
              </a:rPr>
              <a:t>Import </a:t>
            </a:r>
            <a:r>
              <a:rPr lang="en-US" sz="2000" dirty="0" smtClean="0">
                <a:solidFill>
                  <a:srgbClr val="FF0000"/>
                </a:solidFill>
              </a:rPr>
              <a:t>of</a:t>
            </a:r>
            <a:r>
              <a:rPr lang="sq-AL" sz="2000" dirty="0" smtClean="0">
                <a:solidFill>
                  <a:srgbClr val="FF0000"/>
                </a:solidFill>
              </a:rPr>
              <a:t> </a:t>
            </a:r>
            <a:r>
              <a:rPr lang="en-US" sz="2000" dirty="0" smtClean="0">
                <a:solidFill>
                  <a:srgbClr val="FF0000"/>
                </a:solidFill>
              </a:rPr>
              <a:t>images (CT) </a:t>
            </a:r>
            <a:r>
              <a:rPr lang="sq-AL" sz="2000" dirty="0" smtClean="0">
                <a:solidFill>
                  <a:srgbClr val="FF0000"/>
                </a:solidFill>
              </a:rPr>
              <a:t>, </a:t>
            </a:r>
            <a:r>
              <a:rPr lang="en-US" sz="2000" dirty="0" smtClean="0">
                <a:solidFill>
                  <a:srgbClr val="FF0000"/>
                </a:solidFill>
              </a:rPr>
              <a:t>structure set and RT plans</a:t>
            </a:r>
            <a:endParaRPr lang="en-US" sz="2000"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92543" y="985655"/>
            <a:ext cx="8870360" cy="4002601"/>
          </a:xfrm>
          <a:prstGeom prst="rect">
            <a:avLst/>
          </a:prstGeom>
        </p:spPr>
      </p:pic>
      <p:sp>
        <p:nvSpPr>
          <p:cNvPr id="5" name="Oval 4"/>
          <p:cNvSpPr/>
          <p:nvPr/>
        </p:nvSpPr>
        <p:spPr>
          <a:xfrm>
            <a:off x="525439" y="1166883"/>
            <a:ext cx="859809" cy="245659"/>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Straight Connector 6"/>
          <p:cNvCxnSpPr/>
          <p:nvPr/>
        </p:nvCxnSpPr>
        <p:spPr>
          <a:xfrm flipH="1">
            <a:off x="2477069" y="2258706"/>
            <a:ext cx="682388" cy="0"/>
          </a:xfrm>
          <a:prstGeom prst="line">
            <a:avLst/>
          </a:prstGeom>
          <a:ln w="762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3609283" y="2345139"/>
            <a:ext cx="976365" cy="245659"/>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Oval 9"/>
          <p:cNvSpPr/>
          <p:nvPr/>
        </p:nvSpPr>
        <p:spPr>
          <a:xfrm>
            <a:off x="6252400" y="2345138"/>
            <a:ext cx="1055976" cy="245659"/>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p:cNvSpPr/>
          <p:nvPr/>
        </p:nvSpPr>
        <p:spPr>
          <a:xfrm>
            <a:off x="3471747" y="3193574"/>
            <a:ext cx="1257202" cy="245659"/>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p:nvSpPr>
        <p:spPr>
          <a:xfrm>
            <a:off x="5964738" y="3193573"/>
            <a:ext cx="1691656" cy="245659"/>
          </a:xfrm>
          <a:prstGeom prst="ellips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6366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332" y="1485411"/>
            <a:ext cx="3545317" cy="303976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712" y="1485410"/>
            <a:ext cx="3545317" cy="3039769"/>
          </a:xfrm>
          <a:prstGeom prst="rect">
            <a:avLst/>
          </a:prstGeom>
        </p:spPr>
      </p:pic>
      <p:pic>
        <p:nvPicPr>
          <p:cNvPr id="3" name="Picture 2"/>
          <p:cNvPicPr>
            <a:picLocks noChangeAspect="1"/>
          </p:cNvPicPr>
          <p:nvPr/>
        </p:nvPicPr>
        <p:blipFill>
          <a:blip r:embed="rId4"/>
          <a:stretch>
            <a:fillRect/>
          </a:stretch>
        </p:blipFill>
        <p:spPr>
          <a:xfrm>
            <a:off x="3683289" y="1533476"/>
            <a:ext cx="1676634" cy="2943636"/>
          </a:xfrm>
          <a:prstGeom prst="rect">
            <a:avLst/>
          </a:prstGeom>
        </p:spPr>
      </p:pic>
      <p:pic>
        <p:nvPicPr>
          <p:cNvPr id="6" name="Picture 1" descr="page1image28293760">
            <a:extLst>
              <a:ext uri="{FF2B5EF4-FFF2-40B4-BE49-F238E27FC236}">
                <a16:creationId xmlns:a16="http://schemas.microsoft.com/office/drawing/2014/main" id="{4CEBBC8D-8242-43CC-A063-1D241FB401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7063"/>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6B5223F3-4C7B-3AAF-575D-D0EB5C71D481}"/>
              </a:ext>
            </a:extLst>
          </p:cNvPr>
          <p:cNvSpPr txBox="1">
            <a:spLocks/>
          </p:cNvSpPr>
          <p:nvPr/>
        </p:nvSpPr>
        <p:spPr>
          <a:xfrm>
            <a:off x="628650" y="0"/>
            <a:ext cx="7886700" cy="697043"/>
          </a:xfrm>
          <a:prstGeom prst="rect">
            <a:avLst/>
          </a:prstGeom>
        </p:spPr>
        <p:txBody>
          <a:bodyPr vert="horz" lIns="91440" tIns="45720" rIns="91440" bIns="45720" rtlCol="0" anchor="b" anchorCtr="0">
            <a:normAutofit/>
          </a:bodyPr>
          <a:lstStyle>
            <a:lvl1pPr algn="l" defTabSz="342900" rtl="0" eaLnBrk="1" latinLnBrk="0" hangingPunct="1">
              <a:spcBef>
                <a:spcPct val="0"/>
              </a:spcBef>
              <a:buNone/>
              <a:defRPr sz="1800" b="1" kern="1200">
                <a:solidFill>
                  <a:srgbClr val="333333"/>
                </a:solidFill>
                <a:latin typeface="Arial"/>
                <a:ea typeface="+mj-ea"/>
                <a:cs typeface="Arial"/>
              </a:defRPr>
            </a:lvl1pPr>
          </a:lstStyle>
          <a:p>
            <a:pPr algn="ctr"/>
            <a:r>
              <a:rPr lang="sq-AL" sz="3200" dirty="0">
                <a:solidFill>
                  <a:srgbClr val="FF0000"/>
                </a:solidFill>
                <a:latin typeface="+mn-lt"/>
                <a:cs typeface="Times New Roman" panose="02020603050405020304" pitchFamily="18" charset="0"/>
              </a:rPr>
              <a:t>Images</a:t>
            </a:r>
          </a:p>
        </p:txBody>
      </p:sp>
    </p:spTree>
    <p:extLst>
      <p:ext uri="{BB962C8B-B14F-4D97-AF65-F5344CB8AC3E}">
        <p14:creationId xmlns:p14="http://schemas.microsoft.com/office/powerpoint/2010/main" val="418247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3" name="Google Shape;103;p4"/>
          <p:cNvPicPr preferRelativeResize="0"/>
          <p:nvPr/>
        </p:nvPicPr>
        <p:blipFill rotWithShape="1">
          <a:blip r:embed="rId3">
            <a:alphaModFix/>
          </a:blip>
          <a:srcRect/>
          <a:stretch/>
        </p:blipFill>
        <p:spPr>
          <a:xfrm>
            <a:off x="2265382" y="990599"/>
            <a:ext cx="4168075" cy="3231803"/>
          </a:xfrm>
          <a:prstGeom prst="rect">
            <a:avLst/>
          </a:prstGeom>
          <a:noFill/>
          <a:ln>
            <a:noFill/>
          </a:ln>
        </p:spPr>
      </p:pic>
      <p:sp>
        <p:nvSpPr>
          <p:cNvPr id="2" name="Text Placeholder 1"/>
          <p:cNvSpPr>
            <a:spLocks noGrp="1"/>
          </p:cNvSpPr>
          <p:nvPr>
            <p:ph type="body" idx="1"/>
          </p:nvPr>
        </p:nvSpPr>
        <p:spPr>
          <a:xfrm>
            <a:off x="-121869" y="4164541"/>
            <a:ext cx="8927327" cy="884755"/>
          </a:xfrm>
        </p:spPr>
        <p:txBody>
          <a:bodyPr/>
          <a:lstStyle/>
          <a:p>
            <a:pPr marL="288925" indent="-174625" fontAlgn="base"/>
            <a:r>
              <a:rPr lang="en-US" sz="1275" b="1" dirty="0">
                <a:latin typeface="Times New Roman" panose="02020603050405020304" pitchFamily="18" charset="0"/>
                <a:cs typeface="Times New Roman" panose="02020603050405020304" pitchFamily="18" charset="0"/>
              </a:rPr>
              <a:t>Sagittal plane</a:t>
            </a:r>
            <a:r>
              <a:rPr lang="en-US" sz="1275" dirty="0">
                <a:latin typeface="Times New Roman" panose="02020603050405020304" pitchFamily="18" charset="0"/>
                <a:cs typeface="Times New Roman" panose="02020603050405020304" pitchFamily="18" charset="0"/>
              </a:rPr>
              <a:t>: It separates the body equally in left and right parts.</a:t>
            </a:r>
          </a:p>
          <a:p>
            <a:pPr marL="288925" indent="-174625" fontAlgn="base"/>
            <a:r>
              <a:rPr lang="en-US" sz="1275" b="1" dirty="0">
                <a:latin typeface="Times New Roman" panose="02020603050405020304" pitchFamily="18" charset="0"/>
                <a:cs typeface="Times New Roman" panose="02020603050405020304" pitchFamily="18" charset="0"/>
              </a:rPr>
              <a:t>Coronal plane</a:t>
            </a:r>
            <a:r>
              <a:rPr lang="en-US" sz="1275" dirty="0">
                <a:latin typeface="Times New Roman" panose="02020603050405020304" pitchFamily="18" charset="0"/>
                <a:cs typeface="Times New Roman" panose="02020603050405020304" pitchFamily="18" charset="0"/>
              </a:rPr>
              <a:t>:  It separates the body into two parts, anterior and posterior. </a:t>
            </a:r>
          </a:p>
          <a:p>
            <a:pPr marL="288925" indent="-174625" fontAlgn="base"/>
            <a:r>
              <a:rPr lang="en-US" sz="1275" b="1" dirty="0">
                <a:latin typeface="Times New Roman" panose="02020603050405020304" pitchFamily="18" charset="0"/>
                <a:cs typeface="Times New Roman" panose="02020603050405020304" pitchFamily="18" charset="0"/>
              </a:rPr>
              <a:t>Transverse/</a:t>
            </a:r>
            <a:r>
              <a:rPr lang="en-US" sz="1275" b="1" u="sng" dirty="0">
                <a:latin typeface="Times New Roman" panose="02020603050405020304" pitchFamily="18" charset="0"/>
                <a:cs typeface="Times New Roman" panose="02020603050405020304" pitchFamily="18" charset="0"/>
              </a:rPr>
              <a:t>Axial</a:t>
            </a:r>
            <a:r>
              <a:rPr lang="en-US" sz="1275" b="1" dirty="0">
                <a:latin typeface="Times New Roman" panose="02020603050405020304" pitchFamily="18" charset="0"/>
                <a:cs typeface="Times New Roman" panose="02020603050405020304" pitchFamily="18" charset="0"/>
              </a:rPr>
              <a:t>/Horizontal plane: </a:t>
            </a:r>
            <a:r>
              <a:rPr lang="en-US" sz="1275" dirty="0">
                <a:latin typeface="Times New Roman" panose="02020603050405020304" pitchFamily="18" charset="0"/>
                <a:cs typeface="Times New Roman" panose="02020603050405020304" pitchFamily="18" charset="0"/>
              </a:rPr>
              <a:t>It separates the body at the upper and bottom parts.</a:t>
            </a:r>
            <a:endParaRPr lang="el-GR" dirty="0"/>
          </a:p>
        </p:txBody>
      </p:sp>
      <p:sp>
        <p:nvSpPr>
          <p:cNvPr id="4" name="TextBox 3"/>
          <p:cNvSpPr txBox="1"/>
          <p:nvPr/>
        </p:nvSpPr>
        <p:spPr>
          <a:xfrm>
            <a:off x="7413846" y="739936"/>
            <a:ext cx="1633781" cy="421334"/>
          </a:xfrm>
          <a:prstGeom prst="rect">
            <a:avLst/>
          </a:prstGeom>
          <a:noFill/>
        </p:spPr>
        <p:txBody>
          <a:bodyPr wrap="none" rtlCol="0">
            <a:spAutoFit/>
          </a:bodyPr>
          <a:lstStyle/>
          <a:p>
            <a:r>
              <a:rPr lang="en-US" sz="788" b="1" dirty="0"/>
              <a:t>Source</a:t>
            </a:r>
            <a:r>
              <a:rPr lang="el-GR" sz="788" b="1" dirty="0"/>
              <a:t>: </a:t>
            </a:r>
            <a:r>
              <a:rPr lang="en-US" sz="788" b="1" dirty="0">
                <a:hlinkClick r:id="rId4"/>
              </a:rPr>
              <a:t>https://bit.ly/3cZqM72</a:t>
            </a:r>
            <a:endParaRPr lang="en-US" sz="788" b="1" dirty="0"/>
          </a:p>
          <a:p>
            <a:endParaRPr lang="el-GR" sz="1350" b="1" dirty="0"/>
          </a:p>
        </p:txBody>
      </p:sp>
      <p:sp>
        <p:nvSpPr>
          <p:cNvPr id="9" name="TextBox 8"/>
          <p:cNvSpPr txBox="1"/>
          <p:nvPr/>
        </p:nvSpPr>
        <p:spPr>
          <a:xfrm>
            <a:off x="6623405" y="4688508"/>
            <a:ext cx="1580882" cy="542584"/>
          </a:xfrm>
          <a:prstGeom prst="rect">
            <a:avLst/>
          </a:prstGeom>
          <a:noFill/>
        </p:spPr>
        <p:txBody>
          <a:bodyPr wrap="none" rtlCol="0">
            <a:spAutoFit/>
          </a:bodyPr>
          <a:lstStyle/>
          <a:p>
            <a:r>
              <a:rPr lang="en-US" sz="788" b="1" dirty="0"/>
              <a:t>Source: </a:t>
            </a:r>
            <a:r>
              <a:rPr lang="en-US" sz="788" b="1" dirty="0">
                <a:hlinkClick r:id="rId5"/>
              </a:rPr>
              <a:t>https://bit.ly/3tY42v1</a:t>
            </a:r>
            <a:endParaRPr lang="en-US" sz="788" b="1" dirty="0"/>
          </a:p>
          <a:p>
            <a:endParaRPr lang="en-US" sz="788" b="1" dirty="0"/>
          </a:p>
          <a:p>
            <a:endParaRPr lang="el-GR" sz="1350" b="1" dirty="0"/>
          </a:p>
        </p:txBody>
      </p:sp>
      <p:sp>
        <p:nvSpPr>
          <p:cNvPr id="5" name="Título 4">
            <a:extLst>
              <a:ext uri="{FF2B5EF4-FFF2-40B4-BE49-F238E27FC236}">
                <a16:creationId xmlns:a16="http://schemas.microsoft.com/office/drawing/2014/main" id="{CEB6600E-EEB9-1006-872F-56E11BFC4DF6}"/>
              </a:ext>
            </a:extLst>
          </p:cNvPr>
          <p:cNvSpPr>
            <a:spLocks noGrp="1"/>
          </p:cNvSpPr>
          <p:nvPr>
            <p:ph type="title"/>
          </p:nvPr>
        </p:nvSpPr>
        <p:spPr>
          <a:xfrm>
            <a:off x="3153546" y="77453"/>
            <a:ext cx="1607140" cy="801000"/>
          </a:xfrm>
        </p:spPr>
        <p:txBody>
          <a:bodyPr/>
          <a:lstStyle/>
          <a:p>
            <a:r>
              <a:rPr lang="es-MX" sz="3000" dirty="0">
                <a:solidFill>
                  <a:srgbClr val="FF0000"/>
                </a:solidFill>
                <a:latin typeface="+mn-lt"/>
                <a:cs typeface="Times New Roman" panose="02020603050405020304" pitchFamily="18" charset="0"/>
              </a:rPr>
              <a:t>Planes </a:t>
            </a:r>
          </a:p>
        </p:txBody>
      </p:sp>
      <p:pic>
        <p:nvPicPr>
          <p:cNvPr id="6" name="Picture 1" descr="page1image28293760">
            <a:extLst>
              <a:ext uri="{FF2B5EF4-FFF2-40B4-BE49-F238E27FC236}">
                <a16:creationId xmlns:a16="http://schemas.microsoft.com/office/drawing/2014/main" id="{E9AFC457-0CDC-611A-2BF6-03B61DA923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4204"/>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68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D66E7-5CCA-D54B-A05A-B68CA4372167}"/>
              </a:ext>
            </a:extLst>
          </p:cNvPr>
          <p:cNvSpPr>
            <a:spLocks noGrp="1"/>
          </p:cNvSpPr>
          <p:nvPr>
            <p:ph type="title"/>
          </p:nvPr>
        </p:nvSpPr>
        <p:spPr>
          <a:xfrm>
            <a:off x="2695575" y="82494"/>
            <a:ext cx="3835854" cy="590668"/>
          </a:xfrm>
        </p:spPr>
        <p:txBody>
          <a:bodyPr/>
          <a:lstStyle/>
          <a:p>
            <a:r>
              <a:rPr lang="en-US" sz="3000" dirty="0">
                <a:solidFill>
                  <a:srgbClr val="FF0000"/>
                </a:solidFill>
                <a:latin typeface="+mn-lt"/>
                <a:cs typeface="Times New Roman" panose="02020603050405020304" pitchFamily="18" charset="0"/>
              </a:rPr>
              <a:t>Head &amp; Neck case</a:t>
            </a:r>
          </a:p>
        </p:txBody>
      </p:sp>
      <p:pic>
        <p:nvPicPr>
          <p:cNvPr id="4" name="Google Shape;68;p2">
            <a:extLst>
              <a:ext uri="{FF2B5EF4-FFF2-40B4-BE49-F238E27FC236}">
                <a16:creationId xmlns:a16="http://schemas.microsoft.com/office/drawing/2014/main" id="{11743728-1E62-C544-8D4A-67CF5563E1E0}"/>
              </a:ext>
            </a:extLst>
          </p:cNvPr>
          <p:cNvPicPr preferRelativeResize="0"/>
          <p:nvPr/>
        </p:nvPicPr>
        <p:blipFill rotWithShape="1">
          <a:blip r:embed="rId2">
            <a:alphaModFix/>
          </a:blip>
          <a:srcRect/>
          <a:stretch/>
        </p:blipFill>
        <p:spPr>
          <a:xfrm>
            <a:off x="273182" y="1339697"/>
            <a:ext cx="3018727" cy="2912300"/>
          </a:xfrm>
          <a:prstGeom prst="rect">
            <a:avLst/>
          </a:prstGeom>
          <a:noFill/>
          <a:ln>
            <a:noFill/>
          </a:ln>
        </p:spPr>
      </p:pic>
      <p:pic>
        <p:nvPicPr>
          <p:cNvPr id="5" name="Google Shape;69;p2">
            <a:extLst>
              <a:ext uri="{FF2B5EF4-FFF2-40B4-BE49-F238E27FC236}">
                <a16:creationId xmlns:a16="http://schemas.microsoft.com/office/drawing/2014/main" id="{81AA19CB-090C-B24E-8E33-0AE298A09E69}"/>
              </a:ext>
            </a:extLst>
          </p:cNvPr>
          <p:cNvPicPr preferRelativeResize="0"/>
          <p:nvPr/>
        </p:nvPicPr>
        <p:blipFill rotWithShape="1">
          <a:blip r:embed="rId3">
            <a:alphaModFix/>
          </a:blip>
          <a:srcRect/>
          <a:stretch/>
        </p:blipFill>
        <p:spPr>
          <a:xfrm>
            <a:off x="3557573" y="1339697"/>
            <a:ext cx="2646201" cy="2912300"/>
          </a:xfrm>
          <a:prstGeom prst="rect">
            <a:avLst/>
          </a:prstGeom>
          <a:noFill/>
          <a:ln>
            <a:noFill/>
          </a:ln>
        </p:spPr>
      </p:pic>
      <p:pic>
        <p:nvPicPr>
          <p:cNvPr id="6" name="Google Shape;70;p2">
            <a:extLst>
              <a:ext uri="{FF2B5EF4-FFF2-40B4-BE49-F238E27FC236}">
                <a16:creationId xmlns:a16="http://schemas.microsoft.com/office/drawing/2014/main" id="{5CB0392C-BBE3-4C4C-A72B-F9907C442DF4}"/>
              </a:ext>
            </a:extLst>
          </p:cNvPr>
          <p:cNvPicPr preferRelativeResize="0"/>
          <p:nvPr/>
        </p:nvPicPr>
        <p:blipFill rotWithShape="1">
          <a:blip r:embed="rId4">
            <a:alphaModFix/>
          </a:blip>
          <a:srcRect/>
          <a:stretch/>
        </p:blipFill>
        <p:spPr>
          <a:xfrm>
            <a:off x="6459547" y="1353547"/>
            <a:ext cx="2391625" cy="2898450"/>
          </a:xfrm>
          <a:prstGeom prst="rect">
            <a:avLst/>
          </a:prstGeom>
          <a:noFill/>
          <a:ln>
            <a:noFill/>
          </a:ln>
        </p:spPr>
      </p:pic>
      <p:sp>
        <p:nvSpPr>
          <p:cNvPr id="7" name="Google Shape;71;p2">
            <a:extLst>
              <a:ext uri="{FF2B5EF4-FFF2-40B4-BE49-F238E27FC236}">
                <a16:creationId xmlns:a16="http://schemas.microsoft.com/office/drawing/2014/main" id="{802EB5D2-4DFA-954F-8922-A069FD8A9544}"/>
              </a:ext>
            </a:extLst>
          </p:cNvPr>
          <p:cNvSpPr txBox="1"/>
          <p:nvPr/>
        </p:nvSpPr>
        <p:spPr>
          <a:xfrm>
            <a:off x="1095997" y="4265847"/>
            <a:ext cx="13731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Source Code Pro"/>
                <a:ea typeface="Source Code Pro"/>
                <a:cs typeface="Source Code Pro"/>
                <a:sym typeface="Source Code Pro"/>
              </a:rPr>
              <a:t>Axial view</a:t>
            </a:r>
            <a:endParaRPr dirty="0">
              <a:latin typeface="Source Code Pro"/>
              <a:ea typeface="Source Code Pro"/>
              <a:cs typeface="Source Code Pro"/>
              <a:sym typeface="Source Code Pro"/>
            </a:endParaRPr>
          </a:p>
        </p:txBody>
      </p:sp>
      <p:sp>
        <p:nvSpPr>
          <p:cNvPr id="8" name="Google Shape;72;p2">
            <a:extLst>
              <a:ext uri="{FF2B5EF4-FFF2-40B4-BE49-F238E27FC236}">
                <a16:creationId xmlns:a16="http://schemas.microsoft.com/office/drawing/2014/main" id="{9EC9011D-ADB5-644D-B922-D687E1E800D3}"/>
              </a:ext>
            </a:extLst>
          </p:cNvPr>
          <p:cNvSpPr txBox="1"/>
          <p:nvPr/>
        </p:nvSpPr>
        <p:spPr>
          <a:xfrm>
            <a:off x="4130522" y="4265847"/>
            <a:ext cx="16443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Sagittal view</a:t>
            </a:r>
            <a:endParaRPr>
              <a:latin typeface="Source Code Pro"/>
              <a:ea typeface="Source Code Pro"/>
              <a:cs typeface="Source Code Pro"/>
              <a:sym typeface="Source Code Pro"/>
            </a:endParaRPr>
          </a:p>
        </p:txBody>
      </p:sp>
      <p:sp>
        <p:nvSpPr>
          <p:cNvPr id="9" name="Google Shape;73;p2">
            <a:extLst>
              <a:ext uri="{FF2B5EF4-FFF2-40B4-BE49-F238E27FC236}">
                <a16:creationId xmlns:a16="http://schemas.microsoft.com/office/drawing/2014/main" id="{F87054F2-C0B4-F949-A524-886C0C5A04EB}"/>
              </a:ext>
            </a:extLst>
          </p:cNvPr>
          <p:cNvSpPr txBox="1"/>
          <p:nvPr/>
        </p:nvSpPr>
        <p:spPr>
          <a:xfrm>
            <a:off x="6889160" y="4240347"/>
            <a:ext cx="15324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Coronal view</a:t>
            </a:r>
            <a:endParaRPr>
              <a:latin typeface="Source Code Pro"/>
              <a:ea typeface="Source Code Pro"/>
              <a:cs typeface="Source Code Pro"/>
              <a:sym typeface="Source Code Pro"/>
            </a:endParaRPr>
          </a:p>
        </p:txBody>
      </p:sp>
      <p:pic>
        <p:nvPicPr>
          <p:cNvPr id="10" name="Picture 1" descr="page1image28293760">
            <a:extLst>
              <a:ext uri="{FF2B5EF4-FFF2-40B4-BE49-F238E27FC236}">
                <a16:creationId xmlns:a16="http://schemas.microsoft.com/office/drawing/2014/main" id="{19B01E20-1C1B-A9CF-A0B6-D2D884B1FF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4204"/>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3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49;g8b081e9165_0_51"/>
          <p:cNvSpPr/>
          <p:nvPr/>
        </p:nvSpPr>
        <p:spPr>
          <a:xfrm>
            <a:off x="2966630" y="632091"/>
            <a:ext cx="2456953" cy="45409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lvl="0" algn="ctr">
              <a:buClr>
                <a:srgbClr val="000000"/>
              </a:buClr>
              <a:buSzPts val="1600"/>
            </a:pPr>
            <a:r>
              <a:rPr lang="en-US" sz="1200" b="1" dirty="0">
                <a:latin typeface="Amatic SC"/>
                <a:ea typeface="Amatic SC"/>
                <a:cs typeface="Amatic SC"/>
                <a:sym typeface="Amatic SC"/>
              </a:rPr>
              <a:t>We enter the patient data</a:t>
            </a:r>
            <a:endParaRPr sz="1200" b="1" dirty="0">
              <a:solidFill>
                <a:srgbClr val="000000"/>
              </a:solidFill>
              <a:latin typeface="Amatic SC"/>
              <a:ea typeface="Amatic SC"/>
              <a:cs typeface="Amatic SC"/>
              <a:sym typeface="Amatic SC"/>
            </a:endParaRPr>
          </a:p>
        </p:txBody>
      </p:sp>
      <p:sp>
        <p:nvSpPr>
          <p:cNvPr id="6" name="Google Shape;150;g8b081e9165_0_51"/>
          <p:cNvSpPr/>
          <p:nvPr/>
        </p:nvSpPr>
        <p:spPr>
          <a:xfrm>
            <a:off x="2966630" y="1446097"/>
            <a:ext cx="2456953" cy="96218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lvl="0" algn="ctr">
              <a:buClr>
                <a:srgbClr val="000000"/>
              </a:buClr>
              <a:buSzPts val="1600"/>
            </a:pPr>
            <a:r>
              <a:rPr lang="en-US" sz="1200" b="1" dirty="0">
                <a:latin typeface="Amatic SC"/>
                <a:ea typeface="Amatic SC"/>
                <a:cs typeface="Amatic SC"/>
                <a:sym typeface="Amatic SC"/>
              </a:rPr>
              <a:t>We set the parameters of the treatment plan  (Radiation geometry etc.)</a:t>
            </a:r>
            <a:endParaRPr sz="1200" b="1" dirty="0">
              <a:solidFill>
                <a:srgbClr val="000000"/>
              </a:solidFill>
              <a:latin typeface="Amatic SC"/>
              <a:ea typeface="Amatic SC"/>
              <a:cs typeface="Amatic SC"/>
              <a:sym typeface="Amatic SC"/>
            </a:endParaRPr>
          </a:p>
        </p:txBody>
      </p:sp>
      <p:sp>
        <p:nvSpPr>
          <p:cNvPr id="7" name="Google Shape;154;g8b081e9165_0_51"/>
          <p:cNvSpPr/>
          <p:nvPr/>
        </p:nvSpPr>
        <p:spPr>
          <a:xfrm>
            <a:off x="4110169" y="1142168"/>
            <a:ext cx="169875" cy="24795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400"/>
            </a:pPr>
            <a:endParaRPr sz="1050">
              <a:solidFill>
                <a:srgbClr val="000000"/>
              </a:solidFill>
              <a:latin typeface="Arial"/>
              <a:ea typeface="Arial"/>
              <a:cs typeface="Arial"/>
              <a:sym typeface="Arial"/>
            </a:endParaRPr>
          </a:p>
        </p:txBody>
      </p:sp>
      <p:sp>
        <p:nvSpPr>
          <p:cNvPr id="8" name="Google Shape;149;g8b081e9165_0_51"/>
          <p:cNvSpPr/>
          <p:nvPr/>
        </p:nvSpPr>
        <p:spPr>
          <a:xfrm>
            <a:off x="2966630" y="2768193"/>
            <a:ext cx="2456953" cy="70797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lvl="0" algn="ctr">
              <a:buClr>
                <a:srgbClr val="000000"/>
              </a:buClr>
              <a:buSzPts val="1600"/>
            </a:pPr>
            <a:r>
              <a:rPr lang="en-US" sz="1200" b="1" dirty="0">
                <a:latin typeface="Amatic SC"/>
                <a:ea typeface="Amatic SC"/>
                <a:cs typeface="Amatic SC"/>
                <a:sym typeface="Amatic SC"/>
              </a:rPr>
              <a:t>We calculate the dose of distribution to the cancerous tissue through algorithms</a:t>
            </a:r>
            <a:endParaRPr sz="1200" b="1" dirty="0">
              <a:solidFill>
                <a:srgbClr val="000000"/>
              </a:solidFill>
              <a:latin typeface="Amatic SC"/>
              <a:ea typeface="Amatic SC"/>
              <a:cs typeface="Amatic SC"/>
              <a:sym typeface="Amatic SC"/>
            </a:endParaRPr>
          </a:p>
        </p:txBody>
      </p:sp>
      <p:sp>
        <p:nvSpPr>
          <p:cNvPr id="9" name="Google Shape;150;g8b081e9165_0_51"/>
          <p:cNvSpPr/>
          <p:nvPr/>
        </p:nvSpPr>
        <p:spPr>
          <a:xfrm>
            <a:off x="2966630" y="3836074"/>
            <a:ext cx="2456953" cy="55686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lvl="0" algn="ctr">
              <a:buClr>
                <a:srgbClr val="000000"/>
              </a:buClr>
              <a:buSzPts val="1600"/>
            </a:pPr>
            <a:r>
              <a:rPr lang="en-US" sz="1200" b="1" dirty="0">
                <a:solidFill>
                  <a:srgbClr val="000000"/>
                </a:solidFill>
                <a:latin typeface="Amatic SC"/>
                <a:ea typeface="Amatic SC"/>
                <a:cs typeface="Amatic SC"/>
                <a:sym typeface="Amatic SC"/>
              </a:rPr>
              <a:t>Visualization of the plan with the reverse planning technique (Inverse planning)</a:t>
            </a:r>
            <a:endParaRPr sz="1200" b="1" dirty="0">
              <a:solidFill>
                <a:srgbClr val="000000"/>
              </a:solidFill>
              <a:latin typeface="Amatic SC"/>
              <a:ea typeface="Amatic SC"/>
              <a:cs typeface="Amatic SC"/>
              <a:sym typeface="Amatic SC"/>
            </a:endParaRPr>
          </a:p>
        </p:txBody>
      </p:sp>
      <p:sp>
        <p:nvSpPr>
          <p:cNvPr id="10" name="Google Shape;154;g8b081e9165_0_51"/>
          <p:cNvSpPr/>
          <p:nvPr/>
        </p:nvSpPr>
        <p:spPr>
          <a:xfrm>
            <a:off x="4110169" y="3532144"/>
            <a:ext cx="169875" cy="24795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400"/>
            </a:pPr>
            <a:endParaRPr sz="1050">
              <a:solidFill>
                <a:srgbClr val="000000"/>
              </a:solidFill>
              <a:latin typeface="Arial"/>
              <a:ea typeface="Arial"/>
              <a:cs typeface="Arial"/>
              <a:sym typeface="Arial"/>
            </a:endParaRPr>
          </a:p>
        </p:txBody>
      </p:sp>
      <p:sp>
        <p:nvSpPr>
          <p:cNvPr id="11" name="Google Shape;154;g8b081e9165_0_51"/>
          <p:cNvSpPr/>
          <p:nvPr/>
        </p:nvSpPr>
        <p:spPr>
          <a:xfrm>
            <a:off x="4112949" y="2464263"/>
            <a:ext cx="169875" cy="24795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400"/>
            </a:pPr>
            <a:endParaRPr sz="1050">
              <a:solidFill>
                <a:srgbClr val="000000"/>
              </a:solidFill>
              <a:latin typeface="Arial"/>
              <a:ea typeface="Arial"/>
              <a:cs typeface="Arial"/>
              <a:sym typeface="Arial"/>
            </a:endParaRPr>
          </a:p>
        </p:txBody>
      </p:sp>
      <p:sp>
        <p:nvSpPr>
          <p:cNvPr id="12" name="Google Shape;150;g8b081e9165_0_51"/>
          <p:cNvSpPr/>
          <p:nvPr/>
        </p:nvSpPr>
        <p:spPr>
          <a:xfrm>
            <a:off x="2966630" y="4752844"/>
            <a:ext cx="2456953" cy="35458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lvl="0" algn="ctr">
              <a:buClr>
                <a:srgbClr val="000000"/>
              </a:buClr>
              <a:buSzPts val="1600"/>
            </a:pPr>
            <a:r>
              <a:rPr lang="en-US" sz="1200" b="1" dirty="0">
                <a:solidFill>
                  <a:srgbClr val="000000"/>
                </a:solidFill>
                <a:latin typeface="Amatic SC"/>
                <a:ea typeface="Amatic SC"/>
                <a:cs typeface="Amatic SC"/>
                <a:sym typeface="Amatic SC"/>
              </a:rPr>
              <a:t>Completion of Simulation</a:t>
            </a:r>
            <a:endParaRPr sz="1200" b="1" dirty="0">
              <a:solidFill>
                <a:srgbClr val="000000"/>
              </a:solidFill>
              <a:latin typeface="Amatic SC"/>
              <a:ea typeface="Amatic SC"/>
              <a:cs typeface="Amatic SC"/>
              <a:sym typeface="Amatic SC"/>
            </a:endParaRPr>
          </a:p>
        </p:txBody>
      </p:sp>
      <p:sp>
        <p:nvSpPr>
          <p:cNvPr id="13" name="Google Shape;154;g8b081e9165_0_51"/>
          <p:cNvSpPr/>
          <p:nvPr/>
        </p:nvSpPr>
        <p:spPr>
          <a:xfrm>
            <a:off x="4110169" y="4448914"/>
            <a:ext cx="169875" cy="247950"/>
          </a:xfrm>
          <a:prstGeom prst="downArrow">
            <a:avLst>
              <a:gd name="adj1" fmla="val 50000"/>
              <a:gd name="adj2" fmla="val 50000"/>
            </a:avLst>
          </a:prstGeom>
          <a:solidFill>
            <a:srgbClr val="000000"/>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1400"/>
            </a:pPr>
            <a:endParaRPr sz="1050">
              <a:solidFill>
                <a:srgbClr val="000000"/>
              </a:solidFill>
              <a:latin typeface="Arial"/>
              <a:ea typeface="Arial"/>
              <a:cs typeface="Arial"/>
              <a:sym typeface="Arial"/>
            </a:endParaRPr>
          </a:p>
        </p:txBody>
      </p:sp>
      <p:pic>
        <p:nvPicPr>
          <p:cNvPr id="2050" name="Picture 2" descr="https://lh6.googleusercontent.com/L-Mue7G9u7bbZydAnk9UNQD4c3RkzAvLjhSPg6jY6Gvh0rqlZigV5qKoCIEtwqafLov2wulG5ORH4eWh54iEQr8nMSBZdtiAd5SBISKumlg2VYYnOpOVQ4HkpTtUHhkra-ic8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366" y="954249"/>
            <a:ext cx="1940668" cy="311894"/>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2433100" y="859139"/>
            <a:ext cx="48900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Google Shape;170;g8b081e9165_0_75"/>
          <p:cNvPicPr preferRelativeResize="0"/>
          <p:nvPr/>
        </p:nvPicPr>
        <p:blipFill rotWithShape="1">
          <a:blip r:embed="rId3">
            <a:alphaModFix/>
          </a:blip>
          <a:srcRect/>
          <a:stretch/>
        </p:blipFill>
        <p:spPr>
          <a:xfrm>
            <a:off x="6759623" y="1015708"/>
            <a:ext cx="2158031" cy="1574655"/>
          </a:xfrm>
          <a:prstGeom prst="rect">
            <a:avLst/>
          </a:prstGeom>
          <a:noFill/>
          <a:ln>
            <a:noFill/>
          </a:ln>
        </p:spPr>
      </p:pic>
      <p:pic>
        <p:nvPicPr>
          <p:cNvPr id="22" name="Google Shape;148;g8b081e9165_0_51"/>
          <p:cNvPicPr preferRelativeResize="0"/>
          <p:nvPr/>
        </p:nvPicPr>
        <p:blipFill rotWithShape="1">
          <a:blip r:embed="rId4">
            <a:alphaModFix/>
          </a:blip>
          <a:srcRect/>
          <a:stretch/>
        </p:blipFill>
        <p:spPr>
          <a:xfrm>
            <a:off x="89452" y="2967849"/>
            <a:ext cx="2232050" cy="308657"/>
          </a:xfrm>
          <a:prstGeom prst="rect">
            <a:avLst/>
          </a:prstGeom>
          <a:noFill/>
          <a:ln>
            <a:noFill/>
          </a:ln>
        </p:spPr>
      </p:pic>
      <p:cxnSp>
        <p:nvCxnSpPr>
          <p:cNvPr id="23" name="Straight Arrow Connector 22"/>
          <p:cNvCxnSpPr/>
          <p:nvPr/>
        </p:nvCxnSpPr>
        <p:spPr>
          <a:xfrm flipH="1" flipV="1">
            <a:off x="2433099" y="3122178"/>
            <a:ext cx="489006" cy="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5" name="Google Shape;174;g8b081e9165_0_75"/>
          <p:cNvPicPr preferRelativeResize="0"/>
          <p:nvPr/>
        </p:nvPicPr>
        <p:blipFill rotWithShape="1">
          <a:blip r:embed="rId5">
            <a:alphaModFix/>
          </a:blip>
          <a:srcRect/>
          <a:stretch/>
        </p:blipFill>
        <p:spPr>
          <a:xfrm>
            <a:off x="6768860" y="3122179"/>
            <a:ext cx="2148795" cy="1574686"/>
          </a:xfrm>
          <a:prstGeom prst="rect">
            <a:avLst/>
          </a:prstGeom>
          <a:noFill/>
          <a:ln>
            <a:noFill/>
          </a:ln>
        </p:spPr>
      </p:pic>
      <p:cxnSp>
        <p:nvCxnSpPr>
          <p:cNvPr id="32" name="Straight Arrow Connector 31"/>
          <p:cNvCxnSpPr/>
          <p:nvPr/>
        </p:nvCxnSpPr>
        <p:spPr>
          <a:xfrm flipH="1" flipV="1">
            <a:off x="2433098" y="4114503"/>
            <a:ext cx="489006" cy="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6091692" y="1979875"/>
            <a:ext cx="54565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6091692" y="4565953"/>
            <a:ext cx="545659"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Google Shape;175;g8b081e9165_0_75"/>
          <p:cNvSpPr/>
          <p:nvPr/>
        </p:nvSpPr>
        <p:spPr>
          <a:xfrm rot="5400000">
            <a:off x="3564448" y="2535750"/>
            <a:ext cx="4430901" cy="623585"/>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buClr>
                <a:srgbClr val="000000"/>
              </a:buClr>
              <a:buSzPts val="2000"/>
            </a:pPr>
            <a:r>
              <a:rPr lang="en-US" sz="1500" b="1" dirty="0">
                <a:latin typeface="Amatic SC"/>
                <a:ea typeface="Amatic SC"/>
                <a:cs typeface="Amatic SC"/>
                <a:sym typeface="Amatic SC"/>
              </a:rPr>
              <a:t>Procedure</a:t>
            </a:r>
            <a:endParaRPr sz="1500" b="1" dirty="0">
              <a:solidFill>
                <a:srgbClr val="000000"/>
              </a:solidFill>
              <a:latin typeface="Amatic SC"/>
              <a:ea typeface="Amatic SC"/>
              <a:cs typeface="Amatic SC"/>
              <a:sym typeface="Amatic SC"/>
            </a:endParaRPr>
          </a:p>
        </p:txBody>
      </p:sp>
      <p:pic>
        <p:nvPicPr>
          <p:cNvPr id="40" name="Google Shape;173;g8b081e9165_0_75"/>
          <p:cNvPicPr preferRelativeResize="0"/>
          <p:nvPr/>
        </p:nvPicPr>
        <p:blipFill rotWithShape="1">
          <a:blip r:embed="rId6">
            <a:alphaModFix/>
          </a:blip>
          <a:srcRect/>
          <a:stretch/>
        </p:blipFill>
        <p:spPr>
          <a:xfrm>
            <a:off x="622257" y="3508224"/>
            <a:ext cx="1466249" cy="1212560"/>
          </a:xfrm>
          <a:prstGeom prst="rect">
            <a:avLst/>
          </a:prstGeom>
          <a:noFill/>
          <a:ln>
            <a:noFill/>
          </a:ln>
        </p:spPr>
      </p:pic>
      <p:cxnSp>
        <p:nvCxnSpPr>
          <p:cNvPr id="41" name="Straight Arrow Connector 40"/>
          <p:cNvCxnSpPr/>
          <p:nvPr/>
        </p:nvCxnSpPr>
        <p:spPr>
          <a:xfrm>
            <a:off x="1191937" y="1425109"/>
            <a:ext cx="5963" cy="2479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36694" y="1819885"/>
            <a:ext cx="2367501" cy="877163"/>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Data files:</a:t>
            </a:r>
          </a:p>
          <a:p>
            <a:endParaRPr lang="el-GR" sz="1200" dirty="0">
              <a:latin typeface="Times New Roman" panose="02020603050405020304" pitchFamily="18" charset="0"/>
              <a:cs typeface="Times New Roman" panose="02020603050405020304" pitchFamily="18" charset="0"/>
            </a:endParaRPr>
          </a:p>
          <a:p>
            <a:pPr marL="300038" indent="-300038">
              <a:buFont typeface="+mj-lt"/>
              <a:buAutoNum type="romanUcPeriod"/>
            </a:pPr>
            <a:r>
              <a:rPr lang="en-US" sz="900" dirty="0">
                <a:latin typeface="Times New Roman" panose="02020603050405020304" pitchFamily="18" charset="0"/>
                <a:cs typeface="Times New Roman" panose="02020603050405020304" pitchFamily="18" charset="0"/>
              </a:rPr>
              <a:t>Test Sample </a:t>
            </a:r>
            <a:r>
              <a:rPr lang="el-GR" sz="900" dirty="0">
                <a:latin typeface="Times New Roman" panose="02020603050405020304" pitchFamily="18" charset="0"/>
                <a:cs typeface="Times New Roman" panose="02020603050405020304" pitchFamily="18" charset="0"/>
              </a:rPr>
              <a:t>(</a:t>
            </a:r>
            <a:r>
              <a:rPr lang="en-US" sz="900" dirty="0">
                <a:latin typeface="Times New Roman" panose="02020603050405020304" pitchFamily="18" charset="0"/>
                <a:cs typeface="Times New Roman" panose="02020603050405020304" pitchFamily="18" charset="0"/>
              </a:rPr>
              <a:t>C-phantom)</a:t>
            </a:r>
          </a:p>
          <a:p>
            <a:pPr marL="300038" indent="-300038">
              <a:buFont typeface="+mj-lt"/>
              <a:buAutoNum type="romanUcPeriod"/>
            </a:pPr>
            <a:r>
              <a:rPr lang="en-US" sz="900" dirty="0">
                <a:latin typeface="Times New Roman" panose="02020603050405020304" pitchFamily="18" charset="0"/>
                <a:cs typeface="Times New Roman" panose="02020603050405020304" pitchFamily="18" charset="0"/>
              </a:rPr>
              <a:t>Liver</a:t>
            </a:r>
            <a:endParaRPr lang="el-GR" sz="900" dirty="0">
              <a:latin typeface="Times New Roman" panose="02020603050405020304" pitchFamily="18" charset="0"/>
              <a:cs typeface="Times New Roman" panose="02020603050405020304" pitchFamily="18" charset="0"/>
            </a:endParaRPr>
          </a:p>
          <a:p>
            <a:pPr marL="300038" indent="-300038">
              <a:buFont typeface="+mj-lt"/>
              <a:buAutoNum type="romanUcPeriod"/>
            </a:pPr>
            <a:r>
              <a:rPr lang="en-US" sz="900" dirty="0">
                <a:latin typeface="Times New Roman" panose="02020603050405020304" pitchFamily="18" charset="0"/>
                <a:cs typeface="Times New Roman" panose="02020603050405020304" pitchFamily="18" charset="0"/>
              </a:rPr>
              <a:t>Head n Neck</a:t>
            </a:r>
            <a:endParaRPr lang="el-GR" sz="900" dirty="0">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33CD2A05-09C4-6144-F431-C5AEF0A4EB9F}"/>
              </a:ext>
            </a:extLst>
          </p:cNvPr>
          <p:cNvSpPr txBox="1"/>
          <p:nvPr/>
        </p:nvSpPr>
        <p:spPr>
          <a:xfrm>
            <a:off x="2528905" y="190467"/>
            <a:ext cx="4251570" cy="461665"/>
          </a:xfrm>
          <a:prstGeom prst="rect">
            <a:avLst/>
          </a:prstGeom>
        </p:spPr>
        <p:txBody>
          <a:bodyPr vert="horz" wrap="square" lIns="91440" tIns="45720" rIns="91440" bIns="45720" rtlCol="0" anchor="t">
            <a:spAutoFit/>
          </a:bodyPr>
          <a:lstStyle/>
          <a:p>
            <a:pPr algn="ctr"/>
            <a:r>
              <a:rPr lang="es-MX" sz="2400" b="1" dirty="0">
                <a:solidFill>
                  <a:srgbClr val="FF0000"/>
                </a:solidFill>
                <a:cs typeface="Times New Roman" panose="02020603050405020304" pitchFamily="18" charset="0"/>
              </a:rPr>
              <a:t>How does Matrad works?</a:t>
            </a:r>
          </a:p>
        </p:txBody>
      </p:sp>
      <p:pic>
        <p:nvPicPr>
          <p:cNvPr id="14" name="Picture 1" descr="page1image28293760">
            <a:extLst>
              <a:ext uri="{FF2B5EF4-FFF2-40B4-BE49-F238E27FC236}">
                <a16:creationId xmlns:a16="http://schemas.microsoft.com/office/drawing/2014/main" id="{6421192C-47A3-C716-6269-723208DEA5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20" y="96241"/>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9207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172960" y="1347044"/>
            <a:ext cx="4370269" cy="2034013"/>
          </a:xfrm>
          <a:prstGeom prst="rect">
            <a:avLst/>
          </a:prstGeom>
        </p:spPr>
      </p:pic>
      <p:sp>
        <p:nvSpPr>
          <p:cNvPr id="2" name="Title 1"/>
          <p:cNvSpPr>
            <a:spLocks noGrp="1"/>
          </p:cNvSpPr>
          <p:nvPr>
            <p:ph type="title"/>
          </p:nvPr>
        </p:nvSpPr>
        <p:spPr>
          <a:xfrm>
            <a:off x="50572" y="426573"/>
            <a:ext cx="8152813" cy="461665"/>
          </a:xfrm>
        </p:spPr>
        <p:txBody>
          <a:bodyPr/>
          <a:lstStyle/>
          <a:p>
            <a:r>
              <a:rPr lang="en-US" sz="2800" dirty="0" smtClean="0">
                <a:solidFill>
                  <a:srgbClr val="FF0000"/>
                </a:solidFill>
                <a:latin typeface="+mn-lt"/>
              </a:rPr>
              <a:t>Treatment Planning System </a:t>
            </a:r>
            <a:br>
              <a:rPr lang="en-US" sz="2800" dirty="0" smtClean="0">
                <a:solidFill>
                  <a:srgbClr val="FF0000"/>
                </a:solidFill>
                <a:latin typeface="+mn-lt"/>
              </a:rPr>
            </a:br>
            <a:r>
              <a:rPr lang="sq-AL" sz="2800" dirty="0" smtClean="0">
                <a:solidFill>
                  <a:srgbClr val="FF0000"/>
                </a:solidFill>
                <a:latin typeface="+mn-lt"/>
              </a:rPr>
              <a:t> </a:t>
            </a:r>
            <a:r>
              <a:rPr lang="sq-AL" sz="2800" dirty="0">
                <a:solidFill>
                  <a:srgbClr val="FF0000"/>
                </a:solidFill>
                <a:latin typeface="+mn-lt"/>
              </a:rPr>
              <a:t>– TPS matRad</a:t>
            </a:r>
            <a:endParaRPr lang="en-US" sz="2800" dirty="0">
              <a:solidFill>
                <a:srgbClr val="FF0000"/>
              </a:solidFill>
              <a:latin typeface="+mn-lt"/>
            </a:endParaRPr>
          </a:p>
        </p:txBody>
      </p:sp>
      <p:sp>
        <p:nvSpPr>
          <p:cNvPr id="6" name="Rectangle 5"/>
          <p:cNvSpPr/>
          <p:nvPr/>
        </p:nvSpPr>
        <p:spPr>
          <a:xfrm>
            <a:off x="-93841" y="885379"/>
            <a:ext cx="4809744" cy="1384995"/>
          </a:xfrm>
          <a:prstGeom prst="rect">
            <a:avLst/>
          </a:prstGeom>
        </p:spPr>
        <p:txBody>
          <a:bodyPr wrap="square">
            <a:spAutoFit/>
          </a:bodyPr>
          <a:lstStyle/>
          <a:p>
            <a:pPr marL="119063" indent="-119063">
              <a:buFont typeface="Arial" panose="020B0604020202020204" pitchFamily="34" charset="0"/>
              <a:buChar char="•"/>
            </a:pPr>
            <a:r>
              <a:rPr lang="en-US" sz="1350" dirty="0" smtClean="0">
                <a:solidFill>
                  <a:srgbClr val="000000"/>
                </a:solidFill>
              </a:rPr>
              <a:t>Photons: Base </a:t>
            </a:r>
            <a:r>
              <a:rPr lang="en-US" sz="1350" dirty="0">
                <a:solidFill>
                  <a:srgbClr val="000000"/>
                </a:solidFill>
              </a:rPr>
              <a:t>data for the photon dose </a:t>
            </a:r>
            <a:r>
              <a:rPr lang="en-US" sz="1350" dirty="0" smtClean="0">
                <a:solidFill>
                  <a:srgbClr val="000000"/>
                </a:solidFill>
              </a:rPr>
              <a:t>calculation algorithm </a:t>
            </a:r>
            <a:r>
              <a:rPr lang="en-US" sz="1350" dirty="0">
                <a:solidFill>
                  <a:srgbClr val="000000"/>
                </a:solidFill>
              </a:rPr>
              <a:t>are obtained from the clinically approved </a:t>
            </a:r>
            <a:r>
              <a:rPr lang="en-US" sz="1350" dirty="0" smtClean="0">
                <a:solidFill>
                  <a:srgbClr val="000000"/>
                </a:solidFill>
              </a:rPr>
              <a:t>photon dose </a:t>
            </a:r>
            <a:r>
              <a:rPr lang="en-US" sz="1350" dirty="0">
                <a:solidFill>
                  <a:srgbClr val="000000"/>
                </a:solidFill>
              </a:rPr>
              <a:t>calculation engine PDC</a:t>
            </a:r>
            <a:r>
              <a:rPr lang="en-US" sz="1350" dirty="0" smtClean="0">
                <a:solidFill>
                  <a:srgbClr val="000000"/>
                </a:solidFill>
              </a:rPr>
              <a:t>++</a:t>
            </a:r>
            <a:r>
              <a:rPr lang="en-US" sz="1350" dirty="0" smtClean="0">
                <a:solidFill>
                  <a:srgbClr val="0000FF"/>
                </a:solidFill>
              </a:rPr>
              <a:t> </a:t>
            </a:r>
            <a:r>
              <a:rPr lang="en-US" sz="1350" dirty="0">
                <a:solidFill>
                  <a:srgbClr val="000000"/>
                </a:solidFill>
              </a:rPr>
              <a:t>and </a:t>
            </a:r>
            <a:r>
              <a:rPr lang="en-US" sz="1350" dirty="0" smtClean="0">
                <a:solidFill>
                  <a:srgbClr val="000000"/>
                </a:solidFill>
              </a:rPr>
              <a:t>describes </a:t>
            </a:r>
            <a:r>
              <a:rPr lang="en-US" sz="1350" dirty="0">
                <a:solidFill>
                  <a:srgbClr val="000000"/>
                </a:solidFill>
              </a:rPr>
              <a:t>the </a:t>
            </a:r>
            <a:r>
              <a:rPr lang="en-US" sz="1350" dirty="0" smtClean="0">
                <a:solidFill>
                  <a:srgbClr val="000000"/>
                </a:solidFill>
              </a:rPr>
              <a:t>decomposed lateral </a:t>
            </a:r>
            <a:r>
              <a:rPr lang="en-US" sz="1350" dirty="0">
                <a:solidFill>
                  <a:srgbClr val="000000"/>
                </a:solidFill>
              </a:rPr>
              <a:t>scattering kernels and depth dose </a:t>
            </a:r>
            <a:r>
              <a:rPr lang="en-US" sz="1350" dirty="0" smtClean="0">
                <a:solidFill>
                  <a:srgbClr val="000000"/>
                </a:solidFill>
              </a:rPr>
              <a:t>components as </a:t>
            </a:r>
            <a:r>
              <a:rPr lang="en-US" sz="1350" dirty="0">
                <a:solidFill>
                  <a:srgbClr val="000000"/>
                </a:solidFill>
              </a:rPr>
              <a:t>detailed in </a:t>
            </a:r>
            <a:r>
              <a:rPr lang="en-US" sz="1350" dirty="0" smtClean="0">
                <a:solidFill>
                  <a:srgbClr val="000000"/>
                </a:solidFill>
              </a:rPr>
              <a:t>for </a:t>
            </a:r>
            <a:r>
              <a:rPr lang="en-US" sz="1350" dirty="0">
                <a:solidFill>
                  <a:srgbClr val="000000"/>
                </a:solidFill>
              </a:rPr>
              <a:t>a 6 MV linear accelerator for </a:t>
            </a:r>
            <a:r>
              <a:rPr lang="en-US" sz="1350" dirty="0" smtClean="0">
                <a:solidFill>
                  <a:srgbClr val="000000"/>
                </a:solidFill>
              </a:rPr>
              <a:t>multiple source </a:t>
            </a:r>
            <a:r>
              <a:rPr lang="en-US" sz="1350" dirty="0">
                <a:solidFill>
                  <a:srgbClr val="000000"/>
                </a:solidFill>
              </a:rPr>
              <a:t>to surface distances (SSDs).</a:t>
            </a:r>
            <a:endParaRPr lang="en-US" sz="1350" dirty="0"/>
          </a:p>
        </p:txBody>
      </p:sp>
      <p:sp>
        <p:nvSpPr>
          <p:cNvPr id="8" name="Rectangle 7"/>
          <p:cNvSpPr/>
          <p:nvPr/>
        </p:nvSpPr>
        <p:spPr>
          <a:xfrm>
            <a:off x="-29595" y="2181362"/>
            <a:ext cx="4045690" cy="1338828"/>
          </a:xfrm>
          <a:prstGeom prst="rect">
            <a:avLst/>
          </a:prstGeom>
        </p:spPr>
        <p:txBody>
          <a:bodyPr wrap="square">
            <a:spAutoFit/>
          </a:bodyPr>
          <a:lstStyle/>
          <a:p>
            <a:pPr marL="119063" indent="-119063">
              <a:buFont typeface="Arial" panose="020B0604020202020204" pitchFamily="34" charset="0"/>
              <a:buChar char="•"/>
            </a:pPr>
            <a:r>
              <a:rPr lang="en-US" sz="1350" dirty="0"/>
              <a:t>Protons: Analytical calculations according </a:t>
            </a:r>
            <a:r>
              <a:rPr lang="en-US" sz="1350" dirty="0" smtClean="0"/>
              <a:t>are</a:t>
            </a:r>
            <a:endParaRPr lang="en-US" sz="1350" dirty="0"/>
          </a:p>
          <a:p>
            <a:r>
              <a:rPr lang="en-US" sz="1350" dirty="0"/>
              <a:t>used to approximate integrated proton depth dose profiles </a:t>
            </a:r>
            <a:r>
              <a:rPr lang="en-US" sz="1350" dirty="0" smtClean="0"/>
              <a:t>in water </a:t>
            </a:r>
            <a:r>
              <a:rPr lang="en-US" sz="1350" dirty="0"/>
              <a:t>for 114 proton beam energies ranging from 31.72 </a:t>
            </a:r>
            <a:r>
              <a:rPr lang="en-US" sz="1350" dirty="0" smtClean="0"/>
              <a:t>MeV to </a:t>
            </a:r>
            <a:r>
              <a:rPr lang="en-US" sz="1350" dirty="0"/>
              <a:t>236.1 MeV </a:t>
            </a:r>
            <a:r>
              <a:rPr lang="en-US" sz="1350" dirty="0" smtClean="0"/>
              <a:t>which correspond </a:t>
            </a:r>
            <a:r>
              <a:rPr lang="en-US" sz="1350" dirty="0"/>
              <a:t>to peak positions from 7 </a:t>
            </a:r>
            <a:r>
              <a:rPr lang="en-US" sz="1350" dirty="0" smtClean="0"/>
              <a:t>mm to </a:t>
            </a:r>
            <a:r>
              <a:rPr lang="en-US" sz="1350" dirty="0"/>
              <a:t>347 mm.</a:t>
            </a:r>
          </a:p>
        </p:txBody>
      </p:sp>
      <p:sp>
        <p:nvSpPr>
          <p:cNvPr id="10" name="Rectangle 9"/>
          <p:cNvSpPr/>
          <p:nvPr/>
        </p:nvSpPr>
        <p:spPr>
          <a:xfrm>
            <a:off x="0" y="3495266"/>
            <a:ext cx="5129796" cy="1338828"/>
          </a:xfrm>
          <a:prstGeom prst="rect">
            <a:avLst/>
          </a:prstGeom>
        </p:spPr>
        <p:txBody>
          <a:bodyPr wrap="square">
            <a:spAutoFit/>
          </a:bodyPr>
          <a:lstStyle/>
          <a:p>
            <a:pPr marL="119063" indent="-119063">
              <a:buFont typeface="Arial" panose="020B0604020202020204" pitchFamily="34" charset="0"/>
              <a:buChar char="•"/>
            </a:pPr>
            <a:r>
              <a:rPr lang="en-US" sz="1350" dirty="0"/>
              <a:t>Carbon ions: Integrated carbon ion depth dose profiles</a:t>
            </a:r>
          </a:p>
          <a:p>
            <a:r>
              <a:rPr lang="en-US" sz="1350" dirty="0"/>
              <a:t>are based on FLUKA Monte Carlo </a:t>
            </a:r>
            <a:r>
              <a:rPr lang="en-US" sz="1350" dirty="0" smtClean="0"/>
              <a:t>simulations. </a:t>
            </a:r>
            <a:r>
              <a:rPr lang="en-US" sz="1350" dirty="0"/>
              <a:t>Monte </a:t>
            </a:r>
            <a:r>
              <a:rPr lang="en-US" sz="1350" dirty="0" smtClean="0"/>
              <a:t>Carlo simulations </a:t>
            </a:r>
            <a:r>
              <a:rPr lang="en-US" sz="1350" dirty="0"/>
              <a:t>were performed in </a:t>
            </a:r>
            <a:r>
              <a:rPr lang="en-US" sz="1350" dirty="0" smtClean="0"/>
              <a:t>water. In total</a:t>
            </a:r>
            <a:r>
              <a:rPr lang="en-US" sz="1350" dirty="0"/>
              <a:t>, 121 carbon ion depth dose profiles linearly spaced </a:t>
            </a:r>
            <a:r>
              <a:rPr lang="en-US" sz="1350" dirty="0" smtClean="0"/>
              <a:t>from 115.23 </a:t>
            </a:r>
            <a:r>
              <a:rPr lang="en-US" sz="1350" dirty="0"/>
              <a:t>MeV to </a:t>
            </a:r>
            <a:r>
              <a:rPr lang="en-US" sz="1350" dirty="0" smtClean="0"/>
              <a:t/>
            </a:r>
            <a:br>
              <a:rPr lang="en-US" sz="1350" dirty="0" smtClean="0"/>
            </a:br>
            <a:r>
              <a:rPr lang="en-US" sz="1350" dirty="0" smtClean="0"/>
              <a:t>398.84 </a:t>
            </a:r>
            <a:r>
              <a:rPr lang="en-US" sz="1350" dirty="0"/>
              <a:t>MeV depicting peak positions </a:t>
            </a:r>
            <a:r>
              <a:rPr lang="en-US" sz="1350" dirty="0" smtClean="0"/>
              <a:t>from 32 </a:t>
            </a:r>
            <a:r>
              <a:rPr lang="en-US" sz="1350" dirty="0"/>
              <a:t>mm to 294 mm are part of the carbon ion base data file.</a:t>
            </a:r>
          </a:p>
        </p:txBody>
      </p:sp>
      <p:pic>
        <p:nvPicPr>
          <p:cNvPr id="11" name="Content Placeholder 3" descr="Diagram&#10;&#10;Description automatically generated">
            <a:extLst>
              <a:ext uri="{FF2B5EF4-FFF2-40B4-BE49-F238E27FC236}">
                <a16:creationId xmlns:a16="http://schemas.microsoft.com/office/drawing/2014/main" id="{4849B5AA-83B7-024B-A10D-EFD8ADEA0281}"/>
              </a:ext>
            </a:extLst>
          </p:cNvPr>
          <p:cNvPicPr>
            <a:picLocks noChangeAspect="1"/>
          </p:cNvPicPr>
          <p:nvPr/>
        </p:nvPicPr>
        <p:blipFill>
          <a:blip r:embed="rId3"/>
          <a:stretch>
            <a:fillRect/>
          </a:stretch>
        </p:blipFill>
        <p:spPr>
          <a:xfrm>
            <a:off x="4657538" y="402433"/>
            <a:ext cx="4042556" cy="1829257"/>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829" y="915227"/>
            <a:ext cx="3892540" cy="245716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82" t="-2495" r="-582" b="27037"/>
          <a:stretch/>
        </p:blipFill>
        <p:spPr>
          <a:xfrm>
            <a:off x="5129796" y="3167637"/>
            <a:ext cx="4137033" cy="1651332"/>
          </a:xfrm>
          <a:prstGeom prst="rect">
            <a:avLst/>
          </a:prstGeom>
        </p:spPr>
      </p:pic>
    </p:spTree>
    <p:extLst>
      <p:ext uri="{BB962C8B-B14F-4D97-AF65-F5344CB8AC3E}">
        <p14:creationId xmlns:p14="http://schemas.microsoft.com/office/powerpoint/2010/main" val="256088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F9DC-3352-B841-9DF9-40F33820FF4C}"/>
              </a:ext>
            </a:extLst>
          </p:cNvPr>
          <p:cNvSpPr>
            <a:spLocks noGrp="1"/>
          </p:cNvSpPr>
          <p:nvPr>
            <p:ph type="title"/>
          </p:nvPr>
        </p:nvSpPr>
        <p:spPr>
          <a:xfrm>
            <a:off x="2747892" y="132148"/>
            <a:ext cx="6700979" cy="590668"/>
          </a:xfrm>
        </p:spPr>
        <p:txBody>
          <a:bodyPr/>
          <a:lstStyle/>
          <a:p>
            <a:r>
              <a:rPr lang="en-US" sz="2800" dirty="0">
                <a:solidFill>
                  <a:srgbClr val="FF0000"/>
                </a:solidFill>
                <a:latin typeface="+mn-lt"/>
                <a:cs typeface="Times New Roman" panose="02020603050405020304" pitchFamily="18" charset="0"/>
              </a:rPr>
              <a:t>Starting the program</a:t>
            </a:r>
          </a:p>
        </p:txBody>
      </p:sp>
      <p:pic>
        <p:nvPicPr>
          <p:cNvPr id="4" name="Google Shape;115;p5">
            <a:extLst>
              <a:ext uri="{FF2B5EF4-FFF2-40B4-BE49-F238E27FC236}">
                <a16:creationId xmlns:a16="http://schemas.microsoft.com/office/drawing/2014/main" id="{AAB1E177-C1C1-F945-AF96-C64991419240}"/>
              </a:ext>
            </a:extLst>
          </p:cNvPr>
          <p:cNvPicPr preferRelativeResize="0">
            <a:picLocks noGrp="1"/>
          </p:cNvPicPr>
          <p:nvPr>
            <p:ph idx="1"/>
          </p:nvPr>
        </p:nvPicPr>
        <p:blipFill>
          <a:blip r:embed="rId2">
            <a:alphaModFix/>
          </a:blip>
          <a:stretch>
            <a:fillRect/>
          </a:stretch>
        </p:blipFill>
        <p:spPr>
          <a:xfrm>
            <a:off x="2024185" y="1185829"/>
            <a:ext cx="6865344" cy="3368432"/>
          </a:xfrm>
          <a:prstGeom prst="rect">
            <a:avLst/>
          </a:prstGeom>
          <a:noFill/>
          <a:ln>
            <a:noFill/>
          </a:ln>
        </p:spPr>
      </p:pic>
      <p:pic>
        <p:nvPicPr>
          <p:cNvPr id="5" name="Picture 1" descr="page1image28293760">
            <a:extLst>
              <a:ext uri="{FF2B5EF4-FFF2-40B4-BE49-F238E27FC236}">
                <a16:creationId xmlns:a16="http://schemas.microsoft.com/office/drawing/2014/main" id="{B9CEBD8F-EB16-1CAE-B477-0035C3D1A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266"/>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36ED36E-E957-ACE6-A962-5FFDA92D0035}"/>
              </a:ext>
            </a:extLst>
          </p:cNvPr>
          <p:cNvSpPr txBox="1"/>
          <p:nvPr/>
        </p:nvSpPr>
        <p:spPr>
          <a:xfrm>
            <a:off x="0" y="1592772"/>
            <a:ext cx="2008553" cy="2246769"/>
          </a:xfrm>
          <a:prstGeom prst="rect">
            <a:avLst/>
          </a:prstGeom>
          <a:noFill/>
        </p:spPr>
        <p:txBody>
          <a:bodyPr wrap="square">
            <a:spAutoFit/>
          </a:bodyPr>
          <a:lstStyle/>
          <a:p>
            <a:pPr marL="342900" indent="-342900">
              <a:buFont typeface="Arial" panose="020B0604020202020204" pitchFamily="34" charset="0"/>
              <a:buChar char="•"/>
            </a:pPr>
            <a:r>
              <a:rPr lang="es-MX" sz="2000" dirty="0">
                <a:latin typeface="Times New Roman" panose="02020603050405020304" pitchFamily="18" charset="0"/>
                <a:cs typeface="Times New Roman" panose="02020603050405020304" pitchFamily="18" charset="0"/>
              </a:rPr>
              <a:t>It is important to </a:t>
            </a:r>
            <a:r>
              <a:rPr lang="es-MX" sz="2000" b="1" dirty="0">
                <a:latin typeface="Times New Roman" panose="02020603050405020304" pitchFamily="18" charset="0"/>
                <a:cs typeface="Times New Roman" panose="02020603050405020304" pitchFamily="18" charset="0"/>
              </a:rPr>
              <a:t>click only once at each </a:t>
            </a:r>
            <a:r>
              <a:rPr lang="es-MX" sz="2000" dirty="0">
                <a:latin typeface="Times New Roman" panose="02020603050405020304" pitchFamily="18" charset="0"/>
                <a:cs typeface="Times New Roman" panose="02020603050405020304" pitchFamily="18" charset="0"/>
              </a:rPr>
              <a:t>command; otherwise, the software may freeze.</a:t>
            </a:r>
          </a:p>
        </p:txBody>
      </p:sp>
    </p:spTree>
    <p:extLst>
      <p:ext uri="{BB962C8B-B14F-4D97-AF65-F5344CB8AC3E}">
        <p14:creationId xmlns:p14="http://schemas.microsoft.com/office/powerpoint/2010/main" val="151836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5E2C-27B9-964D-A2B6-0341E15CF1E7}"/>
              </a:ext>
            </a:extLst>
          </p:cNvPr>
          <p:cNvSpPr>
            <a:spLocks noGrp="1"/>
          </p:cNvSpPr>
          <p:nvPr>
            <p:ph type="title"/>
          </p:nvPr>
        </p:nvSpPr>
        <p:spPr>
          <a:xfrm>
            <a:off x="1221510" y="177273"/>
            <a:ext cx="6700979" cy="590668"/>
          </a:xfrm>
        </p:spPr>
        <p:txBody>
          <a:bodyPr/>
          <a:lstStyle/>
          <a:p>
            <a:pPr algn="ctr"/>
            <a:r>
              <a:rPr lang="en-US" sz="2400" dirty="0">
                <a:solidFill>
                  <a:srgbClr val="FF0000"/>
                </a:solidFill>
                <a:latin typeface="+mn-lt"/>
                <a:cs typeface="Times New Roman" panose="02020603050405020304" pitchFamily="18" charset="0"/>
              </a:rPr>
              <a:t>Graphical User Interface</a:t>
            </a:r>
            <a:br>
              <a:rPr lang="en-US" sz="2400" dirty="0">
                <a:solidFill>
                  <a:srgbClr val="FF0000"/>
                </a:solidFill>
                <a:latin typeface="+mn-lt"/>
                <a:cs typeface="Times New Roman" panose="02020603050405020304" pitchFamily="18" charset="0"/>
              </a:rPr>
            </a:br>
            <a:r>
              <a:rPr lang="en-US" sz="2400" dirty="0">
                <a:solidFill>
                  <a:srgbClr val="FF0000"/>
                </a:solidFill>
                <a:latin typeface="+mn-lt"/>
                <a:cs typeface="Times New Roman" panose="02020603050405020304" pitchFamily="18" charset="0"/>
              </a:rPr>
              <a:t> of matRad</a:t>
            </a:r>
          </a:p>
        </p:txBody>
      </p:sp>
      <p:pic>
        <p:nvPicPr>
          <p:cNvPr id="2049" name="Picture 1" descr="page5image11464624">
            <a:extLst>
              <a:ext uri="{FF2B5EF4-FFF2-40B4-BE49-F238E27FC236}">
                <a16:creationId xmlns:a16="http://schemas.microsoft.com/office/drawing/2014/main" id="{C00230F1-2ED5-C44C-9432-93A7E2D5521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695" b="14180"/>
          <a:stretch/>
        </p:blipFill>
        <p:spPr bwMode="auto">
          <a:xfrm>
            <a:off x="1807665" y="1131023"/>
            <a:ext cx="6056338" cy="3308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descr="page1image28293760">
            <a:extLst>
              <a:ext uri="{FF2B5EF4-FFF2-40B4-BE49-F238E27FC236}">
                <a16:creationId xmlns:a16="http://schemas.microsoft.com/office/drawing/2014/main" id="{AE3405B4-B2D8-08B7-045B-E783F8EBE4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3" y="97535"/>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54259FCF-3768-0ADC-E84C-07A2CFECCEF1}"/>
              </a:ext>
            </a:extLst>
          </p:cNvPr>
          <p:cNvSpPr txBox="1"/>
          <p:nvPr/>
        </p:nvSpPr>
        <p:spPr>
          <a:xfrm>
            <a:off x="71143" y="1430212"/>
            <a:ext cx="1569660" cy="369332"/>
          </a:xfrm>
          <a:prstGeom prst="rect">
            <a:avLst/>
          </a:prstGeom>
        </p:spPr>
        <p:style>
          <a:lnRef idx="2">
            <a:schemeClr val="accent2"/>
          </a:lnRef>
          <a:fillRef idx="1">
            <a:schemeClr val="lt1"/>
          </a:fillRef>
          <a:effectRef idx="0">
            <a:schemeClr val="accent2"/>
          </a:effectRef>
          <a:fontRef idx="minor">
            <a:schemeClr val="dk1"/>
          </a:fontRef>
        </p:style>
        <p:txBody>
          <a:bodyPr vert="horz" wrap="none" lIns="91440" tIns="45720" rIns="91440" bIns="45720" rtlCol="0" anchor="t">
            <a:spAutoFit/>
          </a:bodyPr>
          <a:lstStyle/>
          <a:p>
            <a:pPr algn="l"/>
            <a:r>
              <a:rPr lang="es-MX" dirty="0">
                <a:latin typeface="Times New Roman" panose="02020603050405020304" pitchFamily="18" charset="0"/>
                <a:cs typeface="Times New Roman" panose="02020603050405020304" pitchFamily="18" charset="0"/>
              </a:rPr>
              <a:t>WORKFLOW</a:t>
            </a:r>
          </a:p>
        </p:txBody>
      </p:sp>
      <p:sp>
        <p:nvSpPr>
          <p:cNvPr id="9" name="Rectángulo 8">
            <a:extLst>
              <a:ext uri="{FF2B5EF4-FFF2-40B4-BE49-F238E27FC236}">
                <a16:creationId xmlns:a16="http://schemas.microsoft.com/office/drawing/2014/main" id="{04D19315-C395-B9C3-9D39-6CD9DD9BC551}"/>
              </a:ext>
            </a:extLst>
          </p:cNvPr>
          <p:cNvSpPr/>
          <p:nvPr/>
        </p:nvSpPr>
        <p:spPr>
          <a:xfrm>
            <a:off x="1807664" y="1131023"/>
            <a:ext cx="2639290" cy="736853"/>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a:extLst>
              <a:ext uri="{FF2B5EF4-FFF2-40B4-BE49-F238E27FC236}">
                <a16:creationId xmlns:a16="http://schemas.microsoft.com/office/drawing/2014/main" id="{800E0CF2-3486-0FBD-CEBA-9BC31B08ED44}"/>
              </a:ext>
            </a:extLst>
          </p:cNvPr>
          <p:cNvSpPr/>
          <p:nvPr/>
        </p:nvSpPr>
        <p:spPr>
          <a:xfrm>
            <a:off x="4507880" y="1802449"/>
            <a:ext cx="2639290" cy="2535089"/>
          </a:xfrm>
          <a:prstGeom prst="rect">
            <a:avLst/>
          </a:prstGeom>
          <a:noFill/>
          <a:ln>
            <a:solidFill>
              <a:srgbClr val="00B0F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CuadroTexto 10">
            <a:extLst>
              <a:ext uri="{FF2B5EF4-FFF2-40B4-BE49-F238E27FC236}">
                <a16:creationId xmlns:a16="http://schemas.microsoft.com/office/drawing/2014/main" id="{2C1E0284-5DFF-9F55-45B5-0035224CCD9E}"/>
              </a:ext>
            </a:extLst>
          </p:cNvPr>
          <p:cNvSpPr txBox="1"/>
          <p:nvPr/>
        </p:nvSpPr>
        <p:spPr>
          <a:xfrm>
            <a:off x="7924929" y="2387084"/>
            <a:ext cx="1197764" cy="369332"/>
          </a:xfrm>
          <a:prstGeom prst="rect">
            <a:avLst/>
          </a:prstGeom>
        </p:spPr>
        <p:style>
          <a:lnRef idx="2">
            <a:schemeClr val="accent1"/>
          </a:lnRef>
          <a:fillRef idx="1">
            <a:schemeClr val="lt1"/>
          </a:fillRef>
          <a:effectRef idx="0">
            <a:schemeClr val="accent1"/>
          </a:effectRef>
          <a:fontRef idx="minor">
            <a:schemeClr val="dk1"/>
          </a:fontRef>
        </p:style>
        <p:txBody>
          <a:bodyPr vert="horz" wrap="none" lIns="91440" tIns="45720" rIns="91440" bIns="45720" rtlCol="0" anchor="t">
            <a:spAutoFit/>
          </a:bodyPr>
          <a:lstStyle/>
          <a:p>
            <a:pPr algn="l"/>
            <a:r>
              <a:rPr lang="es-MX" dirty="0">
                <a:latin typeface="Times New Roman" panose="02020603050405020304" pitchFamily="18" charset="0"/>
                <a:cs typeface="Times New Roman" panose="02020603050405020304" pitchFamily="18" charset="0"/>
              </a:rPr>
              <a:t>VIEWING</a:t>
            </a:r>
          </a:p>
        </p:txBody>
      </p:sp>
      <p:sp>
        <p:nvSpPr>
          <p:cNvPr id="12" name="Rectángulo 11">
            <a:extLst>
              <a:ext uri="{FF2B5EF4-FFF2-40B4-BE49-F238E27FC236}">
                <a16:creationId xmlns:a16="http://schemas.microsoft.com/office/drawing/2014/main" id="{381AA9AC-BC5E-B47F-5D97-5AA227DEBB14}"/>
              </a:ext>
            </a:extLst>
          </p:cNvPr>
          <p:cNvSpPr/>
          <p:nvPr/>
        </p:nvSpPr>
        <p:spPr>
          <a:xfrm>
            <a:off x="1807664" y="1876893"/>
            <a:ext cx="2639290" cy="936646"/>
          </a:xfrm>
          <a:prstGeom prst="rect">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a:extLst>
              <a:ext uri="{FF2B5EF4-FFF2-40B4-BE49-F238E27FC236}">
                <a16:creationId xmlns:a16="http://schemas.microsoft.com/office/drawing/2014/main" id="{0CBD693D-AD57-C82A-5DC3-A319D63EDF82}"/>
              </a:ext>
            </a:extLst>
          </p:cNvPr>
          <p:cNvSpPr/>
          <p:nvPr/>
        </p:nvSpPr>
        <p:spPr>
          <a:xfrm>
            <a:off x="1807664" y="1281721"/>
            <a:ext cx="2639290" cy="586155"/>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CuadroTexto 13">
            <a:extLst>
              <a:ext uri="{FF2B5EF4-FFF2-40B4-BE49-F238E27FC236}">
                <a16:creationId xmlns:a16="http://schemas.microsoft.com/office/drawing/2014/main" id="{47B15042-8314-C7D9-8300-6BA5D99028F1}"/>
              </a:ext>
            </a:extLst>
          </p:cNvPr>
          <p:cNvSpPr txBox="1"/>
          <p:nvPr/>
        </p:nvSpPr>
        <p:spPr>
          <a:xfrm>
            <a:off x="462275" y="2202418"/>
            <a:ext cx="787395" cy="369332"/>
          </a:xfrm>
          <a:prstGeom prst="rect">
            <a:avLst/>
          </a:prstGeom>
          <a:ln>
            <a:solidFill>
              <a:srgbClr val="FFFF00"/>
            </a:solidFill>
          </a:ln>
        </p:spPr>
        <p:style>
          <a:lnRef idx="2">
            <a:schemeClr val="accent2"/>
          </a:lnRef>
          <a:fillRef idx="1">
            <a:schemeClr val="lt1"/>
          </a:fillRef>
          <a:effectRef idx="0">
            <a:schemeClr val="accent2"/>
          </a:effectRef>
          <a:fontRef idx="minor">
            <a:schemeClr val="dk1"/>
          </a:fontRef>
        </p:style>
        <p:txBody>
          <a:bodyPr vert="horz" wrap="none" lIns="91440" tIns="45720" rIns="91440" bIns="45720" rtlCol="0" anchor="t">
            <a:spAutoFit/>
          </a:bodyPr>
          <a:lstStyle/>
          <a:p>
            <a:pPr algn="l"/>
            <a:r>
              <a:rPr lang="es-MX" dirty="0">
                <a:latin typeface="Times New Roman" panose="02020603050405020304" pitchFamily="18" charset="0"/>
                <a:cs typeface="Times New Roman" panose="02020603050405020304" pitchFamily="18" charset="0"/>
              </a:rPr>
              <a:t>PLAN</a:t>
            </a:r>
          </a:p>
        </p:txBody>
      </p:sp>
      <p:sp>
        <p:nvSpPr>
          <p:cNvPr id="15" name="Rectángulo 14">
            <a:extLst>
              <a:ext uri="{FF2B5EF4-FFF2-40B4-BE49-F238E27FC236}">
                <a16:creationId xmlns:a16="http://schemas.microsoft.com/office/drawing/2014/main" id="{CCB60410-05ED-265D-EA68-064EFDBF42F3}"/>
              </a:ext>
            </a:extLst>
          </p:cNvPr>
          <p:cNvSpPr/>
          <p:nvPr/>
        </p:nvSpPr>
        <p:spPr>
          <a:xfrm>
            <a:off x="1807664" y="2833077"/>
            <a:ext cx="2639290" cy="1606061"/>
          </a:xfrm>
          <a:prstGeom prst="rect">
            <a:avLst/>
          </a:prstGeom>
          <a:noFill/>
          <a:ln>
            <a:solidFill>
              <a:srgbClr val="7030A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7" name="CuadroTexto 16">
            <a:extLst>
              <a:ext uri="{FF2B5EF4-FFF2-40B4-BE49-F238E27FC236}">
                <a16:creationId xmlns:a16="http://schemas.microsoft.com/office/drawing/2014/main" id="{4A088D1D-13FE-ED55-3B7B-926C71AFC566}"/>
              </a:ext>
            </a:extLst>
          </p:cNvPr>
          <p:cNvSpPr txBox="1"/>
          <p:nvPr/>
        </p:nvSpPr>
        <p:spPr>
          <a:xfrm>
            <a:off x="0" y="3451441"/>
            <a:ext cx="1746738" cy="338554"/>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rtlCol="0" anchor="t">
            <a:spAutoFit/>
          </a:bodyPr>
          <a:lstStyle/>
          <a:p>
            <a:pPr algn="l"/>
            <a:r>
              <a:rPr lang="es-MX" sz="1600" dirty="0">
                <a:latin typeface="Times New Roman" panose="02020603050405020304" pitchFamily="18" charset="0"/>
                <a:cs typeface="Times New Roman" panose="02020603050405020304" pitchFamily="18" charset="0"/>
              </a:rPr>
              <a:t>VISUALIZATION</a:t>
            </a:r>
          </a:p>
        </p:txBody>
      </p:sp>
    </p:spTree>
    <p:extLst>
      <p:ext uri="{BB962C8B-B14F-4D97-AF65-F5344CB8AC3E}">
        <p14:creationId xmlns:p14="http://schemas.microsoft.com/office/powerpoint/2010/main" val="1258426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D00BB-23A6-0740-B074-00175B0319E7}"/>
              </a:ext>
            </a:extLst>
          </p:cNvPr>
          <p:cNvSpPr>
            <a:spLocks noGrp="1"/>
          </p:cNvSpPr>
          <p:nvPr>
            <p:ph type="title"/>
          </p:nvPr>
        </p:nvSpPr>
        <p:spPr>
          <a:xfrm>
            <a:off x="3298630" y="129384"/>
            <a:ext cx="6700979" cy="590668"/>
          </a:xfrm>
        </p:spPr>
        <p:txBody>
          <a:bodyPr/>
          <a:lstStyle/>
          <a:p>
            <a:r>
              <a:rPr lang="en-US" sz="3200" dirty="0">
                <a:solidFill>
                  <a:srgbClr val="FF0000"/>
                </a:solidFill>
                <a:latin typeface="+mn-lt"/>
                <a:cs typeface="Times New Roman" panose="02020603050405020304" pitchFamily="18" charset="0"/>
              </a:rPr>
              <a:t>Isocenter</a:t>
            </a:r>
          </a:p>
        </p:txBody>
      </p:sp>
      <p:pic>
        <p:nvPicPr>
          <p:cNvPr id="4" name="Google Shape;143;gad3567b2e2_0_8">
            <a:extLst>
              <a:ext uri="{FF2B5EF4-FFF2-40B4-BE49-F238E27FC236}">
                <a16:creationId xmlns:a16="http://schemas.microsoft.com/office/drawing/2014/main" id="{CBFE8096-1BB4-8249-9FDA-9301FABEA11A}"/>
              </a:ext>
            </a:extLst>
          </p:cNvPr>
          <p:cNvPicPr preferRelativeResize="0">
            <a:picLocks noGrp="1"/>
          </p:cNvPicPr>
          <p:nvPr>
            <p:ph idx="1"/>
          </p:nvPr>
        </p:nvPicPr>
        <p:blipFill rotWithShape="1">
          <a:blip r:embed="rId2">
            <a:alphaModFix/>
          </a:blip>
          <a:srcRect/>
          <a:stretch/>
        </p:blipFill>
        <p:spPr>
          <a:xfrm>
            <a:off x="238272" y="1040545"/>
            <a:ext cx="5885179" cy="3678237"/>
          </a:xfrm>
          <a:prstGeom prst="rect">
            <a:avLst/>
          </a:prstGeom>
          <a:noFill/>
          <a:ln>
            <a:noFill/>
          </a:ln>
        </p:spPr>
      </p:pic>
      <p:cxnSp>
        <p:nvCxnSpPr>
          <p:cNvPr id="5" name="Google Shape;144;gad3567b2e2_0_8">
            <a:extLst>
              <a:ext uri="{FF2B5EF4-FFF2-40B4-BE49-F238E27FC236}">
                <a16:creationId xmlns:a16="http://schemas.microsoft.com/office/drawing/2014/main" id="{F1A2BBFF-EB6A-374C-9448-E79B002EC659}"/>
              </a:ext>
            </a:extLst>
          </p:cNvPr>
          <p:cNvCxnSpPr/>
          <p:nvPr/>
        </p:nvCxnSpPr>
        <p:spPr>
          <a:xfrm>
            <a:off x="3493395" y="2979654"/>
            <a:ext cx="385800" cy="10800"/>
          </a:xfrm>
          <a:prstGeom prst="straightConnector1">
            <a:avLst/>
          </a:pr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7" name="Picture 1" descr="page1image28293760">
            <a:extLst>
              <a:ext uri="{FF2B5EF4-FFF2-40B4-BE49-F238E27FC236}">
                <a16:creationId xmlns:a16="http://schemas.microsoft.com/office/drawing/2014/main" id="{2791830E-B0FF-DDFF-082D-1C7AA79418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6" y="70451"/>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AF2CFD1-3F12-522E-EE92-B2B3B171508F}"/>
              </a:ext>
            </a:extLst>
          </p:cNvPr>
          <p:cNvSpPr txBox="1"/>
          <p:nvPr/>
        </p:nvSpPr>
        <p:spPr>
          <a:xfrm>
            <a:off x="6123451" y="1394604"/>
            <a:ext cx="2899508" cy="2831544"/>
          </a:xfrm>
          <a:prstGeom prst="rect">
            <a:avLst/>
          </a:prstGeom>
          <a:noFill/>
        </p:spPr>
        <p:txBody>
          <a:bodyPr wrap="square">
            <a:spAutoFit/>
          </a:bodyPr>
          <a:lstStyle/>
          <a:p>
            <a:pPr marL="285750"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Make sure you can see the isocentre, marked “X”, at all times.</a:t>
            </a:r>
          </a:p>
          <a:p>
            <a:pPr marL="285750" indent="-285750" algn="just">
              <a:buFont typeface="Arial" panose="020B0604020202020204" pitchFamily="34" charset="0"/>
              <a:buChar char="•"/>
            </a:pPr>
            <a:endParaRPr lang="en-CH" dirty="0"/>
          </a:p>
          <a:p>
            <a:pPr marL="285750" indent="-285750" algn="just">
              <a:buFont typeface="Arial" panose="020B0604020202020204" pitchFamily="34" charset="0"/>
              <a:buChar char="•"/>
            </a:pPr>
            <a:r>
              <a:rPr lang="es-MX" sz="2000" dirty="0">
                <a:latin typeface="Times New Roman" panose="02020603050405020304" pitchFamily="18" charset="0"/>
                <a:cs typeface="Times New Roman" panose="02020603050405020304" pitchFamily="18" charset="0"/>
              </a:rPr>
              <a:t>The isocenter is the point where the radiation beam is aimed. </a:t>
            </a:r>
          </a:p>
          <a:p>
            <a:pPr marL="285750" indent="-285750" algn="just">
              <a:buFont typeface="Arial" panose="020B0604020202020204" pitchFamily="34" charset="0"/>
              <a:buChar char="•"/>
            </a:pPr>
            <a:endParaRPr lang="es-MX"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486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92C73-2E20-DD45-93DE-DB8BFF237C20}"/>
              </a:ext>
            </a:extLst>
          </p:cNvPr>
          <p:cNvSpPr>
            <a:spLocks noGrp="1"/>
          </p:cNvSpPr>
          <p:nvPr>
            <p:ph type="title"/>
          </p:nvPr>
        </p:nvSpPr>
        <p:spPr>
          <a:xfrm>
            <a:off x="3308487" y="73150"/>
            <a:ext cx="6700979" cy="590668"/>
          </a:xfrm>
        </p:spPr>
        <p:txBody>
          <a:bodyPr/>
          <a:lstStyle/>
          <a:p>
            <a:r>
              <a:rPr lang="en-US" sz="3000" dirty="0">
                <a:solidFill>
                  <a:srgbClr val="FF0000"/>
                </a:solidFill>
                <a:latin typeface="+mn-lt"/>
                <a:cs typeface="Times New Roman" panose="02020603050405020304" pitchFamily="18" charset="0"/>
              </a:rPr>
              <a:t>Panel: Plan</a:t>
            </a:r>
          </a:p>
        </p:txBody>
      </p:sp>
      <p:pic>
        <p:nvPicPr>
          <p:cNvPr id="4" name="Google Shape;120;p6">
            <a:extLst>
              <a:ext uri="{FF2B5EF4-FFF2-40B4-BE49-F238E27FC236}">
                <a16:creationId xmlns:a16="http://schemas.microsoft.com/office/drawing/2014/main" id="{A90F1625-4141-9544-9466-CCAC65546672}"/>
              </a:ext>
            </a:extLst>
          </p:cNvPr>
          <p:cNvPicPr preferRelativeResize="0"/>
          <p:nvPr/>
        </p:nvPicPr>
        <p:blipFill rotWithShape="1">
          <a:blip r:embed="rId2">
            <a:alphaModFix/>
          </a:blip>
          <a:srcRect/>
          <a:stretch/>
        </p:blipFill>
        <p:spPr>
          <a:xfrm>
            <a:off x="4503924" y="3091303"/>
            <a:ext cx="4560200" cy="1769775"/>
          </a:xfrm>
          <a:prstGeom prst="rect">
            <a:avLst/>
          </a:prstGeom>
          <a:noFill/>
          <a:ln>
            <a:noFill/>
          </a:ln>
        </p:spPr>
      </p:pic>
      <p:sp>
        <p:nvSpPr>
          <p:cNvPr id="6" name="Google Shape;122;p6">
            <a:extLst>
              <a:ext uri="{FF2B5EF4-FFF2-40B4-BE49-F238E27FC236}">
                <a16:creationId xmlns:a16="http://schemas.microsoft.com/office/drawing/2014/main" id="{F83AB0FD-02E2-054F-899B-D25343678804}"/>
              </a:ext>
            </a:extLst>
          </p:cNvPr>
          <p:cNvSpPr txBox="1">
            <a:spLocks/>
          </p:cNvSpPr>
          <p:nvPr/>
        </p:nvSpPr>
        <p:spPr>
          <a:xfrm>
            <a:off x="-1" y="898769"/>
            <a:ext cx="4503925" cy="4053716"/>
          </a:xfrm>
          <a:prstGeom prst="rect">
            <a:avLst/>
          </a:prstGeom>
          <a:noFill/>
          <a:ln>
            <a:noFill/>
          </a:ln>
        </p:spPr>
        <p:txBody>
          <a:bodyPr spcFirstLastPara="1" vert="horz" wrap="square" lIns="91425" tIns="91425" rIns="91425" bIns="91425" rtlCol="0" anchor="t" anchorCtr="0">
            <a:noAutofit/>
          </a:bodyPr>
          <a:lstStyle>
            <a:lvl1pPr marL="257175" indent="-257175" algn="l" defTabSz="3429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1pPr>
            <a:lvl2pPr marL="557213" indent="-214313" algn="l" defTabSz="342900" rtl="0" eaLnBrk="1" latinLnBrk="0" hangingPunct="1">
              <a:spcBef>
                <a:spcPct val="20000"/>
              </a:spcBef>
              <a:buClr>
                <a:srgbClr val="FDBB63"/>
              </a:buClr>
              <a:buFont typeface="Wingdings" charset="2"/>
              <a:buChar char="§"/>
              <a:defRPr sz="1500" kern="1200">
                <a:solidFill>
                  <a:srgbClr val="333333"/>
                </a:solidFill>
                <a:latin typeface="Arial"/>
                <a:ea typeface="+mn-ea"/>
                <a:cs typeface="Arial"/>
              </a:defRPr>
            </a:lvl2pPr>
            <a:lvl3pPr marL="857250" indent="-171450" algn="l" defTabSz="342900" rtl="0" eaLnBrk="1" latinLnBrk="0" hangingPunct="1">
              <a:spcBef>
                <a:spcPct val="20000"/>
              </a:spcBef>
              <a:buClr>
                <a:srgbClr val="FDBB63"/>
              </a:buClr>
              <a:buFont typeface="Wingdings" charset="2"/>
              <a:buChar char="§"/>
              <a:defRPr sz="1350" kern="1200">
                <a:solidFill>
                  <a:srgbClr val="333333"/>
                </a:solidFill>
                <a:latin typeface="Arial"/>
                <a:ea typeface="+mn-ea"/>
                <a:cs typeface="Arial"/>
              </a:defRPr>
            </a:lvl3pPr>
            <a:lvl4pPr marL="1200150" indent="-171450" algn="l" defTabSz="342900" rtl="0" eaLnBrk="1" latinLnBrk="0" hangingPunct="1">
              <a:spcBef>
                <a:spcPct val="20000"/>
              </a:spcBef>
              <a:buClr>
                <a:srgbClr val="FDBB63"/>
              </a:buClr>
              <a:buFont typeface="Wingdings" charset="2"/>
              <a:buChar char="§"/>
              <a:defRPr sz="1200" kern="1200">
                <a:solidFill>
                  <a:srgbClr val="333333"/>
                </a:solidFill>
                <a:latin typeface="Arial"/>
                <a:ea typeface="+mn-ea"/>
                <a:cs typeface="Arial"/>
              </a:defRPr>
            </a:lvl4pPr>
            <a:lvl5pPr marL="1543050" indent="-171450" algn="l" defTabSz="342900" rtl="0" eaLnBrk="1" latinLnBrk="0" hangingPunct="1">
              <a:spcBef>
                <a:spcPct val="20000"/>
              </a:spcBef>
              <a:buClr>
                <a:srgbClr val="FDBB63"/>
              </a:buClr>
              <a:buFont typeface="Wingdings" charset="2"/>
              <a:buChar char="§"/>
              <a:defRPr sz="1050" kern="1200">
                <a:solidFill>
                  <a:srgbClr val="333333"/>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457200" indent="-311150" algn="just">
              <a:lnSpc>
                <a:spcPct val="115000"/>
              </a:lnSpc>
              <a:spcBef>
                <a:spcPts val="0"/>
              </a:spcBef>
              <a:buSzPts val="1300"/>
              <a:buFont typeface="Wingdings" charset="2"/>
              <a:buChar char="●"/>
            </a:pPr>
            <a:r>
              <a:rPr lang="en-US" sz="1400" b="1" dirty="0">
                <a:solidFill>
                  <a:schemeClr val="tx1"/>
                </a:solidFill>
                <a:latin typeface="Times New Roman" panose="02020603050405020304" pitchFamily="18" charset="0"/>
                <a:cs typeface="Times New Roman" panose="02020603050405020304" pitchFamily="18" charset="0"/>
              </a:rPr>
              <a:t>Bixel width: </a:t>
            </a:r>
            <a:r>
              <a:rPr lang="es-MX" sz="1400" dirty="0">
                <a:solidFill>
                  <a:schemeClr val="tx1"/>
                </a:solidFill>
                <a:latin typeface="Times New Roman" panose="02020603050405020304" pitchFamily="18" charset="0"/>
                <a:cs typeface="Times New Roman" panose="02020603050405020304" pitchFamily="18" charset="0"/>
              </a:rPr>
              <a:t>size of each square where the radiation is delivered.</a:t>
            </a:r>
            <a:endParaRPr lang="en-US" sz="1400" dirty="0">
              <a:solidFill>
                <a:schemeClr val="tx1"/>
              </a:solidFill>
              <a:latin typeface="Times New Roman" panose="02020603050405020304" pitchFamily="18" charset="0"/>
              <a:cs typeface="Times New Roman" panose="02020603050405020304" pitchFamily="18" charset="0"/>
            </a:endParaRPr>
          </a:p>
          <a:p>
            <a:pPr marL="457200" indent="-311150" algn="just">
              <a:lnSpc>
                <a:spcPct val="115000"/>
              </a:lnSpc>
              <a:spcBef>
                <a:spcPts val="0"/>
              </a:spcBef>
              <a:buSzPts val="1300"/>
              <a:buFont typeface="Wingdings" charset="2"/>
              <a:buChar char="●"/>
            </a:pPr>
            <a:r>
              <a:rPr lang="en-US" sz="1400" b="1" u="sng" dirty="0">
                <a:solidFill>
                  <a:schemeClr val="tx1"/>
                </a:solidFill>
                <a:latin typeface="Times New Roman" panose="02020603050405020304" pitchFamily="18" charset="0"/>
                <a:cs typeface="Times New Roman" panose="02020603050405020304" pitchFamily="18" charset="0"/>
              </a:rPr>
              <a:t>Gantry and couch angles</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Set the angle values ​​for the Gantry and the couch (patient's bed). If 5 angles are used for the Gantry, then we will have 5 angles for the bed as well. These angles have values ​​from 0º to 359º.</a:t>
            </a:r>
          </a:p>
          <a:p>
            <a:pPr marL="457200" indent="-311150" algn="just">
              <a:lnSpc>
                <a:spcPct val="115000"/>
              </a:lnSpc>
              <a:spcBef>
                <a:spcPts val="0"/>
              </a:spcBef>
              <a:buSzPts val="1300"/>
              <a:buFont typeface="Wingdings" charset="2"/>
              <a:buChar char="●"/>
            </a:pPr>
            <a:r>
              <a:rPr lang="en-US" sz="1400" b="1" u="sng" dirty="0">
                <a:solidFill>
                  <a:schemeClr val="tx1"/>
                </a:solidFill>
                <a:latin typeface="Times New Roman" panose="02020603050405020304" pitchFamily="18" charset="0"/>
                <a:cs typeface="Times New Roman" panose="02020603050405020304" pitchFamily="18" charset="0"/>
              </a:rPr>
              <a:t>Radiation mode: </a:t>
            </a:r>
            <a:r>
              <a:rPr lang="en-US" sz="1400" dirty="0">
                <a:solidFill>
                  <a:schemeClr val="tx1"/>
                </a:solidFill>
                <a:latin typeface="Times New Roman" panose="02020603050405020304" pitchFamily="18" charset="0"/>
                <a:cs typeface="Times New Roman" panose="02020603050405020304" pitchFamily="18" charset="0"/>
              </a:rPr>
              <a:t>what particle will be used (photons, protons and carbon ions).</a:t>
            </a:r>
          </a:p>
          <a:p>
            <a:pPr marL="457200" indent="-311150" algn="just">
              <a:lnSpc>
                <a:spcPct val="115000"/>
              </a:lnSpc>
              <a:spcBef>
                <a:spcPts val="0"/>
              </a:spcBef>
              <a:buSzPts val="1300"/>
              <a:buFont typeface="Wingdings" charset="2"/>
              <a:buChar char="●"/>
            </a:pPr>
            <a:r>
              <a:rPr lang="en-US" sz="1400" b="1" u="sng" dirty="0">
                <a:solidFill>
                  <a:schemeClr val="tx1"/>
                </a:solidFill>
                <a:latin typeface="Times New Roman" panose="02020603050405020304" pitchFamily="18" charset="0"/>
                <a:cs typeface="Times New Roman" panose="02020603050405020304" pitchFamily="18" charset="0"/>
              </a:rPr>
              <a:t>Isocenter:</a:t>
            </a:r>
            <a:r>
              <a:rPr lang="en-US" sz="1400" u="sng"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Always verify that “automatic isocenter” is active. It is the center where the radiation beam passes.</a:t>
            </a:r>
          </a:p>
          <a:p>
            <a:pPr marL="457200" indent="-311150" algn="just">
              <a:lnSpc>
                <a:spcPct val="115000"/>
              </a:lnSpc>
              <a:spcBef>
                <a:spcPts val="0"/>
              </a:spcBef>
              <a:buSzPts val="1300"/>
              <a:buFont typeface="Wingdings" charset="2"/>
              <a:buChar char="●"/>
            </a:pPr>
            <a:r>
              <a:rPr lang="en-US" sz="1400" b="1" dirty="0">
                <a:solidFill>
                  <a:schemeClr val="tx1"/>
                </a:solidFill>
                <a:latin typeface="Times New Roman" panose="02020603050405020304" pitchFamily="18" charset="0"/>
                <a:cs typeface="Times New Roman" panose="02020603050405020304" pitchFamily="18" charset="0"/>
              </a:rPr>
              <a:t>Fractions: </a:t>
            </a:r>
            <a:r>
              <a:rPr lang="en-US" sz="1400" dirty="0">
                <a:solidFill>
                  <a:schemeClr val="tx1"/>
                </a:solidFill>
                <a:latin typeface="Times New Roman" panose="02020603050405020304" pitchFamily="18" charset="0"/>
                <a:cs typeface="Times New Roman" panose="02020603050405020304" pitchFamily="18" charset="0"/>
              </a:rPr>
              <a:t>Number of fractions = number of sessions needed for the total prescription dose to be deliver.</a:t>
            </a:r>
          </a:p>
          <a:p>
            <a:pPr marL="457200" indent="-311150" algn="just">
              <a:lnSpc>
                <a:spcPct val="115000"/>
              </a:lnSpc>
              <a:spcBef>
                <a:spcPts val="0"/>
              </a:spcBef>
              <a:buSzPts val="1300"/>
              <a:buFont typeface="Wingdings" charset="2"/>
              <a:buChar char="●"/>
            </a:pPr>
            <a:r>
              <a:rPr lang="en-US" sz="1400" b="1" dirty="0">
                <a:solidFill>
                  <a:schemeClr val="tx1"/>
                </a:solidFill>
                <a:latin typeface="Times New Roman" panose="02020603050405020304" pitchFamily="18" charset="0"/>
                <a:cs typeface="Times New Roman" panose="02020603050405020304" pitchFamily="18" charset="0"/>
              </a:rPr>
              <a:t>Run sequencing: </a:t>
            </a:r>
            <a:r>
              <a:rPr lang="en-US" sz="1400" dirty="0">
                <a:solidFill>
                  <a:schemeClr val="tx1"/>
                </a:solidFill>
                <a:latin typeface="Times New Roman" panose="02020603050405020304" pitchFamily="18" charset="0"/>
                <a:cs typeface="Times New Roman" panose="02020603050405020304" pitchFamily="18" charset="0"/>
              </a:rPr>
              <a:t>(in our case it is not active)</a:t>
            </a:r>
            <a:r>
              <a:rPr lang="en-US"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used to collimate the beam</a:t>
            </a:r>
            <a:endParaRPr lang="en-GB" sz="1400" dirty="0">
              <a:solidFill>
                <a:schemeClr val="tx1"/>
              </a:solidFill>
              <a:latin typeface="Times New Roman" panose="02020603050405020304" pitchFamily="18" charset="0"/>
              <a:cs typeface="Times New Roman" panose="02020603050405020304" pitchFamily="18" charset="0"/>
            </a:endParaRPr>
          </a:p>
        </p:txBody>
      </p:sp>
      <p:pic>
        <p:nvPicPr>
          <p:cNvPr id="7" name="Google Shape;123;p6">
            <a:extLst>
              <a:ext uri="{FF2B5EF4-FFF2-40B4-BE49-F238E27FC236}">
                <a16:creationId xmlns:a16="http://schemas.microsoft.com/office/drawing/2014/main" id="{B4898370-E45B-1A45-8F17-B56835C2C48E}"/>
              </a:ext>
            </a:extLst>
          </p:cNvPr>
          <p:cNvPicPr preferRelativeResize="0"/>
          <p:nvPr/>
        </p:nvPicPr>
        <p:blipFill rotWithShape="1">
          <a:blip r:embed="rId3">
            <a:alphaModFix/>
          </a:blip>
          <a:srcRect/>
          <a:stretch/>
        </p:blipFill>
        <p:spPr>
          <a:xfrm>
            <a:off x="5446662" y="959740"/>
            <a:ext cx="2674723" cy="1992888"/>
          </a:xfrm>
          <a:prstGeom prst="rect">
            <a:avLst/>
          </a:prstGeom>
          <a:noFill/>
          <a:ln>
            <a:noFill/>
          </a:ln>
        </p:spPr>
      </p:pic>
      <p:pic>
        <p:nvPicPr>
          <p:cNvPr id="5" name="Picture 1" descr="page1image28293760">
            <a:extLst>
              <a:ext uri="{FF2B5EF4-FFF2-40B4-BE49-F238E27FC236}">
                <a16:creationId xmlns:a16="http://schemas.microsoft.com/office/drawing/2014/main" id="{EFBEDBA7-2794-17C3-DF21-569C297853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28" y="73150"/>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4F955076-C68D-F53A-ABB4-82D4FCEEAAD7}"/>
              </a:ext>
            </a:extLst>
          </p:cNvPr>
          <p:cNvSpPr/>
          <p:nvPr/>
        </p:nvSpPr>
        <p:spPr>
          <a:xfrm>
            <a:off x="4751754" y="3376246"/>
            <a:ext cx="1500554" cy="562707"/>
          </a:xfrm>
          <a:prstGeom prst="rect">
            <a:avLst/>
          </a:prstGeom>
          <a:noFill/>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9" name="Rectángulo 8">
            <a:extLst>
              <a:ext uri="{FF2B5EF4-FFF2-40B4-BE49-F238E27FC236}">
                <a16:creationId xmlns:a16="http://schemas.microsoft.com/office/drawing/2014/main" id="{1455EA2C-5CF6-2052-6E90-A55283453077}"/>
              </a:ext>
            </a:extLst>
          </p:cNvPr>
          <p:cNvSpPr/>
          <p:nvPr/>
        </p:nvSpPr>
        <p:spPr>
          <a:xfrm>
            <a:off x="4503924" y="2999896"/>
            <a:ext cx="648677" cy="220043"/>
          </a:xfrm>
          <a:prstGeom prst="rect">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a:extLst>
              <a:ext uri="{FF2B5EF4-FFF2-40B4-BE49-F238E27FC236}">
                <a16:creationId xmlns:a16="http://schemas.microsoft.com/office/drawing/2014/main" id="{9B925F5D-1430-7493-4D70-6D48603BEA2F}"/>
              </a:ext>
            </a:extLst>
          </p:cNvPr>
          <p:cNvSpPr/>
          <p:nvPr/>
        </p:nvSpPr>
        <p:spPr>
          <a:xfrm>
            <a:off x="6228863" y="4087445"/>
            <a:ext cx="382954" cy="187571"/>
          </a:xfrm>
          <a:prstGeom prst="rect">
            <a:avLst/>
          </a:prstGeom>
          <a:noFill/>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Tree>
    <p:extLst>
      <p:ext uri="{BB962C8B-B14F-4D97-AF65-F5344CB8AC3E}">
        <p14:creationId xmlns:p14="http://schemas.microsoft.com/office/powerpoint/2010/main" val="2364834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4426"/>
          <a:stretch/>
        </p:blipFill>
        <p:spPr>
          <a:xfrm>
            <a:off x="834110" y="4018167"/>
            <a:ext cx="831752" cy="711755"/>
          </a:xfrm>
          <a:prstGeom prst="rect">
            <a:avLst/>
          </a:prstGeom>
        </p:spPr>
      </p:pic>
      <p:sp>
        <p:nvSpPr>
          <p:cNvPr id="2" name="Titolo 1"/>
          <p:cNvSpPr>
            <a:spLocks noGrp="1"/>
          </p:cNvSpPr>
          <p:nvPr>
            <p:ph type="title"/>
          </p:nvPr>
        </p:nvSpPr>
        <p:spPr>
          <a:xfrm>
            <a:off x="136644" y="-348949"/>
            <a:ext cx="7886700" cy="994172"/>
          </a:xfrm>
        </p:spPr>
        <p:txBody>
          <a:bodyPr/>
          <a:lstStyle/>
          <a:p>
            <a:r>
              <a:rPr lang="it-IT" sz="3000" b="1" dirty="0" smtClean="0">
                <a:solidFill>
                  <a:srgbClr val="FF0000"/>
                </a:solidFill>
              </a:rPr>
              <a:t>Particle Therapy Masterclass 2021</a:t>
            </a:r>
            <a:endParaRPr lang="it-IT" sz="3000" b="1" dirty="0">
              <a:solidFill>
                <a:srgbClr val="FF0000"/>
              </a:solidFill>
            </a:endParaRPr>
          </a:p>
        </p:txBody>
      </p:sp>
      <p:sp>
        <p:nvSpPr>
          <p:cNvPr id="3" name="Segnaposto data 2"/>
          <p:cNvSpPr>
            <a:spLocks noGrp="1"/>
          </p:cNvSpPr>
          <p:nvPr>
            <p:ph type="dt" sz="half" idx="4294967295"/>
          </p:nvPr>
        </p:nvSpPr>
        <p:spPr/>
        <p:txBody>
          <a:bodyPr/>
          <a:lstStyle/>
          <a:p>
            <a:endParaRPr lang="it-IT" dirty="0"/>
          </a:p>
        </p:txBody>
      </p:sp>
      <p:sp>
        <p:nvSpPr>
          <p:cNvPr id="4" name="Segnaposto piè di pagina 3"/>
          <p:cNvSpPr>
            <a:spLocks noGrp="1"/>
          </p:cNvSpPr>
          <p:nvPr>
            <p:ph type="ftr" sz="quarter" idx="4294967295"/>
          </p:nvPr>
        </p:nvSpPr>
        <p:spPr/>
        <p:txBody>
          <a:bodyPr/>
          <a:lstStyle/>
          <a:p>
            <a:endParaRPr lang="it-IT" dirty="0"/>
          </a:p>
        </p:txBody>
      </p:sp>
      <p:sp>
        <p:nvSpPr>
          <p:cNvPr id="5" name="Segnaposto numero diapositiva 4"/>
          <p:cNvSpPr>
            <a:spLocks noGrp="1"/>
          </p:cNvSpPr>
          <p:nvPr>
            <p:ph type="sldNum" sz="quarter" idx="12"/>
          </p:nvPr>
        </p:nvSpPr>
        <p:spPr/>
        <p:txBody>
          <a:bodyPr/>
          <a:lstStyle/>
          <a:p>
            <a:fld id="{44B3000C-AF20-481F-AF4F-24E9E8451D0A}" type="slidenum">
              <a:rPr lang="it-IT" smtClean="0"/>
              <a:t>2</a:t>
            </a:fld>
            <a:endParaRPr lang="it-IT"/>
          </a:p>
        </p:txBody>
      </p:sp>
      <p:pic>
        <p:nvPicPr>
          <p:cNvPr id="6" name="Image 31"/>
          <p:cNvPicPr/>
          <p:nvPr/>
        </p:nvPicPr>
        <p:blipFill>
          <a:blip r:embed="rId3" cstate="print"/>
          <a:stretch>
            <a:fillRect/>
          </a:stretch>
        </p:blipFill>
        <p:spPr>
          <a:xfrm>
            <a:off x="136644" y="4103322"/>
            <a:ext cx="631832" cy="626600"/>
          </a:xfrm>
          <a:prstGeom prst="rect">
            <a:avLst/>
          </a:prstGeom>
        </p:spPr>
      </p:pic>
      <p:sp>
        <p:nvSpPr>
          <p:cNvPr id="8" name="TextBox 7"/>
          <p:cNvSpPr txBox="1"/>
          <p:nvPr/>
        </p:nvSpPr>
        <p:spPr>
          <a:xfrm>
            <a:off x="407092" y="1125583"/>
            <a:ext cx="1528111" cy="923330"/>
          </a:xfrm>
          <a:prstGeom prst="rect">
            <a:avLst/>
          </a:prstGeom>
          <a:noFill/>
        </p:spPr>
        <p:txBody>
          <a:bodyPr wrap="none" rtlCol="0">
            <a:spAutoFit/>
          </a:bodyPr>
          <a:lstStyle/>
          <a:p>
            <a:r>
              <a:rPr lang="en-US" sz="1350" dirty="0" err="1"/>
              <a:t>Albana</a:t>
            </a:r>
            <a:r>
              <a:rPr lang="en-US" sz="1350" dirty="0"/>
              <a:t> </a:t>
            </a:r>
            <a:r>
              <a:rPr lang="en-US" sz="1350" dirty="0" err="1"/>
              <a:t>Topi</a:t>
            </a:r>
            <a:r>
              <a:rPr lang="en-US" sz="1350" dirty="0"/>
              <a:t> GSI :</a:t>
            </a:r>
          </a:p>
          <a:p>
            <a:r>
              <a:rPr lang="en-US" sz="1350" dirty="0"/>
              <a:t>North Macedonia</a:t>
            </a:r>
          </a:p>
          <a:p>
            <a:r>
              <a:rPr lang="en-US" sz="1350" dirty="0"/>
              <a:t>Kosovo</a:t>
            </a:r>
          </a:p>
          <a:p>
            <a:r>
              <a:rPr lang="en-US" sz="1350" dirty="0"/>
              <a:t>Albania</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775" y="1057330"/>
            <a:ext cx="3048157" cy="17431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20508" y="1057330"/>
            <a:ext cx="3635095" cy="204474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56791" y="2800495"/>
            <a:ext cx="2797422" cy="1573550"/>
          </a:xfrm>
          <a:prstGeom prst="rect">
            <a:avLst/>
          </a:prstGeom>
        </p:spPr>
      </p:pic>
      <p:pic>
        <p:nvPicPr>
          <p:cNvPr id="13" name="Grafik 8">
            <a:extLst>
              <a:ext uri="{FF2B5EF4-FFF2-40B4-BE49-F238E27FC236}">
                <a16:creationId xmlns:a16="http://schemas.microsoft.com/office/drawing/2014/main" id="{B31B528A-6FD6-3D4F-A4C4-0A49832D844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4361" y="4271498"/>
            <a:ext cx="1784555" cy="712185"/>
          </a:xfrm>
          <a:prstGeom prst="rect">
            <a:avLst/>
          </a:prstGeom>
        </p:spPr>
      </p:pic>
      <p:pic>
        <p:nvPicPr>
          <p:cNvPr id="14" name="Picture 2">
            <a:extLst>
              <a:ext uri="{FF2B5EF4-FFF2-40B4-BE49-F238E27FC236}">
                <a16:creationId xmlns:a16="http://schemas.microsoft.com/office/drawing/2014/main" id="{E1700146-489B-014F-A5F5-BFE8A2A5DF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3524" y="4271497"/>
            <a:ext cx="833279" cy="8332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210" y="3657600"/>
            <a:ext cx="1237800" cy="403115"/>
          </a:xfrm>
          <a:prstGeom prst="rect">
            <a:avLst/>
          </a:prstGeom>
        </p:spPr>
      </p:pic>
    </p:spTree>
    <p:extLst>
      <p:ext uri="{BB962C8B-B14F-4D97-AF65-F5344CB8AC3E}">
        <p14:creationId xmlns:p14="http://schemas.microsoft.com/office/powerpoint/2010/main" val="7677824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D062-8CB7-5042-810B-96D99A30924B}"/>
              </a:ext>
            </a:extLst>
          </p:cNvPr>
          <p:cNvSpPr>
            <a:spLocks noGrp="1"/>
          </p:cNvSpPr>
          <p:nvPr>
            <p:ph type="title"/>
          </p:nvPr>
        </p:nvSpPr>
        <p:spPr>
          <a:xfrm>
            <a:off x="2909652" y="149397"/>
            <a:ext cx="6700979" cy="590668"/>
          </a:xfrm>
        </p:spPr>
        <p:txBody>
          <a:bodyPr anchor="b">
            <a:normAutofit/>
          </a:bodyPr>
          <a:lstStyle/>
          <a:p>
            <a:r>
              <a:rPr lang="en-US" sz="3000" dirty="0">
                <a:solidFill>
                  <a:srgbClr val="FF0000"/>
                </a:solidFill>
                <a:latin typeface="+mn-lt"/>
                <a:cs typeface="Times New Roman" panose="02020603050405020304" pitchFamily="18" charset="0"/>
              </a:rPr>
              <a:t>Panel: Workflow</a:t>
            </a:r>
          </a:p>
        </p:txBody>
      </p:sp>
      <p:pic>
        <p:nvPicPr>
          <p:cNvPr id="6" name="Google Shape;174;p9">
            <a:extLst>
              <a:ext uri="{FF2B5EF4-FFF2-40B4-BE49-F238E27FC236}">
                <a16:creationId xmlns:a16="http://schemas.microsoft.com/office/drawing/2014/main" id="{3C5E5DD6-7410-1F42-AF43-E816C3CD98B0}"/>
              </a:ext>
            </a:extLst>
          </p:cNvPr>
          <p:cNvPicPr preferRelativeResize="0"/>
          <p:nvPr/>
        </p:nvPicPr>
        <p:blipFill rotWithShape="1">
          <a:blip r:embed="rId2">
            <a:alphaModFix/>
          </a:blip>
          <a:srcRect/>
          <a:stretch/>
        </p:blipFill>
        <p:spPr>
          <a:xfrm>
            <a:off x="1224256" y="1129007"/>
            <a:ext cx="6926040" cy="1633545"/>
          </a:xfrm>
          <a:prstGeom prst="rect">
            <a:avLst/>
          </a:prstGeom>
          <a:noFill/>
          <a:ln>
            <a:noFill/>
          </a:ln>
        </p:spPr>
      </p:pic>
      <p:sp>
        <p:nvSpPr>
          <p:cNvPr id="7" name="Google Shape;178;p9">
            <a:extLst>
              <a:ext uri="{FF2B5EF4-FFF2-40B4-BE49-F238E27FC236}">
                <a16:creationId xmlns:a16="http://schemas.microsoft.com/office/drawing/2014/main" id="{028F06AE-ACCB-4247-BDFC-3E599D9E30EC}"/>
              </a:ext>
            </a:extLst>
          </p:cNvPr>
          <p:cNvSpPr/>
          <p:nvPr/>
        </p:nvSpPr>
        <p:spPr>
          <a:xfrm>
            <a:off x="2280624" y="1297024"/>
            <a:ext cx="1277700" cy="2685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90;p10">
            <a:extLst>
              <a:ext uri="{FF2B5EF4-FFF2-40B4-BE49-F238E27FC236}">
                <a16:creationId xmlns:a16="http://schemas.microsoft.com/office/drawing/2014/main" id="{C0A7E3AC-91BE-0941-90C4-6942410D7364}"/>
              </a:ext>
            </a:extLst>
          </p:cNvPr>
          <p:cNvSpPr/>
          <p:nvPr/>
        </p:nvSpPr>
        <p:spPr>
          <a:xfrm>
            <a:off x="3636869" y="1295524"/>
            <a:ext cx="1277700" cy="2700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 name="Google Shape;191;p10">
            <a:extLst>
              <a:ext uri="{FF2B5EF4-FFF2-40B4-BE49-F238E27FC236}">
                <a16:creationId xmlns:a16="http://schemas.microsoft.com/office/drawing/2014/main" id="{A882A39B-4A3C-354C-9083-880DEDF68584}"/>
              </a:ext>
            </a:extLst>
          </p:cNvPr>
          <p:cNvPicPr preferRelativeResize="0"/>
          <p:nvPr/>
        </p:nvPicPr>
        <p:blipFill rotWithShape="1">
          <a:blip r:embed="rId3">
            <a:alphaModFix/>
          </a:blip>
          <a:srcRect l="1805" t="2786" r="2183" b="13121"/>
          <a:stretch/>
        </p:blipFill>
        <p:spPr>
          <a:xfrm>
            <a:off x="1469146" y="1663003"/>
            <a:ext cx="3374573" cy="833025"/>
          </a:xfrm>
          <a:prstGeom prst="rect">
            <a:avLst/>
          </a:prstGeom>
          <a:noFill/>
          <a:ln>
            <a:noFill/>
          </a:ln>
        </p:spPr>
      </p:pic>
      <p:sp>
        <p:nvSpPr>
          <p:cNvPr id="3" name="TextBox 2"/>
          <p:cNvSpPr txBox="1"/>
          <p:nvPr/>
        </p:nvSpPr>
        <p:spPr>
          <a:xfrm>
            <a:off x="34104" y="3384712"/>
            <a:ext cx="9075791" cy="1754326"/>
          </a:xfrm>
          <a:prstGeom prst="rect">
            <a:avLst/>
          </a:prstGeom>
        </p:spPr>
        <p:txBody>
          <a:bodyPr vert="horz" wrap="square" lIns="91440" tIns="45720" rIns="91440" bIns="45720" rtlCol="0" anchor="t">
            <a:spAutoFit/>
          </a:bodyPr>
          <a:lstStyle/>
          <a:p>
            <a:pPr algn="l"/>
            <a:r>
              <a:rPr lang="en-US" dirty="0">
                <a:latin typeface="Times New Roman" panose="02020603050405020304" pitchFamily="18" charset="0"/>
                <a:cs typeface="Times New Roman" panose="02020603050405020304" pitchFamily="18" charset="0"/>
              </a:rPr>
              <a:t>Load &gt; This PC&gt; </a:t>
            </a:r>
            <a:r>
              <a:rPr lang="sq-AL" dirty="0">
                <a:latin typeface="Times New Roman" panose="02020603050405020304" pitchFamily="18" charset="0"/>
                <a:cs typeface="Times New Roman" panose="02020603050405020304" pitchFamily="18" charset="0"/>
              </a:rPr>
              <a:t>WIN (C)</a:t>
            </a:r>
            <a:r>
              <a:rPr lang="en-US" dirty="0">
                <a:latin typeface="Times New Roman" panose="02020603050405020304" pitchFamily="18" charset="0"/>
                <a:cs typeface="Times New Roman" panose="02020603050405020304" pitchFamily="18" charset="0"/>
              </a:rPr>
              <a:t>&gt; program files&gt;matrad&gt;application</a:t>
            </a:r>
          </a:p>
          <a:p>
            <a:r>
              <a:rPr lang="en-US" dirty="0">
                <a:latin typeface="Times New Roman" panose="02020603050405020304" pitchFamily="18" charset="0"/>
                <a:cs typeface="Times New Roman" panose="02020603050405020304" pitchFamily="18" charset="0"/>
              </a:rPr>
              <a:t>Load &gt; </a:t>
            </a:r>
            <a:r>
              <a:rPr lang="sq-AL" dirty="0">
                <a:latin typeface="Times New Roman" panose="02020603050405020304" pitchFamily="18" charset="0"/>
                <a:cs typeface="Times New Roman" panose="02020603050405020304" pitchFamily="18" charset="0"/>
              </a:rPr>
              <a:t>My computer</a:t>
            </a:r>
            <a:r>
              <a:rPr lang="en-US" dirty="0">
                <a:latin typeface="Times New Roman" panose="02020603050405020304" pitchFamily="18" charset="0"/>
                <a:cs typeface="Times New Roman" panose="02020603050405020304" pitchFamily="18" charset="0"/>
              </a:rPr>
              <a:t>&gt; </a:t>
            </a:r>
            <a:r>
              <a:rPr lang="en-US" dirty="0">
                <a:solidFill>
                  <a:srgbClr val="FF0000"/>
                </a:solidFill>
                <a:latin typeface="Times New Roman" panose="02020603050405020304" pitchFamily="18" charset="0"/>
                <a:cs typeface="Times New Roman" panose="02020603050405020304" pitchFamily="18" charset="0"/>
              </a:rPr>
              <a:t>(LOCAL DISK c)&gt;</a:t>
            </a:r>
            <a:r>
              <a:rPr lang="en-US" dirty="0">
                <a:latin typeface="Times New Roman" panose="02020603050405020304" pitchFamily="18" charset="0"/>
                <a:cs typeface="Times New Roman" panose="02020603050405020304" pitchFamily="18" charset="0"/>
              </a:rPr>
              <a:t>program files&gt;matrad&gt;application</a:t>
            </a:r>
          </a:p>
          <a:p>
            <a:endParaRPr lang="en-US" dirty="0">
              <a:latin typeface="Times New Roman" panose="02020603050405020304" pitchFamily="18" charset="0"/>
              <a:cs typeface="Times New Roman" panose="02020603050405020304" pitchFamily="18" charset="0"/>
            </a:endParaRPr>
          </a:p>
          <a:p>
            <a:r>
              <a:rPr lang="es-MX" dirty="0">
                <a:latin typeface="Times New Roman" panose="02020603050405020304" pitchFamily="18" charset="0"/>
                <a:cs typeface="Times New Roman" panose="02020603050405020304" pitchFamily="18" charset="0"/>
              </a:rPr>
              <a:t>If you have trouble finding it, you can download the files (.mat) from the Indico page under the section: </a:t>
            </a:r>
            <a:r>
              <a:rPr lang="es-MX" dirty="0">
                <a:latin typeface="Times New Roman" panose="02020603050405020304" pitchFamily="18" charset="0"/>
                <a:cs typeface="Times New Roman" panose="02020603050405020304" pitchFamily="18" charset="0"/>
                <a:hlinkClick r:id="rId4"/>
              </a:rPr>
              <a:t>https://drive.google.com/drive/folders/1CiCDZBjl_hRZ-1JGsgJNfc52-13n_zuj</a:t>
            </a:r>
            <a:endParaRPr lang="es-MX" dirty="0">
              <a:latin typeface="Times New Roman" panose="02020603050405020304" pitchFamily="18" charset="0"/>
              <a:cs typeface="Times New Roman" panose="02020603050405020304" pitchFamily="18" charset="0"/>
            </a:endParaRPr>
          </a:p>
          <a:p>
            <a:endParaRPr lang="en-US" dirty="0">
              <a:highlight>
                <a:srgbClr val="FF0000"/>
              </a:highlight>
              <a:latin typeface="Times New Roman" panose="02020603050405020304" pitchFamily="18" charset="0"/>
              <a:cs typeface="Times New Roman" panose="02020603050405020304" pitchFamily="18" charset="0"/>
            </a:endParaRPr>
          </a:p>
        </p:txBody>
      </p:sp>
      <p:pic>
        <p:nvPicPr>
          <p:cNvPr id="5" name="Picture 1" descr="page1image28293760">
            <a:extLst>
              <a:ext uri="{FF2B5EF4-FFF2-40B4-BE49-F238E27FC236}">
                <a16:creationId xmlns:a16="http://schemas.microsoft.com/office/drawing/2014/main" id="{72C69B2A-23EE-02FA-FA09-07435A2B79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28" y="73150"/>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7763E05-6D3E-22B8-00A5-F9A5CBE4EA41}"/>
              </a:ext>
            </a:extLst>
          </p:cNvPr>
          <p:cNvSpPr txBox="1"/>
          <p:nvPr/>
        </p:nvSpPr>
        <p:spPr>
          <a:xfrm>
            <a:off x="1299775" y="2807068"/>
            <a:ext cx="6700979" cy="369332"/>
          </a:xfrm>
          <a:prstGeom prst="rect">
            <a:avLst/>
          </a:prstGeom>
          <a:noFill/>
        </p:spPr>
        <p:txBody>
          <a:bodyPr wrap="square">
            <a:spAutoFit/>
          </a:bodyPr>
          <a:lstStyle/>
          <a:p>
            <a:pPr algn="ct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To find the data files of the different cases depending your computer:</a:t>
            </a:r>
            <a:endParaRPr lang="es-MX" sz="1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87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8D062-8CB7-5042-810B-96D99A30924B}"/>
              </a:ext>
            </a:extLst>
          </p:cNvPr>
          <p:cNvSpPr>
            <a:spLocks noGrp="1"/>
          </p:cNvSpPr>
          <p:nvPr>
            <p:ph type="title"/>
          </p:nvPr>
        </p:nvSpPr>
        <p:spPr>
          <a:xfrm>
            <a:off x="2844873" y="145171"/>
            <a:ext cx="6700979" cy="590668"/>
          </a:xfrm>
        </p:spPr>
        <p:txBody>
          <a:bodyPr anchor="b">
            <a:normAutofit/>
          </a:bodyPr>
          <a:lstStyle/>
          <a:p>
            <a:r>
              <a:rPr lang="en-US" sz="3000" dirty="0">
                <a:solidFill>
                  <a:srgbClr val="FF0000"/>
                </a:solidFill>
                <a:latin typeface="Times New Roman" panose="02020603050405020304" pitchFamily="18" charset="0"/>
                <a:cs typeface="Times New Roman" panose="02020603050405020304" pitchFamily="18" charset="0"/>
              </a:rPr>
              <a:t>Panel: Workflow</a:t>
            </a:r>
          </a:p>
        </p:txBody>
      </p:sp>
      <p:grpSp>
        <p:nvGrpSpPr>
          <p:cNvPr id="14" name="Google Shape;204;p11">
            <a:extLst>
              <a:ext uri="{FF2B5EF4-FFF2-40B4-BE49-F238E27FC236}">
                <a16:creationId xmlns:a16="http://schemas.microsoft.com/office/drawing/2014/main" id="{E855D8EA-C645-0A44-88F0-F5A4DC06C73F}"/>
              </a:ext>
            </a:extLst>
          </p:cNvPr>
          <p:cNvGrpSpPr/>
          <p:nvPr/>
        </p:nvGrpSpPr>
        <p:grpSpPr>
          <a:xfrm>
            <a:off x="422568" y="1414821"/>
            <a:ext cx="6276286" cy="1535207"/>
            <a:chOff x="2968702" y="382913"/>
            <a:chExt cx="4655530" cy="1138763"/>
          </a:xfrm>
        </p:grpSpPr>
        <p:pic>
          <p:nvPicPr>
            <p:cNvPr id="15" name="Google Shape;205;p11">
              <a:extLst>
                <a:ext uri="{FF2B5EF4-FFF2-40B4-BE49-F238E27FC236}">
                  <a16:creationId xmlns:a16="http://schemas.microsoft.com/office/drawing/2014/main" id="{5B2AAC7C-82E1-7948-8C2A-D25923869DD7}"/>
                </a:ext>
              </a:extLst>
            </p:cNvPr>
            <p:cNvPicPr preferRelativeResize="0"/>
            <p:nvPr/>
          </p:nvPicPr>
          <p:blipFill rotWithShape="1">
            <a:blip r:embed="rId2">
              <a:alphaModFix/>
            </a:blip>
            <a:srcRect/>
            <a:stretch/>
          </p:blipFill>
          <p:spPr>
            <a:xfrm>
              <a:off x="2968702" y="382913"/>
              <a:ext cx="4655530" cy="1138763"/>
            </a:xfrm>
            <a:prstGeom prst="rect">
              <a:avLst/>
            </a:prstGeom>
            <a:noFill/>
            <a:ln>
              <a:noFill/>
            </a:ln>
          </p:spPr>
        </p:pic>
        <p:sp>
          <p:nvSpPr>
            <p:cNvPr id="16" name="Google Shape;206;p11">
              <a:extLst>
                <a:ext uri="{FF2B5EF4-FFF2-40B4-BE49-F238E27FC236}">
                  <a16:creationId xmlns:a16="http://schemas.microsoft.com/office/drawing/2014/main" id="{86B93D2E-93E8-824D-B825-C5A579ACE03C}"/>
                </a:ext>
              </a:extLst>
            </p:cNvPr>
            <p:cNvSpPr/>
            <p:nvPr/>
          </p:nvSpPr>
          <p:spPr>
            <a:xfrm>
              <a:off x="5468577" y="509674"/>
              <a:ext cx="858900" cy="1743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3" name="Google Shape;203;p11">
            <a:extLst>
              <a:ext uri="{FF2B5EF4-FFF2-40B4-BE49-F238E27FC236}">
                <a16:creationId xmlns:a16="http://schemas.microsoft.com/office/drawing/2014/main" id="{39B90190-D897-094D-8783-98CF856DF241}"/>
              </a:ext>
            </a:extLst>
          </p:cNvPr>
          <p:cNvPicPr preferRelativeResize="0"/>
          <p:nvPr/>
        </p:nvPicPr>
        <p:blipFill rotWithShape="1">
          <a:blip r:embed="rId3">
            <a:alphaModFix/>
          </a:blip>
          <a:srcRect/>
          <a:stretch/>
        </p:blipFill>
        <p:spPr>
          <a:xfrm>
            <a:off x="5353335" y="1912153"/>
            <a:ext cx="3401875" cy="3000950"/>
          </a:xfrm>
          <a:prstGeom prst="rect">
            <a:avLst/>
          </a:prstGeom>
          <a:noFill/>
          <a:ln>
            <a:noFill/>
          </a:ln>
        </p:spPr>
      </p:pic>
      <p:sp>
        <p:nvSpPr>
          <p:cNvPr id="3" name="TextBox 2">
            <a:extLst>
              <a:ext uri="{FF2B5EF4-FFF2-40B4-BE49-F238E27FC236}">
                <a16:creationId xmlns:a16="http://schemas.microsoft.com/office/drawing/2014/main" id="{67AB27E9-F6F6-4840-9EC4-02B77FBCAE8B}"/>
              </a:ext>
            </a:extLst>
          </p:cNvPr>
          <p:cNvSpPr txBox="1"/>
          <p:nvPr/>
        </p:nvSpPr>
        <p:spPr>
          <a:xfrm>
            <a:off x="362600" y="3215802"/>
            <a:ext cx="4964545" cy="707886"/>
          </a:xfrm>
          <a:prstGeom prst="rect">
            <a:avLst/>
          </a:prstGeom>
        </p:spPr>
        <p:txBody>
          <a:bodyPr vert="horz" wrap="square" lIns="91440" tIns="45720" rIns="91440" bIns="45720" rtlCol="0" anchor="t">
            <a:spAutoFit/>
          </a:bodyPr>
          <a:lstStyle/>
          <a:p>
            <a:pPr marL="342900" indent="-342900">
              <a:buFont typeface="Arial" panose="020B0604020202020204" pitchFamily="34" charset="0"/>
              <a:buChar char="•"/>
            </a:pPr>
            <a:r>
              <a:rPr lang="es" sz="2000" dirty="0">
                <a:latin typeface="Times New Roman" panose="02020603050405020304" pitchFamily="18" charset="0"/>
                <a:cs typeface="Times New Roman" panose="02020603050405020304" pitchFamily="18" charset="0"/>
              </a:rPr>
              <a:t>Here the program will look for the minimum radiation flux per bixel.</a:t>
            </a:r>
            <a:endParaRPr lang="en-US" dirty="0">
              <a:latin typeface="Times New Roman" panose="02020603050405020304" pitchFamily="18" charset="0"/>
              <a:cs typeface="Times New Roman" panose="02020603050405020304" pitchFamily="18" charset="0"/>
            </a:endParaRPr>
          </a:p>
        </p:txBody>
      </p:sp>
      <p:pic>
        <p:nvPicPr>
          <p:cNvPr id="5" name="Picture 1" descr="page1image28293760">
            <a:extLst>
              <a:ext uri="{FF2B5EF4-FFF2-40B4-BE49-F238E27FC236}">
                <a16:creationId xmlns:a16="http://schemas.microsoft.com/office/drawing/2014/main" id="{D1AE2668-3716-6E72-9DC8-0DAC05B31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7" y="86238"/>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912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E3A79-BBB7-6D44-9B21-1D368E49D85F}"/>
              </a:ext>
            </a:extLst>
          </p:cNvPr>
          <p:cNvSpPr>
            <a:spLocks noGrp="1"/>
          </p:cNvSpPr>
          <p:nvPr>
            <p:ph type="title"/>
          </p:nvPr>
        </p:nvSpPr>
        <p:spPr>
          <a:xfrm>
            <a:off x="1282549" y="155460"/>
            <a:ext cx="6129236" cy="590668"/>
          </a:xfrm>
        </p:spPr>
        <p:txBody>
          <a:bodyPr anchor="b">
            <a:noAutofit/>
          </a:bodyPr>
          <a:lstStyle/>
          <a:p>
            <a:pPr algn="ctr"/>
            <a:r>
              <a:rPr lang="en-US" sz="2400" dirty="0">
                <a:solidFill>
                  <a:srgbClr val="FF0000"/>
                </a:solidFill>
                <a:latin typeface="+mn-lt"/>
                <a:cs typeface="Times New Roman" panose="02020603050405020304" pitchFamily="18" charset="0"/>
              </a:rPr>
              <a:t>Workflow </a:t>
            </a:r>
            <a:br>
              <a:rPr lang="en-US" sz="2400" dirty="0">
                <a:solidFill>
                  <a:srgbClr val="FF0000"/>
                </a:solidFill>
                <a:latin typeface="+mn-lt"/>
                <a:cs typeface="Times New Roman" panose="02020603050405020304" pitchFamily="18" charset="0"/>
              </a:rPr>
            </a:br>
            <a:r>
              <a:rPr lang="en-US" sz="2400" dirty="0">
                <a:solidFill>
                  <a:srgbClr val="FF0000"/>
                </a:solidFill>
                <a:latin typeface="+mn-lt"/>
                <a:cs typeface="Times New Roman" panose="02020603050405020304" pitchFamily="18" charset="0"/>
              </a:rPr>
              <a:t>Exponential distribution </a:t>
            </a:r>
          </a:p>
        </p:txBody>
      </p:sp>
      <p:pic>
        <p:nvPicPr>
          <p:cNvPr id="4" name="Google Shape;215;p12">
            <a:extLst>
              <a:ext uri="{FF2B5EF4-FFF2-40B4-BE49-F238E27FC236}">
                <a16:creationId xmlns:a16="http://schemas.microsoft.com/office/drawing/2014/main" id="{A0A77FD1-D95D-B04D-972C-27C885FF7280}"/>
              </a:ext>
            </a:extLst>
          </p:cNvPr>
          <p:cNvPicPr preferRelativeResize="0">
            <a:picLocks noGrp="1"/>
          </p:cNvPicPr>
          <p:nvPr>
            <p:ph sz="half" idx="1"/>
          </p:nvPr>
        </p:nvPicPr>
        <p:blipFill rotWithShape="1">
          <a:blip r:embed="rId2"/>
          <a:stretch/>
        </p:blipFill>
        <p:spPr>
          <a:xfrm>
            <a:off x="332830" y="1209529"/>
            <a:ext cx="2762355" cy="2436792"/>
          </a:xfrm>
          <a:prstGeom prst="rect">
            <a:avLst/>
          </a:prstGeom>
          <a:noFill/>
          <a:ln>
            <a:noFill/>
          </a:ln>
        </p:spPr>
      </p:pic>
      <p:sp>
        <p:nvSpPr>
          <p:cNvPr id="9" name="Content Placeholder 3">
            <a:extLst>
              <a:ext uri="{FF2B5EF4-FFF2-40B4-BE49-F238E27FC236}">
                <a16:creationId xmlns:a16="http://schemas.microsoft.com/office/drawing/2014/main" id="{F50A8A0E-C7A8-4F79-9C5E-07C33DC21550}"/>
              </a:ext>
            </a:extLst>
          </p:cNvPr>
          <p:cNvSpPr>
            <a:spLocks noGrp="1"/>
          </p:cNvSpPr>
          <p:nvPr>
            <p:ph sz="half" idx="2"/>
          </p:nvPr>
        </p:nvSpPr>
        <p:spPr>
          <a:xfrm>
            <a:off x="3382256" y="1002413"/>
            <a:ext cx="5369858" cy="2091892"/>
          </a:xfrm>
        </p:spPr>
        <p:txBody>
          <a:bodyPr/>
          <a:lstStyle/>
          <a:p>
            <a:pPr algn="just">
              <a:buClr>
                <a:schemeClr val="tx1"/>
              </a:buClr>
              <a:buFont typeface="Arial" panose="020B0604020202020204" pitchFamily="34" charset="0"/>
              <a:buChar char="•"/>
            </a:pPr>
            <a:r>
              <a:rPr lang="es-MX" dirty="0">
                <a:solidFill>
                  <a:schemeClr val="tx1"/>
                </a:solidFill>
                <a:latin typeface="Times New Roman" panose="02020603050405020304" pitchFamily="18" charset="0"/>
                <a:cs typeface="Times New Roman" panose="02020603050405020304" pitchFamily="18" charset="0"/>
              </a:rPr>
              <a:t>The optimizer adjusts the radiation plan to get the best result, while following limits and conditions set by the algorithm</a:t>
            </a:r>
            <a:r>
              <a:rPr lang="en-GB" dirty="0">
                <a:solidFill>
                  <a:schemeClr val="tx1"/>
                </a:solidFill>
                <a:latin typeface="Times New Roman" panose="02020603050405020304" pitchFamily="18" charset="0"/>
                <a:cs typeface="Times New Roman" panose="02020603050405020304" pitchFamily="18" charset="0"/>
              </a:rPr>
              <a:t>.</a:t>
            </a:r>
          </a:p>
          <a:p>
            <a:pPr algn="just">
              <a:buClr>
                <a:schemeClr val="tx1"/>
              </a:buClr>
              <a:buFont typeface="Arial" panose="020B0604020202020204" pitchFamily="34" charset="0"/>
              <a:buChar char="•"/>
            </a:pPr>
            <a:r>
              <a:rPr lang="en-GB" dirty="0">
                <a:solidFill>
                  <a:schemeClr val="tx1"/>
                </a:solidFill>
                <a:latin typeface="Times New Roman" panose="02020603050405020304" pitchFamily="18" charset="0"/>
                <a:cs typeface="Times New Roman" panose="02020603050405020304" pitchFamily="18" charset="0"/>
              </a:rPr>
              <a:t>The objective function and constraint functions are built from the specific objectives one can set in the table.</a:t>
            </a:r>
          </a:p>
        </p:txBody>
      </p:sp>
      <p:pic>
        <p:nvPicPr>
          <p:cNvPr id="7" name="Google Shape;216;p12">
            <a:extLst>
              <a:ext uri="{FF2B5EF4-FFF2-40B4-BE49-F238E27FC236}">
                <a16:creationId xmlns:a16="http://schemas.microsoft.com/office/drawing/2014/main" id="{F5A440E5-99F4-0F4F-A399-5BD0C602B05A}"/>
              </a:ext>
            </a:extLst>
          </p:cNvPr>
          <p:cNvPicPr preferRelativeResize="0"/>
          <p:nvPr/>
        </p:nvPicPr>
        <p:blipFill rotWithShape="1">
          <a:blip r:embed="rId3">
            <a:alphaModFix/>
          </a:blip>
          <a:srcRect/>
          <a:stretch/>
        </p:blipFill>
        <p:spPr>
          <a:xfrm>
            <a:off x="4347167" y="2674720"/>
            <a:ext cx="4596714" cy="1387171"/>
          </a:xfrm>
          <a:prstGeom prst="rect">
            <a:avLst/>
          </a:prstGeom>
          <a:noFill/>
          <a:ln>
            <a:noFill/>
          </a:ln>
        </p:spPr>
      </p:pic>
      <p:sp>
        <p:nvSpPr>
          <p:cNvPr id="6" name="Rectangle 5">
            <a:extLst>
              <a:ext uri="{FF2B5EF4-FFF2-40B4-BE49-F238E27FC236}">
                <a16:creationId xmlns:a16="http://schemas.microsoft.com/office/drawing/2014/main" id="{D6E0CC5C-117E-914F-822B-24CCAC2BB42E}"/>
              </a:ext>
            </a:extLst>
          </p:cNvPr>
          <p:cNvSpPr/>
          <p:nvPr/>
        </p:nvSpPr>
        <p:spPr>
          <a:xfrm>
            <a:off x="-76062" y="4109722"/>
            <a:ext cx="9220062" cy="923330"/>
          </a:xfrm>
          <a:prstGeom prst="rect">
            <a:avLst/>
          </a:prstGeom>
        </p:spPr>
        <p:txBody>
          <a:bodyPr wrap="square">
            <a:spAutoFit/>
          </a:bodyPr>
          <a:lstStyle/>
          <a:p>
            <a:pPr marL="285750" lvl="0" indent="-285750" algn="just">
              <a:buFont typeface="Arial" panose="020B0604020202020204" pitchFamily="34" charset="0"/>
              <a:buChar char="•"/>
            </a:pPr>
            <a:r>
              <a:rPr lang="en-GB" dirty="0">
                <a:latin typeface="Times New Roman" panose="02020603050405020304" pitchFamily="18" charset="0"/>
                <a:ea typeface="Source Code Pro"/>
                <a:cs typeface="Times New Roman" panose="02020603050405020304" pitchFamily="18" charset="0"/>
                <a:sym typeface="Source Code Pro"/>
              </a:rPr>
              <a:t>Objectives and constraints include the organs of interest (e.g. target), as well as the organs at risk (e.g. body, core etc.) that are about to be irradiated and, we want to avoid obtaining more dose.</a:t>
            </a:r>
          </a:p>
        </p:txBody>
      </p:sp>
      <p:pic>
        <p:nvPicPr>
          <p:cNvPr id="5" name="Picture 1" descr="page1image28293760">
            <a:extLst>
              <a:ext uri="{FF2B5EF4-FFF2-40B4-BE49-F238E27FC236}">
                <a16:creationId xmlns:a16="http://schemas.microsoft.com/office/drawing/2014/main" id="{18F4E4E2-D37B-3558-4F75-6133B73CF4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593" y="51515"/>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63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5EBD-CDF4-F14A-A4C1-2E39CEBF07AF}"/>
              </a:ext>
            </a:extLst>
          </p:cNvPr>
          <p:cNvSpPr>
            <a:spLocks noGrp="1"/>
          </p:cNvSpPr>
          <p:nvPr>
            <p:ph type="title"/>
          </p:nvPr>
        </p:nvSpPr>
        <p:spPr>
          <a:xfrm>
            <a:off x="2597312" y="125034"/>
            <a:ext cx="6700979" cy="590668"/>
          </a:xfrm>
        </p:spPr>
        <p:txBody>
          <a:bodyPr/>
          <a:lstStyle/>
          <a:p>
            <a:r>
              <a:rPr lang="en-US" sz="2800" dirty="0">
                <a:solidFill>
                  <a:srgbClr val="FF0000"/>
                </a:solidFill>
                <a:latin typeface="+mn-lt"/>
                <a:cs typeface="Times New Roman" panose="02020603050405020304" pitchFamily="18" charset="0"/>
              </a:rPr>
              <a:t>Workflow: Save to GUI</a:t>
            </a:r>
          </a:p>
        </p:txBody>
      </p:sp>
      <p:grpSp>
        <p:nvGrpSpPr>
          <p:cNvPr id="4" name="Google Shape;227;p13">
            <a:extLst>
              <a:ext uri="{FF2B5EF4-FFF2-40B4-BE49-F238E27FC236}">
                <a16:creationId xmlns:a16="http://schemas.microsoft.com/office/drawing/2014/main" id="{FAB967DF-8098-AE40-993D-250CE99D4487}"/>
              </a:ext>
            </a:extLst>
          </p:cNvPr>
          <p:cNvGrpSpPr/>
          <p:nvPr/>
        </p:nvGrpSpPr>
        <p:grpSpPr>
          <a:xfrm>
            <a:off x="117796" y="3399661"/>
            <a:ext cx="4799851" cy="1314474"/>
            <a:chOff x="3953650" y="1878638"/>
            <a:chExt cx="4655530" cy="1138763"/>
          </a:xfrm>
        </p:grpSpPr>
        <p:pic>
          <p:nvPicPr>
            <p:cNvPr id="5" name="Google Shape;228;p13">
              <a:extLst>
                <a:ext uri="{FF2B5EF4-FFF2-40B4-BE49-F238E27FC236}">
                  <a16:creationId xmlns:a16="http://schemas.microsoft.com/office/drawing/2014/main" id="{C9BBDFFA-11AF-3646-A23B-960D062FB797}"/>
                </a:ext>
              </a:extLst>
            </p:cNvPr>
            <p:cNvPicPr preferRelativeResize="0"/>
            <p:nvPr/>
          </p:nvPicPr>
          <p:blipFill rotWithShape="1">
            <a:blip r:embed="rId2">
              <a:alphaModFix/>
            </a:blip>
            <a:srcRect/>
            <a:stretch/>
          </p:blipFill>
          <p:spPr>
            <a:xfrm>
              <a:off x="3953650" y="1878638"/>
              <a:ext cx="4655530" cy="1138763"/>
            </a:xfrm>
            <a:prstGeom prst="rect">
              <a:avLst/>
            </a:prstGeom>
            <a:noFill/>
            <a:ln>
              <a:noFill/>
            </a:ln>
          </p:spPr>
        </p:pic>
        <p:sp>
          <p:nvSpPr>
            <p:cNvPr id="6" name="Google Shape;229;p13">
              <a:extLst>
                <a:ext uri="{FF2B5EF4-FFF2-40B4-BE49-F238E27FC236}">
                  <a16:creationId xmlns:a16="http://schemas.microsoft.com/office/drawing/2014/main" id="{0E0F9B2C-E9E6-2743-9D07-829F21E964AF}"/>
                </a:ext>
              </a:extLst>
            </p:cNvPr>
            <p:cNvSpPr/>
            <p:nvPr/>
          </p:nvSpPr>
          <p:spPr>
            <a:xfrm>
              <a:off x="7344616" y="1991025"/>
              <a:ext cx="858900" cy="1743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 name="Google Shape;230;p13">
            <a:extLst>
              <a:ext uri="{FF2B5EF4-FFF2-40B4-BE49-F238E27FC236}">
                <a16:creationId xmlns:a16="http://schemas.microsoft.com/office/drawing/2014/main" id="{6A86E13B-E44A-D343-8238-2B2A8656A097}"/>
              </a:ext>
            </a:extLst>
          </p:cNvPr>
          <p:cNvPicPr preferRelativeResize="0"/>
          <p:nvPr/>
        </p:nvPicPr>
        <p:blipFill rotWithShape="1">
          <a:blip r:embed="rId3">
            <a:alphaModFix/>
          </a:blip>
          <a:srcRect/>
          <a:stretch/>
        </p:blipFill>
        <p:spPr>
          <a:xfrm>
            <a:off x="5043259" y="1066426"/>
            <a:ext cx="3790950" cy="2095500"/>
          </a:xfrm>
          <a:prstGeom prst="rect">
            <a:avLst/>
          </a:prstGeom>
          <a:noFill/>
          <a:ln>
            <a:noFill/>
          </a:ln>
        </p:spPr>
      </p:pic>
      <p:sp>
        <p:nvSpPr>
          <p:cNvPr id="8" name="TextBox 7">
            <a:extLst>
              <a:ext uri="{FF2B5EF4-FFF2-40B4-BE49-F238E27FC236}">
                <a16:creationId xmlns:a16="http://schemas.microsoft.com/office/drawing/2014/main" id="{A8AAC5A9-1280-1548-92AD-551AB10BCC36}"/>
              </a:ext>
            </a:extLst>
          </p:cNvPr>
          <p:cNvSpPr txBox="1"/>
          <p:nvPr/>
        </p:nvSpPr>
        <p:spPr>
          <a:xfrm>
            <a:off x="195993" y="1392353"/>
            <a:ext cx="4643455" cy="1631216"/>
          </a:xfrm>
          <a:prstGeom prst="rect">
            <a:avLst/>
          </a:prstGeom>
        </p:spPr>
        <p:txBody>
          <a:bodyPr vert="horz" wrap="square" lIns="91440" tIns="45720" rIns="91440" bIns="45720" rtlCol="0" anchor="t">
            <a:spAutoFit/>
          </a:bodyPr>
          <a:lstStyle/>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command saves the set-up and requires  to name it.</a:t>
            </a:r>
          </a:p>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This step is important so the Dose-Volume Histogram DVH can be shown.</a:t>
            </a:r>
          </a:p>
        </p:txBody>
      </p:sp>
      <p:pic>
        <p:nvPicPr>
          <p:cNvPr id="9" name="Picture 1" descr="page1image28293760">
            <a:extLst>
              <a:ext uri="{FF2B5EF4-FFF2-40B4-BE49-F238E27FC236}">
                <a16:creationId xmlns:a16="http://schemas.microsoft.com/office/drawing/2014/main" id="{406C9FF6-1F69-AFD2-2903-A7CE7FE73F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0432"/>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E4D9CAC5-C0C0-97A9-0424-C70C85B34FC9}"/>
              </a:ext>
            </a:extLst>
          </p:cNvPr>
          <p:cNvSpPr txBox="1"/>
          <p:nvPr/>
        </p:nvSpPr>
        <p:spPr>
          <a:xfrm>
            <a:off x="5043259" y="3318234"/>
            <a:ext cx="4100741" cy="1477328"/>
          </a:xfrm>
          <a:prstGeom prst="rect">
            <a:avLst/>
          </a:prstGeom>
        </p:spPr>
        <p:txBody>
          <a:bodyPr vert="horz" wrap="square" lIns="91440" tIns="45720" rIns="91440" bIns="45720" rtlCol="0" anchor="t">
            <a:spAutoFit/>
          </a:bodyPr>
          <a:lstStyle/>
          <a:p>
            <a:pPr marL="285750" indent="-285750" algn="l">
              <a:buFont typeface="Arial" panose="020B0604020202020204" pitchFamily="34" charset="0"/>
              <a:buChar char="•"/>
            </a:pPr>
            <a:r>
              <a:rPr lang="es-MX" u="sng" dirty="0">
                <a:latin typeface="Times New Roman" panose="02020603050405020304" pitchFamily="18" charset="0"/>
                <a:cs typeface="Times New Roman" panose="02020603050405020304" pitchFamily="18" charset="0"/>
              </a:rPr>
              <a:t>File Name:</a:t>
            </a:r>
          </a:p>
          <a:p>
            <a:pPr algn="l"/>
            <a:r>
              <a:rPr lang="es-MX" dirty="0">
                <a:latin typeface="Times New Roman" panose="02020603050405020304" pitchFamily="18" charset="0"/>
                <a:cs typeface="Times New Roman" panose="02020603050405020304" pitchFamily="18" charset="0"/>
              </a:rPr>
              <a:t>Case study_ (TG199) + Particle (Photons) _+ No. of Angles (two angles)_:  </a:t>
            </a:r>
          </a:p>
          <a:p>
            <a:pPr algn="l"/>
            <a:endParaRPr lang="es-MX" dirty="0">
              <a:latin typeface="Times New Roman" panose="02020603050405020304" pitchFamily="18" charset="0"/>
              <a:cs typeface="Times New Roman" panose="02020603050405020304" pitchFamily="18" charset="0"/>
            </a:endParaRPr>
          </a:p>
          <a:p>
            <a:pPr algn="l"/>
            <a:r>
              <a:rPr lang="es-MX" b="1" dirty="0">
                <a:latin typeface="Times New Roman" panose="02020603050405020304" pitchFamily="18" charset="0"/>
                <a:cs typeface="Times New Roman" panose="02020603050405020304" pitchFamily="18" charset="0"/>
              </a:rPr>
              <a:t>TG199_photons_twoangles</a:t>
            </a:r>
          </a:p>
        </p:txBody>
      </p:sp>
    </p:spTree>
    <p:extLst>
      <p:ext uri="{BB962C8B-B14F-4D97-AF65-F5344CB8AC3E}">
        <p14:creationId xmlns:p14="http://schemas.microsoft.com/office/powerpoint/2010/main" val="28671011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E4E0-33E0-CD45-92CB-DC204A87809D}"/>
              </a:ext>
            </a:extLst>
          </p:cNvPr>
          <p:cNvSpPr>
            <a:spLocks noGrp="1"/>
          </p:cNvSpPr>
          <p:nvPr>
            <p:ph type="title"/>
          </p:nvPr>
        </p:nvSpPr>
        <p:spPr>
          <a:xfrm>
            <a:off x="1221510" y="105767"/>
            <a:ext cx="6700979" cy="590668"/>
          </a:xfrm>
        </p:spPr>
        <p:txBody>
          <a:bodyPr/>
          <a:lstStyle/>
          <a:p>
            <a:pPr algn="ctr"/>
            <a:r>
              <a:rPr lang="en-US" sz="3200" dirty="0">
                <a:solidFill>
                  <a:srgbClr val="FF0000"/>
                </a:solidFill>
                <a:latin typeface="+mn-lt"/>
                <a:cs typeface="Times New Roman" panose="02020603050405020304" pitchFamily="18" charset="0"/>
              </a:rPr>
              <a:t>Visualization</a:t>
            </a:r>
            <a:endParaRPr lang="en-US" dirty="0">
              <a:solidFill>
                <a:srgbClr val="FF0000"/>
              </a:solidFill>
              <a:latin typeface="+mn-lt"/>
              <a:cs typeface="Times New Roman" panose="02020603050405020304" pitchFamily="18" charset="0"/>
            </a:endParaRPr>
          </a:p>
        </p:txBody>
      </p:sp>
      <p:sp>
        <p:nvSpPr>
          <p:cNvPr id="5" name="Google Shape;242;p14">
            <a:extLst>
              <a:ext uri="{FF2B5EF4-FFF2-40B4-BE49-F238E27FC236}">
                <a16:creationId xmlns:a16="http://schemas.microsoft.com/office/drawing/2014/main" id="{8BF8DAA3-BF5A-5C4E-8B48-622193D6EA09}"/>
              </a:ext>
            </a:extLst>
          </p:cNvPr>
          <p:cNvSpPr/>
          <p:nvPr/>
        </p:nvSpPr>
        <p:spPr>
          <a:xfrm>
            <a:off x="1703845" y="4586924"/>
            <a:ext cx="687000" cy="161100"/>
          </a:xfrm>
          <a:prstGeom prst="rect">
            <a:avLst/>
          </a:prstGeom>
          <a:noFill/>
          <a:ln w="762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Google Shape;243;p14">
            <a:extLst>
              <a:ext uri="{FF2B5EF4-FFF2-40B4-BE49-F238E27FC236}">
                <a16:creationId xmlns:a16="http://schemas.microsoft.com/office/drawing/2014/main" id="{7CD1F276-DA07-494C-BFD4-02D05F942FDD}"/>
              </a:ext>
            </a:extLst>
          </p:cNvPr>
          <p:cNvPicPr preferRelativeResize="0"/>
          <p:nvPr/>
        </p:nvPicPr>
        <p:blipFill rotWithShape="1">
          <a:blip r:embed="rId2">
            <a:alphaModFix/>
          </a:blip>
          <a:srcRect/>
          <a:stretch/>
        </p:blipFill>
        <p:spPr>
          <a:xfrm>
            <a:off x="195385" y="1215335"/>
            <a:ext cx="3141725" cy="2884762"/>
          </a:xfrm>
          <a:prstGeom prst="rect">
            <a:avLst/>
          </a:prstGeom>
          <a:noFill/>
          <a:ln>
            <a:noFill/>
          </a:ln>
        </p:spPr>
      </p:pic>
      <p:sp>
        <p:nvSpPr>
          <p:cNvPr id="7" name="TextBox 6">
            <a:extLst>
              <a:ext uri="{FF2B5EF4-FFF2-40B4-BE49-F238E27FC236}">
                <a16:creationId xmlns:a16="http://schemas.microsoft.com/office/drawing/2014/main" id="{D8DA2329-834F-6641-ABD4-69D5D956A2C6}"/>
              </a:ext>
            </a:extLst>
          </p:cNvPr>
          <p:cNvSpPr txBox="1"/>
          <p:nvPr/>
        </p:nvSpPr>
        <p:spPr>
          <a:xfrm>
            <a:off x="3654097" y="963142"/>
            <a:ext cx="5225213" cy="369332"/>
          </a:xfrm>
          <a:prstGeom prst="rect">
            <a:avLst/>
          </a:prstGeom>
        </p:spPr>
        <p:txBody>
          <a:bodyPr vert="horz" wrap="none" lIns="91440" tIns="45720" rIns="91440" bIns="45720" rtlCol="0" anchor="t">
            <a:spAutoFit/>
          </a:bodyPr>
          <a:lstStyle/>
          <a:p>
            <a:r>
              <a:rPr lang="en-US" dirty="0">
                <a:latin typeface="Times New Roman" panose="02020603050405020304" pitchFamily="18" charset="0"/>
                <a:cs typeface="Times New Roman" panose="02020603050405020304" pitchFamily="18" charset="0"/>
              </a:rPr>
              <a:t>“Show DVH/QI” shows the Dose-Volume Histogram.</a:t>
            </a:r>
          </a:p>
        </p:txBody>
      </p:sp>
      <p:pic>
        <p:nvPicPr>
          <p:cNvPr id="8" name="Picture 1" descr="page1image28293760">
            <a:extLst>
              <a:ext uri="{FF2B5EF4-FFF2-40B4-BE49-F238E27FC236}">
                <a16:creationId xmlns:a16="http://schemas.microsoft.com/office/drawing/2014/main" id="{85E02361-7500-8158-9473-CD12D1045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777"/>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29AD44E4-B922-02CE-168B-6F94EEB7B273}"/>
              </a:ext>
            </a:extLst>
          </p:cNvPr>
          <p:cNvSpPr txBox="1"/>
          <p:nvPr/>
        </p:nvSpPr>
        <p:spPr>
          <a:xfrm>
            <a:off x="3641969" y="1675445"/>
            <a:ext cx="5691554" cy="1015663"/>
          </a:xfrm>
          <a:prstGeom prst="rect">
            <a:avLst/>
          </a:prstGeom>
          <a:noFill/>
        </p:spPr>
        <p:txBody>
          <a:bodyPr wrap="square">
            <a:spAutoFit/>
          </a:bodyPr>
          <a:lstStyle/>
          <a:p>
            <a:r>
              <a:rPr lang="es-MX" sz="1500" b="1" dirty="0">
                <a:latin typeface="Times New Roman" panose="02020603050405020304" pitchFamily="18" charset="0"/>
                <a:cs typeface="Times New Roman" panose="02020603050405020304" pitchFamily="18" charset="0"/>
              </a:rPr>
              <a:t>Yellow line</a:t>
            </a:r>
            <a:r>
              <a:rPr lang="es-MX" sz="1500" dirty="0">
                <a:latin typeface="Times New Roman" panose="02020603050405020304" pitchFamily="18" charset="0"/>
                <a:cs typeface="Times New Roman" panose="02020603050405020304" pitchFamily="18" charset="0"/>
              </a:rPr>
              <a:t>: the </a:t>
            </a:r>
            <a:r>
              <a:rPr lang="es-MX" sz="1500" b="1" dirty="0">
                <a:latin typeface="Times New Roman" panose="02020603050405020304" pitchFamily="18" charset="0"/>
                <a:cs typeface="Times New Roman" panose="02020603050405020304" pitchFamily="18" charset="0"/>
              </a:rPr>
              <a:t>outer target</a:t>
            </a:r>
            <a:r>
              <a:rPr lang="es-MX" sz="1500" dirty="0">
                <a:latin typeface="Times New Roman" panose="02020603050405020304" pitchFamily="18" charset="0"/>
                <a:cs typeface="Times New Roman" panose="02020603050405020304" pitchFamily="18" charset="0"/>
              </a:rPr>
              <a:t>, meaning the tumor area that should receive the full dose.</a:t>
            </a:r>
          </a:p>
          <a:p>
            <a:r>
              <a:rPr lang="es-MX" sz="1500" b="1" dirty="0">
                <a:latin typeface="Times New Roman" panose="02020603050405020304" pitchFamily="18" charset="0"/>
                <a:cs typeface="Times New Roman" panose="02020603050405020304" pitchFamily="18" charset="0"/>
              </a:rPr>
              <a:t>Green line</a:t>
            </a:r>
            <a:r>
              <a:rPr lang="es-MX" sz="1500" dirty="0">
                <a:latin typeface="Times New Roman" panose="02020603050405020304" pitchFamily="18" charset="0"/>
                <a:cs typeface="Times New Roman" panose="02020603050405020304" pitchFamily="18" charset="0"/>
              </a:rPr>
              <a:t>: the </a:t>
            </a:r>
            <a:r>
              <a:rPr lang="es-MX" sz="1500" b="1" dirty="0">
                <a:latin typeface="Times New Roman" panose="02020603050405020304" pitchFamily="18" charset="0"/>
                <a:cs typeface="Times New Roman" panose="02020603050405020304" pitchFamily="18" charset="0"/>
              </a:rPr>
              <a:t>core (organ-at-risk).</a:t>
            </a:r>
            <a:endParaRPr lang="es-MX" sz="1500" dirty="0">
              <a:latin typeface="Times New Roman" panose="02020603050405020304" pitchFamily="18" charset="0"/>
              <a:cs typeface="Times New Roman" panose="02020603050405020304" pitchFamily="18" charset="0"/>
            </a:endParaRPr>
          </a:p>
          <a:p>
            <a:r>
              <a:rPr lang="es-MX" sz="1500" b="1" dirty="0">
                <a:latin typeface="Times New Roman" panose="02020603050405020304" pitchFamily="18" charset="0"/>
                <a:cs typeface="Times New Roman" panose="02020603050405020304" pitchFamily="18" charset="0"/>
              </a:rPr>
              <a:t>Purple line</a:t>
            </a:r>
            <a:r>
              <a:rPr lang="es-MX" sz="1500" dirty="0">
                <a:latin typeface="Times New Roman" panose="02020603050405020304" pitchFamily="18" charset="0"/>
                <a:cs typeface="Times New Roman" panose="02020603050405020304" pitchFamily="18" charset="0"/>
              </a:rPr>
              <a:t>: the </a:t>
            </a:r>
            <a:r>
              <a:rPr lang="es-MX" sz="1500" b="1" dirty="0">
                <a:latin typeface="Times New Roman" panose="02020603050405020304" pitchFamily="18" charset="0"/>
                <a:cs typeface="Times New Roman" panose="02020603050405020304" pitchFamily="18" charset="0"/>
              </a:rPr>
              <a:t>whole body</a:t>
            </a:r>
            <a:r>
              <a:rPr lang="es-MX" sz="1500" dirty="0">
                <a:latin typeface="Times New Roman" panose="02020603050405020304" pitchFamily="18" charset="0"/>
                <a:cs typeface="Times New Roman" panose="02020603050405020304" pitchFamily="18" charset="0"/>
              </a:rPr>
              <a:t>.</a:t>
            </a:r>
          </a:p>
        </p:txBody>
      </p:sp>
      <p:sp>
        <p:nvSpPr>
          <p:cNvPr id="12" name="CuadroTexto 11">
            <a:extLst>
              <a:ext uri="{FF2B5EF4-FFF2-40B4-BE49-F238E27FC236}">
                <a16:creationId xmlns:a16="http://schemas.microsoft.com/office/drawing/2014/main" id="{2B163277-F7B8-1DB8-EF70-95A78F397494}"/>
              </a:ext>
            </a:extLst>
          </p:cNvPr>
          <p:cNvSpPr txBox="1"/>
          <p:nvPr/>
        </p:nvSpPr>
        <p:spPr>
          <a:xfrm>
            <a:off x="3420926" y="2739027"/>
            <a:ext cx="5691554" cy="2169825"/>
          </a:xfrm>
          <a:prstGeom prst="rect">
            <a:avLst/>
          </a:prstGeom>
          <a:noFill/>
        </p:spPr>
        <p:txBody>
          <a:bodyPr wrap="square">
            <a:spAutoFit/>
          </a:bodyPr>
          <a:lstStyle/>
          <a:p>
            <a:pPr marL="285750" indent="-285750" algn="just">
              <a:buFont typeface="Arial" panose="020B0604020202020204" pitchFamily="34" charset="0"/>
              <a:buChar char="•"/>
            </a:pPr>
            <a:r>
              <a:rPr lang="es-MX" sz="1500" dirty="0">
                <a:latin typeface="Times New Roman" panose="02020603050405020304" pitchFamily="18" charset="0"/>
                <a:cs typeface="Times New Roman" panose="02020603050405020304" pitchFamily="18" charset="0"/>
              </a:rPr>
              <a:t>A significant amount of radiation reached the </a:t>
            </a:r>
            <a:r>
              <a:rPr lang="es-MX" sz="1500" b="1" dirty="0">
                <a:latin typeface="Times New Roman" panose="02020603050405020304" pitchFamily="18" charset="0"/>
                <a:cs typeface="Times New Roman" panose="02020603050405020304" pitchFamily="18" charset="0"/>
              </a:rPr>
              <a:t>organs at risk</a:t>
            </a:r>
            <a:r>
              <a:rPr lang="es-MX" sz="1500" dirty="0">
                <a:latin typeface="Times New Roman" panose="02020603050405020304" pitchFamily="18" charset="0"/>
                <a:cs typeface="Times New Roman" panose="02020603050405020304" pitchFamily="18" charset="0"/>
              </a:rPr>
              <a:t> (OAR) and the </a:t>
            </a:r>
            <a:r>
              <a:rPr lang="es-MX" sz="1500" b="1" dirty="0">
                <a:latin typeface="Times New Roman" panose="02020603050405020304" pitchFamily="18" charset="0"/>
                <a:cs typeface="Times New Roman" panose="02020603050405020304" pitchFamily="18" charset="0"/>
              </a:rPr>
              <a:t>rest of the body</a:t>
            </a:r>
            <a:r>
              <a:rPr lang="es-MX" sz="1500" dirty="0">
                <a:latin typeface="Times New Roman" panose="02020603050405020304" pitchFamily="18" charset="0"/>
                <a:cs typeface="Times New Roman" panose="02020603050405020304" pitchFamily="18" charset="0"/>
              </a:rPr>
              <a:t>, which ideally should be avoided.</a:t>
            </a:r>
          </a:p>
          <a:p>
            <a:pPr algn="just"/>
            <a:endParaRPr lang="es-MX" sz="1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1500" dirty="0">
                <a:latin typeface="Times New Roman" panose="02020603050405020304" pitchFamily="18" charset="0"/>
                <a:cs typeface="Times New Roman" panose="02020603050405020304" pitchFamily="18" charset="0"/>
              </a:rPr>
              <a:t>With </a:t>
            </a:r>
            <a:r>
              <a:rPr lang="es-MX" sz="1500" b="1" dirty="0">
                <a:latin typeface="Times New Roman" panose="02020603050405020304" pitchFamily="18" charset="0"/>
                <a:cs typeface="Times New Roman" panose="02020603050405020304" pitchFamily="18" charset="0"/>
              </a:rPr>
              <a:t>protons</a:t>
            </a:r>
            <a:r>
              <a:rPr lang="es-MX" sz="1500" dirty="0">
                <a:latin typeface="Times New Roman" panose="02020603050405020304" pitchFamily="18" charset="0"/>
                <a:cs typeface="Times New Roman" panose="02020603050405020304" pitchFamily="18" charset="0"/>
              </a:rPr>
              <a:t>, the DVH would likely show a more “box-shaped” curve, meaning almost all of the dose goes precisely to the outer target, with very little to surrounding tissue.</a:t>
            </a:r>
          </a:p>
          <a:p>
            <a:pPr algn="just"/>
            <a:endParaRPr lang="es-MX" sz="15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MX" sz="1500" b="1" dirty="0">
                <a:latin typeface="Times New Roman" panose="02020603050405020304" pitchFamily="18" charset="0"/>
                <a:cs typeface="Times New Roman" panose="02020603050405020304" pitchFamily="18" charset="0"/>
              </a:rPr>
              <a:t>Carbon ions</a:t>
            </a:r>
            <a:r>
              <a:rPr lang="es-MX" sz="1500" dirty="0">
                <a:latin typeface="Times New Roman" panose="02020603050405020304" pitchFamily="18" charset="0"/>
                <a:cs typeface="Times New Roman" panose="02020603050405020304" pitchFamily="18" charset="0"/>
              </a:rPr>
              <a:t> would show a similar or even better pattern that protons, depending on the plan.</a:t>
            </a:r>
          </a:p>
        </p:txBody>
      </p:sp>
      <p:sp>
        <p:nvSpPr>
          <p:cNvPr id="9" name="TextBox 8">
            <a:extLst>
              <a:ext uri="{FF2B5EF4-FFF2-40B4-BE49-F238E27FC236}">
                <a16:creationId xmlns:a16="http://schemas.microsoft.com/office/drawing/2014/main" id="{6FBC83D6-FDE7-83AB-9CB2-7E21C5BF8E5D}"/>
              </a:ext>
            </a:extLst>
          </p:cNvPr>
          <p:cNvSpPr txBox="1"/>
          <p:nvPr/>
        </p:nvSpPr>
        <p:spPr>
          <a:xfrm>
            <a:off x="537895" y="893285"/>
            <a:ext cx="2632668"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TG119 Phantom C case</a:t>
            </a:r>
            <a:endParaRPr lang="en-CH" b="1" dirty="0"/>
          </a:p>
        </p:txBody>
      </p:sp>
      <p:sp>
        <p:nvSpPr>
          <p:cNvPr id="13" name="TextBox 12">
            <a:extLst>
              <a:ext uri="{FF2B5EF4-FFF2-40B4-BE49-F238E27FC236}">
                <a16:creationId xmlns:a16="http://schemas.microsoft.com/office/drawing/2014/main" id="{BECA2F9F-F1A4-A546-2A09-CB057CD566FB}"/>
              </a:ext>
            </a:extLst>
          </p:cNvPr>
          <p:cNvSpPr txBox="1"/>
          <p:nvPr/>
        </p:nvSpPr>
        <p:spPr>
          <a:xfrm>
            <a:off x="3641969" y="1352283"/>
            <a:ext cx="4667458" cy="369332"/>
          </a:xfrm>
          <a:prstGeom prst="rect">
            <a:avLst/>
          </a:prstGeom>
          <a:noFill/>
        </p:spPr>
        <p:txBody>
          <a:bodyPr wrap="square">
            <a:spAutoFit/>
          </a:bodyPr>
          <a:lstStyle/>
          <a:p>
            <a:r>
              <a:rPr lang="es-MX" u="sng" dirty="0">
                <a:latin typeface="Times New Roman" panose="02020603050405020304" pitchFamily="18" charset="0"/>
                <a:cs typeface="Times New Roman" panose="02020603050405020304" pitchFamily="18" charset="0"/>
              </a:rPr>
              <a:t>TG119 Phantom C</a:t>
            </a:r>
          </a:p>
        </p:txBody>
      </p:sp>
      <p:pic>
        <p:nvPicPr>
          <p:cNvPr id="4" name="Google Shape;241;p14">
            <a:extLst>
              <a:ext uri="{FF2B5EF4-FFF2-40B4-BE49-F238E27FC236}">
                <a16:creationId xmlns:a16="http://schemas.microsoft.com/office/drawing/2014/main" id="{9FEC5255-BDC0-3F40-88FD-AA7F50004760}"/>
              </a:ext>
            </a:extLst>
          </p:cNvPr>
          <p:cNvPicPr preferRelativeResize="0"/>
          <p:nvPr/>
        </p:nvPicPr>
        <p:blipFill rotWithShape="1">
          <a:blip r:embed="rId4">
            <a:alphaModFix/>
          </a:blip>
          <a:srcRect/>
          <a:stretch/>
        </p:blipFill>
        <p:spPr>
          <a:xfrm>
            <a:off x="97692" y="3954018"/>
            <a:ext cx="3337110" cy="954834"/>
          </a:xfrm>
          <a:prstGeom prst="rect">
            <a:avLst/>
          </a:prstGeom>
          <a:noFill/>
          <a:ln>
            <a:noFill/>
          </a:ln>
        </p:spPr>
      </p:pic>
    </p:spTree>
    <p:extLst>
      <p:ext uri="{BB962C8B-B14F-4D97-AF65-F5344CB8AC3E}">
        <p14:creationId xmlns:p14="http://schemas.microsoft.com/office/powerpoint/2010/main" val="1720576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3CD3-99F0-DA40-BD1B-A5856AB245A8}"/>
              </a:ext>
            </a:extLst>
          </p:cNvPr>
          <p:cNvSpPr>
            <a:spLocks noGrp="1"/>
          </p:cNvSpPr>
          <p:nvPr>
            <p:ph type="title"/>
          </p:nvPr>
        </p:nvSpPr>
        <p:spPr>
          <a:xfrm>
            <a:off x="1815524" y="215642"/>
            <a:ext cx="6700979" cy="590668"/>
          </a:xfrm>
        </p:spPr>
        <p:txBody>
          <a:bodyPr/>
          <a:lstStyle/>
          <a:p>
            <a:r>
              <a:rPr lang="en-US" sz="2800" dirty="0">
                <a:solidFill>
                  <a:srgbClr val="FF0000"/>
                </a:solidFill>
                <a:latin typeface="+mn-lt"/>
                <a:cs typeface="Times New Roman" panose="02020603050405020304" pitchFamily="18" charset="0"/>
              </a:rPr>
              <a:t>DVH for each case of study</a:t>
            </a:r>
          </a:p>
        </p:txBody>
      </p:sp>
      <p:pic>
        <p:nvPicPr>
          <p:cNvPr id="4" name="Google Shape;249;p15">
            <a:extLst>
              <a:ext uri="{FF2B5EF4-FFF2-40B4-BE49-F238E27FC236}">
                <a16:creationId xmlns:a16="http://schemas.microsoft.com/office/drawing/2014/main" id="{C25D3A57-CB05-104E-A253-1451572B6BFF}"/>
              </a:ext>
            </a:extLst>
          </p:cNvPr>
          <p:cNvPicPr preferRelativeResize="0"/>
          <p:nvPr/>
        </p:nvPicPr>
        <p:blipFill rotWithShape="1">
          <a:blip r:embed="rId2">
            <a:alphaModFix/>
          </a:blip>
          <a:srcRect/>
          <a:stretch/>
        </p:blipFill>
        <p:spPr>
          <a:xfrm>
            <a:off x="3531401" y="821065"/>
            <a:ext cx="4880219" cy="4104176"/>
          </a:xfrm>
          <a:prstGeom prst="rect">
            <a:avLst/>
          </a:prstGeom>
          <a:noFill/>
          <a:ln>
            <a:noFill/>
          </a:ln>
        </p:spPr>
      </p:pic>
      <p:pic>
        <p:nvPicPr>
          <p:cNvPr id="5" name="Google Shape;250;p15">
            <a:extLst>
              <a:ext uri="{FF2B5EF4-FFF2-40B4-BE49-F238E27FC236}">
                <a16:creationId xmlns:a16="http://schemas.microsoft.com/office/drawing/2014/main" id="{5B6D8FA4-E947-FC47-A68C-F97C8BDFF01E}"/>
              </a:ext>
            </a:extLst>
          </p:cNvPr>
          <p:cNvPicPr preferRelativeResize="0"/>
          <p:nvPr/>
        </p:nvPicPr>
        <p:blipFill rotWithShape="1">
          <a:blip r:embed="rId3">
            <a:alphaModFix/>
          </a:blip>
          <a:srcRect/>
          <a:stretch/>
        </p:blipFill>
        <p:spPr>
          <a:xfrm>
            <a:off x="82296" y="960328"/>
            <a:ext cx="3328416" cy="3849416"/>
          </a:xfrm>
          <a:prstGeom prst="rect">
            <a:avLst/>
          </a:prstGeom>
          <a:noFill/>
          <a:ln>
            <a:noFill/>
          </a:ln>
        </p:spPr>
      </p:pic>
      <p:pic>
        <p:nvPicPr>
          <p:cNvPr id="3" name="Picture 1" descr="page1image28293760">
            <a:extLst>
              <a:ext uri="{FF2B5EF4-FFF2-40B4-BE49-F238E27FC236}">
                <a16:creationId xmlns:a16="http://schemas.microsoft.com/office/drawing/2014/main" id="{B5EF8136-58D2-7D58-EBB4-5DB038E8CB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777"/>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48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0C25-A738-8549-A12D-C5912AEF57B5}"/>
              </a:ext>
            </a:extLst>
          </p:cNvPr>
          <p:cNvSpPr>
            <a:spLocks noGrp="1"/>
          </p:cNvSpPr>
          <p:nvPr>
            <p:ph type="title"/>
          </p:nvPr>
        </p:nvSpPr>
        <p:spPr>
          <a:xfrm>
            <a:off x="1599229" y="220256"/>
            <a:ext cx="6700979" cy="590668"/>
          </a:xfrm>
        </p:spPr>
        <p:txBody>
          <a:bodyPr/>
          <a:lstStyle/>
          <a:p>
            <a:r>
              <a:rPr lang="en-US" sz="2800" dirty="0">
                <a:solidFill>
                  <a:srgbClr val="FF0000"/>
                </a:solidFill>
                <a:latin typeface="+mn-lt"/>
                <a:cs typeface="Times New Roman" panose="02020603050405020304" pitchFamily="18" charset="0"/>
              </a:rPr>
              <a:t>Summary of the processes </a:t>
            </a:r>
          </a:p>
        </p:txBody>
      </p:sp>
      <p:sp>
        <p:nvSpPr>
          <p:cNvPr id="4" name="Google Shape;263;p16">
            <a:extLst>
              <a:ext uri="{FF2B5EF4-FFF2-40B4-BE49-F238E27FC236}">
                <a16:creationId xmlns:a16="http://schemas.microsoft.com/office/drawing/2014/main" id="{43DAA0B5-7B94-7748-B459-5B3CC9077995}"/>
              </a:ext>
            </a:extLst>
          </p:cNvPr>
          <p:cNvSpPr/>
          <p:nvPr/>
        </p:nvSpPr>
        <p:spPr>
          <a:xfrm>
            <a:off x="3425425" y="1193975"/>
            <a:ext cx="5336700" cy="2834700"/>
          </a:xfrm>
          <a:prstGeom prst="rect">
            <a:avLst/>
          </a:prstGeom>
          <a:solidFill>
            <a:srgbClr val="FFE5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 name="Google Shape;268;p16">
            <a:extLst>
              <a:ext uri="{FF2B5EF4-FFF2-40B4-BE49-F238E27FC236}">
                <a16:creationId xmlns:a16="http://schemas.microsoft.com/office/drawing/2014/main" id="{DBE29CFF-2C47-E64E-9914-312AA1A2EB33}"/>
              </a:ext>
            </a:extLst>
          </p:cNvPr>
          <p:cNvPicPr preferRelativeResize="0"/>
          <p:nvPr/>
        </p:nvPicPr>
        <p:blipFill rotWithShape="1">
          <a:blip r:embed="rId2">
            <a:alphaModFix/>
          </a:blip>
          <a:srcRect l="15853" t="11628" r="66648" b="74804"/>
          <a:stretch/>
        </p:blipFill>
        <p:spPr>
          <a:xfrm>
            <a:off x="762375" y="1774875"/>
            <a:ext cx="1374475" cy="263075"/>
          </a:xfrm>
          <a:prstGeom prst="rect">
            <a:avLst/>
          </a:prstGeom>
          <a:noFill/>
          <a:ln>
            <a:noFill/>
          </a:ln>
        </p:spPr>
      </p:pic>
      <p:pic>
        <p:nvPicPr>
          <p:cNvPr id="10" name="Google Shape;269;p16">
            <a:extLst>
              <a:ext uri="{FF2B5EF4-FFF2-40B4-BE49-F238E27FC236}">
                <a16:creationId xmlns:a16="http://schemas.microsoft.com/office/drawing/2014/main" id="{172F1004-E598-8443-BA6E-89AF6D9692FE}"/>
              </a:ext>
            </a:extLst>
          </p:cNvPr>
          <p:cNvPicPr preferRelativeResize="0"/>
          <p:nvPr/>
        </p:nvPicPr>
        <p:blipFill rotWithShape="1">
          <a:blip r:embed="rId2">
            <a:alphaModFix/>
          </a:blip>
          <a:srcRect l="35375" t="12072" r="47125" b="74360"/>
          <a:stretch/>
        </p:blipFill>
        <p:spPr>
          <a:xfrm>
            <a:off x="3884763" y="3329263"/>
            <a:ext cx="1374475" cy="263075"/>
          </a:xfrm>
          <a:prstGeom prst="rect">
            <a:avLst/>
          </a:prstGeom>
          <a:noFill/>
          <a:ln>
            <a:noFill/>
          </a:ln>
        </p:spPr>
      </p:pic>
      <p:pic>
        <p:nvPicPr>
          <p:cNvPr id="11" name="Google Shape;270;p16">
            <a:extLst>
              <a:ext uri="{FF2B5EF4-FFF2-40B4-BE49-F238E27FC236}">
                <a16:creationId xmlns:a16="http://schemas.microsoft.com/office/drawing/2014/main" id="{E2C9F666-7AE2-A340-996B-D0CDAA73D443}"/>
              </a:ext>
            </a:extLst>
          </p:cNvPr>
          <p:cNvPicPr preferRelativeResize="0"/>
          <p:nvPr/>
        </p:nvPicPr>
        <p:blipFill rotWithShape="1">
          <a:blip r:embed="rId3">
            <a:alphaModFix/>
          </a:blip>
          <a:srcRect l="54333" t="12601" r="28441" b="76011"/>
          <a:stretch/>
        </p:blipFill>
        <p:spPr>
          <a:xfrm>
            <a:off x="7007152" y="1774875"/>
            <a:ext cx="1453262" cy="263075"/>
          </a:xfrm>
          <a:prstGeom prst="rect">
            <a:avLst/>
          </a:prstGeom>
          <a:noFill/>
          <a:ln>
            <a:noFill/>
          </a:ln>
        </p:spPr>
      </p:pic>
      <p:pic>
        <p:nvPicPr>
          <p:cNvPr id="12" name="Google Shape;271;p16">
            <a:extLst>
              <a:ext uri="{FF2B5EF4-FFF2-40B4-BE49-F238E27FC236}">
                <a16:creationId xmlns:a16="http://schemas.microsoft.com/office/drawing/2014/main" id="{E45024AC-4E8A-0042-9F2C-25C7428F9A22}"/>
              </a:ext>
            </a:extLst>
          </p:cNvPr>
          <p:cNvPicPr preferRelativeResize="0"/>
          <p:nvPr/>
        </p:nvPicPr>
        <p:blipFill rotWithShape="1">
          <a:blip r:embed="rId4">
            <a:alphaModFix/>
          </a:blip>
          <a:srcRect l="51367" t="78007" r="36688" b="10088"/>
          <a:stretch/>
        </p:blipFill>
        <p:spPr>
          <a:xfrm>
            <a:off x="7277325" y="3329275"/>
            <a:ext cx="912923" cy="263050"/>
          </a:xfrm>
          <a:prstGeom prst="rect">
            <a:avLst/>
          </a:prstGeom>
          <a:noFill/>
          <a:ln>
            <a:noFill/>
          </a:ln>
        </p:spPr>
      </p:pic>
      <p:sp>
        <p:nvSpPr>
          <p:cNvPr id="13" name="Google Shape;272;p16">
            <a:extLst>
              <a:ext uri="{FF2B5EF4-FFF2-40B4-BE49-F238E27FC236}">
                <a16:creationId xmlns:a16="http://schemas.microsoft.com/office/drawing/2014/main" id="{DE17871D-F3B2-5042-874E-340181AED05E}"/>
              </a:ext>
            </a:extLst>
          </p:cNvPr>
          <p:cNvSpPr txBox="1"/>
          <p:nvPr/>
        </p:nvSpPr>
        <p:spPr>
          <a:xfrm>
            <a:off x="665713" y="3138600"/>
            <a:ext cx="1567800" cy="644400"/>
          </a:xfrm>
          <a:prstGeom prst="rect">
            <a:avLst/>
          </a:prstGeom>
          <a:solidFill>
            <a:srgbClr val="A4C2F4"/>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Source Code Pro"/>
                <a:ea typeface="Source Code Pro"/>
                <a:cs typeface="Source Code Pro"/>
                <a:sym typeface="Source Code Pro"/>
              </a:rPr>
              <a:t>Choose a study case </a:t>
            </a:r>
            <a:endParaRPr sz="1400" b="0" i="0" u="none" strike="noStrike" cap="none">
              <a:solidFill>
                <a:srgbClr val="000000"/>
              </a:solidFill>
              <a:latin typeface="Source Code Pro"/>
              <a:ea typeface="Source Code Pro"/>
              <a:cs typeface="Source Code Pro"/>
              <a:sym typeface="Source Code Pro"/>
            </a:endParaRPr>
          </a:p>
        </p:txBody>
      </p:sp>
      <p:sp>
        <p:nvSpPr>
          <p:cNvPr id="14" name="Google Shape;273;p16">
            <a:extLst>
              <a:ext uri="{FF2B5EF4-FFF2-40B4-BE49-F238E27FC236}">
                <a16:creationId xmlns:a16="http://schemas.microsoft.com/office/drawing/2014/main" id="{EDDA4F09-D07E-6049-B77E-A81E9F285BD0}"/>
              </a:ext>
            </a:extLst>
          </p:cNvPr>
          <p:cNvSpPr txBox="1"/>
          <p:nvPr/>
        </p:nvSpPr>
        <p:spPr>
          <a:xfrm>
            <a:off x="3788100" y="1573504"/>
            <a:ext cx="1567800" cy="801000"/>
          </a:xfrm>
          <a:prstGeom prst="rect">
            <a:avLst/>
          </a:prstGeom>
          <a:solidFill>
            <a:srgbClr val="6D9EEB"/>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Source Code Pro"/>
                <a:ea typeface="Source Code Pro"/>
                <a:cs typeface="Source Code Pro"/>
                <a:sym typeface="Source Code Pro"/>
              </a:rPr>
              <a:t>Choose the plan settings</a:t>
            </a:r>
            <a:endParaRPr sz="1400" b="0" i="0" u="none" strike="noStrike" cap="none">
              <a:solidFill>
                <a:srgbClr val="000000"/>
              </a:solidFill>
              <a:latin typeface="Source Code Pro"/>
              <a:ea typeface="Source Code Pro"/>
              <a:cs typeface="Source Code Pro"/>
              <a:sym typeface="Source Code Pro"/>
            </a:endParaRPr>
          </a:p>
        </p:txBody>
      </p:sp>
      <p:cxnSp>
        <p:nvCxnSpPr>
          <p:cNvPr id="15" name="Google Shape;274;p16">
            <a:extLst>
              <a:ext uri="{FF2B5EF4-FFF2-40B4-BE49-F238E27FC236}">
                <a16:creationId xmlns:a16="http://schemas.microsoft.com/office/drawing/2014/main" id="{A8C4D737-3C0D-B542-8311-009C8696D055}"/>
              </a:ext>
            </a:extLst>
          </p:cNvPr>
          <p:cNvCxnSpPr>
            <a:stCxn id="9" idx="2"/>
            <a:endCxn id="13" idx="0"/>
          </p:cNvCxnSpPr>
          <p:nvPr/>
        </p:nvCxnSpPr>
        <p:spPr>
          <a:xfrm>
            <a:off x="1449613" y="2037950"/>
            <a:ext cx="0" cy="1100700"/>
          </a:xfrm>
          <a:prstGeom prst="straightConnector1">
            <a:avLst/>
          </a:prstGeom>
          <a:noFill/>
          <a:ln w="28575" cap="flat" cmpd="sng">
            <a:solidFill>
              <a:srgbClr val="FF0000"/>
            </a:solidFill>
            <a:prstDash val="solid"/>
            <a:round/>
            <a:headEnd type="none" w="sm" len="sm"/>
            <a:tailEnd type="triangle" w="med" len="med"/>
          </a:ln>
        </p:spPr>
      </p:cxnSp>
      <p:cxnSp>
        <p:nvCxnSpPr>
          <p:cNvPr id="16" name="Google Shape;275;p16">
            <a:extLst>
              <a:ext uri="{FF2B5EF4-FFF2-40B4-BE49-F238E27FC236}">
                <a16:creationId xmlns:a16="http://schemas.microsoft.com/office/drawing/2014/main" id="{C9603FE8-E6CF-F742-9C9D-6403F6AE7FC2}"/>
              </a:ext>
            </a:extLst>
          </p:cNvPr>
          <p:cNvCxnSpPr>
            <a:endCxn id="14" idx="1"/>
          </p:cNvCxnSpPr>
          <p:nvPr/>
        </p:nvCxnSpPr>
        <p:spPr>
          <a:xfrm rot="10800000" flipH="1">
            <a:off x="2244300" y="1974004"/>
            <a:ext cx="1543800" cy="1508100"/>
          </a:xfrm>
          <a:prstGeom prst="straightConnector1">
            <a:avLst/>
          </a:prstGeom>
          <a:noFill/>
          <a:ln w="28575" cap="flat" cmpd="sng">
            <a:solidFill>
              <a:srgbClr val="FF0000"/>
            </a:solidFill>
            <a:prstDash val="solid"/>
            <a:round/>
            <a:headEnd type="none" w="sm" len="sm"/>
            <a:tailEnd type="triangle" w="med" len="med"/>
          </a:ln>
        </p:spPr>
      </p:cxnSp>
      <p:cxnSp>
        <p:nvCxnSpPr>
          <p:cNvPr id="17" name="Google Shape;276;p16">
            <a:extLst>
              <a:ext uri="{FF2B5EF4-FFF2-40B4-BE49-F238E27FC236}">
                <a16:creationId xmlns:a16="http://schemas.microsoft.com/office/drawing/2014/main" id="{F4FE467B-DF9F-2648-B997-AE6857CD0F18}"/>
              </a:ext>
            </a:extLst>
          </p:cNvPr>
          <p:cNvCxnSpPr>
            <a:stCxn id="14" idx="2"/>
            <a:endCxn id="10" idx="0"/>
          </p:cNvCxnSpPr>
          <p:nvPr/>
        </p:nvCxnSpPr>
        <p:spPr>
          <a:xfrm>
            <a:off x="4572000" y="2374504"/>
            <a:ext cx="0" cy="954900"/>
          </a:xfrm>
          <a:prstGeom prst="straightConnector1">
            <a:avLst/>
          </a:prstGeom>
          <a:noFill/>
          <a:ln w="28575" cap="flat" cmpd="sng">
            <a:solidFill>
              <a:srgbClr val="FF0000"/>
            </a:solidFill>
            <a:prstDash val="solid"/>
            <a:round/>
            <a:headEnd type="none" w="sm" len="sm"/>
            <a:tailEnd type="triangle" w="med" len="med"/>
          </a:ln>
        </p:spPr>
      </p:cxnSp>
      <p:cxnSp>
        <p:nvCxnSpPr>
          <p:cNvPr id="18" name="Google Shape;277;p16">
            <a:extLst>
              <a:ext uri="{FF2B5EF4-FFF2-40B4-BE49-F238E27FC236}">
                <a16:creationId xmlns:a16="http://schemas.microsoft.com/office/drawing/2014/main" id="{1CF2D05E-F6DC-0944-A690-0EE543E42A83}"/>
              </a:ext>
            </a:extLst>
          </p:cNvPr>
          <p:cNvCxnSpPr>
            <a:endCxn id="11" idx="1"/>
          </p:cNvCxnSpPr>
          <p:nvPr/>
        </p:nvCxnSpPr>
        <p:spPr>
          <a:xfrm rot="10800000" flipH="1">
            <a:off x="5259352" y="1906413"/>
            <a:ext cx="1747800" cy="1575600"/>
          </a:xfrm>
          <a:prstGeom prst="straightConnector1">
            <a:avLst/>
          </a:prstGeom>
          <a:noFill/>
          <a:ln w="28575" cap="flat" cmpd="sng">
            <a:solidFill>
              <a:srgbClr val="FF0000"/>
            </a:solidFill>
            <a:prstDash val="solid"/>
            <a:round/>
            <a:headEnd type="none" w="sm" len="sm"/>
            <a:tailEnd type="triangle" w="med" len="med"/>
          </a:ln>
        </p:spPr>
      </p:cxnSp>
      <p:cxnSp>
        <p:nvCxnSpPr>
          <p:cNvPr id="19" name="Google Shape;278;p16">
            <a:extLst>
              <a:ext uri="{FF2B5EF4-FFF2-40B4-BE49-F238E27FC236}">
                <a16:creationId xmlns:a16="http://schemas.microsoft.com/office/drawing/2014/main" id="{DB10185B-DB35-E840-B5C0-7DC0509DC556}"/>
              </a:ext>
            </a:extLst>
          </p:cNvPr>
          <p:cNvCxnSpPr>
            <a:stCxn id="11" idx="2"/>
            <a:endCxn id="12" idx="0"/>
          </p:cNvCxnSpPr>
          <p:nvPr/>
        </p:nvCxnSpPr>
        <p:spPr>
          <a:xfrm>
            <a:off x="7733783" y="2037950"/>
            <a:ext cx="0" cy="1291200"/>
          </a:xfrm>
          <a:prstGeom prst="straightConnector1">
            <a:avLst/>
          </a:prstGeom>
          <a:noFill/>
          <a:ln w="28575" cap="flat" cmpd="sng">
            <a:solidFill>
              <a:srgbClr val="FF0000"/>
            </a:solidFill>
            <a:prstDash val="solid"/>
            <a:round/>
            <a:headEnd type="none" w="sm" len="sm"/>
            <a:tailEnd type="triangle" w="med" len="med"/>
          </a:ln>
        </p:spPr>
      </p:cxnSp>
      <p:sp>
        <p:nvSpPr>
          <p:cNvPr id="20" name="Google Shape;279;p16">
            <a:extLst>
              <a:ext uri="{FF2B5EF4-FFF2-40B4-BE49-F238E27FC236}">
                <a16:creationId xmlns:a16="http://schemas.microsoft.com/office/drawing/2014/main" id="{C0168D6E-3935-E843-9486-A4A26CEBD98B}"/>
              </a:ext>
            </a:extLst>
          </p:cNvPr>
          <p:cNvSpPr txBox="1"/>
          <p:nvPr/>
        </p:nvSpPr>
        <p:spPr>
          <a:xfrm>
            <a:off x="3398575" y="3592325"/>
            <a:ext cx="5390400" cy="39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300"/>
              <a:buFont typeface="Arial"/>
              <a:buNone/>
            </a:pPr>
            <a:r>
              <a:rPr lang="es" sz="1300" b="0" i="0" u="none" strike="noStrike" cap="none" dirty="0">
                <a:solidFill>
                  <a:srgbClr val="000000"/>
                </a:solidFill>
                <a:latin typeface="Source Code Pro"/>
                <a:ea typeface="Source Code Pro"/>
                <a:cs typeface="Source Code Pro"/>
                <a:sym typeface="Source Code Pro"/>
              </a:rPr>
              <a:t>Repeat every time you change a setting</a:t>
            </a:r>
            <a:endParaRPr sz="1300" b="0" i="0" u="none" strike="noStrike" cap="none" dirty="0">
              <a:solidFill>
                <a:srgbClr val="000000"/>
              </a:solidFill>
              <a:latin typeface="Source Code Pro"/>
              <a:ea typeface="Source Code Pro"/>
              <a:cs typeface="Source Code Pro"/>
              <a:sym typeface="Source Code Pro"/>
            </a:endParaRPr>
          </a:p>
        </p:txBody>
      </p:sp>
      <p:sp>
        <p:nvSpPr>
          <p:cNvPr id="21" name="Google Shape;280;p16">
            <a:extLst>
              <a:ext uri="{FF2B5EF4-FFF2-40B4-BE49-F238E27FC236}">
                <a16:creationId xmlns:a16="http://schemas.microsoft.com/office/drawing/2014/main" id="{314D795B-B487-3645-87D1-D0360672130F}"/>
              </a:ext>
            </a:extLst>
          </p:cNvPr>
          <p:cNvSpPr txBox="1"/>
          <p:nvPr/>
        </p:nvSpPr>
        <p:spPr>
          <a:xfrm>
            <a:off x="7828000" y="2459000"/>
            <a:ext cx="214800" cy="26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400" b="0" i="0" u="none" strike="noStrike" cap="none">
                <a:solidFill>
                  <a:srgbClr val="000000"/>
                </a:solidFill>
                <a:latin typeface="Source Code Pro"/>
                <a:ea typeface="Source Code Pro"/>
                <a:cs typeface="Source Code Pro"/>
                <a:sym typeface="Source Code Pro"/>
              </a:rPr>
              <a:t>*</a:t>
            </a:r>
            <a:endParaRPr sz="1400" b="0" i="0" u="none" strike="noStrike" cap="none">
              <a:solidFill>
                <a:srgbClr val="000000"/>
              </a:solidFill>
              <a:latin typeface="Source Code Pro"/>
              <a:ea typeface="Source Code Pro"/>
              <a:cs typeface="Source Code Pro"/>
              <a:sym typeface="Source Code Pro"/>
            </a:endParaRPr>
          </a:p>
        </p:txBody>
      </p:sp>
      <p:sp>
        <p:nvSpPr>
          <p:cNvPr id="5" name="CuadroTexto 4">
            <a:extLst>
              <a:ext uri="{FF2B5EF4-FFF2-40B4-BE49-F238E27FC236}">
                <a16:creationId xmlns:a16="http://schemas.microsoft.com/office/drawing/2014/main" id="{15D7F952-0055-4C1A-0002-AD8B47C2C4CA}"/>
              </a:ext>
            </a:extLst>
          </p:cNvPr>
          <p:cNvSpPr txBox="1"/>
          <p:nvPr/>
        </p:nvSpPr>
        <p:spPr>
          <a:xfrm>
            <a:off x="0" y="4166051"/>
            <a:ext cx="5126892" cy="954107"/>
          </a:xfrm>
          <a:prstGeom prst="rect">
            <a:avLst/>
          </a:prstGeom>
        </p:spPr>
        <p:txBody>
          <a:bodyPr vert="horz" wrap="square" lIns="91440" tIns="45720" rIns="91440" bIns="45720" rtlCol="0" anchor="t">
            <a:spAutoFit/>
          </a:bodyPr>
          <a:lstStyle/>
          <a:p>
            <a:pPr algn="l"/>
            <a:r>
              <a:rPr lang="es-MX" sz="1400" b="1" dirty="0">
                <a:latin typeface="Times New Roman" panose="02020603050405020304" pitchFamily="18" charset="0"/>
                <a:cs typeface="Times New Roman" panose="02020603050405020304" pitchFamily="18" charset="0"/>
              </a:rPr>
              <a:t>You can find the instructions here: </a:t>
            </a:r>
            <a:r>
              <a:rPr lang="es-MX" sz="1400" dirty="0">
                <a:latin typeface="Times New Roman" panose="02020603050405020304" pitchFamily="18" charset="0"/>
                <a:cs typeface="Times New Roman" panose="02020603050405020304" pitchFamily="18" charset="0"/>
                <a:hlinkClick r:id="rId5"/>
              </a:rPr>
              <a:t>https://indico.cern.ch/event/1539515/contributions/6478667/attachments/3091862/5476361/Oxford%20Hands%20on%20Excersice.pdf</a:t>
            </a:r>
            <a:endParaRPr lang="es-MX" sz="1400" dirty="0">
              <a:latin typeface="Times New Roman" panose="02020603050405020304" pitchFamily="18" charset="0"/>
              <a:cs typeface="Times New Roman" panose="02020603050405020304" pitchFamily="18" charset="0"/>
            </a:endParaRPr>
          </a:p>
          <a:p>
            <a:pPr algn="l"/>
            <a:endParaRPr lang="es-MX" sz="1400" dirty="0">
              <a:latin typeface="Times New Roman" panose="02020603050405020304" pitchFamily="18" charset="0"/>
              <a:cs typeface="Times New Roman" panose="02020603050405020304" pitchFamily="18" charset="0"/>
            </a:endParaRPr>
          </a:p>
        </p:txBody>
      </p:sp>
      <p:pic>
        <p:nvPicPr>
          <p:cNvPr id="3" name="Picture 1" descr="page1image28293760">
            <a:extLst>
              <a:ext uri="{FF2B5EF4-FFF2-40B4-BE49-F238E27FC236}">
                <a16:creationId xmlns:a16="http://schemas.microsoft.com/office/drawing/2014/main" id="{277050A6-28F3-F0D2-1934-106994B5E5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7777"/>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8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BD6F-37C0-334A-8CB0-4509E65E221D}"/>
              </a:ext>
            </a:extLst>
          </p:cNvPr>
          <p:cNvSpPr>
            <a:spLocks noGrp="1"/>
          </p:cNvSpPr>
          <p:nvPr>
            <p:ph type="title"/>
          </p:nvPr>
        </p:nvSpPr>
        <p:spPr>
          <a:xfrm>
            <a:off x="2599434" y="213428"/>
            <a:ext cx="6700979" cy="590668"/>
          </a:xfrm>
        </p:spPr>
        <p:txBody>
          <a:bodyPr/>
          <a:lstStyle/>
          <a:p>
            <a:r>
              <a:rPr lang="en-US" sz="2800" dirty="0">
                <a:solidFill>
                  <a:srgbClr val="FF0000"/>
                </a:solidFill>
                <a:latin typeface="+mn-lt"/>
                <a:cs typeface="Times New Roman" panose="02020603050405020304" pitchFamily="18" charset="0"/>
              </a:rPr>
              <a:t>TG119 Phantom case</a:t>
            </a:r>
          </a:p>
        </p:txBody>
      </p:sp>
      <p:sp>
        <p:nvSpPr>
          <p:cNvPr id="3" name="Content Placeholder 2">
            <a:extLst>
              <a:ext uri="{FF2B5EF4-FFF2-40B4-BE49-F238E27FC236}">
                <a16:creationId xmlns:a16="http://schemas.microsoft.com/office/drawing/2014/main" id="{D5058F90-652F-4648-94C3-17C13203E642}"/>
              </a:ext>
            </a:extLst>
          </p:cNvPr>
          <p:cNvSpPr>
            <a:spLocks noGrp="1"/>
          </p:cNvSpPr>
          <p:nvPr>
            <p:ph idx="1"/>
          </p:nvPr>
        </p:nvSpPr>
        <p:spPr>
          <a:xfrm>
            <a:off x="406937" y="1480345"/>
            <a:ext cx="4384994" cy="2806275"/>
          </a:xfrm>
        </p:spPr>
        <p:txBody>
          <a:bodyPr/>
          <a:lstStyle/>
          <a:p>
            <a:pPr algn="just"/>
            <a:r>
              <a:rPr lang="en-US" sz="2000" dirty="0">
                <a:latin typeface="Times New Roman" panose="02020603050405020304" pitchFamily="18" charset="0"/>
                <a:cs typeface="Times New Roman" panose="02020603050405020304" pitchFamily="18" charset="0"/>
              </a:rPr>
              <a:t>Phantom TG119 or phantom C is used by professionals to verify that equipment is functioning properly. They have standard shape and dimensions.</a:t>
            </a:r>
          </a:p>
          <a:p>
            <a:pPr algn="just"/>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aim is to irradiate the “C” shaped area and avoid the central area.</a:t>
            </a:r>
          </a:p>
        </p:txBody>
      </p:sp>
      <p:grpSp>
        <p:nvGrpSpPr>
          <p:cNvPr id="4" name="Google Shape;291;p17">
            <a:extLst>
              <a:ext uri="{FF2B5EF4-FFF2-40B4-BE49-F238E27FC236}">
                <a16:creationId xmlns:a16="http://schemas.microsoft.com/office/drawing/2014/main" id="{B1D28527-46A6-154E-9B98-50490019EBCB}"/>
              </a:ext>
            </a:extLst>
          </p:cNvPr>
          <p:cNvGrpSpPr/>
          <p:nvPr/>
        </p:nvGrpSpPr>
        <p:grpSpPr>
          <a:xfrm>
            <a:off x="5871061" y="2598161"/>
            <a:ext cx="3068200" cy="2346547"/>
            <a:chOff x="5493075" y="1362075"/>
            <a:chExt cx="3190875" cy="2419350"/>
          </a:xfrm>
        </p:grpSpPr>
        <p:pic>
          <p:nvPicPr>
            <p:cNvPr id="5" name="Google Shape;292;p17">
              <a:extLst>
                <a:ext uri="{FF2B5EF4-FFF2-40B4-BE49-F238E27FC236}">
                  <a16:creationId xmlns:a16="http://schemas.microsoft.com/office/drawing/2014/main" id="{2C936F77-D5DA-6747-9376-622B0D2AECC5}"/>
                </a:ext>
              </a:extLst>
            </p:cNvPr>
            <p:cNvPicPr preferRelativeResize="0"/>
            <p:nvPr/>
          </p:nvPicPr>
          <p:blipFill rotWithShape="1">
            <a:blip r:embed="rId2">
              <a:alphaModFix/>
            </a:blip>
            <a:srcRect/>
            <a:stretch/>
          </p:blipFill>
          <p:spPr>
            <a:xfrm>
              <a:off x="5493075" y="1362075"/>
              <a:ext cx="3190875" cy="2419350"/>
            </a:xfrm>
            <a:prstGeom prst="rect">
              <a:avLst/>
            </a:prstGeom>
            <a:noFill/>
            <a:ln>
              <a:noFill/>
            </a:ln>
          </p:spPr>
        </p:pic>
        <p:sp>
          <p:nvSpPr>
            <p:cNvPr id="6" name="Google Shape;293;p17">
              <a:extLst>
                <a:ext uri="{FF2B5EF4-FFF2-40B4-BE49-F238E27FC236}">
                  <a16:creationId xmlns:a16="http://schemas.microsoft.com/office/drawing/2014/main" id="{63B7BAA7-79D0-D641-A41A-DAD9915E2F22}"/>
                </a:ext>
              </a:extLst>
            </p:cNvPr>
            <p:cNvSpPr txBox="1"/>
            <p:nvPr/>
          </p:nvSpPr>
          <p:spPr>
            <a:xfrm>
              <a:off x="6345625" y="1867850"/>
              <a:ext cx="14190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dirty="0">
                  <a:solidFill>
                    <a:srgbClr val="000000"/>
                  </a:solidFill>
                  <a:latin typeface="Arial"/>
                  <a:ea typeface="Arial"/>
                  <a:cs typeface="Arial"/>
                  <a:sym typeface="Arial"/>
                </a:rPr>
                <a:t>Irradiation part</a:t>
              </a:r>
              <a:endParaRPr sz="1400" b="1" i="0" u="none" strike="noStrike" cap="none" dirty="0">
                <a:solidFill>
                  <a:srgbClr val="000000"/>
                </a:solidFill>
                <a:latin typeface="Arial"/>
                <a:ea typeface="Arial"/>
                <a:cs typeface="Arial"/>
                <a:sym typeface="Arial"/>
              </a:endParaRPr>
            </a:p>
          </p:txBody>
        </p:sp>
        <p:sp>
          <p:nvSpPr>
            <p:cNvPr id="7" name="Google Shape;294;p17">
              <a:extLst>
                <a:ext uri="{FF2B5EF4-FFF2-40B4-BE49-F238E27FC236}">
                  <a16:creationId xmlns:a16="http://schemas.microsoft.com/office/drawing/2014/main" id="{858ABD82-9888-F54E-A7AE-FACCE4D40E2D}"/>
                </a:ext>
              </a:extLst>
            </p:cNvPr>
            <p:cNvSpPr txBox="1"/>
            <p:nvPr/>
          </p:nvSpPr>
          <p:spPr>
            <a:xfrm>
              <a:off x="6222540" y="2870370"/>
              <a:ext cx="1665169"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 sz="1200" b="1" i="0" u="none" strike="noStrike" cap="none" dirty="0">
                  <a:solidFill>
                    <a:srgbClr val="000000"/>
                  </a:solidFill>
                  <a:latin typeface="Arial"/>
                  <a:ea typeface="Arial"/>
                  <a:cs typeface="Arial"/>
                  <a:sym typeface="Arial"/>
                </a:rPr>
                <a:t>Avoid the center</a:t>
              </a:r>
              <a:endParaRPr sz="1200" b="1" i="0" u="none" strike="noStrike" cap="none" dirty="0">
                <a:solidFill>
                  <a:srgbClr val="000000"/>
                </a:solidFill>
                <a:latin typeface="Arial"/>
                <a:ea typeface="Arial"/>
                <a:cs typeface="Arial"/>
                <a:sym typeface="Arial"/>
              </a:endParaRPr>
            </a:p>
          </p:txBody>
        </p:sp>
      </p:grpSp>
      <p:pic>
        <p:nvPicPr>
          <p:cNvPr id="8" name="Google Shape;295;p17">
            <a:extLst>
              <a:ext uri="{FF2B5EF4-FFF2-40B4-BE49-F238E27FC236}">
                <a16:creationId xmlns:a16="http://schemas.microsoft.com/office/drawing/2014/main" id="{5AAFED4B-26A3-9941-925A-3AF690ABA7A8}"/>
              </a:ext>
            </a:extLst>
          </p:cNvPr>
          <p:cNvPicPr preferRelativeResize="0"/>
          <p:nvPr/>
        </p:nvPicPr>
        <p:blipFill rotWithShape="1">
          <a:blip r:embed="rId3">
            <a:alphaModFix/>
          </a:blip>
          <a:srcRect/>
          <a:stretch/>
        </p:blipFill>
        <p:spPr>
          <a:xfrm>
            <a:off x="6277681" y="1032634"/>
            <a:ext cx="2190750" cy="1457325"/>
          </a:xfrm>
          <a:prstGeom prst="rect">
            <a:avLst/>
          </a:prstGeom>
          <a:noFill/>
          <a:ln>
            <a:noFill/>
          </a:ln>
        </p:spPr>
      </p:pic>
      <p:pic>
        <p:nvPicPr>
          <p:cNvPr id="9" name="Picture 1" descr="page1image28293760">
            <a:extLst>
              <a:ext uri="{FF2B5EF4-FFF2-40B4-BE49-F238E27FC236}">
                <a16:creationId xmlns:a16="http://schemas.microsoft.com/office/drawing/2014/main" id="{25434A03-6636-8522-F893-1694CFCCB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777"/>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82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1433-60E9-0B4F-9225-83A9359A8B5B}"/>
              </a:ext>
            </a:extLst>
          </p:cNvPr>
          <p:cNvSpPr>
            <a:spLocks noGrp="1"/>
          </p:cNvSpPr>
          <p:nvPr>
            <p:ph type="title"/>
          </p:nvPr>
        </p:nvSpPr>
        <p:spPr>
          <a:xfrm>
            <a:off x="3538670" y="183951"/>
            <a:ext cx="6700979" cy="590668"/>
          </a:xfrm>
        </p:spPr>
        <p:txBody>
          <a:bodyPr/>
          <a:lstStyle/>
          <a:p>
            <a:r>
              <a:rPr lang="en-US" sz="2800" dirty="0">
                <a:solidFill>
                  <a:srgbClr val="FF0000"/>
                </a:solidFill>
                <a:latin typeface="+mn-lt"/>
                <a:cs typeface="Times New Roman" panose="02020603050405020304" pitchFamily="18" charset="0"/>
              </a:rPr>
              <a:t>Liver case </a:t>
            </a:r>
          </a:p>
        </p:txBody>
      </p:sp>
      <p:pic>
        <p:nvPicPr>
          <p:cNvPr id="4" name="Google Shape;94;p3">
            <a:extLst>
              <a:ext uri="{FF2B5EF4-FFF2-40B4-BE49-F238E27FC236}">
                <a16:creationId xmlns:a16="http://schemas.microsoft.com/office/drawing/2014/main" id="{7AE66023-85BB-9943-89FD-7CA7EC0DAACE}"/>
              </a:ext>
            </a:extLst>
          </p:cNvPr>
          <p:cNvPicPr preferRelativeResize="0"/>
          <p:nvPr/>
        </p:nvPicPr>
        <p:blipFill rotWithShape="1">
          <a:blip r:embed="rId2">
            <a:alphaModFix/>
          </a:blip>
          <a:srcRect/>
          <a:stretch/>
        </p:blipFill>
        <p:spPr>
          <a:xfrm>
            <a:off x="261248" y="1454143"/>
            <a:ext cx="3179974" cy="2909350"/>
          </a:xfrm>
          <a:prstGeom prst="rect">
            <a:avLst/>
          </a:prstGeom>
          <a:noFill/>
          <a:ln>
            <a:noFill/>
          </a:ln>
        </p:spPr>
      </p:pic>
      <p:pic>
        <p:nvPicPr>
          <p:cNvPr id="5" name="Google Shape;95;p3">
            <a:extLst>
              <a:ext uri="{FF2B5EF4-FFF2-40B4-BE49-F238E27FC236}">
                <a16:creationId xmlns:a16="http://schemas.microsoft.com/office/drawing/2014/main" id="{86EA0182-DD7B-804E-94B2-4AE7A229BE94}"/>
              </a:ext>
            </a:extLst>
          </p:cNvPr>
          <p:cNvPicPr preferRelativeResize="0"/>
          <p:nvPr/>
        </p:nvPicPr>
        <p:blipFill rotWithShape="1">
          <a:blip r:embed="rId3">
            <a:alphaModFix/>
          </a:blip>
          <a:srcRect/>
          <a:stretch/>
        </p:blipFill>
        <p:spPr>
          <a:xfrm>
            <a:off x="3623182" y="1443365"/>
            <a:ext cx="2490425" cy="2920128"/>
          </a:xfrm>
          <a:prstGeom prst="rect">
            <a:avLst/>
          </a:prstGeom>
          <a:noFill/>
          <a:ln>
            <a:noFill/>
          </a:ln>
        </p:spPr>
      </p:pic>
      <p:pic>
        <p:nvPicPr>
          <p:cNvPr id="6" name="Google Shape;96;p3">
            <a:extLst>
              <a:ext uri="{FF2B5EF4-FFF2-40B4-BE49-F238E27FC236}">
                <a16:creationId xmlns:a16="http://schemas.microsoft.com/office/drawing/2014/main" id="{A266024F-1613-DF47-9589-E5033515BDBA}"/>
              </a:ext>
            </a:extLst>
          </p:cNvPr>
          <p:cNvPicPr preferRelativeResize="0"/>
          <p:nvPr/>
        </p:nvPicPr>
        <p:blipFill rotWithShape="1">
          <a:blip r:embed="rId4">
            <a:alphaModFix/>
          </a:blip>
          <a:srcRect/>
          <a:stretch/>
        </p:blipFill>
        <p:spPr>
          <a:xfrm>
            <a:off x="6450746" y="1448755"/>
            <a:ext cx="2490424" cy="2920126"/>
          </a:xfrm>
          <a:prstGeom prst="rect">
            <a:avLst/>
          </a:prstGeom>
          <a:noFill/>
          <a:ln>
            <a:noFill/>
          </a:ln>
        </p:spPr>
      </p:pic>
      <p:sp>
        <p:nvSpPr>
          <p:cNvPr id="7" name="Google Shape;71;p2">
            <a:extLst>
              <a:ext uri="{FF2B5EF4-FFF2-40B4-BE49-F238E27FC236}">
                <a16:creationId xmlns:a16="http://schemas.microsoft.com/office/drawing/2014/main" id="{EC42D94B-0DAA-C94C-98D8-6A01176D539D}"/>
              </a:ext>
            </a:extLst>
          </p:cNvPr>
          <p:cNvSpPr txBox="1"/>
          <p:nvPr/>
        </p:nvSpPr>
        <p:spPr>
          <a:xfrm>
            <a:off x="1095997" y="4331163"/>
            <a:ext cx="13731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Axial view</a:t>
            </a:r>
            <a:endParaRPr>
              <a:latin typeface="Source Code Pro"/>
              <a:ea typeface="Source Code Pro"/>
              <a:cs typeface="Source Code Pro"/>
              <a:sym typeface="Source Code Pro"/>
            </a:endParaRPr>
          </a:p>
        </p:txBody>
      </p:sp>
      <p:sp>
        <p:nvSpPr>
          <p:cNvPr id="8" name="Google Shape;72;p2">
            <a:extLst>
              <a:ext uri="{FF2B5EF4-FFF2-40B4-BE49-F238E27FC236}">
                <a16:creationId xmlns:a16="http://schemas.microsoft.com/office/drawing/2014/main" id="{FFB29D55-28A3-F741-BE40-67442B2C09D1}"/>
              </a:ext>
            </a:extLst>
          </p:cNvPr>
          <p:cNvSpPr txBox="1"/>
          <p:nvPr/>
        </p:nvSpPr>
        <p:spPr>
          <a:xfrm>
            <a:off x="4130522" y="4331163"/>
            <a:ext cx="16443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Sagittal view</a:t>
            </a:r>
            <a:endParaRPr>
              <a:latin typeface="Source Code Pro"/>
              <a:ea typeface="Source Code Pro"/>
              <a:cs typeface="Source Code Pro"/>
              <a:sym typeface="Source Code Pro"/>
            </a:endParaRPr>
          </a:p>
        </p:txBody>
      </p:sp>
      <p:sp>
        <p:nvSpPr>
          <p:cNvPr id="9" name="Google Shape;73;p2">
            <a:extLst>
              <a:ext uri="{FF2B5EF4-FFF2-40B4-BE49-F238E27FC236}">
                <a16:creationId xmlns:a16="http://schemas.microsoft.com/office/drawing/2014/main" id="{3D27D76C-CB1E-B444-B02C-C0D9F127F39B}"/>
              </a:ext>
            </a:extLst>
          </p:cNvPr>
          <p:cNvSpPr txBox="1"/>
          <p:nvPr/>
        </p:nvSpPr>
        <p:spPr>
          <a:xfrm>
            <a:off x="6889160" y="4305663"/>
            <a:ext cx="15324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Coronal view</a:t>
            </a:r>
            <a:endParaRPr>
              <a:latin typeface="Source Code Pro"/>
              <a:ea typeface="Source Code Pro"/>
              <a:cs typeface="Source Code Pro"/>
              <a:sym typeface="Source Code Pro"/>
            </a:endParaRPr>
          </a:p>
        </p:txBody>
      </p:sp>
      <p:pic>
        <p:nvPicPr>
          <p:cNvPr id="3" name="Picture 1" descr="page1image28293760">
            <a:extLst>
              <a:ext uri="{FF2B5EF4-FFF2-40B4-BE49-F238E27FC236}">
                <a16:creationId xmlns:a16="http://schemas.microsoft.com/office/drawing/2014/main" id="{69CCEDD2-8617-A42C-2FC3-79822E6C1B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777"/>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42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61433-60E9-0B4F-9225-83A9359A8B5B}"/>
              </a:ext>
            </a:extLst>
          </p:cNvPr>
          <p:cNvSpPr>
            <a:spLocks noGrp="1"/>
          </p:cNvSpPr>
          <p:nvPr>
            <p:ph type="title"/>
          </p:nvPr>
        </p:nvSpPr>
        <p:spPr>
          <a:xfrm>
            <a:off x="3064020" y="97777"/>
            <a:ext cx="2968290" cy="590668"/>
          </a:xfrm>
        </p:spPr>
        <p:txBody>
          <a:bodyPr/>
          <a:lstStyle/>
          <a:p>
            <a:r>
              <a:rPr lang="sq-AL" sz="2800" dirty="0">
                <a:solidFill>
                  <a:srgbClr val="FF0000"/>
                </a:solidFill>
                <a:latin typeface="+mn-lt"/>
                <a:cs typeface="Times New Roman" panose="02020603050405020304" pitchFamily="18" charset="0"/>
              </a:rPr>
              <a:t>Prostate case</a:t>
            </a:r>
            <a:endParaRPr lang="en-US" sz="2800" dirty="0">
              <a:solidFill>
                <a:srgbClr val="FF0000"/>
              </a:solidFill>
              <a:latin typeface="+mn-lt"/>
              <a:cs typeface="Times New Roman" panose="02020603050405020304" pitchFamily="18" charset="0"/>
            </a:endParaRPr>
          </a:p>
        </p:txBody>
      </p:sp>
      <p:sp>
        <p:nvSpPr>
          <p:cNvPr id="7" name="Google Shape;71;p2">
            <a:extLst>
              <a:ext uri="{FF2B5EF4-FFF2-40B4-BE49-F238E27FC236}">
                <a16:creationId xmlns:a16="http://schemas.microsoft.com/office/drawing/2014/main" id="{EC42D94B-0DAA-C94C-98D8-6A01176D539D}"/>
              </a:ext>
            </a:extLst>
          </p:cNvPr>
          <p:cNvSpPr txBox="1"/>
          <p:nvPr/>
        </p:nvSpPr>
        <p:spPr>
          <a:xfrm>
            <a:off x="1095997" y="4331163"/>
            <a:ext cx="13731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Axial view</a:t>
            </a:r>
            <a:endParaRPr>
              <a:latin typeface="Source Code Pro"/>
              <a:ea typeface="Source Code Pro"/>
              <a:cs typeface="Source Code Pro"/>
              <a:sym typeface="Source Code Pro"/>
            </a:endParaRPr>
          </a:p>
        </p:txBody>
      </p:sp>
      <p:sp>
        <p:nvSpPr>
          <p:cNvPr id="8" name="Google Shape;72;p2">
            <a:extLst>
              <a:ext uri="{FF2B5EF4-FFF2-40B4-BE49-F238E27FC236}">
                <a16:creationId xmlns:a16="http://schemas.microsoft.com/office/drawing/2014/main" id="{FFB29D55-28A3-F741-BE40-67442B2C09D1}"/>
              </a:ext>
            </a:extLst>
          </p:cNvPr>
          <p:cNvSpPr txBox="1"/>
          <p:nvPr/>
        </p:nvSpPr>
        <p:spPr>
          <a:xfrm>
            <a:off x="4130522" y="4331163"/>
            <a:ext cx="16443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Sagittal view</a:t>
            </a:r>
            <a:endParaRPr>
              <a:latin typeface="Source Code Pro"/>
              <a:ea typeface="Source Code Pro"/>
              <a:cs typeface="Source Code Pro"/>
              <a:sym typeface="Source Code Pro"/>
            </a:endParaRPr>
          </a:p>
        </p:txBody>
      </p:sp>
      <p:sp>
        <p:nvSpPr>
          <p:cNvPr id="9" name="Google Shape;73;p2">
            <a:extLst>
              <a:ext uri="{FF2B5EF4-FFF2-40B4-BE49-F238E27FC236}">
                <a16:creationId xmlns:a16="http://schemas.microsoft.com/office/drawing/2014/main" id="{3D27D76C-CB1E-B444-B02C-C0D9F127F39B}"/>
              </a:ext>
            </a:extLst>
          </p:cNvPr>
          <p:cNvSpPr txBox="1"/>
          <p:nvPr/>
        </p:nvSpPr>
        <p:spPr>
          <a:xfrm>
            <a:off x="6889160" y="4305663"/>
            <a:ext cx="15324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Source Code Pro"/>
                <a:ea typeface="Source Code Pro"/>
                <a:cs typeface="Source Code Pro"/>
                <a:sym typeface="Source Code Pro"/>
              </a:rPr>
              <a:t>Coronal view</a:t>
            </a:r>
            <a:endParaRPr>
              <a:latin typeface="Source Code Pro"/>
              <a:ea typeface="Source Code Pro"/>
              <a:cs typeface="Source Code Pro"/>
              <a:sym typeface="Source Code Pro"/>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67119"/>
            <a:ext cx="3257521" cy="279301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7315" y="1335436"/>
            <a:ext cx="3094995" cy="265366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034" y="1272070"/>
            <a:ext cx="3195050" cy="2739449"/>
          </a:xfrm>
          <a:prstGeom prst="rect">
            <a:avLst/>
          </a:prstGeom>
        </p:spPr>
      </p:pic>
      <p:pic>
        <p:nvPicPr>
          <p:cNvPr id="4" name="Picture 1" descr="page1image28293760">
            <a:extLst>
              <a:ext uri="{FF2B5EF4-FFF2-40B4-BE49-F238E27FC236}">
                <a16:creationId xmlns:a16="http://schemas.microsoft.com/office/drawing/2014/main" id="{291833B0-20AD-FEC6-7F99-55DBF0A4C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7777"/>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4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962522" y="631688"/>
            <a:ext cx="4631745" cy="3784474"/>
          </a:xfrm>
          <a:prstGeom prst="rect">
            <a:avLst/>
          </a:prstGeom>
        </p:spPr>
      </p:pic>
      <p:sp>
        <p:nvSpPr>
          <p:cNvPr id="5" name="Rectangle 4"/>
          <p:cNvSpPr/>
          <p:nvPr/>
        </p:nvSpPr>
        <p:spPr>
          <a:xfrm>
            <a:off x="-20999" y="1056967"/>
            <a:ext cx="4572000" cy="1131079"/>
          </a:xfrm>
          <a:prstGeom prst="rect">
            <a:avLst/>
          </a:prstGeom>
        </p:spPr>
        <p:txBody>
          <a:bodyPr>
            <a:spAutoFit/>
          </a:bodyPr>
          <a:lstStyle/>
          <a:p>
            <a:endParaRPr lang="en-US" dirty="0"/>
          </a:p>
          <a:p>
            <a:r>
              <a:rPr lang="en-US" dirty="0"/>
              <a:t> </a:t>
            </a:r>
            <a:r>
              <a:rPr lang="en-US" b="1" dirty="0" smtClean="0">
                <a:solidFill>
                  <a:srgbClr val="FF0000"/>
                </a:solidFill>
              </a:rPr>
              <a:t>“Simulations </a:t>
            </a:r>
            <a:r>
              <a:rPr lang="en-US" b="1" dirty="0">
                <a:solidFill>
                  <a:srgbClr val="FF0000"/>
                </a:solidFill>
              </a:rPr>
              <a:t>of treatment planning of breast cancer and comparison with real </a:t>
            </a:r>
            <a:r>
              <a:rPr lang="en-US" b="1" dirty="0" smtClean="0">
                <a:solidFill>
                  <a:srgbClr val="FF0000"/>
                </a:solidFill>
              </a:rPr>
              <a:t>cases”</a:t>
            </a:r>
            <a:endParaRPr lang="en-US" b="1" dirty="0">
              <a:solidFill>
                <a:srgbClr val="FF0000"/>
              </a:solidFill>
            </a:endParaRPr>
          </a:p>
          <a:p>
            <a:endParaRPr lang="en-US" sz="1350" b="1" dirty="0">
              <a:solidFill>
                <a:srgbClr val="FF0000"/>
              </a:solidFill>
              <a:latin typeface="Times New Roman" panose="02020603050405020304" pitchFamily="18" charset="0"/>
            </a:endParaRPr>
          </a:p>
        </p:txBody>
      </p:sp>
      <p:pic>
        <p:nvPicPr>
          <p:cNvPr id="6" name="Picture 5"/>
          <p:cNvPicPr/>
          <p:nvPr/>
        </p:nvPicPr>
        <p:blipFill rotWithShape="1">
          <a:blip r:embed="rId3"/>
          <a:srcRect l="25400"/>
          <a:stretch/>
        </p:blipFill>
        <p:spPr>
          <a:xfrm>
            <a:off x="3862315" y="1622507"/>
            <a:ext cx="4832161" cy="295268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91" y="3673777"/>
            <a:ext cx="1176257" cy="1050617"/>
          </a:xfrm>
          <a:prstGeom prst="rect">
            <a:avLst/>
          </a:prstGeom>
        </p:spPr>
      </p:pic>
      <p:sp>
        <p:nvSpPr>
          <p:cNvPr id="2" name="TextBox 1"/>
          <p:cNvSpPr txBox="1"/>
          <p:nvPr/>
        </p:nvSpPr>
        <p:spPr>
          <a:xfrm>
            <a:off x="106329" y="1004742"/>
            <a:ext cx="3374578" cy="369332"/>
          </a:xfrm>
          <a:prstGeom prst="rect">
            <a:avLst/>
          </a:prstGeom>
          <a:noFill/>
        </p:spPr>
        <p:txBody>
          <a:bodyPr wrap="none" rtlCol="0">
            <a:spAutoFit/>
          </a:bodyPr>
          <a:lstStyle/>
          <a:p>
            <a:r>
              <a:rPr lang="en-US" dirty="0" smtClean="0"/>
              <a:t>Particle Therapy Masterclass 2021</a:t>
            </a: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817" y="2407404"/>
            <a:ext cx="2662368" cy="114215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090" y="74288"/>
            <a:ext cx="1576316" cy="513360"/>
          </a:xfrm>
          <a:prstGeom prst="rect">
            <a:avLst/>
          </a:prstGeom>
        </p:spPr>
      </p:pic>
    </p:spTree>
    <p:extLst>
      <p:ext uri="{BB962C8B-B14F-4D97-AF65-F5344CB8AC3E}">
        <p14:creationId xmlns:p14="http://schemas.microsoft.com/office/powerpoint/2010/main" val="18818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7471" y="197038"/>
            <a:ext cx="4231461" cy="425116"/>
          </a:xfrm>
          <a:prstGeom prst="rect">
            <a:avLst/>
          </a:prstGeom>
        </p:spPr>
        <p:txBody>
          <a:bodyPr vert="horz" wrap="square" lIns="0" tIns="9525" rIns="0" bIns="0" rtlCol="0" anchor="ctr">
            <a:spAutoFit/>
          </a:bodyPr>
          <a:lstStyle/>
          <a:p>
            <a:pPr marL="9525">
              <a:spcBef>
                <a:spcPts val="75"/>
              </a:spcBef>
            </a:pPr>
            <a:r>
              <a:rPr lang="sq-AL" sz="3000" dirty="0" smtClean="0">
                <a:solidFill>
                  <a:srgbClr val="FF0000"/>
                </a:solidFill>
                <a:latin typeface="+mn-lt"/>
              </a:rPr>
              <a:t>Radiot</a:t>
            </a:r>
            <a:r>
              <a:rPr lang="en-US" sz="3000" dirty="0" smtClean="0">
                <a:solidFill>
                  <a:srgbClr val="FF0000"/>
                </a:solidFill>
                <a:latin typeface="+mn-lt"/>
              </a:rPr>
              <a:t>h</a:t>
            </a:r>
            <a:r>
              <a:rPr lang="sq-AL" sz="3000" dirty="0" smtClean="0">
                <a:solidFill>
                  <a:srgbClr val="FF0000"/>
                </a:solidFill>
                <a:latin typeface="+mn-lt"/>
              </a:rPr>
              <a:t>erap</a:t>
            </a:r>
            <a:r>
              <a:rPr lang="en-US" sz="3000" dirty="0" smtClean="0">
                <a:solidFill>
                  <a:srgbClr val="FF0000"/>
                </a:solidFill>
                <a:latin typeface="+mn-lt"/>
              </a:rPr>
              <a:t>y</a:t>
            </a:r>
            <a:endParaRPr sz="3000" dirty="0">
              <a:solidFill>
                <a:srgbClr val="FF0000"/>
              </a:solidFill>
              <a:latin typeface="+mn-lt"/>
            </a:endParaRPr>
          </a:p>
        </p:txBody>
      </p:sp>
      <p:sp>
        <p:nvSpPr>
          <p:cNvPr id="21" name="object 21"/>
          <p:cNvSpPr txBox="1">
            <a:spLocks noGrp="1"/>
          </p:cNvSpPr>
          <p:nvPr>
            <p:ph type="body" idx="1"/>
          </p:nvPr>
        </p:nvSpPr>
        <p:spPr>
          <a:xfrm>
            <a:off x="228601" y="1693856"/>
            <a:ext cx="9160664" cy="2783198"/>
          </a:xfrm>
          <a:prstGeom prst="rect">
            <a:avLst/>
          </a:prstGeom>
        </p:spPr>
        <p:txBody>
          <a:bodyPr vert="horz" wrap="square" lIns="0" tIns="9525" rIns="0" bIns="0" rtlCol="0">
            <a:spAutoFit/>
          </a:bodyPr>
          <a:lstStyle/>
          <a:p>
            <a:pPr marL="1773238" indent="-112713">
              <a:lnSpc>
                <a:spcPct val="100000"/>
              </a:lnSpc>
              <a:spcBef>
                <a:spcPts val="100"/>
              </a:spcBef>
            </a:pPr>
            <a:r>
              <a:rPr lang="en-US" sz="1400" spc="-5" dirty="0"/>
              <a:t>Patient</a:t>
            </a:r>
            <a:r>
              <a:rPr lang="en-US" sz="1400" spc="-35" dirty="0"/>
              <a:t> </a:t>
            </a:r>
            <a:r>
              <a:rPr lang="en-US" sz="1400" spc="-5" dirty="0" smtClean="0"/>
              <a:t>fixation</a:t>
            </a:r>
          </a:p>
          <a:p>
            <a:pPr marL="1773238" indent="-112713">
              <a:lnSpc>
                <a:spcPct val="100000"/>
              </a:lnSpc>
              <a:spcBef>
                <a:spcPts val="100"/>
              </a:spcBef>
            </a:pPr>
            <a:endParaRPr lang="en-US" sz="1400" spc="-5" dirty="0"/>
          </a:p>
          <a:p>
            <a:pPr marL="2117725" indent="112713">
              <a:lnSpc>
                <a:spcPct val="100000"/>
              </a:lnSpc>
              <a:spcBef>
                <a:spcPts val="100"/>
              </a:spcBef>
              <a:tabLst>
                <a:tab pos="2117725" algn="l"/>
                <a:tab pos="2173288" algn="l"/>
              </a:tabLst>
            </a:pPr>
            <a:r>
              <a:rPr lang="en-US" sz="1400" spc="-5" dirty="0" smtClean="0"/>
              <a:t>Imaging</a:t>
            </a:r>
            <a:r>
              <a:rPr lang="en-US" sz="1400" spc="-15" dirty="0" smtClean="0"/>
              <a:t> </a:t>
            </a:r>
            <a:r>
              <a:rPr lang="en-US" sz="1400" spc="-5" dirty="0"/>
              <a:t>(esp.</a:t>
            </a:r>
            <a:r>
              <a:rPr lang="en-US" sz="1400" spc="-20" dirty="0"/>
              <a:t> </a:t>
            </a:r>
            <a:r>
              <a:rPr lang="en-US" sz="1400" spc="-75" dirty="0"/>
              <a:t>CT,</a:t>
            </a:r>
            <a:r>
              <a:rPr lang="en-US" sz="1400" spc="-20" dirty="0"/>
              <a:t> </a:t>
            </a:r>
            <a:r>
              <a:rPr lang="en-US" sz="1400" dirty="0"/>
              <a:t>but</a:t>
            </a:r>
            <a:r>
              <a:rPr lang="en-US" sz="1400" spc="-20" dirty="0"/>
              <a:t> </a:t>
            </a:r>
            <a:r>
              <a:rPr lang="en-US" sz="1400" dirty="0"/>
              <a:t>also</a:t>
            </a:r>
            <a:r>
              <a:rPr lang="en-US" sz="1400" spc="-15" dirty="0"/>
              <a:t> MRT</a:t>
            </a:r>
            <a:r>
              <a:rPr lang="en-US" sz="1400" spc="-45" dirty="0"/>
              <a:t> </a:t>
            </a:r>
            <a:r>
              <a:rPr lang="en-US" sz="1400" dirty="0"/>
              <a:t>or</a:t>
            </a:r>
            <a:r>
              <a:rPr lang="en-US" sz="1400" spc="-10" dirty="0"/>
              <a:t> </a:t>
            </a:r>
            <a:r>
              <a:rPr lang="en-US" sz="1400" dirty="0"/>
              <a:t>PET)</a:t>
            </a:r>
          </a:p>
          <a:p>
            <a:pPr marL="2743200" marR="3810" indent="-168275">
              <a:lnSpc>
                <a:spcPct val="181000"/>
              </a:lnSpc>
              <a:spcBef>
                <a:spcPts val="288"/>
              </a:spcBef>
            </a:pPr>
            <a:r>
              <a:rPr lang="en-US" sz="1400" spc="-4" dirty="0"/>
              <a:t>Identification &amp; delineation of tumor volume and organs on 3D image </a:t>
            </a:r>
            <a:endParaRPr lang="en-US" sz="1400" spc="-4" dirty="0" smtClean="0"/>
          </a:p>
          <a:p>
            <a:pPr marL="2974975" marR="3810" indent="169863">
              <a:lnSpc>
                <a:spcPct val="181000"/>
              </a:lnSpc>
              <a:spcBef>
                <a:spcPts val="288"/>
              </a:spcBef>
            </a:pPr>
            <a:r>
              <a:rPr sz="1400" spc="-409" dirty="0" smtClean="0"/>
              <a:t> </a:t>
            </a:r>
            <a:r>
              <a:rPr lang="en-US" sz="1400" spc="-8" dirty="0" smtClean="0">
                <a:solidFill>
                  <a:srgbClr val="FF0000"/>
                </a:solidFill>
              </a:rPr>
              <a:t>Treatment Planning</a:t>
            </a:r>
          </a:p>
          <a:p>
            <a:pPr marL="3489325" marR="3810" indent="-57150">
              <a:lnSpc>
                <a:spcPct val="181000"/>
              </a:lnSpc>
              <a:spcBef>
                <a:spcPts val="288"/>
              </a:spcBef>
              <a:tabLst>
                <a:tab pos="3368675" algn="l"/>
              </a:tabLst>
            </a:pPr>
            <a:r>
              <a:rPr lang="en-US" sz="1400" spc="-8" dirty="0">
                <a:solidFill>
                  <a:srgbClr val="FF0000"/>
                </a:solidFill>
              </a:rPr>
              <a:t> </a:t>
            </a:r>
            <a:r>
              <a:rPr lang="en-US" sz="1400" spc="-8" dirty="0" smtClean="0"/>
              <a:t> </a:t>
            </a:r>
            <a:r>
              <a:rPr lang="sq-AL" sz="1400" spc="-8" dirty="0" smtClean="0"/>
              <a:t>Verification </a:t>
            </a:r>
            <a:r>
              <a:rPr lang="sq-AL" sz="1400" spc="-8" dirty="0"/>
              <a:t>&amp; quality assurance </a:t>
            </a:r>
            <a:endParaRPr lang="en-US" sz="1400" spc="-8" dirty="0" smtClean="0"/>
          </a:p>
          <a:p>
            <a:pPr marL="3889375" marR="3810" indent="225425">
              <a:lnSpc>
                <a:spcPct val="181000"/>
              </a:lnSpc>
              <a:spcBef>
                <a:spcPts val="288"/>
              </a:spcBef>
              <a:tabLst>
                <a:tab pos="3368675" algn="l"/>
                <a:tab pos="3946525" algn="l"/>
              </a:tabLst>
            </a:pPr>
            <a:r>
              <a:rPr lang="sq-AL" sz="1400" spc="-4" dirty="0"/>
              <a:t>Patient positioning</a:t>
            </a:r>
          </a:p>
          <a:p>
            <a:pPr marL="4312808" indent="0">
              <a:spcBef>
                <a:spcPts val="4"/>
              </a:spcBef>
              <a:buNone/>
            </a:pPr>
            <a:endParaRPr lang="sq-AL" sz="1400" spc="-4" dirty="0"/>
          </a:p>
          <a:p>
            <a:pPr marL="4484258">
              <a:spcBef>
                <a:spcPts val="4"/>
              </a:spcBef>
            </a:pPr>
            <a:r>
              <a:rPr lang="sq-AL" sz="1400" spc="-4" dirty="0"/>
              <a:t>Irradiation (several “fractions“)</a:t>
            </a:r>
          </a:p>
        </p:txBody>
      </p:sp>
      <p:grpSp>
        <p:nvGrpSpPr>
          <p:cNvPr id="3" name="object 3"/>
          <p:cNvGrpSpPr/>
          <p:nvPr/>
        </p:nvGrpSpPr>
        <p:grpSpPr>
          <a:xfrm>
            <a:off x="1066800" y="1690410"/>
            <a:ext cx="3428823" cy="2862459"/>
            <a:chOff x="1566672" y="1295400"/>
            <a:chExt cx="4913376" cy="4468368"/>
          </a:xfrm>
        </p:grpSpPr>
        <p:pic>
          <p:nvPicPr>
            <p:cNvPr id="4" name="object 4"/>
            <p:cNvPicPr/>
            <p:nvPr/>
          </p:nvPicPr>
          <p:blipFill>
            <a:blip r:embed="rId2" cstate="print"/>
            <a:stretch>
              <a:fillRect/>
            </a:stretch>
          </p:blipFill>
          <p:spPr>
            <a:xfrm>
              <a:off x="1566672" y="1295400"/>
              <a:ext cx="1133855" cy="1011936"/>
            </a:xfrm>
            <a:prstGeom prst="rect">
              <a:avLst/>
            </a:prstGeom>
          </p:spPr>
        </p:pic>
        <p:sp>
          <p:nvSpPr>
            <p:cNvPr id="5" name="object 5"/>
            <p:cNvSpPr/>
            <p:nvPr/>
          </p:nvSpPr>
          <p:spPr>
            <a:xfrm>
              <a:off x="1623746" y="1353173"/>
              <a:ext cx="966469" cy="841375"/>
            </a:xfrm>
            <a:custGeom>
              <a:avLst/>
              <a:gdLst/>
              <a:ahLst/>
              <a:cxnLst/>
              <a:rect l="l" t="t" r="r" b="b"/>
              <a:pathLst>
                <a:path w="966469"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6" name="object 6"/>
            <p:cNvPicPr/>
            <p:nvPr/>
          </p:nvPicPr>
          <p:blipFill>
            <a:blip r:embed="rId3" cstate="print"/>
            <a:stretch>
              <a:fillRect/>
            </a:stretch>
          </p:blipFill>
          <p:spPr>
            <a:xfrm>
              <a:off x="2212848" y="1871472"/>
              <a:ext cx="1136903" cy="1011936"/>
            </a:xfrm>
            <a:prstGeom prst="rect">
              <a:avLst/>
            </a:prstGeom>
          </p:spPr>
        </p:pic>
        <p:sp>
          <p:nvSpPr>
            <p:cNvPr id="7" name="object 7"/>
            <p:cNvSpPr/>
            <p:nvPr/>
          </p:nvSpPr>
          <p:spPr>
            <a:xfrm>
              <a:off x="2271819" y="1929236"/>
              <a:ext cx="966469" cy="841375"/>
            </a:xfrm>
            <a:custGeom>
              <a:avLst/>
              <a:gdLst/>
              <a:ahLst/>
              <a:cxnLst/>
              <a:rect l="l" t="t" r="r" b="b"/>
              <a:pathLst>
                <a:path w="966469"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8" name="object 8"/>
            <p:cNvPicPr/>
            <p:nvPr/>
          </p:nvPicPr>
          <p:blipFill>
            <a:blip r:embed="rId4" cstate="print"/>
            <a:stretch>
              <a:fillRect/>
            </a:stretch>
          </p:blipFill>
          <p:spPr>
            <a:xfrm>
              <a:off x="2825496" y="2462783"/>
              <a:ext cx="1133856" cy="1008888"/>
            </a:xfrm>
            <a:prstGeom prst="rect">
              <a:avLst/>
            </a:prstGeom>
          </p:spPr>
        </p:pic>
        <p:sp>
          <p:nvSpPr>
            <p:cNvPr id="9" name="object 9"/>
            <p:cNvSpPr/>
            <p:nvPr/>
          </p:nvSpPr>
          <p:spPr>
            <a:xfrm>
              <a:off x="2883071" y="2519864"/>
              <a:ext cx="966469" cy="841375"/>
            </a:xfrm>
            <a:custGeom>
              <a:avLst/>
              <a:gdLst/>
              <a:ahLst/>
              <a:cxnLst/>
              <a:rect l="l" t="t" r="r" b="b"/>
              <a:pathLst>
                <a:path w="966470"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10" name="object 10"/>
            <p:cNvPicPr/>
            <p:nvPr/>
          </p:nvPicPr>
          <p:blipFill>
            <a:blip r:embed="rId5" cstate="print"/>
            <a:stretch>
              <a:fillRect/>
            </a:stretch>
          </p:blipFill>
          <p:spPr>
            <a:xfrm>
              <a:off x="3438144" y="3038855"/>
              <a:ext cx="1133855" cy="1008888"/>
            </a:xfrm>
            <a:prstGeom prst="rect">
              <a:avLst/>
            </a:prstGeom>
          </p:spPr>
        </p:pic>
        <p:sp>
          <p:nvSpPr>
            <p:cNvPr id="11" name="object 11"/>
            <p:cNvSpPr/>
            <p:nvPr/>
          </p:nvSpPr>
          <p:spPr>
            <a:xfrm>
              <a:off x="3495955" y="3095928"/>
              <a:ext cx="966469" cy="841375"/>
            </a:xfrm>
            <a:custGeom>
              <a:avLst/>
              <a:gdLst/>
              <a:ahLst/>
              <a:cxnLst/>
              <a:rect l="l" t="t" r="r" b="b"/>
              <a:pathLst>
                <a:path w="966470"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12" name="object 12"/>
            <p:cNvPicPr/>
            <p:nvPr/>
          </p:nvPicPr>
          <p:blipFill>
            <a:blip r:embed="rId6" cstate="print"/>
            <a:stretch>
              <a:fillRect/>
            </a:stretch>
          </p:blipFill>
          <p:spPr>
            <a:xfrm>
              <a:off x="4087367" y="3614927"/>
              <a:ext cx="1133856" cy="1008888"/>
            </a:xfrm>
            <a:prstGeom prst="rect">
              <a:avLst/>
            </a:prstGeom>
          </p:spPr>
        </p:pic>
        <p:sp>
          <p:nvSpPr>
            <p:cNvPr id="13" name="object 13"/>
            <p:cNvSpPr/>
            <p:nvPr/>
          </p:nvSpPr>
          <p:spPr>
            <a:xfrm>
              <a:off x="4144028" y="3671992"/>
              <a:ext cx="983045" cy="841106"/>
            </a:xfrm>
            <a:custGeom>
              <a:avLst/>
              <a:gdLst/>
              <a:ahLst/>
              <a:cxnLst/>
              <a:rect l="l" t="t" r="r" b="b"/>
              <a:pathLst>
                <a:path w="966470"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14" name="object 14"/>
            <p:cNvPicPr/>
            <p:nvPr/>
          </p:nvPicPr>
          <p:blipFill>
            <a:blip r:embed="rId7" cstate="print"/>
            <a:stretch>
              <a:fillRect/>
            </a:stretch>
          </p:blipFill>
          <p:spPr>
            <a:xfrm>
              <a:off x="4733544" y="4175760"/>
              <a:ext cx="1136903" cy="1011936"/>
            </a:xfrm>
            <a:prstGeom prst="rect">
              <a:avLst/>
            </a:prstGeom>
          </p:spPr>
        </p:pic>
        <p:sp>
          <p:nvSpPr>
            <p:cNvPr id="15" name="object 15"/>
            <p:cNvSpPr/>
            <p:nvPr/>
          </p:nvSpPr>
          <p:spPr>
            <a:xfrm>
              <a:off x="4792099" y="4233492"/>
              <a:ext cx="966469" cy="841375"/>
            </a:xfrm>
            <a:custGeom>
              <a:avLst/>
              <a:gdLst/>
              <a:ahLst/>
              <a:cxnLst/>
              <a:rect l="l" t="t" r="r" b="b"/>
              <a:pathLst>
                <a:path w="966470"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16" name="object 16"/>
            <p:cNvPicPr/>
            <p:nvPr/>
          </p:nvPicPr>
          <p:blipFill>
            <a:blip r:embed="rId8" cstate="print"/>
            <a:stretch>
              <a:fillRect/>
            </a:stretch>
          </p:blipFill>
          <p:spPr>
            <a:xfrm>
              <a:off x="5346192" y="4751832"/>
              <a:ext cx="1133856" cy="1011936"/>
            </a:xfrm>
            <a:prstGeom prst="rect">
              <a:avLst/>
            </a:prstGeom>
          </p:spPr>
        </p:pic>
        <p:sp>
          <p:nvSpPr>
            <p:cNvPr id="17" name="object 17"/>
            <p:cNvSpPr/>
            <p:nvPr/>
          </p:nvSpPr>
          <p:spPr>
            <a:xfrm>
              <a:off x="5403350" y="4809556"/>
              <a:ext cx="966469" cy="841375"/>
            </a:xfrm>
            <a:custGeom>
              <a:avLst/>
              <a:gdLst/>
              <a:ahLst/>
              <a:cxnLst/>
              <a:rect l="l" t="t" r="r" b="b"/>
              <a:pathLst>
                <a:path w="966470"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0047B9"/>
              </a:solidFill>
            </a:ln>
          </p:spPr>
          <p:txBody>
            <a:bodyPr wrap="square" lIns="0" tIns="0" rIns="0" bIns="0" rtlCol="0"/>
            <a:lstStyle/>
            <a:p>
              <a:pPr defTabSz="685783"/>
              <a:endParaRPr sz="1350">
                <a:solidFill>
                  <a:prstClr val="black"/>
                </a:solidFill>
                <a:latin typeface="Calibri"/>
              </a:endParaRPr>
            </a:p>
          </p:txBody>
        </p:sp>
        <p:pic>
          <p:nvPicPr>
            <p:cNvPr id="18" name="object 18"/>
            <p:cNvPicPr/>
            <p:nvPr/>
          </p:nvPicPr>
          <p:blipFill>
            <a:blip r:embed="rId9" cstate="print"/>
            <a:stretch>
              <a:fillRect/>
            </a:stretch>
          </p:blipFill>
          <p:spPr>
            <a:xfrm>
              <a:off x="3441192" y="3038855"/>
              <a:ext cx="1133856" cy="1008888"/>
            </a:xfrm>
            <a:prstGeom prst="rect">
              <a:avLst/>
            </a:prstGeom>
          </p:spPr>
        </p:pic>
        <p:sp>
          <p:nvSpPr>
            <p:cNvPr id="19" name="object 19"/>
            <p:cNvSpPr/>
            <p:nvPr/>
          </p:nvSpPr>
          <p:spPr>
            <a:xfrm>
              <a:off x="3497809" y="3051048"/>
              <a:ext cx="997905" cy="885978"/>
            </a:xfrm>
            <a:custGeom>
              <a:avLst/>
              <a:gdLst/>
              <a:ahLst/>
              <a:cxnLst/>
              <a:rect l="l" t="t" r="r" b="b"/>
              <a:pathLst>
                <a:path w="966470" h="841375">
                  <a:moveTo>
                    <a:pt x="35297" y="189094"/>
                  </a:moveTo>
                  <a:lnTo>
                    <a:pt x="57750" y="152123"/>
                  </a:lnTo>
                  <a:lnTo>
                    <a:pt x="84656" y="118971"/>
                  </a:lnTo>
                  <a:lnTo>
                    <a:pt x="115632" y="89712"/>
                  </a:lnTo>
                  <a:lnTo>
                    <a:pt x="150293" y="64418"/>
                  </a:lnTo>
                  <a:lnTo>
                    <a:pt x="188256" y="43163"/>
                  </a:lnTo>
                  <a:lnTo>
                    <a:pt x="229137" y="26020"/>
                  </a:lnTo>
                  <a:lnTo>
                    <a:pt x="272550" y="13063"/>
                  </a:lnTo>
                  <a:lnTo>
                    <a:pt x="318113" y="4365"/>
                  </a:lnTo>
                  <a:lnTo>
                    <a:pt x="365440" y="0"/>
                  </a:lnTo>
                  <a:lnTo>
                    <a:pt x="414149" y="39"/>
                  </a:lnTo>
                  <a:lnTo>
                    <a:pt x="463854" y="4558"/>
                  </a:lnTo>
                  <a:lnTo>
                    <a:pt x="514171" y="13629"/>
                  </a:lnTo>
                  <a:lnTo>
                    <a:pt x="564718" y="27326"/>
                  </a:lnTo>
                  <a:lnTo>
                    <a:pt x="615108" y="45722"/>
                  </a:lnTo>
                  <a:lnTo>
                    <a:pt x="664959" y="68890"/>
                  </a:lnTo>
                  <a:lnTo>
                    <a:pt x="712675" y="96186"/>
                  </a:lnTo>
                  <a:lnTo>
                    <a:pt x="756808" y="126681"/>
                  </a:lnTo>
                  <a:lnTo>
                    <a:pt x="797196" y="160018"/>
                  </a:lnTo>
                  <a:lnTo>
                    <a:pt x="833676" y="195841"/>
                  </a:lnTo>
                  <a:lnTo>
                    <a:pt x="866088" y="233796"/>
                  </a:lnTo>
                  <a:lnTo>
                    <a:pt x="894268" y="273525"/>
                  </a:lnTo>
                  <a:lnTo>
                    <a:pt x="918054" y="314673"/>
                  </a:lnTo>
                  <a:lnTo>
                    <a:pt x="937285" y="356884"/>
                  </a:lnTo>
                  <a:lnTo>
                    <a:pt x="951798" y="399802"/>
                  </a:lnTo>
                  <a:lnTo>
                    <a:pt x="961431" y="443072"/>
                  </a:lnTo>
                  <a:lnTo>
                    <a:pt x="966023" y="486337"/>
                  </a:lnTo>
                  <a:lnTo>
                    <a:pt x="965410" y="529242"/>
                  </a:lnTo>
                  <a:lnTo>
                    <a:pt x="959430" y="571430"/>
                  </a:lnTo>
                  <a:lnTo>
                    <a:pt x="947923" y="612547"/>
                  </a:lnTo>
                  <a:lnTo>
                    <a:pt x="930725" y="652236"/>
                  </a:lnTo>
                  <a:lnTo>
                    <a:pt x="908272" y="689207"/>
                  </a:lnTo>
                  <a:lnTo>
                    <a:pt x="881366" y="722358"/>
                  </a:lnTo>
                  <a:lnTo>
                    <a:pt x="850390" y="751618"/>
                  </a:lnTo>
                  <a:lnTo>
                    <a:pt x="815729" y="776912"/>
                  </a:lnTo>
                  <a:lnTo>
                    <a:pt x="777766" y="798167"/>
                  </a:lnTo>
                  <a:lnTo>
                    <a:pt x="736886" y="815310"/>
                  </a:lnTo>
                  <a:lnTo>
                    <a:pt x="693472" y="828267"/>
                  </a:lnTo>
                  <a:lnTo>
                    <a:pt x="647910" y="836965"/>
                  </a:lnTo>
                  <a:lnTo>
                    <a:pt x="600582" y="841330"/>
                  </a:lnTo>
                  <a:lnTo>
                    <a:pt x="551874" y="841290"/>
                  </a:lnTo>
                  <a:lnTo>
                    <a:pt x="502168" y="836772"/>
                  </a:lnTo>
                  <a:lnTo>
                    <a:pt x="451851" y="827700"/>
                  </a:lnTo>
                  <a:lnTo>
                    <a:pt x="401304" y="814004"/>
                  </a:lnTo>
                  <a:lnTo>
                    <a:pt x="350914" y="795608"/>
                  </a:lnTo>
                  <a:lnTo>
                    <a:pt x="301063" y="772440"/>
                  </a:lnTo>
                  <a:lnTo>
                    <a:pt x="253347" y="745144"/>
                  </a:lnTo>
                  <a:lnTo>
                    <a:pt x="209214" y="714649"/>
                  </a:lnTo>
                  <a:lnTo>
                    <a:pt x="168826" y="681312"/>
                  </a:lnTo>
                  <a:lnTo>
                    <a:pt x="132346" y="645488"/>
                  </a:lnTo>
                  <a:lnTo>
                    <a:pt x="99934" y="607534"/>
                  </a:lnTo>
                  <a:lnTo>
                    <a:pt x="71754" y="567805"/>
                  </a:lnTo>
                  <a:lnTo>
                    <a:pt x="47968" y="526657"/>
                  </a:lnTo>
                  <a:lnTo>
                    <a:pt x="28737" y="484446"/>
                  </a:lnTo>
                  <a:lnTo>
                    <a:pt x="14224" y="441528"/>
                  </a:lnTo>
                  <a:lnTo>
                    <a:pt x="4591" y="398258"/>
                  </a:lnTo>
                  <a:lnTo>
                    <a:pt x="0" y="354993"/>
                  </a:lnTo>
                  <a:lnTo>
                    <a:pt x="612" y="312088"/>
                  </a:lnTo>
                  <a:lnTo>
                    <a:pt x="6592" y="269899"/>
                  </a:lnTo>
                  <a:lnTo>
                    <a:pt x="18099" y="228783"/>
                  </a:lnTo>
                  <a:lnTo>
                    <a:pt x="35297" y="189094"/>
                  </a:lnTo>
                  <a:close/>
                </a:path>
              </a:pathLst>
            </a:custGeom>
            <a:ln w="63499">
              <a:solidFill>
                <a:srgbClr val="FF0000"/>
              </a:solidFill>
            </a:ln>
          </p:spPr>
          <p:txBody>
            <a:bodyPr wrap="square" lIns="0" tIns="0" rIns="0" bIns="0" rtlCol="0"/>
            <a:lstStyle/>
            <a:p>
              <a:pPr defTabSz="685783"/>
              <a:endParaRPr sz="1350">
                <a:solidFill>
                  <a:prstClr val="black"/>
                </a:solidFill>
                <a:latin typeface="Calibri"/>
              </a:endParaRPr>
            </a:p>
          </p:txBody>
        </p:sp>
      </p:grpSp>
      <p:sp>
        <p:nvSpPr>
          <p:cNvPr id="20" name="object 20"/>
          <p:cNvSpPr txBox="1"/>
          <p:nvPr/>
        </p:nvSpPr>
        <p:spPr>
          <a:xfrm>
            <a:off x="1698834" y="4740071"/>
            <a:ext cx="4102894" cy="248145"/>
          </a:xfrm>
          <a:prstGeom prst="rect">
            <a:avLst/>
          </a:prstGeom>
        </p:spPr>
        <p:txBody>
          <a:bodyPr vert="horz" wrap="square" lIns="0" tIns="9525" rIns="0" bIns="0" rtlCol="0">
            <a:spAutoFit/>
          </a:bodyPr>
          <a:lstStyle/>
          <a:p>
            <a:pPr marL="9525" defTabSz="685783">
              <a:spcBef>
                <a:spcPts val="75"/>
              </a:spcBef>
            </a:pPr>
            <a:r>
              <a:rPr sz="750" i="1" spc="-8" dirty="0">
                <a:solidFill>
                  <a:prstClr val="black"/>
                </a:solidFill>
                <a:latin typeface="Arial"/>
                <a:cs typeface="Arial"/>
              </a:rPr>
              <a:t>Adapted </a:t>
            </a:r>
            <a:r>
              <a:rPr sz="750" i="1" spc="-4" dirty="0">
                <a:solidFill>
                  <a:prstClr val="black"/>
                </a:solidFill>
                <a:latin typeface="Arial"/>
                <a:cs typeface="Arial"/>
              </a:rPr>
              <a:t>from</a:t>
            </a:r>
            <a:r>
              <a:rPr sz="750" i="1" spc="4" dirty="0">
                <a:solidFill>
                  <a:prstClr val="black"/>
                </a:solidFill>
                <a:latin typeface="Arial"/>
                <a:cs typeface="Arial"/>
              </a:rPr>
              <a:t> </a:t>
            </a:r>
            <a:r>
              <a:rPr sz="750" i="1" dirty="0">
                <a:solidFill>
                  <a:prstClr val="black"/>
                </a:solidFill>
                <a:latin typeface="Arial"/>
                <a:cs typeface="Arial"/>
              </a:rPr>
              <a:t>W.</a:t>
            </a:r>
            <a:r>
              <a:rPr sz="750" i="1" spc="-4" dirty="0">
                <a:solidFill>
                  <a:prstClr val="black"/>
                </a:solidFill>
                <a:latin typeface="Arial"/>
                <a:cs typeface="Arial"/>
              </a:rPr>
              <a:t> </a:t>
            </a:r>
            <a:r>
              <a:rPr sz="750" i="1" spc="-8" dirty="0">
                <a:solidFill>
                  <a:prstClr val="black"/>
                </a:solidFill>
                <a:latin typeface="Arial"/>
                <a:cs typeface="Arial"/>
              </a:rPr>
              <a:t>Schlegel</a:t>
            </a:r>
            <a:r>
              <a:rPr sz="750" i="1" spc="4" dirty="0">
                <a:solidFill>
                  <a:prstClr val="black"/>
                </a:solidFill>
                <a:latin typeface="Arial"/>
                <a:cs typeface="Arial"/>
              </a:rPr>
              <a:t> </a:t>
            </a:r>
            <a:r>
              <a:rPr sz="750" i="1" dirty="0">
                <a:solidFill>
                  <a:prstClr val="black"/>
                </a:solidFill>
                <a:latin typeface="Arial"/>
                <a:cs typeface="Arial"/>
              </a:rPr>
              <a:t>&amp;</a:t>
            </a:r>
            <a:r>
              <a:rPr sz="750" i="1" spc="-4" dirty="0">
                <a:solidFill>
                  <a:prstClr val="black"/>
                </a:solidFill>
                <a:latin typeface="Arial"/>
                <a:cs typeface="Arial"/>
              </a:rPr>
              <a:t> A. Mahr: 3D</a:t>
            </a:r>
            <a:r>
              <a:rPr sz="750" i="1" spc="4" dirty="0">
                <a:solidFill>
                  <a:prstClr val="black"/>
                </a:solidFill>
                <a:latin typeface="Arial"/>
                <a:cs typeface="Arial"/>
              </a:rPr>
              <a:t> </a:t>
            </a:r>
            <a:r>
              <a:rPr sz="750" i="1" spc="-4" dirty="0">
                <a:solidFill>
                  <a:prstClr val="black"/>
                </a:solidFill>
                <a:latin typeface="Arial"/>
                <a:cs typeface="Arial"/>
              </a:rPr>
              <a:t>Conformal</a:t>
            </a:r>
            <a:r>
              <a:rPr sz="750" i="1" spc="4" dirty="0">
                <a:solidFill>
                  <a:prstClr val="black"/>
                </a:solidFill>
                <a:latin typeface="Arial"/>
                <a:cs typeface="Arial"/>
              </a:rPr>
              <a:t> </a:t>
            </a:r>
            <a:r>
              <a:rPr sz="750" i="1" spc="-4" dirty="0">
                <a:latin typeface="Arial"/>
                <a:cs typeface="Arial"/>
              </a:rPr>
              <a:t>Radiation </a:t>
            </a:r>
            <a:r>
              <a:rPr sz="750" i="1" spc="-8" dirty="0">
                <a:latin typeface="Arial"/>
                <a:cs typeface="Arial"/>
              </a:rPr>
              <a:t>Therapy</a:t>
            </a:r>
            <a:r>
              <a:rPr sz="750" i="1" dirty="0">
                <a:latin typeface="Arial"/>
                <a:cs typeface="Arial"/>
              </a:rPr>
              <a:t> </a:t>
            </a:r>
            <a:r>
              <a:rPr sz="750" i="1" spc="-8" dirty="0">
                <a:latin typeface="Arial"/>
                <a:cs typeface="Arial"/>
              </a:rPr>
              <a:t>Springer</a:t>
            </a:r>
            <a:r>
              <a:rPr sz="750" i="1" spc="4" dirty="0">
                <a:latin typeface="Arial"/>
                <a:cs typeface="Arial"/>
              </a:rPr>
              <a:t> </a:t>
            </a:r>
            <a:r>
              <a:rPr sz="750" i="1" spc="-4" dirty="0">
                <a:latin typeface="Arial"/>
                <a:cs typeface="Arial"/>
              </a:rPr>
              <a:t>Multimedia </a:t>
            </a:r>
            <a:r>
              <a:rPr sz="750" i="1" spc="-4" dirty="0" smtClean="0">
                <a:latin typeface="Arial"/>
                <a:cs typeface="Arial"/>
              </a:rPr>
              <a:t>DVD</a:t>
            </a:r>
            <a:r>
              <a:rPr lang="en-US" sz="750" i="1" spc="-4" dirty="0" smtClean="0">
                <a:latin typeface="Arial"/>
                <a:cs typeface="Arial"/>
              </a:rPr>
              <a:t>    &amp; from the presentation of </a:t>
            </a:r>
            <a:r>
              <a:rPr lang="en-US" sz="800" spc="-5" dirty="0">
                <a:latin typeface="Arial MT"/>
                <a:cs typeface="Arial MT"/>
              </a:rPr>
              <a:t>Joao</a:t>
            </a:r>
            <a:r>
              <a:rPr lang="en-US" sz="800" dirty="0">
                <a:latin typeface="Arial MT"/>
                <a:cs typeface="Arial MT"/>
              </a:rPr>
              <a:t> </a:t>
            </a:r>
            <a:r>
              <a:rPr lang="en-US" sz="800" spc="-5" dirty="0" err="1">
                <a:latin typeface="Arial MT"/>
                <a:cs typeface="Arial MT"/>
              </a:rPr>
              <a:t>Seco</a:t>
            </a:r>
            <a:r>
              <a:rPr lang="en-US" sz="800" spc="5" dirty="0">
                <a:latin typeface="Arial MT"/>
                <a:cs typeface="Arial MT"/>
              </a:rPr>
              <a:t> </a:t>
            </a:r>
            <a:r>
              <a:rPr lang="en-US" sz="800" spc="-5" dirty="0">
                <a:latin typeface="Arial MT"/>
                <a:cs typeface="Arial MT"/>
              </a:rPr>
              <a:t>and</a:t>
            </a:r>
            <a:r>
              <a:rPr lang="en-US" sz="800" dirty="0">
                <a:latin typeface="Arial MT"/>
                <a:cs typeface="Arial MT"/>
              </a:rPr>
              <a:t> </a:t>
            </a:r>
            <a:r>
              <a:rPr lang="en-US" sz="800" spc="-5" dirty="0" err="1">
                <a:latin typeface="Arial MT"/>
                <a:cs typeface="Arial MT"/>
              </a:rPr>
              <a:t>Niklas</a:t>
            </a:r>
            <a:r>
              <a:rPr lang="en-US" sz="800" spc="5" dirty="0">
                <a:latin typeface="Arial MT"/>
                <a:cs typeface="Arial MT"/>
              </a:rPr>
              <a:t> </a:t>
            </a:r>
            <a:r>
              <a:rPr lang="en-US" sz="800" spc="-5" dirty="0">
                <a:latin typeface="Arial MT"/>
                <a:cs typeface="Arial MT"/>
              </a:rPr>
              <a:t>Wahl</a:t>
            </a:r>
            <a:r>
              <a:rPr lang="en-US" sz="750" i="1" spc="-4" dirty="0" smtClean="0">
                <a:latin typeface="Arial"/>
                <a:cs typeface="Arial"/>
              </a:rPr>
              <a:t> </a:t>
            </a:r>
            <a:endParaRPr sz="750" dirty="0">
              <a:latin typeface="Arial"/>
              <a:cs typeface="Arial"/>
            </a:endParaRPr>
          </a:p>
        </p:txBody>
      </p:sp>
    </p:spTree>
    <p:extLst>
      <p:ext uri="{BB962C8B-B14F-4D97-AF65-F5344CB8AC3E}">
        <p14:creationId xmlns:p14="http://schemas.microsoft.com/office/powerpoint/2010/main" val="3488178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42" y="978397"/>
            <a:ext cx="8778827" cy="4359986"/>
          </a:xfrm>
        </p:spPr>
        <p:txBody>
          <a:bodyPr>
            <a:normAutofit/>
          </a:bodyPr>
          <a:lstStyle/>
          <a:p>
            <a:pPr algn="just"/>
            <a:r>
              <a:rPr lang="en-US" dirty="0">
                <a:solidFill>
                  <a:schemeClr val="tx1"/>
                </a:solidFill>
                <a:latin typeface="Times New Roman" panose="02020603050405020304" pitchFamily="18" charset="0"/>
                <a:cs typeface="Times New Roman" panose="02020603050405020304" pitchFamily="18" charset="0"/>
              </a:rPr>
              <a:t>matRad </a:t>
            </a:r>
            <a:r>
              <a:rPr lang="en-US" dirty="0">
                <a:solidFill>
                  <a:schemeClr val="tx1"/>
                </a:solidFill>
                <a:latin typeface="Times New Roman" panose="02020603050405020304" pitchFamily="18" charset="0"/>
              </a:rPr>
              <a:t>is an open-source software tool for designing radiation therapy plans with a modulated beam of photons, protons and carbon ions (and helium in the latest version)</a:t>
            </a:r>
            <a:r>
              <a:rPr lang="en-US" dirty="0">
                <a:solidFill>
                  <a:schemeClr val="tx1"/>
                </a:solidFill>
                <a:latin typeface="Times New Roman" panose="02020603050405020304" pitchFamily="18" charset="0"/>
                <a:cs typeface="Times New Roman" panose="02020603050405020304" pitchFamily="18" charset="0"/>
              </a:rPr>
              <a:t>.</a:t>
            </a:r>
            <a:endParaRPr lang="el-GR"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Its name derives  from the combination of two words</a:t>
            </a:r>
            <a:r>
              <a:rPr lang="sq-AL" dirty="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MatLab + Radiation = matRad</a:t>
            </a:r>
          </a:p>
          <a:p>
            <a:pPr marL="0" indent="0" algn="ctr">
              <a:buNone/>
            </a:pPr>
            <a:endParaRPr lang="el-GR" b="1"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Developed by scientists at the German Cancer Research Center, DKFZ in </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Heidelberg</a:t>
            </a:r>
            <a:r>
              <a:rPr lang="en-US" dirty="0">
                <a:solidFill>
                  <a:schemeClr val="tx1"/>
                </a:solidFill>
                <a:latin typeface="Times New Roman" panose="02020603050405020304" pitchFamily="18" charset="0"/>
                <a:cs typeface="Times New Roman" panose="02020603050405020304" pitchFamily="18" charset="0"/>
              </a:rPr>
              <a:t>.</a:t>
            </a:r>
            <a:endParaRPr lang="el-GR" dirty="0">
              <a:solidFill>
                <a:schemeClr val="tx1"/>
              </a:solidFill>
              <a:latin typeface="Times New Roman" panose="02020603050405020304" pitchFamily="18" charset="0"/>
              <a:cs typeface="Times New Roman" panose="02020603050405020304" pitchFamily="18" charset="0"/>
            </a:endParaRPr>
          </a:p>
          <a:p>
            <a:pPr algn="just"/>
            <a:r>
              <a:rPr lang="en-US" dirty="0">
                <a:solidFill>
                  <a:schemeClr val="tx1"/>
                </a:solidFill>
                <a:latin typeface="Times New Roman" panose="02020603050405020304" pitchFamily="18" charset="0"/>
                <a:cs typeface="Times New Roman" panose="02020603050405020304" pitchFamily="18" charset="0"/>
              </a:rPr>
              <a:t>Implemented for educational and research purposes.</a:t>
            </a:r>
          </a:p>
          <a:p>
            <a:pPr algn="just"/>
            <a:r>
              <a:rPr lang="en-US" dirty="0">
                <a:solidFill>
                  <a:schemeClr val="tx1"/>
                </a:solidFill>
                <a:latin typeface="Times New Roman" panose="02020603050405020304" pitchFamily="18" charset="0"/>
                <a:cs typeface="Times New Roman" panose="02020603050405020304" pitchFamily="18" charset="0"/>
              </a:rPr>
              <a:t>Benchmarked with professional hospital software, giving similar results</a:t>
            </a:r>
          </a:p>
          <a:p>
            <a:pPr algn="just"/>
            <a:r>
              <a:rPr lang="en-US" dirty="0">
                <a:solidFill>
                  <a:schemeClr val="tx1"/>
                </a:solidFill>
                <a:latin typeface="Times New Roman" panose="02020603050405020304" pitchFamily="18" charset="0"/>
                <a:cs typeface="Times New Roman" panose="02020603050405020304" pitchFamily="18" charset="0"/>
              </a:rPr>
              <a:t>BUT it is not to be used at hospitals!</a:t>
            </a:r>
          </a:p>
          <a:p>
            <a:pPr algn="just"/>
            <a:endParaRPr lang="en-US" dirty="0">
              <a:latin typeface="Times New Roman" panose="02020603050405020304" pitchFamily="18" charset="0"/>
              <a:cs typeface="Times New Roman" panose="02020603050405020304" pitchFamily="18" charset="0"/>
            </a:endParaRPr>
          </a:p>
          <a:p>
            <a:pPr algn="just"/>
            <a:r>
              <a:rPr lang="es-MX" sz="1800" dirty="0">
                <a:solidFill>
                  <a:schemeClr val="tx1"/>
                </a:solidFill>
                <a:latin typeface="Times New Roman" panose="02020603050405020304" pitchFamily="18" charset="0"/>
                <a:cs typeface="Times New Roman" panose="02020603050405020304" pitchFamily="18" charset="0"/>
                <a:hlinkClick r:id="rId2">
                  <a:extLst>
                    <a:ext uri="{A12FA001-AC4F-418D-AE19-62706E023703}">
                      <ahyp:hlinkClr xmlns="" xmlns:ahyp="http://schemas.microsoft.com/office/drawing/2018/hyperlinkcolor" val="tx"/>
                    </a:ext>
                  </a:extLst>
                </a:hlinkClick>
              </a:rPr>
              <a:t>www.matrad.org</a:t>
            </a:r>
            <a:endParaRPr lang="es-MX" sz="18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628650" y="61974"/>
            <a:ext cx="7886700" cy="697043"/>
          </a:xfrm>
        </p:spPr>
        <p:txBody>
          <a:bodyPr>
            <a:normAutofit/>
          </a:bodyPr>
          <a:lstStyle/>
          <a:p>
            <a:pPr algn="ctr"/>
            <a:r>
              <a:rPr lang="en-US" sz="3000"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What is </a:t>
            </a:r>
            <a:r>
              <a:rPr lang="sq-AL" sz="3000"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MatRad</a:t>
            </a:r>
            <a:r>
              <a:rPr lang="en-US" sz="3000" dirty="0">
                <a:solidFill>
                  <a:srgbClr val="FF0000"/>
                </a:solidFill>
                <a:effectLst>
                  <a:outerShdw blurRad="38100" dist="38100" dir="2700000" algn="tl">
                    <a:srgbClr val="000000">
                      <a:alpha val="43137"/>
                    </a:srgbClr>
                  </a:outerShdw>
                </a:effectLst>
                <a:latin typeface="+mn-lt"/>
                <a:cs typeface="Times New Roman" panose="02020603050405020304" pitchFamily="18" charset="0"/>
              </a:rPr>
              <a:t>?</a:t>
            </a:r>
            <a:endParaRPr lang="el-GR" sz="3000" dirty="0">
              <a:solidFill>
                <a:srgbClr val="FF0000"/>
              </a:solidFill>
              <a:effectLst>
                <a:outerShdw blurRad="38100" dist="38100" dir="2700000" algn="tl">
                  <a:srgbClr val="000000">
                    <a:alpha val="43137"/>
                  </a:srgbClr>
                </a:outerShdw>
              </a:effectLst>
              <a:latin typeface="+mn-lt"/>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7863839" y="1673952"/>
            <a:ext cx="897797" cy="897797"/>
          </a:xfrm>
          <a:prstGeom prst="rect">
            <a:avLst/>
          </a:prstGeom>
        </p:spPr>
      </p:pic>
      <p:sp>
        <p:nvSpPr>
          <p:cNvPr id="6" name="TextBox 5"/>
          <p:cNvSpPr txBox="1"/>
          <p:nvPr/>
        </p:nvSpPr>
        <p:spPr>
          <a:xfrm>
            <a:off x="7527643" y="2482801"/>
            <a:ext cx="1510350" cy="421334"/>
          </a:xfrm>
          <a:prstGeom prst="rect">
            <a:avLst/>
          </a:prstGeom>
          <a:noFill/>
        </p:spPr>
        <p:txBody>
          <a:bodyPr wrap="none" rtlCol="0">
            <a:spAutoFit/>
          </a:bodyPr>
          <a:lstStyle/>
          <a:p>
            <a:r>
              <a:rPr lang="en-US" sz="788" b="1" dirty="0"/>
              <a:t>Source:  </a:t>
            </a:r>
            <a:r>
              <a:rPr lang="en-US" sz="788" dirty="0">
                <a:hlinkClick r:id="rId4"/>
              </a:rPr>
              <a:t>http://bit.ly/3sX756v</a:t>
            </a:r>
            <a:endParaRPr lang="en-US" sz="788" dirty="0"/>
          </a:p>
          <a:p>
            <a:endParaRPr lang="el-GR" sz="1350" dirty="0"/>
          </a:p>
        </p:txBody>
      </p:sp>
      <p:pic>
        <p:nvPicPr>
          <p:cNvPr id="7" name="Picture 14" descr="German Cancer Research Center (DKFZ) Logo Vector - (.SVG + .PNG) - Tukuz.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0126" y="3675548"/>
            <a:ext cx="1467759" cy="815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470126" y="4282676"/>
            <a:ext cx="1544012" cy="421334"/>
          </a:xfrm>
          <a:prstGeom prst="rect">
            <a:avLst/>
          </a:prstGeom>
          <a:noFill/>
        </p:spPr>
        <p:txBody>
          <a:bodyPr wrap="none" rtlCol="0">
            <a:spAutoFit/>
          </a:bodyPr>
          <a:lstStyle/>
          <a:p>
            <a:r>
              <a:rPr lang="en-US" sz="788" b="1" dirty="0"/>
              <a:t>Source: </a:t>
            </a:r>
            <a:r>
              <a:rPr lang="en-US" sz="788" b="1" dirty="0">
                <a:hlinkClick r:id="rId6"/>
              </a:rPr>
              <a:t>http://bit.ly/3uXfNDt</a:t>
            </a:r>
            <a:endParaRPr lang="en-US" sz="788" b="1" dirty="0"/>
          </a:p>
          <a:p>
            <a:endParaRPr lang="el-GR" sz="1350" dirty="0"/>
          </a:p>
        </p:txBody>
      </p:sp>
      <p:pic>
        <p:nvPicPr>
          <p:cNvPr id="9" name="Content Placeholder 3">
            <a:extLst>
              <a:ext uri="{FF2B5EF4-FFF2-40B4-BE49-F238E27FC236}">
                <a16:creationId xmlns:a16="http://schemas.microsoft.com/office/drawing/2014/main" id="{CC28A2A2-5FEE-F44E-B8D9-08DCA57F28C1}"/>
              </a:ext>
            </a:extLst>
          </p:cNvPr>
          <p:cNvPicPr>
            <a:picLocks noChangeAspect="1"/>
          </p:cNvPicPr>
          <p:nvPr/>
        </p:nvPicPr>
        <p:blipFill>
          <a:blip r:embed="rId7"/>
          <a:stretch>
            <a:fillRect/>
          </a:stretch>
        </p:blipFill>
        <p:spPr>
          <a:xfrm>
            <a:off x="800100" y="2057417"/>
            <a:ext cx="2057400" cy="838390"/>
          </a:xfrm>
          <a:prstGeom prst="rect">
            <a:avLst/>
          </a:prstGeom>
          <a:noFill/>
        </p:spPr>
      </p:pic>
      <p:pic>
        <p:nvPicPr>
          <p:cNvPr id="2" name="Picture 1" descr="page1image28293760">
            <a:extLst>
              <a:ext uri="{FF2B5EF4-FFF2-40B4-BE49-F238E27FC236}">
                <a16:creationId xmlns:a16="http://schemas.microsoft.com/office/drawing/2014/main" id="{A944F209-C828-C782-BF07-C340392E3E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1974"/>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65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234" y="858740"/>
            <a:ext cx="4723074" cy="4192326"/>
          </a:xfrm>
        </p:spPr>
        <p:txBody>
          <a:bodyPr/>
          <a:lstStyle/>
          <a:p>
            <a:pPr>
              <a:buFont typeface="Wingdings" panose="05000000000000000000" pitchFamily="2" charset="2"/>
              <a:buChar char="Ø"/>
            </a:pPr>
            <a:r>
              <a:rPr lang="en-US" u="sng" dirty="0" smtClean="0"/>
              <a:t>For research purposes:</a:t>
            </a:r>
            <a:endParaRPr lang="el-GR" u="sng" dirty="0" smtClean="0"/>
          </a:p>
          <a:p>
            <a:pPr algn="just">
              <a:spcBef>
                <a:spcPts val="1000"/>
              </a:spcBef>
            </a:pPr>
            <a:r>
              <a:rPr lang="en-US" sz="1400" dirty="0">
                <a:solidFill>
                  <a:srgbClr val="000000"/>
                </a:solidFill>
                <a:latin typeface="Times New Roman" panose="02020603050405020304" pitchFamily="18" charset="0"/>
              </a:rPr>
              <a:t> The program gives the possibility to use many parameters, for more realistic simulations.</a:t>
            </a:r>
            <a:endParaRPr lang="en-US" sz="1400" dirty="0"/>
          </a:p>
          <a:p>
            <a:pPr algn="just">
              <a:spcBef>
                <a:spcPts val="1000"/>
              </a:spcBef>
            </a:pPr>
            <a:r>
              <a:rPr lang="en-US" sz="1400" dirty="0">
                <a:solidFill>
                  <a:srgbClr val="000000"/>
                </a:solidFill>
                <a:latin typeface="Times New Roman" panose="02020603050405020304" pitchFamily="18" charset="0"/>
              </a:rPr>
              <a:t>- Uses the complete Mat Lab code for detailed analysis.</a:t>
            </a:r>
            <a:endParaRPr lang="en-US" sz="1400" dirty="0"/>
          </a:p>
          <a:p>
            <a:r>
              <a:rPr lang="en-US" sz="1400" dirty="0">
                <a:solidFill>
                  <a:srgbClr val="000000"/>
                </a:solidFill>
                <a:latin typeface="Times New Roman" panose="02020603050405020304" pitchFamily="18" charset="0"/>
              </a:rPr>
              <a:t>- Requires more computing </a:t>
            </a:r>
            <a:r>
              <a:rPr lang="en-US" sz="1400" dirty="0" smtClean="0">
                <a:solidFill>
                  <a:srgbClr val="000000"/>
                </a:solidFill>
                <a:latin typeface="Times New Roman" panose="02020603050405020304" pitchFamily="18" charset="0"/>
              </a:rPr>
              <a:t>power.</a:t>
            </a:r>
            <a:r>
              <a:rPr lang="el-GR" u="sng" dirty="0" smtClean="0"/>
              <a:t>                                                                               </a:t>
            </a:r>
            <a:endParaRPr lang="el-GR" u="sng" dirty="0"/>
          </a:p>
        </p:txBody>
      </p:sp>
      <p:sp>
        <p:nvSpPr>
          <p:cNvPr id="4" name="Title 1"/>
          <p:cNvSpPr>
            <a:spLocks noGrp="1"/>
          </p:cNvSpPr>
          <p:nvPr>
            <p:ph type="title"/>
          </p:nvPr>
        </p:nvSpPr>
        <p:spPr>
          <a:xfrm>
            <a:off x="-1063870" y="-61600"/>
            <a:ext cx="9144000" cy="769289"/>
          </a:xfrm>
        </p:spPr>
        <p:txBody>
          <a:bodyPr>
            <a:normAutofit/>
          </a:bodyPr>
          <a:lstStyle/>
          <a:p>
            <a:pPr algn="ctr"/>
            <a:r>
              <a:rPr lang="en-US" sz="3000"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How can you use the</a:t>
            </a:r>
            <a:r>
              <a:rPr lang="sq-AL" sz="3000"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 software</a:t>
            </a:r>
            <a:r>
              <a:rPr lang="en-US" sz="3000" dirty="0" smtClean="0">
                <a:solidFill>
                  <a:srgbClr val="FF0000"/>
                </a:solidFill>
                <a:effectLst>
                  <a:outerShdw blurRad="38100" dist="38100" dir="2700000" algn="tl">
                    <a:srgbClr val="000000">
                      <a:alpha val="43137"/>
                    </a:srgbClr>
                  </a:outerShdw>
                </a:effectLst>
                <a:latin typeface="+mn-lt"/>
                <a:cs typeface="Times New Roman" panose="02020603050405020304" pitchFamily="18" charset="0"/>
              </a:rPr>
              <a:t>?</a:t>
            </a:r>
            <a:endParaRPr lang="el-GR" sz="3000" dirty="0">
              <a:solidFill>
                <a:srgbClr val="FF000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5" name="Google Shape;115;g8b7a159b69_0_428"/>
          <p:cNvSpPr txBox="1">
            <a:spLocks/>
          </p:cNvSpPr>
          <p:nvPr/>
        </p:nvSpPr>
        <p:spPr>
          <a:xfrm>
            <a:off x="214686" y="4226929"/>
            <a:ext cx="1332177" cy="710831"/>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Bef>
                <a:spcPts val="0"/>
              </a:spcBef>
              <a:buSzPts val="1400"/>
              <a:buNone/>
            </a:pPr>
            <a:r>
              <a:rPr lang="en-US" sz="1050" dirty="0">
                <a:solidFill>
                  <a:srgbClr val="222222"/>
                </a:solidFill>
                <a:highlight>
                  <a:srgbClr val="FFFFFF"/>
                </a:highlight>
                <a:latin typeface="Amatic SC"/>
                <a:ea typeface="Amatic SC"/>
                <a:cs typeface="Amatic SC"/>
                <a:sym typeface="Amatic SC"/>
              </a:rPr>
              <a:t>⚡⚡⚡⚡⚡⚡  </a:t>
            </a:r>
            <a:endParaRPr lang="el-GR" sz="1050" dirty="0">
              <a:solidFill>
                <a:srgbClr val="222222"/>
              </a:solidFill>
              <a:highlight>
                <a:srgbClr val="FFFFFF"/>
              </a:highlight>
              <a:latin typeface="Amatic SC"/>
              <a:ea typeface="Amatic SC"/>
              <a:cs typeface="Amatic SC"/>
              <a:sym typeface="Amatic SC"/>
            </a:endParaRPr>
          </a:p>
          <a:p>
            <a:pPr marL="0" indent="0" algn="just">
              <a:lnSpc>
                <a:spcPct val="70000"/>
              </a:lnSpc>
              <a:spcBef>
                <a:spcPts val="0"/>
              </a:spcBef>
              <a:buSzPts val="1400"/>
              <a:buNone/>
            </a:pPr>
            <a:endParaRPr lang="el-GR" sz="1050" dirty="0">
              <a:solidFill>
                <a:srgbClr val="222222"/>
              </a:solidFill>
              <a:highlight>
                <a:srgbClr val="FFFFFF"/>
              </a:highlight>
              <a:latin typeface="Amatic SC"/>
              <a:ea typeface="Amatic SC"/>
              <a:cs typeface="Amatic SC"/>
              <a:sym typeface="Amatic SC"/>
            </a:endParaRPr>
          </a:p>
          <a:p>
            <a:pPr marL="0" indent="0" algn="just">
              <a:lnSpc>
                <a:spcPct val="70000"/>
              </a:lnSpc>
              <a:spcBef>
                <a:spcPts val="0"/>
              </a:spcBef>
              <a:buSzPts val="1400"/>
              <a:buNone/>
            </a:pPr>
            <a:endParaRPr lang="en-US" sz="1050" dirty="0">
              <a:solidFill>
                <a:srgbClr val="222222"/>
              </a:solidFill>
              <a:highlight>
                <a:srgbClr val="FFFFFF"/>
              </a:highlight>
              <a:latin typeface="Amatic SC"/>
              <a:ea typeface="Amatic SC"/>
              <a:cs typeface="Amatic SC"/>
              <a:sym typeface="Amatic SC"/>
            </a:endParaRPr>
          </a:p>
          <a:p>
            <a:pPr marL="0" indent="0" algn="ctr">
              <a:lnSpc>
                <a:spcPct val="70000"/>
              </a:lnSpc>
              <a:spcBef>
                <a:spcPts val="0"/>
              </a:spcBef>
              <a:buSzPts val="1400"/>
              <a:buNone/>
            </a:pPr>
            <a:r>
              <a:rPr lang="en-US" sz="1200" b="1" dirty="0">
                <a:solidFill>
                  <a:srgbClr val="222222"/>
                </a:solidFill>
                <a:highlight>
                  <a:srgbClr val="FFFFFF"/>
                </a:highlight>
                <a:latin typeface="Amatic SC"/>
                <a:ea typeface="Amatic SC"/>
                <a:cs typeface="Amatic SC"/>
                <a:sym typeface="Amatic SC"/>
              </a:rPr>
              <a:t>+Computing Power</a:t>
            </a:r>
            <a:endParaRPr lang="en-US" sz="1013" dirty="0">
              <a:solidFill>
                <a:srgbClr val="222222"/>
              </a:solidFill>
              <a:highlight>
                <a:srgbClr val="FFFFFF"/>
              </a:highlight>
              <a:latin typeface="Amatic SC"/>
              <a:ea typeface="Amatic SC"/>
              <a:cs typeface="Amatic SC"/>
              <a:sym typeface="Amatic SC"/>
            </a:endParaRPr>
          </a:p>
          <a:p>
            <a:pPr marL="0" indent="0" algn="just">
              <a:lnSpc>
                <a:spcPct val="115000"/>
              </a:lnSpc>
              <a:spcBef>
                <a:spcPts val="1200"/>
              </a:spcBef>
              <a:buSzPts val="1400"/>
              <a:buNone/>
            </a:pPr>
            <a:endParaRPr lang="en-US" sz="1013" dirty="0">
              <a:solidFill>
                <a:srgbClr val="222222"/>
              </a:solidFill>
              <a:highlight>
                <a:srgbClr val="FFFFFF"/>
              </a:highlight>
              <a:latin typeface="Amatic SC"/>
              <a:ea typeface="Amatic SC"/>
              <a:cs typeface="Amatic SC"/>
              <a:sym typeface="Amatic SC"/>
            </a:endParaRPr>
          </a:p>
          <a:p>
            <a:pPr marL="0" indent="0" algn="just">
              <a:lnSpc>
                <a:spcPct val="115000"/>
              </a:lnSpc>
              <a:spcBef>
                <a:spcPts val="1200"/>
              </a:spcBef>
              <a:spcAft>
                <a:spcPts val="1200"/>
              </a:spcAft>
              <a:buSzPts val="1400"/>
              <a:buNone/>
            </a:pPr>
            <a:endParaRPr lang="en-US" sz="1013" dirty="0">
              <a:solidFill>
                <a:srgbClr val="222222"/>
              </a:solidFill>
              <a:highlight>
                <a:srgbClr val="FFFFFF"/>
              </a:highlight>
              <a:latin typeface="Amatic SC"/>
              <a:ea typeface="Amatic SC"/>
              <a:cs typeface="Amatic SC"/>
              <a:sym typeface="Amatic SC"/>
            </a:endParaRPr>
          </a:p>
        </p:txBody>
      </p:sp>
      <p:pic>
        <p:nvPicPr>
          <p:cNvPr id="6" name="Google Shape;114;g8b7a159b69_0_428"/>
          <p:cNvPicPr preferRelativeResize="0"/>
          <p:nvPr/>
        </p:nvPicPr>
        <p:blipFill rotWithShape="1">
          <a:blip r:embed="rId2">
            <a:alphaModFix/>
          </a:blip>
          <a:srcRect l="43541"/>
          <a:stretch/>
        </p:blipFill>
        <p:spPr>
          <a:xfrm>
            <a:off x="1546862" y="2510625"/>
            <a:ext cx="2794551" cy="2540442"/>
          </a:xfrm>
          <a:prstGeom prst="rect">
            <a:avLst/>
          </a:prstGeom>
          <a:noFill/>
          <a:ln>
            <a:noFill/>
          </a:ln>
        </p:spPr>
      </p:pic>
      <p:pic>
        <p:nvPicPr>
          <p:cNvPr id="7" name="Google Shape;117;g8b7a159b69_0_428"/>
          <p:cNvPicPr preferRelativeResize="0"/>
          <p:nvPr/>
        </p:nvPicPr>
        <p:blipFill rotWithShape="1">
          <a:blip r:embed="rId3">
            <a:alphaModFix/>
          </a:blip>
          <a:srcRect/>
          <a:stretch/>
        </p:blipFill>
        <p:spPr>
          <a:xfrm>
            <a:off x="407538" y="3100555"/>
            <a:ext cx="668579" cy="600751"/>
          </a:xfrm>
          <a:prstGeom prst="rect">
            <a:avLst/>
          </a:prstGeom>
          <a:noFill/>
          <a:ln>
            <a:noFill/>
          </a:ln>
        </p:spPr>
      </p:pic>
      <p:sp>
        <p:nvSpPr>
          <p:cNvPr id="8" name="Content Placeholder 2"/>
          <p:cNvSpPr txBox="1">
            <a:spLocks/>
          </p:cNvSpPr>
          <p:nvPr/>
        </p:nvSpPr>
        <p:spPr>
          <a:xfrm>
            <a:off x="4848308" y="858740"/>
            <a:ext cx="4295693" cy="419232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sz="1800" u="sng" dirty="0" smtClean="0">
                <a:latin typeface="Arial" panose="020B0604020202020204" pitchFamily="34" charset="0"/>
                <a:cs typeface="Arial" panose="020B0604020202020204" pitchFamily="34" charset="0"/>
              </a:rPr>
              <a:t>For educational use:</a:t>
            </a:r>
            <a:endParaRPr lang="el-GR" sz="1800" u="sng" dirty="0">
              <a:latin typeface="Arial" panose="020B0604020202020204" pitchFamily="34" charset="0"/>
              <a:cs typeface="Arial" panose="020B0604020202020204" pitchFamily="34" charset="0"/>
            </a:endParaRPr>
          </a:p>
          <a:p>
            <a:pPr algn="just" fontAlgn="base"/>
            <a:r>
              <a:rPr lang="en-US" sz="1400" dirty="0">
                <a:solidFill>
                  <a:srgbClr val="000000"/>
                </a:solidFill>
                <a:latin typeface="Times New Roman" panose="02020603050405020304" pitchFamily="18" charset="0"/>
              </a:rPr>
              <a:t>For educational use, the simplified form of the software on Windows, Linux, Mac is recommended.</a:t>
            </a:r>
            <a:endParaRPr lang="en-US" sz="1400" dirty="0">
              <a:solidFill>
                <a:srgbClr val="000000"/>
              </a:solidFill>
              <a:latin typeface="Arial" panose="020B0604020202020204" pitchFamily="34" charset="0"/>
            </a:endParaRPr>
          </a:p>
          <a:p>
            <a:pPr algn="just" fontAlgn="base"/>
            <a:r>
              <a:rPr lang="en-US" sz="1400" dirty="0">
                <a:solidFill>
                  <a:srgbClr val="000000"/>
                </a:solidFill>
                <a:latin typeface="Times New Roman" panose="02020603050405020304" pitchFamily="18" charset="0"/>
              </a:rPr>
              <a:t>Requires less storage space and computing power.</a:t>
            </a:r>
            <a:endParaRPr lang="en-US" sz="1400" dirty="0">
              <a:solidFill>
                <a:srgbClr val="000000"/>
              </a:solidFill>
              <a:latin typeface="Arial" panose="020B0604020202020204" pitchFamily="34" charset="0"/>
            </a:endParaRPr>
          </a:p>
          <a:p>
            <a:pPr algn="just" fontAlgn="base"/>
            <a:r>
              <a:rPr lang="en-US" sz="1400" dirty="0">
                <a:solidFill>
                  <a:srgbClr val="000000"/>
                </a:solidFill>
                <a:latin typeface="Times New Roman" panose="02020603050405020304" pitchFamily="18" charset="0"/>
              </a:rPr>
              <a:t>Does not require IDE (integrated development environment) for the use of the software.</a:t>
            </a:r>
            <a:endParaRPr lang="en-US" sz="1400" b="0" i="0" u="none" strike="noStrike" dirty="0">
              <a:solidFill>
                <a:srgbClr val="000000"/>
              </a:solidFill>
              <a:effectLst/>
              <a:latin typeface="Arial" panose="020B0604020202020204" pitchFamily="34" charset="0"/>
            </a:endParaRPr>
          </a:p>
        </p:txBody>
      </p:sp>
      <p:pic>
        <p:nvPicPr>
          <p:cNvPr id="10" name="Google Shape;113;g8b7a159b69_0_428"/>
          <p:cNvPicPr preferRelativeResize="0"/>
          <p:nvPr/>
        </p:nvPicPr>
        <p:blipFill rotWithShape="1">
          <a:blip r:embed="rId4">
            <a:alphaModFix/>
          </a:blip>
          <a:srcRect l="44115"/>
          <a:stretch/>
        </p:blipFill>
        <p:spPr>
          <a:xfrm>
            <a:off x="6603023" y="2839915"/>
            <a:ext cx="2300450" cy="2211152"/>
          </a:xfrm>
          <a:prstGeom prst="rect">
            <a:avLst/>
          </a:prstGeom>
          <a:noFill/>
          <a:ln>
            <a:noFill/>
          </a:ln>
        </p:spPr>
      </p:pic>
      <p:pic>
        <p:nvPicPr>
          <p:cNvPr id="11" name="Google Shape;118;g8b7a159b69_0_428"/>
          <p:cNvPicPr preferRelativeResize="0"/>
          <p:nvPr/>
        </p:nvPicPr>
        <p:blipFill rotWithShape="1">
          <a:blip r:embed="rId5">
            <a:alphaModFix/>
          </a:blip>
          <a:srcRect/>
          <a:stretch/>
        </p:blipFill>
        <p:spPr>
          <a:xfrm>
            <a:off x="5296563" y="3100555"/>
            <a:ext cx="599438" cy="567439"/>
          </a:xfrm>
          <a:prstGeom prst="rect">
            <a:avLst/>
          </a:prstGeom>
          <a:noFill/>
          <a:ln>
            <a:noFill/>
          </a:ln>
        </p:spPr>
      </p:pic>
      <p:sp>
        <p:nvSpPr>
          <p:cNvPr id="12" name="Google Shape;115;g8b7a159b69_0_428"/>
          <p:cNvSpPr txBox="1">
            <a:spLocks/>
          </p:cNvSpPr>
          <p:nvPr/>
        </p:nvSpPr>
        <p:spPr>
          <a:xfrm>
            <a:off x="4981738" y="4045708"/>
            <a:ext cx="1342944" cy="858740"/>
          </a:xfrm>
          <a:prstGeom prst="rect">
            <a:avLst/>
          </a:prstGeom>
          <a:noFill/>
          <a:ln>
            <a:noFill/>
          </a:ln>
        </p:spPr>
        <p:txBody>
          <a:bodyPr spcFirstLastPara="1" wrap="square" lIns="68569" tIns="68569" rIns="68569" bIns="68569"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spcBef>
                <a:spcPts val="1575"/>
              </a:spcBef>
              <a:buSzPts val="1400"/>
              <a:buNone/>
            </a:pPr>
            <a:r>
              <a:rPr lang="en-US" sz="1200" dirty="0">
                <a:solidFill>
                  <a:srgbClr val="222222"/>
                </a:solidFill>
                <a:highlight>
                  <a:srgbClr val="FFFFFF"/>
                </a:highlight>
                <a:latin typeface="Amatic SC"/>
                <a:ea typeface="Amatic SC"/>
                <a:cs typeface="Amatic SC"/>
                <a:sym typeface="Amatic SC"/>
              </a:rPr>
              <a:t>⚡⚡⚡</a:t>
            </a:r>
          </a:p>
          <a:p>
            <a:pPr marL="0" indent="0" algn="ctr">
              <a:lnSpc>
                <a:spcPct val="70000"/>
              </a:lnSpc>
              <a:spcBef>
                <a:spcPts val="0"/>
              </a:spcBef>
              <a:buSzPts val="1400"/>
              <a:buNone/>
            </a:pPr>
            <a:endParaRPr lang="en-US" sz="1050" b="1" dirty="0">
              <a:solidFill>
                <a:srgbClr val="222222"/>
              </a:solidFill>
              <a:highlight>
                <a:srgbClr val="FFFFFF"/>
              </a:highlight>
              <a:latin typeface="Amatic SC"/>
              <a:ea typeface="Amatic SC"/>
              <a:cs typeface="Amatic SC"/>
              <a:sym typeface="Amatic SC"/>
            </a:endParaRPr>
          </a:p>
          <a:p>
            <a:pPr marL="0" indent="0" algn="ctr">
              <a:lnSpc>
                <a:spcPct val="70000"/>
              </a:lnSpc>
              <a:spcBef>
                <a:spcPts val="0"/>
              </a:spcBef>
              <a:buSzPts val="1400"/>
              <a:buNone/>
            </a:pPr>
            <a:r>
              <a:rPr lang="en-US" sz="1200" b="1" dirty="0">
                <a:solidFill>
                  <a:srgbClr val="222222"/>
                </a:solidFill>
                <a:highlight>
                  <a:srgbClr val="FFFFFF"/>
                </a:highlight>
                <a:latin typeface="Amatic SC"/>
                <a:ea typeface="Amatic SC"/>
                <a:cs typeface="Amatic SC"/>
                <a:sym typeface="Amatic SC"/>
              </a:rPr>
              <a:t>-Computing Power</a:t>
            </a:r>
            <a:endParaRPr lang="en-US" sz="1013" dirty="0">
              <a:solidFill>
                <a:srgbClr val="222222"/>
              </a:solidFill>
              <a:highlight>
                <a:srgbClr val="FFFFFF"/>
              </a:highlight>
              <a:latin typeface="Amatic SC"/>
              <a:ea typeface="Amatic SC"/>
              <a:cs typeface="Amatic SC"/>
              <a:sym typeface="Amatic SC"/>
            </a:endParaRPr>
          </a:p>
          <a:p>
            <a:pPr marL="0" indent="0" algn="just">
              <a:lnSpc>
                <a:spcPct val="100000"/>
              </a:lnSpc>
              <a:spcBef>
                <a:spcPts val="1200"/>
              </a:spcBef>
              <a:buSzPts val="1400"/>
              <a:buNone/>
            </a:pPr>
            <a:endParaRPr lang="en-US" sz="1013" dirty="0">
              <a:solidFill>
                <a:srgbClr val="222222"/>
              </a:solidFill>
              <a:highlight>
                <a:srgbClr val="FFFFFF"/>
              </a:highlight>
              <a:latin typeface="Amatic SC"/>
              <a:ea typeface="Amatic SC"/>
              <a:cs typeface="Amatic SC"/>
              <a:sym typeface="Amatic SC"/>
            </a:endParaRPr>
          </a:p>
          <a:p>
            <a:pPr marL="0" indent="0" algn="just">
              <a:lnSpc>
                <a:spcPct val="115000"/>
              </a:lnSpc>
              <a:spcBef>
                <a:spcPts val="1200"/>
              </a:spcBef>
              <a:buSzPts val="1400"/>
              <a:buNone/>
            </a:pPr>
            <a:endParaRPr lang="en-US" sz="1013" dirty="0">
              <a:solidFill>
                <a:srgbClr val="222222"/>
              </a:solidFill>
              <a:highlight>
                <a:srgbClr val="FFFFFF"/>
              </a:highlight>
              <a:latin typeface="Amatic SC"/>
              <a:ea typeface="Amatic SC"/>
              <a:cs typeface="Amatic SC"/>
              <a:sym typeface="Amatic SC"/>
            </a:endParaRPr>
          </a:p>
          <a:p>
            <a:pPr marL="0" indent="0" algn="just">
              <a:lnSpc>
                <a:spcPct val="115000"/>
              </a:lnSpc>
              <a:spcBef>
                <a:spcPts val="1200"/>
              </a:spcBef>
              <a:spcAft>
                <a:spcPts val="1200"/>
              </a:spcAft>
              <a:buSzPts val="1400"/>
              <a:buNone/>
            </a:pPr>
            <a:endParaRPr lang="en-US" sz="1013" dirty="0">
              <a:solidFill>
                <a:srgbClr val="222222"/>
              </a:solidFill>
              <a:highlight>
                <a:srgbClr val="FFFFFF"/>
              </a:highlight>
              <a:latin typeface="Amatic SC"/>
              <a:ea typeface="Amatic SC"/>
              <a:cs typeface="Amatic SC"/>
              <a:sym typeface="Amatic SC"/>
            </a:endParaRPr>
          </a:p>
        </p:txBody>
      </p:sp>
    </p:spTree>
    <p:extLst>
      <p:ext uri="{BB962C8B-B14F-4D97-AF65-F5344CB8AC3E}">
        <p14:creationId xmlns:p14="http://schemas.microsoft.com/office/powerpoint/2010/main" val="2328227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7-rt.googleusercontent.com/slidesz/AGV_vUfyDznq6KNW1WCaMd3TN_OE-brxoXTBZ78SFxeETZwHrKw2UD_fDGxAWHr851oXjv6zDn5NRA6iybeaLF7IggRX1dXiK6oX0KX2P3feeF6oQQ82JBcJ9C4oqF9uyVKfO80H-FhU_9k64iRuXccO4FPpmTzhs6nxl8e22XBbkO-DgG8HT6vJJtc=s2048?key=m8FZKdJRfD-KBQdAcfUV2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245" y="1559155"/>
            <a:ext cx="4694830" cy="3229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69476" y="1073965"/>
            <a:ext cx="4572000" cy="1200329"/>
          </a:xfrm>
          <a:prstGeom prst="rect">
            <a:avLst/>
          </a:prstGeom>
        </p:spPr>
        <p:txBody>
          <a:bodyPr>
            <a:spAutoFit/>
          </a:bodyPr>
          <a:lstStyle/>
          <a:p>
            <a:r>
              <a:rPr lang="en-US" sz="2400" b="1" dirty="0">
                <a:solidFill>
                  <a:srgbClr val="1E4E79"/>
                </a:solidFill>
                <a:latin typeface="Times New Roman" panose="02020603050405020304" pitchFamily="18" charset="0"/>
              </a:rPr>
              <a:t>+30 INSTITUTES</a:t>
            </a:r>
            <a:endParaRPr lang="en-US" sz="2400" b="1" dirty="0"/>
          </a:p>
          <a:p>
            <a:r>
              <a:rPr lang="en-US" sz="2400" dirty="0"/>
              <a:t/>
            </a:r>
            <a:br>
              <a:rPr lang="en-US" sz="2400" dirty="0"/>
            </a:br>
            <a:endParaRPr lang="en-US" sz="2400" dirty="0"/>
          </a:p>
        </p:txBody>
      </p:sp>
      <p:sp>
        <p:nvSpPr>
          <p:cNvPr id="6" name="Rectangle 5"/>
          <p:cNvSpPr/>
          <p:nvPr/>
        </p:nvSpPr>
        <p:spPr>
          <a:xfrm>
            <a:off x="5069969" y="1246610"/>
            <a:ext cx="4003693" cy="1200329"/>
          </a:xfrm>
          <a:prstGeom prst="rect">
            <a:avLst/>
          </a:prstGeom>
        </p:spPr>
        <p:txBody>
          <a:bodyPr wrap="square">
            <a:spAutoFit/>
          </a:bodyPr>
          <a:lstStyle/>
          <a:p>
            <a:pPr algn="just" fontAlgn="base">
              <a:buFont typeface="Arial" panose="020B0604020202020204" pitchFamily="34" charset="0"/>
              <a:buChar char="•"/>
            </a:pPr>
            <a:r>
              <a:rPr lang="en-US" dirty="0">
                <a:solidFill>
                  <a:srgbClr val="000000"/>
                </a:solidFill>
                <a:latin typeface="Calibri" panose="020F0502020204030204" pitchFamily="34" charset="0"/>
              </a:rPr>
              <a:t> </a:t>
            </a:r>
            <a:r>
              <a:rPr lang="en-US" dirty="0">
                <a:solidFill>
                  <a:srgbClr val="000000"/>
                </a:solidFill>
                <a:latin typeface="Times New Roman" panose="02020603050405020304" pitchFamily="18" charset="0"/>
                <a:cs typeface="Times New Roman" panose="02020603050405020304" pitchFamily="18" charset="0"/>
              </a:rPr>
              <a:t>With thousands of users worldwide.</a:t>
            </a:r>
          </a:p>
          <a:p>
            <a:pPr algn="just" fontAlgn="base"/>
            <a:r>
              <a:rPr lang="en-US" dirty="0">
                <a:solidFill>
                  <a:srgbClr val="000000"/>
                </a:solidFill>
                <a:latin typeface="Times New Roman" panose="02020603050405020304" pitchFamily="18" charset="0"/>
                <a:cs typeface="Times New Roman" panose="02020603050405020304" pitchFamily="18" charset="0"/>
              </a:rPr>
              <a:t> </a:t>
            </a:r>
          </a:p>
          <a:p>
            <a:pPr algn="just" fontAlgn="base"/>
            <a:endParaRPr lang="en-US" dirty="0">
              <a:solidFill>
                <a:srgbClr val="000000"/>
              </a:solidFill>
              <a:latin typeface="Times New Roman" panose="02020603050405020304" pitchFamily="18" charset="0"/>
              <a:cs typeface="Times New Roman" panose="02020603050405020304" pitchFamily="18" charset="0"/>
            </a:endParaRPr>
          </a:p>
          <a:p>
            <a:pPr algn="just" fontAlgn="base">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  </a:t>
            </a:r>
            <a:r>
              <a:rPr lang="en-US" b="1" u="sng" dirty="0">
                <a:solidFill>
                  <a:srgbClr val="000000"/>
                </a:solidFill>
                <a:latin typeface="Times New Roman" panose="02020603050405020304" pitchFamily="18" charset="0"/>
                <a:cs typeface="Times New Roman" panose="02020603050405020304" pitchFamily="18" charset="0"/>
              </a:rPr>
              <a:t>The matRad webpage is:</a:t>
            </a:r>
          </a:p>
        </p:txBody>
      </p:sp>
      <p:pic>
        <p:nvPicPr>
          <p:cNvPr id="3" name="Picture 1" descr="page1image28293760">
            <a:extLst>
              <a:ext uri="{FF2B5EF4-FFF2-40B4-BE49-F238E27FC236}">
                <a16:creationId xmlns:a16="http://schemas.microsoft.com/office/drawing/2014/main" id="{4B78DBEB-7FFF-ABA9-75AD-E983D4DC1F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101"/>
            <a:ext cx="2695575" cy="708533"/>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70F46C0E-A2F1-4217-4357-CEABFA07DF23}"/>
              </a:ext>
            </a:extLst>
          </p:cNvPr>
          <p:cNvSpPr txBox="1"/>
          <p:nvPr/>
        </p:nvSpPr>
        <p:spPr>
          <a:xfrm>
            <a:off x="5841476" y="2571750"/>
            <a:ext cx="3621841" cy="1107996"/>
          </a:xfrm>
          <a:prstGeom prst="rect">
            <a:avLst/>
          </a:prstGeom>
          <a:noFill/>
        </p:spPr>
        <p:txBody>
          <a:bodyPr wrap="square">
            <a:spAutoFit/>
          </a:bodyPr>
          <a:lstStyle/>
          <a:p>
            <a:endParaRPr lang="es-MX" dirty="0">
              <a:latin typeface="Times New Roman" panose="02020603050405020304" pitchFamily="18" charset="0"/>
              <a:cs typeface="Times New Roman" panose="02020603050405020304" pitchFamily="18" charset="0"/>
            </a:endParaRPr>
          </a:p>
          <a:p>
            <a:r>
              <a:rPr lang="es-MX" sz="2400" dirty="0">
                <a:latin typeface="Times New Roman" panose="02020603050405020304" pitchFamily="18" charset="0"/>
                <a:cs typeface="Times New Roman" panose="02020603050405020304" pitchFamily="18" charset="0"/>
                <a:hlinkClick r:id="rId4"/>
              </a:rPr>
              <a:t>www.matrad.org</a:t>
            </a:r>
            <a:endParaRPr lang="es-MX" sz="2400" dirty="0">
              <a:latin typeface="Times New Roman" panose="02020603050405020304" pitchFamily="18" charset="0"/>
              <a:cs typeface="Times New Roman" panose="02020603050405020304" pitchFamily="18" charset="0"/>
            </a:endParaRPr>
          </a:p>
          <a:p>
            <a:endParaRPr lang="es-MX" sz="2400"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83BFD60E-C96D-463E-B3B7-D7E0EAA44774}"/>
              </a:ext>
            </a:extLst>
          </p:cNvPr>
          <p:cNvSpPr txBox="1"/>
          <p:nvPr/>
        </p:nvSpPr>
        <p:spPr>
          <a:xfrm>
            <a:off x="2095623" y="332557"/>
            <a:ext cx="4892430" cy="461665"/>
          </a:xfrm>
          <a:prstGeom prst="rect">
            <a:avLst/>
          </a:prstGeom>
        </p:spPr>
        <p:txBody>
          <a:bodyPr vert="horz" wrap="square" lIns="91440" tIns="45720" rIns="91440" bIns="45720" rtlCol="0" anchor="t">
            <a:spAutoFit/>
          </a:bodyPr>
          <a:lstStyle/>
          <a:p>
            <a:pPr algn="l"/>
            <a:r>
              <a:rPr lang="es-MX" sz="2400" b="1" dirty="0">
                <a:solidFill>
                  <a:srgbClr val="FF0000"/>
                </a:solidFill>
                <a:cs typeface="Times New Roman" panose="02020603050405020304" pitchFamily="18" charset="0"/>
              </a:rPr>
              <a:t>Where is Matrad used today?</a:t>
            </a:r>
          </a:p>
        </p:txBody>
      </p:sp>
      <p:sp>
        <p:nvSpPr>
          <p:cNvPr id="8" name="TextBox 7">
            <a:extLst>
              <a:ext uri="{FF2B5EF4-FFF2-40B4-BE49-F238E27FC236}">
                <a16:creationId xmlns:a16="http://schemas.microsoft.com/office/drawing/2014/main" id="{6BE32D0A-E4FB-364B-21ED-4B04211C8B97}"/>
              </a:ext>
            </a:extLst>
          </p:cNvPr>
          <p:cNvSpPr txBox="1"/>
          <p:nvPr/>
        </p:nvSpPr>
        <p:spPr>
          <a:xfrm>
            <a:off x="5146981" y="3679746"/>
            <a:ext cx="3682145" cy="707886"/>
          </a:xfrm>
          <a:prstGeom prst="rect">
            <a:avLst/>
          </a:prstGeom>
          <a:noFill/>
        </p:spPr>
        <p:txBody>
          <a:bodyPr wrap="square">
            <a:spAutoFit/>
          </a:bodyPr>
          <a:lstStyle/>
          <a:p>
            <a:pPr algn="ctr"/>
            <a:r>
              <a:rPr lang="en-US" sz="2000" dirty="0">
                <a:solidFill>
                  <a:srgbClr val="000000"/>
                </a:solidFill>
                <a:latin typeface="Times New Roman" panose="02020603050405020304" pitchFamily="18" charset="0"/>
                <a:cs typeface="Times New Roman" panose="02020603050405020304" pitchFamily="18" charset="0"/>
              </a:rPr>
              <a:t>A simplified version </a:t>
            </a:r>
          </a:p>
          <a:p>
            <a:pPr algn="ctr"/>
            <a:r>
              <a:rPr lang="en-US" sz="2000" dirty="0">
                <a:solidFill>
                  <a:srgbClr val="000000"/>
                </a:solidFill>
                <a:latin typeface="Times New Roman" panose="02020603050405020304" pitchFamily="18" charset="0"/>
                <a:cs typeface="Times New Roman" panose="02020603050405020304" pitchFamily="18" charset="0"/>
              </a:rPr>
              <a:t>was provided for the PTMC</a:t>
            </a:r>
            <a:endParaRPr lang="en-CH" sz="2000" dirty="0"/>
          </a:p>
        </p:txBody>
      </p:sp>
    </p:spTree>
    <p:extLst>
      <p:ext uri="{BB962C8B-B14F-4D97-AF65-F5344CB8AC3E}">
        <p14:creationId xmlns:p14="http://schemas.microsoft.com/office/powerpoint/2010/main" val="7915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B515-FE4B-B747-9910-8FC932C76F3B}"/>
              </a:ext>
            </a:extLst>
          </p:cNvPr>
          <p:cNvSpPr>
            <a:spLocks noGrp="1"/>
          </p:cNvSpPr>
          <p:nvPr>
            <p:ph type="title"/>
          </p:nvPr>
        </p:nvSpPr>
        <p:spPr>
          <a:xfrm>
            <a:off x="1962855" y="218780"/>
            <a:ext cx="6700979" cy="590668"/>
          </a:xfrm>
        </p:spPr>
        <p:txBody>
          <a:bodyPr/>
          <a:lstStyle/>
          <a:p>
            <a:r>
              <a:rPr lang="en-US" sz="2800" dirty="0">
                <a:solidFill>
                  <a:srgbClr val="FF0000"/>
                </a:solidFill>
                <a:latin typeface="+mn-lt"/>
                <a:cs typeface="Times New Roman" panose="02020603050405020304" pitchFamily="18" charset="0"/>
              </a:rPr>
              <a:t>MatRad cases for PTMC</a:t>
            </a:r>
          </a:p>
        </p:txBody>
      </p:sp>
      <p:sp>
        <p:nvSpPr>
          <p:cNvPr id="3" name="Content Placeholder 2">
            <a:extLst>
              <a:ext uri="{FF2B5EF4-FFF2-40B4-BE49-F238E27FC236}">
                <a16:creationId xmlns:a16="http://schemas.microsoft.com/office/drawing/2014/main" id="{2B6E5EA3-174D-5347-9F2D-48DB22E37AA7}"/>
              </a:ext>
            </a:extLst>
          </p:cNvPr>
          <p:cNvSpPr>
            <a:spLocks noGrp="1"/>
          </p:cNvSpPr>
          <p:nvPr>
            <p:ph idx="1"/>
          </p:nvPr>
        </p:nvSpPr>
        <p:spPr>
          <a:xfrm>
            <a:off x="0" y="1048938"/>
            <a:ext cx="8972062" cy="3677689"/>
          </a:xfrm>
        </p:spPr>
        <p:txBody>
          <a:bodyPr/>
          <a:lstStyle/>
          <a:p>
            <a:r>
              <a:rPr lang="en-US" sz="2400" dirty="0">
                <a:solidFill>
                  <a:schemeClr val="tx1"/>
                </a:solidFill>
                <a:latin typeface="Times New Roman" panose="02020603050405020304" pitchFamily="18" charset="0"/>
                <a:cs typeface="Times New Roman" panose="02020603050405020304" pitchFamily="18" charset="0"/>
              </a:rPr>
              <a:t>The program installation package comes with 6 case studies:</a:t>
            </a:r>
          </a:p>
          <a:p>
            <a:pPr lvl="1"/>
            <a:r>
              <a:rPr lang="en-US" sz="2400" dirty="0">
                <a:solidFill>
                  <a:schemeClr val="tx1"/>
                </a:solidFill>
                <a:latin typeface="Times New Roman" panose="02020603050405020304" pitchFamily="18" charset="0"/>
                <a:cs typeface="Times New Roman" panose="02020603050405020304" pitchFamily="18" charset="0"/>
              </a:rPr>
              <a:t>TG 119 or phantom C</a:t>
            </a:r>
          </a:p>
          <a:p>
            <a:pPr lvl="1"/>
            <a:r>
              <a:rPr lang="en-US" sz="2400" dirty="0">
                <a:solidFill>
                  <a:schemeClr val="tx1"/>
                </a:solidFill>
                <a:latin typeface="Times New Roman" panose="02020603050405020304" pitchFamily="18" charset="0"/>
                <a:cs typeface="Times New Roman" panose="02020603050405020304" pitchFamily="18" charset="0"/>
              </a:rPr>
              <a:t>Liver</a:t>
            </a:r>
            <a:endParaRPr lang="sq-AL" sz="2400" dirty="0">
              <a:solidFill>
                <a:schemeClr val="tx1"/>
              </a:solidFill>
              <a:latin typeface="Times New Roman" panose="02020603050405020304" pitchFamily="18" charset="0"/>
              <a:cs typeface="Times New Roman" panose="02020603050405020304" pitchFamily="18" charset="0"/>
            </a:endParaRPr>
          </a:p>
          <a:p>
            <a:pPr lvl="1"/>
            <a:r>
              <a:rPr lang="sq-AL" sz="2400" dirty="0">
                <a:solidFill>
                  <a:schemeClr val="tx1"/>
                </a:solidFill>
                <a:latin typeface="Times New Roman" panose="02020603050405020304" pitchFamily="18" charset="0"/>
                <a:cs typeface="Times New Roman" panose="02020603050405020304" pitchFamily="18" charset="0"/>
              </a:rPr>
              <a:t>Prostat</a:t>
            </a:r>
            <a:r>
              <a:rPr lang="en-US" sz="2400" dirty="0">
                <a:solidFill>
                  <a:schemeClr val="tx1"/>
                </a:solidFill>
                <a:latin typeface="Times New Roman" panose="02020603050405020304" pitchFamily="18" charset="0"/>
                <a:cs typeface="Times New Roman" panose="02020603050405020304" pitchFamily="18" charset="0"/>
              </a:rPr>
              <a:t>e</a:t>
            </a:r>
          </a:p>
          <a:p>
            <a:pPr lvl="1"/>
            <a:r>
              <a:rPr lang="en-US" sz="2400" dirty="0">
                <a:solidFill>
                  <a:schemeClr val="tx1"/>
                </a:solidFill>
                <a:latin typeface="Times New Roman" panose="02020603050405020304" pitchFamily="18" charset="0"/>
                <a:cs typeface="Times New Roman" panose="02020603050405020304" pitchFamily="18" charset="0"/>
              </a:rPr>
              <a:t>Head &amp; Neck (H&amp;N)</a:t>
            </a:r>
            <a:endParaRPr lang="sq-AL" sz="2400" dirty="0">
              <a:solidFill>
                <a:schemeClr val="tx1"/>
              </a:solidFill>
              <a:latin typeface="Times New Roman" panose="02020603050405020304" pitchFamily="18" charset="0"/>
              <a:cs typeface="Times New Roman" panose="02020603050405020304" pitchFamily="18" charset="0"/>
            </a:endParaRPr>
          </a:p>
          <a:p>
            <a:pPr lvl="1"/>
            <a:r>
              <a:rPr lang="sq-AL" sz="2400" dirty="0">
                <a:solidFill>
                  <a:schemeClr val="tx1"/>
                </a:solidFill>
                <a:latin typeface="Times New Roman" panose="02020603050405020304" pitchFamily="18" charset="0"/>
                <a:cs typeface="Times New Roman" panose="02020603050405020304" pitchFamily="18" charset="0"/>
              </a:rPr>
              <a:t>Box phantom</a:t>
            </a:r>
          </a:p>
          <a:p>
            <a:pPr lvl="1"/>
            <a:r>
              <a:rPr lang="sq-AL" sz="2400" dirty="0">
                <a:solidFill>
                  <a:schemeClr val="tx1"/>
                </a:solidFill>
                <a:latin typeface="Times New Roman" panose="02020603050405020304" pitchFamily="18" charset="0"/>
                <a:cs typeface="Times New Roman" panose="02020603050405020304" pitchFamily="18" charset="0"/>
              </a:rPr>
              <a:t>Alderson case</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6" name="Picture 1" descr="page1image28293760">
            <a:extLst>
              <a:ext uri="{FF2B5EF4-FFF2-40B4-BE49-F238E27FC236}">
                <a16:creationId xmlns:a16="http://schemas.microsoft.com/office/drawing/2014/main" id="{0641023C-C0A9-6AFF-7E82-C02FB82CE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915"/>
            <a:ext cx="2695575" cy="7085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3450E0F1-19EE-05FB-0726-4299F0926F82}"/>
              </a:ext>
            </a:extLst>
          </p:cNvPr>
          <p:cNvPicPr>
            <a:picLocks noChangeAspect="1"/>
          </p:cNvPicPr>
          <p:nvPr/>
        </p:nvPicPr>
        <p:blipFill>
          <a:blip r:embed="rId3"/>
          <a:stretch>
            <a:fillRect/>
          </a:stretch>
        </p:blipFill>
        <p:spPr>
          <a:xfrm>
            <a:off x="3553098" y="1865376"/>
            <a:ext cx="2623566" cy="2792591"/>
          </a:xfrm>
          <a:prstGeom prst="rect">
            <a:avLst/>
          </a:prstGeom>
        </p:spPr>
      </p:pic>
      <p:grpSp>
        <p:nvGrpSpPr>
          <p:cNvPr id="7" name="Google Shape;291;p17">
            <a:extLst>
              <a:ext uri="{FF2B5EF4-FFF2-40B4-BE49-F238E27FC236}">
                <a16:creationId xmlns:a16="http://schemas.microsoft.com/office/drawing/2014/main" id="{39C1FEC7-9814-1B63-7E89-0F4F67231095}"/>
              </a:ext>
            </a:extLst>
          </p:cNvPr>
          <p:cNvGrpSpPr/>
          <p:nvPr/>
        </p:nvGrpSpPr>
        <p:grpSpPr>
          <a:xfrm>
            <a:off x="6236208" y="2014613"/>
            <a:ext cx="2845269" cy="2494116"/>
            <a:chOff x="5493075" y="1506838"/>
            <a:chExt cx="3190875" cy="2419350"/>
          </a:xfrm>
        </p:grpSpPr>
        <p:pic>
          <p:nvPicPr>
            <p:cNvPr id="8" name="Google Shape;292;p17">
              <a:extLst>
                <a:ext uri="{FF2B5EF4-FFF2-40B4-BE49-F238E27FC236}">
                  <a16:creationId xmlns:a16="http://schemas.microsoft.com/office/drawing/2014/main" id="{ECB018F9-CBC1-CC4F-45A1-1B1BF5CF08C6}"/>
                </a:ext>
              </a:extLst>
            </p:cNvPr>
            <p:cNvPicPr preferRelativeResize="0"/>
            <p:nvPr/>
          </p:nvPicPr>
          <p:blipFill rotWithShape="1">
            <a:blip r:embed="rId4">
              <a:alphaModFix/>
            </a:blip>
            <a:srcRect/>
            <a:stretch/>
          </p:blipFill>
          <p:spPr>
            <a:xfrm>
              <a:off x="5493075" y="1506838"/>
              <a:ext cx="3190875" cy="2419350"/>
            </a:xfrm>
            <a:prstGeom prst="rect">
              <a:avLst/>
            </a:prstGeom>
            <a:noFill/>
            <a:ln>
              <a:noFill/>
            </a:ln>
          </p:spPr>
        </p:pic>
        <p:sp>
          <p:nvSpPr>
            <p:cNvPr id="9" name="Google Shape;293;p17">
              <a:extLst>
                <a:ext uri="{FF2B5EF4-FFF2-40B4-BE49-F238E27FC236}">
                  <a16:creationId xmlns:a16="http://schemas.microsoft.com/office/drawing/2014/main" id="{00E19271-D0F2-5F5A-5875-A22CC6E1488C}"/>
                </a:ext>
              </a:extLst>
            </p:cNvPr>
            <p:cNvSpPr txBox="1"/>
            <p:nvPr/>
          </p:nvSpPr>
          <p:spPr>
            <a:xfrm>
              <a:off x="6345625" y="1867850"/>
              <a:ext cx="14190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s" sz="1400" b="1" i="0" u="none" strike="noStrike" cap="none" dirty="0">
                  <a:solidFill>
                    <a:srgbClr val="000000"/>
                  </a:solidFill>
                  <a:latin typeface="Arial"/>
                  <a:ea typeface="Arial"/>
                  <a:cs typeface="Arial"/>
                  <a:sym typeface="Arial"/>
                </a:rPr>
                <a:t>Irradiation part</a:t>
              </a:r>
              <a:endParaRPr sz="1400" b="1" i="0" u="none" strike="noStrike" cap="none" dirty="0">
                <a:solidFill>
                  <a:srgbClr val="000000"/>
                </a:solidFill>
                <a:latin typeface="Arial"/>
                <a:ea typeface="Arial"/>
                <a:cs typeface="Arial"/>
                <a:sym typeface="Arial"/>
              </a:endParaRPr>
            </a:p>
          </p:txBody>
        </p:sp>
        <p:sp>
          <p:nvSpPr>
            <p:cNvPr id="10" name="Google Shape;294;p17">
              <a:extLst>
                <a:ext uri="{FF2B5EF4-FFF2-40B4-BE49-F238E27FC236}">
                  <a16:creationId xmlns:a16="http://schemas.microsoft.com/office/drawing/2014/main" id="{6807FE73-514B-227A-BC04-083BCA79BDB3}"/>
                </a:ext>
              </a:extLst>
            </p:cNvPr>
            <p:cNvSpPr txBox="1"/>
            <p:nvPr/>
          </p:nvSpPr>
          <p:spPr>
            <a:xfrm>
              <a:off x="6222540" y="2870370"/>
              <a:ext cx="1665169"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s" sz="1200" b="1" i="0" u="none" strike="noStrike" cap="none" dirty="0">
                  <a:solidFill>
                    <a:srgbClr val="000000"/>
                  </a:solidFill>
                  <a:latin typeface="Arial"/>
                  <a:ea typeface="Arial"/>
                  <a:cs typeface="Arial"/>
                  <a:sym typeface="Arial"/>
                </a:rPr>
                <a:t>Avoid the center</a:t>
              </a:r>
              <a:endParaRPr sz="1200" b="1"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10908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21573"/>
            <a:ext cx="6408615" cy="4139414"/>
          </a:xfrm>
        </p:spPr>
        <p:txBody>
          <a:bodyPr>
            <a:normAutofit fontScale="92500" lnSpcReduction="20000"/>
          </a:bodyPr>
          <a:lstStyle/>
          <a:p>
            <a:pPr lvl="0" algn="just">
              <a:buChar char="-"/>
            </a:pPr>
            <a:endParaRPr lang="es" sz="1400" b="1" dirty="0">
              <a:solidFill>
                <a:schemeClr val="tx1"/>
              </a:solidFill>
              <a:latin typeface="Times New Roman" panose="02020603050405020304" pitchFamily="18" charset="0"/>
              <a:cs typeface="Times New Roman" panose="02020603050405020304" pitchFamily="18" charset="0"/>
            </a:endParaRPr>
          </a:p>
          <a:p>
            <a:pPr lvl="0" algn="just">
              <a:buChar char="-"/>
            </a:pPr>
            <a:r>
              <a:rPr lang="es" sz="1400" u="sng" dirty="0">
                <a:solidFill>
                  <a:schemeClr val="tx1"/>
                </a:solidFill>
                <a:latin typeface="Times New Roman" panose="02020603050405020304" pitchFamily="18" charset="0"/>
                <a:cs typeface="Times New Roman" panose="02020603050405020304" pitchFamily="18" charset="0"/>
              </a:rPr>
              <a:t>GTV</a:t>
            </a:r>
            <a:r>
              <a:rPr lang="es"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or</a:t>
            </a:r>
            <a:r>
              <a:rPr lang="es" sz="1400" dirty="0">
                <a:solidFill>
                  <a:schemeClr val="tx1"/>
                </a:solidFill>
                <a:latin typeface="Times New Roman" panose="02020603050405020304" pitchFamily="18" charset="0"/>
                <a:cs typeface="Times New Roman" panose="02020603050405020304" pitchFamily="18" charset="0"/>
              </a:rPr>
              <a:t> gross tumor volume is defined as the macroscopic target tumor and </a:t>
            </a:r>
            <a:r>
              <a:rPr lang="es" sz="1400" b="1" dirty="0">
                <a:solidFill>
                  <a:schemeClr val="tx1"/>
                </a:solidFill>
                <a:latin typeface="Times New Roman" panose="02020603050405020304" pitchFamily="18" charset="0"/>
                <a:cs typeface="Times New Roman" panose="02020603050405020304" pitchFamily="18" charset="0"/>
              </a:rPr>
              <a:t>is the exact location of the malignancy, </a:t>
            </a:r>
            <a:r>
              <a:rPr lang="es" sz="1400" dirty="0">
                <a:solidFill>
                  <a:schemeClr val="tx1"/>
                </a:solidFill>
                <a:latin typeface="Times New Roman" panose="02020603050405020304" pitchFamily="18" charset="0"/>
                <a:cs typeface="Times New Roman" panose="02020603050405020304" pitchFamily="18" charset="0"/>
              </a:rPr>
              <a:t>as evidenced by imaging methods. It may consist of the inital tumor, </a:t>
            </a:r>
            <a:r>
              <a:rPr lang="en-US" sz="1400" dirty="0">
                <a:solidFill>
                  <a:schemeClr val="tx1"/>
                </a:solidFill>
                <a:latin typeface="Times New Roman" panose="02020603050405020304" pitchFamily="18" charset="0"/>
                <a:cs typeface="Times New Roman" panose="02020603050405020304" pitchFamily="18" charset="0"/>
              </a:rPr>
              <a:t>metastatic</a:t>
            </a:r>
            <a:r>
              <a:rPr lang="es" sz="1400" dirty="0">
                <a:solidFill>
                  <a:schemeClr val="tx1"/>
                </a:solidFill>
                <a:latin typeface="Times New Roman" panose="02020603050405020304" pitchFamily="18" charset="0"/>
                <a:cs typeface="Times New Roman" panose="02020603050405020304" pitchFamily="18" charset="0"/>
              </a:rPr>
              <a:t> lymphadenopathy or other meatastases.</a:t>
            </a:r>
          </a:p>
          <a:p>
            <a:pPr lvl="0" algn="just">
              <a:buChar char="-"/>
            </a:pPr>
            <a:endParaRPr lang="el-GR"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s" sz="1400" u="sng" dirty="0">
                <a:solidFill>
                  <a:schemeClr val="tx1"/>
                </a:solidFill>
                <a:latin typeface="Times New Roman" panose="02020603050405020304" pitchFamily="18" charset="0"/>
                <a:cs typeface="Times New Roman" panose="02020603050405020304" pitchFamily="18" charset="0"/>
              </a:rPr>
              <a:t>CTV</a:t>
            </a:r>
            <a:r>
              <a:rPr lang="es"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or</a:t>
            </a:r>
            <a:r>
              <a:rPr lang="el-GR" sz="1400" dirty="0">
                <a:solidFill>
                  <a:schemeClr val="tx1"/>
                </a:solidFill>
                <a:latin typeface="Times New Roman" panose="02020603050405020304" pitchFamily="18" charset="0"/>
                <a:cs typeface="Times New Roman" panose="02020603050405020304" pitchFamily="18" charset="0"/>
              </a:rPr>
              <a:t> </a:t>
            </a:r>
            <a:r>
              <a:rPr lang="es" sz="1400" dirty="0">
                <a:solidFill>
                  <a:schemeClr val="tx1"/>
                </a:solidFill>
                <a:latin typeface="Times New Roman" panose="02020603050405020304" pitchFamily="18" charset="0"/>
                <a:cs typeface="Times New Roman" panose="02020603050405020304" pitchFamily="18" charset="0"/>
              </a:rPr>
              <a:t>clinical target volume</a:t>
            </a:r>
            <a:r>
              <a:rPr lang="el-GR"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is defined as </a:t>
            </a:r>
            <a:r>
              <a:rPr lang="en-US" sz="1400" b="1" dirty="0">
                <a:solidFill>
                  <a:schemeClr val="tx1"/>
                </a:solidFill>
                <a:latin typeface="Times New Roman" panose="02020603050405020304" pitchFamily="18" charset="0"/>
                <a:cs typeface="Times New Roman" panose="02020603050405020304" pitchFamily="18" charset="0"/>
              </a:rPr>
              <a:t>the target clinical tumor, where the radio physicist assumes that cancerous tissue is still present</a:t>
            </a:r>
            <a:r>
              <a:rPr lang="en-US" sz="1400" dirty="0">
                <a:solidFill>
                  <a:schemeClr val="tx1"/>
                </a:solidFill>
                <a:latin typeface="Times New Roman" panose="02020603050405020304" pitchFamily="18" charset="0"/>
                <a:cs typeface="Times New Roman" panose="02020603050405020304" pitchFamily="18" charset="0"/>
              </a:rPr>
              <a:t>. It consists of the tumor that is shown, if there is any, and any tissue with suspected tumor. </a:t>
            </a:r>
            <a:endParaRPr lang="sq-AL"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sv-SE" sz="1400" dirty="0">
                <a:solidFill>
                  <a:schemeClr val="tx1"/>
                </a:solidFill>
                <a:latin typeface="Times New Roman" panose="02020603050405020304" pitchFamily="18" charset="0"/>
                <a:cs typeface="Times New Roman" panose="02020603050405020304" pitchFamily="18" charset="0"/>
              </a:rPr>
              <a:t>CTV = GTV + 1 cm – 2 cm.</a:t>
            </a:r>
            <a:endParaRPr lang="sq-AL"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l-GR"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l-GR" sz="1400" u="sng" dirty="0">
                <a:solidFill>
                  <a:schemeClr val="tx1"/>
                </a:solidFill>
                <a:latin typeface="Times New Roman" panose="02020603050405020304" pitchFamily="18" charset="0"/>
                <a:cs typeface="Times New Roman" panose="02020603050405020304" pitchFamily="18" charset="0"/>
              </a:rPr>
              <a:t>PTV</a:t>
            </a:r>
            <a:r>
              <a:rPr lang="el-GR" sz="1400" b="1"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or</a:t>
            </a:r>
            <a:r>
              <a:rPr lang="el-GR" sz="1400" dirty="0">
                <a:solidFill>
                  <a:schemeClr val="tx1"/>
                </a:solidFill>
                <a:latin typeface="Times New Roman" panose="02020603050405020304" pitchFamily="18" charset="0"/>
                <a:cs typeface="Times New Roman" panose="02020603050405020304" pitchFamily="18" charset="0"/>
              </a:rPr>
              <a:t> "Planning Target Volume</a:t>
            </a:r>
            <a:r>
              <a:rPr lang="en-US" sz="1400" dirty="0">
                <a:solidFill>
                  <a:schemeClr val="tx1"/>
                </a:solidFill>
                <a:latin typeface="Times New Roman" panose="02020603050405020304" pitchFamily="18" charset="0"/>
                <a:cs typeface="Times New Roman" panose="02020603050405020304" pitchFamily="18" charset="0"/>
              </a:rPr>
              <a:t>” </a:t>
            </a:r>
            <a:r>
              <a:rPr lang="es-MX" sz="1400" dirty="0">
                <a:latin typeface="Times New Roman" panose="02020603050405020304" pitchFamily="18" charset="0"/>
                <a:cs typeface="Times New Roman" panose="02020603050405020304" pitchFamily="18" charset="0"/>
              </a:rPr>
              <a:t>is the area </a:t>
            </a:r>
            <a:r>
              <a:rPr lang="es-MX" sz="1400" b="1" dirty="0">
                <a:solidFill>
                  <a:schemeClr val="tx1"/>
                </a:solidFill>
                <a:latin typeface="Times New Roman" panose="02020603050405020304" pitchFamily="18" charset="0"/>
                <a:cs typeface="Times New Roman" panose="02020603050405020304" pitchFamily="18" charset="0"/>
              </a:rPr>
              <a:t>we plan to treat with radiation. It includes the CTV—the area where cancer might be—and adds extra space around it. This extra margin helps make sure the treatment still hits the right spot,</a:t>
            </a:r>
            <a:r>
              <a:rPr lang="es-MX" sz="1400" dirty="0">
                <a:latin typeface="Times New Roman" panose="02020603050405020304" pitchFamily="18" charset="0"/>
                <a:cs typeface="Times New Roman" panose="02020603050405020304" pitchFamily="18" charset="0"/>
              </a:rPr>
              <a:t> even if the patient moves a little or is not in the exact same position each time.</a:t>
            </a:r>
          </a:p>
          <a:p>
            <a:pPr marL="0" indent="0" algn="just">
              <a:buNone/>
            </a:pPr>
            <a:endParaRPr lang="el-GR"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l-GR" sz="1400" u="sng" dirty="0">
                <a:solidFill>
                  <a:schemeClr val="tx1"/>
                </a:solidFill>
                <a:latin typeface="Times New Roman" panose="02020603050405020304" pitchFamily="18" charset="0"/>
                <a:cs typeface="Times New Roman" panose="02020603050405020304" pitchFamily="18" charset="0"/>
              </a:rPr>
              <a:t>OAR</a:t>
            </a:r>
            <a:r>
              <a:rPr lang="el-GR"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or</a:t>
            </a:r>
            <a:r>
              <a:rPr lang="el-GR" sz="1400" dirty="0">
                <a:solidFill>
                  <a:schemeClr val="tx1"/>
                </a:solidFill>
                <a:latin typeface="Times New Roman" panose="02020603050405020304" pitchFamily="18" charset="0"/>
                <a:cs typeface="Times New Roman" panose="02020603050405020304" pitchFamily="18" charset="0"/>
              </a:rPr>
              <a:t> “</a:t>
            </a:r>
            <a:r>
              <a:rPr lang="en-GB" sz="1400" dirty="0">
                <a:solidFill>
                  <a:schemeClr val="tx1"/>
                </a:solidFill>
                <a:latin typeface="Times New Roman" panose="02020603050405020304" pitchFamily="18" charset="0"/>
                <a:cs typeface="Times New Roman" panose="02020603050405020304" pitchFamily="18" charset="0"/>
              </a:rPr>
              <a:t>Organs At Risk</a:t>
            </a:r>
            <a:r>
              <a:rPr lang="el-GR" sz="1400" dirty="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 which are </a:t>
            </a:r>
            <a:r>
              <a:rPr lang="en-US" sz="1400" b="1" dirty="0">
                <a:solidFill>
                  <a:schemeClr val="tx1"/>
                </a:solidFill>
                <a:latin typeface="Times New Roman" panose="02020603050405020304" pitchFamily="18" charset="0"/>
                <a:cs typeface="Times New Roman" panose="02020603050405020304" pitchFamily="18" charset="0"/>
              </a:rPr>
              <a:t>the organs that are more sensitive compared to healthy tissue.</a:t>
            </a:r>
            <a:r>
              <a:rPr lang="en-US" sz="1400" dirty="0">
                <a:solidFill>
                  <a:schemeClr val="tx1"/>
                </a:solidFill>
                <a:latin typeface="Times New Roman" panose="02020603050405020304" pitchFamily="18" charset="0"/>
                <a:cs typeface="Times New Roman" panose="02020603050405020304" pitchFamily="18" charset="0"/>
              </a:rPr>
              <a:t> Organs in danger need adequate protection. Once the endangered organs are identifying an extra safety margin should be added to include their movement.</a:t>
            </a:r>
            <a:endParaRPr lang="sq-AL"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endParaRPr lang="el-GR" sz="1400" dirty="0">
              <a:solidFill>
                <a:schemeClr val="tx1"/>
              </a:solidFill>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1400" u="sng" dirty="0">
                <a:solidFill>
                  <a:schemeClr val="tx1"/>
                </a:solidFill>
                <a:latin typeface="Times New Roman" panose="02020603050405020304" pitchFamily="18" charset="0"/>
                <a:cs typeface="Times New Roman" panose="02020603050405020304" pitchFamily="18" charset="0"/>
              </a:rPr>
              <a:t>Gray</a:t>
            </a:r>
            <a:r>
              <a:rPr lang="en-US" sz="1400" dirty="0">
                <a:solidFill>
                  <a:schemeClr val="tx1"/>
                </a:solidFill>
                <a:latin typeface="Times New Roman" panose="02020603050405020304" pitchFamily="18" charset="0"/>
                <a:cs typeface="Times New Roman" panose="02020603050405020304" pitchFamily="18" charset="0"/>
              </a:rPr>
              <a:t> (Gy) </a:t>
            </a:r>
            <a:r>
              <a:rPr lang="es-MX" sz="1400" dirty="0">
                <a:latin typeface="Times New Roman" panose="02020603050405020304" pitchFamily="18" charset="0"/>
                <a:cs typeface="Times New Roman" panose="02020603050405020304" pitchFamily="18" charset="0"/>
              </a:rPr>
              <a:t>A gray is a </a:t>
            </a:r>
            <a:r>
              <a:rPr lang="es-MX" sz="1400" b="1" dirty="0">
                <a:latin typeface="Times New Roman" panose="02020603050405020304" pitchFamily="18" charset="0"/>
                <a:cs typeface="Times New Roman" panose="02020603050405020304" pitchFamily="18" charset="0"/>
              </a:rPr>
              <a:t>unit used to measure how much radiation energy is absorbed by the body</a:t>
            </a:r>
            <a:r>
              <a:rPr lang="es-MX" sz="1400" dirty="0">
                <a:latin typeface="Times New Roman" panose="02020603050405020304" pitchFamily="18" charset="0"/>
                <a:cs typeface="Times New Roman" panose="02020603050405020304" pitchFamily="18" charset="0"/>
              </a:rPr>
              <a:t>. One gray means that one kilogram of tissue has absorbed one joule of energy.</a:t>
            </a:r>
            <a:endParaRPr lang="el-GR" sz="1400" dirty="0">
              <a:solidFill>
                <a:schemeClr val="tx1"/>
              </a:solidFill>
              <a:latin typeface="Times New Roman" panose="02020603050405020304" pitchFamily="18" charset="0"/>
              <a:cs typeface="Times New Roman" panose="02020603050405020304" pitchFamily="18" charset="0"/>
            </a:endParaRPr>
          </a:p>
        </p:txBody>
      </p:sp>
      <p:pic>
        <p:nvPicPr>
          <p:cNvPr id="6" name="Grafik 3"/>
          <p:cNvPicPr>
            <a:picLocks noChangeAspect="1"/>
          </p:cNvPicPr>
          <p:nvPr/>
        </p:nvPicPr>
        <p:blipFill>
          <a:blip r:embed="rId2"/>
          <a:stretch>
            <a:fillRect/>
          </a:stretch>
        </p:blipFill>
        <p:spPr>
          <a:xfrm>
            <a:off x="6323158" y="2820098"/>
            <a:ext cx="2820842" cy="2140889"/>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6323158" y="987603"/>
            <a:ext cx="2664519" cy="1628996"/>
          </a:xfrm>
          <a:prstGeom prst="rect">
            <a:avLst/>
          </a:prstGeom>
        </p:spPr>
      </p:pic>
      <p:sp>
        <p:nvSpPr>
          <p:cNvPr id="5" name="CuadroTexto 4">
            <a:extLst>
              <a:ext uri="{FF2B5EF4-FFF2-40B4-BE49-F238E27FC236}">
                <a16:creationId xmlns:a16="http://schemas.microsoft.com/office/drawing/2014/main" id="{39C66B80-A177-CA88-879D-47C63BDAC17B}"/>
              </a:ext>
            </a:extLst>
          </p:cNvPr>
          <p:cNvSpPr txBox="1"/>
          <p:nvPr/>
        </p:nvSpPr>
        <p:spPr>
          <a:xfrm>
            <a:off x="2200030" y="-28158"/>
            <a:ext cx="4743939" cy="830997"/>
          </a:xfrm>
          <a:prstGeom prst="rect">
            <a:avLst/>
          </a:prstGeom>
        </p:spPr>
        <p:txBody>
          <a:bodyPr vert="horz" wrap="square" lIns="91440" tIns="45720" rIns="91440" bIns="45720" rtlCol="0" anchor="t">
            <a:spAutoFit/>
          </a:bodyPr>
          <a:lstStyle/>
          <a:p>
            <a:pPr algn="ctr"/>
            <a:r>
              <a:rPr lang="es-MX" sz="2400" b="1" dirty="0">
                <a:solidFill>
                  <a:srgbClr val="FF0000"/>
                </a:solidFill>
                <a:cs typeface="Times New Roman" panose="02020603050405020304" pitchFamily="18" charset="0"/>
              </a:rPr>
              <a:t>Fundamental Definition </a:t>
            </a:r>
          </a:p>
          <a:p>
            <a:pPr algn="ctr"/>
            <a:r>
              <a:rPr lang="es-MX" sz="2400" b="1" dirty="0">
                <a:solidFill>
                  <a:srgbClr val="FF0000"/>
                </a:solidFill>
                <a:cs typeface="Times New Roman" panose="02020603050405020304" pitchFamily="18" charset="0"/>
              </a:rPr>
              <a:t>used by matRad</a:t>
            </a:r>
          </a:p>
        </p:txBody>
      </p:sp>
      <p:pic>
        <p:nvPicPr>
          <p:cNvPr id="8" name="Picture 1" descr="page1image28293760">
            <a:extLst>
              <a:ext uri="{FF2B5EF4-FFF2-40B4-BE49-F238E27FC236}">
                <a16:creationId xmlns:a16="http://schemas.microsoft.com/office/drawing/2014/main" id="{583C4F05-9E74-1A84-76DE-FB610BB559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2" y="94306"/>
            <a:ext cx="2695575" cy="70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91586"/>
      </p:ext>
    </p:extLst>
  </p:cSld>
  <p:clrMapOvr>
    <a:masterClrMapping/>
  </p:clrMapOvr>
</p:sld>
</file>

<file path=ppt/theme/theme1.xml><?xml version="1.0" encoding="utf-8"?>
<a:theme xmlns:a="http://schemas.openxmlformats.org/drawingml/2006/main" name="fair-gsi-folienmaster_2017_onering">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thm15="http://schemas.microsoft.com/office/thememl/2012/main" name="UNBEKANNT" id="{701AB067-3694-5346-B63B-076BA46C8D18}" vid="{6FF6D1D2-2E86-3E48-AFB0-BC8599EE19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8006</TotalTime>
  <Words>1513</Words>
  <Application>Microsoft Office PowerPoint</Application>
  <PresentationFormat>On-screen Show (16:9)</PresentationFormat>
  <Paragraphs>194</Paragraphs>
  <Slides>29</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Amatic SC</vt:lpstr>
      <vt:lpstr>Arial</vt:lpstr>
      <vt:lpstr>Arial MT</vt:lpstr>
      <vt:lpstr>Calibri</vt:lpstr>
      <vt:lpstr>Calibri Light</vt:lpstr>
      <vt:lpstr>Source Code Pro</vt:lpstr>
      <vt:lpstr>Times New Roman</vt:lpstr>
      <vt:lpstr>Verdana</vt:lpstr>
      <vt:lpstr>Wingdings</vt:lpstr>
      <vt:lpstr>fair-gsi-folienmaster_2017_onering</vt:lpstr>
      <vt:lpstr>Office Theme</vt:lpstr>
      <vt:lpstr>What is matRad?</vt:lpstr>
      <vt:lpstr>Particle Therapy Masterclass 2021</vt:lpstr>
      <vt:lpstr>PowerPoint Presentation</vt:lpstr>
      <vt:lpstr>Radiotherapy</vt:lpstr>
      <vt:lpstr>What is MatRad?</vt:lpstr>
      <vt:lpstr>How can you use the software?</vt:lpstr>
      <vt:lpstr>PowerPoint Presentation</vt:lpstr>
      <vt:lpstr>MatRad cases for PTMC</vt:lpstr>
      <vt:lpstr>PowerPoint Presentation</vt:lpstr>
      <vt:lpstr>Import of images (CT) , structure set and RT plans</vt:lpstr>
      <vt:lpstr>PowerPoint Presentation</vt:lpstr>
      <vt:lpstr>Planes </vt:lpstr>
      <vt:lpstr>Head &amp; Neck case</vt:lpstr>
      <vt:lpstr>PowerPoint Presentation</vt:lpstr>
      <vt:lpstr>Treatment Planning System   – TPS matRad</vt:lpstr>
      <vt:lpstr>Starting the program</vt:lpstr>
      <vt:lpstr>Graphical User Interface  of matRad</vt:lpstr>
      <vt:lpstr>Isocenter</vt:lpstr>
      <vt:lpstr>Panel: Plan</vt:lpstr>
      <vt:lpstr>Panel: Workflow</vt:lpstr>
      <vt:lpstr>Panel: Workflow</vt:lpstr>
      <vt:lpstr>Workflow  Exponential distribution </vt:lpstr>
      <vt:lpstr>Workflow: Save to GUI</vt:lpstr>
      <vt:lpstr>Visualization</vt:lpstr>
      <vt:lpstr>DVH for each case of study</vt:lpstr>
      <vt:lpstr>Summary of the processes </vt:lpstr>
      <vt:lpstr>TG119 Phantom case</vt:lpstr>
      <vt:lpstr>Liver case </vt:lpstr>
      <vt:lpstr>Prostate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Çfarë është matRad</dc:title>
  <dc:creator>Nermine Muradi</dc:creator>
  <cp:lastModifiedBy>Admin</cp:lastModifiedBy>
  <cp:revision>83</cp:revision>
  <dcterms:created xsi:type="dcterms:W3CDTF">2021-03-25T22:07:12Z</dcterms:created>
  <dcterms:modified xsi:type="dcterms:W3CDTF">2026-05-31T20:16:36Z</dcterms:modified>
</cp:coreProperties>
</file>