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535" r:id="rId17"/>
    <p:sldId id="537" r:id="rId18"/>
  </p:sldIdLst>
  <p:sldSz cx="12192000" cy="6858000"/>
  <p:notesSz cx="6858000" cy="9144000"/>
  <p:defaultTextStyle>
    <a:defPPr>
      <a:defRPr lang="de-DE"/>
    </a:defPPr>
    <a:lvl1pPr marL="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7" d="100"/>
          <a:sy n="137" d="100"/>
        </p:scale>
        <p:origin x="1072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B01AF-5ABB-4598-8202-810C5001346F}" type="doc">
      <dgm:prSet loTypeId="urn:microsoft.com/office/officeart/2005/8/layout/venn1#1" loCatId="relationship" qsTypeId="urn:microsoft.com/office/officeart/2005/8/quickstyle/simple1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sl-SI"/>
        </a:p>
      </dgm:t>
    </dgm:pt>
    <dgm:pt modelId="{6CFC4E35-8F44-4EE7-9E9E-2C8FAA145C2F}">
      <dgm:prSet custT="1"/>
      <dgm:spPr bwMode="auto">
        <a:solidFill>
          <a:schemeClr val="tx2">
            <a:lumMod val="25000"/>
            <a:lumOff val="75000"/>
            <a:alpha val="50000"/>
          </a:schemeClr>
        </a:solidFill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pPr>
            <a:defRPr/>
          </a:pPr>
          <a:r>
            <a:rPr lang="sl-SI" sz="1800" b="1"/>
            <a:t>Nedoločljivost:</a:t>
          </a:r>
          <a:r>
            <a:rPr lang="sl-SI" sz="1800"/>
            <a:t> neopredeljivo število elementov</a:t>
          </a:r>
          <a:endParaRPr/>
        </a:p>
      </dgm:t>
    </dgm:pt>
    <dgm:pt modelId="{7AA72309-4B42-4E16-9332-F9BE6B0ACEF2}" type="parTrans" cxnId="{DB24C156-CD2D-4863-B038-1FCD7E1F8598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C64C17B9-253B-461B-ADC2-2FF4D5D51890}" type="sibTrans" cxnId="{DB24C156-CD2D-4863-B038-1FCD7E1F8598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07090A59-E442-4829-9BB6-9596B70883ED}">
      <dgm:prSet custT="1"/>
      <dgm:spPr bwMode="auto">
        <a:solidFill>
          <a:schemeClr val="tx2">
            <a:lumMod val="25000"/>
            <a:lumOff val="75000"/>
            <a:alpha val="50000"/>
          </a:schemeClr>
        </a:solidFill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pPr>
            <a:defRPr/>
          </a:pPr>
          <a:r>
            <a:rPr lang="sl-SI" sz="1800" b="1"/>
            <a:t>Nepovratnost:</a:t>
          </a:r>
          <a:r>
            <a:rPr lang="sl-SI" sz="1800"/>
            <a:t> nelinearna termodinamika</a:t>
          </a:r>
          <a:endParaRPr/>
        </a:p>
      </dgm:t>
    </dgm:pt>
    <dgm:pt modelId="{1C8C2C79-5A63-4CA6-ADF0-BEF84871633C}" type="parTrans" cxnId="{231EF033-2E2B-427C-A2BB-9C1E8060BCE5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A3E6A755-B823-44C9-A6C1-81C5D64910C5}" type="sibTrans" cxnId="{231EF033-2E2B-427C-A2BB-9C1E8060BCE5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EC540217-8606-478C-A5A2-3F9092D92DD0}">
      <dgm:prSet custT="1"/>
      <dgm:spPr bwMode="auto">
        <a:solidFill>
          <a:schemeClr val="tx2">
            <a:lumMod val="25000"/>
            <a:lumOff val="75000"/>
            <a:alpha val="50000"/>
          </a:schemeClr>
        </a:solidFill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pPr>
            <a:defRPr/>
          </a:pPr>
          <a:r>
            <a:rPr lang="sl-SI" sz="1800" b="1"/>
            <a:t>Nepredvidljivost:</a:t>
          </a:r>
          <a:r>
            <a:rPr lang="sl-SI" sz="1800"/>
            <a:t> bifurkatnost</a:t>
          </a:r>
        </a:p>
      </dgm:t>
    </dgm:pt>
    <dgm:pt modelId="{79036793-4ABA-4643-9F89-F4C8A5A92E66}" type="parTrans" cxnId="{C3E32D57-9EB2-4751-8A77-73DED9F25168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9DEFFD7D-6980-4266-8ABD-CBBAF1BE806B}" type="sibTrans" cxnId="{C3E32D57-9EB2-4751-8A77-73DED9F25168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41D6D9D9-55B5-4BE0-AF2E-E6C1766A5ADC}" type="pres">
      <dgm:prSet presAssocID="{796B01AF-5ABB-4598-8202-810C5001346F}" presName="compositeShape" presStyleCnt="0">
        <dgm:presLayoutVars>
          <dgm:chMax val="7"/>
          <dgm:dir/>
          <dgm:resizeHandles val="exact"/>
        </dgm:presLayoutVars>
      </dgm:prSet>
      <dgm:spPr bwMode="auto"/>
    </dgm:pt>
    <dgm:pt modelId="{5F95993A-E6AC-452A-A283-9E0449BB1F5D}" type="pres">
      <dgm:prSet presAssocID="{6CFC4E35-8F44-4EE7-9E9E-2C8FAA145C2F}" presName="circ1" presStyleLbl="vennNode1" presStyleIdx="0" presStyleCnt="3" custLinFactNeighborX="-5209" custLinFactNeighborY="1342"/>
      <dgm:spPr bwMode="auto"/>
    </dgm:pt>
    <dgm:pt modelId="{2F31050F-02F0-4857-AA99-7A7284612945}" type="pres">
      <dgm:prSet presAssocID="{6CFC4E35-8F44-4EE7-9E9E-2C8FAA145C2F}" presName="circ1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  <dgm:pt modelId="{060C62E1-8F42-4A11-B373-F77B3A6B7FEC}" type="pres">
      <dgm:prSet presAssocID="{07090A59-E442-4829-9BB6-9596B70883ED}" presName="circ2" presStyleLbl="vennNode1" presStyleIdx="1" presStyleCnt="3"/>
      <dgm:spPr bwMode="auto"/>
    </dgm:pt>
    <dgm:pt modelId="{E76982C3-4CF2-466F-BF29-56F4D8CF11B7}" type="pres">
      <dgm:prSet presAssocID="{07090A59-E442-4829-9BB6-9596B70883ED}" presName="circ2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  <dgm:pt modelId="{896EBEFC-2B03-476B-BBEC-9664B04D9930}" type="pres">
      <dgm:prSet presAssocID="{EC540217-8606-478C-A5A2-3F9092D92DD0}" presName="circ3" presStyleLbl="vennNode1" presStyleIdx="2" presStyleCnt="3"/>
      <dgm:spPr bwMode="auto"/>
    </dgm:pt>
    <dgm:pt modelId="{45AC97DD-F087-4446-BABB-B3D40BC3C843}" type="pres">
      <dgm:prSet presAssocID="{EC540217-8606-478C-A5A2-3F9092D92DD0}" presName="circ3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A5D0A527-4A8F-4BA5-979D-AEDA049AE729}" type="presOf" srcId="{6CFC4E35-8F44-4EE7-9E9E-2C8FAA145C2F}" destId="{5F95993A-E6AC-452A-A283-9E0449BB1F5D}" srcOrd="0" destOrd="0" presId="urn:microsoft.com/office/officeart/2005/8/layout/venn1#1"/>
    <dgm:cxn modelId="{231EF033-2E2B-427C-A2BB-9C1E8060BCE5}" srcId="{796B01AF-5ABB-4598-8202-810C5001346F}" destId="{07090A59-E442-4829-9BB6-9596B70883ED}" srcOrd="1" destOrd="0" parTransId="{1C8C2C79-5A63-4CA6-ADF0-BEF84871633C}" sibTransId="{A3E6A755-B823-44C9-A6C1-81C5D64910C5}"/>
    <dgm:cxn modelId="{25EC3D5E-6DE7-436F-8899-4C8C01E54B1C}" type="presOf" srcId="{EC540217-8606-478C-A5A2-3F9092D92DD0}" destId="{896EBEFC-2B03-476B-BBEC-9664B04D9930}" srcOrd="0" destOrd="0" presId="urn:microsoft.com/office/officeart/2005/8/layout/venn1#1"/>
    <dgm:cxn modelId="{4D956D56-548A-483D-A5CC-90B573D1EC00}" type="presOf" srcId="{796B01AF-5ABB-4598-8202-810C5001346F}" destId="{41D6D9D9-55B5-4BE0-AF2E-E6C1766A5ADC}" srcOrd="0" destOrd="0" presId="urn:microsoft.com/office/officeart/2005/8/layout/venn1#1"/>
    <dgm:cxn modelId="{DB24C156-CD2D-4863-B038-1FCD7E1F8598}" srcId="{796B01AF-5ABB-4598-8202-810C5001346F}" destId="{6CFC4E35-8F44-4EE7-9E9E-2C8FAA145C2F}" srcOrd="0" destOrd="0" parTransId="{7AA72309-4B42-4E16-9332-F9BE6B0ACEF2}" sibTransId="{C64C17B9-253B-461B-ADC2-2FF4D5D51890}"/>
    <dgm:cxn modelId="{C3E32D57-9EB2-4751-8A77-73DED9F25168}" srcId="{796B01AF-5ABB-4598-8202-810C5001346F}" destId="{EC540217-8606-478C-A5A2-3F9092D92DD0}" srcOrd="2" destOrd="0" parTransId="{79036793-4ABA-4643-9F89-F4C8A5A92E66}" sibTransId="{9DEFFD7D-6980-4266-8ABD-CBBAF1BE806B}"/>
    <dgm:cxn modelId="{DC126E86-648E-4DDF-A548-EF2BFE1E43D3}" type="presOf" srcId="{07090A59-E442-4829-9BB6-9596B70883ED}" destId="{E76982C3-4CF2-466F-BF29-56F4D8CF11B7}" srcOrd="1" destOrd="0" presId="urn:microsoft.com/office/officeart/2005/8/layout/venn1#1"/>
    <dgm:cxn modelId="{382269AD-F546-487E-9D97-80B7202F5D57}" type="presOf" srcId="{6CFC4E35-8F44-4EE7-9E9E-2C8FAA145C2F}" destId="{2F31050F-02F0-4857-AA99-7A7284612945}" srcOrd="1" destOrd="0" presId="urn:microsoft.com/office/officeart/2005/8/layout/venn1#1"/>
    <dgm:cxn modelId="{E547CBB5-CA8A-4C65-9102-643BBEEF5734}" type="presOf" srcId="{EC540217-8606-478C-A5A2-3F9092D92DD0}" destId="{45AC97DD-F087-4446-BABB-B3D40BC3C843}" srcOrd="1" destOrd="0" presId="urn:microsoft.com/office/officeart/2005/8/layout/venn1#1"/>
    <dgm:cxn modelId="{9145D3CE-8D0F-41F1-BC88-57A40BE6E260}" type="presOf" srcId="{07090A59-E442-4829-9BB6-9596B70883ED}" destId="{060C62E1-8F42-4A11-B373-F77B3A6B7FEC}" srcOrd="0" destOrd="0" presId="urn:microsoft.com/office/officeart/2005/8/layout/venn1#1"/>
    <dgm:cxn modelId="{45CA870D-7942-437E-89A7-3C51F2949D36}" type="presParOf" srcId="{41D6D9D9-55B5-4BE0-AF2E-E6C1766A5ADC}" destId="{5F95993A-E6AC-452A-A283-9E0449BB1F5D}" srcOrd="0" destOrd="0" presId="urn:microsoft.com/office/officeart/2005/8/layout/venn1#1"/>
    <dgm:cxn modelId="{CCDB6695-B5EE-4D1C-A4AF-7D33135FF3BD}" type="presParOf" srcId="{41D6D9D9-55B5-4BE0-AF2E-E6C1766A5ADC}" destId="{2F31050F-02F0-4857-AA99-7A7284612945}" srcOrd="1" destOrd="0" presId="urn:microsoft.com/office/officeart/2005/8/layout/venn1#1"/>
    <dgm:cxn modelId="{C30E98C1-CA44-4F1D-AFB7-C99FA0B327CF}" type="presParOf" srcId="{41D6D9D9-55B5-4BE0-AF2E-E6C1766A5ADC}" destId="{060C62E1-8F42-4A11-B373-F77B3A6B7FEC}" srcOrd="2" destOrd="0" presId="urn:microsoft.com/office/officeart/2005/8/layout/venn1#1"/>
    <dgm:cxn modelId="{7E3292B8-438B-43A7-9F23-217126206E9C}" type="presParOf" srcId="{41D6D9D9-55B5-4BE0-AF2E-E6C1766A5ADC}" destId="{E76982C3-4CF2-466F-BF29-56F4D8CF11B7}" srcOrd="3" destOrd="0" presId="urn:microsoft.com/office/officeart/2005/8/layout/venn1#1"/>
    <dgm:cxn modelId="{3D1802FB-A60F-460C-AFF8-33292E690F08}" type="presParOf" srcId="{41D6D9D9-55B5-4BE0-AF2E-E6C1766A5ADC}" destId="{896EBEFC-2B03-476B-BBEC-9664B04D9930}" srcOrd="4" destOrd="0" presId="urn:microsoft.com/office/officeart/2005/8/layout/venn1#1"/>
    <dgm:cxn modelId="{4E601D42-2155-4330-A1D8-3B31159F757F}" type="presParOf" srcId="{41D6D9D9-55B5-4BE0-AF2E-E6C1766A5ADC}" destId="{45AC97DD-F087-4446-BABB-B3D40BC3C843}" srcOrd="5" destOrd="0" presId="urn:microsoft.com/office/officeart/2005/8/layout/venn1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F272F-3156-4F76-8A52-958699D62C78}" type="doc">
      <dgm:prSet loTypeId="urn:microsoft.com/office/officeart/2005/8/layout/venn1#2" loCatId="relationship" qsTypeId="urn:microsoft.com/office/officeart/2005/8/quickstyle/simple1#2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sl-SI"/>
        </a:p>
      </dgm:t>
    </dgm:pt>
    <dgm:pt modelId="{283BC65E-314A-4891-B3CF-37DA401D1EC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 bwMode="auto"/>
      <dgm:t>
        <a:bodyPr/>
        <a:lstStyle/>
        <a:p>
          <a:pPr>
            <a:defRPr/>
          </a:pPr>
          <a:r>
            <a:rPr lang="sl-SI" b="1"/>
            <a:t>Agrarni ekosistem</a:t>
          </a:r>
          <a:endParaRPr/>
        </a:p>
      </dgm:t>
    </dgm:pt>
    <dgm:pt modelId="{F5D0B6CB-68C8-4344-97D6-3916130E584B}" type="parTrans" cxnId="{8FB06520-7CC9-450D-8022-179085BE631E}">
      <dgm:prSet/>
      <dgm:spPr bwMode="auto"/>
      <dgm:t>
        <a:bodyPr/>
        <a:lstStyle/>
        <a:p>
          <a:pPr>
            <a:defRPr/>
          </a:pPr>
          <a:endParaRPr lang="sl-SI" b="1"/>
        </a:p>
      </dgm:t>
    </dgm:pt>
    <dgm:pt modelId="{E1E2C116-9EF9-4F44-9A87-F38810CD012E}" type="sibTrans" cxnId="{8FB06520-7CC9-450D-8022-179085BE631E}">
      <dgm:prSet/>
      <dgm:spPr bwMode="auto"/>
      <dgm:t>
        <a:bodyPr/>
        <a:lstStyle/>
        <a:p>
          <a:pPr>
            <a:defRPr/>
          </a:pPr>
          <a:endParaRPr lang="sl-SI" b="1"/>
        </a:p>
      </dgm:t>
    </dgm:pt>
    <dgm:pt modelId="{D2AE0E14-57F4-4BE3-B7F1-F208A33A742D}" type="pres">
      <dgm:prSet presAssocID="{0FFF272F-3156-4F76-8A52-958699D62C78}" presName="compositeShape" presStyleCnt="0">
        <dgm:presLayoutVars>
          <dgm:chMax val="7"/>
          <dgm:dir/>
          <dgm:resizeHandles val="exact"/>
        </dgm:presLayoutVars>
      </dgm:prSet>
      <dgm:spPr bwMode="auto"/>
    </dgm:pt>
    <dgm:pt modelId="{F594B431-FD2E-4CE4-B1C9-63EC6AE91E7D}" type="pres">
      <dgm:prSet presAssocID="{283BC65E-314A-4891-B3CF-37DA401D1EC7}" presName="circ1TxSh" presStyleLbl="vennNode1" presStyleIdx="0" presStyleCnt="1"/>
      <dgm:spPr bwMode="auto"/>
    </dgm:pt>
  </dgm:ptLst>
  <dgm:cxnLst>
    <dgm:cxn modelId="{8FB06520-7CC9-450D-8022-179085BE631E}" srcId="{0FFF272F-3156-4F76-8A52-958699D62C78}" destId="{283BC65E-314A-4891-B3CF-37DA401D1EC7}" srcOrd="0" destOrd="0" parTransId="{F5D0B6CB-68C8-4344-97D6-3916130E584B}" sibTransId="{E1E2C116-9EF9-4F44-9A87-F38810CD012E}"/>
    <dgm:cxn modelId="{8D47FF99-D06C-428A-8028-53FEC0FB43A6}" type="presOf" srcId="{283BC65E-314A-4891-B3CF-37DA401D1EC7}" destId="{F594B431-FD2E-4CE4-B1C9-63EC6AE91E7D}" srcOrd="0" destOrd="0" presId="urn:microsoft.com/office/officeart/2005/8/layout/venn1#2"/>
    <dgm:cxn modelId="{3686C0B0-E649-43CE-992E-3EDCAFC67180}" type="presOf" srcId="{0FFF272F-3156-4F76-8A52-958699D62C78}" destId="{D2AE0E14-57F4-4BE3-B7F1-F208A33A742D}" srcOrd="0" destOrd="0" presId="urn:microsoft.com/office/officeart/2005/8/layout/venn1#2"/>
    <dgm:cxn modelId="{5C1806A0-65C8-41AE-B8C2-9E2A4589F4C7}" type="presParOf" srcId="{D2AE0E14-57F4-4BE3-B7F1-F208A33A742D}" destId="{F594B431-FD2E-4CE4-B1C9-63EC6AE91E7D}" srcOrd="0" destOrd="0" presId="urn:microsoft.com/office/officeart/2005/8/layout/venn1#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6B01AF-5ABB-4598-8202-810C5001346F}" type="doc">
      <dgm:prSet loTypeId="urn:microsoft.com/office/officeart/2005/8/layout/venn1#5" loCatId="relationship" qsTypeId="urn:microsoft.com/office/officeart/2005/8/quickstyle/simple1#5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sl-SI"/>
        </a:p>
      </dgm:t>
    </dgm:pt>
    <dgm:pt modelId="{6CFC4E35-8F44-4EE7-9E9E-2C8FAA145C2F}">
      <dgm:prSet custT="1"/>
      <dgm:spPr bwMode="auto">
        <a:solidFill>
          <a:srgbClr val="00B050">
            <a:alpha val="5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defRPr/>
          </a:pPr>
          <a:r>
            <a:rPr lang="sl-SI" sz="1800" b="1"/>
            <a:t>Okolje: </a:t>
          </a:r>
          <a:r>
            <a:rPr lang="sl-SI" sz="1800" b="0"/>
            <a:t>sonaravnost</a:t>
          </a:r>
          <a:endParaRPr/>
        </a:p>
      </dgm:t>
    </dgm:pt>
    <dgm:pt modelId="{7AA72309-4B42-4E16-9332-F9BE6B0ACEF2}" type="parTrans" cxnId="{DB24C156-CD2D-4863-B038-1FCD7E1F8598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C64C17B9-253B-461B-ADC2-2FF4D5D51890}" type="sibTrans" cxnId="{DB24C156-CD2D-4863-B038-1FCD7E1F8598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07090A59-E442-4829-9BB6-9596B70883ED}">
      <dgm:prSet custT="1"/>
      <dgm:spPr bwMode="auto">
        <a:solidFill>
          <a:srgbClr val="00B050">
            <a:alpha val="50000"/>
          </a:srgb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>
            <a:defRPr/>
          </a:pPr>
          <a:r>
            <a:rPr lang="sl-SI" sz="1800" b="1"/>
            <a:t>Ekonomija:</a:t>
          </a:r>
          <a:endParaRPr/>
        </a:p>
        <a:p>
          <a:pPr>
            <a:defRPr/>
          </a:pPr>
          <a:r>
            <a:rPr lang="sl-SI" sz="1800" b="0"/>
            <a:t>poštena cena</a:t>
          </a:r>
          <a:endParaRPr/>
        </a:p>
      </dgm:t>
    </dgm:pt>
    <dgm:pt modelId="{1C8C2C79-5A63-4CA6-ADF0-BEF84871633C}" type="parTrans" cxnId="{231EF033-2E2B-427C-A2BB-9C1E8060BCE5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A3E6A755-B823-44C9-A6C1-81C5D64910C5}" type="sibTrans" cxnId="{231EF033-2E2B-427C-A2BB-9C1E8060BCE5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EC540217-8606-478C-A5A2-3F9092D92DD0}">
      <dgm:prSet custT="1"/>
      <dgm:spPr bwMode="auto">
        <a:solidFill>
          <a:srgbClr val="00B050">
            <a:alpha val="5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defRPr/>
          </a:pPr>
          <a:r>
            <a:rPr lang="sl-SI" sz="1800" b="1"/>
            <a:t>Sociala: </a:t>
          </a:r>
          <a:r>
            <a:rPr lang="sl-SI" sz="1800"/>
            <a:t>blaginja</a:t>
          </a:r>
          <a:endParaRPr/>
        </a:p>
      </dgm:t>
    </dgm:pt>
    <dgm:pt modelId="{79036793-4ABA-4643-9F89-F4C8A5A92E66}" type="parTrans" cxnId="{C3E32D57-9EB2-4751-8A77-73DED9F25168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9DEFFD7D-6980-4266-8ABD-CBBAF1BE806B}" type="sibTrans" cxnId="{C3E32D57-9EB2-4751-8A77-73DED9F25168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41D6D9D9-55B5-4BE0-AF2E-E6C1766A5ADC}" type="pres">
      <dgm:prSet presAssocID="{796B01AF-5ABB-4598-8202-810C5001346F}" presName="compositeShape" presStyleCnt="0">
        <dgm:presLayoutVars>
          <dgm:chMax val="7"/>
          <dgm:dir/>
          <dgm:resizeHandles val="exact"/>
        </dgm:presLayoutVars>
      </dgm:prSet>
      <dgm:spPr bwMode="auto"/>
    </dgm:pt>
    <dgm:pt modelId="{5F95993A-E6AC-452A-A283-9E0449BB1F5D}" type="pres">
      <dgm:prSet presAssocID="{6CFC4E35-8F44-4EE7-9E9E-2C8FAA145C2F}" presName="circ1" presStyleLbl="vennNode1" presStyleIdx="0" presStyleCnt="3" custLinFactNeighborX="-5209" custLinFactNeighborY="1342"/>
      <dgm:spPr bwMode="auto"/>
    </dgm:pt>
    <dgm:pt modelId="{2F31050F-02F0-4857-AA99-7A7284612945}" type="pres">
      <dgm:prSet presAssocID="{6CFC4E35-8F44-4EE7-9E9E-2C8FAA145C2F}" presName="circ1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  <dgm:pt modelId="{060C62E1-8F42-4A11-B373-F77B3A6B7FEC}" type="pres">
      <dgm:prSet presAssocID="{07090A59-E442-4829-9BB6-9596B70883ED}" presName="circ2" presStyleLbl="vennNode1" presStyleIdx="1" presStyleCnt="3"/>
      <dgm:spPr bwMode="auto"/>
    </dgm:pt>
    <dgm:pt modelId="{E76982C3-4CF2-466F-BF29-56F4D8CF11B7}" type="pres">
      <dgm:prSet presAssocID="{07090A59-E442-4829-9BB6-9596B70883ED}" presName="circ2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  <dgm:pt modelId="{896EBEFC-2B03-476B-BBEC-9664B04D9930}" type="pres">
      <dgm:prSet presAssocID="{EC540217-8606-478C-A5A2-3F9092D92DD0}" presName="circ3" presStyleLbl="vennNode1" presStyleIdx="2" presStyleCnt="3"/>
      <dgm:spPr bwMode="auto"/>
    </dgm:pt>
    <dgm:pt modelId="{45AC97DD-F087-4446-BABB-B3D40BC3C843}" type="pres">
      <dgm:prSet presAssocID="{EC540217-8606-478C-A5A2-3F9092D92DD0}" presName="circ3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A5D0A527-4A8F-4BA5-979D-AEDA049AE729}" type="presOf" srcId="{6CFC4E35-8F44-4EE7-9E9E-2C8FAA145C2F}" destId="{5F95993A-E6AC-452A-A283-9E0449BB1F5D}" srcOrd="0" destOrd="0" presId="urn:microsoft.com/office/officeart/2005/8/layout/venn1#5"/>
    <dgm:cxn modelId="{231EF033-2E2B-427C-A2BB-9C1E8060BCE5}" srcId="{796B01AF-5ABB-4598-8202-810C5001346F}" destId="{07090A59-E442-4829-9BB6-9596B70883ED}" srcOrd="1" destOrd="0" parTransId="{1C8C2C79-5A63-4CA6-ADF0-BEF84871633C}" sibTransId="{A3E6A755-B823-44C9-A6C1-81C5D64910C5}"/>
    <dgm:cxn modelId="{25EC3D5E-6DE7-436F-8899-4C8C01E54B1C}" type="presOf" srcId="{EC540217-8606-478C-A5A2-3F9092D92DD0}" destId="{896EBEFC-2B03-476B-BBEC-9664B04D9930}" srcOrd="0" destOrd="0" presId="urn:microsoft.com/office/officeart/2005/8/layout/venn1#5"/>
    <dgm:cxn modelId="{4D956D56-548A-483D-A5CC-90B573D1EC00}" type="presOf" srcId="{796B01AF-5ABB-4598-8202-810C5001346F}" destId="{41D6D9D9-55B5-4BE0-AF2E-E6C1766A5ADC}" srcOrd="0" destOrd="0" presId="urn:microsoft.com/office/officeart/2005/8/layout/venn1#5"/>
    <dgm:cxn modelId="{DB24C156-CD2D-4863-B038-1FCD7E1F8598}" srcId="{796B01AF-5ABB-4598-8202-810C5001346F}" destId="{6CFC4E35-8F44-4EE7-9E9E-2C8FAA145C2F}" srcOrd="0" destOrd="0" parTransId="{7AA72309-4B42-4E16-9332-F9BE6B0ACEF2}" sibTransId="{C64C17B9-253B-461B-ADC2-2FF4D5D51890}"/>
    <dgm:cxn modelId="{C3E32D57-9EB2-4751-8A77-73DED9F25168}" srcId="{796B01AF-5ABB-4598-8202-810C5001346F}" destId="{EC540217-8606-478C-A5A2-3F9092D92DD0}" srcOrd="2" destOrd="0" parTransId="{79036793-4ABA-4643-9F89-F4C8A5A92E66}" sibTransId="{9DEFFD7D-6980-4266-8ABD-CBBAF1BE806B}"/>
    <dgm:cxn modelId="{DC126E86-648E-4DDF-A548-EF2BFE1E43D3}" type="presOf" srcId="{07090A59-E442-4829-9BB6-9596B70883ED}" destId="{E76982C3-4CF2-466F-BF29-56F4D8CF11B7}" srcOrd="1" destOrd="0" presId="urn:microsoft.com/office/officeart/2005/8/layout/venn1#5"/>
    <dgm:cxn modelId="{382269AD-F546-487E-9D97-80B7202F5D57}" type="presOf" srcId="{6CFC4E35-8F44-4EE7-9E9E-2C8FAA145C2F}" destId="{2F31050F-02F0-4857-AA99-7A7284612945}" srcOrd="1" destOrd="0" presId="urn:microsoft.com/office/officeart/2005/8/layout/venn1#5"/>
    <dgm:cxn modelId="{E547CBB5-CA8A-4C65-9102-643BBEEF5734}" type="presOf" srcId="{EC540217-8606-478C-A5A2-3F9092D92DD0}" destId="{45AC97DD-F087-4446-BABB-B3D40BC3C843}" srcOrd="1" destOrd="0" presId="urn:microsoft.com/office/officeart/2005/8/layout/venn1#5"/>
    <dgm:cxn modelId="{9145D3CE-8D0F-41F1-BC88-57A40BE6E260}" type="presOf" srcId="{07090A59-E442-4829-9BB6-9596B70883ED}" destId="{060C62E1-8F42-4A11-B373-F77B3A6B7FEC}" srcOrd="0" destOrd="0" presId="urn:microsoft.com/office/officeart/2005/8/layout/venn1#5"/>
    <dgm:cxn modelId="{45CA870D-7942-437E-89A7-3C51F2949D36}" type="presParOf" srcId="{41D6D9D9-55B5-4BE0-AF2E-E6C1766A5ADC}" destId="{5F95993A-E6AC-452A-A283-9E0449BB1F5D}" srcOrd="0" destOrd="0" presId="urn:microsoft.com/office/officeart/2005/8/layout/venn1#5"/>
    <dgm:cxn modelId="{CCDB6695-B5EE-4D1C-A4AF-7D33135FF3BD}" type="presParOf" srcId="{41D6D9D9-55B5-4BE0-AF2E-E6C1766A5ADC}" destId="{2F31050F-02F0-4857-AA99-7A7284612945}" srcOrd="1" destOrd="0" presId="urn:microsoft.com/office/officeart/2005/8/layout/venn1#5"/>
    <dgm:cxn modelId="{C30E98C1-CA44-4F1D-AFB7-C99FA0B327CF}" type="presParOf" srcId="{41D6D9D9-55B5-4BE0-AF2E-E6C1766A5ADC}" destId="{060C62E1-8F42-4A11-B373-F77B3A6B7FEC}" srcOrd="2" destOrd="0" presId="urn:microsoft.com/office/officeart/2005/8/layout/venn1#5"/>
    <dgm:cxn modelId="{7E3292B8-438B-43A7-9F23-217126206E9C}" type="presParOf" srcId="{41D6D9D9-55B5-4BE0-AF2E-E6C1766A5ADC}" destId="{E76982C3-4CF2-466F-BF29-56F4D8CF11B7}" srcOrd="3" destOrd="0" presId="urn:microsoft.com/office/officeart/2005/8/layout/venn1#5"/>
    <dgm:cxn modelId="{3D1802FB-A60F-460C-AFF8-33292E690F08}" type="presParOf" srcId="{41D6D9D9-55B5-4BE0-AF2E-E6C1766A5ADC}" destId="{896EBEFC-2B03-476B-BBEC-9664B04D9930}" srcOrd="4" destOrd="0" presId="urn:microsoft.com/office/officeart/2005/8/layout/venn1#5"/>
    <dgm:cxn modelId="{4E601D42-2155-4330-A1D8-3B31159F757F}" type="presParOf" srcId="{41D6D9D9-55B5-4BE0-AF2E-E6C1766A5ADC}" destId="{45AC97DD-F087-4446-BABB-B3D40BC3C843}" srcOrd="5" destOrd="0" presId="urn:microsoft.com/office/officeart/2005/8/layout/venn1#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FF272F-3156-4F76-8A52-958699D62C78}" type="doc">
      <dgm:prSet loTypeId="urn:microsoft.com/office/officeart/2005/8/layout/venn1#6" loCatId="relationship" qsTypeId="urn:microsoft.com/office/officeart/2005/8/quickstyle/simple1#6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sl-SI"/>
        </a:p>
      </dgm:t>
    </dgm:pt>
    <dgm:pt modelId="{283BC65E-314A-4891-B3CF-37DA401D1EC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 bwMode="auto">
        <a:ln/>
      </dgm:spPr>
      <dgm:t>
        <a:bodyPr/>
        <a:lstStyle/>
        <a:p>
          <a:pPr>
            <a:defRPr/>
          </a:pPr>
          <a:r>
            <a:rPr lang="sl-SI" b="1"/>
            <a:t>Trajnost</a:t>
          </a:r>
          <a:endParaRPr/>
        </a:p>
      </dgm:t>
    </dgm:pt>
    <dgm:pt modelId="{F5D0B6CB-68C8-4344-97D6-3916130E584B}" type="parTrans" cxnId="{8FB06520-7CC9-450D-8022-179085BE631E}">
      <dgm:prSet/>
      <dgm:spPr bwMode="auto"/>
      <dgm:t>
        <a:bodyPr/>
        <a:lstStyle/>
        <a:p>
          <a:pPr>
            <a:defRPr/>
          </a:pPr>
          <a:endParaRPr lang="sl-SI" b="1"/>
        </a:p>
      </dgm:t>
    </dgm:pt>
    <dgm:pt modelId="{E1E2C116-9EF9-4F44-9A87-F38810CD012E}" type="sibTrans" cxnId="{8FB06520-7CC9-450D-8022-179085BE631E}">
      <dgm:prSet/>
      <dgm:spPr bwMode="auto"/>
      <dgm:t>
        <a:bodyPr/>
        <a:lstStyle/>
        <a:p>
          <a:pPr>
            <a:defRPr/>
          </a:pPr>
          <a:endParaRPr lang="sl-SI" b="1"/>
        </a:p>
      </dgm:t>
    </dgm:pt>
    <dgm:pt modelId="{D2AE0E14-57F4-4BE3-B7F1-F208A33A742D}" type="pres">
      <dgm:prSet presAssocID="{0FFF272F-3156-4F76-8A52-958699D62C78}" presName="compositeShape" presStyleCnt="0">
        <dgm:presLayoutVars>
          <dgm:chMax val="7"/>
          <dgm:dir/>
          <dgm:resizeHandles val="exact"/>
        </dgm:presLayoutVars>
      </dgm:prSet>
      <dgm:spPr bwMode="auto"/>
    </dgm:pt>
    <dgm:pt modelId="{F594B431-FD2E-4CE4-B1C9-63EC6AE91E7D}" type="pres">
      <dgm:prSet presAssocID="{283BC65E-314A-4891-B3CF-37DA401D1EC7}" presName="circ1TxSh" presStyleLbl="vennNode1" presStyleIdx="0" presStyleCnt="1"/>
      <dgm:spPr bwMode="auto"/>
    </dgm:pt>
  </dgm:ptLst>
  <dgm:cxnLst>
    <dgm:cxn modelId="{8FB06520-7CC9-450D-8022-179085BE631E}" srcId="{0FFF272F-3156-4F76-8A52-958699D62C78}" destId="{283BC65E-314A-4891-B3CF-37DA401D1EC7}" srcOrd="0" destOrd="0" parTransId="{F5D0B6CB-68C8-4344-97D6-3916130E584B}" sibTransId="{E1E2C116-9EF9-4F44-9A87-F38810CD012E}"/>
    <dgm:cxn modelId="{8D47FF99-D06C-428A-8028-53FEC0FB43A6}" type="presOf" srcId="{283BC65E-314A-4891-B3CF-37DA401D1EC7}" destId="{F594B431-FD2E-4CE4-B1C9-63EC6AE91E7D}" srcOrd="0" destOrd="0" presId="urn:microsoft.com/office/officeart/2005/8/layout/venn1#6"/>
    <dgm:cxn modelId="{3686C0B0-E649-43CE-992E-3EDCAFC67180}" type="presOf" srcId="{0FFF272F-3156-4F76-8A52-958699D62C78}" destId="{D2AE0E14-57F4-4BE3-B7F1-F208A33A742D}" srcOrd="0" destOrd="0" presId="urn:microsoft.com/office/officeart/2005/8/layout/venn1#6"/>
    <dgm:cxn modelId="{5C1806A0-65C8-41AE-B8C2-9E2A4589F4C7}" type="presParOf" srcId="{D2AE0E14-57F4-4BE3-B7F1-F208A33A742D}" destId="{F594B431-FD2E-4CE4-B1C9-63EC6AE91E7D}" srcOrd="0" destOrd="0" presId="urn:microsoft.com/office/officeart/2005/8/layout/venn1#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6B01AF-5ABB-4598-8202-810C5001346F}" type="doc">
      <dgm:prSet loTypeId="urn:microsoft.com/office/officeart/2005/8/layout/venn1#3" loCatId="relationship" qsTypeId="urn:microsoft.com/office/officeart/2005/8/quickstyle/simple1#3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sl-SI"/>
        </a:p>
      </dgm:t>
    </dgm:pt>
    <dgm:pt modelId="{6CFC4E35-8F44-4EE7-9E9E-2C8FAA145C2F}">
      <dgm:prSet custT="1"/>
      <dgm:spPr bwMode="auto">
        <a:solidFill>
          <a:schemeClr val="bg1">
            <a:lumMod val="85000"/>
            <a:alpha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>
            <a:defRPr/>
          </a:pPr>
          <a:r>
            <a:rPr lang="sl-SI" sz="1800" b="1"/>
            <a:t>Regulativa: </a:t>
          </a:r>
          <a:r>
            <a:rPr lang="sl-SI" sz="1800" b="0"/>
            <a:t>direktive, zakoni, uredbe</a:t>
          </a:r>
          <a:endParaRPr/>
        </a:p>
      </dgm:t>
    </dgm:pt>
    <dgm:pt modelId="{7AA72309-4B42-4E16-9332-F9BE6B0ACEF2}" type="parTrans" cxnId="{DB24C156-CD2D-4863-B038-1FCD7E1F8598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C64C17B9-253B-461B-ADC2-2FF4D5D51890}" type="sibTrans" cxnId="{DB24C156-CD2D-4863-B038-1FCD7E1F8598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07090A59-E442-4829-9BB6-9596B70883ED}">
      <dgm:prSet custT="1"/>
      <dgm:spPr bwMode="auto">
        <a:solidFill>
          <a:schemeClr val="bg1">
            <a:lumMod val="85000"/>
            <a:alpha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>
            <a:defRPr/>
          </a:pPr>
          <a:r>
            <a:rPr lang="sl-SI" sz="1800" b="1"/>
            <a:t>Oskrbovalne verige:</a:t>
          </a:r>
          <a:endParaRPr/>
        </a:p>
        <a:p>
          <a:pPr>
            <a:defRPr/>
          </a:pPr>
          <a:r>
            <a:rPr lang="sl-SI" sz="1800" b="0"/>
            <a:t>povpraševanje, ponudba </a:t>
          </a:r>
          <a:endParaRPr/>
        </a:p>
      </dgm:t>
    </dgm:pt>
    <dgm:pt modelId="{1C8C2C79-5A63-4CA6-ADF0-BEF84871633C}" type="parTrans" cxnId="{231EF033-2E2B-427C-A2BB-9C1E8060BCE5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A3E6A755-B823-44C9-A6C1-81C5D64910C5}" type="sibTrans" cxnId="{231EF033-2E2B-427C-A2BB-9C1E8060BCE5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EC540217-8606-478C-A5A2-3F9092D92DD0}">
      <dgm:prSet custT="1"/>
      <dgm:spPr bwMode="auto">
        <a:solidFill>
          <a:schemeClr val="bg1">
            <a:lumMod val="85000"/>
            <a:alpha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>
            <a:defRPr/>
          </a:pPr>
          <a:r>
            <a:rPr lang="sl-SI" sz="1800" b="1"/>
            <a:t>Naravne danosti: </a:t>
          </a:r>
          <a:r>
            <a:rPr lang="sl-SI" sz="1800"/>
            <a:t>rodovitnost tal</a:t>
          </a:r>
          <a:endParaRPr/>
        </a:p>
      </dgm:t>
    </dgm:pt>
    <dgm:pt modelId="{79036793-4ABA-4643-9F89-F4C8A5A92E66}" type="parTrans" cxnId="{C3E32D57-9EB2-4751-8A77-73DED9F25168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9DEFFD7D-6980-4266-8ABD-CBBAF1BE806B}" type="sibTrans" cxnId="{C3E32D57-9EB2-4751-8A77-73DED9F25168}">
      <dgm:prSet/>
      <dgm:spPr bwMode="auto"/>
      <dgm:t>
        <a:bodyPr/>
        <a:lstStyle/>
        <a:p>
          <a:pPr>
            <a:defRPr/>
          </a:pPr>
          <a:endParaRPr lang="sl-SI" sz="1800"/>
        </a:p>
      </dgm:t>
    </dgm:pt>
    <dgm:pt modelId="{41D6D9D9-55B5-4BE0-AF2E-E6C1766A5ADC}" type="pres">
      <dgm:prSet presAssocID="{796B01AF-5ABB-4598-8202-810C5001346F}" presName="compositeShape" presStyleCnt="0">
        <dgm:presLayoutVars>
          <dgm:chMax val="7"/>
          <dgm:dir/>
          <dgm:resizeHandles val="exact"/>
        </dgm:presLayoutVars>
      </dgm:prSet>
      <dgm:spPr bwMode="auto"/>
    </dgm:pt>
    <dgm:pt modelId="{5F95993A-E6AC-452A-A283-9E0449BB1F5D}" type="pres">
      <dgm:prSet presAssocID="{6CFC4E35-8F44-4EE7-9E9E-2C8FAA145C2F}" presName="circ1" presStyleLbl="vennNode1" presStyleIdx="0" presStyleCnt="3" custLinFactNeighborX="-5209" custLinFactNeighborY="1342"/>
      <dgm:spPr bwMode="auto"/>
    </dgm:pt>
    <dgm:pt modelId="{2F31050F-02F0-4857-AA99-7A7284612945}" type="pres">
      <dgm:prSet presAssocID="{6CFC4E35-8F44-4EE7-9E9E-2C8FAA145C2F}" presName="circ1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  <dgm:pt modelId="{060C62E1-8F42-4A11-B373-F77B3A6B7FEC}" type="pres">
      <dgm:prSet presAssocID="{07090A59-E442-4829-9BB6-9596B70883ED}" presName="circ2" presStyleLbl="vennNode1" presStyleIdx="1" presStyleCnt="3"/>
      <dgm:spPr bwMode="auto"/>
    </dgm:pt>
    <dgm:pt modelId="{E76982C3-4CF2-466F-BF29-56F4D8CF11B7}" type="pres">
      <dgm:prSet presAssocID="{07090A59-E442-4829-9BB6-9596B70883ED}" presName="circ2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  <dgm:pt modelId="{896EBEFC-2B03-476B-BBEC-9664B04D9930}" type="pres">
      <dgm:prSet presAssocID="{EC540217-8606-478C-A5A2-3F9092D92DD0}" presName="circ3" presStyleLbl="vennNode1" presStyleIdx="2" presStyleCnt="3"/>
      <dgm:spPr bwMode="auto"/>
    </dgm:pt>
    <dgm:pt modelId="{45AC97DD-F087-4446-BABB-B3D40BC3C843}" type="pres">
      <dgm:prSet presAssocID="{EC540217-8606-478C-A5A2-3F9092D92DD0}" presName="circ3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A5D0A527-4A8F-4BA5-979D-AEDA049AE729}" type="presOf" srcId="{6CFC4E35-8F44-4EE7-9E9E-2C8FAA145C2F}" destId="{5F95993A-E6AC-452A-A283-9E0449BB1F5D}" srcOrd="0" destOrd="0" presId="urn:microsoft.com/office/officeart/2005/8/layout/venn1#3"/>
    <dgm:cxn modelId="{231EF033-2E2B-427C-A2BB-9C1E8060BCE5}" srcId="{796B01AF-5ABB-4598-8202-810C5001346F}" destId="{07090A59-E442-4829-9BB6-9596B70883ED}" srcOrd="1" destOrd="0" parTransId="{1C8C2C79-5A63-4CA6-ADF0-BEF84871633C}" sibTransId="{A3E6A755-B823-44C9-A6C1-81C5D64910C5}"/>
    <dgm:cxn modelId="{25EC3D5E-6DE7-436F-8899-4C8C01E54B1C}" type="presOf" srcId="{EC540217-8606-478C-A5A2-3F9092D92DD0}" destId="{896EBEFC-2B03-476B-BBEC-9664B04D9930}" srcOrd="0" destOrd="0" presId="urn:microsoft.com/office/officeart/2005/8/layout/venn1#3"/>
    <dgm:cxn modelId="{4D956D56-548A-483D-A5CC-90B573D1EC00}" type="presOf" srcId="{796B01AF-5ABB-4598-8202-810C5001346F}" destId="{41D6D9D9-55B5-4BE0-AF2E-E6C1766A5ADC}" srcOrd="0" destOrd="0" presId="urn:microsoft.com/office/officeart/2005/8/layout/venn1#3"/>
    <dgm:cxn modelId="{DB24C156-CD2D-4863-B038-1FCD7E1F8598}" srcId="{796B01AF-5ABB-4598-8202-810C5001346F}" destId="{6CFC4E35-8F44-4EE7-9E9E-2C8FAA145C2F}" srcOrd="0" destOrd="0" parTransId="{7AA72309-4B42-4E16-9332-F9BE6B0ACEF2}" sibTransId="{C64C17B9-253B-461B-ADC2-2FF4D5D51890}"/>
    <dgm:cxn modelId="{C3E32D57-9EB2-4751-8A77-73DED9F25168}" srcId="{796B01AF-5ABB-4598-8202-810C5001346F}" destId="{EC540217-8606-478C-A5A2-3F9092D92DD0}" srcOrd="2" destOrd="0" parTransId="{79036793-4ABA-4643-9F89-F4C8A5A92E66}" sibTransId="{9DEFFD7D-6980-4266-8ABD-CBBAF1BE806B}"/>
    <dgm:cxn modelId="{DC126E86-648E-4DDF-A548-EF2BFE1E43D3}" type="presOf" srcId="{07090A59-E442-4829-9BB6-9596B70883ED}" destId="{E76982C3-4CF2-466F-BF29-56F4D8CF11B7}" srcOrd="1" destOrd="0" presId="urn:microsoft.com/office/officeart/2005/8/layout/venn1#3"/>
    <dgm:cxn modelId="{382269AD-F546-487E-9D97-80B7202F5D57}" type="presOf" srcId="{6CFC4E35-8F44-4EE7-9E9E-2C8FAA145C2F}" destId="{2F31050F-02F0-4857-AA99-7A7284612945}" srcOrd="1" destOrd="0" presId="urn:microsoft.com/office/officeart/2005/8/layout/venn1#3"/>
    <dgm:cxn modelId="{E547CBB5-CA8A-4C65-9102-643BBEEF5734}" type="presOf" srcId="{EC540217-8606-478C-A5A2-3F9092D92DD0}" destId="{45AC97DD-F087-4446-BABB-B3D40BC3C843}" srcOrd="1" destOrd="0" presId="urn:microsoft.com/office/officeart/2005/8/layout/venn1#3"/>
    <dgm:cxn modelId="{9145D3CE-8D0F-41F1-BC88-57A40BE6E260}" type="presOf" srcId="{07090A59-E442-4829-9BB6-9596B70883ED}" destId="{060C62E1-8F42-4A11-B373-F77B3A6B7FEC}" srcOrd="0" destOrd="0" presId="urn:microsoft.com/office/officeart/2005/8/layout/venn1#3"/>
    <dgm:cxn modelId="{45CA870D-7942-437E-89A7-3C51F2949D36}" type="presParOf" srcId="{41D6D9D9-55B5-4BE0-AF2E-E6C1766A5ADC}" destId="{5F95993A-E6AC-452A-A283-9E0449BB1F5D}" srcOrd="0" destOrd="0" presId="urn:microsoft.com/office/officeart/2005/8/layout/venn1#3"/>
    <dgm:cxn modelId="{CCDB6695-B5EE-4D1C-A4AF-7D33135FF3BD}" type="presParOf" srcId="{41D6D9D9-55B5-4BE0-AF2E-E6C1766A5ADC}" destId="{2F31050F-02F0-4857-AA99-7A7284612945}" srcOrd="1" destOrd="0" presId="urn:microsoft.com/office/officeart/2005/8/layout/venn1#3"/>
    <dgm:cxn modelId="{C30E98C1-CA44-4F1D-AFB7-C99FA0B327CF}" type="presParOf" srcId="{41D6D9D9-55B5-4BE0-AF2E-E6C1766A5ADC}" destId="{060C62E1-8F42-4A11-B373-F77B3A6B7FEC}" srcOrd="2" destOrd="0" presId="urn:microsoft.com/office/officeart/2005/8/layout/venn1#3"/>
    <dgm:cxn modelId="{7E3292B8-438B-43A7-9F23-217126206E9C}" type="presParOf" srcId="{41D6D9D9-55B5-4BE0-AF2E-E6C1766A5ADC}" destId="{E76982C3-4CF2-466F-BF29-56F4D8CF11B7}" srcOrd="3" destOrd="0" presId="urn:microsoft.com/office/officeart/2005/8/layout/venn1#3"/>
    <dgm:cxn modelId="{3D1802FB-A60F-460C-AFF8-33292E690F08}" type="presParOf" srcId="{41D6D9D9-55B5-4BE0-AF2E-E6C1766A5ADC}" destId="{896EBEFC-2B03-476B-BBEC-9664B04D9930}" srcOrd="4" destOrd="0" presId="urn:microsoft.com/office/officeart/2005/8/layout/venn1#3"/>
    <dgm:cxn modelId="{4E601D42-2155-4330-A1D8-3B31159F757F}" type="presParOf" srcId="{41D6D9D9-55B5-4BE0-AF2E-E6C1766A5ADC}" destId="{45AC97DD-F087-4446-BABB-B3D40BC3C843}" srcOrd="5" destOrd="0" presId="urn:microsoft.com/office/officeart/2005/8/layout/venn1#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FF272F-3156-4F76-8A52-958699D62C78}" type="doc">
      <dgm:prSet loTypeId="urn:microsoft.com/office/officeart/2005/8/layout/venn1#4" loCatId="relationship" qsTypeId="urn:microsoft.com/office/officeart/2005/8/quickstyle/simple1#4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sl-SI"/>
        </a:p>
      </dgm:t>
    </dgm:pt>
    <dgm:pt modelId="{283BC65E-314A-4891-B3CF-37DA401D1EC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 bwMode="auto">
        <a:ln/>
      </dgm:spPr>
      <dgm:t>
        <a:bodyPr/>
        <a:lstStyle/>
        <a:p>
          <a:pPr>
            <a:defRPr/>
          </a:pPr>
          <a:r>
            <a:rPr lang="sl-SI" b="1"/>
            <a:t>Upravljanje</a:t>
          </a:r>
          <a:endParaRPr/>
        </a:p>
      </dgm:t>
    </dgm:pt>
    <dgm:pt modelId="{F5D0B6CB-68C8-4344-97D6-3916130E584B}" type="parTrans" cxnId="{8FB06520-7CC9-450D-8022-179085BE631E}">
      <dgm:prSet/>
      <dgm:spPr bwMode="auto"/>
      <dgm:t>
        <a:bodyPr/>
        <a:lstStyle/>
        <a:p>
          <a:pPr>
            <a:defRPr/>
          </a:pPr>
          <a:endParaRPr lang="sl-SI" b="1"/>
        </a:p>
      </dgm:t>
    </dgm:pt>
    <dgm:pt modelId="{E1E2C116-9EF9-4F44-9A87-F38810CD012E}" type="sibTrans" cxnId="{8FB06520-7CC9-450D-8022-179085BE631E}">
      <dgm:prSet/>
      <dgm:spPr bwMode="auto"/>
      <dgm:t>
        <a:bodyPr/>
        <a:lstStyle/>
        <a:p>
          <a:pPr>
            <a:defRPr/>
          </a:pPr>
          <a:endParaRPr lang="sl-SI" b="1"/>
        </a:p>
      </dgm:t>
    </dgm:pt>
    <dgm:pt modelId="{D2AE0E14-57F4-4BE3-B7F1-F208A33A742D}" type="pres">
      <dgm:prSet presAssocID="{0FFF272F-3156-4F76-8A52-958699D62C78}" presName="compositeShape" presStyleCnt="0">
        <dgm:presLayoutVars>
          <dgm:chMax val="7"/>
          <dgm:dir/>
          <dgm:resizeHandles val="exact"/>
        </dgm:presLayoutVars>
      </dgm:prSet>
      <dgm:spPr bwMode="auto"/>
    </dgm:pt>
    <dgm:pt modelId="{F594B431-FD2E-4CE4-B1C9-63EC6AE91E7D}" type="pres">
      <dgm:prSet presAssocID="{283BC65E-314A-4891-B3CF-37DA401D1EC7}" presName="circ1TxSh" presStyleLbl="vennNode1" presStyleIdx="0" presStyleCnt="1"/>
      <dgm:spPr bwMode="auto"/>
    </dgm:pt>
  </dgm:ptLst>
  <dgm:cxnLst>
    <dgm:cxn modelId="{8FB06520-7CC9-450D-8022-179085BE631E}" srcId="{0FFF272F-3156-4F76-8A52-958699D62C78}" destId="{283BC65E-314A-4891-B3CF-37DA401D1EC7}" srcOrd="0" destOrd="0" parTransId="{F5D0B6CB-68C8-4344-97D6-3916130E584B}" sibTransId="{E1E2C116-9EF9-4F44-9A87-F38810CD012E}"/>
    <dgm:cxn modelId="{8D47FF99-D06C-428A-8028-53FEC0FB43A6}" type="presOf" srcId="{283BC65E-314A-4891-B3CF-37DA401D1EC7}" destId="{F594B431-FD2E-4CE4-B1C9-63EC6AE91E7D}" srcOrd="0" destOrd="0" presId="urn:microsoft.com/office/officeart/2005/8/layout/venn1#4"/>
    <dgm:cxn modelId="{3686C0B0-E649-43CE-992E-3EDCAFC67180}" type="presOf" srcId="{0FFF272F-3156-4F76-8A52-958699D62C78}" destId="{D2AE0E14-57F4-4BE3-B7F1-F208A33A742D}" srcOrd="0" destOrd="0" presId="urn:microsoft.com/office/officeart/2005/8/layout/venn1#4"/>
    <dgm:cxn modelId="{5C1806A0-65C8-41AE-B8C2-9E2A4589F4C7}" type="presParOf" srcId="{D2AE0E14-57F4-4BE3-B7F1-F208A33A742D}" destId="{F594B431-FD2E-4CE4-B1C9-63EC6AE91E7D}" srcOrd="0" destOrd="0" presId="urn:microsoft.com/office/officeart/2005/8/layout/venn1#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5993A-E6AC-452A-A283-9E0449BB1F5D}">
      <dsp:nvSpPr>
        <dsp:cNvPr id="0" name=""/>
        <dsp:cNvSpPr/>
      </dsp:nvSpPr>
      <dsp:spPr bwMode="auto">
        <a:xfrm>
          <a:off x="4019935" y="113574"/>
          <a:ext cx="3315735" cy="3315735"/>
        </a:xfrm>
        <a:prstGeom prst="ellipse">
          <a:avLst/>
        </a:prstGeom>
        <a:solidFill>
          <a:schemeClr val="tx2">
            <a:lumMod val="25000"/>
            <a:lumOff val="75000"/>
            <a:alpha val="50000"/>
          </a:schemeClr>
        </a:solidFill>
        <a:ln w="25400" cap="flat" cmpd="sng" algn="ctr">
          <a:solidFill>
            <a:schemeClr val="accent4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1800" b="1" kern="1200"/>
            <a:t>Nedoločljivost:</a:t>
          </a:r>
          <a:r>
            <a:rPr lang="sl-SI" sz="1800" kern="1200"/>
            <a:t> neopredeljivo število elementov</a:t>
          </a:r>
          <a:endParaRPr kern="1200"/>
        </a:p>
      </dsp:txBody>
      <dsp:txXfrm>
        <a:off x="4462033" y="693828"/>
        <a:ext cx="2431539" cy="1492080"/>
      </dsp:txXfrm>
    </dsp:sp>
    <dsp:sp modelId="{060C62E1-8F42-4A11-B373-F77B3A6B7FEC}">
      <dsp:nvSpPr>
        <dsp:cNvPr id="0" name=""/>
        <dsp:cNvSpPr/>
      </dsp:nvSpPr>
      <dsp:spPr bwMode="auto">
        <a:xfrm>
          <a:off x="5389080" y="2141412"/>
          <a:ext cx="3315735" cy="3315735"/>
        </a:xfrm>
        <a:prstGeom prst="ellipse">
          <a:avLst/>
        </a:prstGeom>
        <a:solidFill>
          <a:schemeClr val="tx2">
            <a:lumMod val="25000"/>
            <a:lumOff val="75000"/>
            <a:alpha val="50000"/>
          </a:schemeClr>
        </a:solidFill>
        <a:ln w="25400" cap="flat" cmpd="sng" algn="ctr">
          <a:solidFill>
            <a:schemeClr val="accent4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1800" b="1" kern="1200"/>
            <a:t>Nepovratnost:</a:t>
          </a:r>
          <a:r>
            <a:rPr lang="sl-SI" sz="1800" kern="1200"/>
            <a:t> nelinearna termodinamika</a:t>
          </a:r>
          <a:endParaRPr kern="1200"/>
        </a:p>
      </dsp:txBody>
      <dsp:txXfrm>
        <a:off x="6403142" y="2997977"/>
        <a:ext cx="1989441" cy="1823654"/>
      </dsp:txXfrm>
    </dsp:sp>
    <dsp:sp modelId="{896EBEFC-2B03-476B-BBEC-9664B04D9930}">
      <dsp:nvSpPr>
        <dsp:cNvPr id="0" name=""/>
        <dsp:cNvSpPr/>
      </dsp:nvSpPr>
      <dsp:spPr bwMode="auto">
        <a:xfrm>
          <a:off x="2996224" y="2141412"/>
          <a:ext cx="3315735" cy="3315735"/>
        </a:xfrm>
        <a:prstGeom prst="ellipse">
          <a:avLst/>
        </a:prstGeom>
        <a:solidFill>
          <a:schemeClr val="tx2">
            <a:lumMod val="25000"/>
            <a:lumOff val="75000"/>
            <a:alpha val="50000"/>
          </a:schemeClr>
        </a:solidFill>
        <a:ln w="25400" cap="flat" cmpd="sng" algn="ctr">
          <a:solidFill>
            <a:schemeClr val="accent4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1800" b="1" kern="1200"/>
            <a:t>Nepredvidljivost:</a:t>
          </a:r>
          <a:r>
            <a:rPr lang="sl-SI" sz="1800" kern="1200"/>
            <a:t> bifurkatnost</a:t>
          </a:r>
        </a:p>
      </dsp:txBody>
      <dsp:txXfrm>
        <a:off x="3308456" y="2997977"/>
        <a:ext cx="1989441" cy="1823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4B431-FD2E-4CE4-B1C9-63EC6AE91E7D}">
      <dsp:nvSpPr>
        <dsp:cNvPr id="0" name=""/>
        <dsp:cNvSpPr/>
      </dsp:nvSpPr>
      <dsp:spPr bwMode="auto">
        <a:xfrm>
          <a:off x="254739" y="0"/>
          <a:ext cx="1600930" cy="160093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2100" b="1" kern="1200"/>
            <a:t>Agrarni ekosistem</a:t>
          </a:r>
          <a:endParaRPr sz="2100" kern="1200"/>
        </a:p>
      </dsp:txBody>
      <dsp:txXfrm>
        <a:off x="489190" y="234451"/>
        <a:ext cx="1132028" cy="1132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5993A-E6AC-452A-A283-9E0449BB1F5D}">
      <dsp:nvSpPr>
        <dsp:cNvPr id="0" name=""/>
        <dsp:cNvSpPr/>
      </dsp:nvSpPr>
      <dsp:spPr bwMode="auto">
        <a:xfrm>
          <a:off x="4019935" y="113574"/>
          <a:ext cx="3315735" cy="3315735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1800" b="1" kern="1200"/>
            <a:t>Okolje: </a:t>
          </a:r>
          <a:r>
            <a:rPr lang="sl-SI" sz="1800" b="0" kern="1200"/>
            <a:t>sonaravnost</a:t>
          </a:r>
          <a:endParaRPr kern="1200"/>
        </a:p>
      </dsp:txBody>
      <dsp:txXfrm>
        <a:off x="4462033" y="693828"/>
        <a:ext cx="2431539" cy="1492080"/>
      </dsp:txXfrm>
    </dsp:sp>
    <dsp:sp modelId="{060C62E1-8F42-4A11-B373-F77B3A6B7FEC}">
      <dsp:nvSpPr>
        <dsp:cNvPr id="0" name=""/>
        <dsp:cNvSpPr/>
      </dsp:nvSpPr>
      <dsp:spPr bwMode="auto">
        <a:xfrm>
          <a:off x="5389080" y="2141412"/>
          <a:ext cx="3315735" cy="3315735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1800" b="1" kern="1200"/>
            <a:t>Ekonomija:</a:t>
          </a:r>
          <a:endParaRPr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1800" b="0" kern="1200"/>
            <a:t>poštena cena</a:t>
          </a:r>
          <a:endParaRPr kern="1200"/>
        </a:p>
      </dsp:txBody>
      <dsp:txXfrm>
        <a:off x="6403142" y="2997977"/>
        <a:ext cx="1989441" cy="1823654"/>
      </dsp:txXfrm>
    </dsp:sp>
    <dsp:sp modelId="{896EBEFC-2B03-476B-BBEC-9664B04D9930}">
      <dsp:nvSpPr>
        <dsp:cNvPr id="0" name=""/>
        <dsp:cNvSpPr/>
      </dsp:nvSpPr>
      <dsp:spPr bwMode="auto">
        <a:xfrm>
          <a:off x="2996224" y="2141412"/>
          <a:ext cx="3315735" cy="3315735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1800" b="1" kern="1200"/>
            <a:t>Sociala: </a:t>
          </a:r>
          <a:r>
            <a:rPr lang="sl-SI" sz="1800" kern="1200"/>
            <a:t>blaginja</a:t>
          </a:r>
          <a:endParaRPr kern="1200"/>
        </a:p>
      </dsp:txBody>
      <dsp:txXfrm>
        <a:off x="3308456" y="2997977"/>
        <a:ext cx="1989441" cy="1823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4B431-FD2E-4CE4-B1C9-63EC6AE91E7D}">
      <dsp:nvSpPr>
        <dsp:cNvPr id="0" name=""/>
        <dsp:cNvSpPr/>
      </dsp:nvSpPr>
      <dsp:spPr bwMode="auto">
        <a:xfrm>
          <a:off x="254739" y="0"/>
          <a:ext cx="1600930" cy="160093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2600" b="1" kern="1200"/>
            <a:t>Trajnost</a:t>
          </a:r>
          <a:endParaRPr sz="2600" kern="1200"/>
        </a:p>
      </dsp:txBody>
      <dsp:txXfrm>
        <a:off x="489190" y="234451"/>
        <a:ext cx="1132028" cy="1132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5993A-E6AC-452A-A283-9E0449BB1F5D}">
      <dsp:nvSpPr>
        <dsp:cNvPr id="0" name=""/>
        <dsp:cNvSpPr/>
      </dsp:nvSpPr>
      <dsp:spPr bwMode="auto">
        <a:xfrm>
          <a:off x="4019935" y="113574"/>
          <a:ext cx="3315735" cy="3315735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1800" b="1" kern="1200"/>
            <a:t>Regulativa: </a:t>
          </a:r>
          <a:r>
            <a:rPr lang="sl-SI" sz="1800" b="0" kern="1200"/>
            <a:t>direktive, zakoni, uredbe</a:t>
          </a:r>
          <a:endParaRPr kern="1200"/>
        </a:p>
      </dsp:txBody>
      <dsp:txXfrm>
        <a:off x="4462033" y="693828"/>
        <a:ext cx="2431539" cy="1492080"/>
      </dsp:txXfrm>
    </dsp:sp>
    <dsp:sp modelId="{060C62E1-8F42-4A11-B373-F77B3A6B7FEC}">
      <dsp:nvSpPr>
        <dsp:cNvPr id="0" name=""/>
        <dsp:cNvSpPr/>
      </dsp:nvSpPr>
      <dsp:spPr bwMode="auto">
        <a:xfrm>
          <a:off x="5389080" y="2141412"/>
          <a:ext cx="3315735" cy="3315735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1800" b="1" kern="1200"/>
            <a:t>Oskrbovalne verige:</a:t>
          </a:r>
          <a:endParaRPr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1800" b="0" kern="1200"/>
            <a:t>povpraševanje, ponudba </a:t>
          </a:r>
          <a:endParaRPr kern="1200"/>
        </a:p>
      </dsp:txBody>
      <dsp:txXfrm>
        <a:off x="6403142" y="2997977"/>
        <a:ext cx="1989441" cy="1823654"/>
      </dsp:txXfrm>
    </dsp:sp>
    <dsp:sp modelId="{896EBEFC-2B03-476B-BBEC-9664B04D9930}">
      <dsp:nvSpPr>
        <dsp:cNvPr id="0" name=""/>
        <dsp:cNvSpPr/>
      </dsp:nvSpPr>
      <dsp:spPr bwMode="auto">
        <a:xfrm>
          <a:off x="2996224" y="2141412"/>
          <a:ext cx="3315735" cy="3315735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1800" b="1" kern="1200"/>
            <a:t>Naravne danosti: </a:t>
          </a:r>
          <a:r>
            <a:rPr lang="sl-SI" sz="1800" kern="1200"/>
            <a:t>rodovitnost tal</a:t>
          </a:r>
          <a:endParaRPr kern="1200"/>
        </a:p>
      </dsp:txBody>
      <dsp:txXfrm>
        <a:off x="3308456" y="2997977"/>
        <a:ext cx="1989441" cy="1823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4B431-FD2E-4CE4-B1C9-63EC6AE91E7D}">
      <dsp:nvSpPr>
        <dsp:cNvPr id="0" name=""/>
        <dsp:cNvSpPr/>
      </dsp:nvSpPr>
      <dsp:spPr bwMode="auto">
        <a:xfrm>
          <a:off x="254739" y="0"/>
          <a:ext cx="1600930" cy="160093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sl-SI" sz="1800" b="1" kern="1200"/>
            <a:t>Upravljanje</a:t>
          </a:r>
          <a:endParaRPr sz="1800" kern="1200"/>
        </a:p>
      </dsp:txBody>
      <dsp:txXfrm>
        <a:off x="489190" y="234451"/>
        <a:ext cx="1132028" cy="113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#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shape xmlns:r="http://schemas.openxmlformats.org/officeDocument/2006/relationships" r:blip="">
      <dgm:adjLst/>
    </dgm:shape>
    <dgm:presOf/>
    <dgm:ruleLst/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onstrLst/>
            <dgm:ruleLst/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</dgm:layoutNode>
          <dgm:layoutNode name="circ1Tx" styleLbl="revTx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  <dgm:varLst>
              <dgm:chMax val="0"/>
              <dgm:chPref val="0"/>
              <dgm:bulletEnabled val="1"/>
            </dgm:varLst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</dgm:layoutNode>
      <dgm:layoutNode name="circ2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</dgm:layoutNode>
      <dgm:layoutNode name="circ3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</dgm:layoutNode>
      <dgm:layoutNode name="circ4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#2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shape xmlns:r="http://schemas.openxmlformats.org/officeDocument/2006/relationships" r:blip="">
      <dgm:adjLst/>
    </dgm:shape>
    <dgm:presOf/>
    <dgm:ruleLst/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onstrLst/>
            <dgm:ruleLst/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</dgm:layoutNode>
          <dgm:layoutNode name="circ1Tx" styleLbl="revTx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  <dgm:varLst>
              <dgm:chMax val="0"/>
              <dgm:chPref val="0"/>
              <dgm:bulletEnabled val="1"/>
            </dgm:varLst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</dgm:layoutNode>
      <dgm:layoutNode name="circ2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</dgm:layoutNode>
      <dgm:layoutNode name="circ3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</dgm:layoutNode>
      <dgm:layoutNode name="circ4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#5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shape xmlns:r="http://schemas.openxmlformats.org/officeDocument/2006/relationships" r:blip="">
      <dgm:adjLst/>
    </dgm:shape>
    <dgm:presOf/>
    <dgm:ruleLst/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onstrLst/>
            <dgm:ruleLst/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</dgm:layoutNode>
          <dgm:layoutNode name="circ1Tx" styleLbl="revTx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  <dgm:varLst>
              <dgm:chMax val="0"/>
              <dgm:chPref val="0"/>
              <dgm:bulletEnabled val="1"/>
            </dgm:varLst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</dgm:layoutNode>
      <dgm:layoutNode name="circ2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</dgm:layoutNode>
      <dgm:layoutNode name="circ3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</dgm:layoutNode>
      <dgm:layoutNode name="circ4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#6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shape xmlns:r="http://schemas.openxmlformats.org/officeDocument/2006/relationships" r:blip="">
      <dgm:adjLst/>
    </dgm:shape>
    <dgm:presOf/>
    <dgm:ruleLst/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onstrLst/>
            <dgm:ruleLst/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</dgm:layoutNode>
          <dgm:layoutNode name="circ1Tx" styleLbl="revTx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  <dgm:varLst>
              <dgm:chMax val="0"/>
              <dgm:chPref val="0"/>
              <dgm:bulletEnabled val="1"/>
            </dgm:varLst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</dgm:layoutNode>
      <dgm:layoutNode name="circ2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</dgm:layoutNode>
      <dgm:layoutNode name="circ3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</dgm:layoutNode>
      <dgm:layoutNode name="circ4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#3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shape xmlns:r="http://schemas.openxmlformats.org/officeDocument/2006/relationships" r:blip="">
      <dgm:adjLst/>
    </dgm:shape>
    <dgm:presOf/>
    <dgm:ruleLst/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onstrLst/>
            <dgm:ruleLst/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</dgm:layoutNode>
          <dgm:layoutNode name="circ1Tx" styleLbl="revTx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  <dgm:varLst>
              <dgm:chMax val="0"/>
              <dgm:chPref val="0"/>
              <dgm:bulletEnabled val="1"/>
            </dgm:varLst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</dgm:layoutNode>
      <dgm:layoutNode name="circ2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</dgm:layoutNode>
      <dgm:layoutNode name="circ3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</dgm:layoutNode>
      <dgm:layoutNode name="circ4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#4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shape xmlns:r="http://schemas.openxmlformats.org/officeDocument/2006/relationships" r:blip="">
      <dgm:adjLst/>
    </dgm:shape>
    <dgm:presOf/>
    <dgm:ruleLst/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onstrLst/>
            <dgm:ruleLst/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</dgm:layoutNode>
          <dgm:layoutNode name="circ1Tx" styleLbl="revTx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  <dgm:varLst>
              <dgm:chMax val="0"/>
              <dgm:chPref val="0"/>
              <dgm:bulletEnabled val="1"/>
            </dgm:varLst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</dgm:layoutNode>
      <dgm:layoutNode name="circ2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</dgm:layoutNode>
      <dgm:layoutNode name="circ3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onstrLst/>
        <dgm:ruleLst/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</dgm:layoutNode>
      <dgm:layoutNode name="circ4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  <dgm:varLst>
          <dgm:chMax val="0"/>
          <dgm:chPref val="0"/>
          <dgm:bulletEnabled val="1"/>
        </dgm:varLst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2838405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64252531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3382BB-443E-42A1-9613-162CB1E631F6}" type="datetimeFigureOut">
              <a:rPr lang="sl-SI"/>
              <a:t>18. 05. 2026</a:t>
            </a:fld>
            <a:endParaRPr/>
          </a:p>
        </p:txBody>
      </p:sp>
      <p:sp>
        <p:nvSpPr>
          <p:cNvPr id="110877947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734019530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88484891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26998981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E2E5C2-2196-4329-9A8D-DB51FC34FC79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430267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885743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949825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4DD20E-6A2F-7D95-C5A5-207DFEDA2D96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477805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5200964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423065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6C2E45-D796-6A73-18E8-5CC572CEB070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157069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8704801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974163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986FE05-A581-E7DC-6E70-8194C56BA80B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542875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653875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4505525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0FABC2-C992-9A44-3A57-FB8B7D0A5163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823845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176400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104522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0BECC76-3396-CD47-1E3B-14ECC831B2BB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673238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876909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165636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6F06CCC-92CD-7FC0-F759-C1F8C418801B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616284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302837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8696577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DEEF38-744C-8F2A-7168-4650CFC29FDE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430267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885743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949825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4DD20E-6A2F-7D95-C5A5-207DFEDA2D96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661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430267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885743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949825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4DD20E-6A2F-7D95-C5A5-207DFEDA2D96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68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264280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221878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9786759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44DD74-D2AD-A53B-C44B-838905907935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507948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77343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5067423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23B5161-7E9E-4496-F69D-C57DDFD3D8C8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591294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674688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156381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21D870-E149-308B-FAE3-4510E5B3F0DA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258433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11438778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729504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69EEF2D-E24B-7934-B36F-53F4437C8414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958158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1783726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9953318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12F9FF-781F-6F01-1197-DECD3CFE39DF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199220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9590410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2448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3957B5-E398-AF0A-AB5C-FE0E615C381C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239207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069823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218255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223B39-C922-B976-FED1-432BC130DCB6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665051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2594088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747664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F254E8-85F2-1EF1-2894-09EC90BEC3A8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1780831" name="Titel 1"/>
          <p:cNvSpPr>
            <a:spLocks noGrp="1"/>
          </p:cNvSpPr>
          <p:nvPr>
            <p:ph type="title"/>
          </p:nvPr>
        </p:nvSpPr>
        <p:spPr bwMode="auto">
          <a:xfrm>
            <a:off x="1006929" y="3370728"/>
            <a:ext cx="8002600" cy="16765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spcAft>
                <a:spcPts val="1200"/>
              </a:spcAft>
              <a:defRPr sz="3600" b="1" i="0" cap="all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62148928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006929" y="4739033"/>
            <a:ext cx="11041330" cy="4594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Helvetica LT Std Cond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pic>
        <p:nvPicPr>
          <p:cNvPr id="1503051816" name="Picture 2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861666" y="961225"/>
            <a:ext cx="2295263" cy="943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015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2272396" name="Pravokotnik 6"/>
          <p:cNvSpPr/>
          <p:nvPr userDrawn="1"/>
        </p:nvSpPr>
        <p:spPr bwMode="auto">
          <a:xfrm>
            <a:off x="0" y="0"/>
            <a:ext cx="12192000" cy="69859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25261165" name="Označba mesta besedila 3"/>
          <p:cNvSpPr>
            <a:spLocks noGrp="1"/>
          </p:cNvSpPr>
          <p:nvPr>
            <p:ph type="body" sz="half" idx="10"/>
          </p:nvPr>
        </p:nvSpPr>
        <p:spPr bwMode="auto">
          <a:xfrm>
            <a:off x="661690" y="4195428"/>
            <a:ext cx="10868607" cy="108531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618764794" name="Naslov 1"/>
          <p:cNvSpPr txBox="1"/>
          <p:nvPr userDrawn="1"/>
        </p:nvSpPr>
        <p:spPr bwMode="auto">
          <a:xfrm>
            <a:off x="661695" y="3429000"/>
            <a:ext cx="10868607" cy="1207746"/>
          </a:xfrm>
          <a:prstGeom prst="rect">
            <a:avLst/>
          </a:prstGeom>
        </p:spPr>
        <p:txBody>
          <a:bodyPr lIns="0" tIns="0" rIns="0" bIns="0"/>
          <a:lstStyle>
            <a:lvl1pPr algn="l" defTabSz="457178" rtl="0">
              <a:spcBef>
                <a:spcPts val="0"/>
              </a:spcBef>
              <a:buNone/>
              <a:defRPr lang="de-AT" sz="2400" b="0" i="0" cap="none">
                <a:solidFill>
                  <a:schemeClr val="tx2"/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sl-SI" sz="3000" b="1"/>
              <a:t>Kliknite, če želite urediti slog naslova matrice</a:t>
            </a:r>
            <a:endParaRPr/>
          </a:p>
        </p:txBody>
      </p:sp>
      <p:sp>
        <p:nvSpPr>
          <p:cNvPr id="557106880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bg1"/>
                </a:solidFill>
                <a:latin typeface="+mn-lt"/>
              </a:rPr>
              <a:t>‹#›</a:t>
            </a:fld>
            <a:endParaRPr lang="sl-SI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65472866" name="Picture 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229784" y="351625"/>
            <a:ext cx="1695702" cy="697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020_Sub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6897342" name="Pravokotnik 11"/>
          <p:cNvSpPr/>
          <p:nvPr userDrawn="1"/>
        </p:nvSpPr>
        <p:spPr bwMode="auto">
          <a:xfrm>
            <a:off x="9982200" y="-1"/>
            <a:ext cx="22098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705308417" name="Picture 5"/>
          <p:cNvPicPr>
            <a:picLocks noChangeAspect="1"/>
          </p:cNvPicPr>
          <p:nvPr userDrawn="1"/>
        </p:nvPicPr>
        <p:blipFill rotWithShape="1">
          <a:blip r:embed="rId2"/>
          <a:srcRect l="63907" r="7507"/>
          <a:stretch/>
        </p:blipFill>
        <p:spPr bwMode="auto">
          <a:xfrm>
            <a:off x="9982198" y="1405916"/>
            <a:ext cx="2209800" cy="4215683"/>
          </a:xfrm>
          <a:prstGeom prst="rect">
            <a:avLst/>
          </a:prstGeom>
        </p:spPr>
      </p:pic>
      <p:sp>
        <p:nvSpPr>
          <p:cNvPr id="92407445" name="Titel 1"/>
          <p:cNvSpPr>
            <a:spLocks noGrp="1"/>
          </p:cNvSpPr>
          <p:nvPr>
            <p:ph type="title"/>
          </p:nvPr>
        </p:nvSpPr>
        <p:spPr bwMode="auto">
          <a:xfrm>
            <a:off x="661692" y="1162800"/>
            <a:ext cx="8657919" cy="13885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spcAft>
                <a:spcPts val="0"/>
              </a:spcAft>
              <a:defRPr sz="3600" b="1" i="0" cap="all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73109041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61693" y="2745537"/>
            <a:ext cx="8657920" cy="113006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136864256" name="Rectangle 7"/>
          <p:cNvSpPr/>
          <p:nvPr userDrawn="1"/>
        </p:nvSpPr>
        <p:spPr bwMode="auto">
          <a:xfrm>
            <a:off x="9982198" y="15449"/>
            <a:ext cx="2209802" cy="1405917"/>
          </a:xfrm>
          <a:prstGeom prst="rect">
            <a:avLst/>
          </a:prstGeom>
          <a:solidFill>
            <a:srgbClr val="03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673119245" name="Picture 6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0229784" y="351625"/>
            <a:ext cx="1695702" cy="697246"/>
          </a:xfrm>
          <a:prstGeom prst="rect">
            <a:avLst/>
          </a:prstGeom>
        </p:spPr>
      </p:pic>
      <p:sp>
        <p:nvSpPr>
          <p:cNvPr id="458440533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bg1"/>
                </a:solidFill>
                <a:latin typeface="+mn-lt"/>
              </a:rPr>
              <a:t>‹#›</a:t>
            </a:fld>
            <a:endParaRPr lang="sl-SI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1_Sub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1125752" name="Pravokotnik 11"/>
          <p:cNvSpPr/>
          <p:nvPr userDrawn="1"/>
        </p:nvSpPr>
        <p:spPr bwMode="auto">
          <a:xfrm>
            <a:off x="2" y="-1"/>
            <a:ext cx="22098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379264035" name="Picture 5"/>
          <p:cNvPicPr>
            <a:picLocks noChangeAspect="1"/>
          </p:cNvPicPr>
          <p:nvPr userDrawn="1"/>
        </p:nvPicPr>
        <p:blipFill rotWithShape="1">
          <a:blip r:embed="rId2"/>
          <a:srcRect l="63907" r="7507"/>
          <a:stretch/>
        </p:blipFill>
        <p:spPr bwMode="auto">
          <a:xfrm>
            <a:off x="0" y="1405916"/>
            <a:ext cx="2209800" cy="4215683"/>
          </a:xfrm>
          <a:prstGeom prst="rect">
            <a:avLst/>
          </a:prstGeom>
        </p:spPr>
      </p:pic>
      <p:sp>
        <p:nvSpPr>
          <p:cNvPr id="1973069775" name="Titel 1"/>
          <p:cNvSpPr>
            <a:spLocks noGrp="1"/>
          </p:cNvSpPr>
          <p:nvPr>
            <p:ph type="title"/>
          </p:nvPr>
        </p:nvSpPr>
        <p:spPr bwMode="auto">
          <a:xfrm>
            <a:off x="2634341" y="1193366"/>
            <a:ext cx="9259039" cy="13579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spcAft>
                <a:spcPts val="0"/>
              </a:spcAft>
              <a:defRPr sz="3600" b="1" i="0" cap="all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28808145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634343" y="2770414"/>
            <a:ext cx="9259039" cy="11051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2122814783" name="Rectangle 7"/>
          <p:cNvSpPr/>
          <p:nvPr userDrawn="1"/>
        </p:nvSpPr>
        <p:spPr bwMode="auto">
          <a:xfrm>
            <a:off x="0" y="-1"/>
            <a:ext cx="2199654" cy="1589315"/>
          </a:xfrm>
          <a:prstGeom prst="rect">
            <a:avLst/>
          </a:prstGeom>
          <a:solidFill>
            <a:srgbClr val="03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68326678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tx1"/>
                </a:solidFill>
                <a:latin typeface="+mn-lt"/>
              </a:rPr>
              <a:t>‹#›</a:t>
            </a:fld>
            <a:endParaRPr lang="sl-SI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38510738" name="Picture 9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0261886" y="350471"/>
            <a:ext cx="1631497" cy="69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021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9933546" name="Pravokotnik 11"/>
          <p:cNvSpPr/>
          <p:nvPr userDrawn="1"/>
        </p:nvSpPr>
        <p:spPr bwMode="auto">
          <a:xfrm>
            <a:off x="9982200" y="-1"/>
            <a:ext cx="22098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751944551" name="Picture 13"/>
          <p:cNvPicPr>
            <a:picLocks noChangeAspect="1"/>
          </p:cNvPicPr>
          <p:nvPr userDrawn="1"/>
        </p:nvPicPr>
        <p:blipFill rotWithShape="1">
          <a:blip r:embed="rId2"/>
          <a:srcRect l="59681" r="6105"/>
          <a:stretch/>
        </p:blipFill>
        <p:spPr bwMode="auto">
          <a:xfrm>
            <a:off x="9982201" y="3341335"/>
            <a:ext cx="2209800" cy="3522212"/>
          </a:xfrm>
          <a:prstGeom prst="rect">
            <a:avLst/>
          </a:prstGeom>
        </p:spPr>
      </p:pic>
      <p:sp>
        <p:nvSpPr>
          <p:cNvPr id="1855899984" name="Bildplatzhalter 2"/>
          <p:cNvSpPr>
            <a:spLocks noGrp="1"/>
          </p:cNvSpPr>
          <p:nvPr>
            <p:ph type="pic" idx="1"/>
          </p:nvPr>
        </p:nvSpPr>
        <p:spPr bwMode="auto">
          <a:xfrm>
            <a:off x="661693" y="1414494"/>
            <a:ext cx="5333380" cy="4520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>
              <a:defRPr/>
            </a:pPr>
            <a:r>
              <a:rPr lang="sl-SI"/>
              <a:t>Kliknite ikono, če želite dodati sliko</a:t>
            </a:r>
            <a:endParaRPr lang="de-DE"/>
          </a:p>
        </p:txBody>
      </p:sp>
      <p:sp>
        <p:nvSpPr>
          <p:cNvPr id="87431757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89909" y="1414493"/>
            <a:ext cx="3011537" cy="4520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471561146" name="Titelplatzhalter 1"/>
          <p:cNvSpPr>
            <a:spLocks noGrp="1"/>
          </p:cNvSpPr>
          <p:nvPr>
            <p:ph type="title"/>
          </p:nvPr>
        </p:nvSpPr>
        <p:spPr bwMode="auto">
          <a:xfrm>
            <a:off x="661693" y="784682"/>
            <a:ext cx="863975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967098025" name="Textplatzhalter 3"/>
          <p:cNvSpPr>
            <a:spLocks noGrp="1"/>
          </p:cNvSpPr>
          <p:nvPr>
            <p:ph type="body" sz="half" idx="10"/>
          </p:nvPr>
        </p:nvSpPr>
        <p:spPr bwMode="auto">
          <a:xfrm>
            <a:off x="661693" y="6106405"/>
            <a:ext cx="8639753" cy="599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653308937" name="Označba mesta besedila 3"/>
          <p:cNvSpPr>
            <a:spLocks noGrp="1"/>
          </p:cNvSpPr>
          <p:nvPr>
            <p:ph type="body" sz="half" idx="12"/>
          </p:nvPr>
        </p:nvSpPr>
        <p:spPr bwMode="auto">
          <a:xfrm>
            <a:off x="10234012" y="2891079"/>
            <a:ext cx="1706998" cy="341989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pic>
        <p:nvPicPr>
          <p:cNvPr id="433774565" name="Picture 12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0229784" y="351625"/>
            <a:ext cx="1695702" cy="697246"/>
          </a:xfrm>
          <a:prstGeom prst="rect">
            <a:avLst/>
          </a:prstGeom>
        </p:spPr>
      </p:pic>
      <p:sp>
        <p:nvSpPr>
          <p:cNvPr id="512100564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bg1"/>
                </a:solidFill>
                <a:latin typeface="+mn-lt"/>
              </a:rPr>
              <a:t>‹#›</a:t>
            </a:fld>
            <a:endParaRPr lang="sl-SI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2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9852886" name="Pravokotnik 11"/>
          <p:cNvSpPr/>
          <p:nvPr userDrawn="1"/>
        </p:nvSpPr>
        <p:spPr bwMode="auto">
          <a:xfrm>
            <a:off x="0" y="-1"/>
            <a:ext cx="22098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413613820" name="Picture 13"/>
          <p:cNvPicPr>
            <a:picLocks noChangeAspect="1"/>
          </p:cNvPicPr>
          <p:nvPr userDrawn="1"/>
        </p:nvPicPr>
        <p:blipFill rotWithShape="1">
          <a:blip r:embed="rId2"/>
          <a:srcRect l="59681" r="6105"/>
          <a:stretch/>
        </p:blipFill>
        <p:spPr bwMode="auto">
          <a:xfrm>
            <a:off x="0" y="3341335"/>
            <a:ext cx="2209800" cy="3522212"/>
          </a:xfrm>
          <a:prstGeom prst="rect">
            <a:avLst/>
          </a:prstGeom>
        </p:spPr>
      </p:pic>
      <p:sp>
        <p:nvSpPr>
          <p:cNvPr id="1014331951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635200" y="1414494"/>
            <a:ext cx="5333380" cy="4520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>
              <a:defRPr/>
            </a:pPr>
            <a:r>
              <a:rPr lang="sl-SI"/>
              <a:t>Kliknite ikono, če želite dodati sliko</a:t>
            </a:r>
            <a:endParaRPr lang="de-DE"/>
          </a:p>
        </p:txBody>
      </p:sp>
      <p:sp>
        <p:nvSpPr>
          <p:cNvPr id="642894805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268859" y="1414493"/>
            <a:ext cx="3011537" cy="4520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490979844" name="Titelplatzhalter 1"/>
          <p:cNvSpPr>
            <a:spLocks noGrp="1"/>
          </p:cNvSpPr>
          <p:nvPr>
            <p:ph type="title"/>
          </p:nvPr>
        </p:nvSpPr>
        <p:spPr bwMode="auto">
          <a:xfrm>
            <a:off x="2635200" y="784682"/>
            <a:ext cx="863975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657247225" name="Textplatzhalter 3"/>
          <p:cNvSpPr>
            <a:spLocks noGrp="1"/>
          </p:cNvSpPr>
          <p:nvPr>
            <p:ph type="body" sz="half" idx="10"/>
          </p:nvPr>
        </p:nvSpPr>
        <p:spPr bwMode="auto">
          <a:xfrm>
            <a:off x="2635200" y="6106405"/>
            <a:ext cx="8639753" cy="599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27479877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tx1"/>
                </a:solidFill>
                <a:latin typeface="+mn-lt"/>
              </a:rPr>
              <a:t>‹#›</a:t>
            </a:fld>
            <a:endParaRPr lang="sl-SI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47253322" name="Picture 15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0261886" y="350471"/>
            <a:ext cx="1631497" cy="69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022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2935461" name="Pravokotnik 11"/>
          <p:cNvSpPr/>
          <p:nvPr userDrawn="1"/>
        </p:nvSpPr>
        <p:spPr bwMode="auto">
          <a:xfrm>
            <a:off x="9982200" y="-1"/>
            <a:ext cx="22098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422306715" name="Picture 10"/>
          <p:cNvPicPr>
            <a:picLocks noChangeAspect="1"/>
          </p:cNvPicPr>
          <p:nvPr userDrawn="1"/>
        </p:nvPicPr>
        <p:blipFill rotWithShape="1">
          <a:blip r:embed="rId2"/>
          <a:srcRect l="15237" r="61931"/>
          <a:stretch/>
        </p:blipFill>
        <p:spPr bwMode="auto">
          <a:xfrm>
            <a:off x="9982199" y="1580286"/>
            <a:ext cx="2209802" cy="5277714"/>
          </a:xfrm>
          <a:prstGeom prst="rect">
            <a:avLst/>
          </a:prstGeom>
        </p:spPr>
      </p:pic>
      <p:sp>
        <p:nvSpPr>
          <p:cNvPr id="922508032" name="Označba mesta številke diapozitiva 2"/>
          <p:cNvSpPr txBox="1"/>
          <p:nvPr/>
        </p:nvSpPr>
        <p:spPr bwMode="auto">
          <a:xfrm>
            <a:off x="815413" y="6188084"/>
            <a:ext cx="4608512" cy="365125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l-SI" sz="1050">
              <a:solidFill>
                <a:schemeClr val="tx1"/>
              </a:solidFill>
              <a:latin typeface="Gotham Narrow Book"/>
            </a:endParaRPr>
          </a:p>
        </p:txBody>
      </p:sp>
      <p:sp>
        <p:nvSpPr>
          <p:cNvPr id="675868966" name="Textplatzhalter 3"/>
          <p:cNvSpPr>
            <a:spLocks noGrp="1"/>
          </p:cNvSpPr>
          <p:nvPr>
            <p:ph type="body" sz="half" idx="10"/>
          </p:nvPr>
        </p:nvSpPr>
        <p:spPr bwMode="auto">
          <a:xfrm>
            <a:off x="661693" y="6106405"/>
            <a:ext cx="8639753" cy="599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546726084" name="Bildplatzhalter 2"/>
          <p:cNvSpPr>
            <a:spLocks noGrp="1"/>
          </p:cNvSpPr>
          <p:nvPr>
            <p:ph type="pic" idx="1"/>
          </p:nvPr>
        </p:nvSpPr>
        <p:spPr bwMode="auto">
          <a:xfrm>
            <a:off x="661692" y="1659242"/>
            <a:ext cx="8639753" cy="37666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+mn-lt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>
              <a:defRPr/>
            </a:pPr>
            <a:r>
              <a:rPr lang="sl-SI"/>
              <a:t>Kliknite ikono, če želite dodati sliko</a:t>
            </a:r>
            <a:endParaRPr lang="de-DE"/>
          </a:p>
        </p:txBody>
      </p:sp>
      <p:sp>
        <p:nvSpPr>
          <p:cNvPr id="1151909101" name="Titelplatzhalter 1"/>
          <p:cNvSpPr txBox="1"/>
          <p:nvPr userDrawn="1"/>
        </p:nvSpPr>
        <p:spPr bwMode="auto">
          <a:xfrm>
            <a:off x="661693" y="784682"/>
            <a:ext cx="8639753" cy="874560"/>
          </a:xfrm>
          <a:prstGeom prst="rect">
            <a:avLst/>
          </a:prstGeom>
        </p:spPr>
        <p:txBody>
          <a:bodyPr lIns="0" tIns="0" rIns="0" bIns="0"/>
          <a:lstStyle>
            <a:lvl1pPr algn="l" defTabSz="457178" rtl="0">
              <a:spcBef>
                <a:spcPts val="0"/>
              </a:spcBef>
              <a:buNone/>
              <a:defRPr lang="de-AT" sz="3000" b="0" i="0" cap="none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sl-SI" sz="2400" b="1"/>
              <a:t>Kliknite, če želite urediti slog naslova matrice</a:t>
            </a:r>
            <a:endParaRPr lang="de-DE" sz="2400" b="1"/>
          </a:p>
        </p:txBody>
      </p:sp>
      <p:sp>
        <p:nvSpPr>
          <p:cNvPr id="714082341" name="Označba mesta besedila 3"/>
          <p:cNvSpPr>
            <a:spLocks noGrp="1"/>
          </p:cNvSpPr>
          <p:nvPr>
            <p:ph type="body" sz="half" idx="12"/>
          </p:nvPr>
        </p:nvSpPr>
        <p:spPr bwMode="auto">
          <a:xfrm>
            <a:off x="10234012" y="2891079"/>
            <a:ext cx="1706998" cy="341989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pic>
        <p:nvPicPr>
          <p:cNvPr id="108265833" name="Picture 9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0229784" y="351625"/>
            <a:ext cx="1695702" cy="697246"/>
          </a:xfrm>
          <a:prstGeom prst="rect">
            <a:avLst/>
          </a:prstGeom>
        </p:spPr>
      </p:pic>
      <p:sp>
        <p:nvSpPr>
          <p:cNvPr id="573053308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bg1"/>
                </a:solidFill>
                <a:latin typeface="+mn-lt"/>
              </a:rPr>
              <a:t>‹#›</a:t>
            </a:fld>
            <a:endParaRPr lang="sl-SI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3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4016998" name="Pravokotnik 11"/>
          <p:cNvSpPr/>
          <p:nvPr userDrawn="1"/>
        </p:nvSpPr>
        <p:spPr bwMode="auto">
          <a:xfrm>
            <a:off x="0" y="-1"/>
            <a:ext cx="22098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558851493" name="Picture 10"/>
          <p:cNvPicPr>
            <a:picLocks noChangeAspect="1"/>
          </p:cNvPicPr>
          <p:nvPr userDrawn="1"/>
        </p:nvPicPr>
        <p:blipFill rotWithShape="1">
          <a:blip r:embed="rId2"/>
          <a:srcRect l="15237" r="61931"/>
          <a:stretch/>
        </p:blipFill>
        <p:spPr bwMode="auto">
          <a:xfrm>
            <a:off x="-1" y="1580286"/>
            <a:ext cx="2209802" cy="5277714"/>
          </a:xfrm>
          <a:prstGeom prst="rect">
            <a:avLst/>
          </a:prstGeom>
        </p:spPr>
      </p:pic>
      <p:sp>
        <p:nvSpPr>
          <p:cNvPr id="1703306025" name="Označba mesta številke diapozitiva 2"/>
          <p:cNvSpPr txBox="1"/>
          <p:nvPr/>
        </p:nvSpPr>
        <p:spPr bwMode="auto">
          <a:xfrm>
            <a:off x="2635200" y="6188084"/>
            <a:ext cx="4608512" cy="365125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l-SI" sz="1050">
              <a:solidFill>
                <a:schemeClr val="tx1"/>
              </a:solidFill>
              <a:latin typeface="Gotham Narrow Book"/>
            </a:endParaRPr>
          </a:p>
        </p:txBody>
      </p:sp>
      <p:sp>
        <p:nvSpPr>
          <p:cNvPr id="2110882545" name="Textplatzhalter 3"/>
          <p:cNvSpPr>
            <a:spLocks noGrp="1"/>
          </p:cNvSpPr>
          <p:nvPr>
            <p:ph type="body" sz="half" idx="10"/>
          </p:nvPr>
        </p:nvSpPr>
        <p:spPr bwMode="auto">
          <a:xfrm>
            <a:off x="2635200" y="6106405"/>
            <a:ext cx="8639753" cy="599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180845930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635200" y="1659242"/>
            <a:ext cx="8639753" cy="37666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+mn-lt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>
              <a:defRPr/>
            </a:pPr>
            <a:r>
              <a:rPr lang="sl-SI"/>
              <a:t>Kliknite ikono, če želite dodati sliko</a:t>
            </a:r>
            <a:endParaRPr lang="de-DE"/>
          </a:p>
        </p:txBody>
      </p:sp>
      <p:sp>
        <p:nvSpPr>
          <p:cNvPr id="1532836781" name="Titelplatzhalter 1"/>
          <p:cNvSpPr txBox="1"/>
          <p:nvPr userDrawn="1"/>
        </p:nvSpPr>
        <p:spPr bwMode="auto">
          <a:xfrm>
            <a:off x="2635200" y="784682"/>
            <a:ext cx="8639753" cy="874560"/>
          </a:xfrm>
          <a:prstGeom prst="rect">
            <a:avLst/>
          </a:prstGeom>
        </p:spPr>
        <p:txBody>
          <a:bodyPr lIns="0" tIns="0" rIns="0" bIns="0"/>
          <a:lstStyle>
            <a:lvl1pPr algn="l" defTabSz="457178" rtl="0">
              <a:spcBef>
                <a:spcPts val="0"/>
              </a:spcBef>
              <a:buNone/>
              <a:defRPr lang="de-AT" sz="3000" b="0" i="0" cap="none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sl-SI" sz="2400" b="1"/>
              <a:t>Kliknite, če želite urediti slog naslova matrice</a:t>
            </a:r>
            <a:endParaRPr lang="de-DE" sz="2400" b="1"/>
          </a:p>
        </p:txBody>
      </p:sp>
      <p:sp>
        <p:nvSpPr>
          <p:cNvPr id="2057938665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tx1"/>
                </a:solidFill>
                <a:latin typeface="+mn-lt"/>
              </a:rPr>
              <a:t>‹#›</a:t>
            </a:fld>
            <a:endParaRPr lang="sl-SI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46362249" name="Picture 12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0261886" y="350471"/>
            <a:ext cx="1631497" cy="69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023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8498118" name="Titelplatzhalter 1"/>
          <p:cNvSpPr>
            <a:spLocks noGrp="1"/>
          </p:cNvSpPr>
          <p:nvPr>
            <p:ph type="title"/>
          </p:nvPr>
        </p:nvSpPr>
        <p:spPr bwMode="auto">
          <a:xfrm>
            <a:off x="661693" y="784682"/>
            <a:ext cx="7765131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169815045" name="Textplatzhalter 3"/>
          <p:cNvSpPr>
            <a:spLocks noGrp="1"/>
          </p:cNvSpPr>
          <p:nvPr>
            <p:ph type="body" sz="half" idx="10"/>
          </p:nvPr>
        </p:nvSpPr>
        <p:spPr bwMode="auto">
          <a:xfrm>
            <a:off x="661693" y="6106405"/>
            <a:ext cx="7765131" cy="599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300210288" name="Textplatzhalter 3"/>
          <p:cNvSpPr>
            <a:spLocks noGrp="1"/>
          </p:cNvSpPr>
          <p:nvPr>
            <p:ph type="body" sz="half" idx="11"/>
          </p:nvPr>
        </p:nvSpPr>
        <p:spPr bwMode="auto">
          <a:xfrm>
            <a:off x="661693" y="1861804"/>
            <a:ext cx="2989851" cy="40121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627910644" name="Inhaltsplatzhalter 2"/>
          <p:cNvSpPr>
            <a:spLocks noGrp="1"/>
          </p:cNvSpPr>
          <p:nvPr>
            <p:ph idx="13" hasCustomPrompt="1"/>
          </p:nvPr>
        </p:nvSpPr>
        <p:spPr bwMode="auto">
          <a:xfrm>
            <a:off x="3958613" y="1882241"/>
            <a:ext cx="4468211" cy="399171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FFC000"/>
              </a:buClr>
              <a:buSzPct val="100000"/>
              <a:buFont typeface="Arial"/>
              <a:buChar char="•"/>
              <a:tabLst>
                <a:tab pos="432000" algn="l"/>
                <a:tab pos="864000" algn="l"/>
                <a:tab pos="1728000" algn="l"/>
                <a:tab pos="2160000" algn="l"/>
              </a:tabLst>
              <a:defRPr sz="2000">
                <a:solidFill>
                  <a:schemeClr val="tx2"/>
                </a:solidFill>
                <a:latin typeface="+mn-lt"/>
                <a:cs typeface="Arial"/>
              </a:defRPr>
            </a:lvl1pPr>
            <a:lvl2pPr marL="538163" indent="-268288">
              <a:buClr>
                <a:srgbClr val="FFC000"/>
              </a:buClr>
              <a:buSzPct val="100000"/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cs typeface="Arial"/>
              </a:defRPr>
            </a:lvl2pPr>
            <a:lvl3pPr marL="808038" indent="-269875">
              <a:buClr>
                <a:srgbClr val="FFC000"/>
              </a:buClr>
              <a:buSzPct val="100000"/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cs typeface="Arial"/>
              </a:defRPr>
            </a:lvl3pPr>
            <a:lvl4pPr marL="1076325" indent="-268288">
              <a:buClr>
                <a:srgbClr val="FFC000"/>
              </a:buClr>
              <a:buSzPct val="100000"/>
              <a:buFont typeface="Arial"/>
              <a:buChar char="•"/>
              <a:defRPr sz="1200">
                <a:solidFill>
                  <a:schemeClr val="tx2"/>
                </a:solidFill>
                <a:latin typeface="+mn-lt"/>
                <a:cs typeface="Arial"/>
              </a:defRPr>
            </a:lvl4pPr>
            <a:lvl5pPr marL="1346200" indent="-269875">
              <a:buClr>
                <a:srgbClr val="98A2A9"/>
              </a:buClr>
              <a:buFont typeface="Lucida Grande"/>
              <a:buChar char="∙"/>
              <a:defRPr sz="1200">
                <a:solidFill>
                  <a:schemeClr val="tx2"/>
                </a:solidFill>
                <a:latin typeface="+mn-lt"/>
                <a:cs typeface="Arial"/>
              </a:defRPr>
            </a:lvl5pPr>
          </a:lstStyle>
          <a:p>
            <a:pPr lvl="0">
              <a:defRPr/>
            </a:pPr>
            <a:r>
              <a:rPr lang="sl-SI"/>
              <a:t>Prva raven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 </a:t>
            </a:r>
            <a:endParaRPr/>
          </a:p>
          <a:p>
            <a:pPr lvl="3">
              <a:defRPr/>
            </a:pPr>
            <a:r>
              <a:rPr lang="sl-SI"/>
              <a:t>Četrta raven 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/>
          </a:p>
        </p:txBody>
      </p:sp>
      <p:sp>
        <p:nvSpPr>
          <p:cNvPr id="622151838" name="Pravokotnik 11"/>
          <p:cNvSpPr/>
          <p:nvPr userDrawn="1"/>
        </p:nvSpPr>
        <p:spPr bwMode="auto">
          <a:xfrm>
            <a:off x="8977745" y="-1"/>
            <a:ext cx="3229781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265902743" name="Picture 25"/>
          <p:cNvPicPr>
            <a:picLocks noChangeAspect="1"/>
          </p:cNvPicPr>
          <p:nvPr userDrawn="1"/>
        </p:nvPicPr>
        <p:blipFill rotWithShape="1">
          <a:blip r:embed="rId2"/>
          <a:srcRect l="63907" r="7507" b="11513"/>
          <a:stretch/>
        </p:blipFill>
        <p:spPr bwMode="auto">
          <a:xfrm>
            <a:off x="8977743" y="1405917"/>
            <a:ext cx="3229781" cy="5452084"/>
          </a:xfrm>
          <a:prstGeom prst="rect">
            <a:avLst/>
          </a:prstGeom>
        </p:spPr>
      </p:pic>
      <p:sp>
        <p:nvSpPr>
          <p:cNvPr id="1203567261" name="Rectangle 26"/>
          <p:cNvSpPr/>
          <p:nvPr userDrawn="1"/>
        </p:nvSpPr>
        <p:spPr bwMode="auto">
          <a:xfrm>
            <a:off x="8977743" y="-1"/>
            <a:ext cx="3229781" cy="1434813"/>
          </a:xfrm>
          <a:prstGeom prst="rect">
            <a:avLst/>
          </a:prstGeom>
          <a:solidFill>
            <a:srgbClr val="030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433088737" name="Picture 27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0245310" y="351625"/>
            <a:ext cx="1695702" cy="697246"/>
          </a:xfrm>
          <a:prstGeom prst="rect">
            <a:avLst/>
          </a:prstGeom>
        </p:spPr>
      </p:pic>
      <p:sp>
        <p:nvSpPr>
          <p:cNvPr id="1070823084" name="Označba mesta številke diapozitiva 4"/>
          <p:cNvSpPr txBox="1"/>
          <p:nvPr userDrawn="1"/>
        </p:nvSpPr>
        <p:spPr bwMode="auto">
          <a:xfrm>
            <a:off x="10801452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bg1"/>
                </a:solidFill>
                <a:latin typeface="+mn-lt"/>
              </a:rPr>
              <a:t>‹#›</a:t>
            </a:fld>
            <a:endParaRPr lang="sl-SI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4150562" name="Označba mesta besedila 3"/>
          <p:cNvSpPr>
            <a:spLocks noGrp="1"/>
          </p:cNvSpPr>
          <p:nvPr>
            <p:ph type="body" sz="half" idx="12"/>
          </p:nvPr>
        </p:nvSpPr>
        <p:spPr bwMode="auto">
          <a:xfrm>
            <a:off x="9364044" y="2891079"/>
            <a:ext cx="2576968" cy="341989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024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7863256" name="Pravokotnik 11"/>
          <p:cNvSpPr/>
          <p:nvPr userDrawn="1"/>
        </p:nvSpPr>
        <p:spPr bwMode="auto">
          <a:xfrm>
            <a:off x="8977745" y="-1"/>
            <a:ext cx="3229781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509054126" name="Picture 23"/>
          <p:cNvPicPr>
            <a:picLocks noChangeAspect="1"/>
          </p:cNvPicPr>
          <p:nvPr userDrawn="1"/>
        </p:nvPicPr>
        <p:blipFill rotWithShape="1">
          <a:blip r:embed="rId2"/>
          <a:srcRect l="59681" r="6105"/>
          <a:stretch/>
        </p:blipFill>
        <p:spPr bwMode="auto">
          <a:xfrm>
            <a:off x="9001547" y="1778265"/>
            <a:ext cx="3190454" cy="5085282"/>
          </a:xfrm>
          <a:prstGeom prst="rect">
            <a:avLst/>
          </a:prstGeom>
        </p:spPr>
      </p:pic>
      <p:pic>
        <p:nvPicPr>
          <p:cNvPr id="1636097922" name="Picture 21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0245310" y="351625"/>
            <a:ext cx="1695702" cy="697246"/>
          </a:xfrm>
          <a:prstGeom prst="rect">
            <a:avLst/>
          </a:prstGeom>
        </p:spPr>
      </p:pic>
      <p:sp>
        <p:nvSpPr>
          <p:cNvPr id="809182970" name="Označba mesta številke diapozitiva 4"/>
          <p:cNvSpPr txBox="1"/>
          <p:nvPr userDrawn="1"/>
        </p:nvSpPr>
        <p:spPr bwMode="auto">
          <a:xfrm>
            <a:off x="10801452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bg1"/>
                </a:solidFill>
                <a:latin typeface="+mn-lt"/>
              </a:rPr>
              <a:t>‹#›</a:t>
            </a:fld>
            <a:endParaRPr lang="sl-SI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22904138" name="Titelplatzhalter 1"/>
          <p:cNvSpPr>
            <a:spLocks noGrp="1"/>
          </p:cNvSpPr>
          <p:nvPr>
            <p:ph type="title"/>
          </p:nvPr>
        </p:nvSpPr>
        <p:spPr bwMode="auto">
          <a:xfrm>
            <a:off x="661693" y="532993"/>
            <a:ext cx="3932237" cy="2167817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976556247" name="Textplatzhalter 3"/>
          <p:cNvSpPr>
            <a:spLocks noGrp="1"/>
          </p:cNvSpPr>
          <p:nvPr>
            <p:ph type="body" sz="half" idx="10"/>
          </p:nvPr>
        </p:nvSpPr>
        <p:spPr bwMode="auto">
          <a:xfrm>
            <a:off x="661694" y="6106405"/>
            <a:ext cx="7949314" cy="599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915199414" name="Označba mesta besedila 3"/>
          <p:cNvSpPr>
            <a:spLocks noGrp="1"/>
          </p:cNvSpPr>
          <p:nvPr>
            <p:ph type="body" sz="half" idx="11"/>
          </p:nvPr>
        </p:nvSpPr>
        <p:spPr bwMode="auto">
          <a:xfrm>
            <a:off x="661693" y="2484343"/>
            <a:ext cx="3932237" cy="3419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971135015" name="Označba mesta besedila 3"/>
          <p:cNvSpPr>
            <a:spLocks noGrp="1"/>
          </p:cNvSpPr>
          <p:nvPr>
            <p:ph type="body" sz="half" idx="12" hasCustomPrompt="1"/>
          </p:nvPr>
        </p:nvSpPr>
        <p:spPr bwMode="auto">
          <a:xfrm>
            <a:off x="9364044" y="1778265"/>
            <a:ext cx="2576968" cy="34198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940970107" name="Inhaltsplatzhalter 2"/>
          <p:cNvSpPr>
            <a:spLocks noGrp="1"/>
          </p:cNvSpPr>
          <p:nvPr>
            <p:ph idx="13" hasCustomPrompt="1"/>
          </p:nvPr>
        </p:nvSpPr>
        <p:spPr bwMode="auto">
          <a:xfrm>
            <a:off x="4759960" y="532993"/>
            <a:ext cx="3851047" cy="538883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1"/>
              </a:buClr>
              <a:buSzPct val="100000"/>
              <a:buFont typeface="Arial"/>
              <a:buChar char="•"/>
              <a:tabLst>
                <a:tab pos="432000" algn="l"/>
                <a:tab pos="864000" algn="l"/>
                <a:tab pos="1728000" algn="l"/>
                <a:tab pos="2160000" algn="l"/>
              </a:tabLst>
              <a:defRPr sz="2000">
                <a:solidFill>
                  <a:schemeClr val="tx2"/>
                </a:solidFill>
                <a:latin typeface="+mn-lt"/>
                <a:cs typeface="Arial"/>
              </a:defRPr>
            </a:lvl1pPr>
            <a:lvl2pPr marL="538163" indent="-268288"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cs typeface="Arial"/>
              </a:defRPr>
            </a:lvl2pPr>
            <a:lvl3pPr marL="808038" indent="-269875"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cs typeface="Arial"/>
              </a:defRPr>
            </a:lvl3pPr>
            <a:lvl4pPr marL="1076325" indent="-268288"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2"/>
                </a:solidFill>
                <a:latin typeface="+mn-lt"/>
                <a:cs typeface="Arial"/>
              </a:defRPr>
            </a:lvl4pPr>
            <a:lvl5pPr marL="1346200" indent="-269875">
              <a:buClr>
                <a:schemeClr val="accent1"/>
              </a:buClr>
              <a:buFont typeface="Arial"/>
              <a:buChar char="•"/>
              <a:defRPr sz="1200">
                <a:solidFill>
                  <a:schemeClr val="tx2"/>
                </a:solidFill>
                <a:latin typeface="+mn-lt"/>
                <a:cs typeface="Arial"/>
              </a:defRPr>
            </a:lvl5pPr>
          </a:lstStyle>
          <a:p>
            <a:pPr lvl="0">
              <a:defRPr/>
            </a:pPr>
            <a:r>
              <a:rPr lang="sl-SI"/>
              <a:t>Prva raven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 </a:t>
            </a:r>
            <a:endParaRPr/>
          </a:p>
          <a:p>
            <a:pPr lvl="3">
              <a:defRPr/>
            </a:pPr>
            <a:r>
              <a:rPr lang="sl-SI"/>
              <a:t>Četrta raven 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025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653083" name="Pravokotnik 11"/>
          <p:cNvSpPr/>
          <p:nvPr userDrawn="1"/>
        </p:nvSpPr>
        <p:spPr bwMode="auto">
          <a:xfrm>
            <a:off x="8977745" y="-1"/>
            <a:ext cx="3229781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323822829" name="Picture 14"/>
          <p:cNvPicPr>
            <a:picLocks noChangeAspect="1"/>
          </p:cNvPicPr>
          <p:nvPr userDrawn="1"/>
        </p:nvPicPr>
        <p:blipFill rotWithShape="1">
          <a:blip r:embed="rId2"/>
          <a:srcRect l="26076" t="1305" r="51092" b="10664"/>
          <a:stretch/>
        </p:blipFill>
        <p:spPr bwMode="auto">
          <a:xfrm>
            <a:off x="8977745" y="100215"/>
            <a:ext cx="3214255" cy="6757785"/>
          </a:xfrm>
          <a:prstGeom prst="rect">
            <a:avLst/>
          </a:prstGeom>
        </p:spPr>
      </p:pic>
      <p:sp>
        <p:nvSpPr>
          <p:cNvPr id="1185416322" name="Naslov 1"/>
          <p:cNvSpPr>
            <a:spLocks noGrp="1"/>
          </p:cNvSpPr>
          <p:nvPr>
            <p:ph type="ctrTitle"/>
          </p:nvPr>
        </p:nvSpPr>
        <p:spPr bwMode="auto">
          <a:xfrm>
            <a:off x="734786" y="3332164"/>
            <a:ext cx="6912923" cy="2387600"/>
          </a:xfrm>
        </p:spPr>
        <p:txBody>
          <a:bodyPr lIns="0" tIns="0" rIns="0" bIns="0" anchor="b"/>
          <a:lstStyle>
            <a:lvl1pPr algn="l"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979076126" name="Podnaslov 2"/>
          <p:cNvSpPr>
            <a:spLocks noGrp="1"/>
          </p:cNvSpPr>
          <p:nvPr>
            <p:ph type="subTitle" idx="1"/>
          </p:nvPr>
        </p:nvSpPr>
        <p:spPr bwMode="auto">
          <a:xfrm>
            <a:off x="734786" y="5811839"/>
            <a:ext cx="9144000" cy="1655762"/>
          </a:xfrm>
        </p:spPr>
        <p:txBody>
          <a:bodyPr lIns="0" tIns="0" rIns="0" bIns="0"/>
          <a:lstStyle>
            <a:lvl1pPr marL="0" indent="0" algn="l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sl-SI"/>
              <a:t>Kliknite, če želite urediti slog podnaslova matrice</a:t>
            </a:r>
            <a:endParaRPr/>
          </a:p>
        </p:txBody>
      </p:sp>
      <p:pic>
        <p:nvPicPr>
          <p:cNvPr id="1318350906" name="Picture 11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10245310" y="351625"/>
            <a:ext cx="1695702" cy="697246"/>
          </a:xfrm>
          <a:prstGeom prst="rect">
            <a:avLst/>
          </a:prstGeom>
        </p:spPr>
      </p:pic>
      <p:sp>
        <p:nvSpPr>
          <p:cNvPr id="1035588751" name="Označba mesta številke diapozitiva 4"/>
          <p:cNvSpPr txBox="1"/>
          <p:nvPr userDrawn="1"/>
        </p:nvSpPr>
        <p:spPr bwMode="auto">
          <a:xfrm>
            <a:off x="10801452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bg1"/>
                </a:solidFill>
                <a:latin typeface="+mn-lt"/>
              </a:rPr>
              <a:t>‹#›</a:t>
            </a:fld>
            <a:endParaRPr lang="sl-SI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2308009" name="Označba mesta besedila 3"/>
          <p:cNvSpPr>
            <a:spLocks noGrp="1"/>
          </p:cNvSpPr>
          <p:nvPr>
            <p:ph type="body" sz="half" idx="12"/>
          </p:nvPr>
        </p:nvSpPr>
        <p:spPr bwMode="auto">
          <a:xfrm>
            <a:off x="9364044" y="2891079"/>
            <a:ext cx="2576968" cy="341989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0818522" name="Titel 1"/>
          <p:cNvSpPr>
            <a:spLocks noGrp="1"/>
          </p:cNvSpPr>
          <p:nvPr>
            <p:ph type="title"/>
          </p:nvPr>
        </p:nvSpPr>
        <p:spPr bwMode="auto">
          <a:xfrm>
            <a:off x="1006929" y="3370728"/>
            <a:ext cx="8002600" cy="16765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spcAft>
                <a:spcPts val="1200"/>
              </a:spcAft>
              <a:defRPr sz="3600" b="1" i="0" cap="all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140880459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006929" y="4739033"/>
            <a:ext cx="11041330" cy="4594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Helvetica LT Std Cond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pic>
        <p:nvPicPr>
          <p:cNvPr id="392940414" name="Picture 2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861666" y="961225"/>
            <a:ext cx="2295263" cy="943776"/>
          </a:xfrm>
          <a:prstGeom prst="rect">
            <a:avLst/>
          </a:prstGeom>
        </p:spPr>
      </p:pic>
      <p:pic>
        <p:nvPicPr>
          <p:cNvPr id="1703043262" name="Picture 3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9388054" y="1125621"/>
            <a:ext cx="1856552" cy="614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030_Sub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482972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61692" y="4980064"/>
            <a:ext cx="10928781" cy="113006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292373448" name="Titel 1"/>
          <p:cNvSpPr txBox="1"/>
          <p:nvPr userDrawn="1"/>
        </p:nvSpPr>
        <p:spPr bwMode="auto">
          <a:xfrm>
            <a:off x="661691" y="3964967"/>
            <a:ext cx="10868616" cy="13885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457178" rtl="0">
              <a:spcBef>
                <a:spcPts val="0"/>
              </a:spcBef>
              <a:spcAft>
                <a:spcPts val="0"/>
              </a:spcAft>
              <a:buNone/>
              <a:defRPr lang="de-AT" sz="3600" b="0" i="0" cap="all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sl-SI" b="1"/>
              <a:t>Kliknite, če želite urediti slog naslova matrice</a:t>
            </a:r>
            <a:endParaRPr lang="de-DE" b="1"/>
          </a:p>
        </p:txBody>
      </p:sp>
      <p:pic>
        <p:nvPicPr>
          <p:cNvPr id="364697826" name="Picture 2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661691" y="800456"/>
            <a:ext cx="2852474" cy="1221066"/>
          </a:xfrm>
          <a:prstGeom prst="rect">
            <a:avLst/>
          </a:prstGeom>
        </p:spPr>
      </p:pic>
      <p:sp>
        <p:nvSpPr>
          <p:cNvPr id="2056215219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rgbClr val="030E14"/>
                </a:solidFill>
                <a:latin typeface="+mn-lt"/>
              </a:rPr>
              <a:t>‹#›</a:t>
            </a:fld>
            <a:endParaRPr lang="sl-SI">
              <a:solidFill>
                <a:srgbClr val="030E14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031_Sub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3613320" name="Titelplatzhalter 1"/>
          <p:cNvSpPr>
            <a:spLocks noGrp="1"/>
          </p:cNvSpPr>
          <p:nvPr>
            <p:ph type="title"/>
          </p:nvPr>
        </p:nvSpPr>
        <p:spPr bwMode="auto">
          <a:xfrm>
            <a:off x="661693" y="784682"/>
            <a:ext cx="863975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2082391720" name="Textplatzhalter 3"/>
          <p:cNvSpPr>
            <a:spLocks noGrp="1"/>
          </p:cNvSpPr>
          <p:nvPr>
            <p:ph type="body" sz="half" idx="11"/>
          </p:nvPr>
        </p:nvSpPr>
        <p:spPr bwMode="auto">
          <a:xfrm>
            <a:off x="661693" y="1861804"/>
            <a:ext cx="2989851" cy="40121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928513865" name="Textplatzhalter 3"/>
          <p:cNvSpPr>
            <a:spLocks noGrp="1"/>
          </p:cNvSpPr>
          <p:nvPr>
            <p:ph type="body" sz="half" idx="10"/>
          </p:nvPr>
        </p:nvSpPr>
        <p:spPr bwMode="auto">
          <a:xfrm>
            <a:off x="661693" y="6106405"/>
            <a:ext cx="8639753" cy="599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438332268" name="Inhaltsplatzhalter 2"/>
          <p:cNvSpPr>
            <a:spLocks noGrp="1"/>
          </p:cNvSpPr>
          <p:nvPr>
            <p:ph idx="12" hasCustomPrompt="1"/>
          </p:nvPr>
        </p:nvSpPr>
        <p:spPr bwMode="auto">
          <a:xfrm>
            <a:off x="3921760" y="1861805"/>
            <a:ext cx="7608536" cy="401215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6"/>
              </a:buClr>
              <a:buSzPct val="100000"/>
              <a:buFont typeface="Arial"/>
              <a:buChar char="•"/>
              <a:tabLst>
                <a:tab pos="432000" algn="l"/>
                <a:tab pos="864000" algn="l"/>
                <a:tab pos="1728000" algn="l"/>
                <a:tab pos="2160000" algn="l"/>
              </a:tabLst>
              <a:defRPr sz="2000">
                <a:solidFill>
                  <a:schemeClr val="tx2"/>
                </a:solidFill>
                <a:latin typeface="+mn-lt"/>
                <a:cs typeface="Arial"/>
              </a:defRPr>
            </a:lvl1pPr>
            <a:lvl2pPr marL="538163" indent="-268288">
              <a:buClr>
                <a:schemeClr val="accent6"/>
              </a:buClr>
              <a:buSzPct val="100000"/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cs typeface="Arial"/>
              </a:defRPr>
            </a:lvl2pPr>
            <a:lvl3pPr marL="808038" indent="-269875">
              <a:buClr>
                <a:schemeClr val="accent6"/>
              </a:buClr>
              <a:buSzPct val="100000"/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cs typeface="Arial"/>
              </a:defRPr>
            </a:lvl3pPr>
            <a:lvl4pPr marL="1076325" indent="-268288">
              <a:buClr>
                <a:schemeClr val="accent6"/>
              </a:buClr>
              <a:buSzPct val="100000"/>
              <a:buFont typeface="Arial"/>
              <a:buChar char="•"/>
              <a:defRPr sz="1200">
                <a:solidFill>
                  <a:schemeClr val="tx2"/>
                </a:solidFill>
                <a:latin typeface="+mn-lt"/>
                <a:cs typeface="Arial"/>
              </a:defRPr>
            </a:lvl4pPr>
            <a:lvl5pPr marL="1346200" indent="-269875">
              <a:buClr>
                <a:schemeClr val="accent6"/>
              </a:buClr>
              <a:buFont typeface="Arial"/>
              <a:buChar char="•"/>
              <a:defRPr sz="1200">
                <a:solidFill>
                  <a:schemeClr val="tx2"/>
                </a:solidFill>
                <a:latin typeface="+mn-lt"/>
                <a:cs typeface="Arial"/>
              </a:defRPr>
            </a:lvl5pPr>
          </a:lstStyle>
          <a:p>
            <a:pPr lvl="0">
              <a:defRPr/>
            </a:pPr>
            <a:r>
              <a:rPr lang="sl-SI"/>
              <a:t>Prva raven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 </a:t>
            </a:r>
            <a:endParaRPr/>
          </a:p>
          <a:p>
            <a:pPr lvl="3">
              <a:defRPr/>
            </a:pPr>
            <a:r>
              <a:rPr lang="sl-SI"/>
              <a:t>Četrta raven 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/>
          </a:p>
        </p:txBody>
      </p:sp>
      <p:sp>
        <p:nvSpPr>
          <p:cNvPr id="956544902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rgbClr val="030E14"/>
                </a:solidFill>
                <a:latin typeface="+mn-lt"/>
              </a:rPr>
              <a:t>‹#›</a:t>
            </a:fld>
            <a:endParaRPr lang="sl-SI">
              <a:solidFill>
                <a:srgbClr val="030E14"/>
              </a:solidFill>
              <a:latin typeface="+mn-lt"/>
            </a:endParaRPr>
          </a:p>
        </p:txBody>
      </p:sp>
      <p:pic>
        <p:nvPicPr>
          <p:cNvPr id="579539211" name="Picture 11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261886" y="350471"/>
            <a:ext cx="1631497" cy="69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040_Sub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8235035" name="Označba mesta številke diapozitiva 4"/>
          <p:cNvSpPr txBox="1"/>
          <p:nvPr userDrawn="1"/>
        </p:nvSpPr>
        <p:spPr bwMode="auto">
          <a:xfrm>
            <a:off x="10664902" y="5669637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latin typeface="+mn-lt"/>
              </a:rPr>
              <a:t>‹#›</a:t>
            </a:fld>
            <a:endParaRPr lang="sl-SI">
              <a:latin typeface="+mn-lt"/>
            </a:endParaRPr>
          </a:p>
        </p:txBody>
      </p:sp>
      <p:sp>
        <p:nvSpPr>
          <p:cNvPr id="188209808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61692" y="4980064"/>
            <a:ext cx="10928781" cy="113006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888068671" name="Titel 1"/>
          <p:cNvSpPr txBox="1"/>
          <p:nvPr userDrawn="1"/>
        </p:nvSpPr>
        <p:spPr bwMode="auto">
          <a:xfrm>
            <a:off x="661691" y="3964967"/>
            <a:ext cx="10868616" cy="13885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457178" rtl="0">
              <a:spcBef>
                <a:spcPts val="0"/>
              </a:spcBef>
              <a:spcAft>
                <a:spcPts val="0"/>
              </a:spcAft>
              <a:buNone/>
              <a:defRPr lang="de-AT" sz="3600" b="0" i="0" cap="all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sl-SI" b="1"/>
              <a:t>Kliknite, če želite urediti slog naslova matrice</a:t>
            </a:r>
            <a:endParaRPr lang="de-DE" b="1"/>
          </a:p>
        </p:txBody>
      </p:sp>
      <p:sp>
        <p:nvSpPr>
          <p:cNvPr id="1537432159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rgbClr val="030E14"/>
                </a:solidFill>
                <a:latin typeface="+mn-lt"/>
              </a:rPr>
              <a:t>‹#›</a:t>
            </a:fld>
            <a:endParaRPr lang="sl-SI">
              <a:solidFill>
                <a:srgbClr val="030E14"/>
              </a:solidFill>
              <a:latin typeface="+mn-lt"/>
            </a:endParaRPr>
          </a:p>
        </p:txBody>
      </p:sp>
      <p:pic>
        <p:nvPicPr>
          <p:cNvPr id="1031827272" name="Picture 8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261886" y="350471"/>
            <a:ext cx="1631497" cy="69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041_Sub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0172481" name="Titelplatzhalter 1"/>
          <p:cNvSpPr>
            <a:spLocks noGrp="1"/>
          </p:cNvSpPr>
          <p:nvPr>
            <p:ph type="title"/>
          </p:nvPr>
        </p:nvSpPr>
        <p:spPr bwMode="auto">
          <a:xfrm>
            <a:off x="661693" y="1360548"/>
            <a:ext cx="863975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1823210424" name="Textplatzhalter 3"/>
          <p:cNvSpPr>
            <a:spLocks noGrp="1"/>
          </p:cNvSpPr>
          <p:nvPr>
            <p:ph type="body" sz="half" idx="11"/>
          </p:nvPr>
        </p:nvSpPr>
        <p:spPr bwMode="auto">
          <a:xfrm>
            <a:off x="661693" y="2321449"/>
            <a:ext cx="2989851" cy="3479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130299773" name="Textplatzhalter 3"/>
          <p:cNvSpPr>
            <a:spLocks noGrp="1"/>
          </p:cNvSpPr>
          <p:nvPr>
            <p:ph type="body" sz="half" idx="10"/>
          </p:nvPr>
        </p:nvSpPr>
        <p:spPr bwMode="auto">
          <a:xfrm>
            <a:off x="661693" y="6106405"/>
            <a:ext cx="8639753" cy="599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937708089" name="Inhaltsplatzhalter 2"/>
          <p:cNvSpPr>
            <a:spLocks noGrp="1"/>
          </p:cNvSpPr>
          <p:nvPr>
            <p:ph idx="12"/>
          </p:nvPr>
        </p:nvSpPr>
        <p:spPr bwMode="auto">
          <a:xfrm>
            <a:off x="3884505" y="2314971"/>
            <a:ext cx="7935459" cy="3479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FC000"/>
              </a:buClr>
              <a:buFont typeface="Arial"/>
              <a:buNone/>
              <a:defRPr sz="2000">
                <a:solidFill>
                  <a:schemeClr val="tx2"/>
                </a:solidFill>
                <a:latin typeface="+mn-lt"/>
                <a:cs typeface="Arial"/>
              </a:defRPr>
            </a:lvl1pPr>
            <a:lvl2pPr marL="0" indent="-194390">
              <a:buClr>
                <a:schemeClr val="accent1"/>
              </a:buClr>
              <a:buSzPct val="80000"/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cs typeface="Arial"/>
              </a:defRPr>
            </a:lvl2pPr>
            <a:lvl3pPr marL="424779" indent="-179992">
              <a:buClr>
                <a:schemeClr val="accent1"/>
              </a:buClr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cs typeface="Arial"/>
              </a:defRPr>
            </a:lvl3pPr>
            <a:lvl4pPr marL="611970" indent="-140392">
              <a:buClr>
                <a:schemeClr val="accent1"/>
              </a:buClr>
              <a:buFont typeface="Arial"/>
              <a:buChar char="•"/>
              <a:defRPr sz="1200">
                <a:solidFill>
                  <a:schemeClr val="tx2"/>
                </a:solidFill>
                <a:latin typeface="+mn-lt"/>
                <a:cs typeface="Arial"/>
              </a:defRPr>
            </a:lvl4pPr>
            <a:lvl5pPr marL="799160" indent="-140392">
              <a:buClr>
                <a:srgbClr val="98A2A9"/>
              </a:buClr>
              <a:buFont typeface="Lucida Grande"/>
              <a:buChar char="∙"/>
              <a:defRPr sz="1200">
                <a:solidFill>
                  <a:schemeClr val="tx2"/>
                </a:solidFill>
                <a:latin typeface="+mn-lt"/>
                <a:cs typeface="Arial"/>
              </a:defRPr>
            </a:lvl5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  <a:p>
            <a:pPr lvl="1">
              <a:defRPr/>
            </a:pPr>
            <a:r>
              <a:rPr lang="sl-SI"/>
              <a:t>Prva raven</a:t>
            </a:r>
            <a:endParaRPr/>
          </a:p>
          <a:p>
            <a:pPr lvl="2">
              <a:defRPr/>
            </a:pPr>
            <a:r>
              <a:rPr lang="sl-SI"/>
              <a:t>Druga raven</a:t>
            </a:r>
            <a:endParaRPr/>
          </a:p>
          <a:p>
            <a:pPr lvl="3">
              <a:defRPr/>
            </a:pPr>
            <a:r>
              <a:rPr lang="sl-SI"/>
              <a:t>Tretja raven</a:t>
            </a:r>
            <a:endParaRPr/>
          </a:p>
        </p:txBody>
      </p:sp>
      <p:sp>
        <p:nvSpPr>
          <p:cNvPr id="869727339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rgbClr val="030E14"/>
                </a:solidFill>
                <a:latin typeface="+mn-lt"/>
              </a:rPr>
              <a:t>‹#›</a:t>
            </a:fld>
            <a:endParaRPr lang="sl-SI">
              <a:solidFill>
                <a:srgbClr val="030E14"/>
              </a:solidFill>
              <a:latin typeface="+mn-lt"/>
            </a:endParaRPr>
          </a:p>
        </p:txBody>
      </p:sp>
      <p:pic>
        <p:nvPicPr>
          <p:cNvPr id="879641085" name="Picture 13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261886" y="350471"/>
            <a:ext cx="1631497" cy="69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Empty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010_Sub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09965410" name="Picture 13"/>
          <p:cNvPicPr>
            <a:picLocks noChangeAspect="1"/>
          </p:cNvPicPr>
          <p:nvPr userDrawn="1"/>
        </p:nvPicPr>
        <p:blipFill rotWithShape="1">
          <a:blip r:embed="rId2"/>
          <a:srcRect r="4037"/>
          <a:stretch/>
        </p:blipFill>
        <p:spPr bwMode="auto">
          <a:xfrm>
            <a:off x="0" y="0"/>
            <a:ext cx="12191999" cy="6928037"/>
          </a:xfrm>
          <a:prstGeom prst="rect">
            <a:avLst/>
          </a:prstGeom>
        </p:spPr>
      </p:pic>
      <p:sp>
        <p:nvSpPr>
          <p:cNvPr id="263659548" name="Titel 1"/>
          <p:cNvSpPr>
            <a:spLocks noGrp="1"/>
          </p:cNvSpPr>
          <p:nvPr>
            <p:ph type="title"/>
          </p:nvPr>
        </p:nvSpPr>
        <p:spPr bwMode="auto">
          <a:xfrm>
            <a:off x="1006929" y="4519315"/>
            <a:ext cx="6998553" cy="13885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spcAft>
                <a:spcPts val="1200"/>
              </a:spcAft>
              <a:defRPr sz="3600" b="1" i="0" cap="all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3484521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006929" y="5599645"/>
            <a:ext cx="11041330" cy="4594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+mn-lt"/>
                <a:cs typeface="Helvetica LT Std Cond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pic>
        <p:nvPicPr>
          <p:cNvPr id="1904621996" name="Picture 14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861666" y="961225"/>
            <a:ext cx="2295263" cy="943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3_Sub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14357207" name="Picture 2"/>
          <p:cNvPicPr>
            <a:picLocks noChangeAspect="1"/>
          </p:cNvPicPr>
          <p:nvPr userDrawn="1"/>
        </p:nvPicPr>
        <p:blipFill rotWithShape="1">
          <a:blip r:embed="rId2"/>
          <a:srcRect l="2707" r="427"/>
          <a:stretch/>
        </p:blipFill>
        <p:spPr bwMode="auto">
          <a:xfrm>
            <a:off x="0" y="0"/>
            <a:ext cx="12192000" cy="6863547"/>
          </a:xfrm>
          <a:prstGeom prst="rect">
            <a:avLst/>
          </a:prstGeom>
        </p:spPr>
      </p:pic>
      <p:sp>
        <p:nvSpPr>
          <p:cNvPr id="365301079" name="Titel 1"/>
          <p:cNvSpPr>
            <a:spLocks noGrp="1"/>
          </p:cNvSpPr>
          <p:nvPr>
            <p:ph type="title"/>
          </p:nvPr>
        </p:nvSpPr>
        <p:spPr bwMode="auto">
          <a:xfrm>
            <a:off x="1006929" y="891654"/>
            <a:ext cx="6998553" cy="13885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spcAft>
                <a:spcPts val="1200"/>
              </a:spcAft>
              <a:defRPr sz="3600" b="1" i="0" cap="all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8857070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006929" y="2121339"/>
            <a:ext cx="11041330" cy="4594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+mn-lt"/>
                <a:cs typeface="Helvetica LT Std Cond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pic>
        <p:nvPicPr>
          <p:cNvPr id="1316400392" name="Picture 14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9541329" y="891654"/>
            <a:ext cx="2295263" cy="943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1_Sub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99251271" name="Picture 2"/>
          <p:cNvPicPr>
            <a:picLocks noChangeAspect="1"/>
          </p:cNvPicPr>
          <p:nvPr userDrawn="1"/>
        </p:nvPicPr>
        <p:blipFill rotWithShape="1">
          <a:blip r:embed="rId2"/>
          <a:srcRect l="3404"/>
          <a:stretch/>
        </p:blipFill>
        <p:spPr bwMode="auto">
          <a:xfrm>
            <a:off x="0" y="0"/>
            <a:ext cx="12192000" cy="6882772"/>
          </a:xfrm>
          <a:prstGeom prst="rect">
            <a:avLst/>
          </a:prstGeom>
        </p:spPr>
      </p:pic>
      <p:sp>
        <p:nvSpPr>
          <p:cNvPr id="60337934" name="Titel 1"/>
          <p:cNvSpPr>
            <a:spLocks noGrp="1"/>
          </p:cNvSpPr>
          <p:nvPr>
            <p:ph type="title"/>
          </p:nvPr>
        </p:nvSpPr>
        <p:spPr bwMode="auto">
          <a:xfrm>
            <a:off x="5966012" y="3343836"/>
            <a:ext cx="5602636" cy="21695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spcAft>
                <a:spcPts val="1200"/>
              </a:spcAft>
              <a:defRPr sz="3600" b="1" i="0" cap="all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10611560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401670" y="5020235"/>
            <a:ext cx="7166978" cy="10388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2000" b="0" i="0">
                <a:solidFill>
                  <a:schemeClr val="bg2"/>
                </a:solidFill>
                <a:latin typeface="+mn-lt"/>
                <a:cs typeface="Helvetica LT Std Cond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pic>
        <p:nvPicPr>
          <p:cNvPr id="1688562758" name="Picture 14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9324348" y="961225"/>
            <a:ext cx="2295263" cy="943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011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5952938" name="Pravokotnik 6"/>
          <p:cNvSpPr/>
          <p:nvPr userDrawn="1"/>
        </p:nvSpPr>
        <p:spPr bwMode="auto">
          <a:xfrm>
            <a:off x="0" y="0"/>
            <a:ext cx="12192000" cy="37651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66931096" name="Pravokotnik 9"/>
          <p:cNvSpPr/>
          <p:nvPr userDrawn="1"/>
        </p:nvSpPr>
        <p:spPr bwMode="auto">
          <a:xfrm>
            <a:off x="0" y="6120502"/>
            <a:ext cx="12192000" cy="8654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712176618" name="Inhaltsplatzhalter 2"/>
          <p:cNvSpPr>
            <a:spLocks noGrp="1"/>
          </p:cNvSpPr>
          <p:nvPr>
            <p:ph idx="10" hasCustomPrompt="1"/>
          </p:nvPr>
        </p:nvSpPr>
        <p:spPr bwMode="auto">
          <a:xfrm>
            <a:off x="661693" y="1762445"/>
            <a:ext cx="10868603" cy="32251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1"/>
              </a:buClr>
              <a:buSzPct val="100000"/>
              <a:buFont typeface="Arial"/>
              <a:buChar char="•"/>
              <a:tabLst>
                <a:tab pos="432000" algn="l"/>
                <a:tab pos="864000" algn="l"/>
                <a:tab pos="1728000" algn="l"/>
                <a:tab pos="2160000" algn="l"/>
              </a:tabLst>
              <a:defRPr sz="2000">
                <a:solidFill>
                  <a:schemeClr val="tx2"/>
                </a:solidFill>
                <a:latin typeface="+mn-lt"/>
                <a:cs typeface="Arial"/>
              </a:defRPr>
            </a:lvl1pPr>
            <a:lvl2pPr marL="538163" indent="-268288"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cs typeface="Arial"/>
              </a:defRPr>
            </a:lvl2pPr>
            <a:lvl3pPr marL="808038" indent="-269875"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cs typeface="Arial"/>
              </a:defRPr>
            </a:lvl3pPr>
            <a:lvl4pPr marL="1076325" indent="-268288"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2"/>
                </a:solidFill>
                <a:latin typeface="+mn-lt"/>
                <a:cs typeface="Arial"/>
              </a:defRPr>
            </a:lvl4pPr>
            <a:lvl5pPr marL="1346200" indent="-269875">
              <a:buClr>
                <a:schemeClr val="accent1"/>
              </a:buClr>
              <a:buFont typeface="Arial"/>
              <a:buChar char="•"/>
              <a:defRPr sz="1200">
                <a:solidFill>
                  <a:schemeClr val="tx2"/>
                </a:solidFill>
                <a:latin typeface="+mn-lt"/>
                <a:cs typeface="Arial"/>
              </a:defRPr>
            </a:lvl5pPr>
          </a:lstStyle>
          <a:p>
            <a:pPr lvl="0">
              <a:defRPr/>
            </a:pPr>
            <a:r>
              <a:rPr lang="sl-SI"/>
              <a:t>Prva raven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 </a:t>
            </a:r>
            <a:endParaRPr/>
          </a:p>
          <a:p>
            <a:pPr lvl="3">
              <a:defRPr/>
            </a:pPr>
            <a:r>
              <a:rPr lang="sl-SI"/>
              <a:t>Četrta raven 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/>
          </a:p>
        </p:txBody>
      </p:sp>
      <p:sp>
        <p:nvSpPr>
          <p:cNvPr id="2109648422" name="Naslov 1"/>
          <p:cNvSpPr>
            <a:spLocks noGrp="1"/>
          </p:cNvSpPr>
          <p:nvPr>
            <p:ph type="title"/>
          </p:nvPr>
        </p:nvSpPr>
        <p:spPr bwMode="auto">
          <a:xfrm>
            <a:off x="661699" y="1163241"/>
            <a:ext cx="10868603" cy="599204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314292307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61693" y="5122611"/>
            <a:ext cx="10868613" cy="599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56763334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bg1"/>
                </a:solidFill>
                <a:latin typeface="+mn-lt"/>
              </a:rPr>
              <a:t>‹#›</a:t>
            </a:fld>
            <a:endParaRPr lang="sl-SI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012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7675673" name="Pravokotnik 6"/>
          <p:cNvSpPr/>
          <p:nvPr userDrawn="1"/>
        </p:nvSpPr>
        <p:spPr bwMode="auto">
          <a:xfrm>
            <a:off x="0" y="0"/>
            <a:ext cx="12192000" cy="37651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247458563" name="Pravokotnik 9"/>
          <p:cNvSpPr/>
          <p:nvPr userDrawn="1"/>
        </p:nvSpPr>
        <p:spPr bwMode="auto">
          <a:xfrm>
            <a:off x="0" y="6120502"/>
            <a:ext cx="12192000" cy="8654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59609618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61699" y="5122800"/>
            <a:ext cx="10868613" cy="599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279224461" name="Bildplatzhalter 2"/>
          <p:cNvSpPr>
            <a:spLocks noGrp="1"/>
          </p:cNvSpPr>
          <p:nvPr>
            <p:ph type="pic" idx="1"/>
          </p:nvPr>
        </p:nvSpPr>
        <p:spPr bwMode="auto">
          <a:xfrm>
            <a:off x="661930" y="1764001"/>
            <a:ext cx="6991124" cy="31072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+mn-lt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>
              <a:defRPr/>
            </a:pPr>
            <a:r>
              <a:rPr lang="sl-SI"/>
              <a:t>Kliknite ikono, če želite dodati sliko</a:t>
            </a:r>
            <a:endParaRPr lang="de-DE"/>
          </a:p>
        </p:txBody>
      </p:sp>
      <p:sp>
        <p:nvSpPr>
          <p:cNvPr id="1308280421" name="Textplatzhalter 3"/>
          <p:cNvSpPr>
            <a:spLocks noGrp="1"/>
          </p:cNvSpPr>
          <p:nvPr>
            <p:ph type="body" sz="half" idx="10"/>
          </p:nvPr>
        </p:nvSpPr>
        <p:spPr bwMode="auto">
          <a:xfrm>
            <a:off x="7921805" y="1762004"/>
            <a:ext cx="3608266" cy="3132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158176819" name="Naslov 1"/>
          <p:cNvSpPr>
            <a:spLocks noGrp="1"/>
          </p:cNvSpPr>
          <p:nvPr>
            <p:ph type="title"/>
          </p:nvPr>
        </p:nvSpPr>
        <p:spPr bwMode="auto">
          <a:xfrm>
            <a:off x="661699" y="1162800"/>
            <a:ext cx="10868603" cy="599204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065915335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bg1"/>
                </a:solidFill>
                <a:latin typeface="+mn-lt"/>
              </a:rPr>
              <a:t>‹#›</a:t>
            </a:fld>
            <a:endParaRPr lang="sl-SI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013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754326" name="Pravokotnik 6"/>
          <p:cNvSpPr/>
          <p:nvPr userDrawn="1"/>
        </p:nvSpPr>
        <p:spPr bwMode="auto">
          <a:xfrm>
            <a:off x="0" y="0"/>
            <a:ext cx="12192000" cy="37651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15064795" name="Pravokotnik 9"/>
          <p:cNvSpPr/>
          <p:nvPr userDrawn="1"/>
        </p:nvSpPr>
        <p:spPr bwMode="auto">
          <a:xfrm>
            <a:off x="0" y="6120502"/>
            <a:ext cx="12192000" cy="8654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106717812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61693" y="5122800"/>
            <a:ext cx="10868613" cy="599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844308361" name="Textplatzhalter 3"/>
          <p:cNvSpPr>
            <a:spLocks noGrp="1"/>
          </p:cNvSpPr>
          <p:nvPr>
            <p:ph type="body" sz="half" idx="10"/>
          </p:nvPr>
        </p:nvSpPr>
        <p:spPr bwMode="auto">
          <a:xfrm>
            <a:off x="661693" y="1764000"/>
            <a:ext cx="3130325" cy="29766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314411085" name="Naslov 1"/>
          <p:cNvSpPr>
            <a:spLocks noGrp="1"/>
          </p:cNvSpPr>
          <p:nvPr>
            <p:ph type="title"/>
          </p:nvPr>
        </p:nvSpPr>
        <p:spPr bwMode="auto">
          <a:xfrm>
            <a:off x="661699" y="1162800"/>
            <a:ext cx="10868603" cy="599204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97627710" name="Inhaltsplatzhalter 2"/>
          <p:cNvSpPr>
            <a:spLocks noGrp="1"/>
          </p:cNvSpPr>
          <p:nvPr>
            <p:ph idx="11" hasCustomPrompt="1"/>
          </p:nvPr>
        </p:nvSpPr>
        <p:spPr bwMode="auto">
          <a:xfrm>
            <a:off x="4109720" y="1764000"/>
            <a:ext cx="7376160" cy="297664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1"/>
              </a:buClr>
              <a:buSzPct val="100000"/>
              <a:buFont typeface="Arial"/>
              <a:buChar char="•"/>
              <a:tabLst>
                <a:tab pos="432000" algn="l"/>
                <a:tab pos="864000" algn="l"/>
                <a:tab pos="1728000" algn="l"/>
                <a:tab pos="2160000" algn="l"/>
              </a:tabLst>
              <a:defRPr sz="2000">
                <a:solidFill>
                  <a:schemeClr val="tx2"/>
                </a:solidFill>
                <a:latin typeface="+mn-lt"/>
                <a:cs typeface="Arial"/>
              </a:defRPr>
            </a:lvl1pPr>
            <a:lvl2pPr marL="538163" indent="-268288"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cs typeface="Arial"/>
              </a:defRPr>
            </a:lvl2pPr>
            <a:lvl3pPr marL="808038" indent="-269875"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cs typeface="Arial"/>
              </a:defRPr>
            </a:lvl3pPr>
            <a:lvl4pPr marL="1076325" indent="-268288"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2"/>
                </a:solidFill>
                <a:latin typeface="+mn-lt"/>
                <a:cs typeface="Arial"/>
              </a:defRPr>
            </a:lvl4pPr>
            <a:lvl5pPr marL="1346200" indent="-269875">
              <a:buClr>
                <a:schemeClr val="accent1"/>
              </a:buClr>
              <a:buFont typeface="Arial"/>
              <a:buChar char="•"/>
              <a:defRPr sz="1200">
                <a:solidFill>
                  <a:schemeClr val="tx2"/>
                </a:solidFill>
                <a:latin typeface="+mn-lt"/>
                <a:cs typeface="Arial"/>
              </a:defRPr>
            </a:lvl5pPr>
          </a:lstStyle>
          <a:p>
            <a:pPr lvl="0">
              <a:defRPr/>
            </a:pPr>
            <a:r>
              <a:rPr lang="sl-SI"/>
              <a:t>Prva raven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 </a:t>
            </a:r>
            <a:endParaRPr/>
          </a:p>
          <a:p>
            <a:pPr lvl="3">
              <a:defRPr/>
            </a:pPr>
            <a:r>
              <a:rPr lang="sl-SI"/>
              <a:t>Četrta raven 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/>
          </a:p>
        </p:txBody>
      </p:sp>
      <p:sp>
        <p:nvSpPr>
          <p:cNvPr id="721426487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bg1"/>
                </a:solidFill>
                <a:latin typeface="+mn-lt"/>
              </a:rPr>
              <a:t>‹#›</a:t>
            </a:fld>
            <a:endParaRPr lang="sl-SI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014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1813362" name="Pravokotnik 6"/>
          <p:cNvSpPr/>
          <p:nvPr userDrawn="1"/>
        </p:nvSpPr>
        <p:spPr bwMode="auto">
          <a:xfrm>
            <a:off x="0" y="0"/>
            <a:ext cx="12192000" cy="69859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106620485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61693" y="5122800"/>
            <a:ext cx="10868613" cy="599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2"/>
                </a:solidFill>
                <a:latin typeface="+mn-lt"/>
                <a:cs typeface="Arial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60147218" name="Označba mesta besedila 3"/>
          <p:cNvSpPr>
            <a:spLocks noGrp="1"/>
          </p:cNvSpPr>
          <p:nvPr>
            <p:ph type="body" sz="half" idx="10"/>
          </p:nvPr>
        </p:nvSpPr>
        <p:spPr bwMode="auto">
          <a:xfrm>
            <a:off x="661693" y="2824100"/>
            <a:ext cx="3932237" cy="20280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Kliknite za urejanje slogov besedila matrice</a:t>
            </a:r>
            <a:endParaRPr/>
          </a:p>
        </p:txBody>
      </p:sp>
      <p:sp>
        <p:nvSpPr>
          <p:cNvPr id="1363442920" name="Naslov 1"/>
          <p:cNvSpPr txBox="1"/>
          <p:nvPr userDrawn="1"/>
        </p:nvSpPr>
        <p:spPr bwMode="auto">
          <a:xfrm>
            <a:off x="661699" y="1162800"/>
            <a:ext cx="3932231" cy="1207746"/>
          </a:xfrm>
          <a:prstGeom prst="rect">
            <a:avLst/>
          </a:prstGeom>
        </p:spPr>
        <p:txBody>
          <a:bodyPr lIns="0" tIns="0" rIns="0" bIns="0"/>
          <a:lstStyle>
            <a:lvl1pPr algn="l" defTabSz="457178" rtl="0">
              <a:spcBef>
                <a:spcPts val="0"/>
              </a:spcBef>
              <a:buNone/>
              <a:defRPr lang="de-AT" sz="2400" b="0" i="0" cap="none">
                <a:solidFill>
                  <a:schemeClr val="tx2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sl-SI" sz="3000" b="1">
                <a:solidFill>
                  <a:schemeClr val="bg2"/>
                </a:solidFill>
              </a:rPr>
              <a:t>Kliknite, če želite urediti slog naslova matrice</a:t>
            </a:r>
            <a:endParaRPr/>
          </a:p>
        </p:txBody>
      </p:sp>
      <p:sp>
        <p:nvSpPr>
          <p:cNvPr id="704345664" name="Inhaltsplatzhalter 2"/>
          <p:cNvSpPr>
            <a:spLocks noGrp="1"/>
          </p:cNvSpPr>
          <p:nvPr>
            <p:ph idx="11" hasCustomPrompt="1"/>
          </p:nvPr>
        </p:nvSpPr>
        <p:spPr bwMode="auto">
          <a:xfrm>
            <a:off x="4846320" y="1162800"/>
            <a:ext cx="6683976" cy="368931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1"/>
              </a:buClr>
              <a:buSzPct val="100000"/>
              <a:buFont typeface="Arial"/>
              <a:buChar char="•"/>
              <a:tabLst>
                <a:tab pos="432000" algn="l"/>
                <a:tab pos="864000" algn="l"/>
                <a:tab pos="1728000" algn="l"/>
                <a:tab pos="2160000" algn="l"/>
              </a:tabLst>
              <a:defRPr sz="2000">
                <a:solidFill>
                  <a:schemeClr val="bg2"/>
                </a:solidFill>
                <a:latin typeface="+mn-lt"/>
                <a:cs typeface="Arial"/>
              </a:defRPr>
            </a:lvl1pPr>
            <a:lvl2pPr marL="538163" indent="-268288"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bg2"/>
                </a:solidFill>
                <a:latin typeface="+mn-lt"/>
                <a:cs typeface="Arial"/>
              </a:defRPr>
            </a:lvl2pPr>
            <a:lvl3pPr marL="808038" indent="-269875"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bg2"/>
                </a:solidFill>
                <a:latin typeface="+mn-lt"/>
                <a:cs typeface="Arial"/>
              </a:defRPr>
            </a:lvl3pPr>
            <a:lvl4pPr marL="1076325" indent="-268288"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bg2"/>
                </a:solidFill>
                <a:latin typeface="+mn-lt"/>
                <a:cs typeface="Arial"/>
              </a:defRPr>
            </a:lvl4pPr>
            <a:lvl5pPr marL="1346200" indent="-269875">
              <a:buClr>
                <a:schemeClr val="accent1"/>
              </a:buClr>
              <a:buFont typeface="Arial"/>
              <a:buChar char="•"/>
              <a:defRPr sz="1200">
                <a:solidFill>
                  <a:schemeClr val="bg2"/>
                </a:solidFill>
                <a:latin typeface="+mn-lt"/>
                <a:cs typeface="Arial"/>
              </a:defRPr>
            </a:lvl5pPr>
          </a:lstStyle>
          <a:p>
            <a:pPr lvl="0">
              <a:defRPr/>
            </a:pPr>
            <a:r>
              <a:rPr lang="sl-SI"/>
              <a:t>Prva raven</a:t>
            </a:r>
            <a:endParaRPr/>
          </a:p>
          <a:p>
            <a:pPr lvl="1">
              <a:defRPr/>
            </a:pPr>
            <a:r>
              <a:rPr lang="sl-SI"/>
              <a:t>Druga raven</a:t>
            </a:r>
            <a:endParaRPr/>
          </a:p>
          <a:p>
            <a:pPr lvl="2">
              <a:defRPr/>
            </a:pPr>
            <a:r>
              <a:rPr lang="sl-SI"/>
              <a:t>Tretja raven </a:t>
            </a:r>
            <a:endParaRPr/>
          </a:p>
          <a:p>
            <a:pPr lvl="3">
              <a:defRPr/>
            </a:pPr>
            <a:r>
              <a:rPr lang="sl-SI"/>
              <a:t>Četrta raven </a:t>
            </a:r>
            <a:endParaRPr/>
          </a:p>
          <a:p>
            <a:pPr lvl="4">
              <a:defRPr/>
            </a:pPr>
            <a:r>
              <a:rPr lang="sl-SI"/>
              <a:t>Peta raven</a:t>
            </a:r>
            <a:endParaRPr/>
          </a:p>
        </p:txBody>
      </p:sp>
      <p:sp>
        <p:nvSpPr>
          <p:cNvPr id="178165222" name="Pravokotnik 9"/>
          <p:cNvSpPr/>
          <p:nvPr userDrawn="1"/>
        </p:nvSpPr>
        <p:spPr bwMode="auto">
          <a:xfrm>
            <a:off x="0" y="6120502"/>
            <a:ext cx="12192000" cy="8654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87276894" name="Označba mesta številke diapozitiva 4"/>
          <p:cNvSpPr txBox="1"/>
          <p:nvPr userDrawn="1"/>
        </p:nvSpPr>
        <p:spPr bwMode="auto">
          <a:xfrm>
            <a:off x="10785925" y="5721814"/>
            <a:ext cx="1276108" cy="1035971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r" defTabSz="457200" rtl="0">
              <a:defRPr lang="de-DE" sz="1100" b="0" i="0">
                <a:solidFill>
                  <a:schemeClr val="bg1"/>
                </a:solidFill>
                <a:latin typeface="Dobra Slab"/>
                <a:ea typeface="+mn-ea"/>
                <a:cs typeface="Arial"/>
              </a:defRPr>
            </a:lvl1pPr>
            <a:lvl2pPr marL="457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F518B5-E8A3-4DDC-8A39-69F04B05018F}" type="slidenum">
              <a:rPr lang="sl-SI">
                <a:solidFill>
                  <a:schemeClr val="bg1"/>
                </a:solidFill>
                <a:latin typeface="+mn-lt"/>
              </a:rPr>
              <a:t>‹#›</a:t>
            </a:fld>
            <a:endParaRPr lang="sl-SI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18886256" name="Picture 9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229784" y="351625"/>
            <a:ext cx="1695702" cy="6972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63972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1159934" y="6188084"/>
            <a:ext cx="628676" cy="365125"/>
          </a:xfrm>
          <a:prstGeom prst="rect">
            <a:avLst/>
          </a:prstGeom>
        </p:spPr>
        <p:txBody>
          <a:bodyPr anchor="b"/>
          <a:lstStyle>
            <a:lvl1pPr algn="r">
              <a:defRPr lang="de-DE" sz="10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F518B5-E8A3-4DDC-8A39-69F04B05018F}" type="slidenum">
              <a:rPr lang="sl-SI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457178" rtl="0">
        <a:spcBef>
          <a:spcPts val="0"/>
        </a:spcBef>
        <a:buNone/>
        <a:defRPr lang="de-AT" sz="2400" b="0" i="0" cap="none">
          <a:solidFill>
            <a:srgbClr val="98A2A9"/>
          </a:solidFill>
          <a:latin typeface="Arial"/>
          <a:ea typeface="+mj-ea"/>
          <a:cs typeface="Arial"/>
        </a:defRPr>
      </a:lvl1pPr>
    </p:titleStyle>
    <p:bodyStyle>
      <a:lvl1pPr marL="342882" indent="-342882" algn="l" defTabSz="457178" rtl="0">
        <a:spcBef>
          <a:spcPts val="0"/>
        </a:spcBef>
        <a:buFont typeface="Arial"/>
        <a:buNone/>
        <a:defRPr sz="2000">
          <a:solidFill>
            <a:srgbClr val="414548"/>
          </a:solidFill>
          <a:latin typeface="+mj-lt"/>
          <a:ea typeface="+mn-ea"/>
          <a:cs typeface="Helvetica LT Std Cond"/>
        </a:defRPr>
      </a:lvl1pPr>
      <a:lvl2pPr marL="742912" indent="-285737" algn="l" defTabSz="457178" rtl="0">
        <a:spcBef>
          <a:spcPts val="0"/>
        </a:spcBef>
        <a:buFont typeface="Arial"/>
        <a:buChar char="•"/>
        <a:defRPr sz="1800">
          <a:solidFill>
            <a:srgbClr val="414548"/>
          </a:solidFill>
          <a:latin typeface="+mj-lt"/>
          <a:ea typeface="+mn-ea"/>
          <a:cs typeface="Helvetica LT Std Cond"/>
        </a:defRPr>
      </a:lvl2pPr>
      <a:lvl3pPr marL="1142942" indent="-228589" algn="l" defTabSz="457178" rtl="0">
        <a:spcBef>
          <a:spcPts val="0"/>
        </a:spcBef>
        <a:buFont typeface="Arial"/>
        <a:buChar char="•"/>
        <a:defRPr sz="1600">
          <a:solidFill>
            <a:srgbClr val="414548"/>
          </a:solidFill>
          <a:latin typeface="+mj-lt"/>
          <a:ea typeface="+mn-ea"/>
          <a:cs typeface="Helvetica LT Std Cond"/>
        </a:defRPr>
      </a:lvl3pPr>
      <a:lvl4pPr marL="1600120" indent="-228589" algn="l" defTabSz="457178" rtl="0">
        <a:spcBef>
          <a:spcPts val="0"/>
        </a:spcBef>
        <a:buFont typeface="Arial"/>
        <a:buChar char="–"/>
        <a:defRPr sz="1400">
          <a:solidFill>
            <a:srgbClr val="414548"/>
          </a:solidFill>
          <a:latin typeface="+mj-lt"/>
          <a:ea typeface="+mn-ea"/>
          <a:cs typeface="Helvetica LT Std Cond"/>
        </a:defRPr>
      </a:lvl4pPr>
      <a:lvl5pPr marL="2057298" indent="-228589" algn="l" defTabSz="457178" rtl="0">
        <a:spcBef>
          <a:spcPts val="0"/>
        </a:spcBef>
        <a:buFont typeface="Arial"/>
        <a:buChar char="»"/>
        <a:defRPr sz="1200">
          <a:solidFill>
            <a:srgbClr val="414548"/>
          </a:solidFill>
          <a:latin typeface="+mj-lt"/>
          <a:ea typeface="+mn-ea"/>
          <a:cs typeface="Helvetica LT Std Cond"/>
        </a:defRPr>
      </a:lvl5pPr>
      <a:lvl6pPr marL="2514474" indent="-228589" algn="l" defTabSz="457178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8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8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oenvai.ijs.si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ecoenvai.ijs.si/#aid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oenvai.ijs.si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oenvai.ijs.si/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10.png"/><Relationship Id="rId10" Type="http://schemas.openxmlformats.org/officeDocument/2006/relationships/hyperlink" Target="https://1ka.arnes.si/UIvJ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8.pn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1.pn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30.jp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2704783" name="Title 1"/>
          <p:cNvSpPr>
            <a:spLocks noGrp="1"/>
          </p:cNvSpPr>
          <p:nvPr>
            <p:ph type="title"/>
          </p:nvPr>
        </p:nvSpPr>
        <p:spPr bwMode="auto">
          <a:xfrm>
            <a:off x="1464420" y="3447328"/>
            <a:ext cx="9385450" cy="1948010"/>
          </a:xfrm>
        </p:spPr>
        <p:txBody>
          <a:bodyPr/>
          <a:lstStyle/>
          <a:p>
            <a:pPr algn="ctr">
              <a:defRPr/>
            </a:pPr>
            <a:r>
              <a:rPr lang="sl-SI" sz="3200" dirty="0"/>
              <a:t>AIDA  </a:t>
            </a:r>
            <a:r>
              <a:rPr lang="sl-SI" sz="2400" cap="none" dirty="0"/>
              <a:t>(</a:t>
            </a:r>
            <a:r>
              <a:rPr lang="sl-SI" sz="2400" cap="none" dirty="0" err="1"/>
              <a:t>Agricultural</a:t>
            </a:r>
            <a:r>
              <a:rPr lang="sl-SI" sz="2400" cap="none" dirty="0"/>
              <a:t> </a:t>
            </a:r>
            <a:r>
              <a:rPr lang="sl-SI" sz="2400" cap="none" dirty="0" err="1"/>
              <a:t>Intelligence</a:t>
            </a:r>
            <a:r>
              <a:rPr lang="sl-SI" sz="2400" cap="none" dirty="0"/>
              <a:t> </a:t>
            </a:r>
            <a:r>
              <a:rPr lang="sl-SI" sz="2400" cap="none" dirty="0" err="1"/>
              <a:t>and</a:t>
            </a:r>
            <a:r>
              <a:rPr lang="sl-SI" sz="2400" cap="none" dirty="0"/>
              <a:t> </a:t>
            </a:r>
            <a:r>
              <a:rPr lang="sl-SI" sz="2400" cap="none" dirty="0" err="1"/>
              <a:t>Decision</a:t>
            </a:r>
            <a:r>
              <a:rPr lang="sl-SI" sz="2400" cap="none" dirty="0"/>
              <a:t> </a:t>
            </a:r>
            <a:r>
              <a:rPr lang="sl-SI" sz="2400" cap="none" dirty="0" err="1"/>
              <a:t>Assistant</a:t>
            </a:r>
            <a:r>
              <a:rPr lang="sl-SI" sz="2400" cap="none" dirty="0"/>
              <a:t>) </a:t>
            </a:r>
            <a:br>
              <a:rPr lang="sl-SI" sz="2400" cap="none" dirty="0"/>
            </a:br>
            <a:br>
              <a:rPr lang="sl-SI" sz="2400" cap="none" dirty="0"/>
            </a:br>
            <a:r>
              <a:rPr lang="sl-SI" sz="2400" cap="none" dirty="0"/>
              <a:t>SISTEM UMETNE INTELIGENCE ZA PODPORO PRI ODLOČANJU V SLOVENSKEM KMETIJSTVU</a:t>
            </a:r>
            <a:endParaRPr lang="sl-SI" sz="4400" b="0" dirty="0"/>
          </a:p>
        </p:txBody>
      </p:sp>
      <p:sp>
        <p:nvSpPr>
          <p:cNvPr id="78898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07381" y="5551824"/>
            <a:ext cx="2899529" cy="459404"/>
          </a:xfrm>
        </p:spPr>
        <p:txBody>
          <a:bodyPr/>
          <a:lstStyle/>
          <a:p>
            <a:pPr>
              <a:defRPr/>
            </a:pPr>
            <a:r>
              <a:rPr lang="sl-SI"/>
              <a:t>prof. dr. Marko Debeljak</a:t>
            </a:r>
            <a:endParaRPr/>
          </a:p>
        </p:txBody>
      </p:sp>
      <p:sp>
        <p:nvSpPr>
          <p:cNvPr id="516902442" name="Text Placeholder 2"/>
          <p:cNvSpPr txBox="1"/>
          <p:nvPr/>
        </p:nvSpPr>
        <p:spPr bwMode="auto">
          <a:xfrm>
            <a:off x="6804649" y="6265348"/>
            <a:ext cx="5006245" cy="4594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178" rtl="0">
              <a:spcBef>
                <a:spcPts val="0"/>
              </a:spcBef>
              <a:buFont typeface="Arial"/>
              <a:buNone/>
              <a:defRPr sz="2000" b="0" i="0">
                <a:solidFill>
                  <a:schemeClr val="bg1"/>
                </a:solidFill>
                <a:latin typeface="+mn-lt"/>
                <a:ea typeface="+mn-ea"/>
                <a:cs typeface="Helvetica LT Std Cond"/>
              </a:defRPr>
            </a:lvl1pPr>
            <a:lvl2pPr marL="457178" indent="0" algn="l" defTabSz="457178" rtl="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Helvetica LT Std Cond"/>
              </a:defRPr>
            </a:lvl2pPr>
            <a:lvl3pPr marL="914354" indent="0" algn="l" defTabSz="457178" rtl="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Helvetica LT Std Cond"/>
              </a:defRPr>
            </a:lvl3pPr>
            <a:lvl4pPr marL="1371532" indent="0" algn="l" defTabSz="457178" rtl="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Helvetica LT Std Cond"/>
              </a:defRPr>
            </a:lvl4pPr>
            <a:lvl5pPr marL="1828709" indent="0" algn="l" defTabSz="457178" rtl="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Helvetica LT Std Cond"/>
              </a:defRPr>
            </a:lvl5pPr>
            <a:lvl6pPr marL="2285886" indent="0" algn="l" defTabSz="457178" rtl="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457178" rtl="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457178" rtl="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457178" rtl="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l-SI"/>
              <a:t>Ljubljana, 18. 5. 2026</a:t>
            </a:r>
            <a:endParaRPr/>
          </a:p>
        </p:txBody>
      </p:sp>
      <p:pic>
        <p:nvPicPr>
          <p:cNvPr id="644983415" name="Picture 2" descr="Jezikovni strežnik @ E8 JSI"/>
          <p:cNvPicPr>
            <a:picLocks noChangeAspect="1" noChangeArrowheads="1"/>
          </p:cNvPicPr>
          <p:nvPr/>
        </p:nvPicPr>
        <p:blipFill rotWithShape="1">
          <a:blip r:embed="rId3"/>
          <a:stretch/>
        </p:blipFill>
        <p:spPr bwMode="auto">
          <a:xfrm>
            <a:off x="4954773" y="264020"/>
            <a:ext cx="1707435" cy="747857"/>
          </a:xfrm>
          <a:prstGeom prst="rect">
            <a:avLst/>
          </a:prstGeom>
          <a:solidFill>
            <a:srgbClr val="062C3B"/>
          </a:solidFill>
        </p:spPr>
      </p:pic>
      <p:sp>
        <p:nvSpPr>
          <p:cNvPr id="163659722" name="Rectangle 13"/>
          <p:cNvSpPr/>
          <p:nvPr/>
        </p:nvSpPr>
        <p:spPr bwMode="auto">
          <a:xfrm>
            <a:off x="9198667" y="952795"/>
            <a:ext cx="2135492" cy="858814"/>
          </a:xfrm>
          <a:prstGeom prst="rect">
            <a:avLst/>
          </a:prstGeom>
          <a:solidFill>
            <a:srgbClr val="062C3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974559291" name="Slika 6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1239918" y="287973"/>
            <a:ext cx="701651" cy="699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305568369" name="Rectangle 17"/>
          <p:cNvSpPr/>
          <p:nvPr/>
        </p:nvSpPr>
        <p:spPr bwMode="auto">
          <a:xfrm>
            <a:off x="59142" y="882236"/>
            <a:ext cx="3050699" cy="1078413"/>
          </a:xfrm>
          <a:prstGeom prst="rect">
            <a:avLst/>
          </a:prstGeom>
          <a:solidFill>
            <a:srgbClr val="062C3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795116376" name="Picture 4" descr="SFOSM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81106" y="334303"/>
            <a:ext cx="2000281" cy="607296"/>
          </a:xfrm>
          <a:prstGeom prst="rect">
            <a:avLst/>
          </a:prstGeom>
          <a:solidFill>
            <a:srgbClr val="062C3B"/>
          </a:solidFill>
        </p:spPr>
      </p:pic>
      <p:pic>
        <p:nvPicPr>
          <p:cNvPr id="63620148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/>
          <a:stretch/>
        </p:blipFill>
        <p:spPr bwMode="auto">
          <a:xfrm>
            <a:off x="9486120" y="433160"/>
            <a:ext cx="1560586" cy="429161"/>
          </a:xfrm>
          <a:prstGeom prst="rect">
            <a:avLst/>
          </a:prstGeom>
          <a:noFill/>
        </p:spPr>
      </p:pic>
      <p:sp>
        <p:nvSpPr>
          <p:cNvPr id="722611155" name="TextBox 9"/>
          <p:cNvSpPr txBox="1"/>
          <p:nvPr/>
        </p:nvSpPr>
        <p:spPr bwMode="auto">
          <a:xfrm>
            <a:off x="2380997" y="1765912"/>
            <a:ext cx="55468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sl-SI" sz="2400" b="1">
                <a:solidFill>
                  <a:schemeClr val="bg1"/>
                </a:solidFill>
                <a:latin typeface="+mj-lt"/>
                <a:ea typeface="+mj-ea"/>
                <a:cs typeface="Arial"/>
              </a:rPr>
              <a:t>Umetna inteligenca za javni sektor: priložnosti, orodja in prvi koraki</a:t>
            </a:r>
            <a:endParaRPr/>
          </a:p>
        </p:txBody>
      </p:sp>
      <p:pic>
        <p:nvPicPr>
          <p:cNvPr id="92974904" name="Picture 4" descr="SLAIF - Umetna inteligenca za javni sektor: priložnosti, orodja in prvi koraki"/>
          <p:cNvPicPr>
            <a:picLocks noChangeAspect="1" noChangeArrowheads="1"/>
          </p:cNvPicPr>
          <p:nvPr/>
        </p:nvPicPr>
        <p:blipFill rotWithShape="1">
          <a:blip r:embed="rId8"/>
          <a:stretch/>
        </p:blipFill>
        <p:spPr bwMode="auto">
          <a:xfrm>
            <a:off x="274164" y="1527974"/>
            <a:ext cx="1891811" cy="1239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8450619" name="Naslov 6"/>
          <p:cNvSpPr>
            <a:spLocks noGrp="1"/>
          </p:cNvSpPr>
          <p:nvPr>
            <p:ph type="title"/>
          </p:nvPr>
        </p:nvSpPr>
        <p:spPr bwMode="auto">
          <a:xfrm>
            <a:off x="103333" y="13740"/>
            <a:ext cx="8639753" cy="492858"/>
          </a:xfrm>
        </p:spPr>
        <p:txBody>
          <a:bodyPr/>
          <a:lstStyle/>
          <a:p>
            <a:pPr>
              <a:defRPr/>
            </a:pPr>
            <a:r>
              <a:rPr lang="sl-SI" sz="2400">
                <a:solidFill>
                  <a:schemeClr val="bg1"/>
                </a:solidFill>
              </a:rPr>
              <a:t>AIDA</a:t>
            </a:r>
            <a:endParaRPr/>
          </a:p>
        </p:txBody>
      </p:sp>
      <p:pic>
        <p:nvPicPr>
          <p:cNvPr id="1258678220" name="Picture 7" descr="A logo of a plant with a flower and leaves&#10;&#10;AI-generated content may be incorrect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69524" y="583330"/>
            <a:ext cx="989912" cy="890922"/>
          </a:xfrm>
          <a:prstGeom prst="rect">
            <a:avLst/>
          </a:prstGeom>
        </p:spPr>
      </p:pic>
      <p:sp>
        <p:nvSpPr>
          <p:cNvPr id="624242580" name="TextBox 11"/>
          <p:cNvSpPr txBox="1"/>
          <p:nvPr/>
        </p:nvSpPr>
        <p:spPr bwMode="auto">
          <a:xfrm>
            <a:off x="165490" y="1535595"/>
            <a:ext cx="1786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200" b="1">
                <a:solidFill>
                  <a:srgbClr val="002060"/>
                </a:solidFill>
              </a:rPr>
              <a:t>AIDA: sistem UI za podporo pri odločanju v slovenskem kmetijstvu</a:t>
            </a:r>
            <a:endParaRPr lang="sl-SI" sz="1200"/>
          </a:p>
        </p:txBody>
      </p:sp>
      <p:sp>
        <p:nvSpPr>
          <p:cNvPr id="1854662576" name="TextBox 1"/>
          <p:cNvSpPr txBox="1"/>
          <p:nvPr/>
        </p:nvSpPr>
        <p:spPr bwMode="auto">
          <a:xfrm>
            <a:off x="2792867" y="914075"/>
            <a:ext cx="250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>
                <a:solidFill>
                  <a:srgbClr val="002060"/>
                </a:solidFill>
              </a:rPr>
              <a:t>Kakšne so njegove značilnosti?</a:t>
            </a:r>
            <a:endParaRPr lang="sl-SI" sz="1400"/>
          </a:p>
        </p:txBody>
      </p:sp>
      <p:sp>
        <p:nvSpPr>
          <p:cNvPr id="695471894" name="TextBox 3"/>
          <p:cNvSpPr txBox="1"/>
          <p:nvPr/>
        </p:nvSpPr>
        <p:spPr bwMode="auto">
          <a:xfrm>
            <a:off x="2868964" y="3683118"/>
            <a:ext cx="20797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>
                <a:solidFill>
                  <a:srgbClr val="002060"/>
                </a:solidFill>
              </a:rPr>
              <a:t>Komu je namenjen?</a:t>
            </a:r>
            <a:endParaRPr lang="sl-SI" sz="1400"/>
          </a:p>
        </p:txBody>
      </p:sp>
      <p:sp>
        <p:nvSpPr>
          <p:cNvPr id="33588685" name="TextBox 24"/>
          <p:cNvSpPr txBox="1"/>
          <p:nvPr/>
        </p:nvSpPr>
        <p:spPr bwMode="auto">
          <a:xfrm>
            <a:off x="5495533" y="827642"/>
            <a:ext cx="4809052" cy="2321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>
                <a:solidFill>
                  <a:srgbClr val="002060"/>
                </a:solidFill>
              </a:rPr>
              <a:t>temelji na slovenskem jezikovnem modelu GaMS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>
                <a:solidFill>
                  <a:srgbClr val="002060"/>
                </a:solidFill>
              </a:rPr>
              <a:t>prilagojen slovenskim kmetijskim vsebinam, regulativi, strokovnimi dokumentom in terminologiji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>
                <a:solidFill>
                  <a:srgbClr val="002060"/>
                </a:solidFill>
              </a:rPr>
              <a:t>razume slovenski kmetijski in administrativni kontekst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>
                <a:solidFill>
                  <a:srgbClr val="002060"/>
                </a:solidFill>
              </a:rPr>
              <a:t>uporablja preverjene slovenske dokumente in vire informacij 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>
                <a:solidFill>
                  <a:srgbClr val="002060"/>
                </a:solidFill>
              </a:rPr>
              <a:t>deluje v slovenskem jeziku</a:t>
            </a:r>
            <a:endParaRPr lang="sl-SI" sz="1400"/>
          </a:p>
        </p:txBody>
      </p:sp>
      <p:sp>
        <p:nvSpPr>
          <p:cNvPr id="1629116259" name="TextBox 4"/>
          <p:cNvSpPr txBox="1"/>
          <p:nvPr/>
        </p:nvSpPr>
        <p:spPr bwMode="auto">
          <a:xfrm>
            <a:off x="5495533" y="3618034"/>
            <a:ext cx="6134832" cy="167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ministrstvom in javnim institucijam s področja kmetijstva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kmetijskim svetovalnim službam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pripravljavcem zakonodaje in regulatornih dokumentov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raziskovalcem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kmetovalcem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6842768" name="Naslov 6"/>
          <p:cNvSpPr>
            <a:spLocks noGrp="1"/>
          </p:cNvSpPr>
          <p:nvPr>
            <p:ph type="title"/>
          </p:nvPr>
        </p:nvSpPr>
        <p:spPr bwMode="auto">
          <a:xfrm>
            <a:off x="103333" y="13740"/>
            <a:ext cx="8639753" cy="492858"/>
          </a:xfrm>
        </p:spPr>
        <p:txBody>
          <a:bodyPr/>
          <a:lstStyle/>
          <a:p>
            <a:pPr>
              <a:defRPr/>
            </a:pPr>
            <a:r>
              <a:rPr lang="sl-SI" sz="2400">
                <a:solidFill>
                  <a:schemeClr val="bg1"/>
                </a:solidFill>
              </a:rPr>
              <a:t>AIDA</a:t>
            </a:r>
            <a:endParaRPr/>
          </a:p>
        </p:txBody>
      </p:sp>
      <p:pic>
        <p:nvPicPr>
          <p:cNvPr id="1982221157" name="Picture 7" descr="A logo of a plant with a flower and leaves&#10;&#10;AI-generated content may be incorrect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69524" y="583330"/>
            <a:ext cx="989912" cy="890922"/>
          </a:xfrm>
          <a:prstGeom prst="rect">
            <a:avLst/>
          </a:prstGeom>
        </p:spPr>
      </p:pic>
      <p:sp>
        <p:nvSpPr>
          <p:cNvPr id="786110196" name="TextBox 11"/>
          <p:cNvSpPr txBox="1"/>
          <p:nvPr/>
        </p:nvSpPr>
        <p:spPr bwMode="auto">
          <a:xfrm>
            <a:off x="165490" y="1535595"/>
            <a:ext cx="1786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200" b="1">
                <a:solidFill>
                  <a:srgbClr val="002060"/>
                </a:solidFill>
              </a:rPr>
              <a:t>AIDA: sistem UI za podporo pri odločanju v slovenskem kmetijstvu</a:t>
            </a:r>
            <a:endParaRPr lang="sl-SI" sz="1200"/>
          </a:p>
        </p:txBody>
      </p:sp>
      <p:sp>
        <p:nvSpPr>
          <p:cNvPr id="1209905100" name="TextBox 4"/>
          <p:cNvSpPr txBox="1"/>
          <p:nvPr/>
        </p:nvSpPr>
        <p:spPr bwMode="auto">
          <a:xfrm>
            <a:off x="2538759" y="721014"/>
            <a:ext cx="250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 dirty="0">
                <a:solidFill>
                  <a:srgbClr val="002060"/>
                </a:solidFill>
              </a:rPr>
              <a:t>Kašno podporo omogoča?</a:t>
            </a:r>
            <a:endParaRPr lang="sl-SI" sz="1400" dirty="0"/>
          </a:p>
        </p:txBody>
      </p:sp>
      <p:sp>
        <p:nvSpPr>
          <p:cNvPr id="1748033064" name="TextBox 9"/>
          <p:cNvSpPr txBox="1"/>
          <p:nvPr/>
        </p:nvSpPr>
        <p:spPr bwMode="auto">
          <a:xfrm>
            <a:off x="2538759" y="2888925"/>
            <a:ext cx="250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>
                <a:solidFill>
                  <a:srgbClr val="002060"/>
                </a:solidFill>
              </a:rPr>
              <a:t>Kašno varnost zagotavlja?</a:t>
            </a:r>
            <a:endParaRPr lang="sl-SI" sz="1400"/>
          </a:p>
        </p:txBody>
      </p:sp>
      <p:sp>
        <p:nvSpPr>
          <p:cNvPr id="2144216331" name="TextBox 5"/>
          <p:cNvSpPr txBox="1"/>
          <p:nvPr/>
        </p:nvSpPr>
        <p:spPr bwMode="auto">
          <a:xfrm>
            <a:off x="5410567" y="636875"/>
            <a:ext cx="6134832" cy="167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>
                <a:solidFill>
                  <a:srgbClr val="002060"/>
                </a:solidFill>
              </a:rPr>
              <a:t>razumevanje direktiv, zakonodaje, uredb in predpisov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>
                <a:solidFill>
                  <a:srgbClr val="002060"/>
                </a:solidFill>
              </a:rPr>
              <a:t>razumevanje subvencijskih shem 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>
                <a:solidFill>
                  <a:srgbClr val="002060"/>
                </a:solidFill>
              </a:rPr>
              <a:t>pripravi in interpretaciji dokumentacije in poročil 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>
                <a:solidFill>
                  <a:srgbClr val="002060"/>
                </a:solidFill>
              </a:rPr>
              <a:t>iskanju informacij v strokovnih in regulatornih gradivih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>
                <a:solidFill>
                  <a:srgbClr val="002060"/>
                </a:solidFill>
              </a:rPr>
              <a:t>podporo pri vsakodnevnih administrativnih in strokovnih nalogah</a:t>
            </a:r>
            <a:endParaRPr/>
          </a:p>
        </p:txBody>
      </p:sp>
      <p:sp>
        <p:nvSpPr>
          <p:cNvPr id="78932909" name="TextBox 12"/>
          <p:cNvSpPr txBox="1"/>
          <p:nvPr/>
        </p:nvSpPr>
        <p:spPr bwMode="auto">
          <a:xfrm>
            <a:off x="5366605" y="2782825"/>
            <a:ext cx="6135192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učenje in preizkušanje sistema bosta potekala v okviru Slovenske tovarne umetne inteligence (SLAIF) in računalniškega okolja Instituta »Jožef Stefan«</a:t>
            </a:r>
            <a:endParaRPr lang="sl-SI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delovanje sistem bo potekalo v lokalnih računalniških okoljih</a:t>
            </a:r>
            <a:endParaRPr dirty="0"/>
          </a:p>
        </p:txBody>
      </p:sp>
      <p:sp>
        <p:nvSpPr>
          <p:cNvPr id="398513776" name="TextBox 13"/>
          <p:cNvSpPr txBox="1"/>
          <p:nvPr/>
        </p:nvSpPr>
        <p:spPr bwMode="auto">
          <a:xfrm>
            <a:off x="2538759" y="4404144"/>
            <a:ext cx="250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>
                <a:solidFill>
                  <a:srgbClr val="002060"/>
                </a:solidFill>
              </a:rPr>
              <a:t>Kdo so razvijalci?</a:t>
            </a:r>
            <a:endParaRPr lang="sl-SI" sz="1400"/>
          </a:p>
        </p:txBody>
      </p:sp>
      <p:sp>
        <p:nvSpPr>
          <p:cNvPr id="1037538030" name="TextBox 14"/>
          <p:cNvSpPr txBox="1"/>
          <p:nvPr/>
        </p:nvSpPr>
        <p:spPr bwMode="auto">
          <a:xfrm>
            <a:off x="2484283" y="5625801"/>
            <a:ext cx="250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 dirty="0">
                <a:solidFill>
                  <a:srgbClr val="002060"/>
                </a:solidFill>
              </a:rPr>
              <a:t>Kdaj bo na voljo za uporabo?</a:t>
            </a:r>
            <a:endParaRPr lang="sl-SI" sz="1400" dirty="0"/>
          </a:p>
        </p:txBody>
      </p:sp>
      <p:sp>
        <p:nvSpPr>
          <p:cNvPr id="1815078843" name="TextBox 15"/>
          <p:cNvSpPr txBox="1"/>
          <p:nvPr/>
        </p:nvSpPr>
        <p:spPr bwMode="auto">
          <a:xfrm>
            <a:off x="5410567" y="4242912"/>
            <a:ext cx="6731610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raziskovalna skupina </a:t>
            </a:r>
            <a:r>
              <a:rPr lang="sl-SI" sz="1400" dirty="0" err="1">
                <a:solidFill>
                  <a:srgbClr val="002060"/>
                </a:solidFill>
              </a:rPr>
              <a:t>EcoEnvAI</a:t>
            </a:r>
            <a:r>
              <a:rPr lang="sl-SI" sz="1400" dirty="0">
                <a:solidFill>
                  <a:srgbClr val="002060"/>
                </a:solidFill>
              </a:rPr>
              <a:t> iz Odseka za Tehnologije znanja Instituta »Jožef Stefan« </a:t>
            </a:r>
            <a:endParaRPr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raziskovalci ITC –  Inovacijsko tehnološkega grozda Murska Sobota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strokovni sodelavci Kmetijsko gozdarskega zavoda Murska Sobota</a:t>
            </a:r>
            <a:endParaRPr dirty="0"/>
          </a:p>
        </p:txBody>
      </p:sp>
      <p:sp>
        <p:nvSpPr>
          <p:cNvPr id="1243321662" name="TextBox 16"/>
          <p:cNvSpPr txBox="1"/>
          <p:nvPr/>
        </p:nvSpPr>
        <p:spPr bwMode="auto">
          <a:xfrm>
            <a:off x="5410567" y="5551486"/>
            <a:ext cx="6566885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predvidoma 01.01.2028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0912242" name="Naslov 6"/>
          <p:cNvSpPr>
            <a:spLocks noGrp="1"/>
          </p:cNvSpPr>
          <p:nvPr>
            <p:ph type="title"/>
          </p:nvPr>
        </p:nvSpPr>
        <p:spPr bwMode="auto">
          <a:xfrm>
            <a:off x="103333" y="13740"/>
            <a:ext cx="8639753" cy="492858"/>
          </a:xfrm>
        </p:spPr>
        <p:txBody>
          <a:bodyPr/>
          <a:lstStyle/>
          <a:p>
            <a:pPr>
              <a:defRPr/>
            </a:pPr>
            <a:r>
              <a:rPr lang="sl-SI" sz="2400">
                <a:solidFill>
                  <a:schemeClr val="bg1"/>
                </a:solidFill>
              </a:rPr>
              <a:t>AIDA</a:t>
            </a:r>
            <a:endParaRPr/>
          </a:p>
        </p:txBody>
      </p:sp>
      <p:pic>
        <p:nvPicPr>
          <p:cNvPr id="651196277" name="Picture 7" descr="A logo of a plant with a flower and leaves&#10;&#10;AI-generated content may be incorrect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69524" y="583330"/>
            <a:ext cx="989912" cy="890922"/>
          </a:xfrm>
          <a:prstGeom prst="rect">
            <a:avLst/>
          </a:prstGeom>
        </p:spPr>
      </p:pic>
      <p:sp>
        <p:nvSpPr>
          <p:cNvPr id="965253663" name="TextBox 11"/>
          <p:cNvSpPr txBox="1"/>
          <p:nvPr/>
        </p:nvSpPr>
        <p:spPr bwMode="auto">
          <a:xfrm>
            <a:off x="165490" y="1535595"/>
            <a:ext cx="1786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200" b="1">
                <a:solidFill>
                  <a:srgbClr val="002060"/>
                </a:solidFill>
              </a:rPr>
              <a:t>AIDA: sistem UI za podporo pri odločanju v slovenskem kmetijstvu</a:t>
            </a:r>
            <a:endParaRPr lang="sl-SI" sz="1200"/>
          </a:p>
        </p:txBody>
      </p:sp>
      <p:sp>
        <p:nvSpPr>
          <p:cNvPr id="1268663212" name="TextBox 6"/>
          <p:cNvSpPr txBox="1"/>
          <p:nvPr/>
        </p:nvSpPr>
        <p:spPr bwMode="auto">
          <a:xfrm>
            <a:off x="2058789" y="497876"/>
            <a:ext cx="2500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 dirty="0">
                <a:solidFill>
                  <a:srgbClr val="002060"/>
                </a:solidFill>
              </a:rPr>
              <a:t>Kje so dostopne informacije o poteku razvoja?</a:t>
            </a:r>
            <a:endParaRPr lang="sl-SI" sz="1400" dirty="0"/>
          </a:p>
        </p:txBody>
      </p:sp>
      <p:sp>
        <p:nvSpPr>
          <p:cNvPr id="295389111" name="TextBox 5"/>
          <p:cNvSpPr txBox="1"/>
          <p:nvPr/>
        </p:nvSpPr>
        <p:spPr bwMode="auto">
          <a:xfrm>
            <a:off x="5199551" y="341090"/>
            <a:ext cx="6731610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spletna stran skupine </a:t>
            </a:r>
            <a:r>
              <a:rPr lang="sl-SI" sz="1400" dirty="0" err="1">
                <a:solidFill>
                  <a:srgbClr val="002060"/>
                </a:solidFill>
              </a:rPr>
              <a:t>EcoEnvAI</a:t>
            </a:r>
            <a:r>
              <a:rPr lang="sl-SI" sz="1400" dirty="0">
                <a:solidFill>
                  <a:srgbClr val="002060"/>
                </a:solidFill>
              </a:rPr>
              <a:t> z Odseka za tehnologije znanja Instituta »Jožef Stefan«: </a:t>
            </a:r>
            <a:r>
              <a:rPr lang="sl-SI" sz="1400" u="sng" dirty="0">
                <a:solidFill>
                  <a:srgbClr val="002060"/>
                </a:solidFill>
                <a:hlinkClick r:id="rId4"/>
              </a:rPr>
              <a:t>https://ecoenvai.ijs.si/#aida</a:t>
            </a:r>
            <a:r>
              <a:rPr lang="sl-SI" sz="1400" dirty="0">
                <a:solidFill>
                  <a:srgbClr val="002060"/>
                </a:solidFill>
              </a:rPr>
              <a:t> </a:t>
            </a:r>
            <a:endParaRPr dirty="0"/>
          </a:p>
        </p:txBody>
      </p:sp>
      <p:sp>
        <p:nvSpPr>
          <p:cNvPr id="1977479434" name="TextBox 12"/>
          <p:cNvSpPr txBox="1"/>
          <p:nvPr/>
        </p:nvSpPr>
        <p:spPr bwMode="auto">
          <a:xfrm>
            <a:off x="2058789" y="3178100"/>
            <a:ext cx="29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>
                <a:solidFill>
                  <a:srgbClr val="002060"/>
                </a:solidFill>
              </a:rPr>
              <a:t>Kje bo sistem na voljo za uporabo?</a:t>
            </a:r>
            <a:endParaRPr lang="sl-SI" sz="1400"/>
          </a:p>
        </p:txBody>
      </p:sp>
      <p:sp>
        <p:nvSpPr>
          <p:cNvPr id="1087055604" name="TextBox 13"/>
          <p:cNvSpPr txBox="1"/>
          <p:nvPr/>
        </p:nvSpPr>
        <p:spPr bwMode="auto">
          <a:xfrm>
            <a:off x="4970948" y="3098968"/>
            <a:ext cx="6588844" cy="135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DIH </a:t>
            </a:r>
            <a:r>
              <a:rPr lang="sl-SI" sz="1400" dirty="0" err="1">
                <a:solidFill>
                  <a:srgbClr val="002060"/>
                </a:solidFill>
              </a:rPr>
              <a:t>Agrifood</a:t>
            </a:r>
            <a:r>
              <a:rPr lang="sl-SI" sz="1400" dirty="0">
                <a:solidFill>
                  <a:srgbClr val="002060"/>
                </a:solidFill>
              </a:rPr>
              <a:t> - digitalno inovacijsko stičišče za kmetijstvo in proizvodnjo hrane: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/>
              <a:t>“one-stop-</a:t>
            </a:r>
            <a:r>
              <a:rPr lang="sl-SI" sz="1400" dirty="0" err="1"/>
              <a:t>shop</a:t>
            </a:r>
            <a:r>
              <a:rPr lang="sl-SI" sz="1400" dirty="0"/>
              <a:t>” za digitalno transformacijo agroživilskega sektorja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pl-PL" sz="1400" dirty="0"/>
              <a:t>razvite mehanizme za dejanski prenos v uporabo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pl-PL" sz="1400" dirty="0">
                <a:solidFill>
                  <a:srgbClr val="002060"/>
                </a:solidFill>
              </a:rPr>
              <a:t>s</a:t>
            </a:r>
            <a:r>
              <a:rPr lang="sl-SI" sz="1400" dirty="0" err="1">
                <a:solidFill>
                  <a:srgbClr val="002060"/>
                </a:solidFill>
              </a:rPr>
              <a:t>pletna</a:t>
            </a:r>
            <a:r>
              <a:rPr lang="sl-SI" sz="1400" dirty="0">
                <a:solidFill>
                  <a:srgbClr val="002060"/>
                </a:solidFill>
              </a:rPr>
              <a:t> stran ITC – Inovacijsko tehnološki grozd Murska Sobota</a:t>
            </a:r>
            <a:endParaRPr dirty="0"/>
          </a:p>
        </p:txBody>
      </p:sp>
      <p:pic>
        <p:nvPicPr>
          <p:cNvPr id="555038307" name="Picture 2"/>
          <p:cNvPicPr>
            <a:picLocks noChangeAspect="1" noChangeArrowheads="1"/>
          </p:cNvPicPr>
          <p:nvPr/>
        </p:nvPicPr>
        <p:blipFill rotWithShape="1">
          <a:blip r:embed="rId5"/>
          <a:srcRect r="13677"/>
          <a:stretch/>
        </p:blipFill>
        <p:spPr bwMode="auto">
          <a:xfrm>
            <a:off x="9810383" y="4852926"/>
            <a:ext cx="1159438" cy="40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685416" name="Picture 15"/>
          <p:cNvPicPr>
            <a:picLocks noChangeAspect="1"/>
          </p:cNvPicPr>
          <p:nvPr/>
        </p:nvPicPr>
        <p:blipFill rotWithShape="1">
          <a:blip r:embed="rId6"/>
          <a:srcRect r="7056"/>
          <a:stretch/>
        </p:blipFill>
        <p:spPr bwMode="auto">
          <a:xfrm>
            <a:off x="7399021" y="4358225"/>
            <a:ext cx="1446181" cy="404609"/>
          </a:xfrm>
          <a:prstGeom prst="rect">
            <a:avLst/>
          </a:prstGeom>
        </p:spPr>
      </p:pic>
      <p:pic>
        <p:nvPicPr>
          <p:cNvPr id="922440086" name="Picture 20"/>
          <p:cNvPicPr>
            <a:picLocks noChangeAspect="1"/>
          </p:cNvPicPr>
          <p:nvPr/>
        </p:nvPicPr>
        <p:blipFill rotWithShape="1">
          <a:blip r:embed="rId7"/>
          <a:stretch/>
        </p:blipFill>
        <p:spPr bwMode="auto">
          <a:xfrm>
            <a:off x="6235584" y="4762834"/>
            <a:ext cx="3574799" cy="467294"/>
          </a:xfrm>
          <a:prstGeom prst="rect">
            <a:avLst/>
          </a:prstGeom>
        </p:spPr>
      </p:pic>
      <p:pic>
        <p:nvPicPr>
          <p:cNvPr id="1293638813" name="Picture 24"/>
          <p:cNvPicPr>
            <a:picLocks noChangeAspect="1"/>
          </p:cNvPicPr>
          <p:nvPr/>
        </p:nvPicPr>
        <p:blipFill rotWithShape="1">
          <a:blip r:embed="rId8"/>
          <a:stretch/>
        </p:blipFill>
        <p:spPr bwMode="auto">
          <a:xfrm>
            <a:off x="6007946" y="1081313"/>
            <a:ext cx="4514847" cy="1705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05DB04-8B7D-4F81-B39C-A916281371AB}"/>
              </a:ext>
            </a:extLst>
          </p:cNvPr>
          <p:cNvSpPr txBox="1"/>
          <p:nvPr/>
        </p:nvSpPr>
        <p:spPr>
          <a:xfrm>
            <a:off x="5052837" y="5394595"/>
            <a:ext cx="6138548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9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sl-SI" sz="1400" dirty="0">
                <a:solidFill>
                  <a:srgbClr val="002060"/>
                </a:solidFill>
              </a:rPr>
              <a:t>lokalne namestitve pri končnih uporabnikih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7878314" name="Naslov 6"/>
          <p:cNvSpPr>
            <a:spLocks noGrp="1"/>
          </p:cNvSpPr>
          <p:nvPr>
            <p:ph type="title"/>
          </p:nvPr>
        </p:nvSpPr>
        <p:spPr bwMode="auto">
          <a:xfrm>
            <a:off x="103333" y="13740"/>
            <a:ext cx="8639753" cy="492858"/>
          </a:xfrm>
        </p:spPr>
        <p:txBody>
          <a:bodyPr/>
          <a:lstStyle/>
          <a:p>
            <a:pPr>
              <a:defRPr/>
            </a:pPr>
            <a:r>
              <a:rPr lang="sl-SI" sz="2400">
                <a:solidFill>
                  <a:schemeClr val="bg1"/>
                </a:solidFill>
              </a:rPr>
              <a:t>AIDA – primeri uporabe</a:t>
            </a:r>
            <a:endParaRPr/>
          </a:p>
        </p:txBody>
      </p:sp>
      <p:pic>
        <p:nvPicPr>
          <p:cNvPr id="1130665754" name="Picture 7" descr="A logo of a plant with a flower and leaves&#10;&#10;AI-generated content may be incorrect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69524" y="583330"/>
            <a:ext cx="989912" cy="890922"/>
          </a:xfrm>
          <a:prstGeom prst="rect">
            <a:avLst/>
          </a:prstGeom>
        </p:spPr>
      </p:pic>
      <p:sp>
        <p:nvSpPr>
          <p:cNvPr id="518786691" name="TextBox 11"/>
          <p:cNvSpPr txBox="1"/>
          <p:nvPr/>
        </p:nvSpPr>
        <p:spPr bwMode="auto">
          <a:xfrm>
            <a:off x="165490" y="1535595"/>
            <a:ext cx="1786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200" b="1">
                <a:solidFill>
                  <a:srgbClr val="002060"/>
                </a:solidFill>
              </a:rPr>
              <a:t>AIDA: sistem UI za podporo pri odločanju v slovenskem kmetijstvu</a:t>
            </a:r>
            <a:endParaRPr lang="sl-SI" sz="1200"/>
          </a:p>
        </p:txBody>
      </p:sp>
      <p:sp>
        <p:nvSpPr>
          <p:cNvPr id="1493533390" name="Google Shape;54;p13"/>
          <p:cNvSpPr txBox="1"/>
          <p:nvPr/>
        </p:nvSpPr>
        <p:spPr bwMode="auto">
          <a:xfrm>
            <a:off x="2254800" y="58333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 lnSpcReduction="10000"/>
          </a:bodyPr>
          <a:lstStyle>
            <a:lvl1pPr algn="l" defTabSz="457178" rtl="0">
              <a:spcBef>
                <a:spcPts val="0"/>
              </a:spcBef>
              <a:buNone/>
              <a:defRPr lang="de-AT" sz="3000" b="1" i="0" cap="none">
                <a:solidFill>
                  <a:schemeClr val="tx2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l-PL" dirty="0"/>
              <a:t>Prilagajanje spremembam SKP po letu 2027</a:t>
            </a:r>
            <a:endParaRPr dirty="0"/>
          </a:p>
        </p:txBody>
      </p:sp>
      <p:sp>
        <p:nvSpPr>
          <p:cNvPr id="1881665479" name="TextBox 4"/>
          <p:cNvSpPr txBox="1"/>
          <p:nvPr/>
        </p:nvSpPr>
        <p:spPr bwMode="auto">
          <a:xfrm>
            <a:off x="2312686" y="1285323"/>
            <a:ext cx="6550268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700" b="1" dirty="0"/>
              <a:t>Razumevanje sprememb SKP po letu 2027</a:t>
            </a:r>
            <a:endParaRPr sz="1700" dirty="0"/>
          </a:p>
          <a:p>
            <a:pPr marL="742950" lvl="1" indent="-285750">
              <a:buFont typeface="Arial"/>
              <a:buChar char="•"/>
              <a:defRPr/>
            </a:pPr>
            <a:r>
              <a:rPr lang="sl-SI" sz="1500" dirty="0"/>
              <a:t>učinkovito obvladovanje kompleksnih sprememb kmetijske politike, regulative in </a:t>
            </a:r>
            <a:r>
              <a:rPr lang="sl-SI" sz="1500" dirty="0" err="1"/>
              <a:t>subvencijskih</a:t>
            </a:r>
            <a:r>
              <a:rPr lang="sl-SI" sz="1500" dirty="0"/>
              <a:t> shem</a:t>
            </a:r>
            <a:endParaRPr sz="1500" dirty="0"/>
          </a:p>
          <a:p>
            <a:pPr>
              <a:defRPr/>
            </a:pPr>
            <a:endParaRPr lang="sl-SI" sz="1600" dirty="0"/>
          </a:p>
          <a:p>
            <a:pPr>
              <a:defRPr/>
            </a:pPr>
            <a:r>
              <a:rPr lang="sl-SI" sz="1700" b="1" dirty="0"/>
              <a:t>Spremljanje in interpretacija sprememb</a:t>
            </a:r>
            <a:endParaRPr sz="1700" dirty="0"/>
          </a:p>
          <a:p>
            <a:pPr marL="742950" lvl="1" indent="-285750">
              <a:buFont typeface="Arial"/>
              <a:buChar char="•"/>
              <a:defRPr/>
            </a:pPr>
            <a:r>
              <a:rPr lang="sl-SI" sz="1500" dirty="0"/>
              <a:t>analiziranje sprememb zakonodaje, novih ukrepov, intervencij in zahtev ter primerjava s prejšnjimi pravili</a:t>
            </a:r>
            <a:endParaRPr sz="1500" dirty="0"/>
          </a:p>
          <a:p>
            <a:pPr>
              <a:defRPr/>
            </a:pPr>
            <a:endParaRPr lang="sl-SI" sz="1600" dirty="0"/>
          </a:p>
          <a:p>
            <a:pPr>
              <a:defRPr/>
            </a:pPr>
            <a:r>
              <a:rPr lang="sl-SI" sz="1700" b="1" dirty="0"/>
              <a:t>Podpora pri prilagajanju kmetijskih praks</a:t>
            </a:r>
            <a:endParaRPr sz="1700" dirty="0"/>
          </a:p>
          <a:p>
            <a:pPr marL="742950" lvl="1" indent="-285750">
              <a:buFont typeface="Arial"/>
              <a:buChar char="•"/>
              <a:defRPr/>
            </a:pPr>
            <a:r>
              <a:rPr lang="sl-SI" sz="1500" dirty="0"/>
              <a:t>ocenjevanje vpliva sprememb SKP na poslovanje kmetij, upravljanje kmetijskih praks in pripravo razvojnih usmeritev</a:t>
            </a:r>
            <a:endParaRPr sz="1500" dirty="0"/>
          </a:p>
          <a:p>
            <a:pPr>
              <a:defRPr/>
            </a:pPr>
            <a:endParaRPr lang="sl-SI" sz="1600" dirty="0"/>
          </a:p>
          <a:p>
            <a:pPr>
              <a:defRPr/>
            </a:pPr>
            <a:r>
              <a:rPr lang="sl-SI" sz="1700" b="1" dirty="0"/>
              <a:t>Podpora pri pripravi </a:t>
            </a:r>
            <a:r>
              <a:rPr lang="sl-SI" sz="1700" b="1" dirty="0" err="1"/>
              <a:t>subvencijskih</a:t>
            </a:r>
            <a:r>
              <a:rPr lang="sl-SI" sz="1700" b="1" dirty="0"/>
              <a:t> zahtevkov</a:t>
            </a:r>
            <a:endParaRPr sz="1700" dirty="0"/>
          </a:p>
          <a:p>
            <a:pPr marL="742950" lvl="1" indent="-285750">
              <a:buFont typeface="Arial"/>
              <a:buChar char="•"/>
              <a:defRPr/>
            </a:pPr>
            <a:r>
              <a:rPr lang="sl-SI" sz="1500" dirty="0"/>
              <a:t>analiza pogojev upravičenosti, preverjanje skladnosti zahtevkov z regulatornimi zahtevami ter pomoč pri pripravi dokumentacije in utemeljitev za </a:t>
            </a:r>
            <a:r>
              <a:rPr lang="sl-SI" sz="1500" dirty="0" err="1"/>
              <a:t>subvencijske</a:t>
            </a:r>
            <a:r>
              <a:rPr lang="sl-SI" sz="1500" dirty="0"/>
              <a:t> vloge</a:t>
            </a:r>
            <a:endParaRPr sz="1500" dirty="0"/>
          </a:p>
          <a:p>
            <a:pPr>
              <a:defRPr/>
            </a:pPr>
            <a:endParaRPr lang="sl-SI" sz="1600" dirty="0"/>
          </a:p>
          <a:p>
            <a:pPr>
              <a:defRPr/>
            </a:pPr>
            <a:r>
              <a:rPr lang="sl-SI" sz="1700" b="1" dirty="0"/>
              <a:t>Uporabniki</a:t>
            </a:r>
            <a:endParaRPr sz="1700" dirty="0"/>
          </a:p>
          <a:p>
            <a:pPr marL="742950" lvl="1" indent="-285750">
              <a:buFont typeface="Arial"/>
              <a:buChar char="•"/>
              <a:defRPr/>
            </a:pPr>
            <a:r>
              <a:rPr lang="sl-SI" sz="1500" dirty="0"/>
              <a:t>Javne institucije in pripravljavci regulatornih dokumentov, kmetijski svetovalci, kmetje </a:t>
            </a:r>
            <a:endParaRPr sz="1500" dirty="0"/>
          </a:p>
        </p:txBody>
      </p:sp>
      <p:pic>
        <p:nvPicPr>
          <p:cNvPr id="986683881" name="Picture 8"/>
          <p:cNvPicPr>
            <a:picLocks noChangeAspect="1"/>
          </p:cNvPicPr>
          <p:nvPr/>
        </p:nvPicPr>
        <p:blipFill rotWithShape="1">
          <a:blip r:embed="rId4"/>
          <a:srcRect l="1853" t="8161" r="5023" b="7684"/>
          <a:stretch/>
        </p:blipFill>
        <p:spPr bwMode="auto">
          <a:xfrm>
            <a:off x="9123825" y="1474252"/>
            <a:ext cx="3068175" cy="1958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7351287" name="Naslov 6"/>
          <p:cNvSpPr>
            <a:spLocks noGrp="1"/>
          </p:cNvSpPr>
          <p:nvPr>
            <p:ph type="title"/>
          </p:nvPr>
        </p:nvSpPr>
        <p:spPr bwMode="auto">
          <a:xfrm>
            <a:off x="103333" y="13740"/>
            <a:ext cx="8639753" cy="492858"/>
          </a:xfrm>
        </p:spPr>
        <p:txBody>
          <a:bodyPr/>
          <a:lstStyle/>
          <a:p>
            <a:pPr>
              <a:defRPr/>
            </a:pPr>
            <a:r>
              <a:rPr lang="sl-SI" sz="2400">
                <a:solidFill>
                  <a:schemeClr val="bg1"/>
                </a:solidFill>
              </a:rPr>
              <a:t>AIDA – primeri uporabe</a:t>
            </a:r>
            <a:endParaRPr/>
          </a:p>
        </p:txBody>
      </p:sp>
      <p:pic>
        <p:nvPicPr>
          <p:cNvPr id="2101186699" name="Picture 7" descr="A logo of a plant with a flower and leaves&#10;&#10;AI-generated content may be incorrect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69524" y="583330"/>
            <a:ext cx="989912" cy="890922"/>
          </a:xfrm>
          <a:prstGeom prst="rect">
            <a:avLst/>
          </a:prstGeom>
        </p:spPr>
      </p:pic>
      <p:sp>
        <p:nvSpPr>
          <p:cNvPr id="505283667" name="TextBox 11"/>
          <p:cNvSpPr txBox="1"/>
          <p:nvPr/>
        </p:nvSpPr>
        <p:spPr bwMode="auto">
          <a:xfrm>
            <a:off x="165490" y="1535595"/>
            <a:ext cx="1786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200" b="1">
                <a:solidFill>
                  <a:srgbClr val="002060"/>
                </a:solidFill>
              </a:rPr>
              <a:t>AIDA: sistem UI za podporo pri odločanju v slovenskem kmetijstvu</a:t>
            </a:r>
            <a:endParaRPr lang="sl-SI" sz="1200"/>
          </a:p>
        </p:txBody>
      </p:sp>
      <p:sp>
        <p:nvSpPr>
          <p:cNvPr id="955523159" name="Google Shape;54;p13"/>
          <p:cNvSpPr txBox="1"/>
          <p:nvPr/>
        </p:nvSpPr>
        <p:spPr bwMode="auto">
          <a:xfrm>
            <a:off x="2298761" y="6819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 lnSpcReduction="10000"/>
          </a:bodyPr>
          <a:lstStyle>
            <a:lvl1pPr algn="l" defTabSz="457178" rtl="0">
              <a:spcBef>
                <a:spcPts val="0"/>
              </a:spcBef>
              <a:buNone/>
              <a:defRPr lang="de-AT" sz="3000" b="1" i="0" cap="none">
                <a:solidFill>
                  <a:schemeClr val="tx2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l-PL"/>
              <a:t>Delo z regulatornimi dokumenti</a:t>
            </a:r>
            <a:endParaRPr/>
          </a:p>
        </p:txBody>
      </p:sp>
      <p:sp>
        <p:nvSpPr>
          <p:cNvPr id="1818881714" name="Google Shape;55;p13"/>
          <p:cNvSpPr txBox="1"/>
          <p:nvPr/>
        </p:nvSpPr>
        <p:spPr bwMode="auto">
          <a:xfrm>
            <a:off x="8539202" y="2068669"/>
            <a:ext cx="3252001" cy="1575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882" indent="-342882" algn="l" defTabSz="457178" rtl="0">
              <a:spcBef>
                <a:spcPts val="0"/>
              </a:spcBef>
              <a:buFont typeface="Arial"/>
              <a:buNone/>
              <a:defRPr sz="20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1pPr>
            <a:lvl2pPr marL="742912" indent="-285737" algn="l" defTabSz="457178" rtl="0">
              <a:spcBef>
                <a:spcPts val="0"/>
              </a:spcBef>
              <a:buFont typeface="Arial"/>
              <a:buChar char="•"/>
              <a:defRPr sz="18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2pPr>
            <a:lvl3pPr marL="1142942" indent="-228589" algn="l" defTabSz="457178" rtl="0">
              <a:spcBef>
                <a:spcPts val="0"/>
              </a:spcBef>
              <a:buFont typeface="Arial"/>
              <a:buChar char="•"/>
              <a:defRPr sz="16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3pPr>
            <a:lvl4pPr marL="1600120" indent="-228589" algn="l" defTabSz="457178" rtl="0">
              <a:spcBef>
                <a:spcPts val="0"/>
              </a:spcBef>
              <a:buFont typeface="Arial"/>
              <a:buChar char="–"/>
              <a:defRPr sz="14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4pPr>
            <a:lvl5pPr marL="2057298" indent="-228589" algn="l" defTabSz="457178" rtl="0">
              <a:spcBef>
                <a:spcPts val="0"/>
              </a:spcBef>
              <a:buFont typeface="Arial"/>
              <a:buChar char="»"/>
              <a:defRPr sz="12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5pPr>
            <a:lvl6pPr marL="2514474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1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+mj-lt"/>
              <a:buAutoNum type="arabicPeriod"/>
              <a:defRPr/>
            </a:pPr>
            <a:r>
              <a:rPr lang="sl-SI" sz="1500" dirty="0">
                <a:solidFill>
                  <a:srgbClr val="111111"/>
                </a:solidFill>
                <a:latin typeface="Republika"/>
              </a:rPr>
              <a:t>Zakon o kmetijstvu</a:t>
            </a:r>
            <a:endParaRPr dirty="0"/>
          </a:p>
          <a:p>
            <a:pPr marL="457200" indent="-342900">
              <a:spcBef>
                <a:spcPts val="0"/>
              </a:spcBef>
              <a:buSzPts val="1800"/>
              <a:buFont typeface="+mj-lt"/>
              <a:buAutoNum type="arabicPeriod"/>
              <a:defRPr/>
            </a:pPr>
            <a:r>
              <a:rPr lang="sl-SI" sz="1500" dirty="0">
                <a:solidFill>
                  <a:srgbClr val="111111"/>
                </a:solidFill>
                <a:latin typeface="Republika"/>
              </a:rPr>
              <a:t>Zakon o kmetijskih zemljiščih</a:t>
            </a:r>
            <a:endParaRPr dirty="0"/>
          </a:p>
          <a:p>
            <a:pPr marL="457200" indent="-342900">
              <a:spcBef>
                <a:spcPts val="0"/>
              </a:spcBef>
              <a:buSzPts val="1800"/>
              <a:buFont typeface="+mj-lt"/>
              <a:buAutoNum type="arabicPeriod"/>
              <a:defRPr/>
            </a:pPr>
            <a:r>
              <a:rPr lang="sl-SI" sz="1500" dirty="0">
                <a:solidFill>
                  <a:srgbClr val="111111"/>
                </a:solidFill>
                <a:latin typeface="Republika"/>
              </a:rPr>
              <a:t>Zakon o zaščiti živali </a:t>
            </a:r>
            <a:endParaRPr dirty="0"/>
          </a:p>
          <a:p>
            <a:pPr marL="457200" indent="-342900">
              <a:spcBef>
                <a:spcPts val="0"/>
              </a:spcBef>
              <a:buSzPts val="1800"/>
              <a:buFont typeface="+mj-lt"/>
              <a:buAutoNum type="arabicPeriod"/>
              <a:defRPr/>
            </a:pPr>
            <a:r>
              <a:rPr lang="sl-SI" sz="1500" dirty="0">
                <a:solidFill>
                  <a:srgbClr val="111111"/>
                </a:solidFill>
                <a:latin typeface="Republika"/>
              </a:rPr>
              <a:t>Zakon o zdravju živali</a:t>
            </a:r>
            <a:endParaRPr dirty="0"/>
          </a:p>
          <a:p>
            <a:pPr marL="457200" indent="-342900">
              <a:spcBef>
                <a:spcPts val="0"/>
              </a:spcBef>
              <a:buSzPts val="1800"/>
              <a:buFont typeface="+mj-lt"/>
              <a:buAutoNum type="arabicPeriod"/>
              <a:defRPr/>
            </a:pPr>
            <a:r>
              <a:rPr lang="sl-SI" sz="1500" i="0" dirty="0">
                <a:solidFill>
                  <a:srgbClr val="111111"/>
                </a:solidFill>
                <a:latin typeface="Republika"/>
              </a:rPr>
              <a:t>Zakon o hrani</a:t>
            </a:r>
            <a:endParaRPr dirty="0"/>
          </a:p>
          <a:p>
            <a:pPr marL="457200" indent="-342900">
              <a:spcBef>
                <a:spcPts val="0"/>
              </a:spcBef>
              <a:buSzPts val="1800"/>
              <a:buFont typeface="+mj-lt"/>
              <a:buAutoNum type="arabicPeriod"/>
              <a:defRPr/>
            </a:pPr>
            <a:r>
              <a:rPr lang="it-IT" sz="1500" i="0" dirty="0" err="1">
                <a:solidFill>
                  <a:srgbClr val="111111"/>
                </a:solidFill>
                <a:latin typeface="Republika"/>
              </a:rPr>
              <a:t>Zakon</a:t>
            </a:r>
            <a:r>
              <a:rPr lang="it-IT" sz="1500" i="0" dirty="0">
                <a:solidFill>
                  <a:srgbClr val="111111"/>
                </a:solidFill>
                <a:latin typeface="Republika"/>
              </a:rPr>
              <a:t> o </a:t>
            </a:r>
            <a:r>
              <a:rPr lang="it-IT" sz="1500" i="0" dirty="0" err="1">
                <a:solidFill>
                  <a:srgbClr val="111111"/>
                </a:solidFill>
                <a:latin typeface="Republika"/>
              </a:rPr>
              <a:t>varni</a:t>
            </a:r>
            <a:r>
              <a:rPr lang="it-IT" sz="1500" i="0" dirty="0">
                <a:solidFill>
                  <a:srgbClr val="111111"/>
                </a:solidFill>
                <a:latin typeface="Republika"/>
              </a:rPr>
              <a:t> </a:t>
            </a:r>
            <a:r>
              <a:rPr lang="it-IT" sz="1500" i="0" dirty="0" err="1">
                <a:solidFill>
                  <a:srgbClr val="111111"/>
                </a:solidFill>
                <a:latin typeface="Republika"/>
              </a:rPr>
              <a:t>hrani</a:t>
            </a:r>
            <a:r>
              <a:rPr lang="it-IT" sz="1500" i="0" dirty="0">
                <a:solidFill>
                  <a:srgbClr val="111111"/>
                </a:solidFill>
                <a:latin typeface="Republika"/>
              </a:rPr>
              <a:t> in </a:t>
            </a:r>
            <a:r>
              <a:rPr lang="it-IT" sz="1500" i="0" dirty="0" err="1">
                <a:solidFill>
                  <a:srgbClr val="111111"/>
                </a:solidFill>
                <a:latin typeface="Republika"/>
              </a:rPr>
              <a:t>krmi</a:t>
            </a:r>
            <a:endParaRPr lang="sl-SI" sz="1500" i="0" dirty="0">
              <a:solidFill>
                <a:srgbClr val="111111"/>
              </a:solidFill>
              <a:latin typeface="Republika"/>
            </a:endParaRPr>
          </a:p>
          <a:p>
            <a:pPr marL="114300" indent="0">
              <a:spcBef>
                <a:spcPts val="0"/>
              </a:spcBef>
              <a:buSzPts val="1800"/>
              <a:defRPr/>
            </a:pPr>
            <a:endParaRPr lang="it-IT" sz="1600" i="0" dirty="0">
              <a:solidFill>
                <a:srgbClr val="111111"/>
              </a:solidFill>
              <a:latin typeface="Republika"/>
            </a:endParaRPr>
          </a:p>
          <a:p>
            <a:pPr marL="457200" indent="-342900">
              <a:spcBef>
                <a:spcPts val="0"/>
              </a:spcBef>
              <a:buSzPts val="1800"/>
              <a:buFont typeface="Arial"/>
              <a:buChar char="●"/>
              <a:defRPr/>
            </a:pPr>
            <a:endParaRPr lang="sl-SI" sz="1800" dirty="0"/>
          </a:p>
        </p:txBody>
      </p:sp>
      <p:sp>
        <p:nvSpPr>
          <p:cNvPr id="370864235" name="Google Shape;55;p13"/>
          <p:cNvSpPr txBox="1"/>
          <p:nvPr/>
        </p:nvSpPr>
        <p:spPr bwMode="auto">
          <a:xfrm>
            <a:off x="1876845" y="1602875"/>
            <a:ext cx="6513947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lvl1pPr marL="342882" indent="-342882" algn="l" defTabSz="457178" rtl="0">
              <a:spcBef>
                <a:spcPts val="0"/>
              </a:spcBef>
              <a:buFont typeface="Arial"/>
              <a:buNone/>
              <a:defRPr sz="20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1pPr>
            <a:lvl2pPr marL="742912" indent="-285737" algn="l" defTabSz="457178" rtl="0">
              <a:spcBef>
                <a:spcPts val="0"/>
              </a:spcBef>
              <a:buFont typeface="Arial"/>
              <a:buChar char="•"/>
              <a:defRPr sz="18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2pPr>
            <a:lvl3pPr marL="1142942" indent="-228589" algn="l" defTabSz="457178" rtl="0">
              <a:spcBef>
                <a:spcPts val="0"/>
              </a:spcBef>
              <a:buFont typeface="Arial"/>
              <a:buChar char="•"/>
              <a:defRPr sz="16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3pPr>
            <a:lvl4pPr marL="1600120" indent="-228589" algn="l" defTabSz="457178" rtl="0">
              <a:spcBef>
                <a:spcPts val="0"/>
              </a:spcBef>
              <a:buFont typeface="Arial"/>
              <a:buChar char="–"/>
              <a:defRPr sz="14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4pPr>
            <a:lvl5pPr marL="2057298" indent="-228589" algn="l" defTabSz="457178" rtl="0">
              <a:spcBef>
                <a:spcPts val="0"/>
              </a:spcBef>
              <a:buFont typeface="Arial"/>
              <a:buChar char="»"/>
              <a:defRPr sz="12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5pPr>
            <a:lvl6pPr marL="2514474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1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Arial"/>
              <a:buChar char="●"/>
              <a:defRPr/>
            </a:pPr>
            <a:r>
              <a:rPr lang="sl-SI" b="1" dirty="0"/>
              <a:t>Uporaba za analizo zakonodaje </a:t>
            </a:r>
            <a:endParaRPr dirty="0"/>
          </a:p>
          <a:p>
            <a:pPr marL="914400" lvl="1" indent="-317500">
              <a:spcBef>
                <a:spcPts val="0"/>
              </a:spcBef>
              <a:buSzPts val="1400"/>
              <a:buFont typeface="Arial"/>
              <a:buChar char="○"/>
              <a:defRPr/>
            </a:pPr>
            <a:r>
              <a:rPr lang="sl-SI" dirty="0"/>
              <a:t>učinkovito obvladovanje kompleksnih regulatornih in zakonodajnih dokumentov</a:t>
            </a:r>
            <a:endParaRPr dirty="0"/>
          </a:p>
          <a:p>
            <a:pPr marL="596900" lvl="1" indent="0">
              <a:spcBef>
                <a:spcPts val="0"/>
              </a:spcBef>
              <a:buSzPts val="1400"/>
              <a:buNone/>
              <a:defRPr/>
            </a:pPr>
            <a:endParaRPr lang="sl-SI" dirty="0"/>
          </a:p>
          <a:p>
            <a:pPr marL="457200" indent="-342900">
              <a:spcBef>
                <a:spcPts val="0"/>
              </a:spcBef>
              <a:buSzPts val="1800"/>
              <a:buFont typeface="Arial"/>
              <a:buChar char="●"/>
              <a:defRPr/>
            </a:pPr>
            <a:r>
              <a:rPr lang="sl-SI" b="1" dirty="0"/>
              <a:t>Poenostavitev kompleksnosti</a:t>
            </a:r>
            <a:endParaRPr dirty="0"/>
          </a:p>
          <a:p>
            <a:pPr marL="914400" lvl="1" indent="-317500">
              <a:spcBef>
                <a:spcPts val="0"/>
              </a:spcBef>
              <a:buSzPts val="1400"/>
              <a:buFont typeface="Arial"/>
              <a:buChar char="○"/>
              <a:defRPr/>
            </a:pPr>
            <a:r>
              <a:rPr lang="sl-SI" dirty="0"/>
              <a:t>analiziranje, primerjava in povzemanje regulatornih dokumentov ter podpora pri pripravi njihovih dopolnitev in izboljšav</a:t>
            </a:r>
            <a:endParaRPr dirty="0"/>
          </a:p>
          <a:p>
            <a:pPr marL="596900" lvl="1" indent="0">
              <a:spcBef>
                <a:spcPts val="0"/>
              </a:spcBef>
              <a:buSzPts val="1400"/>
              <a:buNone/>
              <a:defRPr/>
            </a:pPr>
            <a:endParaRPr lang="sl-SI" dirty="0"/>
          </a:p>
          <a:p>
            <a:pPr marL="457200" indent="-342900">
              <a:spcBef>
                <a:spcPts val="0"/>
              </a:spcBef>
              <a:buSzPts val="1800"/>
              <a:buFont typeface="Arial"/>
              <a:buChar char="●"/>
              <a:defRPr/>
            </a:pPr>
            <a:r>
              <a:rPr lang="sl-SI" b="1" dirty="0"/>
              <a:t>Podpora pri sprejemanju odločitev</a:t>
            </a:r>
            <a:endParaRPr lang="sl-SI" dirty="0"/>
          </a:p>
          <a:p>
            <a:pPr marL="914400" lvl="1" indent="-317500">
              <a:spcBef>
                <a:spcPts val="0"/>
              </a:spcBef>
              <a:buSzPts val="1400"/>
              <a:buFont typeface="Arial"/>
              <a:buChar char="○"/>
              <a:defRPr/>
            </a:pPr>
            <a:r>
              <a:rPr lang="sl-SI" dirty="0"/>
              <a:t>preverjanje skladnosti obravnavane problematike z zakonodajnimi zahtevami ter podpora pri interpretaciji regulatornih določil</a:t>
            </a:r>
            <a:endParaRPr dirty="0"/>
          </a:p>
          <a:p>
            <a:pPr marL="596900" lvl="1" indent="0">
              <a:spcBef>
                <a:spcPts val="0"/>
              </a:spcBef>
              <a:buSzPts val="1400"/>
              <a:buNone/>
              <a:defRPr/>
            </a:pPr>
            <a:endParaRPr lang="sl-SI" dirty="0"/>
          </a:p>
          <a:p>
            <a:pPr marL="457200" indent="-342900">
              <a:spcBef>
                <a:spcPts val="0"/>
              </a:spcBef>
              <a:buSzPts val="1800"/>
              <a:buFont typeface="Arial"/>
              <a:buChar char="●"/>
              <a:defRPr/>
            </a:pPr>
            <a:r>
              <a:rPr lang="sl-SI" b="1" dirty="0"/>
              <a:t>Uporabniki</a:t>
            </a:r>
            <a:endParaRPr lang="sl-SI" dirty="0"/>
          </a:p>
          <a:p>
            <a:pPr marL="914400" lvl="1" indent="-317500">
              <a:spcBef>
                <a:spcPts val="0"/>
              </a:spcBef>
              <a:buSzPts val="1400"/>
              <a:buFont typeface="Arial"/>
              <a:buChar char="○"/>
              <a:defRPr/>
            </a:pPr>
            <a:r>
              <a:rPr lang="sl-SI" dirty="0"/>
              <a:t>pripravljavci zakonodaje, strokovne službe, javne institucije in odločevalci pri pripravi, uporabi in presoji regulatornih dokumentov</a:t>
            </a:r>
            <a:endParaRPr dirty="0"/>
          </a:p>
        </p:txBody>
      </p:sp>
      <p:pic>
        <p:nvPicPr>
          <p:cNvPr id="587974731" name="Picture 31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8589055" y="585440"/>
            <a:ext cx="3192268" cy="1352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6829B9-5FB1-0B43-2DA2-FCE53CD5D9E7}"/>
              </a:ext>
            </a:extLst>
          </p:cNvPr>
          <p:cNvSpPr txBox="1"/>
          <p:nvPr/>
        </p:nvSpPr>
        <p:spPr>
          <a:xfrm>
            <a:off x="8743086" y="5108108"/>
            <a:ext cx="31340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500" dirty="0">
                <a:solidFill>
                  <a:srgbClr val="111111"/>
                </a:solidFill>
                <a:latin typeface="Republika"/>
              </a:rPr>
              <a:t>Direktiva EU 2025/2360: Monitoring in odpornosti 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ED2E4-54F0-0106-ADE7-78C57773F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055" y="4285406"/>
            <a:ext cx="1609503" cy="822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5113333" name="Rectangle 20"/>
          <p:cNvSpPr/>
          <p:nvPr/>
        </p:nvSpPr>
        <p:spPr bwMode="auto">
          <a:xfrm>
            <a:off x="83013" y="-54553"/>
            <a:ext cx="9793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>
                <a:solidFill>
                  <a:schemeClr val="bg1"/>
                </a:solidFill>
              </a:rPr>
              <a:t>Zaključki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429372085" name="Picture 2" descr="Game Changer Pictures | Download Free Images on Unsplash"/>
          <p:cNvPicPr>
            <a:picLocks noChangeAspect="1" noChangeArrowheads="1"/>
          </p:cNvPicPr>
          <p:nvPr/>
        </p:nvPicPr>
        <p:blipFill rotWithShape="1">
          <a:blip r:embed="rId3"/>
          <a:stretch/>
        </p:blipFill>
        <p:spPr bwMode="auto">
          <a:xfrm>
            <a:off x="841188" y="584255"/>
            <a:ext cx="1197989" cy="798659"/>
          </a:xfrm>
          <a:prstGeom prst="rect">
            <a:avLst/>
          </a:prstGeom>
          <a:noFill/>
        </p:spPr>
      </p:pic>
      <p:pic>
        <p:nvPicPr>
          <p:cNvPr id="269799707" name="Picture 6" descr="Leveraging Artificial Intelligence in Nonprofit Roles: A Step-by-Step Guide"/>
          <p:cNvPicPr>
            <a:picLocks noChangeAspect="1" noChangeArrowheads="1"/>
          </p:cNvPicPr>
          <p:nvPr/>
        </p:nvPicPr>
        <p:blipFill rotWithShape="1">
          <a:blip r:embed="rId4"/>
          <a:srcRect l="14988" r="10075"/>
          <a:stretch/>
        </p:blipFill>
        <p:spPr bwMode="auto">
          <a:xfrm>
            <a:off x="783138" y="3855227"/>
            <a:ext cx="1211122" cy="812152"/>
          </a:xfrm>
          <a:prstGeom prst="rect">
            <a:avLst/>
          </a:prstGeom>
          <a:noFill/>
        </p:spPr>
      </p:pic>
      <p:pic>
        <p:nvPicPr>
          <p:cNvPr id="1053106560" name="Picture 5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724370" y="2701623"/>
            <a:ext cx="1256756" cy="839147"/>
          </a:xfrm>
          <a:prstGeom prst="rect">
            <a:avLst/>
          </a:prstGeom>
        </p:spPr>
      </p:pic>
      <p:pic>
        <p:nvPicPr>
          <p:cNvPr id="677480388" name="Picture 8" descr="AI Ethics and Regulations: The Beacon for the Sustainable Growth of  Artificial Intelligence | Shinetech Software"/>
          <p:cNvPicPr>
            <a:picLocks noChangeAspect="1" noChangeArrowheads="1"/>
          </p:cNvPicPr>
          <p:nvPr/>
        </p:nvPicPr>
        <p:blipFill rotWithShape="1">
          <a:blip r:embed="rId6"/>
          <a:srcRect l="7659" r="7659"/>
          <a:stretch/>
        </p:blipFill>
        <p:spPr bwMode="auto">
          <a:xfrm>
            <a:off x="747187" y="4981836"/>
            <a:ext cx="1247073" cy="827823"/>
          </a:xfrm>
          <a:prstGeom prst="rect">
            <a:avLst/>
          </a:prstGeom>
          <a:noFill/>
        </p:spPr>
      </p:pic>
      <p:sp>
        <p:nvSpPr>
          <p:cNvPr id="1982480511" name="TextBox 2"/>
          <p:cNvSpPr txBox="1"/>
          <p:nvPr/>
        </p:nvSpPr>
        <p:spPr bwMode="auto">
          <a:xfrm>
            <a:off x="2293671" y="477407"/>
            <a:ext cx="9204203" cy="557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b="1" dirty="0"/>
              <a:t>Kompleksnost odločanja v kmetijstvu narašča: </a:t>
            </a:r>
            <a:r>
              <a:rPr lang="sl-SI" dirty="0"/>
              <a:t>upravljanje </a:t>
            </a:r>
            <a:r>
              <a:rPr lang="sl-SI" b="1" dirty="0"/>
              <a:t>trajnostnega kmetijstva </a:t>
            </a:r>
            <a:r>
              <a:rPr lang="sl-SI" dirty="0"/>
              <a:t>zahteva učinkovito obvladovanje vedno večje količine podatkov, znanja, regulative in administrativnih zahtev.</a:t>
            </a:r>
            <a:endParaRPr dirty="0"/>
          </a:p>
          <a:p>
            <a:pPr>
              <a:defRPr/>
            </a:pPr>
            <a:endParaRPr lang="sl-SI" dirty="0"/>
          </a:p>
          <a:p>
            <a:pPr>
              <a:defRPr/>
            </a:pPr>
            <a:r>
              <a:rPr lang="sl-SI" b="1" dirty="0"/>
              <a:t>AIDA kot podpora pri odločanju: </a:t>
            </a:r>
            <a:r>
              <a:rPr lang="sl-SI" dirty="0"/>
              <a:t>AIDA predstavlja </a:t>
            </a:r>
            <a:r>
              <a:rPr lang="sl-SI" b="1" dirty="0"/>
              <a:t>slovenski sistem umetne inteligence </a:t>
            </a:r>
            <a:r>
              <a:rPr lang="sl-SI" dirty="0"/>
              <a:t>za podporo pri odločanju, prilagojen slovenskemu jeziku, kmetijski terminologiji in regulatornemu okolju.</a:t>
            </a:r>
            <a:endParaRPr dirty="0"/>
          </a:p>
          <a:p>
            <a:pPr>
              <a:defRPr/>
            </a:pPr>
            <a:endParaRPr lang="sl-SI" dirty="0"/>
          </a:p>
          <a:p>
            <a:pPr>
              <a:defRPr/>
            </a:pPr>
            <a:r>
              <a:rPr lang="sl-SI" b="1" dirty="0"/>
              <a:t>Podpora pri spremembah SKP po letu 2027</a:t>
            </a:r>
            <a:r>
              <a:rPr lang="sl-SI" dirty="0"/>
              <a:t>: AIDA lahko pomembno </a:t>
            </a:r>
            <a:r>
              <a:rPr lang="sl-SI" b="1" dirty="0"/>
              <a:t>prispeva k uvajanju sprememb </a:t>
            </a:r>
            <a:r>
              <a:rPr lang="sl-SI" dirty="0"/>
              <a:t>skupne kmetijske politike, pripravi </a:t>
            </a:r>
            <a:r>
              <a:rPr lang="sl-SI" dirty="0" err="1"/>
              <a:t>subvencijskih</a:t>
            </a:r>
            <a:r>
              <a:rPr lang="sl-SI" dirty="0"/>
              <a:t> zahtevkov ter prilagajanju kmetijskih praks novim zahtevam.</a:t>
            </a:r>
            <a:endParaRPr dirty="0"/>
          </a:p>
          <a:p>
            <a:pPr>
              <a:defRPr/>
            </a:pPr>
            <a:endParaRPr lang="sl-SI" dirty="0"/>
          </a:p>
          <a:p>
            <a:pPr>
              <a:defRPr/>
            </a:pPr>
            <a:r>
              <a:rPr lang="sl-SI" b="1" dirty="0"/>
              <a:t>Podpora javnemu sektorju in regulatornim procesom: </a:t>
            </a:r>
            <a:r>
              <a:rPr lang="sl-SI" dirty="0"/>
              <a:t>AIDA omogoča </a:t>
            </a:r>
            <a:r>
              <a:rPr lang="sl-SI" b="1" dirty="0"/>
              <a:t>učinkovitejše delo </a:t>
            </a:r>
            <a:r>
              <a:rPr lang="sl-SI" dirty="0"/>
              <a:t>z regulatornimi dokumenti, analizo zakonodaje ter podporo pri pripravi strokovnih podlag in odločitev.</a:t>
            </a:r>
            <a:endParaRPr dirty="0"/>
          </a:p>
          <a:p>
            <a:pPr>
              <a:defRPr/>
            </a:pPr>
            <a:endParaRPr lang="sl-SI" dirty="0"/>
          </a:p>
          <a:p>
            <a:pPr>
              <a:defRPr/>
            </a:pPr>
            <a:r>
              <a:rPr lang="sl-SI" b="1" dirty="0"/>
              <a:t>Suverena in varna AI infrastruktura: </a:t>
            </a:r>
            <a:r>
              <a:rPr lang="sl-SI" sz="1800" b="1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Razvoj in učenje </a:t>
            </a:r>
            <a:r>
              <a:rPr lang="sl-SI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na infrastrukturi Instituta »Jožef Stefan« ter Slovenske tovarne umetne inteligence (SLAIF) in </a:t>
            </a:r>
            <a:r>
              <a:rPr lang="sl-SI" sz="1800" b="1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lokalna namestitev </a:t>
            </a:r>
            <a:r>
              <a:rPr lang="sl-SI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pri končnih uporabnikih, omogočajo večjo varnost podatkov, nadzor nad uporabo sistema ter razvoj zaupanja vrednih AI rešitev za slovensko kmetijstvo.</a:t>
            </a:r>
            <a:endParaRPr b="0" dirty="0"/>
          </a:p>
        </p:txBody>
      </p:sp>
      <p:pic>
        <p:nvPicPr>
          <p:cNvPr id="1462439659" name="Picture 3" descr="A logo of a plant with a flower and leaves&#10;&#10;AI-generated content may be incorrect."/>
          <p:cNvPicPr>
            <a:picLocks noChangeAspect="1"/>
          </p:cNvPicPr>
          <p:nvPr/>
        </p:nvPicPr>
        <p:blipFill rotWithShape="1">
          <a:blip r:embed="rId7"/>
          <a:stretch/>
        </p:blipFill>
        <p:spPr bwMode="auto">
          <a:xfrm>
            <a:off x="747187" y="1576357"/>
            <a:ext cx="1211122" cy="968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6902442" name="Text Placeholder 2"/>
          <p:cNvSpPr txBox="1"/>
          <p:nvPr/>
        </p:nvSpPr>
        <p:spPr bwMode="auto">
          <a:xfrm>
            <a:off x="6804649" y="6265348"/>
            <a:ext cx="5006245" cy="4594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178" rtl="0">
              <a:spcBef>
                <a:spcPts val="0"/>
              </a:spcBef>
              <a:buFont typeface="Arial"/>
              <a:buNone/>
              <a:defRPr sz="2000" b="0" i="0">
                <a:solidFill>
                  <a:schemeClr val="bg1"/>
                </a:solidFill>
                <a:latin typeface="+mn-lt"/>
                <a:ea typeface="+mn-ea"/>
                <a:cs typeface="Helvetica LT Std Cond"/>
              </a:defRPr>
            </a:lvl1pPr>
            <a:lvl2pPr marL="457178" indent="0" algn="l" defTabSz="457178" rtl="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Helvetica LT Std Cond"/>
              </a:defRPr>
            </a:lvl2pPr>
            <a:lvl3pPr marL="914354" indent="0" algn="l" defTabSz="457178" rtl="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Helvetica LT Std Cond"/>
              </a:defRPr>
            </a:lvl3pPr>
            <a:lvl4pPr marL="1371532" indent="0" algn="l" defTabSz="457178" rtl="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Helvetica LT Std Cond"/>
              </a:defRPr>
            </a:lvl4pPr>
            <a:lvl5pPr marL="1828709" indent="0" algn="l" defTabSz="457178" rtl="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Helvetica LT Std Cond"/>
              </a:defRPr>
            </a:lvl5pPr>
            <a:lvl6pPr marL="2285886" indent="0" algn="l" defTabSz="457178" rtl="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457178" rtl="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457178" rtl="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457178" rtl="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l-SI" dirty="0"/>
              <a:t>Ljubljana, 18. 5. 2026</a:t>
            </a:r>
            <a:endParaRPr dirty="0"/>
          </a:p>
        </p:txBody>
      </p:sp>
      <p:pic>
        <p:nvPicPr>
          <p:cNvPr id="644983415" name="Picture 2" descr="Jezikovni strežnik @ E8 JSI"/>
          <p:cNvPicPr>
            <a:picLocks noChangeAspect="1" noChangeArrowheads="1"/>
          </p:cNvPicPr>
          <p:nvPr/>
        </p:nvPicPr>
        <p:blipFill rotWithShape="1">
          <a:blip r:embed="rId3"/>
          <a:stretch/>
        </p:blipFill>
        <p:spPr bwMode="auto">
          <a:xfrm>
            <a:off x="4954773" y="264020"/>
            <a:ext cx="1707435" cy="747857"/>
          </a:xfrm>
          <a:prstGeom prst="rect">
            <a:avLst/>
          </a:prstGeom>
          <a:solidFill>
            <a:srgbClr val="062C3B"/>
          </a:solidFill>
        </p:spPr>
      </p:pic>
      <p:sp>
        <p:nvSpPr>
          <p:cNvPr id="163659722" name="Rectangle 13"/>
          <p:cNvSpPr/>
          <p:nvPr/>
        </p:nvSpPr>
        <p:spPr bwMode="auto">
          <a:xfrm>
            <a:off x="9198667" y="952795"/>
            <a:ext cx="2135492" cy="858814"/>
          </a:xfrm>
          <a:prstGeom prst="rect">
            <a:avLst/>
          </a:prstGeom>
          <a:solidFill>
            <a:srgbClr val="062C3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974559291" name="Slika 6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1239918" y="287973"/>
            <a:ext cx="701651" cy="699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305568369" name="Rectangle 17"/>
          <p:cNvSpPr/>
          <p:nvPr/>
        </p:nvSpPr>
        <p:spPr bwMode="auto">
          <a:xfrm>
            <a:off x="59142" y="882236"/>
            <a:ext cx="3050699" cy="1078413"/>
          </a:xfrm>
          <a:prstGeom prst="rect">
            <a:avLst/>
          </a:prstGeom>
          <a:solidFill>
            <a:srgbClr val="062C3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795116376" name="Picture 4" descr="SFOSM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81106" y="334303"/>
            <a:ext cx="2000281" cy="607296"/>
          </a:xfrm>
          <a:prstGeom prst="rect">
            <a:avLst/>
          </a:prstGeom>
          <a:solidFill>
            <a:srgbClr val="062C3B"/>
          </a:solidFill>
        </p:spPr>
      </p:pic>
      <p:pic>
        <p:nvPicPr>
          <p:cNvPr id="63620148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/>
          <a:stretch/>
        </p:blipFill>
        <p:spPr bwMode="auto">
          <a:xfrm>
            <a:off x="9486120" y="433160"/>
            <a:ext cx="1560586" cy="429161"/>
          </a:xfrm>
          <a:prstGeom prst="rect">
            <a:avLst/>
          </a:prstGeom>
          <a:noFill/>
        </p:spPr>
      </p:pic>
      <p:sp>
        <p:nvSpPr>
          <p:cNvPr id="722611155" name="TextBox 9"/>
          <p:cNvSpPr txBox="1"/>
          <p:nvPr/>
        </p:nvSpPr>
        <p:spPr bwMode="auto">
          <a:xfrm>
            <a:off x="1935401" y="1726877"/>
            <a:ext cx="5319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sl-SI" b="1" dirty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Umetna inteligenca za javni sektor: priložnosti, orodja in prvi koraki</a:t>
            </a:r>
            <a:endParaRPr sz="1400" dirty="0"/>
          </a:p>
        </p:txBody>
      </p:sp>
      <p:pic>
        <p:nvPicPr>
          <p:cNvPr id="92974904" name="Picture 4" descr="SLAIF - Umetna inteligenca za javni sektor: priložnosti, orodja in prvi koraki"/>
          <p:cNvPicPr>
            <a:picLocks noChangeAspect="1" noChangeArrowheads="1"/>
          </p:cNvPicPr>
          <p:nvPr/>
        </p:nvPicPr>
        <p:blipFill rotWithShape="1">
          <a:blip r:embed="rId8"/>
          <a:stretch/>
        </p:blipFill>
        <p:spPr bwMode="auto">
          <a:xfrm>
            <a:off x="274164" y="1527974"/>
            <a:ext cx="1513307" cy="991217"/>
          </a:xfrm>
          <a:prstGeom prst="rect">
            <a:avLst/>
          </a:prstGeom>
          <a:noFill/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D1BDF7A-72BB-146D-FC92-81A1C9A78A6B}"/>
              </a:ext>
            </a:extLst>
          </p:cNvPr>
          <p:cNvSpPr txBox="1">
            <a:spLocks/>
          </p:cNvSpPr>
          <p:nvPr/>
        </p:nvSpPr>
        <p:spPr>
          <a:xfrm>
            <a:off x="2097858" y="3401546"/>
            <a:ext cx="8248323" cy="1085318"/>
          </a:xfrm>
          <a:prstGeom prst="rect">
            <a:avLst/>
          </a:prstGeom>
        </p:spPr>
        <p:txBody>
          <a:bodyPr/>
          <a:lstStyle>
            <a:lvl1pPr marL="342882" indent="-342882" algn="l" defTabSz="457178" rtl="0">
              <a:spcBef>
                <a:spcPts val="0"/>
              </a:spcBef>
              <a:buFont typeface="Arial"/>
              <a:buNone/>
              <a:defRPr sz="20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1pPr>
            <a:lvl2pPr marL="742912" indent="-285737" algn="l" defTabSz="457178" rtl="0">
              <a:spcBef>
                <a:spcPts val="0"/>
              </a:spcBef>
              <a:buFont typeface="Arial"/>
              <a:buChar char="•"/>
              <a:defRPr sz="18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2pPr>
            <a:lvl3pPr marL="1142942" indent="-228589" algn="l" defTabSz="457178" rtl="0">
              <a:spcBef>
                <a:spcPts val="0"/>
              </a:spcBef>
              <a:buFont typeface="Arial"/>
              <a:buChar char="•"/>
              <a:defRPr sz="16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3pPr>
            <a:lvl4pPr marL="1600120" indent="-228589" algn="l" defTabSz="457178" rtl="0">
              <a:spcBef>
                <a:spcPts val="0"/>
              </a:spcBef>
              <a:buFont typeface="Arial"/>
              <a:buChar char="–"/>
              <a:defRPr sz="14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4pPr>
            <a:lvl5pPr marL="2057298" indent="-228589" algn="l" defTabSz="457178" rtl="0">
              <a:spcBef>
                <a:spcPts val="0"/>
              </a:spcBef>
              <a:buFont typeface="Arial"/>
              <a:buChar char="»"/>
              <a:defRPr sz="12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5pPr>
            <a:lvl6pPr marL="2514474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1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6000" dirty="0">
                <a:solidFill>
                  <a:schemeClr val="bg1"/>
                </a:solidFill>
              </a:rPr>
              <a:t>Hvala za vašo pozornost</a:t>
            </a:r>
            <a:r>
              <a:rPr lang="en-GB" sz="6000" dirty="0">
                <a:solidFill>
                  <a:schemeClr val="bg1"/>
                </a:solidFill>
              </a:rPr>
              <a:t>!</a:t>
            </a:r>
            <a:endParaRPr lang="sl-SI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6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44983415" name="Picture 2" descr="Jezikovni strežnik @ E8 JSI"/>
          <p:cNvPicPr>
            <a:picLocks noChangeAspect="1" noChangeArrowheads="1"/>
          </p:cNvPicPr>
          <p:nvPr/>
        </p:nvPicPr>
        <p:blipFill rotWithShape="1">
          <a:blip r:embed="rId3"/>
          <a:stretch/>
        </p:blipFill>
        <p:spPr bwMode="auto">
          <a:xfrm>
            <a:off x="4954773" y="264020"/>
            <a:ext cx="1707435" cy="747857"/>
          </a:xfrm>
          <a:prstGeom prst="rect">
            <a:avLst/>
          </a:prstGeom>
          <a:solidFill>
            <a:srgbClr val="062C3B"/>
          </a:solidFill>
        </p:spPr>
      </p:pic>
      <p:sp>
        <p:nvSpPr>
          <p:cNvPr id="163659722" name="Rectangle 13"/>
          <p:cNvSpPr/>
          <p:nvPr/>
        </p:nvSpPr>
        <p:spPr bwMode="auto">
          <a:xfrm>
            <a:off x="9198667" y="952795"/>
            <a:ext cx="2135492" cy="858814"/>
          </a:xfrm>
          <a:prstGeom prst="rect">
            <a:avLst/>
          </a:prstGeom>
          <a:solidFill>
            <a:srgbClr val="062C3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974559291" name="Slika 6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1239918" y="287973"/>
            <a:ext cx="701651" cy="699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305568369" name="Rectangle 17"/>
          <p:cNvSpPr/>
          <p:nvPr/>
        </p:nvSpPr>
        <p:spPr bwMode="auto">
          <a:xfrm>
            <a:off x="59142" y="882236"/>
            <a:ext cx="3050699" cy="1078413"/>
          </a:xfrm>
          <a:prstGeom prst="rect">
            <a:avLst/>
          </a:prstGeom>
          <a:solidFill>
            <a:srgbClr val="062C3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795116376" name="Picture 4" descr="SFOSM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81106" y="334303"/>
            <a:ext cx="2000281" cy="607296"/>
          </a:xfrm>
          <a:prstGeom prst="rect">
            <a:avLst/>
          </a:prstGeom>
          <a:solidFill>
            <a:srgbClr val="062C3B"/>
          </a:solidFill>
        </p:spPr>
      </p:pic>
      <p:pic>
        <p:nvPicPr>
          <p:cNvPr id="63620148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/>
          <a:stretch/>
        </p:blipFill>
        <p:spPr bwMode="auto">
          <a:xfrm>
            <a:off x="9486120" y="433160"/>
            <a:ext cx="1560586" cy="429161"/>
          </a:xfrm>
          <a:prstGeom prst="rect">
            <a:avLst/>
          </a:prstGeom>
          <a:noFill/>
        </p:spPr>
      </p:pic>
      <p:pic>
        <p:nvPicPr>
          <p:cNvPr id="92974904" name="Picture 4" descr="SLAIF - Umetna inteligenca za javni sektor: priložnosti, orodja in prvi koraki"/>
          <p:cNvPicPr>
            <a:picLocks noChangeAspect="1" noChangeArrowheads="1"/>
          </p:cNvPicPr>
          <p:nvPr/>
        </p:nvPicPr>
        <p:blipFill rotWithShape="1">
          <a:blip r:embed="rId8"/>
          <a:stretch/>
        </p:blipFill>
        <p:spPr bwMode="auto">
          <a:xfrm>
            <a:off x="274164" y="1527974"/>
            <a:ext cx="1513307" cy="991217"/>
          </a:xfrm>
          <a:prstGeom prst="rect">
            <a:avLst/>
          </a:prstGeom>
          <a:noFill/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D1BDF7A-72BB-146D-FC92-81A1C9A78A6B}"/>
              </a:ext>
            </a:extLst>
          </p:cNvPr>
          <p:cNvSpPr txBox="1">
            <a:spLocks/>
          </p:cNvSpPr>
          <p:nvPr/>
        </p:nvSpPr>
        <p:spPr>
          <a:xfrm>
            <a:off x="2295228" y="1100416"/>
            <a:ext cx="8248323" cy="2140117"/>
          </a:xfrm>
          <a:prstGeom prst="rect">
            <a:avLst/>
          </a:prstGeom>
        </p:spPr>
        <p:txBody>
          <a:bodyPr/>
          <a:lstStyle>
            <a:lvl1pPr marL="342882" indent="-342882" algn="l" defTabSz="457178" rtl="0">
              <a:spcBef>
                <a:spcPts val="0"/>
              </a:spcBef>
              <a:buFont typeface="Arial"/>
              <a:buNone/>
              <a:defRPr sz="20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1pPr>
            <a:lvl2pPr marL="742912" indent="-285737" algn="l" defTabSz="457178" rtl="0">
              <a:spcBef>
                <a:spcPts val="0"/>
              </a:spcBef>
              <a:buFont typeface="Arial"/>
              <a:buChar char="•"/>
              <a:defRPr sz="18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2pPr>
            <a:lvl3pPr marL="1142942" indent="-228589" algn="l" defTabSz="457178" rtl="0">
              <a:spcBef>
                <a:spcPts val="0"/>
              </a:spcBef>
              <a:buFont typeface="Arial"/>
              <a:buChar char="•"/>
              <a:defRPr sz="16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3pPr>
            <a:lvl4pPr marL="1600120" indent="-228589" algn="l" defTabSz="457178" rtl="0">
              <a:spcBef>
                <a:spcPts val="0"/>
              </a:spcBef>
              <a:buFont typeface="Arial"/>
              <a:buChar char="–"/>
              <a:defRPr sz="14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4pPr>
            <a:lvl5pPr marL="2057298" indent="-228589" algn="l" defTabSz="457178" rtl="0">
              <a:spcBef>
                <a:spcPts val="0"/>
              </a:spcBef>
              <a:buFont typeface="Arial"/>
              <a:buChar char="»"/>
              <a:defRPr sz="1200">
                <a:solidFill>
                  <a:srgbClr val="414548"/>
                </a:solidFill>
                <a:latin typeface="+mj-lt"/>
                <a:ea typeface="+mn-ea"/>
                <a:cs typeface="Helvetica LT Std Cond"/>
              </a:defRPr>
            </a:lvl5pPr>
            <a:lvl6pPr marL="2514474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1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4800" dirty="0">
                <a:solidFill>
                  <a:schemeClr val="bg1"/>
                </a:solidFill>
              </a:rPr>
              <a:t>Vprašalnik o uporabi umetne inteligence v javnem sektorju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9D589E2-6E78-4A51-8FCD-C53E4EBA4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5089" y="3772005"/>
            <a:ext cx="1883629" cy="191334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B0E99F0-DEAE-4FBC-8D54-904096BCBD54}"/>
              </a:ext>
            </a:extLst>
          </p:cNvPr>
          <p:cNvSpPr txBox="1"/>
          <p:nvPr/>
        </p:nvSpPr>
        <p:spPr>
          <a:xfrm>
            <a:off x="6181000" y="5921413"/>
            <a:ext cx="2653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>
                <a:solidFill>
                  <a:schemeClr val="bg2"/>
                </a:solidFill>
              </a:rPr>
              <a:t>Povezava do vprašalnika: </a:t>
            </a:r>
          </a:p>
          <a:p>
            <a:pPr algn="ctr"/>
            <a:r>
              <a:rPr lang="en-GB" dirty="0">
                <a:solidFill>
                  <a:schemeClr val="bg2"/>
                </a:solidFill>
                <a:hlinkClick r:id="rId10"/>
              </a:rPr>
              <a:t>https://1ka.arnes.si/UIvJS</a:t>
            </a:r>
            <a:r>
              <a:rPr lang="sl-SI" dirty="0">
                <a:solidFill>
                  <a:schemeClr val="bg2"/>
                </a:solidFill>
              </a:rPr>
              <a:t> </a:t>
            </a:r>
            <a:endParaRPr lang="en-GB" dirty="0">
              <a:solidFill>
                <a:schemeClr val="bg2"/>
              </a:solidFill>
            </a:endParaRPr>
          </a:p>
          <a:p>
            <a:pPr algn="ctr"/>
            <a:r>
              <a:rPr lang="sl-SI" dirty="0">
                <a:solidFill>
                  <a:schemeClr val="bg2"/>
                </a:solidFill>
              </a:rPr>
              <a:t> 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8C3A86E-D89D-44EF-80CA-D84A45917B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5677" y="2751269"/>
            <a:ext cx="2108679" cy="3948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335AF8A-2A7C-42ED-9584-27CF3FFFF4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353" y="4540679"/>
            <a:ext cx="2135492" cy="213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721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3488251" name="Rectangle 5"/>
          <p:cNvSpPr>
            <a:spLocks noChangeArrowheads="1"/>
          </p:cNvSpPr>
          <p:nvPr/>
        </p:nvSpPr>
        <p:spPr bwMode="auto">
          <a:xfrm>
            <a:off x="2057400" y="1371601"/>
            <a:ext cx="4038600" cy="123507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marR="0" lvl="0" indent="0" algn="l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000" b="0" i="0" u="none" strike="noStrike" cap="none" spc="0">
              <a:ln>
                <a:noFill/>
              </a:ln>
              <a:solidFill>
                <a:srgbClr val="062C3B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000" b="0" i="0" u="none" strike="noStrike" cap="none" spc="0">
              <a:ln>
                <a:noFill/>
              </a:ln>
              <a:solidFill>
                <a:srgbClr val="062C3B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000" b="0" i="0" u="none" strike="noStrike" cap="none" spc="0">
              <a:ln>
                <a:noFill/>
              </a:ln>
              <a:solidFill>
                <a:srgbClr val="062C3B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000" b="0" i="0" u="none" strike="noStrike" cap="none" spc="0">
              <a:ln>
                <a:noFill/>
              </a:ln>
              <a:solidFill>
                <a:srgbClr val="062C3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78909707" name="Rectangle 6"/>
          <p:cNvSpPr>
            <a:spLocks noChangeArrowheads="1"/>
          </p:cNvSpPr>
          <p:nvPr/>
        </p:nvSpPr>
        <p:spPr bwMode="auto">
          <a:xfrm>
            <a:off x="3048000" y="115888"/>
            <a:ext cx="7620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marR="0" lvl="0" indent="0" algn="l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000" b="0" i="0" u="none" strike="noStrike" cap="none" spc="0">
              <a:ln>
                <a:noFill/>
              </a:ln>
              <a:solidFill>
                <a:srgbClr val="062C3B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100" b="0" i="1" u="none" strike="noStrike" cap="none" spc="0">
              <a:ln>
                <a:noFill/>
              </a:ln>
              <a:solidFill>
                <a:srgbClr val="062C3B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1325638872" name="Naslov 6"/>
          <p:cNvSpPr>
            <a:spLocks noGrp="1"/>
          </p:cNvSpPr>
          <p:nvPr>
            <p:ph type="title"/>
          </p:nvPr>
        </p:nvSpPr>
        <p:spPr bwMode="auto">
          <a:xfrm>
            <a:off x="103333" y="13740"/>
            <a:ext cx="8639753" cy="838200"/>
          </a:xfrm>
        </p:spPr>
        <p:txBody>
          <a:bodyPr/>
          <a:lstStyle/>
          <a:p>
            <a:pPr>
              <a:defRPr/>
            </a:pPr>
            <a:r>
              <a:rPr lang="sl-SI" sz="2400">
                <a:solidFill>
                  <a:schemeClr val="bg1"/>
                </a:solidFill>
              </a:rPr>
              <a:t>Uvod</a:t>
            </a:r>
            <a:endParaRPr/>
          </a:p>
        </p:txBody>
      </p:sp>
      <p:sp>
        <p:nvSpPr>
          <p:cNvPr id="1418228266" name="Rectangle 8"/>
          <p:cNvSpPr/>
          <p:nvPr/>
        </p:nvSpPr>
        <p:spPr bwMode="auto">
          <a:xfrm>
            <a:off x="103333" y="432840"/>
            <a:ext cx="9769477" cy="4701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l-SI" sz="2800" b="0" i="0" u="none" strike="noStrike" cap="none" spc="0" dirty="0">
              <a:ln>
                <a:noFill/>
              </a:ln>
              <a:solidFill>
                <a:srgbClr val="062C3B"/>
              </a:solidFill>
              <a:latin typeface="Calibri"/>
              <a:ea typeface="+mn-ea"/>
              <a:cs typeface="+mn-cs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  <a:defRPr/>
            </a:pPr>
            <a:r>
              <a:rPr lang="sl-SI" sz="3200" b="1" dirty="0">
                <a:solidFill>
                  <a:srgbClr val="062C3B"/>
                </a:solidFill>
                <a:cs typeface="Arial"/>
              </a:rPr>
              <a:t>Raziskovalni izziv </a:t>
            </a:r>
            <a:endParaRPr dirty="0"/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  <a:defRPr/>
            </a:pPr>
            <a:endParaRPr lang="sl-SI" sz="3200" dirty="0">
              <a:solidFill>
                <a:srgbClr val="062C3B"/>
              </a:solidFill>
              <a:cs typeface="Arial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  <a:defRPr/>
            </a:pPr>
            <a:r>
              <a:rPr lang="sl-SI" sz="3200" dirty="0">
                <a:solidFill>
                  <a:srgbClr val="062C3B"/>
                </a:solidFill>
                <a:cs typeface="Arial"/>
              </a:rPr>
              <a:t>Zmanjševanje tveganja sprejemanja napačnih odločitev v trajnostnem kmetijstvu.</a:t>
            </a:r>
            <a:endParaRPr dirty="0"/>
          </a:p>
          <a:p>
            <a:pPr marL="742950" lvl="1" indent="-285750" defTabSz="45720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  <a:defRPr/>
            </a:pPr>
            <a:endParaRPr lang="sl-SI" sz="3200" dirty="0">
              <a:solidFill>
                <a:srgbClr val="062C3B"/>
              </a:solidFill>
              <a:cs typeface="Arial"/>
            </a:endParaRPr>
          </a:p>
          <a:p>
            <a:pPr marL="742950" lvl="1" indent="-285750" defTabSz="45720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  <a:defRPr/>
            </a:pPr>
            <a:endParaRPr lang="sl-SI" sz="3200" dirty="0">
              <a:solidFill>
                <a:srgbClr val="062C3B"/>
              </a:solidFill>
              <a:cs typeface="Arial"/>
            </a:endParaRPr>
          </a:p>
          <a:p>
            <a:pPr marL="742950" lvl="1" indent="-285750" defTabSz="45720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  <a:defRPr/>
            </a:pPr>
            <a:endParaRPr lang="sl-SI" sz="3200" dirty="0">
              <a:solidFill>
                <a:srgbClr val="062C3B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02622318" name="Diagram 2"/>
          <p:cNvGraphicFramePr>
            <a:graphicFrameLocks/>
          </p:cNvGraphicFramePr>
          <p:nvPr/>
        </p:nvGraphicFramePr>
        <p:xfrm>
          <a:off x="245480" y="506598"/>
          <a:ext cx="11701040" cy="552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269670" name="Rectangle 5"/>
          <p:cNvSpPr>
            <a:spLocks noChangeArrowheads="1"/>
          </p:cNvSpPr>
          <p:nvPr/>
        </p:nvSpPr>
        <p:spPr bwMode="auto">
          <a:xfrm>
            <a:off x="2057400" y="1371601"/>
            <a:ext cx="4038600" cy="123507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</p:txBody>
      </p:sp>
      <p:sp>
        <p:nvSpPr>
          <p:cNvPr id="595480304" name="Rectangle 6"/>
          <p:cNvSpPr>
            <a:spLocks noChangeArrowheads="1"/>
          </p:cNvSpPr>
          <p:nvPr/>
        </p:nvSpPr>
        <p:spPr bwMode="auto">
          <a:xfrm>
            <a:off x="3048000" y="115888"/>
            <a:ext cx="7620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en-US" sz="2000"/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100" i="1">
              <a:latin typeface="Century Gothic"/>
            </a:endParaRPr>
          </a:p>
        </p:txBody>
      </p:sp>
      <p:sp>
        <p:nvSpPr>
          <p:cNvPr id="1022337358" name="Naslov 6"/>
          <p:cNvSpPr>
            <a:spLocks noGrp="1"/>
          </p:cNvSpPr>
          <p:nvPr>
            <p:ph type="title"/>
          </p:nvPr>
        </p:nvSpPr>
        <p:spPr bwMode="auto">
          <a:xfrm>
            <a:off x="103333" y="13740"/>
            <a:ext cx="8639753" cy="492858"/>
          </a:xfrm>
        </p:spPr>
        <p:txBody>
          <a:bodyPr/>
          <a:lstStyle/>
          <a:p>
            <a:pPr>
              <a:defRPr/>
            </a:pPr>
            <a:r>
              <a:rPr lang="sl-SI" sz="2400" dirty="0">
                <a:solidFill>
                  <a:schemeClr val="bg1"/>
                </a:solidFill>
              </a:rPr>
              <a:t>Trajnostno kmetijstvo</a:t>
            </a:r>
            <a:endParaRPr dirty="0"/>
          </a:p>
        </p:txBody>
      </p:sp>
      <p:graphicFrame>
        <p:nvGraphicFramePr>
          <p:cNvPr id="1392433872" name="Diagram 38"/>
          <p:cNvGraphicFramePr>
            <a:graphicFrameLocks/>
          </p:cNvGraphicFramePr>
          <p:nvPr/>
        </p:nvGraphicFramePr>
        <p:xfrm>
          <a:off x="5040795" y="2523149"/>
          <a:ext cx="2110409" cy="160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8183282" name="TextBox 39"/>
          <p:cNvSpPr txBox="1"/>
          <p:nvPr/>
        </p:nvSpPr>
        <p:spPr bwMode="auto">
          <a:xfrm>
            <a:off x="45550" y="601525"/>
            <a:ext cx="2875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l-SI" sz="2800" b="1"/>
              <a:t>Ekosistemski vidik</a:t>
            </a:r>
            <a:endParaRPr/>
          </a:p>
        </p:txBody>
      </p:sp>
      <p:pic>
        <p:nvPicPr>
          <p:cNvPr id="2033573340" name="Picture 12"/>
          <p:cNvPicPr>
            <a:picLocks noChangeAspect="1"/>
          </p:cNvPicPr>
          <p:nvPr/>
        </p:nvPicPr>
        <p:blipFill rotWithShape="1">
          <a:blip r:embed="rId13"/>
          <a:stretch/>
        </p:blipFill>
        <p:spPr bwMode="auto">
          <a:xfrm>
            <a:off x="3813120" y="4736105"/>
            <a:ext cx="1629399" cy="1053547"/>
          </a:xfrm>
          <a:prstGeom prst="rect">
            <a:avLst/>
          </a:prstGeom>
        </p:spPr>
      </p:pic>
      <p:pic>
        <p:nvPicPr>
          <p:cNvPr id="1631571798" name="Picture 13"/>
          <p:cNvPicPr>
            <a:picLocks noChangeAspect="1"/>
          </p:cNvPicPr>
          <p:nvPr/>
        </p:nvPicPr>
        <p:blipFill rotWithShape="1">
          <a:blip r:embed="rId14"/>
          <a:stretch/>
        </p:blipFill>
        <p:spPr bwMode="auto">
          <a:xfrm>
            <a:off x="5442519" y="703054"/>
            <a:ext cx="968847" cy="907487"/>
          </a:xfrm>
          <a:prstGeom prst="rect">
            <a:avLst/>
          </a:prstGeom>
        </p:spPr>
      </p:pic>
      <p:pic>
        <p:nvPicPr>
          <p:cNvPr id="2108906375" name="Picture 14"/>
          <p:cNvPicPr>
            <a:picLocks noChangeAspect="1"/>
          </p:cNvPicPr>
          <p:nvPr/>
        </p:nvPicPr>
        <p:blipFill rotWithShape="1">
          <a:blip r:embed="rId15"/>
          <a:stretch/>
        </p:blipFill>
        <p:spPr bwMode="auto">
          <a:xfrm>
            <a:off x="7042372" y="4785179"/>
            <a:ext cx="1124825" cy="1100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130274290" name="Diagram 2"/>
          <p:cNvGraphicFramePr>
            <a:graphicFrameLocks/>
          </p:cNvGraphicFramePr>
          <p:nvPr/>
        </p:nvGraphicFramePr>
        <p:xfrm>
          <a:off x="245480" y="506598"/>
          <a:ext cx="11701040" cy="552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00519365" name="Rectangle 5"/>
          <p:cNvSpPr>
            <a:spLocks noChangeArrowheads="1"/>
          </p:cNvSpPr>
          <p:nvPr/>
        </p:nvSpPr>
        <p:spPr bwMode="auto">
          <a:xfrm>
            <a:off x="2057400" y="1371601"/>
            <a:ext cx="4038600" cy="123507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</p:txBody>
      </p:sp>
      <p:sp>
        <p:nvSpPr>
          <p:cNvPr id="1508384134" name="Rectangle 6"/>
          <p:cNvSpPr>
            <a:spLocks noChangeArrowheads="1"/>
          </p:cNvSpPr>
          <p:nvPr/>
        </p:nvSpPr>
        <p:spPr bwMode="auto">
          <a:xfrm>
            <a:off x="3048000" y="115888"/>
            <a:ext cx="7620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en-US" sz="2000"/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100" i="1">
              <a:latin typeface="Century Gothic"/>
            </a:endParaRPr>
          </a:p>
        </p:txBody>
      </p:sp>
      <p:sp>
        <p:nvSpPr>
          <p:cNvPr id="1744026567" name="Naslov 6"/>
          <p:cNvSpPr>
            <a:spLocks noGrp="1"/>
          </p:cNvSpPr>
          <p:nvPr>
            <p:ph type="title"/>
          </p:nvPr>
        </p:nvSpPr>
        <p:spPr bwMode="auto">
          <a:xfrm>
            <a:off x="103333" y="13740"/>
            <a:ext cx="8639753" cy="492858"/>
          </a:xfrm>
        </p:spPr>
        <p:txBody>
          <a:bodyPr/>
          <a:lstStyle/>
          <a:p>
            <a:pPr>
              <a:defRPr/>
            </a:pPr>
            <a:r>
              <a:rPr lang="sl-SI" sz="2400" dirty="0">
                <a:solidFill>
                  <a:schemeClr val="bg1"/>
                </a:solidFill>
              </a:rPr>
              <a:t>Trajnostno kmetijstvo</a:t>
            </a:r>
            <a:endParaRPr dirty="0"/>
          </a:p>
        </p:txBody>
      </p:sp>
      <p:graphicFrame>
        <p:nvGraphicFramePr>
          <p:cNvPr id="1729206781" name="Diagram 38"/>
          <p:cNvGraphicFramePr>
            <a:graphicFrameLocks/>
          </p:cNvGraphicFramePr>
          <p:nvPr/>
        </p:nvGraphicFramePr>
        <p:xfrm>
          <a:off x="5040795" y="2523149"/>
          <a:ext cx="2110409" cy="160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61587817" name="TextBox 39"/>
          <p:cNvSpPr txBox="1"/>
          <p:nvPr/>
        </p:nvSpPr>
        <p:spPr bwMode="auto">
          <a:xfrm>
            <a:off x="0" y="635698"/>
            <a:ext cx="2538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l-SI" sz="2800" b="1"/>
              <a:t>Trajnostni vidik </a:t>
            </a:r>
            <a:endParaRPr/>
          </a:p>
        </p:txBody>
      </p:sp>
      <p:pic>
        <p:nvPicPr>
          <p:cNvPr id="587910763" name="Picture 4"/>
          <p:cNvPicPr>
            <a:picLocks noChangeAspect="1"/>
          </p:cNvPicPr>
          <p:nvPr/>
        </p:nvPicPr>
        <p:blipFill rotWithShape="1">
          <a:blip r:embed="rId13"/>
          <a:stretch/>
        </p:blipFill>
        <p:spPr bwMode="auto">
          <a:xfrm>
            <a:off x="6984724" y="4616937"/>
            <a:ext cx="1244876" cy="1244876"/>
          </a:xfrm>
          <a:prstGeom prst="rect">
            <a:avLst/>
          </a:prstGeom>
        </p:spPr>
      </p:pic>
      <p:pic>
        <p:nvPicPr>
          <p:cNvPr id="429355121" name="Picture 11"/>
          <p:cNvPicPr>
            <a:picLocks noChangeAspect="1"/>
          </p:cNvPicPr>
          <p:nvPr/>
        </p:nvPicPr>
        <p:blipFill rotWithShape="1">
          <a:blip r:embed="rId14"/>
          <a:stretch/>
        </p:blipFill>
        <p:spPr bwMode="auto">
          <a:xfrm>
            <a:off x="3560279" y="4533022"/>
            <a:ext cx="1937364" cy="1090858"/>
          </a:xfrm>
          <a:prstGeom prst="rect">
            <a:avLst/>
          </a:prstGeom>
        </p:spPr>
      </p:pic>
      <p:pic>
        <p:nvPicPr>
          <p:cNvPr id="428362977" name="Picture 17"/>
          <p:cNvPicPr>
            <a:picLocks noChangeAspect="1"/>
          </p:cNvPicPr>
          <p:nvPr/>
        </p:nvPicPr>
        <p:blipFill rotWithShape="1">
          <a:blip r:embed="rId15"/>
          <a:stretch/>
        </p:blipFill>
        <p:spPr bwMode="auto">
          <a:xfrm>
            <a:off x="5079980" y="859811"/>
            <a:ext cx="1655280" cy="868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103443581" name="Diagram 2"/>
          <p:cNvGraphicFramePr>
            <a:graphicFrameLocks/>
          </p:cNvGraphicFramePr>
          <p:nvPr/>
        </p:nvGraphicFramePr>
        <p:xfrm>
          <a:off x="245480" y="506598"/>
          <a:ext cx="11701040" cy="552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08744175" name="Rectangle 5"/>
          <p:cNvSpPr>
            <a:spLocks noChangeArrowheads="1"/>
          </p:cNvSpPr>
          <p:nvPr/>
        </p:nvSpPr>
        <p:spPr bwMode="auto">
          <a:xfrm>
            <a:off x="2057400" y="1371601"/>
            <a:ext cx="4038600" cy="123507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</p:txBody>
      </p:sp>
      <p:sp>
        <p:nvSpPr>
          <p:cNvPr id="1806126857" name="Rectangle 6"/>
          <p:cNvSpPr>
            <a:spLocks noChangeArrowheads="1"/>
          </p:cNvSpPr>
          <p:nvPr/>
        </p:nvSpPr>
        <p:spPr bwMode="auto">
          <a:xfrm>
            <a:off x="3048000" y="115888"/>
            <a:ext cx="7620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en-US" sz="2000"/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100" i="1">
              <a:latin typeface="Century Gothic"/>
            </a:endParaRPr>
          </a:p>
        </p:txBody>
      </p:sp>
      <p:sp>
        <p:nvSpPr>
          <p:cNvPr id="893439457" name="Naslov 6"/>
          <p:cNvSpPr>
            <a:spLocks noGrp="1"/>
          </p:cNvSpPr>
          <p:nvPr>
            <p:ph type="title"/>
          </p:nvPr>
        </p:nvSpPr>
        <p:spPr bwMode="auto">
          <a:xfrm>
            <a:off x="103333" y="13740"/>
            <a:ext cx="8639753" cy="492858"/>
          </a:xfrm>
        </p:spPr>
        <p:txBody>
          <a:bodyPr/>
          <a:lstStyle/>
          <a:p>
            <a:pPr>
              <a:defRPr/>
            </a:pPr>
            <a:r>
              <a:rPr lang="sl-SI" sz="2400" dirty="0">
                <a:solidFill>
                  <a:schemeClr val="bg1"/>
                </a:solidFill>
              </a:rPr>
              <a:t>Trajnostno kmetijstvo</a:t>
            </a:r>
            <a:endParaRPr dirty="0"/>
          </a:p>
        </p:txBody>
      </p:sp>
      <p:graphicFrame>
        <p:nvGraphicFramePr>
          <p:cNvPr id="152453682" name="Diagram 38"/>
          <p:cNvGraphicFramePr>
            <a:graphicFrameLocks/>
          </p:cNvGraphicFramePr>
          <p:nvPr/>
        </p:nvGraphicFramePr>
        <p:xfrm>
          <a:off x="5040795" y="2523149"/>
          <a:ext cx="2110409" cy="160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4092116" name="TextBox 39"/>
          <p:cNvSpPr txBox="1"/>
          <p:nvPr/>
        </p:nvSpPr>
        <p:spPr bwMode="auto">
          <a:xfrm>
            <a:off x="-18931" y="635698"/>
            <a:ext cx="2874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l-SI" sz="2800" b="1"/>
              <a:t>Upravljavski vidik </a:t>
            </a:r>
            <a:endParaRPr/>
          </a:p>
        </p:txBody>
      </p:sp>
      <p:pic>
        <p:nvPicPr>
          <p:cNvPr id="1136083686" name="Picture 3"/>
          <p:cNvPicPr>
            <a:picLocks noChangeAspect="1"/>
          </p:cNvPicPr>
          <p:nvPr/>
        </p:nvPicPr>
        <p:blipFill rotWithShape="1">
          <a:blip r:embed="rId13"/>
          <a:stretch/>
        </p:blipFill>
        <p:spPr bwMode="auto">
          <a:xfrm>
            <a:off x="5175942" y="1108118"/>
            <a:ext cx="1517281" cy="441889"/>
          </a:xfrm>
          <a:prstGeom prst="rect">
            <a:avLst/>
          </a:prstGeom>
        </p:spPr>
      </p:pic>
      <p:pic>
        <p:nvPicPr>
          <p:cNvPr id="374393510" name="Picture 7"/>
          <p:cNvPicPr>
            <a:picLocks noChangeAspect="1"/>
          </p:cNvPicPr>
          <p:nvPr/>
        </p:nvPicPr>
        <p:blipFill rotWithShape="1">
          <a:blip r:embed="rId14"/>
          <a:srcRect l="27700" t="31322" r="25295" b="2120"/>
          <a:stretch/>
        </p:blipFill>
        <p:spPr bwMode="auto">
          <a:xfrm>
            <a:off x="3929268" y="4691625"/>
            <a:ext cx="1351722" cy="107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76955" name="Picture 9"/>
          <p:cNvPicPr>
            <a:picLocks noChangeAspect="1"/>
          </p:cNvPicPr>
          <p:nvPr/>
        </p:nvPicPr>
        <p:blipFill rotWithShape="1">
          <a:blip r:embed="rId15"/>
          <a:stretch/>
        </p:blipFill>
        <p:spPr bwMode="auto">
          <a:xfrm>
            <a:off x="6609141" y="4975297"/>
            <a:ext cx="1888816" cy="794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50842308" name="Picture 18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676487" y="1746642"/>
            <a:ext cx="1697536" cy="1476583"/>
          </a:xfrm>
          <a:prstGeom prst="rect">
            <a:avLst/>
          </a:prstGeom>
        </p:spPr>
      </p:pic>
      <p:sp>
        <p:nvSpPr>
          <p:cNvPr id="1101753246" name="Rectangle 5"/>
          <p:cNvSpPr>
            <a:spLocks noChangeArrowheads="1"/>
          </p:cNvSpPr>
          <p:nvPr/>
        </p:nvSpPr>
        <p:spPr bwMode="auto">
          <a:xfrm>
            <a:off x="5519290" y="3199090"/>
            <a:ext cx="4038600" cy="123507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2000">
              <a:latin typeface="Arial"/>
            </a:endParaRPr>
          </a:p>
        </p:txBody>
      </p:sp>
      <p:sp>
        <p:nvSpPr>
          <p:cNvPr id="1183743658" name="Naslov 6"/>
          <p:cNvSpPr>
            <a:spLocks noGrp="1"/>
          </p:cNvSpPr>
          <p:nvPr>
            <p:ph type="title"/>
          </p:nvPr>
        </p:nvSpPr>
        <p:spPr bwMode="auto">
          <a:xfrm>
            <a:off x="101566" y="2044"/>
            <a:ext cx="8639753" cy="492858"/>
          </a:xfrm>
        </p:spPr>
        <p:txBody>
          <a:bodyPr/>
          <a:lstStyle/>
          <a:p>
            <a:pPr>
              <a:defRPr/>
            </a:pPr>
            <a:r>
              <a:rPr lang="sl-SI" sz="2400">
                <a:solidFill>
                  <a:schemeClr val="bg1"/>
                </a:solidFill>
              </a:rPr>
              <a:t>Kompleksnost odločanja</a:t>
            </a:r>
            <a:endParaRPr/>
          </a:p>
        </p:txBody>
      </p:sp>
      <p:cxnSp>
        <p:nvCxnSpPr>
          <p:cNvPr id="797758359" name="Straight Arrow Connector 3"/>
          <p:cNvCxnSpPr/>
          <p:nvPr/>
        </p:nvCxnSpPr>
        <p:spPr bwMode="auto">
          <a:xfrm>
            <a:off x="3450981" y="5153542"/>
            <a:ext cx="7529388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7873968" name="Picture 24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4421442" y="2629051"/>
            <a:ext cx="1640008" cy="1491504"/>
          </a:xfrm>
          <a:prstGeom prst="rect">
            <a:avLst/>
          </a:prstGeom>
        </p:spPr>
      </p:pic>
      <p:sp>
        <p:nvSpPr>
          <p:cNvPr id="49353926" name="TextBox 1"/>
          <p:cNvSpPr txBox="1"/>
          <p:nvPr/>
        </p:nvSpPr>
        <p:spPr bwMode="auto">
          <a:xfrm>
            <a:off x="5668326" y="5780458"/>
            <a:ext cx="972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l-SI" sz="2000"/>
              <a:t>podatki</a:t>
            </a:r>
            <a:endParaRPr lang="en-GB" sz="2000"/>
          </a:p>
        </p:txBody>
      </p:sp>
      <p:sp>
        <p:nvSpPr>
          <p:cNvPr id="2017517835" name="TextBox 2"/>
          <p:cNvSpPr txBox="1"/>
          <p:nvPr/>
        </p:nvSpPr>
        <p:spPr bwMode="auto">
          <a:xfrm>
            <a:off x="7235446" y="5764043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l-SI" sz="2000"/>
              <a:t>znanje</a:t>
            </a:r>
            <a:endParaRPr lang="en-GB" sz="2000"/>
          </a:p>
        </p:txBody>
      </p:sp>
      <p:pic>
        <p:nvPicPr>
          <p:cNvPr id="67769454" name="Picture 4" descr="Image result for knowledga&quot;"/>
          <p:cNvPicPr>
            <a:picLocks noChangeAspect="1" noChangeArrowheads="1"/>
          </p:cNvPicPr>
          <p:nvPr/>
        </p:nvPicPr>
        <p:blipFill rotWithShape="1">
          <a:blip r:embed="rId5"/>
          <a:stretch/>
        </p:blipFill>
        <p:spPr bwMode="auto">
          <a:xfrm>
            <a:off x="7176769" y="5195702"/>
            <a:ext cx="926222" cy="555733"/>
          </a:xfrm>
          <a:prstGeom prst="rect">
            <a:avLst/>
          </a:prstGeom>
          <a:noFill/>
        </p:spPr>
      </p:pic>
      <p:pic>
        <p:nvPicPr>
          <p:cNvPr id="1646480514" name="Picture 6" descr="Image result for data&quot;"/>
          <p:cNvPicPr>
            <a:picLocks noChangeAspect="1" noChangeArrowheads="1"/>
          </p:cNvPicPr>
          <p:nvPr/>
        </p:nvPicPr>
        <p:blipFill rotWithShape="1">
          <a:blip r:embed="rId6"/>
          <a:stretch/>
        </p:blipFill>
        <p:spPr bwMode="auto">
          <a:xfrm>
            <a:off x="5676487" y="5230920"/>
            <a:ext cx="975630" cy="549538"/>
          </a:xfrm>
          <a:prstGeom prst="rect">
            <a:avLst/>
          </a:prstGeom>
          <a:noFill/>
        </p:spPr>
      </p:pic>
      <p:pic>
        <p:nvPicPr>
          <p:cNvPr id="157141504" name="Picture 6" descr="Image result for check ok&quot;"/>
          <p:cNvPicPr>
            <a:picLocks noChangeAspect="1" noChangeArrowheads="1"/>
          </p:cNvPicPr>
          <p:nvPr/>
        </p:nvPicPr>
        <p:blipFill rotWithShape="1">
          <a:blip r:embed="rId7"/>
          <a:stretch/>
        </p:blipFill>
        <p:spPr bwMode="auto">
          <a:xfrm>
            <a:off x="8533521" y="5317668"/>
            <a:ext cx="645568" cy="625920"/>
          </a:xfrm>
          <a:prstGeom prst="rect">
            <a:avLst/>
          </a:prstGeom>
          <a:noFill/>
        </p:spPr>
      </p:pic>
      <p:pic>
        <p:nvPicPr>
          <p:cNvPr id="1067377087" name="Picture 14"/>
          <p:cNvPicPr>
            <a:picLocks noChangeAspect="1"/>
          </p:cNvPicPr>
          <p:nvPr/>
        </p:nvPicPr>
        <p:blipFill rotWithShape="1">
          <a:blip r:embed="rId8"/>
          <a:srcRect l="6703"/>
          <a:stretch/>
        </p:blipFill>
        <p:spPr bwMode="auto">
          <a:xfrm>
            <a:off x="7005925" y="843307"/>
            <a:ext cx="1606139" cy="14647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E4DE732-8D2A-991D-6024-C43EA8F26F84}"/>
              </a:ext>
            </a:extLst>
          </p:cNvPr>
          <p:cNvGrpSpPr/>
          <p:nvPr/>
        </p:nvGrpSpPr>
        <p:grpSpPr>
          <a:xfrm>
            <a:off x="3287239" y="800914"/>
            <a:ext cx="6729203" cy="4672654"/>
            <a:chOff x="3287239" y="800914"/>
            <a:chExt cx="6729203" cy="4672654"/>
          </a:xfrm>
        </p:grpSpPr>
        <p:cxnSp>
          <p:nvCxnSpPr>
            <p:cNvPr id="923014085" name="Straight Arrow Connector 12"/>
            <p:cNvCxnSpPr/>
            <p:nvPr/>
          </p:nvCxnSpPr>
          <p:spPr bwMode="auto">
            <a:xfrm flipV="1">
              <a:off x="3816117" y="800914"/>
              <a:ext cx="0" cy="467265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4029792" name="TextBox 39"/>
            <p:cNvSpPr txBox="1"/>
            <p:nvPr/>
          </p:nvSpPr>
          <p:spPr bwMode="auto">
            <a:xfrm rot="16199998">
              <a:off x="2099734" y="2720249"/>
              <a:ext cx="2775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sl-SI" sz="2000" b="1" dirty="0">
                  <a:solidFill>
                    <a:srgbClr val="0070C0"/>
                  </a:solidFill>
                </a:rPr>
                <a:t>kompleksnost odločanja</a:t>
              </a:r>
              <a:endParaRPr dirty="0">
                <a:solidFill>
                  <a:srgbClr val="0070C0"/>
                </a:solidFill>
              </a:endParaRPr>
            </a:p>
          </p:txBody>
        </p:sp>
        <p:sp>
          <p:nvSpPr>
            <p:cNvPr id="1629880058" name="Right Arrow 20"/>
            <p:cNvSpPr/>
            <p:nvPr/>
          </p:nvSpPr>
          <p:spPr bwMode="auto">
            <a:xfrm rot="19247150">
              <a:off x="3550141" y="2775503"/>
              <a:ext cx="6466301" cy="227023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2F6FBE-09A1-D1FD-A75C-F0732E2F9A42}"/>
              </a:ext>
            </a:extLst>
          </p:cNvPr>
          <p:cNvGrpSpPr/>
          <p:nvPr/>
        </p:nvGrpSpPr>
        <p:grpSpPr>
          <a:xfrm>
            <a:off x="4687251" y="757001"/>
            <a:ext cx="6057571" cy="4672654"/>
            <a:chOff x="4687251" y="757001"/>
            <a:chExt cx="6057571" cy="4672654"/>
          </a:xfrm>
        </p:grpSpPr>
        <p:cxnSp>
          <p:nvCxnSpPr>
            <p:cNvPr id="7" name="Straight Arrow Connector 12">
              <a:extLst>
                <a:ext uri="{FF2B5EF4-FFF2-40B4-BE49-F238E27FC236}">
                  <a16:creationId xmlns:a16="http://schemas.microsoft.com/office/drawing/2014/main" id="{CCEE9A43-5827-2CAD-06C7-358F6AEB2C76}"/>
                </a:ext>
              </a:extLst>
            </p:cNvPr>
            <p:cNvCxnSpPr/>
            <p:nvPr/>
          </p:nvCxnSpPr>
          <p:spPr bwMode="auto">
            <a:xfrm flipV="1">
              <a:off x="10744822" y="757001"/>
              <a:ext cx="0" cy="467265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33691035" name="Picture 2" descr="Image result for decision&quot;"/>
            <p:cNvPicPr>
              <a:picLocks noChangeAspect="1" noChangeArrowheads="1"/>
            </p:cNvPicPr>
            <p:nvPr/>
          </p:nvPicPr>
          <p:blipFill rotWithShape="1">
            <a:blip r:embed="rId9"/>
            <a:stretch/>
          </p:blipFill>
          <p:spPr bwMode="auto">
            <a:xfrm>
              <a:off x="8041674" y="3204906"/>
              <a:ext cx="1533310" cy="1236540"/>
            </a:xfrm>
            <a:prstGeom prst="rect">
              <a:avLst/>
            </a:prstGeom>
            <a:noFill/>
          </p:spPr>
        </p:pic>
        <p:sp>
          <p:nvSpPr>
            <p:cNvPr id="979364647" name="Right Arrow 20"/>
            <p:cNvSpPr/>
            <p:nvPr/>
          </p:nvSpPr>
          <p:spPr bwMode="auto">
            <a:xfrm rot="19247150">
              <a:off x="4687251" y="3084432"/>
              <a:ext cx="5841538" cy="22702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BDA8BB71-1BCE-B844-8193-3DAA524B10A3}"/>
                </a:ext>
              </a:extLst>
            </p:cNvPr>
            <p:cNvSpPr txBox="1"/>
            <p:nvPr/>
          </p:nvSpPr>
          <p:spPr bwMode="auto">
            <a:xfrm rot="16200000">
              <a:off x="8988892" y="2559184"/>
              <a:ext cx="3111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sl-SI" sz="2000" b="1" dirty="0">
                  <a:solidFill>
                    <a:srgbClr val="FF0000"/>
                  </a:solidFill>
                </a:rPr>
                <a:t>tveganje napačne odločitve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4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7FC784-0069-7279-2901-397D8081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234" y="2325238"/>
            <a:ext cx="3152018" cy="2207524"/>
          </a:xfrm>
          <a:prstGeom prst="rect">
            <a:avLst/>
          </a:prstGeom>
        </p:spPr>
      </p:pic>
      <p:sp>
        <p:nvSpPr>
          <p:cNvPr id="1048124949" name="Naslov 6"/>
          <p:cNvSpPr>
            <a:spLocks noGrp="1"/>
          </p:cNvSpPr>
          <p:nvPr>
            <p:ph type="title"/>
          </p:nvPr>
        </p:nvSpPr>
        <p:spPr bwMode="auto">
          <a:xfrm>
            <a:off x="103333" y="13740"/>
            <a:ext cx="8639753" cy="492858"/>
          </a:xfrm>
        </p:spPr>
        <p:txBody>
          <a:bodyPr/>
          <a:lstStyle/>
          <a:p>
            <a:pPr>
              <a:defRPr/>
            </a:pPr>
            <a:r>
              <a:rPr lang="sl-SI" sz="2400">
                <a:solidFill>
                  <a:schemeClr val="bg1"/>
                </a:solidFill>
              </a:rPr>
              <a:t>Obvladovanje tveganja</a:t>
            </a:r>
            <a:endParaRPr/>
          </a:p>
        </p:txBody>
      </p:sp>
      <p:sp>
        <p:nvSpPr>
          <p:cNvPr id="431456984" name="Rectangle 5"/>
          <p:cNvSpPr>
            <a:spLocks noChangeArrowheads="1"/>
          </p:cNvSpPr>
          <p:nvPr/>
        </p:nvSpPr>
        <p:spPr bwMode="auto">
          <a:xfrm>
            <a:off x="2119710" y="2268387"/>
            <a:ext cx="4271835" cy="86365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defTabSz="685800">
              <a:spcBef>
                <a:spcPts val="0"/>
              </a:spcBef>
              <a:buNone/>
              <a:defRPr/>
            </a:pPr>
            <a:endParaRPr lang="en-US" sz="1200">
              <a:solidFill>
                <a:prstClr val="black"/>
              </a:solidFill>
              <a:latin typeface="Arial"/>
            </a:endParaRPr>
          </a:p>
          <a:p>
            <a:pPr defTabSz="685800">
              <a:spcBef>
                <a:spcPts val="0"/>
              </a:spcBef>
              <a:buNone/>
              <a:defRPr/>
            </a:pPr>
            <a:endParaRPr lang="en-US" sz="1200">
              <a:solidFill>
                <a:prstClr val="black"/>
              </a:solidFill>
              <a:latin typeface="Arial"/>
            </a:endParaRPr>
          </a:p>
          <a:p>
            <a:pPr defTabSz="685800">
              <a:spcBef>
                <a:spcPts val="0"/>
              </a:spcBef>
              <a:buNone/>
              <a:defRPr/>
            </a:pPr>
            <a:endParaRPr lang="en-US" sz="1200">
              <a:solidFill>
                <a:prstClr val="black"/>
              </a:solidFill>
              <a:latin typeface="Arial"/>
            </a:endParaRPr>
          </a:p>
          <a:p>
            <a:pPr defTabSz="685800">
              <a:spcBef>
                <a:spcPts val="0"/>
              </a:spcBef>
              <a:buNone/>
              <a:defRPr/>
            </a:pPr>
            <a:endParaRPr lang="en-US" sz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85695154" name="TextBox 17"/>
          <p:cNvSpPr txBox="1"/>
          <p:nvPr/>
        </p:nvSpPr>
        <p:spPr bwMode="auto">
          <a:xfrm>
            <a:off x="1425421" y="4300455"/>
            <a:ext cx="161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sl-SI" sz="2400" b="1" dirty="0"/>
              <a:t>negotovi </a:t>
            </a:r>
            <a:r>
              <a:rPr lang="en-GB" sz="2400" b="1" dirty="0"/>
              <a:t> </a:t>
            </a:r>
            <a:endParaRPr dirty="0"/>
          </a:p>
          <a:p>
            <a:pPr>
              <a:defRPr/>
            </a:pPr>
            <a:r>
              <a:rPr lang="sl-SI" sz="2400" b="1" dirty="0"/>
              <a:t>odločevalci</a:t>
            </a:r>
            <a:endParaRPr dirty="0"/>
          </a:p>
        </p:txBody>
      </p:sp>
      <p:pic>
        <p:nvPicPr>
          <p:cNvPr id="2080332280" name="Picture 2" descr="Image result for decision&quot;"/>
          <p:cNvPicPr>
            <a:picLocks noChangeAspect="1" noChangeArrowheads="1"/>
          </p:cNvPicPr>
          <p:nvPr/>
        </p:nvPicPr>
        <p:blipFill rotWithShape="1">
          <a:blip r:embed="rId4"/>
          <a:stretch/>
        </p:blipFill>
        <p:spPr bwMode="auto">
          <a:xfrm>
            <a:off x="1126979" y="2067257"/>
            <a:ext cx="2791619" cy="2251305"/>
          </a:xfrm>
          <a:prstGeom prst="rect">
            <a:avLst/>
          </a:prstGeom>
          <a:noFill/>
        </p:spPr>
      </p:pic>
      <p:grpSp>
        <p:nvGrpSpPr>
          <p:cNvPr id="927302854" name="Group 8"/>
          <p:cNvGrpSpPr/>
          <p:nvPr/>
        </p:nvGrpSpPr>
        <p:grpSpPr bwMode="auto">
          <a:xfrm>
            <a:off x="2522789" y="1190280"/>
            <a:ext cx="8897647" cy="3898229"/>
            <a:chOff x="2522789" y="1190280"/>
            <a:chExt cx="8897647" cy="3898229"/>
          </a:xfrm>
        </p:grpSpPr>
        <p:sp>
          <p:nvSpPr>
            <p:cNvPr id="29" name="TextBox 28"/>
            <p:cNvSpPr txBox="1"/>
            <p:nvPr/>
          </p:nvSpPr>
          <p:spPr bwMode="auto">
            <a:xfrm>
              <a:off x="9156395" y="4257512"/>
              <a:ext cx="1610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sl-SI" sz="2400" b="1"/>
                <a:t>suvereni</a:t>
              </a:r>
              <a:endParaRPr lang="en-GB" sz="2400" b="1"/>
            </a:p>
            <a:p>
              <a:pPr>
                <a:defRPr/>
              </a:pPr>
              <a:r>
                <a:rPr lang="sl-SI" sz="2400" b="1"/>
                <a:t>odločevalci</a:t>
              </a:r>
              <a:endParaRPr/>
            </a:p>
          </p:txBody>
        </p:sp>
        <p:pic>
          <p:nvPicPr>
            <p:cNvPr id="32" name="Picture 31" descr="Image result for decision support system&quot;"/>
            <p:cNvPicPr>
              <a:picLocks noChangeAspect="1" noChangeArrowheads="1"/>
            </p:cNvPicPr>
            <p:nvPr/>
          </p:nvPicPr>
          <p:blipFill rotWithShape="1">
            <a:blip r:embed="rId5"/>
            <a:stretch/>
          </p:blipFill>
          <p:spPr bwMode="auto">
            <a:xfrm>
              <a:off x="8271922" y="1875683"/>
              <a:ext cx="3148514" cy="2361387"/>
            </a:xfrm>
            <a:prstGeom prst="rect">
              <a:avLst/>
            </a:prstGeom>
            <a:noFill/>
          </p:spPr>
        </p:pic>
        <p:sp>
          <p:nvSpPr>
            <p:cNvPr id="33" name="Arrow: Curved Down 32"/>
            <p:cNvSpPr/>
            <p:nvPr/>
          </p:nvSpPr>
          <p:spPr bwMode="auto">
            <a:xfrm>
              <a:off x="2522789" y="1190280"/>
              <a:ext cx="7404653" cy="646737"/>
            </a:xfrm>
            <a:prstGeom prst="curvedDownArrow">
              <a:avLst>
                <a:gd name="adj1" fmla="val 22755"/>
                <a:gd name="adj2" fmla="val 67784"/>
                <a:gd name="adj3" fmla="val 373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l-SI">
                <a:solidFill>
                  <a:schemeClr val="tx1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/>
            <a:stretch/>
          </p:blipFill>
          <p:spPr bwMode="auto">
            <a:xfrm>
              <a:off x="5708655" y="2421565"/>
              <a:ext cx="1141026" cy="1878890"/>
            </a:xfrm>
            <a:prstGeom prst="rect">
              <a:avLst/>
            </a:prstGeom>
          </p:spPr>
        </p:pic>
      </p:grpSp>
      <p:grpSp>
        <p:nvGrpSpPr>
          <p:cNvPr id="2095103677" name="Group 4"/>
          <p:cNvGrpSpPr/>
          <p:nvPr/>
        </p:nvGrpSpPr>
        <p:grpSpPr bwMode="auto">
          <a:xfrm>
            <a:off x="3382489" y="1930193"/>
            <a:ext cx="5179501" cy="3986536"/>
            <a:chOff x="2647879" y="2164192"/>
            <a:chExt cx="4978707" cy="3896085"/>
          </a:xfrm>
        </p:grpSpPr>
        <p:grpSp>
          <p:nvGrpSpPr>
            <p:cNvPr id="34" name="Group 33"/>
            <p:cNvGrpSpPr/>
            <p:nvPr/>
          </p:nvGrpSpPr>
          <p:grpSpPr bwMode="auto">
            <a:xfrm>
              <a:off x="2647879" y="2164192"/>
              <a:ext cx="4978707" cy="3896085"/>
              <a:chOff x="5183205" y="2803857"/>
              <a:chExt cx="4705001" cy="3936174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7"/>
              <a:srcRect l="18178" r="17995"/>
              <a:stretch/>
            </p:blipFill>
            <p:spPr bwMode="auto">
              <a:xfrm>
                <a:off x="6322258" y="2803857"/>
                <a:ext cx="2860629" cy="2598259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 bwMode="auto">
              <a:xfrm>
                <a:off x="5183205" y="5433311"/>
                <a:ext cx="4705001" cy="1306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Wingdings"/>
                  <a:buChar char="Ø"/>
                  <a:defRPr/>
                </a:pPr>
                <a:r>
                  <a:rPr lang="sl-SI" sz="2000" b="1" dirty="0">
                    <a:solidFill>
                      <a:srgbClr val="002060"/>
                    </a:solidFill>
                  </a:rPr>
                  <a:t>pridobivanje novega znanja</a:t>
                </a:r>
                <a:endParaRPr dirty="0"/>
              </a:p>
              <a:p>
                <a:pPr marL="342900" indent="-342900" algn="ctr">
                  <a:buFont typeface="Wingdings"/>
                  <a:buChar char="Ø"/>
                  <a:defRPr/>
                </a:pPr>
                <a:r>
                  <a:rPr lang="sl-SI" sz="2000" b="1" dirty="0">
                    <a:solidFill>
                      <a:srgbClr val="002060"/>
                    </a:solidFill>
                  </a:rPr>
                  <a:t>strukturiranj obstoječega znanja </a:t>
                </a:r>
                <a:endParaRPr dirty="0"/>
              </a:p>
              <a:p>
                <a:pPr marL="342900" indent="-342900" algn="ctr">
                  <a:buFont typeface="Wingdings"/>
                  <a:buChar char="Ø"/>
                  <a:defRPr/>
                </a:pPr>
                <a:r>
                  <a:rPr lang="sl-SI" sz="2000" b="1" dirty="0">
                    <a:solidFill>
                      <a:srgbClr val="002060"/>
                    </a:solidFill>
                  </a:rPr>
                  <a:t>integriranje znanja v sisteme za podporo pri odločanju</a:t>
                </a:r>
                <a:endParaRPr dirty="0"/>
              </a:p>
            </p:txBody>
          </p:sp>
        </p:grpSp>
        <p:sp>
          <p:nvSpPr>
            <p:cNvPr id="3" name="TextBox 2"/>
            <p:cNvSpPr txBox="1"/>
            <p:nvPr/>
          </p:nvSpPr>
          <p:spPr bwMode="auto">
            <a:xfrm>
              <a:off x="4036728" y="4221167"/>
              <a:ext cx="2671437" cy="4616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sl-SI" sz="2400" b="1"/>
                <a:t>Umetna inteligenca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10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3413396" name="Naslov 6"/>
          <p:cNvSpPr>
            <a:spLocks noGrp="1"/>
          </p:cNvSpPr>
          <p:nvPr>
            <p:ph type="title"/>
          </p:nvPr>
        </p:nvSpPr>
        <p:spPr bwMode="auto">
          <a:xfrm>
            <a:off x="103333" y="13740"/>
            <a:ext cx="8639753" cy="492858"/>
          </a:xfrm>
        </p:spPr>
        <p:txBody>
          <a:bodyPr/>
          <a:lstStyle/>
          <a:p>
            <a:pPr>
              <a:defRPr/>
            </a:pPr>
            <a:r>
              <a:rPr lang="sl-SI" sz="2400">
                <a:solidFill>
                  <a:schemeClr val="bg1"/>
                </a:solidFill>
              </a:rPr>
              <a:t>AIDA</a:t>
            </a:r>
            <a:endParaRPr/>
          </a:p>
        </p:txBody>
      </p:sp>
      <p:sp>
        <p:nvSpPr>
          <p:cNvPr id="849922143" name="Rectangle 5"/>
          <p:cNvSpPr>
            <a:spLocks noChangeArrowheads="1"/>
          </p:cNvSpPr>
          <p:nvPr/>
        </p:nvSpPr>
        <p:spPr bwMode="auto">
          <a:xfrm>
            <a:off x="2146087" y="2022203"/>
            <a:ext cx="4271835" cy="86365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defTabSz="685800">
              <a:spcBef>
                <a:spcPts val="0"/>
              </a:spcBef>
              <a:buNone/>
              <a:defRPr/>
            </a:pPr>
            <a:endParaRPr lang="en-US" sz="1200">
              <a:solidFill>
                <a:prstClr val="black"/>
              </a:solidFill>
              <a:latin typeface="Arial"/>
            </a:endParaRPr>
          </a:p>
          <a:p>
            <a:pPr defTabSz="685800">
              <a:spcBef>
                <a:spcPts val="0"/>
              </a:spcBef>
              <a:buNone/>
              <a:defRPr/>
            </a:pPr>
            <a:endParaRPr lang="en-US" sz="1200">
              <a:solidFill>
                <a:prstClr val="black"/>
              </a:solidFill>
              <a:latin typeface="Arial"/>
            </a:endParaRPr>
          </a:p>
          <a:p>
            <a:pPr defTabSz="685800">
              <a:spcBef>
                <a:spcPts val="0"/>
              </a:spcBef>
              <a:buNone/>
              <a:defRPr/>
            </a:pPr>
            <a:endParaRPr lang="en-US" sz="1200">
              <a:solidFill>
                <a:prstClr val="black"/>
              </a:solidFill>
              <a:latin typeface="Arial"/>
            </a:endParaRPr>
          </a:p>
          <a:p>
            <a:pPr defTabSz="685800">
              <a:spcBef>
                <a:spcPts val="0"/>
              </a:spcBef>
              <a:buNone/>
              <a:defRPr/>
            </a:pPr>
            <a:endParaRPr lang="en-US" sz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41163695" name="TextBox 37"/>
          <p:cNvSpPr txBox="1"/>
          <p:nvPr/>
        </p:nvSpPr>
        <p:spPr bwMode="auto">
          <a:xfrm>
            <a:off x="841885" y="4157689"/>
            <a:ext cx="3866583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 sz="2000">
                <a:solidFill>
                  <a:srgbClr val="002060"/>
                </a:solidFill>
              </a:rPr>
              <a:t>- pridobivanje novega znanja</a:t>
            </a:r>
            <a:endParaRPr/>
          </a:p>
          <a:p>
            <a:pPr>
              <a:defRPr/>
            </a:pPr>
            <a:r>
              <a:rPr lang="sl-SI" sz="2000">
                <a:solidFill>
                  <a:srgbClr val="002060"/>
                </a:solidFill>
              </a:rPr>
              <a:t>- strukturiranje obstoječega znanja</a:t>
            </a:r>
            <a:r>
              <a:rPr lang="sl-SI" sz="2000" b="1">
                <a:solidFill>
                  <a:srgbClr val="002060"/>
                </a:solidFill>
              </a:rPr>
              <a:t> </a:t>
            </a:r>
            <a:endParaRPr/>
          </a:p>
          <a:p>
            <a:pPr>
              <a:defRPr/>
            </a:pPr>
            <a:r>
              <a:rPr lang="sl-SI" sz="2000" b="1">
                <a:solidFill>
                  <a:srgbClr val="002060"/>
                </a:solidFill>
              </a:rPr>
              <a:t>- integriranje znanja v sisteme za podporo pri odločanju</a:t>
            </a:r>
            <a:endParaRPr/>
          </a:p>
        </p:txBody>
      </p:sp>
      <p:pic>
        <p:nvPicPr>
          <p:cNvPr id="1334635716" name="Picture 7" descr="A logo of a plant with a flower and leaves&#10;&#10;AI-generated content may be incorrect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686955" y="2127507"/>
            <a:ext cx="2301495" cy="2071346"/>
          </a:xfrm>
          <a:prstGeom prst="rect">
            <a:avLst/>
          </a:prstGeom>
        </p:spPr>
      </p:pic>
      <p:sp>
        <p:nvSpPr>
          <p:cNvPr id="1452310056" name="TextBox 11"/>
          <p:cNvSpPr txBox="1"/>
          <p:nvPr/>
        </p:nvSpPr>
        <p:spPr bwMode="auto">
          <a:xfrm>
            <a:off x="6857537" y="4588005"/>
            <a:ext cx="5334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800" b="1">
                <a:solidFill>
                  <a:srgbClr val="002060"/>
                </a:solidFill>
              </a:rPr>
              <a:t>AIDA </a:t>
            </a:r>
            <a:r>
              <a:rPr lang="sl-SI" sz="1400" b="1">
                <a:solidFill>
                  <a:srgbClr val="002060"/>
                </a:solidFill>
              </a:rPr>
              <a:t>(Agricultural Intelligence and Decision Assistant) </a:t>
            </a:r>
            <a:r>
              <a:rPr lang="sl-SI" b="1">
                <a:solidFill>
                  <a:srgbClr val="002060"/>
                </a:solidFill>
              </a:rPr>
              <a:t>[ájda] </a:t>
            </a:r>
            <a:endParaRPr/>
          </a:p>
          <a:p>
            <a:pPr>
              <a:defRPr/>
            </a:pPr>
            <a:r>
              <a:rPr lang="sl-SI" sz="1800" b="1">
                <a:solidFill>
                  <a:srgbClr val="002060"/>
                </a:solidFill>
              </a:rPr>
              <a:t>sistem umetne inteligence za podporo pri odločanju v slovenskem kmetijstvu</a:t>
            </a:r>
            <a:endParaRPr lang="sl-SI"/>
          </a:p>
        </p:txBody>
      </p:sp>
      <p:pic>
        <p:nvPicPr>
          <p:cNvPr id="1869830253" name="Picture 13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533640" y="2275069"/>
            <a:ext cx="2139604" cy="1776221"/>
          </a:xfrm>
          <a:prstGeom prst="rect">
            <a:avLst/>
          </a:prstGeom>
        </p:spPr>
      </p:pic>
      <p:sp>
        <p:nvSpPr>
          <p:cNvPr id="1589729715" name="Arrow: Right 15"/>
          <p:cNvSpPr/>
          <p:nvPr/>
        </p:nvSpPr>
        <p:spPr bwMode="auto">
          <a:xfrm>
            <a:off x="5051182" y="4957713"/>
            <a:ext cx="1446334" cy="28574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207201505" name="Picture 16" descr="Image result for decision support system&quot;"/>
          <p:cNvPicPr>
            <a:picLocks noChangeAspect="1" noChangeArrowheads="1"/>
          </p:cNvPicPr>
          <p:nvPr/>
        </p:nvPicPr>
        <p:blipFill rotWithShape="1">
          <a:blip r:embed="rId5"/>
          <a:stretch/>
        </p:blipFill>
        <p:spPr bwMode="auto">
          <a:xfrm>
            <a:off x="7145597" y="660385"/>
            <a:ext cx="1331656" cy="998742"/>
          </a:xfrm>
          <a:prstGeom prst="rect">
            <a:avLst/>
          </a:prstGeom>
          <a:noFill/>
        </p:spPr>
      </p:pic>
      <p:pic>
        <p:nvPicPr>
          <p:cNvPr id="1176695989" name="Picture 2" descr="Image result for decision&quot;"/>
          <p:cNvPicPr>
            <a:picLocks noChangeAspect="1" noChangeArrowheads="1"/>
          </p:cNvPicPr>
          <p:nvPr/>
        </p:nvPicPr>
        <p:blipFill rotWithShape="1">
          <a:blip r:embed="rId6"/>
          <a:stretch/>
        </p:blipFill>
        <p:spPr bwMode="auto">
          <a:xfrm>
            <a:off x="3371329" y="698142"/>
            <a:ext cx="1090768" cy="879652"/>
          </a:xfrm>
          <a:prstGeom prst="rect">
            <a:avLst/>
          </a:prstGeom>
          <a:noFill/>
        </p:spPr>
      </p:pic>
      <p:sp>
        <p:nvSpPr>
          <p:cNvPr id="378412732" name="Arrow: Curved Down 19"/>
          <p:cNvSpPr/>
          <p:nvPr/>
        </p:nvSpPr>
        <p:spPr bwMode="auto">
          <a:xfrm>
            <a:off x="4101612" y="497709"/>
            <a:ext cx="3505201" cy="294467"/>
          </a:xfrm>
          <a:prstGeom prst="curvedDownArrow">
            <a:avLst>
              <a:gd name="adj1" fmla="val 22755"/>
              <a:gd name="adj2" fmla="val 67784"/>
              <a:gd name="adj3" fmla="val 23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1211668" name="Naslov 6"/>
          <p:cNvSpPr>
            <a:spLocks noGrp="1"/>
          </p:cNvSpPr>
          <p:nvPr>
            <p:ph type="title"/>
          </p:nvPr>
        </p:nvSpPr>
        <p:spPr bwMode="auto">
          <a:xfrm>
            <a:off x="103333" y="13740"/>
            <a:ext cx="8639753" cy="492858"/>
          </a:xfrm>
        </p:spPr>
        <p:txBody>
          <a:bodyPr/>
          <a:lstStyle/>
          <a:p>
            <a:pPr>
              <a:defRPr/>
            </a:pPr>
            <a:r>
              <a:rPr lang="sl-SI" sz="2400">
                <a:solidFill>
                  <a:schemeClr val="bg1"/>
                </a:solidFill>
              </a:rPr>
              <a:t>AIDA</a:t>
            </a:r>
            <a:endParaRPr/>
          </a:p>
        </p:txBody>
      </p:sp>
      <p:pic>
        <p:nvPicPr>
          <p:cNvPr id="1521537455" name="Picture 7" descr="A logo of a plant with a flower and leaves&#10;&#10;AI-generated content may be incorrect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241209" y="1850279"/>
            <a:ext cx="2228016" cy="2005215"/>
          </a:xfrm>
          <a:prstGeom prst="rect">
            <a:avLst/>
          </a:prstGeom>
        </p:spPr>
      </p:pic>
      <p:sp>
        <p:nvSpPr>
          <p:cNvPr id="765902551" name="TextBox 11"/>
          <p:cNvSpPr txBox="1"/>
          <p:nvPr/>
        </p:nvSpPr>
        <p:spPr bwMode="auto">
          <a:xfrm>
            <a:off x="1208717" y="4083818"/>
            <a:ext cx="280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 dirty="0">
                <a:solidFill>
                  <a:srgbClr val="002060"/>
                </a:solidFill>
              </a:rPr>
              <a:t>AIDA: sistem UI za podporo pri odločanju v slovenskem kmetijstvu</a:t>
            </a:r>
            <a:endParaRPr lang="sl-SI" sz="1400" dirty="0"/>
          </a:p>
        </p:txBody>
      </p:sp>
      <p:sp>
        <p:nvSpPr>
          <p:cNvPr id="1840017700" name="TextBox 1"/>
          <p:cNvSpPr txBox="1"/>
          <p:nvPr/>
        </p:nvSpPr>
        <p:spPr bwMode="auto">
          <a:xfrm>
            <a:off x="5267255" y="591608"/>
            <a:ext cx="250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>
                <a:solidFill>
                  <a:srgbClr val="002060"/>
                </a:solidFill>
              </a:rPr>
              <a:t>Kakšne so njegove značilnosti?</a:t>
            </a:r>
            <a:endParaRPr lang="sl-SI" sz="1400"/>
          </a:p>
        </p:txBody>
      </p:sp>
      <p:sp>
        <p:nvSpPr>
          <p:cNvPr id="496720905" name="TextBox 3"/>
          <p:cNvSpPr txBox="1"/>
          <p:nvPr/>
        </p:nvSpPr>
        <p:spPr bwMode="auto">
          <a:xfrm>
            <a:off x="5288423" y="1276401"/>
            <a:ext cx="20797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>
                <a:solidFill>
                  <a:srgbClr val="002060"/>
                </a:solidFill>
              </a:rPr>
              <a:t>Komu je namenjen?</a:t>
            </a:r>
            <a:endParaRPr lang="sl-SI" sz="1400"/>
          </a:p>
        </p:txBody>
      </p:sp>
      <p:sp>
        <p:nvSpPr>
          <p:cNvPr id="205304363" name="TextBox 4"/>
          <p:cNvSpPr txBox="1"/>
          <p:nvPr/>
        </p:nvSpPr>
        <p:spPr bwMode="auto">
          <a:xfrm>
            <a:off x="5205712" y="1850279"/>
            <a:ext cx="250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>
                <a:solidFill>
                  <a:srgbClr val="002060"/>
                </a:solidFill>
              </a:rPr>
              <a:t>Kašno podporo omogoča?</a:t>
            </a:r>
            <a:endParaRPr lang="sl-SI" sz="1400"/>
          </a:p>
        </p:txBody>
      </p:sp>
      <p:sp>
        <p:nvSpPr>
          <p:cNvPr id="1034921729" name="TextBox 6"/>
          <p:cNvSpPr txBox="1"/>
          <p:nvPr/>
        </p:nvSpPr>
        <p:spPr bwMode="auto">
          <a:xfrm>
            <a:off x="5267256" y="2975944"/>
            <a:ext cx="250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>
                <a:solidFill>
                  <a:srgbClr val="002060"/>
                </a:solidFill>
              </a:rPr>
              <a:t>Kdo so razvijalci?</a:t>
            </a:r>
            <a:endParaRPr lang="sl-SI" sz="1400"/>
          </a:p>
        </p:txBody>
      </p:sp>
      <p:sp>
        <p:nvSpPr>
          <p:cNvPr id="1519242102" name="TextBox 9"/>
          <p:cNvSpPr txBox="1"/>
          <p:nvPr/>
        </p:nvSpPr>
        <p:spPr bwMode="auto">
          <a:xfrm>
            <a:off x="5245602" y="2400002"/>
            <a:ext cx="250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>
                <a:solidFill>
                  <a:srgbClr val="002060"/>
                </a:solidFill>
              </a:rPr>
              <a:t>Kašno varnost zagotavlja?</a:t>
            </a:r>
            <a:endParaRPr lang="sl-SI" sz="1400"/>
          </a:p>
        </p:txBody>
      </p:sp>
      <p:sp>
        <p:nvSpPr>
          <p:cNvPr id="1587856814" name="TextBox 17"/>
          <p:cNvSpPr txBox="1"/>
          <p:nvPr/>
        </p:nvSpPr>
        <p:spPr bwMode="auto">
          <a:xfrm>
            <a:off x="5332058" y="3630933"/>
            <a:ext cx="250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 dirty="0">
                <a:solidFill>
                  <a:srgbClr val="002060"/>
                </a:solidFill>
              </a:rPr>
              <a:t>Kdaj bo na voljo za uporabo?</a:t>
            </a:r>
            <a:endParaRPr lang="sl-SI" sz="1400" dirty="0"/>
          </a:p>
        </p:txBody>
      </p:sp>
      <p:cxnSp>
        <p:nvCxnSpPr>
          <p:cNvPr id="1023796279" name="Straight Arrow Connector 22"/>
          <p:cNvCxnSpPr>
            <a:cxnSpLocks/>
            <a:stCxn id="1521537455" idx="3"/>
            <a:endCxn id="1840017700" idx="1"/>
          </p:cNvCxnSpPr>
          <p:nvPr/>
        </p:nvCxnSpPr>
        <p:spPr bwMode="auto">
          <a:xfrm flipV="1">
            <a:off x="3469225" y="745497"/>
            <a:ext cx="1798030" cy="210739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3109663" name="Straight Arrow Connector 23"/>
          <p:cNvCxnSpPr>
            <a:cxnSpLocks/>
            <a:stCxn id="1521537455" idx="3"/>
            <a:endCxn id="496720905" idx="1"/>
          </p:cNvCxnSpPr>
          <p:nvPr/>
        </p:nvCxnSpPr>
        <p:spPr bwMode="auto">
          <a:xfrm flipV="1">
            <a:off x="3469225" y="1430290"/>
            <a:ext cx="1819198" cy="142259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2949673" name="Straight Arrow Connector 28"/>
          <p:cNvCxnSpPr>
            <a:cxnSpLocks/>
            <a:stCxn id="1521537455" idx="3"/>
            <a:endCxn id="205304363" idx="1"/>
          </p:cNvCxnSpPr>
          <p:nvPr/>
        </p:nvCxnSpPr>
        <p:spPr bwMode="auto">
          <a:xfrm flipV="1">
            <a:off x="3469225" y="2004168"/>
            <a:ext cx="1736487" cy="84871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9478762" name="Straight Arrow Connector 30"/>
          <p:cNvCxnSpPr>
            <a:cxnSpLocks/>
            <a:stCxn id="1521537455" idx="3"/>
            <a:endCxn id="1519242102" idx="1"/>
          </p:cNvCxnSpPr>
          <p:nvPr/>
        </p:nvCxnSpPr>
        <p:spPr bwMode="auto">
          <a:xfrm flipV="1">
            <a:off x="3469225" y="2553891"/>
            <a:ext cx="1776377" cy="29899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3240236" name="Straight Arrow Connector 38"/>
          <p:cNvCxnSpPr>
            <a:cxnSpLocks/>
            <a:stCxn id="1521537455" idx="3"/>
            <a:endCxn id="1034921729" idx="1"/>
          </p:cNvCxnSpPr>
          <p:nvPr/>
        </p:nvCxnSpPr>
        <p:spPr bwMode="auto">
          <a:xfrm>
            <a:off x="3469225" y="2852887"/>
            <a:ext cx="1798031" cy="27694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5861634" name="Straight Arrow Connector 42"/>
          <p:cNvCxnSpPr>
            <a:cxnSpLocks/>
            <a:stCxn id="1521537455" idx="3"/>
            <a:endCxn id="1587856814" idx="1"/>
          </p:cNvCxnSpPr>
          <p:nvPr/>
        </p:nvCxnSpPr>
        <p:spPr bwMode="auto">
          <a:xfrm>
            <a:off x="3469225" y="2852887"/>
            <a:ext cx="1862833" cy="93193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0764685" name="TextBox 2"/>
          <p:cNvSpPr txBox="1"/>
          <p:nvPr/>
        </p:nvSpPr>
        <p:spPr bwMode="auto">
          <a:xfrm>
            <a:off x="5302426" y="4250903"/>
            <a:ext cx="34110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400" b="1">
                <a:solidFill>
                  <a:srgbClr val="002060"/>
                </a:solidFill>
              </a:rPr>
              <a:t>Kje so dostopne informacije o razvoju?</a:t>
            </a:r>
            <a:endParaRPr lang="sl-SI" sz="1400"/>
          </a:p>
        </p:txBody>
      </p:sp>
      <p:sp>
        <p:nvSpPr>
          <p:cNvPr id="1052095876" name="TextBox 5"/>
          <p:cNvSpPr txBox="1"/>
          <p:nvPr/>
        </p:nvSpPr>
        <p:spPr bwMode="auto">
          <a:xfrm>
            <a:off x="5332057" y="4784039"/>
            <a:ext cx="29678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400" b="1">
                <a:solidFill>
                  <a:srgbClr val="002060"/>
                </a:solidFill>
              </a:rPr>
              <a:t>Kje bo sistem na voljo za uporabo?</a:t>
            </a:r>
            <a:endParaRPr/>
          </a:p>
        </p:txBody>
      </p:sp>
      <p:cxnSp>
        <p:nvCxnSpPr>
          <p:cNvPr id="1352787890" name="Straight Arrow Connector 21"/>
          <p:cNvCxnSpPr>
            <a:cxnSpLocks/>
            <a:stCxn id="1521537455" idx="3"/>
            <a:endCxn id="1330764685" idx="1"/>
          </p:cNvCxnSpPr>
          <p:nvPr/>
        </p:nvCxnSpPr>
        <p:spPr bwMode="auto">
          <a:xfrm>
            <a:off x="3469225" y="2852887"/>
            <a:ext cx="1833201" cy="155190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053725" name="Straight Arrow Connector 26"/>
          <p:cNvCxnSpPr>
            <a:cxnSpLocks/>
            <a:stCxn id="1521537455" idx="3"/>
            <a:endCxn id="1052095876" idx="1"/>
          </p:cNvCxnSpPr>
          <p:nvPr/>
        </p:nvCxnSpPr>
        <p:spPr bwMode="auto">
          <a:xfrm>
            <a:off x="3469225" y="2852887"/>
            <a:ext cx="1862832" cy="208504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A3A0ED-DFC5-0616-84A6-607BE65E1674}"/>
              </a:ext>
            </a:extLst>
          </p:cNvPr>
          <p:cNvCxnSpPr>
            <a:cxnSpLocks/>
          </p:cNvCxnSpPr>
          <p:nvPr/>
        </p:nvCxnSpPr>
        <p:spPr bwMode="auto">
          <a:xfrm>
            <a:off x="4252799" y="2830836"/>
            <a:ext cx="4844784" cy="15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IMSyPP Dark Theme">
  <a:themeElements>
    <a:clrScheme name="E8 - colors template">
      <a:dk1>
        <a:srgbClr val="062C3B"/>
      </a:dk1>
      <a:lt1>
        <a:sysClr val="window" lastClr="FFFFFF"/>
      </a:lt1>
      <a:dk2>
        <a:srgbClr val="062C3B"/>
      </a:dk2>
      <a:lt2>
        <a:srgbClr val="FFFFFF"/>
      </a:lt2>
      <a:accent1>
        <a:srgbClr val="00AEEF"/>
      </a:accent1>
      <a:accent2>
        <a:srgbClr val="F47631"/>
      </a:accent2>
      <a:accent3>
        <a:srgbClr val="BBCE32"/>
      </a:accent3>
      <a:accent4>
        <a:srgbClr val="062C3B"/>
      </a:accent4>
      <a:accent5>
        <a:srgbClr val="F47631"/>
      </a:accent5>
      <a:accent6>
        <a:srgbClr val="00AEEF"/>
      </a:accent6>
      <a:hlink>
        <a:srgbClr val="BBCE32"/>
      </a:hlink>
      <a:folHlink>
        <a:srgbClr val="F47631"/>
      </a:folHlink>
    </a:clrScheme>
    <a:fontScheme name="E8 - fonts templat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Pisarn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975</Words>
  <Application>Microsoft Office PowerPoint</Application>
  <PresentationFormat>Widescreen</PresentationFormat>
  <Paragraphs>187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Gotham Narrow Book</vt:lpstr>
      <vt:lpstr>Lucida Grande</vt:lpstr>
      <vt:lpstr>Republika</vt:lpstr>
      <vt:lpstr>Times New Roman</vt:lpstr>
      <vt:lpstr>Wingdings</vt:lpstr>
      <vt:lpstr>IMSyPP Dark Theme</vt:lpstr>
      <vt:lpstr>AIDA  (Agricultural Intelligence and Decision Assistant)   SISTEM UMETNE INTELIGENCE ZA PODPORO PRI ODLOČANJU V SLOVENSKEM KMETIJSTVU</vt:lpstr>
      <vt:lpstr>Uvod</vt:lpstr>
      <vt:lpstr>Trajnostno kmetijstvo</vt:lpstr>
      <vt:lpstr>Trajnostno kmetijstvo</vt:lpstr>
      <vt:lpstr>Trajnostno kmetijstvo</vt:lpstr>
      <vt:lpstr>Kompleksnost odločanja</vt:lpstr>
      <vt:lpstr>Obvladovanje tveganja</vt:lpstr>
      <vt:lpstr>AIDA</vt:lpstr>
      <vt:lpstr>AIDA</vt:lpstr>
      <vt:lpstr>AIDA</vt:lpstr>
      <vt:lpstr>AIDA</vt:lpstr>
      <vt:lpstr>AIDA</vt:lpstr>
      <vt:lpstr>AIDA – primeri uporabe</vt:lpstr>
      <vt:lpstr>AIDA – primeri uporabe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Lenka Trdina</dc:creator>
  <cp:lastModifiedBy>Marko Debeljak</cp:lastModifiedBy>
  <cp:revision>164</cp:revision>
  <dcterms:created xsi:type="dcterms:W3CDTF">2020-03-19T11:04:46Z</dcterms:created>
  <dcterms:modified xsi:type="dcterms:W3CDTF">2026-05-18T07:39:57Z</dcterms:modified>
</cp:coreProperties>
</file>