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91" r:id="rId3"/>
    <p:sldId id="300" r:id="rId4"/>
    <p:sldId id="290" r:id="rId5"/>
    <p:sldId id="260" r:id="rId6"/>
    <p:sldId id="267" r:id="rId7"/>
    <p:sldId id="266" r:id="rId8"/>
    <p:sldId id="271" r:id="rId9"/>
    <p:sldId id="270" r:id="rId10"/>
    <p:sldId id="295" r:id="rId11"/>
    <p:sldId id="289" r:id="rId12"/>
    <p:sldId id="261" r:id="rId13"/>
    <p:sldId id="263" r:id="rId14"/>
    <p:sldId id="296" r:id="rId15"/>
    <p:sldId id="280" r:id="rId16"/>
    <p:sldId id="282" r:id="rId17"/>
    <p:sldId id="1664" r:id="rId18"/>
    <p:sldId id="1661" r:id="rId19"/>
    <p:sldId id="301" r:id="rId20"/>
    <p:sldId id="303" r:id="rId21"/>
    <p:sldId id="304" r:id="rId22"/>
    <p:sldId id="305" r:id="rId23"/>
    <p:sldId id="306" r:id="rId24"/>
    <p:sldId id="307" r:id="rId25"/>
    <p:sldId id="309" r:id="rId26"/>
    <p:sldId id="302" r:id="rId27"/>
    <p:sldId id="299" r:id="rId2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46D599-63FC-09B8-0E72-1E11BF143544}" name="Maša Kerstein" initials="MK" userId="S::Masa.Kerstein@gov.si::9157e7b4-f1be-4435-8bc4-6fe5bf8657f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35D82-F0AF-43D2-B074-029F73AC0C84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1EF88-29F5-41AB-9392-25CBF7AE7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93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785DE-56C1-2445-A639-6D6FC5E6F0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41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0732DA-318A-82B1-DA6C-E634BCE08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8D6C2D4-F45F-B0B0-27CC-6AF9057F2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1E74647-026A-227C-6DE7-07BDDE73D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EFDE-A788-4B34-946F-C08F32A31757}" type="datetimeFigureOut">
              <a:rPr lang="sl-SI" smtClean="0"/>
              <a:t>17. 05. 2026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6712FA3-67F5-D6A1-2EF9-613C9CAF4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490867D-E68E-5821-34EC-EE7A79DEA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F77E-E4A3-4AB7-9D11-50FFB83F75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5546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BCF32F-0773-C340-21BC-B614FE00A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73092458-A974-CE20-2395-173E0C940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51EAD37-C059-3BE6-1702-EA457BC24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EFDE-A788-4B34-946F-C08F32A31757}" type="datetimeFigureOut">
              <a:rPr lang="sl-SI" smtClean="0"/>
              <a:t>17. 05. 2026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4CBB382-2F91-CFF7-F580-378BCE5BF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D34B727-2391-F467-F53A-9415D991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F77E-E4A3-4AB7-9D11-50FFB83F75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122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AE665CA-F112-C062-0B57-C80E242A6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AC7F1EFE-1604-0323-D465-0EBDAFE18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E1147E6-D02E-6704-B803-0D651A444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EFDE-A788-4B34-946F-C08F32A31757}" type="datetimeFigureOut">
              <a:rPr lang="sl-SI" smtClean="0"/>
              <a:t>17. 05. 2026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418EFB2-6B2E-A81C-6A0B-A1835F23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2DEBD91-EC9A-3755-81BD-53CE82B9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F77E-E4A3-4AB7-9D11-50FFB83F75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8930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B73D4C-7F90-40FB-3A33-F2FBFE894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9650" y="1877568"/>
            <a:ext cx="10168128" cy="3858768"/>
          </a:xfrm>
        </p:spPr>
        <p:txBody>
          <a:bodyPr/>
          <a:lstStyle/>
          <a:p>
            <a:pPr lvl="0"/>
            <a:r>
              <a:rPr lang="sl-SI" dirty="0"/>
              <a:t>Prva raven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49199C44-64ED-8020-1607-30032B11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0322" y="943897"/>
            <a:ext cx="8089073" cy="6577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l-SI" noProof="0" dirty="0"/>
              <a:t>Naslov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425ADE-23EA-C194-2C0E-37591F0ACF7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10322" y="702288"/>
            <a:ext cx="8089073" cy="241609"/>
          </a:xfrm>
        </p:spPr>
        <p:txBody>
          <a:bodyPr anchor="ctr">
            <a:normAutofit/>
          </a:bodyPr>
          <a:lstStyle>
            <a:lvl1pPr marL="0" indent="0">
              <a:buNone/>
              <a:defRPr sz="130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sl-SI" dirty="0"/>
              <a:t>Naslov prispevka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342318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95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31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19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8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65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76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40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21F561-AE97-E066-EA5D-8793BD97B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41896DC-274A-A14F-7ADB-DF6310F93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FBC5AA5-F43D-4587-263E-92E337B8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EFDE-A788-4B34-946F-C08F32A31757}" type="datetimeFigureOut">
              <a:rPr lang="sl-SI" smtClean="0"/>
              <a:t>17. 05. 2026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E8A5553-73D2-B873-1662-373379BD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EE29739-688A-6935-DB56-7E691CA30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F77E-E4A3-4AB7-9D11-50FFB83F75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7390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41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79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7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60ADCE-25A7-FD17-B47A-3312B08DA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AA17B84-AA39-2D43-B832-D7844A081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DD31F99-96B8-E6A8-091E-3D90702D0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EFDE-A788-4B34-946F-C08F32A31757}" type="datetimeFigureOut">
              <a:rPr lang="sl-SI" smtClean="0"/>
              <a:t>17. 05. 2026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9723872-E96F-B7C5-DBF2-C8F614D69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2586C6A-B0DD-79CD-934E-AE515C63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F77E-E4A3-4AB7-9D11-50FFB83F75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489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F1A7BC-3049-1001-0D09-08889F1C1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ABAAA-6C25-99EC-F006-F4E9A4380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E4224B0-D302-C24B-AB20-C954B7945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973FB18-13D3-A95E-0D3C-08D1A90C0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EFDE-A788-4B34-946F-C08F32A31757}" type="datetimeFigureOut">
              <a:rPr lang="sl-SI" smtClean="0"/>
              <a:t>17. 05. 2026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23CD125C-6619-78C0-085D-F699F5AEA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C587DE4-DA28-7674-7554-5292319E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F77E-E4A3-4AB7-9D11-50FFB83F75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2787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2D95BD-F71D-C861-08B2-EAE94CBE5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40A11CA-9D2F-5739-F197-671EB0637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63DDCA5-7276-ED0D-0EB5-DA38C0F99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8E164B6-D387-D14A-B94E-9D98697D3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8CE373E1-12C1-D206-7F08-8519888CF9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66C88624-DF88-D650-7F9F-258777E12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EFDE-A788-4B34-946F-C08F32A31757}" type="datetimeFigureOut">
              <a:rPr lang="sl-SI" smtClean="0"/>
              <a:t>17. 05. 2026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A878B278-D430-B08A-85AE-3562669CE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1C415055-D4D9-53FB-E35E-E084DCED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F77E-E4A3-4AB7-9D11-50FFB83F75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373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9855E4-1AFF-49BB-526E-5B7A19167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05B31D7-9DF9-2576-61AF-63782C968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EFDE-A788-4B34-946F-C08F32A31757}" type="datetimeFigureOut">
              <a:rPr lang="sl-SI" smtClean="0"/>
              <a:t>17. 05. 2026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DE6B205-AB92-C8EA-D047-730BE7F87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79C2DA0C-A953-51E1-01A8-DBD2A422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F77E-E4A3-4AB7-9D11-50FFB83F75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7416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DF809A16-472C-3BAD-B4DE-C8F2F735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EFDE-A788-4B34-946F-C08F32A31757}" type="datetimeFigureOut">
              <a:rPr lang="sl-SI" smtClean="0"/>
              <a:t>17. 05. 2026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5EFA8849-68A3-2912-19DE-0AC8959B2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D7A2D71-885F-2D2E-8FBA-8BA4EEA43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F77E-E4A3-4AB7-9D11-50FFB83F75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753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B6F978-D284-2362-5CEC-C3569949F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D5EB1CC-5FD3-6412-3D9C-C9B21FCC2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34DD30A8-1DCF-A6C1-4FF4-22219B9C9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7643552-91CA-3E1D-3F94-B25346357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EFDE-A788-4B34-946F-C08F32A31757}" type="datetimeFigureOut">
              <a:rPr lang="sl-SI" smtClean="0"/>
              <a:t>17. 05. 2026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F11C1EB-08C3-12EF-6D58-3A113FB90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073E1F2-98D4-8D3E-8C22-EF3700FA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F77E-E4A3-4AB7-9D11-50FFB83F75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892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0A674F-379D-94DA-4196-07D5918A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36846F22-0C90-91F9-B360-416350530C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3291D4A-0A73-DFE3-3A44-CC6E103B1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64241B0-F2EE-8A40-DC70-E3B82781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EFDE-A788-4B34-946F-C08F32A31757}" type="datetimeFigureOut">
              <a:rPr lang="sl-SI" smtClean="0"/>
              <a:t>17. 05. 2026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DEDE93D-AEB7-0CE8-0740-2FA7D0FA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7B5ADCF-81EB-7AAF-3150-FCE1B37E8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F77E-E4A3-4AB7-9D11-50FFB83F75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119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DB621F59-B3E8-E2FA-6C75-70BFFFFF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2DA142F-ECAB-5684-5DAC-DA81034DC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9D4EEED-7273-BDDA-E7C4-AD64BD3D92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A5EFDE-A788-4B34-946F-C08F32A31757}" type="datetimeFigureOut">
              <a:rPr lang="sl-SI" smtClean="0"/>
              <a:t>17. 05. 2026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81C7807-0B99-CFA4-6BDE-7948C1ADD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F698D6C-E709-84B8-0177-42E5A54F2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24F77E-E4A3-4AB7-9D11-50FFB83F75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150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1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bostjan.kljucevsek@gov.si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ozko.fornazaric@gov.s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 descr="Slika, ki vsebuje besede pokrajina, trava, na prostem, kmetijstvo&#10;&#10;Vsebina, ustvarjena z umetno inteligenco, morda ni pravilna.">
            <a:extLst>
              <a:ext uri="{FF2B5EF4-FFF2-40B4-BE49-F238E27FC236}">
                <a16:creationId xmlns:a16="http://schemas.microsoft.com/office/drawing/2014/main" id="{3BC89AB2-830A-1214-9C39-530F267C8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4875255-247D-F1D9-CFC2-581C3729B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261" y="1193055"/>
            <a:ext cx="9144793" cy="2072820"/>
          </a:xfrm>
          <a:prstGeom prst="rect">
            <a:avLst/>
          </a:prstGeom>
        </p:spPr>
      </p:pic>
      <p:sp>
        <p:nvSpPr>
          <p:cNvPr id="9" name="Podnaslov 2">
            <a:extLst>
              <a:ext uri="{FF2B5EF4-FFF2-40B4-BE49-F238E27FC236}">
                <a16:creationId xmlns:a16="http://schemas.microsoft.com/office/drawing/2014/main" id="{7D70B72F-CACC-0EF2-8E3C-82F2CE8E8798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dirty="0"/>
              <a:t>Zanimiv primer spremljanja kmetijskih površin (AMS) na plačilni agenciji in podatkovno </a:t>
            </a:r>
            <a:r>
              <a:rPr lang="sl-SI" sz="3600"/>
              <a:t>okolje MKGP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665305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sl-SI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21406" y="1102901"/>
            <a:ext cx="9351751" cy="461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279"/>
              </a:lnSpc>
              <a:spcBef>
                <a:spcPct val="0"/>
              </a:spcBef>
            </a:pPr>
            <a:r>
              <a:rPr lang="sl-SI" sz="4400" b="1" dirty="0">
                <a:solidFill>
                  <a:prstClr val="black"/>
                </a:solidFill>
                <a:latin typeface="Calibri"/>
              </a:rPr>
              <a:t>Izkušnje pri uporabi sistema AMS</a:t>
            </a:r>
            <a:endParaRPr lang="en-US" sz="4000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50195" y="59340"/>
            <a:ext cx="1271211" cy="794841"/>
          </a:xfrm>
          <a:custGeom>
            <a:avLst/>
            <a:gdLst/>
            <a:ahLst/>
            <a:cxnLst/>
            <a:rect l="l" t="t" r="r" b="b"/>
            <a:pathLst>
              <a:path w="1906816" h="1192262">
                <a:moveTo>
                  <a:pt x="0" y="0"/>
                </a:moveTo>
                <a:lnTo>
                  <a:pt x="1906816" y="0"/>
                </a:lnTo>
                <a:lnTo>
                  <a:pt x="1906816" y="1192262"/>
                </a:lnTo>
                <a:lnTo>
                  <a:pt x="0" y="1192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sl-SI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PoljeZBesedilom 31">
            <a:extLst>
              <a:ext uri="{FF2B5EF4-FFF2-40B4-BE49-F238E27FC236}">
                <a16:creationId xmlns:a16="http://schemas.microsoft.com/office/drawing/2014/main" id="{EE677174-D247-56CE-F974-B29714514176}"/>
              </a:ext>
            </a:extLst>
          </p:cNvPr>
          <p:cNvSpPr txBox="1"/>
          <p:nvPr/>
        </p:nvSpPr>
        <p:spPr>
          <a:xfrm>
            <a:off x="609600" y="1780199"/>
            <a:ext cx="112776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l-SI" altLang="sl-SI" sz="3600" dirty="0">
                <a:solidFill>
                  <a:prstClr val="black"/>
                </a:solidFill>
                <a:latin typeface="Abadi" panose="020B0604020104020204" pitchFamily="34" charset="-18"/>
              </a:rPr>
              <a:t>Začetno nezaupanje v sistem se je razvilo v prepoznavanje njegove uporabnosti,</a:t>
            </a: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l-SI" altLang="sl-SI" sz="3600" dirty="0">
                <a:solidFill>
                  <a:prstClr val="black"/>
                </a:solidFill>
                <a:latin typeface="Abadi" panose="020B0604020104020204" pitchFamily="34" charset="-18"/>
              </a:rPr>
              <a:t>Omogočil je spremembo/odmik od paradigme ZUP,</a:t>
            </a: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l-SI" altLang="sl-SI" sz="3600" dirty="0">
                <a:solidFill>
                  <a:prstClr val="black"/>
                </a:solidFill>
                <a:latin typeface="Abadi" panose="020B0604020104020204" pitchFamily="34" charset="-18"/>
              </a:rPr>
              <a:t>Satelitski posnetki omogočajo hitrejši odziv v primeru naravnih nesreč;</a:t>
            </a:r>
          </a:p>
          <a:p>
            <a:pPr defTabSz="609630"/>
            <a:endParaRPr lang="sl-SI" sz="24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0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sl-SI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55709" y="753115"/>
            <a:ext cx="584630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79"/>
              </a:lnSpc>
              <a:spcBef>
                <a:spcPct val="0"/>
              </a:spcBef>
            </a:pPr>
            <a:r>
              <a:rPr lang="sl-SI" sz="427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Ključne prednosti in potencial sistema</a:t>
            </a:r>
            <a:endParaRPr lang="en-US" sz="4279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22400" y="1905207"/>
            <a:ext cx="9727473" cy="4320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 defTabSz="609630">
              <a:lnSpc>
                <a:spcPts val="2552"/>
              </a:lnSpc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prstClr val="black"/>
                </a:solidFill>
                <a:latin typeface="Abadi" panose="020B0604020104020204" pitchFamily="34" charset="-18"/>
              </a:rPr>
              <a:t>Kmetovalcem in organu omogoča neposredno spremljanje svojih površin s satelitskimi posnetki.</a:t>
            </a:r>
          </a:p>
          <a:p>
            <a:pPr marL="304815" indent="-304815" defTabSz="60963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prstClr val="black"/>
                </a:solidFill>
                <a:latin typeface="Abadi" panose="020B0604020104020204" pitchFamily="34" charset="-18"/>
              </a:rPr>
              <a:t>Podpira upravljanje zahtevkov na način, ki pomaga preprečiti zavrnitve ali sankcije v okviru ukrepov SKP.</a:t>
            </a:r>
          </a:p>
          <a:p>
            <a:pPr marL="304815" indent="-304815" defTabSz="60963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prstClr val="black"/>
                </a:solidFill>
                <a:latin typeface="Abadi" panose="020B0604020104020204" pitchFamily="34" charset="-18"/>
              </a:rPr>
              <a:t>Razvoj novih markerjev za še natančnejše spremljanje in boljše povratne informacije.</a:t>
            </a:r>
          </a:p>
          <a:p>
            <a:pPr marL="304815" indent="-304815" defTabSz="60963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prstClr val="black"/>
                </a:solidFill>
                <a:latin typeface="Abadi" panose="020B0604020104020204" pitchFamily="34" charset="-18"/>
              </a:rPr>
              <a:t>Možno vključevanje dodatnih virov podatkov (npr. posnetki iz </a:t>
            </a:r>
            <a:r>
              <a:rPr lang="sl-SI" sz="2400" dirty="0" err="1">
                <a:solidFill>
                  <a:prstClr val="black"/>
                </a:solidFill>
                <a:latin typeface="Abadi" panose="020B0604020104020204" pitchFamily="34" charset="-18"/>
              </a:rPr>
              <a:t>dronov</a:t>
            </a:r>
            <a:r>
              <a:rPr lang="sl-SI" sz="2400" dirty="0">
                <a:solidFill>
                  <a:prstClr val="black"/>
                </a:solidFill>
                <a:latin typeface="Abadi" panose="020B0604020104020204" pitchFamily="34" charset="-18"/>
              </a:rPr>
              <a:t>).</a:t>
            </a:r>
          </a:p>
          <a:p>
            <a:pPr marL="304815" indent="-304815" defTabSz="60963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prstClr val="black"/>
                </a:solidFill>
                <a:latin typeface="Abadi" panose="020B0604020104020204" pitchFamily="34" charset="-18"/>
              </a:rPr>
              <a:t>Integracija z zunanjimi in notranjimi informacijskimi sistemi.</a:t>
            </a:r>
          </a:p>
          <a:p>
            <a:pPr marL="304815" indent="-304815" defTabSz="60963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prstClr val="black"/>
                </a:solidFill>
                <a:latin typeface="Abadi" panose="020B0604020104020204" pitchFamily="34" charset="-18"/>
              </a:rPr>
              <a:t>Izmenjava podatkov za neposredno uporabo v strojni opremi na kmetijskih površinah.</a:t>
            </a:r>
          </a:p>
          <a:p>
            <a:pPr marL="304815" indent="-304815" defTabSz="60963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prstClr val="black"/>
                </a:solidFill>
                <a:latin typeface="Abadi" panose="020B0604020104020204" pitchFamily="34" charset="-18"/>
              </a:rPr>
              <a:t>Širša uporaba </a:t>
            </a:r>
            <a:r>
              <a:rPr lang="sl-SI" sz="2400" dirty="0" err="1">
                <a:solidFill>
                  <a:prstClr val="black"/>
                </a:solidFill>
                <a:latin typeface="Abadi" panose="020B0604020104020204" pitchFamily="34" charset="-18"/>
              </a:rPr>
              <a:t>geo</a:t>
            </a:r>
            <a:r>
              <a:rPr lang="sl-SI" sz="2400" dirty="0">
                <a:solidFill>
                  <a:prstClr val="black"/>
                </a:solidFill>
                <a:latin typeface="Abadi" panose="020B0604020104020204" pitchFamily="34" charset="-18"/>
              </a:rPr>
              <a:t>-lociranih fotografij za preverjanje stanja na terenu.</a:t>
            </a:r>
          </a:p>
          <a:p>
            <a:pPr defTabSz="609630">
              <a:lnSpc>
                <a:spcPts val="2328"/>
              </a:lnSpc>
            </a:pPr>
            <a:endParaRPr lang="en-US" sz="3200" dirty="0">
              <a:solidFill>
                <a:srgbClr val="000000"/>
              </a:solidFill>
              <a:latin typeface="Aristotelica Pro"/>
              <a:ea typeface="Aristotelica Pro"/>
              <a:cs typeface="Aristotelica Pro"/>
              <a:sym typeface="Aristotelica Pro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0" y="-41726"/>
            <a:ext cx="1271211" cy="794841"/>
          </a:xfrm>
          <a:custGeom>
            <a:avLst/>
            <a:gdLst/>
            <a:ahLst/>
            <a:cxnLst/>
            <a:rect l="l" t="t" r="r" b="b"/>
            <a:pathLst>
              <a:path w="1906816" h="1192262">
                <a:moveTo>
                  <a:pt x="0" y="0"/>
                </a:moveTo>
                <a:lnTo>
                  <a:pt x="1906816" y="0"/>
                </a:lnTo>
                <a:lnTo>
                  <a:pt x="1906816" y="1192262"/>
                </a:lnTo>
                <a:lnTo>
                  <a:pt x="0" y="1192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sl-SI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sl-SI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88160" y="415263"/>
            <a:ext cx="11164548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sl-SI" sz="4400" b="1" dirty="0">
                <a:solidFill>
                  <a:prstClr val="black"/>
                </a:solidFill>
                <a:latin typeface="Abadi" panose="020B0604020104020204" pitchFamily="34" charset="-18"/>
              </a:rPr>
              <a:t>Prihodnji razvoj in nadgradnje sistema </a:t>
            </a:r>
          </a:p>
          <a:p>
            <a:pPr algn="ctr" defTabSz="609630"/>
            <a:r>
              <a:rPr lang="sl-SI" sz="4400" b="1" dirty="0">
                <a:solidFill>
                  <a:prstClr val="black"/>
                </a:solidFill>
                <a:latin typeface="Abadi" panose="020B0604020104020204" pitchFamily="34" charset="-18"/>
              </a:rPr>
              <a:t>Sopotnik (AMS)</a:t>
            </a:r>
            <a:endParaRPr lang="sl-SI" sz="4400" dirty="0">
              <a:solidFill>
                <a:prstClr val="black"/>
              </a:solidFill>
              <a:latin typeface="Abadi" panose="020B0604020104020204" pitchFamily="34" charset="-1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48867" y="4097040"/>
            <a:ext cx="4358683" cy="196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430"/>
              </a:lnSpc>
              <a:spcBef>
                <a:spcPct val="0"/>
              </a:spcBef>
            </a:pPr>
            <a:endParaRPr lang="en-US" sz="2133" b="1" dirty="0">
              <a:solidFill>
                <a:srgbClr val="1E5054"/>
              </a:solidFill>
              <a:latin typeface="Aristotelica Pro Bold"/>
              <a:ea typeface="Aristotelica Pro Bold"/>
              <a:cs typeface="Aristotelica Pro Bold"/>
              <a:sym typeface="Aristotelica Pr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116805" y="4099518"/>
            <a:ext cx="4790483" cy="16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297"/>
              </a:lnSpc>
              <a:spcBef>
                <a:spcPct val="0"/>
              </a:spcBef>
            </a:pPr>
            <a:endParaRPr lang="en-US" sz="1297" b="1" dirty="0">
              <a:solidFill>
                <a:srgbClr val="1E5054"/>
              </a:solidFill>
              <a:latin typeface="Aristotelica Pro Bold"/>
              <a:ea typeface="Aristotelica Pro Bold"/>
              <a:cs typeface="Aristotelica Pro Bold"/>
              <a:sym typeface="Aristotelica Pr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116804" y="5209818"/>
            <a:ext cx="4175495" cy="179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432"/>
              </a:lnSpc>
            </a:pPr>
            <a:endParaRPr lang="en-US" sz="1279" dirty="0">
              <a:solidFill>
                <a:srgbClr val="000000"/>
              </a:solidFill>
              <a:latin typeface="Aristotelica Pro"/>
              <a:ea typeface="Aristotelica Pro"/>
              <a:cs typeface="Aristotelica Pro"/>
              <a:sym typeface="Aristotelica Pro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7657" y="482600"/>
            <a:ext cx="1271211" cy="794841"/>
          </a:xfrm>
          <a:custGeom>
            <a:avLst/>
            <a:gdLst/>
            <a:ahLst/>
            <a:cxnLst/>
            <a:rect l="l" t="t" r="r" b="b"/>
            <a:pathLst>
              <a:path w="1906816" h="1192262">
                <a:moveTo>
                  <a:pt x="0" y="0"/>
                </a:moveTo>
                <a:lnTo>
                  <a:pt x="1906816" y="0"/>
                </a:lnTo>
                <a:lnTo>
                  <a:pt x="1906816" y="1192262"/>
                </a:lnTo>
                <a:lnTo>
                  <a:pt x="0" y="1192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sl-SI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PoljeZBesedilom 29">
            <a:extLst>
              <a:ext uri="{FF2B5EF4-FFF2-40B4-BE49-F238E27FC236}">
                <a16:creationId xmlns:a16="http://schemas.microsoft.com/office/drawing/2014/main" id="{0E8B30D6-B2E5-694D-127B-C22DB3E858A2}"/>
              </a:ext>
            </a:extLst>
          </p:cNvPr>
          <p:cNvSpPr txBox="1"/>
          <p:nvPr/>
        </p:nvSpPr>
        <p:spPr>
          <a:xfrm>
            <a:off x="713262" y="2309386"/>
            <a:ext cx="11639446" cy="448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l-SI" altLang="sl-SI" sz="2667" dirty="0">
                <a:solidFill>
                  <a:prstClr val="black"/>
                </a:solidFill>
                <a:latin typeface="Abadi" panose="020B0604020104020204" pitchFamily="34" charset="-18"/>
              </a:rPr>
              <a:t>Uporaba dodatnih komercialnih satelitskih posnetkov za višjo ločljivost in natančnost.</a:t>
            </a: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l-SI" altLang="sl-SI" sz="2667" dirty="0">
                <a:solidFill>
                  <a:prstClr val="black"/>
                </a:solidFill>
                <a:latin typeface="Abadi" panose="020B0604020104020204" pitchFamily="34" charset="-18"/>
              </a:rPr>
              <a:t>Integracija z drugimi sistemi, ki uporabljajo </a:t>
            </a:r>
            <a:r>
              <a:rPr lang="sl-SI" altLang="sl-SI" sz="2667" dirty="0" err="1">
                <a:solidFill>
                  <a:prstClr val="black"/>
                </a:solidFill>
                <a:latin typeface="Abadi" panose="020B0604020104020204" pitchFamily="34" charset="-18"/>
              </a:rPr>
              <a:t>geoprostorske</a:t>
            </a:r>
            <a:r>
              <a:rPr lang="sl-SI" altLang="sl-SI" sz="2667" dirty="0">
                <a:solidFill>
                  <a:prstClr val="black"/>
                </a:solidFill>
                <a:latin typeface="Abadi" panose="020B0604020104020204" pitchFamily="34" charset="-18"/>
              </a:rPr>
              <a:t> podatke.</a:t>
            </a: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l-SI" altLang="sl-SI" sz="2667" dirty="0">
                <a:solidFill>
                  <a:prstClr val="black"/>
                </a:solidFill>
                <a:latin typeface="Abadi" panose="020B0604020104020204" pitchFamily="34" charset="-18"/>
              </a:rPr>
              <a:t>Povezovanje s pedološkimi kartami in drugimi podatkovnimi viri za boljšo podporo kmetovalcem.</a:t>
            </a: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l-SI" altLang="sl-SI" sz="2667" dirty="0">
                <a:solidFill>
                  <a:prstClr val="black"/>
                </a:solidFill>
                <a:latin typeface="Abadi" panose="020B0604020104020204" pitchFamily="34" charset="-18"/>
              </a:rPr>
              <a:t>Prevzem podatkov iz strojne opreme na kmetijah, kjer je tehnično možno in smiselno (nova pravna podlaga: 66. člen Zkme-2!)</a:t>
            </a: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l-SI" altLang="sl-SI" sz="2667" dirty="0">
                <a:solidFill>
                  <a:prstClr val="black"/>
                </a:solidFill>
                <a:latin typeface="Abadi" panose="020B0604020104020204" pitchFamily="34" charset="-18"/>
              </a:rPr>
              <a:t>Napredna uporaba časovnih serij za napovedovanje trendov na površinah.</a:t>
            </a: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l-SI" altLang="sl-SI" sz="2667" dirty="0">
                <a:solidFill>
                  <a:prstClr val="black"/>
                </a:solidFill>
                <a:latin typeface="Abadi" panose="020B0604020104020204" pitchFamily="34" charset="-18"/>
              </a:rPr>
              <a:t>Nadaljnji razvoj in uporaba strojnega učenja in umetne inteligence za izboljšanje natančnosti, učinkovitosti in avtomatizacije sistema</a:t>
            </a:r>
            <a:r>
              <a:rPr lang="sl-SI" altLang="sl-SI" sz="1867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defTabSz="609630"/>
            <a:endParaRPr lang="sl-SI" sz="1867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C25B0-83CD-B38C-994C-74E606AB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 descr="Slika, ki vsebuje besede pokrajina, trava, na prostem, kmetijstvo&#10;&#10;Vsebina, ustvarjena z umetno inteligenco, morda ni pravilna.">
            <a:extLst>
              <a:ext uri="{FF2B5EF4-FFF2-40B4-BE49-F238E27FC236}">
                <a16:creationId xmlns:a16="http://schemas.microsoft.com/office/drawing/2014/main" id="{75E36825-A280-9019-7AD3-67F7FA0ED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66B06B9-F72F-73DB-7366-D9CBB0A7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r"/>
            <a:r>
              <a:rPr lang="sl-SI" dirty="0"/>
              <a:t>Kam spada AMS po AIA?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D425CD5-0CD6-31D3-E000-552568CCDBD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Priloga III k AIA (v</a:t>
            </a:r>
            <a:r>
              <a:rPr lang="it-IT" dirty="0" err="1"/>
              <a:t>isoko</a:t>
            </a:r>
            <a:r>
              <a:rPr lang="sl-SI" dirty="0"/>
              <a:t> </a:t>
            </a:r>
            <a:r>
              <a:rPr lang="it-IT" dirty="0" err="1"/>
              <a:t>tvegani</a:t>
            </a:r>
            <a:r>
              <a:rPr lang="it-IT" dirty="0"/>
              <a:t> sistemi UI </a:t>
            </a:r>
            <a:r>
              <a:rPr lang="it-IT" dirty="0" err="1"/>
              <a:t>iz</a:t>
            </a:r>
            <a:r>
              <a:rPr lang="it-IT" dirty="0"/>
              <a:t> </a:t>
            </a:r>
            <a:r>
              <a:rPr lang="it-IT" dirty="0" err="1"/>
              <a:t>člena</a:t>
            </a:r>
            <a:r>
              <a:rPr lang="it-IT" dirty="0"/>
              <a:t> 6(2)</a:t>
            </a:r>
            <a:r>
              <a:rPr lang="sl-SI" dirty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5. uživanje bistvenih zasebnih in javnih storitev in ugodnosti ter dostop do njih: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sl-SI" dirty="0"/>
              <a:t>(a) sistemi UI, ki naj bi jih uporabljali javni organi ali naj bi se uporabljali v njihovem imenu za </a:t>
            </a:r>
            <a:r>
              <a:rPr lang="sl-SI" b="1" dirty="0"/>
              <a:t>ocenjevanje upravičenosti fizičnih oseb do bistvenih ugodnosti in storitev javne pomoči</a:t>
            </a:r>
            <a:r>
              <a:rPr lang="sl-SI" dirty="0"/>
              <a:t>, vključno z zdravstvenimi storitvami, ter za dodelitev, zmanjšanje, preklic ali povračilo takih ugodnosti in storitev;</a:t>
            </a:r>
          </a:p>
        </p:txBody>
      </p:sp>
    </p:spTree>
    <p:extLst>
      <p:ext uri="{BB962C8B-B14F-4D97-AF65-F5344CB8AC3E}">
        <p14:creationId xmlns:p14="http://schemas.microsoft.com/office/powerpoint/2010/main" val="3722696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6F27B9E-BE05-809C-C9C3-D63381570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34" y="215457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 AMS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skladen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zahtevami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AIA</a:t>
            </a:r>
            <a:r>
              <a:rPr lang="sl-SI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(9-15)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DB3890C2-5B86-50AC-C5F8-297F4DB6A5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310753"/>
              </p:ext>
            </p:extLst>
          </p:nvPr>
        </p:nvGraphicFramePr>
        <p:xfrm>
          <a:off x="3200399" y="906377"/>
          <a:ext cx="8630653" cy="51389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73227">
                  <a:extLst>
                    <a:ext uri="{9D8B030D-6E8A-4147-A177-3AD203B41FA5}">
                      <a16:colId xmlns:a16="http://schemas.microsoft.com/office/drawing/2014/main" val="3787173102"/>
                    </a:ext>
                  </a:extLst>
                </a:gridCol>
                <a:gridCol w="542689">
                  <a:extLst>
                    <a:ext uri="{9D8B030D-6E8A-4147-A177-3AD203B41FA5}">
                      <a16:colId xmlns:a16="http://schemas.microsoft.com/office/drawing/2014/main" val="1923217257"/>
                    </a:ext>
                  </a:extLst>
                </a:gridCol>
                <a:gridCol w="1364405">
                  <a:extLst>
                    <a:ext uri="{9D8B030D-6E8A-4147-A177-3AD203B41FA5}">
                      <a16:colId xmlns:a16="http://schemas.microsoft.com/office/drawing/2014/main" val="3185806"/>
                    </a:ext>
                  </a:extLst>
                </a:gridCol>
                <a:gridCol w="250332">
                  <a:extLst>
                    <a:ext uri="{9D8B030D-6E8A-4147-A177-3AD203B41FA5}">
                      <a16:colId xmlns:a16="http://schemas.microsoft.com/office/drawing/2014/main" val="1183104741"/>
                    </a:ext>
                  </a:extLst>
                </a:gridCol>
              </a:tblGrid>
              <a:tr h="575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Zahteve po AIA / I.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 err="1">
                          <a:effectLst/>
                        </a:rPr>
                        <a:t>Fit</a:t>
                      </a:r>
                      <a:r>
                        <a:rPr lang="sl-SI" sz="1600" kern="100" dirty="0">
                          <a:effectLst/>
                        </a:rPr>
                        <a:t>?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Temelj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500893"/>
                  </a:ext>
                </a:extLst>
              </a:tr>
              <a:tr h="542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9. člen: sistem za obvladovanje tveganj (</a:t>
                      </a:r>
                      <a:r>
                        <a:rPr lang="sl-SI" sz="1600" kern="100" dirty="0" err="1">
                          <a:effectLst/>
                        </a:rPr>
                        <a:t>risk</a:t>
                      </a:r>
                      <a:r>
                        <a:rPr lang="sl-SI" sz="1600" kern="100" dirty="0">
                          <a:effectLst/>
                        </a:rPr>
                        <a:t> management, 9. člen)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Y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COSO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 </a:t>
                      </a:r>
                      <a:endParaRPr lang="sl-SI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2639246"/>
                  </a:ext>
                </a:extLst>
              </a:tr>
              <a:tr h="282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10. člen: Podatki in upravljanje podatkov (10. člen): učni, testni, </a:t>
                      </a:r>
                      <a:r>
                        <a:rPr lang="sl-SI" sz="1600" kern="100" dirty="0" err="1">
                          <a:effectLst/>
                        </a:rPr>
                        <a:t>valid</a:t>
                      </a:r>
                      <a:r>
                        <a:rPr lang="sl-SI" sz="1600" kern="100" dirty="0">
                          <a:effectLst/>
                        </a:rPr>
                        <a:t>.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Y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 </a:t>
                      </a:r>
                      <a:endParaRPr lang="sl-SI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00905"/>
                  </a:ext>
                </a:extLst>
              </a:tr>
              <a:tr h="575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11. člen: Tehnična dokumentacija (11. člen):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Y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Prince II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 </a:t>
                      </a:r>
                      <a:endParaRPr lang="sl-SI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0681932"/>
                  </a:ext>
                </a:extLst>
              </a:tr>
              <a:tr h="575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12. člen: Vodenje evidenc: samodejno beleženje dogodkov (dnevniki, logi)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Y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ISO 27001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 </a:t>
                      </a:r>
                      <a:endParaRPr lang="sl-SI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2860080"/>
                  </a:ext>
                </a:extLst>
              </a:tr>
              <a:tr h="6391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13. člen: Preglednost in zagotavljanje informacij uvajalcem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Y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Prince II (+68. člen ZKme-2)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0946622"/>
                  </a:ext>
                </a:extLst>
              </a:tr>
              <a:tr h="575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14. člen: človeški nadzor (»human in </a:t>
                      </a:r>
                      <a:r>
                        <a:rPr lang="sl-SI" sz="1600" kern="100" dirty="0" err="1">
                          <a:effectLst/>
                        </a:rPr>
                        <a:t>the</a:t>
                      </a:r>
                      <a:r>
                        <a:rPr lang="sl-SI" sz="1600" kern="100" dirty="0">
                          <a:effectLst/>
                        </a:rPr>
                        <a:t> </a:t>
                      </a:r>
                      <a:r>
                        <a:rPr lang="sl-SI" sz="1600" kern="100" dirty="0" err="1">
                          <a:effectLst/>
                        </a:rPr>
                        <a:t>loop</a:t>
                      </a:r>
                      <a:r>
                        <a:rPr lang="sl-SI" sz="1600" kern="100" dirty="0">
                          <a:effectLst/>
                        </a:rPr>
                        <a:t>«)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Y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Sopotnik</a:t>
                      </a:r>
                      <a:endParaRPr lang="sl-SI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3337216"/>
                  </a:ext>
                </a:extLst>
              </a:tr>
              <a:tr h="575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15. člen: točnost, robustnost in kibernetska varnost (upravljanje incidentov – 73. člen).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Y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ISO 27001</a:t>
                      </a:r>
                      <a:endParaRPr lang="sl-SI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2657286"/>
                  </a:ext>
                </a:extLst>
              </a:tr>
              <a:tr h="282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 </a:t>
                      </a:r>
                      <a:endParaRPr lang="sl-SI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 </a:t>
                      </a:r>
                      <a:endParaRPr lang="sl-SI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9768123"/>
                  </a:ext>
                </a:extLst>
              </a:tr>
              <a:tr h="282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16. – 21. člen (</a:t>
                      </a:r>
                      <a:r>
                        <a:rPr lang="sl-SI" sz="1600" kern="100" dirty="0" err="1">
                          <a:effectLst/>
                        </a:rPr>
                        <a:t>obv</a:t>
                      </a:r>
                      <a:r>
                        <a:rPr lang="sl-SI" sz="1600" kern="100" dirty="0">
                          <a:effectLst/>
                        </a:rPr>
                        <a:t>. </a:t>
                      </a:r>
                      <a:r>
                        <a:rPr lang="sl-SI" sz="1600" u="sng" kern="100" dirty="0">
                          <a:effectLst/>
                        </a:rPr>
                        <a:t>ponudnikov</a:t>
                      </a:r>
                      <a:r>
                        <a:rPr lang="sl-SI" sz="1600" kern="100" dirty="0">
                          <a:effectLst/>
                        </a:rPr>
                        <a:t>): </a:t>
                      </a:r>
                      <a:r>
                        <a:rPr lang="sl-SI" sz="1600" kern="100" dirty="0" err="1">
                          <a:effectLst/>
                        </a:rPr>
                        <a:t>Q.mng</a:t>
                      </a:r>
                      <a:r>
                        <a:rPr lang="sl-SI" sz="1600" kern="100" dirty="0">
                          <a:effectLst/>
                        </a:rPr>
                        <a:t> (predmet ocene kakovosti po  5. členu Uredbe 2022/1172/EU), dokumentacija, log </a:t>
                      </a:r>
                      <a:r>
                        <a:rPr lang="sl-SI" sz="1600" kern="100" dirty="0" err="1">
                          <a:effectLst/>
                        </a:rPr>
                        <a:t>files</a:t>
                      </a:r>
                      <a:r>
                        <a:rPr lang="sl-SI" sz="1600" kern="100" dirty="0">
                          <a:effectLst/>
                        </a:rPr>
                        <a:t>…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?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 </a:t>
                      </a:r>
                      <a:endParaRPr lang="sl-SI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3262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2563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17905A-A48C-15C8-242C-E552E7405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149374-F8AE-6BD3-04B9-D6C3B1A47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A3AE3B-086A-70AC-AECD-8EF0CEB99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A0DCF21-E13D-C61C-0895-FFA7E0AA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34" y="215457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 AMS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skladen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zahtevami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AIA</a:t>
            </a:r>
            <a:r>
              <a:rPr lang="sl-SI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(26, 27)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B20423AE-2B2E-3F97-6B00-D4777AE67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728093"/>
              </p:ext>
            </p:extLst>
          </p:nvPr>
        </p:nvGraphicFramePr>
        <p:xfrm>
          <a:off x="3263022" y="1010652"/>
          <a:ext cx="8351520" cy="51128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63870">
                  <a:extLst>
                    <a:ext uri="{9D8B030D-6E8A-4147-A177-3AD203B41FA5}">
                      <a16:colId xmlns:a16="http://schemas.microsoft.com/office/drawing/2014/main" val="3787173102"/>
                    </a:ext>
                  </a:extLst>
                </a:gridCol>
                <a:gridCol w="525137">
                  <a:extLst>
                    <a:ext uri="{9D8B030D-6E8A-4147-A177-3AD203B41FA5}">
                      <a16:colId xmlns:a16="http://schemas.microsoft.com/office/drawing/2014/main" val="1923217257"/>
                    </a:ext>
                  </a:extLst>
                </a:gridCol>
                <a:gridCol w="1352361">
                  <a:extLst>
                    <a:ext uri="{9D8B030D-6E8A-4147-A177-3AD203B41FA5}">
                      <a16:colId xmlns:a16="http://schemas.microsoft.com/office/drawing/2014/main" val="3185806"/>
                    </a:ext>
                  </a:extLst>
                </a:gridCol>
                <a:gridCol w="210152">
                  <a:extLst>
                    <a:ext uri="{9D8B030D-6E8A-4147-A177-3AD203B41FA5}">
                      <a16:colId xmlns:a16="http://schemas.microsoft.com/office/drawing/2014/main" val="1183104741"/>
                    </a:ext>
                  </a:extLst>
                </a:gridCol>
              </a:tblGrid>
              <a:tr h="542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Zahteve po AIA / II. 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 err="1">
                          <a:effectLst/>
                        </a:rPr>
                        <a:t>Fit</a:t>
                      </a:r>
                      <a:r>
                        <a:rPr lang="sl-SI" sz="1600" kern="100" dirty="0">
                          <a:effectLst/>
                        </a:rPr>
                        <a:t>?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Temelj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500893"/>
                  </a:ext>
                </a:extLst>
              </a:tr>
              <a:tr h="51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solidFill>
                            <a:srgbClr val="FFC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Obveznosti </a:t>
                      </a:r>
                      <a:r>
                        <a:rPr lang="sl-SI" sz="1600" u="sng" kern="100" dirty="0">
                          <a:solidFill>
                            <a:srgbClr val="FFC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uvajalcev</a:t>
                      </a:r>
                      <a:r>
                        <a:rPr lang="sl-SI" sz="1600" kern="100" dirty="0">
                          <a:solidFill>
                            <a:srgbClr val="FFC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(26. člen):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 </a:t>
                      </a:r>
                      <a:endParaRPr lang="sl-SI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2639246"/>
                  </a:ext>
                </a:extLst>
              </a:tr>
              <a:tr h="266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sl-SI" sz="16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utrezni</a:t>
                      </a:r>
                      <a:r>
                        <a:rPr lang="sl-SI" sz="16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l-SI" sz="16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tehn</a:t>
                      </a:r>
                      <a:r>
                        <a:rPr lang="sl-SI" sz="16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.&amp;org. ukrepi za spoštovanje navodil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Y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COSO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 </a:t>
                      </a:r>
                      <a:endParaRPr lang="sl-SI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00905"/>
                  </a:ext>
                </a:extLst>
              </a:tr>
              <a:tr h="5426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-dodeljena pristojnost človeškega nadzora uslužbencem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 Y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COSO/ISO 27001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 </a:t>
                      </a:r>
                      <a:endParaRPr lang="sl-SI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0681932"/>
                  </a:ext>
                </a:extLst>
              </a:tr>
              <a:tr h="5426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-upravljanje incidentov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 Y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COSO/ISO 27001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 </a:t>
                      </a:r>
                      <a:endParaRPr lang="sl-SI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2860080"/>
                  </a:ext>
                </a:extLst>
              </a:tr>
              <a:tr h="546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-upravičenci obveščeni o UI v postopku (odločba + objava značilnosti UI sistema)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 Y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+68(1,2). člen ZKme-2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0946622"/>
                  </a:ext>
                </a:extLst>
              </a:tr>
              <a:tr h="542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solidFill>
                            <a:srgbClr val="FFC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Ocena učinka na temeljne pravice (27. člen):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3337216"/>
                  </a:ext>
                </a:extLst>
              </a:tr>
              <a:tr h="5426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(a) Opis postopkov                            (b) opis obdobja/pogostosti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2859221"/>
                  </a:ext>
                </a:extLst>
              </a:tr>
              <a:tr h="5426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(c) kategorije upravičencev         (d) posebna tveganja škode 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2657286"/>
                  </a:ext>
                </a:extLst>
              </a:tr>
              <a:tr h="266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(e) opis ukrepov </a:t>
                      </a:r>
                      <a:r>
                        <a:rPr lang="sl-SI" sz="1600" kern="100" dirty="0" err="1">
                          <a:effectLst/>
                        </a:rPr>
                        <a:t>člov</a:t>
                      </a:r>
                      <a:r>
                        <a:rPr lang="sl-SI" sz="1600" kern="100" dirty="0">
                          <a:effectLst/>
                        </a:rPr>
                        <a:t>. nadzora  (f) ukrepi (</a:t>
                      </a:r>
                      <a:r>
                        <a:rPr lang="sl-SI" sz="1600" kern="100" dirty="0" err="1">
                          <a:effectLst/>
                        </a:rPr>
                        <a:t>notr</a:t>
                      </a:r>
                      <a:r>
                        <a:rPr lang="sl-SI" sz="1600" kern="100" dirty="0">
                          <a:effectLst/>
                        </a:rPr>
                        <a:t>. </a:t>
                      </a:r>
                      <a:r>
                        <a:rPr lang="sl-SI" sz="1600" kern="100" dirty="0" err="1">
                          <a:effectLst/>
                        </a:rPr>
                        <a:t>upravlj</a:t>
                      </a:r>
                      <a:r>
                        <a:rPr lang="sl-SI" sz="1600" kern="100" dirty="0">
                          <a:effectLst/>
                        </a:rPr>
                        <a:t>. &amp; pritožbe)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 </a:t>
                      </a:r>
                      <a:endParaRPr lang="sl-SI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9768123"/>
                  </a:ext>
                </a:extLst>
              </a:tr>
              <a:tr h="266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>
                          <a:effectLst/>
                        </a:rPr>
                        <a:t> </a:t>
                      </a:r>
                      <a:endParaRPr lang="sl-SI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600" kern="100" dirty="0">
                          <a:effectLst/>
                        </a:rPr>
                        <a:t> </a:t>
                      </a:r>
                      <a:endParaRPr lang="sl-SI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3262833"/>
                  </a:ext>
                </a:extLst>
              </a:tr>
            </a:tbl>
          </a:graphicData>
        </a:graphic>
      </p:graphicFrame>
      <p:sp>
        <p:nvSpPr>
          <p:cNvPr id="3" name="Puščica: dol 2">
            <a:extLst>
              <a:ext uri="{FF2B5EF4-FFF2-40B4-BE49-F238E27FC236}">
                <a16:creationId xmlns:a16="http://schemas.microsoft.com/office/drawing/2014/main" id="{95B7B551-411C-165D-1826-939CCA691CEA}"/>
              </a:ext>
            </a:extLst>
          </p:cNvPr>
          <p:cNvSpPr/>
          <p:nvPr/>
        </p:nvSpPr>
        <p:spPr>
          <a:xfrm>
            <a:off x="7326487" y="5261810"/>
            <a:ext cx="224589" cy="36094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3578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>
            <a:extLst>
              <a:ext uri="{FF2B5EF4-FFF2-40B4-BE49-F238E27FC236}">
                <a16:creationId xmlns:a16="http://schemas.microsoft.com/office/drawing/2014/main" id="{F3F50DBC-FA0B-91A2-AFED-9158C10293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0896" y="1177166"/>
            <a:ext cx="11493133" cy="5159596"/>
          </a:xfrm>
        </p:spPr>
        <p:txBody>
          <a:bodyPr>
            <a:normAutofit fontScale="77500" lnSpcReduction="20000"/>
          </a:bodyPr>
          <a:lstStyle/>
          <a:p>
            <a:pPr marL="0" indent="0" algn="just" defTabSz="457200">
              <a:buClr>
                <a:schemeClr val="bg1"/>
              </a:buClr>
              <a:buSzPct val="80000"/>
              <a:buNone/>
            </a:pPr>
            <a:r>
              <a:rPr lang="sl-SI" sz="3200" dirty="0"/>
              <a:t>Poslovno inteligenčni sistem na podatkovnem skladišču MKGP 	</a:t>
            </a:r>
          </a:p>
          <a:p>
            <a:pPr marL="0" indent="0" algn="just" defTabSz="457200">
              <a:buClr>
                <a:schemeClr val="bg1"/>
              </a:buClr>
              <a:buSzPct val="80000"/>
              <a:buNone/>
            </a:pPr>
            <a:r>
              <a:rPr lang="sl-SI" sz="3200" dirty="0"/>
              <a:t>							</a:t>
            </a:r>
            <a:r>
              <a:rPr lang="sl-SI" sz="3200" dirty="0">
                <a:sym typeface="Wingdings" panose="05000000000000000000" pitchFamily="2" charset="2"/>
              </a:rPr>
              <a:t> </a:t>
            </a:r>
            <a:r>
              <a:rPr lang="sl-SI" sz="3200" dirty="0"/>
              <a:t>horizontalna platforma </a:t>
            </a:r>
          </a:p>
          <a:p>
            <a:pPr algn="just" defTabSz="457200">
              <a:buClr>
                <a:schemeClr val="bg1"/>
              </a:buClr>
              <a:buSzPct val="80000"/>
            </a:pPr>
            <a:endParaRPr lang="sl-SI" sz="1800" b="1" dirty="0">
              <a:cs typeface="Calibri" panose="020F0502020204030204" pitchFamily="34" charset="0"/>
            </a:endParaRPr>
          </a:p>
          <a:p>
            <a:pPr algn="just" defTabSz="457200">
              <a:buClr>
                <a:schemeClr val="bg1"/>
              </a:buClr>
              <a:buSzPct val="80000"/>
            </a:pPr>
            <a:endParaRPr lang="sl-SI" sz="1500" b="1" dirty="0">
              <a:cs typeface="Calibri" panose="020F0502020204030204" pitchFamily="34" charset="0"/>
            </a:endParaRPr>
          </a:p>
          <a:p>
            <a:pPr marL="0" indent="0" algn="just" defTabSz="457200">
              <a:buClr>
                <a:schemeClr val="bg1"/>
              </a:buClr>
              <a:buSzPct val="80000"/>
              <a:buNone/>
            </a:pPr>
            <a:r>
              <a:rPr lang="sl-SI" sz="3200" b="1" dirty="0">
                <a:cs typeface="Calibri" panose="020F0502020204030204" pitchFamily="34" charset="0"/>
              </a:rPr>
              <a:t>CILJ Strategije digitalnih javnih storitev 2030: </a:t>
            </a:r>
            <a:r>
              <a:rPr lang="sl-SI" sz="3200" dirty="0">
                <a:latin typeface="Arial"/>
                <a:cs typeface="Arial"/>
              </a:rPr>
              <a:t>učinkovito upravljanje in odločanje</a:t>
            </a:r>
          </a:p>
          <a:p>
            <a:pPr marL="0" indent="0">
              <a:buNone/>
            </a:pPr>
            <a:endParaRPr lang="sl-SI" sz="3200" b="1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l-SI" sz="3200" b="1" dirty="0">
                <a:cs typeface="Calibri" panose="020F0502020204030204" pitchFamily="34" charset="0"/>
              </a:rPr>
              <a:t>ORODJA za obdelavo podatkov: poslovna inteligenca in 				  	     sodelovanje partnerjev – upravljalcev podatkov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sl-SI" sz="16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3200" dirty="0"/>
              <a:t>Prednosti: avtomatski prenos podatkov, 						          ključne informacije na enem mestu v realnem času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sl-SI" sz="15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3200" dirty="0"/>
              <a:t>Tehnični oskrbnik: Ministrstvo za digitalno preobrazbo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3200" dirty="0"/>
              <a:t>Vsebinski skrbnik: Ministrstvo za kmetijstvo, gozdarstvo in prehrano 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A3716BCB-25C1-66D4-B21D-3A87A9397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63" y="363961"/>
            <a:ext cx="9516164" cy="657787"/>
          </a:xfrm>
        </p:spPr>
        <p:txBody>
          <a:bodyPr>
            <a:normAutofit fontScale="90000"/>
          </a:bodyPr>
          <a:lstStyle/>
          <a:p>
            <a:r>
              <a:rPr lang="sl-SI" sz="3200" b="1" dirty="0">
                <a:solidFill>
                  <a:schemeClr val="tx1"/>
                </a:solidFill>
              </a:rPr>
              <a:t>Sistem Skrinja poslovna inteligenca v državni upravi </a:t>
            </a:r>
            <a:r>
              <a:rPr lang="sl-SI" sz="3200" b="1" dirty="0"/>
              <a:t>inteligenca </a:t>
            </a:r>
            <a:r>
              <a:rPr lang="sl-SI" sz="3200" b="0" dirty="0"/>
              <a:t>v državni upravi</a:t>
            </a:r>
            <a:endParaRPr lang="en-GB" sz="3200" b="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19FB29B-9EFE-AFD2-1AE8-0CB34246D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142" y="3270008"/>
            <a:ext cx="2094887" cy="322217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7F565E8-10D0-71CF-E0F7-1CE3295DE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9327" y="130692"/>
            <a:ext cx="1244702" cy="81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56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>
            <a:extLst>
              <a:ext uri="{FF2B5EF4-FFF2-40B4-BE49-F238E27FC236}">
                <a16:creationId xmlns:a16="http://schemas.microsoft.com/office/drawing/2014/main" id="{18C02BF4-D3BF-B3D5-0AEE-0663C9C57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1936" y="2115632"/>
            <a:ext cx="10168128" cy="385876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sl-SI" sz="2800" dirty="0"/>
              <a:t>Uvedba novih podatkovnih virov, </a:t>
            </a:r>
          </a:p>
          <a:p>
            <a:pPr>
              <a:lnSpc>
                <a:spcPct val="150000"/>
              </a:lnSpc>
            </a:pPr>
            <a:r>
              <a:rPr lang="sl-SI" sz="2800" dirty="0"/>
              <a:t>Ozaveščanje in usposabljanje uporabnikov,</a:t>
            </a:r>
          </a:p>
          <a:p>
            <a:pPr>
              <a:lnSpc>
                <a:spcPct val="150000"/>
              </a:lnSpc>
            </a:pPr>
            <a:r>
              <a:rPr lang="sl-SI" sz="2800" dirty="0"/>
              <a:t>Razvoj, vzdrževanje, nadgradnje …,</a:t>
            </a:r>
          </a:p>
          <a:p>
            <a:pPr>
              <a:lnSpc>
                <a:spcPct val="150000"/>
              </a:lnSpc>
            </a:pPr>
            <a:r>
              <a:rPr lang="sl-SI" dirty="0"/>
              <a:t>Objava podatkov za javnost v mejah dopustnega (odprti podatki),</a:t>
            </a:r>
            <a:endParaRPr lang="sl-SI" sz="2800" dirty="0"/>
          </a:p>
          <a:p>
            <a:pPr>
              <a:lnSpc>
                <a:spcPct val="150000"/>
              </a:lnSpc>
            </a:pPr>
            <a:r>
              <a:rPr lang="sl-SI" sz="2800" dirty="0"/>
              <a:t>Uvedba </a:t>
            </a:r>
            <a:r>
              <a:rPr lang="sl-SI" sz="2800" b="1" dirty="0"/>
              <a:t>napovedne analitike </a:t>
            </a:r>
            <a:r>
              <a:rPr lang="sl-SI" sz="2800" dirty="0"/>
              <a:t>junij 2026 </a:t>
            </a:r>
            <a:r>
              <a:rPr lang="sl-SI" sz="2800" dirty="0">
                <a:sym typeface="Wingdings" panose="05000000000000000000" pitchFamily="2" charset="2"/>
              </a:rPr>
              <a:t></a:t>
            </a:r>
            <a:r>
              <a:rPr lang="sl-SI" sz="2800" dirty="0"/>
              <a:t>,</a:t>
            </a:r>
          </a:p>
          <a:p>
            <a:pPr>
              <a:lnSpc>
                <a:spcPct val="150000"/>
              </a:lnSpc>
            </a:pPr>
            <a:r>
              <a:rPr lang="sl-SI" dirty="0"/>
              <a:t>Uvedba drugih algoritmičnih orodij (</a:t>
            </a:r>
            <a:r>
              <a:rPr lang="sl-SI" dirty="0" err="1"/>
              <a:t>GenAI</a:t>
            </a:r>
            <a:r>
              <a:rPr lang="sl-SI" dirty="0"/>
              <a:t>, …)</a:t>
            </a:r>
            <a:endParaRPr lang="sl-SI" sz="2800" dirty="0"/>
          </a:p>
          <a:p>
            <a:pPr>
              <a:lnSpc>
                <a:spcPct val="150000"/>
              </a:lnSpc>
            </a:pPr>
            <a:endParaRPr lang="sl-SI" sz="2800" dirty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901BEAC6-CA73-CFA7-58C7-37F0CFC33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43897"/>
            <a:ext cx="8089073" cy="657787"/>
          </a:xfrm>
        </p:spPr>
        <p:txBody>
          <a:bodyPr>
            <a:normAutofit fontScale="90000"/>
          </a:bodyPr>
          <a:lstStyle/>
          <a:p>
            <a:r>
              <a:rPr lang="sl-SI" b="0" dirty="0">
                <a:solidFill>
                  <a:schemeClr val="tx1"/>
                </a:solidFill>
              </a:rPr>
              <a:t>Razvoj sistema poslovne inteligence</a:t>
            </a:r>
            <a:endParaRPr lang="en-GB" b="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A662FB2-BA8E-B126-09BB-EFAABF3D3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504" y="313931"/>
            <a:ext cx="1236326" cy="80773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6C972A1-F863-3981-C5FC-5DCF4F0B4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004" y="2115632"/>
            <a:ext cx="3333846" cy="152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80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1D3D33-1B1D-335D-605A-BCD8BC261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2DBC35-B5E2-948B-93D0-3A4C03AF8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A94750-A7EF-F3FC-0D4A-6B9688181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65BF8A8-E44C-ED37-71DF-6FF171A4B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94" y="215457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z="2800" b="1" dirty="0">
                <a:solidFill>
                  <a:schemeClr val="bg1"/>
                </a:solidFill>
              </a:rPr>
              <a:t>Od CRP </a:t>
            </a:r>
            <a:br>
              <a:rPr lang="sl-SI" sz="2800" b="1" dirty="0">
                <a:solidFill>
                  <a:schemeClr val="bg1"/>
                </a:solidFill>
              </a:rPr>
            </a:br>
            <a:r>
              <a:rPr lang="sl-SI" sz="2800" b="1" dirty="0">
                <a:solidFill>
                  <a:schemeClr val="bg1"/>
                </a:solidFill>
              </a:rPr>
              <a:t>Do NOO</a:t>
            </a:r>
            <a:endParaRPr lang="sl-SI" sz="2800" dirty="0">
              <a:solidFill>
                <a:schemeClr val="bg1"/>
              </a:solidFill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19AE9594-B02C-010F-1B3E-967022FE78B8}"/>
              </a:ext>
            </a:extLst>
          </p:cNvPr>
          <p:cNvSpPr txBox="1"/>
          <p:nvPr/>
        </p:nvSpPr>
        <p:spPr>
          <a:xfrm>
            <a:off x="548640" y="324824"/>
            <a:ext cx="11338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b="1" noProof="0" dirty="0">
                <a:latin typeface="+mj-lt"/>
              </a:rPr>
              <a:t>Koraki pri uvajanju UI na MKGP, projekt NOO: Podatkovno skladišče MKGP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E6497644-9350-5D9C-DBC5-E851FD4E1AA1}"/>
              </a:ext>
            </a:extLst>
          </p:cNvPr>
          <p:cNvSpPr txBox="1"/>
          <p:nvPr/>
        </p:nvSpPr>
        <p:spPr>
          <a:xfrm>
            <a:off x="3080142" y="1197952"/>
            <a:ext cx="9111858" cy="491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sl-SI" sz="2000" b="1" dirty="0"/>
              <a:t>Zatečeno stanje</a:t>
            </a:r>
            <a:r>
              <a:rPr lang="sl-SI" sz="2000" dirty="0"/>
              <a:t>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l-SI" sz="2000" dirty="0"/>
              <a:t>CRP MKGP (2018 – 2020): </a:t>
            </a:r>
            <a:r>
              <a:rPr lang="sl-SI" sz="2000" noProof="0" dirty="0"/>
              <a:t>Zasnova IT rešitev za odločanje o skupni kmetijski politiki na podlagi podatkov, »IT za SKP</a:t>
            </a:r>
            <a:r>
              <a:rPr lang="sl-SI" sz="2000" dirty="0"/>
              <a:t>«, zaključek: identifikacija problemov in podatkovnih baz, piloti za napovedne modele 	                                         (sodelovanje FDV Marko Lovec, FRI Blaž Zupan, MKGP Maša Kerstein)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sl-SI" sz="12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l-SI" sz="2000" dirty="0"/>
              <a:t>podatkovna rešitev: podatkovno skladišče na SKRINJI, zaključek 30. 6. 2026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l-SI" sz="2000" dirty="0"/>
              <a:t>uporabniška rešitev: nadzorne plošče in standardna poročila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sl-SI" sz="12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l-SI" sz="2000" dirty="0"/>
              <a:t>manjka: napovedna analitika (uporablja algoritme UI, da gradi napovedne modele), univerzalni </a:t>
            </a:r>
            <a:r>
              <a:rPr lang="sl-SI" sz="2000" dirty="0" err="1"/>
              <a:t>klepetalnik</a:t>
            </a:r>
            <a:r>
              <a:rPr lang="sl-SI" sz="2000" dirty="0"/>
              <a:t> in UI</a:t>
            </a:r>
            <a:endParaRPr lang="sl-SI" sz="2000" b="1" dirty="0"/>
          </a:p>
        </p:txBody>
      </p:sp>
    </p:spTree>
    <p:extLst>
      <p:ext uri="{BB962C8B-B14F-4D97-AF65-F5344CB8AC3E}">
        <p14:creationId xmlns:p14="http://schemas.microsoft.com/office/powerpoint/2010/main" val="3483399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041AB2-6995-C81B-5FD3-103BE19D1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104C82B-7E3C-4A16-55C2-1167D821E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BA4E5C-361F-B69E-5ECE-CCCE71F1B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E9D0A72-5206-A0A8-AD31-CB41204F1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90" y="2074362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z="2800" b="1" dirty="0">
                <a:solidFill>
                  <a:schemeClr val="bg1"/>
                </a:solidFill>
              </a:rPr>
              <a:t>Od CRP </a:t>
            </a:r>
            <a:br>
              <a:rPr lang="sl-SI" sz="2800" b="1" dirty="0">
                <a:solidFill>
                  <a:schemeClr val="bg1"/>
                </a:solidFill>
              </a:rPr>
            </a:br>
            <a:r>
              <a:rPr lang="sl-SI" sz="2800" b="1" dirty="0">
                <a:solidFill>
                  <a:schemeClr val="bg1"/>
                </a:solidFill>
              </a:rPr>
              <a:t>preko NOO do SLAIF</a:t>
            </a:r>
            <a:endParaRPr lang="sl-SI" sz="2800" dirty="0">
              <a:solidFill>
                <a:schemeClr val="bg1"/>
              </a:solidFill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E0BB0259-A769-1132-11B7-EFF49865105E}"/>
              </a:ext>
            </a:extLst>
          </p:cNvPr>
          <p:cNvSpPr txBox="1"/>
          <p:nvPr/>
        </p:nvSpPr>
        <p:spPr>
          <a:xfrm>
            <a:off x="512064" y="145388"/>
            <a:ext cx="11338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b="1" noProof="0" dirty="0">
                <a:latin typeface="+mj-lt"/>
              </a:rPr>
              <a:t>Koraki pri uvajanju UI na MKGP, projekt NOO: Podatkovno skladišče MKGP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72BF9DA3-4D8E-89C1-1DB3-EA5AA2AD79FF}"/>
              </a:ext>
            </a:extLst>
          </p:cNvPr>
          <p:cNvSpPr txBox="1"/>
          <p:nvPr/>
        </p:nvSpPr>
        <p:spPr>
          <a:xfrm>
            <a:off x="2737792" y="824236"/>
            <a:ext cx="9454208" cy="5726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sl-SI" sz="2000" b="1" dirty="0">
                <a:solidFill>
                  <a:schemeClr val="accent6"/>
                </a:solidFill>
              </a:rPr>
              <a:t>	Cilj</a:t>
            </a:r>
            <a:r>
              <a:rPr lang="sl-SI" sz="2000" dirty="0">
                <a:solidFill>
                  <a:schemeClr val="accent6"/>
                </a:solidFill>
              </a:rPr>
              <a:t>: </a:t>
            </a:r>
            <a:r>
              <a:rPr lang="sl-SI" sz="2000" dirty="0"/>
              <a:t>Vzpostavitev sodelovanja s SLAIF za razvoj podatkovnega </a:t>
            </a:r>
            <a:r>
              <a:rPr lang="sl-SI" sz="2000" dirty="0" err="1"/>
              <a:t>klepetalnika</a:t>
            </a:r>
            <a:r>
              <a:rPr lang="sl-SI" sz="2000" dirty="0"/>
              <a:t> 	za kmetijstvo, ki vključuje: </a:t>
            </a:r>
          </a:p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sl-SI" sz="2000" dirty="0"/>
              <a:t>pametne poizvedbe po podatkovni infrastrukturi, </a:t>
            </a:r>
          </a:p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sl-SI" sz="2000" dirty="0"/>
              <a:t>generiranje kode za podatkovno sintezo in </a:t>
            </a:r>
          </a:p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sl-SI" sz="2000" dirty="0"/>
              <a:t>modul za interaktivni prikaz podatkov in rezultatov analiz. </a:t>
            </a:r>
          </a:p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sl-SI" sz="2000" dirty="0"/>
              <a:t>Zna pogruntati (-&gt;analitično presoditi, metodološko izbrati) katere podatke naj uporabi, kako iz njih izvleče vzorce in modele, in kako naj te prikaže uporabniku. </a:t>
            </a:r>
          </a:p>
          <a:p>
            <a:endParaRPr lang="sl-SI" sz="1400" b="1" dirty="0"/>
          </a:p>
          <a:p>
            <a:endParaRPr lang="sl-SI" sz="1400" b="1" dirty="0"/>
          </a:p>
          <a:p>
            <a:r>
              <a:rPr lang="sl-SI" sz="2000" b="1" dirty="0">
                <a:solidFill>
                  <a:schemeClr val="accent1"/>
                </a:solidFill>
              </a:rPr>
              <a:t>	Pot do cilja:</a:t>
            </a:r>
            <a:endParaRPr lang="sl-SI" sz="2000" dirty="0">
              <a:solidFill>
                <a:schemeClr val="accent1"/>
              </a:solidFill>
            </a:endParaRPr>
          </a:p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sl-SI" sz="2000" dirty="0"/>
              <a:t>Vzpostavitev sodelovanja z ekipo podatkovnih inženirjev</a:t>
            </a:r>
          </a:p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sl-SI" sz="2000" dirty="0"/>
              <a:t>Razumevanje podatkovne infrastrukture</a:t>
            </a:r>
          </a:p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sl-SI" sz="2000" dirty="0"/>
              <a:t>Razumevanje problemov (katalog problemov)</a:t>
            </a:r>
          </a:p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sl-SI" sz="2000" dirty="0"/>
              <a:t>Gradnja pilota za gradnjo modelov in iskanje vzorcev</a:t>
            </a:r>
          </a:p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sl-SI" sz="2000" dirty="0"/>
              <a:t>Gradnja pilota za </a:t>
            </a:r>
            <a:r>
              <a:rPr lang="sl-SI" sz="2000" dirty="0" err="1"/>
              <a:t>klepetalnik</a:t>
            </a:r>
            <a:endParaRPr lang="sl-SI" sz="2000" dirty="0"/>
          </a:p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sl-SI" sz="2000" dirty="0"/>
              <a:t>Implementacija končne verzije na SLAIF infrastrukturi.</a:t>
            </a:r>
          </a:p>
        </p:txBody>
      </p:sp>
    </p:spTree>
    <p:extLst>
      <p:ext uri="{BB962C8B-B14F-4D97-AF65-F5344CB8AC3E}">
        <p14:creationId xmlns:p14="http://schemas.microsoft.com/office/powerpoint/2010/main" val="3818247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71760-1CDB-6EEC-C7FF-52532EBD3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 descr="Slika, ki vsebuje besede pokrajina, trava, na prostem, kmetijstvo&#10;&#10;Vsebina, ustvarjena z umetno inteligenco, morda ni pravilna.">
            <a:extLst>
              <a:ext uri="{FF2B5EF4-FFF2-40B4-BE49-F238E27FC236}">
                <a16:creationId xmlns:a16="http://schemas.microsoft.com/office/drawing/2014/main" id="{311A27FD-937C-E283-1D9B-9037EB15B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2FBFCA7-9565-091D-EDB5-5945342C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177"/>
          </a:xfrm>
        </p:spPr>
        <p:txBody>
          <a:bodyPr>
            <a:normAutofit/>
          </a:bodyPr>
          <a:lstStyle/>
          <a:p>
            <a:pPr algn="r"/>
            <a:r>
              <a:rPr lang="sl-SI" dirty="0"/>
              <a:t>Plačilna agencija v SI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79929BD-7357-2735-C029-3413E92B35BA}"/>
              </a:ext>
            </a:extLst>
          </p:cNvPr>
          <p:cNvSpPr txBox="1">
            <a:spLocks/>
          </p:cNvSpPr>
          <p:nvPr/>
        </p:nvSpPr>
        <p:spPr>
          <a:xfrm>
            <a:off x="213064" y="1093305"/>
            <a:ext cx="11718524" cy="5032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Agencija RS za kmetijske trge in razvoj podeželja (ARSKTRP, 80 v EU),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Akreditirana 2004 (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risk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mng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approach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Letna izplačila cca 380 M EUR (EU+SI), 250 M EUR via </a:t>
            </a:r>
            <a:r>
              <a:rPr kumimoji="0" lang="sl-SI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 zaposlenih, 53T strank, cca 200T odločb/L,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velika finančna tveganja          sofisticirani kontrolni sistemi </a:t>
            </a: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(+GDPR)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AMS (del IACS) integriran v informacijske sisteme za izvajanje SKP.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Omogoča </a:t>
            </a:r>
            <a:r>
              <a:rPr kumimoji="0" lang="sl-SI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interoperabilno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uporabo podatkov, kar zagotavlja natančnejše, hitrejše in preglednejše postopke.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sl-SI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sl-SI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sl-SI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Puščica: desno 3">
            <a:extLst>
              <a:ext uri="{FF2B5EF4-FFF2-40B4-BE49-F238E27FC236}">
                <a16:creationId xmlns:a16="http://schemas.microsoft.com/office/drawing/2014/main" id="{DA5BE338-161B-27FE-D4C2-3D44891B6F97}"/>
              </a:ext>
            </a:extLst>
          </p:cNvPr>
          <p:cNvSpPr/>
          <p:nvPr/>
        </p:nvSpPr>
        <p:spPr>
          <a:xfrm>
            <a:off x="4644820" y="3609735"/>
            <a:ext cx="839755" cy="27991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5542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FFF8EC-EE8C-21B3-BCC0-9C9CC3E7B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8A6B99-17BB-AE80-1406-5E4452AE6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88058B-B4C9-3FCC-5844-0AFAA17F0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B4240F1-C3E8-4231-09ED-2EA9B07F1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18" y="215457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z="2800" b="1" dirty="0">
                <a:solidFill>
                  <a:schemeClr val="bg1"/>
                </a:solidFill>
              </a:rPr>
              <a:t>Od CRP </a:t>
            </a:r>
            <a:br>
              <a:rPr lang="sl-SI" sz="2800" b="1" dirty="0">
                <a:solidFill>
                  <a:schemeClr val="bg1"/>
                </a:solidFill>
              </a:rPr>
            </a:br>
            <a:r>
              <a:rPr lang="sl-SI" sz="2800" b="1" dirty="0">
                <a:solidFill>
                  <a:schemeClr val="bg1"/>
                </a:solidFill>
              </a:rPr>
              <a:t>Do NOO</a:t>
            </a:r>
            <a:endParaRPr lang="sl-SI" sz="2800" dirty="0">
              <a:solidFill>
                <a:schemeClr val="bg1"/>
              </a:solidFill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17DF0A24-87D2-61EC-EDC7-AEEF24A44A1C}"/>
              </a:ext>
            </a:extLst>
          </p:cNvPr>
          <p:cNvSpPr txBox="1"/>
          <p:nvPr/>
        </p:nvSpPr>
        <p:spPr>
          <a:xfrm>
            <a:off x="521208" y="130627"/>
            <a:ext cx="11338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b="1" noProof="0" dirty="0">
                <a:latin typeface="+mj-lt"/>
              </a:rPr>
              <a:t>Koraki pri uvajanju UI na MKGP, projekt NOO: Podatkovno skladišče MKGP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489F51B-A768-7776-C654-4D40AED50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222" y="877104"/>
            <a:ext cx="7977788" cy="4487506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4F6F285-A0E9-9172-025D-22E88F9C67FB}"/>
              </a:ext>
            </a:extLst>
          </p:cNvPr>
          <p:cNvSpPr txBox="1"/>
          <p:nvPr/>
        </p:nvSpPr>
        <p:spPr>
          <a:xfrm>
            <a:off x="2112264" y="5649640"/>
            <a:ext cx="92351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sl-SI" sz="2000" dirty="0"/>
              <a:t>Trenutno stanje:  4 podatkovni viri (RKG, VOLOS, podatki IAKS / NE-IAKS , Ekološko kmetovanje), dnevno osveževanje, brez osebnih podatkov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sl-SI" sz="2000" dirty="0"/>
              <a:t>V planu: napovedna analitika</a:t>
            </a:r>
          </a:p>
        </p:txBody>
      </p:sp>
    </p:spTree>
    <p:extLst>
      <p:ext uri="{BB962C8B-B14F-4D97-AF65-F5344CB8AC3E}">
        <p14:creationId xmlns:p14="http://schemas.microsoft.com/office/powerpoint/2010/main" val="3821517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Slika 1" descr="Slika, ki vsebuje besede besedilo, posnetek zaslona, diagram, pisava&#10;&#10;Vsebina, ustvarjena z UI, morda ni pravilna.">
            <a:extLst>
              <a:ext uri="{FF2B5EF4-FFF2-40B4-BE49-F238E27FC236}">
                <a16:creationId xmlns:a16="http://schemas.microsoft.com/office/drawing/2014/main" id="{FFA19B43-6F0F-DCF6-2E73-F093FB8D1F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64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, ki vsebuje besede besedilo, posnetek zaslona, programska oprema, številka&#10;&#10;Vsebina, ustvarjena z UI, morda ni pravilna.">
            <a:extLst>
              <a:ext uri="{FF2B5EF4-FFF2-40B4-BE49-F238E27FC236}">
                <a16:creationId xmlns:a16="http://schemas.microsoft.com/office/drawing/2014/main" id="{DE70DDF9-8CBC-F205-E8FF-01009BBA8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92" y="407269"/>
            <a:ext cx="11618231" cy="6450731"/>
          </a:xfrm>
          <a:prstGeom prst="rect">
            <a:avLst/>
          </a:prstGeom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id="{B5BA23FD-839F-AE9C-5B22-230626902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77" y="-185102"/>
            <a:ext cx="1117536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spcAft>
                <a:spcPts val="800"/>
              </a:spcAft>
              <a:buNone/>
              <a:tabLst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sl-SI" sz="2400" kern="1200">
                <a:solidFill>
                  <a:srgbClr val="9A1F54"/>
                </a:solidFill>
                <a:effectLst/>
                <a:latin typeface="Aptos" panose="020B00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Primer interaktivnega standardnega poročila</a:t>
            </a:r>
            <a:endParaRPr lang="sl-SI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43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, ki vsebuje besede besedilo, posnetek zaslona, programska oprema, spletna stran&#10;&#10;Vsebina, ustvarjena z UI, morda ni pravilna.">
            <a:extLst>
              <a:ext uri="{FF2B5EF4-FFF2-40B4-BE49-F238E27FC236}">
                <a16:creationId xmlns:a16="http://schemas.microsoft.com/office/drawing/2014/main" id="{2AEF68C0-63F3-BB63-982C-AE0ADBF68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40" y="339565"/>
            <a:ext cx="11574719" cy="6518435"/>
          </a:xfrm>
          <a:prstGeom prst="rect">
            <a:avLst/>
          </a:prstGeom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id="{44DE0061-1B68-45BF-103F-92BA1B4FC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40" y="-235902"/>
            <a:ext cx="1117536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spcAft>
                <a:spcPts val="800"/>
              </a:spcAft>
              <a:buNone/>
              <a:tabLst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sl-SI" sz="2400" kern="1200">
                <a:solidFill>
                  <a:srgbClr val="9A1F54"/>
                </a:solidFill>
                <a:effectLst/>
                <a:latin typeface="Aptos" panose="020B00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Primer nadzorne plošče za vodstvo</a:t>
            </a:r>
            <a:endParaRPr lang="sl-SI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503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048C8-548E-45F3-070F-2CFB30F83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18EF13-9AC0-DB98-EE13-1E97C6F8A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34" y="215457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z="2800" b="1" dirty="0">
                <a:solidFill>
                  <a:schemeClr val="bg1"/>
                </a:solidFill>
              </a:rPr>
              <a:t>Use </a:t>
            </a:r>
            <a:r>
              <a:rPr lang="sl-SI" sz="2800" b="1" dirty="0" err="1">
                <a:solidFill>
                  <a:schemeClr val="bg1"/>
                </a:solidFill>
              </a:rPr>
              <a:t>case</a:t>
            </a:r>
            <a:endParaRPr lang="sl-SI" sz="2800" dirty="0">
              <a:solidFill>
                <a:schemeClr val="bg1"/>
              </a:solidFill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5A6F42A8-F091-D1C8-35C4-D02FF632CFF4}"/>
              </a:ext>
            </a:extLst>
          </p:cNvPr>
          <p:cNvSpPr txBox="1"/>
          <p:nvPr/>
        </p:nvSpPr>
        <p:spPr>
          <a:xfrm>
            <a:off x="2587752" y="333968"/>
            <a:ext cx="92720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b="1" noProof="0" dirty="0">
                <a:latin typeface="+mj-lt"/>
              </a:rPr>
              <a:t>UI‑podprt sistem za odpornost kmetijstva na podnebne ekstreme (SLAIF – NOO / Podatkovno skladišče MKGP)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1B5F77C1-88D4-61CE-CAA2-114F72D1E73A}"/>
              </a:ext>
            </a:extLst>
          </p:cNvPr>
          <p:cNvSpPr txBox="1"/>
          <p:nvPr/>
        </p:nvSpPr>
        <p:spPr>
          <a:xfrm>
            <a:off x="3255263" y="4403113"/>
            <a:ext cx="8330183" cy="136120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6000"/>
              </a:lnSpc>
              <a:spcAft>
                <a:spcPts val="800"/>
              </a:spcAft>
              <a:buNone/>
            </a:pPr>
            <a:r>
              <a:rPr lang="sl-SI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Cilj: </a:t>
            </a:r>
            <a:r>
              <a:rPr lang="sl-SI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Izboljšati odpornost slovenskega kmetijstva na podnebne ekstreme ter omogočiti podatkovno podprto spremljanje, in ocenjevanje stanja tal (kmetijskih zemljišč) z integrirano uporabo AI, ML, big data in HPC na infrastrukturi SLAIF, ob celoviti rabi Podatkovnega skladišča MKGP. 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EA47C51D-1006-AE9A-9C88-A4DA229E38A7}"/>
              </a:ext>
            </a:extLst>
          </p:cNvPr>
          <p:cNvSpPr txBox="1"/>
          <p:nvPr/>
        </p:nvSpPr>
        <p:spPr>
          <a:xfrm>
            <a:off x="3255263" y="1393945"/>
            <a:ext cx="8330184" cy="20038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6000"/>
              </a:lnSpc>
              <a:spcAft>
                <a:spcPts val="800"/>
              </a:spcAft>
              <a:buNone/>
            </a:pPr>
            <a:r>
              <a:rPr lang="sl-SI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Namen: </a:t>
            </a:r>
            <a:r>
              <a:rPr lang="sl-SI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Vzpostaviti napredno analitično rešitev na infrastrukturi </a:t>
            </a:r>
            <a:r>
              <a:rPr lang="sl-SI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SLAIF</a:t>
            </a:r>
            <a:r>
              <a:rPr lang="sl-SI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ki z uporabo UI, strojnega učenja, masovnih podatkov in visokozmogljivega računalništva podpira </a:t>
            </a:r>
            <a:r>
              <a:rPr lang="sl-SI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odpornost SI kmetijstva na podnebne ekstreme</a:t>
            </a:r>
            <a:r>
              <a:rPr lang="sl-SI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(suše, poplave, pozebe), krepi podatkovno podprto izvajanje kmetijske politike ter hkrati omogoča </a:t>
            </a:r>
            <a:r>
              <a:rPr lang="sl-SI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izvajanje in podporo zahtevam Direktive EU o spremljanju in odpornosti tal</a:t>
            </a:r>
            <a:r>
              <a:rPr lang="sl-SI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E625854-1914-8881-4DB4-A1844AE3991D}"/>
              </a:ext>
            </a:extLst>
          </p:cNvPr>
          <p:cNvSpPr txBox="1"/>
          <p:nvPr/>
        </p:nvSpPr>
        <p:spPr>
          <a:xfrm>
            <a:off x="3255263" y="3543577"/>
            <a:ext cx="8330183" cy="7137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  <a:buNone/>
            </a:pPr>
            <a:r>
              <a:rPr lang="sl-SI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Vloga SLAIF: </a:t>
            </a:r>
            <a:r>
              <a:rPr lang="sl-SI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zagotavlja nacionalno infrastrukturo za visokozmogljivo obdelavo podatkov, razvoj in izvajanje UI‑modelov ter varno obdelavo podatkov.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014C4883-5A06-68F2-2BB3-B411916AF821}"/>
              </a:ext>
            </a:extLst>
          </p:cNvPr>
          <p:cNvSpPr txBox="1"/>
          <p:nvPr/>
        </p:nvSpPr>
        <p:spPr>
          <a:xfrm>
            <a:off x="3255262" y="5910133"/>
            <a:ext cx="8330184" cy="7137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  <a:buNone/>
            </a:pPr>
            <a:r>
              <a:rPr lang="sl-SI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Uporabniki: </a:t>
            </a:r>
            <a:r>
              <a:rPr lang="sl-SI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MKGP in druge institucije, odločevalci (politike), kmetijska svetovalna služba, kmetje, raziskovalne institucije, … .</a:t>
            </a:r>
          </a:p>
        </p:txBody>
      </p:sp>
    </p:spTree>
    <p:extLst>
      <p:ext uri="{BB962C8B-B14F-4D97-AF65-F5344CB8AC3E}">
        <p14:creationId xmlns:p14="http://schemas.microsoft.com/office/powerpoint/2010/main" val="4208892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7907E2-6240-7B42-6A0F-62B348CB9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21FA3B-DB36-B8DE-EB47-13FDA3172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8CAB58-4A00-951B-26F0-5F6C9DC20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7E4B77C-8156-5ABA-4BEA-54B38C88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34" y="215457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z="2800" b="1" dirty="0">
                <a:solidFill>
                  <a:schemeClr val="bg1"/>
                </a:solidFill>
              </a:rPr>
              <a:t>Use </a:t>
            </a:r>
            <a:r>
              <a:rPr lang="sl-SI" sz="2800" b="1" dirty="0" err="1">
                <a:solidFill>
                  <a:schemeClr val="bg1"/>
                </a:solidFill>
              </a:rPr>
              <a:t>case</a:t>
            </a:r>
            <a:endParaRPr lang="sl-SI" sz="2800" dirty="0">
              <a:solidFill>
                <a:schemeClr val="bg1"/>
              </a:solidFill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9F285038-4C32-B577-6749-EABABEFA8B1B}"/>
              </a:ext>
            </a:extLst>
          </p:cNvPr>
          <p:cNvSpPr txBox="1"/>
          <p:nvPr/>
        </p:nvSpPr>
        <p:spPr>
          <a:xfrm>
            <a:off x="2587752" y="333968"/>
            <a:ext cx="92720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b="1" noProof="0" dirty="0">
                <a:latin typeface="+mj-lt"/>
              </a:rPr>
              <a:t>UI‑podprt sistem za odpornost kmetijstva na podnebne ekstreme (SLAIF – NOO / Podatkovno skladišče MKGP)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259300A9-6297-1EB6-8ACE-A17BD7DCF9BE}"/>
              </a:ext>
            </a:extLst>
          </p:cNvPr>
          <p:cNvSpPr txBox="1"/>
          <p:nvPr/>
        </p:nvSpPr>
        <p:spPr>
          <a:xfrm>
            <a:off x="3328328" y="1356867"/>
            <a:ext cx="7790864" cy="2603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None/>
            </a:pPr>
            <a:r>
              <a:rPr lang="sl-SI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Ključne funkcionalnosti:</a:t>
            </a:r>
            <a:endParaRPr lang="sl-SI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4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napoved suše, pozebe in poplav na ravni parcele (GERK), kmetije (KMG) in kulture (KMRS) na podlagi podatkov zbirne vloge in IAKS,</a:t>
            </a:r>
          </a:p>
          <a:p>
            <a:pPr marL="342900" lvl="0" indent="-342900">
              <a:lnSpc>
                <a:spcPct val="114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ocena ranljivosti kmetijstva &amp; kmetij,</a:t>
            </a:r>
          </a:p>
          <a:p>
            <a:pPr marL="342900" lvl="0" indent="-342900">
              <a:lnSpc>
                <a:spcPct val="114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priporočila za prilagoditve reje živali, pridelave, rabe tal in ukrepov SKP,</a:t>
            </a:r>
          </a:p>
          <a:p>
            <a:pPr marL="342900" lvl="0" indent="-342900">
              <a:lnSpc>
                <a:spcPct val="114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vzpostavitev merljivih kazalnikov (tla, podnebje, trajnost,…)</a:t>
            </a:r>
          </a:p>
          <a:p>
            <a:pPr marL="342900" lvl="0" indent="-342900">
              <a:lnSpc>
                <a:spcPct val="114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simulacije odziva kmetijske pridelave na podnebne scenarije in ukrepe SKP na HPC infrastrukturi SLAIF.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F607B5E4-E3EE-035C-0065-00495433A9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710335"/>
              </p:ext>
            </p:extLst>
          </p:nvPr>
        </p:nvGraphicFramePr>
        <p:xfrm>
          <a:off x="3328328" y="4114795"/>
          <a:ext cx="7168896" cy="24092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4534">
                  <a:extLst>
                    <a:ext uri="{9D8B030D-6E8A-4147-A177-3AD203B41FA5}">
                      <a16:colId xmlns:a16="http://schemas.microsoft.com/office/drawing/2014/main" val="561407352"/>
                    </a:ext>
                  </a:extLst>
                </a:gridCol>
                <a:gridCol w="2467189">
                  <a:extLst>
                    <a:ext uri="{9D8B030D-6E8A-4147-A177-3AD203B41FA5}">
                      <a16:colId xmlns:a16="http://schemas.microsoft.com/office/drawing/2014/main" val="524376117"/>
                    </a:ext>
                  </a:extLst>
                </a:gridCol>
                <a:gridCol w="2767173">
                  <a:extLst>
                    <a:ext uri="{9D8B030D-6E8A-4147-A177-3AD203B41FA5}">
                      <a16:colId xmlns:a16="http://schemas.microsoft.com/office/drawing/2014/main" val="2916556"/>
                    </a:ext>
                  </a:extLst>
                </a:gridCol>
              </a:tblGrid>
              <a:tr h="2676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Vidik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Business Intelligence (BI)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Napovedna analitika (uporaba UI)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5513793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Časovna usmerjenost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Preteklost, sedanjost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Prihodnost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61653706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Namen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Razumevanje vplivov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 dirty="0">
                          <a:effectLst/>
                        </a:rPr>
                        <a:t>Napoved in preprečevanje</a:t>
                      </a:r>
                      <a:endParaRPr lang="sl-SI" sz="12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09300085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Ključno vprašanje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Kaj/kje se je zgodilo in zakaj?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Kaj, kje se bo verjetno zgodilo?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70721301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Tip analitike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Opisna, diagnostična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Napovedna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01975720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Metode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Poročila, KPI, grafi, agregacije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Strojno učenje, modeli, napovedi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23321959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Vloga pri ekstremih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Analiza posledic suš, poplav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Napoved tveganj in vplivov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76264726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Vloga pri odpornosti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Analiza škode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Zmanjševanje tveganj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12131263"/>
                  </a:ext>
                </a:extLst>
              </a:tr>
              <a:tr h="2676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Prispevek k odpornosti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>
                          <a:effectLst/>
                        </a:rPr>
                        <a:t>Razumevanje ranljivosti</a:t>
                      </a:r>
                      <a:endParaRPr lang="sl-SI" sz="12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1100" dirty="0">
                          <a:effectLst/>
                        </a:rPr>
                        <a:t>Zmanjševanje prihodnjih izgub</a:t>
                      </a:r>
                      <a:endParaRPr lang="sl-SI" sz="12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42485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315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1F7EF-0E10-B7A9-9281-A7DE284B6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 descr="Slika, ki vsebuje besede pokrajina, trava, na prostem, kmetijstvo&#10;&#10;Vsebina, ustvarjena z umetno inteligenco, morda ni pravilna.">
            <a:extLst>
              <a:ext uri="{FF2B5EF4-FFF2-40B4-BE49-F238E27FC236}">
                <a16:creationId xmlns:a16="http://schemas.microsoft.com/office/drawing/2014/main" id="{2FDD08DE-9812-9159-CBA5-8873F983E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AAD9A04-5557-755D-E9DB-143D5F14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228"/>
            <a:ext cx="10515600" cy="880562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/>
              <a:t> </a:t>
            </a:r>
            <a:r>
              <a:rPr lang="sl-SI" sz="6700" dirty="0"/>
              <a:t>A&amp;Q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28D9B11-53F6-89AF-ED09-6280C18A50A9}"/>
              </a:ext>
            </a:extLst>
          </p:cNvPr>
          <p:cNvSpPr txBox="1">
            <a:spLocks/>
          </p:cNvSpPr>
          <p:nvPr/>
        </p:nvSpPr>
        <p:spPr>
          <a:xfrm>
            <a:off x="838200" y="1913544"/>
            <a:ext cx="10515600" cy="3289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3200" dirty="0">
                <a:hlinkClick r:id="rId3"/>
              </a:rPr>
              <a:t>masa.kerstein@gov.si</a:t>
            </a:r>
            <a:endParaRPr lang="sl-SI" sz="3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3200" dirty="0">
                <a:hlinkClick r:id="rId4"/>
              </a:rPr>
              <a:t>jozko.fornazaric@gov.si</a:t>
            </a:r>
            <a:r>
              <a:rPr lang="sl-SI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577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E3248-FB26-99ED-DF48-5E19D2262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0AADC62-7121-736A-BFBF-41BD5317AF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sl-SI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2FE48D26-9C4A-6533-8487-0319CB4CA652}"/>
              </a:ext>
            </a:extLst>
          </p:cNvPr>
          <p:cNvSpPr txBox="1"/>
          <p:nvPr/>
        </p:nvSpPr>
        <p:spPr>
          <a:xfrm>
            <a:off x="6314599" y="2628142"/>
            <a:ext cx="4841042" cy="2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6863" lvl="1" indent="-188431" defTabSz="609630">
              <a:lnSpc>
                <a:spcPts val="1955"/>
              </a:lnSpc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Aristotelica Pro"/>
              <a:ea typeface="Aristotelica Pro"/>
              <a:cs typeface="Aristotelica Pro"/>
              <a:sym typeface="Aristotelica Pro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0E85E3E1-EC21-5986-03E1-70A8A856A5D1}"/>
              </a:ext>
            </a:extLst>
          </p:cNvPr>
          <p:cNvSpPr/>
          <p:nvPr/>
        </p:nvSpPr>
        <p:spPr>
          <a:xfrm>
            <a:off x="4451700" y="6016810"/>
            <a:ext cx="455883" cy="455883"/>
          </a:xfrm>
          <a:custGeom>
            <a:avLst/>
            <a:gdLst/>
            <a:ahLst/>
            <a:cxnLst/>
            <a:rect l="l" t="t" r="r" b="b"/>
            <a:pathLst>
              <a:path w="683825" h="683825">
                <a:moveTo>
                  <a:pt x="0" y="0"/>
                </a:moveTo>
                <a:lnTo>
                  <a:pt x="683825" y="0"/>
                </a:lnTo>
                <a:lnTo>
                  <a:pt x="683825" y="683825"/>
                </a:lnTo>
                <a:lnTo>
                  <a:pt x="0" y="683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sl-SI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DC9911C1-8071-FDAD-905B-D90CE563AF84}"/>
              </a:ext>
            </a:extLst>
          </p:cNvPr>
          <p:cNvSpPr txBox="1"/>
          <p:nvPr/>
        </p:nvSpPr>
        <p:spPr>
          <a:xfrm>
            <a:off x="5016718" y="6155292"/>
            <a:ext cx="2906673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63"/>
              </a:lnSpc>
              <a:spcBef>
                <a:spcPct val="0"/>
              </a:spcBef>
            </a:pPr>
            <a:r>
              <a:rPr lang="en-US" sz="1563" b="1" dirty="0">
                <a:solidFill>
                  <a:srgbClr val="408940"/>
                </a:solidFill>
                <a:latin typeface="Poppins Bold"/>
                <a:ea typeface="Poppins Bold"/>
                <a:cs typeface="Poppins Bold"/>
                <a:sym typeface="Poppins Bold"/>
              </a:rPr>
              <a:t>www.arsktrp.gov.si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E4B1C63E-758A-D6A5-3E85-42D68FC77E9B}"/>
              </a:ext>
            </a:extLst>
          </p:cNvPr>
          <p:cNvSpPr/>
          <p:nvPr/>
        </p:nvSpPr>
        <p:spPr>
          <a:xfrm>
            <a:off x="92961" y="123111"/>
            <a:ext cx="1271211" cy="794841"/>
          </a:xfrm>
          <a:custGeom>
            <a:avLst/>
            <a:gdLst/>
            <a:ahLst/>
            <a:cxnLst/>
            <a:rect l="l" t="t" r="r" b="b"/>
            <a:pathLst>
              <a:path w="1906816" h="1192262">
                <a:moveTo>
                  <a:pt x="0" y="0"/>
                </a:moveTo>
                <a:lnTo>
                  <a:pt x="1906816" y="0"/>
                </a:lnTo>
                <a:lnTo>
                  <a:pt x="1906816" y="1192262"/>
                </a:lnTo>
                <a:lnTo>
                  <a:pt x="0" y="11922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7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sl-SI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CDC37CF7-2C2C-05B1-F9BE-A167245EC6D7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9318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l-SI"/>
              <a:t>IAKS (integrirani administrativni kontrolni sistem)</a:t>
            </a:r>
            <a:endParaRPr lang="sl-SI" dirty="0"/>
          </a:p>
        </p:txBody>
      </p:sp>
      <p:sp>
        <p:nvSpPr>
          <p:cNvPr id="4" name="Označba mesta vsebine 2">
            <a:extLst>
              <a:ext uri="{FF2B5EF4-FFF2-40B4-BE49-F238E27FC236}">
                <a16:creationId xmlns:a16="http://schemas.microsoft.com/office/drawing/2014/main" id="{1CA402A8-6C39-84DC-4EB6-E51768697BE1}"/>
              </a:ext>
            </a:extLst>
          </p:cNvPr>
          <p:cNvSpPr txBox="1">
            <a:spLocks/>
          </p:cNvSpPr>
          <p:nvPr/>
        </p:nvSpPr>
        <p:spPr>
          <a:xfrm>
            <a:off x="358277" y="1433743"/>
            <a:ext cx="11629748" cy="542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Obveza države članice po 65. členu Uredbe 2021/2116/EU,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Elementi IAKS (66(1). člen):</a:t>
            </a:r>
          </a:p>
          <a:p>
            <a:pPr marL="36000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(a) identifikacijski sistem za kmetijske parcele (GIS LPIS);</a:t>
            </a:r>
          </a:p>
          <a:p>
            <a:pPr marL="36000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(b) sistem za </a:t>
            </a:r>
            <a:r>
              <a:rPr kumimoji="0" lang="sl-SI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geoprostorske</a:t>
            </a: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vloge in, kadar je ustrezno, sistem za vloge za živali;</a:t>
            </a:r>
          </a:p>
          <a:p>
            <a:pPr marL="36000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(c) sistem za spremljanje površin (</a:t>
            </a:r>
            <a:r>
              <a:rPr kumimoji="0" lang="en-GB" sz="2400" b="1" i="1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area monitoring system </a:t>
            </a: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AMS, 75. člen Zkme-2);</a:t>
            </a:r>
          </a:p>
          <a:p>
            <a:pPr marL="36000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l-SI" sz="24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(d) sistem za identifikacijo upravičencev do intervencij (RKG);</a:t>
            </a:r>
          </a:p>
          <a:p>
            <a:pPr marL="36000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(e) sistem kontrol in sankcij;</a:t>
            </a:r>
          </a:p>
          <a:p>
            <a:pPr marL="36000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(f) po potrebi sistem za identifikacijo in registracijo živali (</a:t>
            </a:r>
            <a:r>
              <a:rPr kumimoji="0" lang="en-GB" sz="2400" b="0" i="1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safety</a:t>
            </a: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učinkovit IAKS ključen za 2/3 izplačil kmetijstvu, 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digitalizacija od ‘92;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sl-SI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358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0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85CF887-6E5D-3AFD-3949-A492F05586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68" b="8996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573447D-A2C8-79AA-D9EC-3B5BE4B4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Land Parcel Identification System - LPIS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1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57E05F8-98AC-CE14-074D-6C75A84313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" b="1359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82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755034-EDFF-A707-0D5B-77065BDD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2" y="365125"/>
            <a:ext cx="10926288" cy="1325563"/>
          </a:xfrm>
        </p:spPr>
        <p:txBody>
          <a:bodyPr/>
          <a:lstStyle/>
          <a:p>
            <a:pPr algn="r"/>
            <a:r>
              <a:rPr lang="sl-SI"/>
              <a:t>AMS</a:t>
            </a: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8B6CC35-2110-2BF7-7062-9AC2A1684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13584"/>
            <a:ext cx="9266723" cy="5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61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C6F372-0E47-BE35-3140-D8961EF15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0614"/>
          </a:xfrm>
        </p:spPr>
        <p:txBody>
          <a:bodyPr>
            <a:normAutofit fontScale="90000"/>
          </a:bodyPr>
          <a:lstStyle/>
          <a:p>
            <a:pPr algn="r"/>
            <a:r>
              <a:rPr lang="sl-SI" dirty="0"/>
              <a:t>AMS v SI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A5B191C-69EE-6023-F03F-E0B3B61C6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88" y="895740"/>
            <a:ext cx="10789624" cy="56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29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1EAA18-7DDA-6C93-90A7-42D9C4FCB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9903"/>
          </a:xfrm>
        </p:spPr>
        <p:txBody>
          <a:bodyPr>
            <a:normAutofit fontScale="90000"/>
          </a:bodyPr>
          <a:lstStyle/>
          <a:p>
            <a:pPr algn="r"/>
            <a:r>
              <a:rPr lang="sl-SI" dirty="0"/>
              <a:t>AMS odločitveno drevo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D5F7AC-8C3E-6432-8076-E10EABBF3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21" y="966174"/>
            <a:ext cx="10845628" cy="57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16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B0A93-1808-447D-A629-ACCEDAEBF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 descr="Slika, ki vsebuje besede pokrajina, trava, na prostem, kmetijstvo&#10;&#10;Vsebina, ustvarjena z umetno inteligenco, morda ni pravilna.">
            <a:extLst>
              <a:ext uri="{FF2B5EF4-FFF2-40B4-BE49-F238E27FC236}">
                <a16:creationId xmlns:a16="http://schemas.microsoft.com/office/drawing/2014/main" id="{574FACCA-2D2A-B58D-BBA4-BA7C0033C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EE4FDE0-2185-F19C-8751-1499D3E9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54" y="211302"/>
            <a:ext cx="10711070" cy="583458"/>
          </a:xfrm>
        </p:spPr>
        <p:txBody>
          <a:bodyPr>
            <a:normAutofit fontScale="90000"/>
          </a:bodyPr>
          <a:lstStyle/>
          <a:p>
            <a:pPr algn="r"/>
            <a:r>
              <a:rPr lang="pl-PL" dirty="0"/>
              <a:t>Kaj je dejansko AMS?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69B93C1-798D-5252-C7B7-3FA2713ECE1C}"/>
              </a:ext>
            </a:extLst>
          </p:cNvPr>
          <p:cNvSpPr txBox="1">
            <a:spLocks/>
          </p:cNvSpPr>
          <p:nvPr/>
        </p:nvSpPr>
        <p:spPr>
          <a:xfrm>
            <a:off x="124287" y="794760"/>
            <a:ext cx="11808179" cy="60632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UI sistem, naučen na masi učnih podatkov iz arhiva ARSKTRP (jedro so DOF fotografije </a:t>
            </a:r>
            <a:r>
              <a:rPr kumimoji="0" lang="sl-SI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cca 13T poligonov: T/F, F/T),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jedro modela so tipične prakse kmetijskih opravil (definirano z markerji),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vhodni podatki: zajem fotografij (</a:t>
            </a:r>
            <a:r>
              <a:rPr kumimoji="0" lang="sl-SI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pix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10x10m) in drugih podatkov s satelitov </a:t>
            </a:r>
            <a:r>
              <a:rPr kumimoji="0" lang="sl-SI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Sentinel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(1,2) na manj kot teden dni,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geografsko označene  (</a:t>
            </a:r>
            <a:r>
              <a:rPr kumimoji="0" lang="sl-SI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geotag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fotografije, v časovnih vrstah,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integriran z ostalimi elementi IAKS (GIS LPIS, </a:t>
            </a:r>
            <a:r>
              <a:rPr kumimoji="0" lang="sl-SI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geoprostorski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obrazec),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vzporejanje sosledja opravil s tipičnimi vzorci kmetijskih praks /opravil v časovnem obdobju (markerji), primerjava z zbirno vlogo stranke,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razvrščanje (odločitveno drevo) prijavljenih poligonov površin glede na ugotovitve,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obdelava podatkov pri zunanjem izvajalcu,</a:t>
            </a:r>
          </a:p>
        </p:txBody>
      </p:sp>
    </p:spTree>
    <p:extLst>
      <p:ext uri="{BB962C8B-B14F-4D97-AF65-F5344CB8AC3E}">
        <p14:creationId xmlns:p14="http://schemas.microsoft.com/office/powerpoint/2010/main" val="3000305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1861</Words>
  <Application>Microsoft Office PowerPoint</Application>
  <PresentationFormat>Širokozaslonsko</PresentationFormat>
  <Paragraphs>230</Paragraphs>
  <Slides>26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11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26</vt:i4>
      </vt:variant>
    </vt:vector>
  </HeadingPairs>
  <TitlesOfParts>
    <vt:vector size="39" baseType="lpstr">
      <vt:lpstr>Abadi</vt:lpstr>
      <vt:lpstr>Aptos</vt:lpstr>
      <vt:lpstr>Aptos Display</vt:lpstr>
      <vt:lpstr>Arial</vt:lpstr>
      <vt:lpstr>Aristotelica Pro</vt:lpstr>
      <vt:lpstr>Aristotelica Pro Bold</vt:lpstr>
      <vt:lpstr>Calibri</vt:lpstr>
      <vt:lpstr>Poppins Bold</vt:lpstr>
      <vt:lpstr>Rubik</vt:lpstr>
      <vt:lpstr>Symbol</vt:lpstr>
      <vt:lpstr>Wingdings</vt:lpstr>
      <vt:lpstr>Officeova tema</vt:lpstr>
      <vt:lpstr>Office Theme</vt:lpstr>
      <vt:lpstr>PowerPointova predstavitev</vt:lpstr>
      <vt:lpstr>Plačilna agencija v SI</vt:lpstr>
      <vt:lpstr>PowerPointova predstavitev</vt:lpstr>
      <vt:lpstr>Land Parcel Identification System - LPIS</vt:lpstr>
      <vt:lpstr>PowerPointova predstavitev</vt:lpstr>
      <vt:lpstr>AMS</vt:lpstr>
      <vt:lpstr>AMS v SI</vt:lpstr>
      <vt:lpstr>AMS odločitveno drevo</vt:lpstr>
      <vt:lpstr>Kaj je dejansko AMS?</vt:lpstr>
      <vt:lpstr>PowerPointova predstavitev</vt:lpstr>
      <vt:lpstr>PowerPointova predstavitev</vt:lpstr>
      <vt:lpstr>PowerPointova predstavitev</vt:lpstr>
      <vt:lpstr>Kam spada AMS po AIA?</vt:lpstr>
      <vt:lpstr>Je AMS skladen z zahtevami AIA (9-15)?</vt:lpstr>
      <vt:lpstr>Je AMS skladen z zahtevami AIA (26, 27)?</vt:lpstr>
      <vt:lpstr>Sistem Skrinja poslovna inteligenca v državni upravi inteligenca v državni upravi</vt:lpstr>
      <vt:lpstr>Razvoj sistema poslovne inteligence</vt:lpstr>
      <vt:lpstr>Od CRP  Do NOO</vt:lpstr>
      <vt:lpstr>Od CRP  preko NOO do SLAIF</vt:lpstr>
      <vt:lpstr>Od CRP  Do NOO</vt:lpstr>
      <vt:lpstr>PowerPointova predstavitev</vt:lpstr>
      <vt:lpstr>PowerPointova predstavitev</vt:lpstr>
      <vt:lpstr>PowerPointova predstavitev</vt:lpstr>
      <vt:lpstr>Use case</vt:lpstr>
      <vt:lpstr>Use case</vt:lpstr>
      <vt:lpstr> A&amp;Q</vt:lpstr>
    </vt:vector>
  </TitlesOfParts>
  <Company>MJU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Jožko Fornazarič</dc:creator>
  <cp:lastModifiedBy> </cp:lastModifiedBy>
  <cp:revision>53</cp:revision>
  <dcterms:created xsi:type="dcterms:W3CDTF">2025-11-26T07:11:04Z</dcterms:created>
  <dcterms:modified xsi:type="dcterms:W3CDTF">2026-05-17T10:51:50Z</dcterms:modified>
</cp:coreProperties>
</file>