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72" r:id="rId5"/>
    <p:sldId id="259" r:id="rId6"/>
    <p:sldId id="260" r:id="rId7"/>
    <p:sldId id="273" r:id="rId8"/>
    <p:sldId id="261" r:id="rId9"/>
    <p:sldId id="262" r:id="rId10"/>
    <p:sldId id="276" r:id="rId11"/>
    <p:sldId id="274" r:id="rId12"/>
    <p:sldId id="275" r:id="rId13"/>
    <p:sldId id="277" r:id="rId14"/>
    <p:sldId id="278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12"/>
    <p:restoredTop sz="94610"/>
  </p:normalViewPr>
  <p:slideViewPr>
    <p:cSldViewPr snapToGrid="0" snapToObjects="1">
      <p:cViewPr varScale="1">
        <p:scale>
          <a:sx n="179" d="100"/>
          <a:sy n="179" d="100"/>
        </p:scale>
        <p:origin x="13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2675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B2E87-6EED-0D6F-5029-6C871DE08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3AB707-B714-0451-8065-48486C6C09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C134A0-A69D-B892-3D10-F7FD0F1D6B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F1BEEB-FA29-C089-AD9A-82662805E8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92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2C9FB-F042-31CC-9737-8C7BAE779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D3B558-E240-E79D-791A-E3AE8611A7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A37DEE-7BC9-1D9B-5B33-42AB1F01B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A5BE8-3E2B-6A83-EA24-593D20B81C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373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EC946-74FD-CE92-939E-6FC4C6740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9DB1FB-E5B1-ACD9-9770-399308C1CD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FB0DFF-431B-4FDE-8522-A0A840F40C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D7AB1-A658-EA73-9AE4-CB7F695262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84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F023D-17DB-4CD4-2B14-677E6A57E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017483-A709-2C38-4A9D-45699F10D4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E6357C-17CC-AFEB-92EC-B483F0F61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B15CE-5758-8E65-CD68-D7A918853A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560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298A3-1E5E-6B28-31D7-DDC7DDA46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D51FAA-4F27-BA50-DA44-314A634E34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0462EA-075C-B308-8561-49D47A890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A8F9F9-3725-747B-ADF9-42F3FB3BE5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8068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3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837446" y="6308578"/>
            <a:ext cx="12267" cy="12267"/>
          </a:xfrm>
          <a:prstGeom prst="ellipse">
            <a:avLst/>
          </a:prstGeom>
          <a:solidFill>
            <a:srgbClr val="FFFFFF">
              <a:alpha val="64231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039550" y="954234"/>
            <a:ext cx="17725" cy="17725"/>
          </a:xfrm>
          <a:prstGeom prst="ellipse">
            <a:avLst/>
          </a:prstGeom>
          <a:solidFill>
            <a:srgbClr val="FFFFFF">
              <a:alpha val="59987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579952" y="1583002"/>
            <a:ext cx="13174" cy="13174"/>
          </a:xfrm>
          <a:prstGeom prst="ellipse">
            <a:avLst/>
          </a:prstGeom>
          <a:solidFill>
            <a:srgbClr val="FFFFFF">
              <a:alpha val="42575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822599" y="1252214"/>
            <a:ext cx="20063" cy="20063"/>
          </a:xfrm>
          <a:prstGeom prst="ellipse">
            <a:avLst/>
          </a:prstGeom>
          <a:solidFill>
            <a:srgbClr val="FFFFFF">
              <a:alpha val="68784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262681" y="4957204"/>
            <a:ext cx="16490" cy="16490"/>
          </a:xfrm>
          <a:prstGeom prst="ellipse">
            <a:avLst/>
          </a:prstGeom>
          <a:solidFill>
            <a:srgbClr val="FFFFFF">
              <a:alpha val="67998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61259" y="6009305"/>
            <a:ext cx="14423" cy="14423"/>
          </a:xfrm>
          <a:prstGeom prst="ellipse">
            <a:avLst/>
          </a:prstGeom>
          <a:solidFill>
            <a:srgbClr val="FFFFFF">
              <a:alpha val="46635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5127950" y="1275850"/>
            <a:ext cx="21085" cy="21085"/>
          </a:xfrm>
          <a:prstGeom prst="ellipse">
            <a:avLst/>
          </a:prstGeom>
          <a:solidFill>
            <a:srgbClr val="FFFFFF">
              <a:alpha val="65931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640634" y="4134173"/>
            <a:ext cx="12546" cy="12546"/>
          </a:xfrm>
          <a:prstGeom prst="ellipse">
            <a:avLst/>
          </a:prstGeom>
          <a:solidFill>
            <a:srgbClr val="FFFFFF">
              <a:alpha val="73045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4880074" y="275608"/>
            <a:ext cx="29218" cy="29218"/>
          </a:xfrm>
          <a:prstGeom prst="ellipse">
            <a:avLst/>
          </a:prstGeom>
          <a:solidFill>
            <a:srgbClr val="FFFFFF">
              <a:alpha val="65509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690514" y="4093486"/>
            <a:ext cx="27527" cy="27527"/>
          </a:xfrm>
          <a:prstGeom prst="ellipse">
            <a:avLst/>
          </a:prstGeom>
          <a:solidFill>
            <a:srgbClr val="FFFFFF">
              <a:alpha val="69003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4732519" y="3057143"/>
            <a:ext cx="18084" cy="18084"/>
          </a:xfrm>
          <a:prstGeom prst="ellipse">
            <a:avLst/>
          </a:prstGeom>
          <a:solidFill>
            <a:srgbClr val="FFFFFF">
              <a:alpha val="48463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4884463" y="2669910"/>
            <a:ext cx="14888" cy="14888"/>
          </a:xfrm>
          <a:prstGeom prst="ellipse">
            <a:avLst/>
          </a:prstGeom>
          <a:solidFill>
            <a:srgbClr val="FFFFFF">
              <a:alpha val="72532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8447307" y="561122"/>
            <a:ext cx="15003" cy="15003"/>
          </a:xfrm>
          <a:prstGeom prst="ellipse">
            <a:avLst/>
          </a:prstGeom>
          <a:solidFill>
            <a:srgbClr val="FFFFFF">
              <a:alpha val="51334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9853259" y="6298112"/>
            <a:ext cx="27009" cy="27009"/>
          </a:xfrm>
          <a:prstGeom prst="ellipse">
            <a:avLst/>
          </a:prstGeom>
          <a:solidFill>
            <a:srgbClr val="FFFFFF">
              <a:alpha val="47584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8500394" y="4048213"/>
            <a:ext cx="20200" cy="20200"/>
          </a:xfrm>
          <a:prstGeom prst="ellipse">
            <a:avLst/>
          </a:prstGeom>
          <a:solidFill>
            <a:srgbClr val="FFFFFF">
              <a:alpha val="41036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3335346" y="2108759"/>
            <a:ext cx="13993" cy="13993"/>
          </a:xfrm>
          <a:prstGeom prst="ellipse">
            <a:avLst/>
          </a:prstGeom>
          <a:solidFill>
            <a:srgbClr val="FFFFFF">
              <a:alpha val="66258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7750915" y="4713082"/>
            <a:ext cx="14936" cy="14936"/>
          </a:xfrm>
          <a:prstGeom prst="ellipse">
            <a:avLst/>
          </a:prstGeom>
          <a:solidFill>
            <a:srgbClr val="FFFFFF">
              <a:alpha val="43743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11664881" y="2124516"/>
            <a:ext cx="20771" cy="20771"/>
          </a:xfrm>
          <a:prstGeom prst="ellipse">
            <a:avLst/>
          </a:prstGeom>
          <a:solidFill>
            <a:srgbClr val="FFFFFF">
              <a:alpha val="64355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480598" y="6450395"/>
            <a:ext cx="18402" cy="18402"/>
          </a:xfrm>
          <a:prstGeom prst="ellipse">
            <a:avLst/>
          </a:prstGeom>
          <a:solidFill>
            <a:srgbClr val="FFFFFF">
              <a:alpha val="47108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6551457" y="2874051"/>
            <a:ext cx="12346" cy="12346"/>
          </a:xfrm>
          <a:prstGeom prst="ellipse">
            <a:avLst/>
          </a:prstGeom>
          <a:solidFill>
            <a:srgbClr val="FFFFFF">
              <a:alpha val="50271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0314942" y="1470819"/>
            <a:ext cx="28793" cy="28793"/>
          </a:xfrm>
          <a:prstGeom prst="ellipse">
            <a:avLst/>
          </a:prstGeom>
          <a:solidFill>
            <a:srgbClr val="FFFFFF">
              <a:alpha val="75822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8009032" y="4442031"/>
            <a:ext cx="22134" cy="22134"/>
          </a:xfrm>
          <a:prstGeom prst="ellipse">
            <a:avLst/>
          </a:prstGeom>
          <a:solidFill>
            <a:srgbClr val="FFFFFF">
              <a:alpha val="47217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191900" y="5353021"/>
            <a:ext cx="13143" cy="13143"/>
          </a:xfrm>
          <a:prstGeom prst="ellipse">
            <a:avLst/>
          </a:prstGeom>
          <a:solidFill>
            <a:srgbClr val="FFFFFF">
              <a:alpha val="40504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87593" y="6659122"/>
            <a:ext cx="19881" cy="19881"/>
          </a:xfrm>
          <a:prstGeom prst="ellipse">
            <a:avLst/>
          </a:prstGeom>
          <a:solidFill>
            <a:srgbClr val="FFFFFF">
              <a:alpha val="48771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9668711" y="655667"/>
            <a:ext cx="19093" cy="19093"/>
          </a:xfrm>
          <a:prstGeom prst="ellipse">
            <a:avLst/>
          </a:prstGeom>
          <a:solidFill>
            <a:srgbClr val="FFFFFF">
              <a:alpha val="79918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798213" y="3005990"/>
            <a:ext cx="11231" cy="11231"/>
          </a:xfrm>
          <a:prstGeom prst="ellipse">
            <a:avLst/>
          </a:prstGeom>
          <a:solidFill>
            <a:srgbClr val="FFFFFF">
              <a:alpha val="67773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2197752" y="1687424"/>
            <a:ext cx="24516" cy="24516"/>
          </a:xfrm>
          <a:prstGeom prst="ellipse">
            <a:avLst/>
          </a:prstGeom>
          <a:solidFill>
            <a:srgbClr val="FFFFFF">
              <a:alpha val="76534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396651" y="6521303"/>
            <a:ext cx="21470" cy="21470"/>
          </a:xfrm>
          <a:prstGeom prst="ellipse">
            <a:avLst/>
          </a:prstGeom>
          <a:solidFill>
            <a:srgbClr val="FFFFFF">
              <a:alpha val="78546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307411" y="404959"/>
            <a:ext cx="18801" cy="18801"/>
          </a:xfrm>
          <a:prstGeom prst="ellipse">
            <a:avLst/>
          </a:prstGeom>
          <a:solidFill>
            <a:srgbClr val="FFFFFF">
              <a:alpha val="65413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682438" y="4843727"/>
            <a:ext cx="18314" cy="18314"/>
          </a:xfrm>
          <a:prstGeom prst="ellipse">
            <a:avLst/>
          </a:prstGeom>
          <a:solidFill>
            <a:srgbClr val="FFFFFF">
              <a:alpha val="52446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3507772" y="6036939"/>
            <a:ext cx="23170" cy="23170"/>
          </a:xfrm>
          <a:prstGeom prst="ellipse">
            <a:avLst/>
          </a:prstGeom>
          <a:solidFill>
            <a:srgbClr val="FFFFFF">
              <a:alpha val="56433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656510" y="2121929"/>
            <a:ext cx="11470" cy="11470"/>
          </a:xfrm>
          <a:prstGeom prst="ellipse">
            <a:avLst/>
          </a:prstGeom>
          <a:solidFill>
            <a:srgbClr val="FFFFFF">
              <a:alpha val="46757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400760" y="126030"/>
            <a:ext cx="13466" cy="13466"/>
          </a:xfrm>
          <a:prstGeom prst="ellipse">
            <a:avLst/>
          </a:prstGeom>
          <a:solidFill>
            <a:srgbClr val="FFFFFF">
              <a:alpha val="69839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939091" y="3774575"/>
            <a:ext cx="18097" cy="18097"/>
          </a:xfrm>
          <a:prstGeom prst="ellipse">
            <a:avLst/>
          </a:prstGeom>
          <a:solidFill>
            <a:srgbClr val="FFFFFF">
              <a:alpha val="66912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971479" y="5870898"/>
            <a:ext cx="19717" cy="19717"/>
          </a:xfrm>
          <a:prstGeom prst="ellipse">
            <a:avLst/>
          </a:prstGeom>
          <a:solidFill>
            <a:srgbClr val="FFFFFF">
              <a:alpha val="65138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856592" y="5822333"/>
            <a:ext cx="22165" cy="22165"/>
          </a:xfrm>
          <a:prstGeom prst="ellipse">
            <a:avLst/>
          </a:prstGeom>
          <a:solidFill>
            <a:srgbClr val="FFFFFF">
              <a:alpha val="62046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0438671" y="4306211"/>
            <a:ext cx="18442" cy="18442"/>
          </a:xfrm>
          <a:prstGeom prst="ellipse">
            <a:avLst/>
          </a:prstGeom>
          <a:solidFill>
            <a:srgbClr val="FFFFFF">
              <a:alpha val="43317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0189333" y="2507868"/>
            <a:ext cx="19159" cy="19159"/>
          </a:xfrm>
          <a:prstGeom prst="ellipse">
            <a:avLst/>
          </a:prstGeom>
          <a:solidFill>
            <a:srgbClr val="FFFFFF">
              <a:alpha val="53889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8986949" y="5930635"/>
            <a:ext cx="20027" cy="20027"/>
          </a:xfrm>
          <a:prstGeom prst="ellipse">
            <a:avLst/>
          </a:prstGeom>
          <a:solidFill>
            <a:srgbClr val="FFFFFF">
              <a:alpha val="42402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7132481" y="5345847"/>
            <a:ext cx="18110" cy="18110"/>
          </a:xfrm>
          <a:prstGeom prst="ellipse">
            <a:avLst/>
          </a:prstGeom>
          <a:solidFill>
            <a:srgbClr val="FFFFFF">
              <a:alpha val="78982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11247088" y="3462837"/>
            <a:ext cx="21988" cy="21988"/>
          </a:xfrm>
          <a:prstGeom prst="ellipse">
            <a:avLst/>
          </a:prstGeom>
          <a:solidFill>
            <a:srgbClr val="FFFFFF">
              <a:alpha val="66343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8539895" y="5022938"/>
            <a:ext cx="19243" cy="19243"/>
          </a:xfrm>
          <a:prstGeom prst="ellipse">
            <a:avLst/>
          </a:prstGeom>
          <a:solidFill>
            <a:srgbClr val="FFFFFF">
              <a:alpha val="6424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0146487" y="4607484"/>
            <a:ext cx="11004" cy="11004"/>
          </a:xfrm>
          <a:prstGeom prst="ellipse">
            <a:avLst/>
          </a:prstGeom>
          <a:solidFill>
            <a:srgbClr val="FFFFFF">
              <a:alpha val="67239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081761" y="6449807"/>
            <a:ext cx="22107" cy="22107"/>
          </a:xfrm>
          <a:prstGeom prst="ellipse">
            <a:avLst/>
          </a:prstGeom>
          <a:solidFill>
            <a:srgbClr val="FFFFFF">
              <a:alpha val="75835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7641399" y="813241"/>
            <a:ext cx="13718" cy="13718"/>
          </a:xfrm>
          <a:prstGeom prst="ellipse">
            <a:avLst/>
          </a:prstGeom>
          <a:solidFill>
            <a:srgbClr val="FFFFFF">
              <a:alpha val="60892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228756" y="6663120"/>
            <a:ext cx="27606" cy="27606"/>
          </a:xfrm>
          <a:prstGeom prst="ellipse">
            <a:avLst/>
          </a:prstGeom>
          <a:solidFill>
            <a:srgbClr val="FFFFFF">
              <a:alpha val="61422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12008270" y="2324776"/>
            <a:ext cx="13422" cy="13422"/>
          </a:xfrm>
          <a:prstGeom prst="ellipse">
            <a:avLst/>
          </a:prstGeom>
          <a:solidFill>
            <a:srgbClr val="FFFFFF">
              <a:alpha val="55697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2228476" y="4731544"/>
            <a:ext cx="15644" cy="15644"/>
          </a:xfrm>
          <a:prstGeom prst="ellipse">
            <a:avLst/>
          </a:prstGeom>
          <a:solidFill>
            <a:srgbClr val="FFFFFF">
              <a:alpha val="45693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6694205" y="2368756"/>
            <a:ext cx="25242" cy="25242"/>
          </a:xfrm>
          <a:prstGeom prst="ellipse">
            <a:avLst/>
          </a:prstGeom>
          <a:solidFill>
            <a:srgbClr val="FFFFFF">
              <a:alpha val="74865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3585730" y="2517746"/>
            <a:ext cx="26410" cy="26410"/>
          </a:xfrm>
          <a:prstGeom prst="ellipse">
            <a:avLst/>
          </a:prstGeom>
          <a:solidFill>
            <a:srgbClr val="FFFFFF">
              <a:alpha val="59263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27094" y="775847"/>
            <a:ext cx="18924" cy="18924"/>
          </a:xfrm>
          <a:prstGeom prst="ellipse">
            <a:avLst/>
          </a:prstGeom>
          <a:solidFill>
            <a:srgbClr val="FFFFFF">
              <a:alpha val="71974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290900" y="3154392"/>
            <a:ext cx="16104" cy="16104"/>
          </a:xfrm>
          <a:prstGeom prst="ellipse">
            <a:avLst/>
          </a:prstGeom>
          <a:solidFill>
            <a:srgbClr val="FFFFFF">
              <a:alpha val="409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129058" y="4742715"/>
            <a:ext cx="18402" cy="18402"/>
          </a:xfrm>
          <a:prstGeom prst="ellipse">
            <a:avLst/>
          </a:prstGeom>
          <a:solidFill>
            <a:srgbClr val="FFFFFF">
              <a:alpha val="59866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363222" y="376149"/>
            <a:ext cx="17463" cy="17463"/>
          </a:xfrm>
          <a:prstGeom prst="ellipse">
            <a:avLst/>
          </a:prstGeom>
          <a:solidFill>
            <a:srgbClr val="FFFFFF">
              <a:alpha val="73071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4144808" y="6734028"/>
            <a:ext cx="12385" cy="12385"/>
          </a:xfrm>
          <a:prstGeom prst="ellipse">
            <a:avLst/>
          </a:prstGeom>
          <a:solidFill>
            <a:srgbClr val="FFFFFF">
              <a:alpha val="52861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9764224" y="6713684"/>
            <a:ext cx="19876" cy="19876"/>
          </a:xfrm>
          <a:prstGeom prst="ellipse">
            <a:avLst/>
          </a:prstGeom>
          <a:solidFill>
            <a:srgbClr val="FFFFFF">
              <a:alpha val="70839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3595971" y="1246452"/>
            <a:ext cx="23453" cy="23453"/>
          </a:xfrm>
          <a:prstGeom prst="ellipse">
            <a:avLst/>
          </a:prstGeom>
          <a:solidFill>
            <a:srgbClr val="FFFFFF">
              <a:alpha val="62316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2192945" y="3963664"/>
            <a:ext cx="26277" cy="26277"/>
          </a:xfrm>
          <a:prstGeom prst="ellipse">
            <a:avLst/>
          </a:prstGeom>
          <a:solidFill>
            <a:srgbClr val="FFFFFF">
              <a:alpha val="44081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4050339" y="6144654"/>
            <a:ext cx="24737" cy="24737"/>
          </a:xfrm>
          <a:prstGeom prst="ellipse">
            <a:avLst/>
          </a:prstGeom>
          <a:solidFill>
            <a:srgbClr val="FFFFFF">
              <a:alpha val="65516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440261" y="1100755"/>
            <a:ext cx="12509" cy="12509"/>
          </a:xfrm>
          <a:prstGeom prst="ellipse">
            <a:avLst/>
          </a:prstGeom>
          <a:solidFill>
            <a:srgbClr val="FFFFFF">
              <a:alpha val="53042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6561280" y="6273300"/>
            <a:ext cx="15108" cy="15108"/>
          </a:xfrm>
          <a:prstGeom prst="ellipse">
            <a:avLst/>
          </a:prstGeom>
          <a:solidFill>
            <a:srgbClr val="FFFFFF">
              <a:alpha val="67894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3302324" y="749623"/>
            <a:ext cx="26888" cy="26888"/>
          </a:xfrm>
          <a:prstGeom prst="ellipse">
            <a:avLst/>
          </a:prstGeom>
          <a:solidFill>
            <a:srgbClr val="FFFFFF">
              <a:alpha val="5723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9022061" y="4511058"/>
            <a:ext cx="15112" cy="15112"/>
          </a:xfrm>
          <a:prstGeom prst="ellipse">
            <a:avLst/>
          </a:prstGeom>
          <a:solidFill>
            <a:srgbClr val="FFFFFF">
              <a:alpha val="58584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997876" y="4518936"/>
            <a:ext cx="27645" cy="27645"/>
          </a:xfrm>
          <a:prstGeom prst="ellipse">
            <a:avLst/>
          </a:prstGeom>
          <a:solidFill>
            <a:srgbClr val="FFFFFF">
              <a:alpha val="57632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3457194" y="1958593"/>
            <a:ext cx="20234" cy="20234"/>
          </a:xfrm>
          <a:prstGeom prst="ellipse">
            <a:avLst/>
          </a:prstGeom>
          <a:solidFill>
            <a:srgbClr val="FFFFFF">
              <a:alpha val="59315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900482" y="2333360"/>
            <a:ext cx="25166" cy="25166"/>
          </a:xfrm>
          <a:prstGeom prst="ellipse">
            <a:avLst/>
          </a:prstGeom>
          <a:solidFill>
            <a:srgbClr val="FFFFFF">
              <a:alpha val="52273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5817654" y="3272572"/>
            <a:ext cx="21217" cy="21217"/>
          </a:xfrm>
          <a:prstGeom prst="ellipse">
            <a:avLst/>
          </a:prstGeom>
          <a:solidFill>
            <a:srgbClr val="FFFFFF">
              <a:alpha val="6663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451965" y="627562"/>
            <a:ext cx="16967" cy="16967"/>
          </a:xfrm>
          <a:prstGeom prst="ellipse">
            <a:avLst/>
          </a:prstGeom>
          <a:solidFill>
            <a:srgbClr val="FFFFFF">
              <a:alpha val="45103"/>
            </a:srgbClr>
          </a:solidFill>
          <a:ln/>
        </p:spPr>
      </p:sp>
      <p:sp>
        <p:nvSpPr>
          <p:cNvPr id="70" name="Shape 68"/>
          <p:cNvSpPr/>
          <p:nvPr/>
        </p:nvSpPr>
        <p:spPr>
          <a:xfrm>
            <a:off x="8579396" y="5997663"/>
            <a:ext cx="18286" cy="18286"/>
          </a:xfrm>
          <a:prstGeom prst="ellipse">
            <a:avLst/>
          </a:prstGeom>
          <a:solidFill>
            <a:srgbClr val="FFFFFF">
              <a:alpha val="47444"/>
            </a:srgbClr>
          </a:solidFill>
          <a:ln/>
        </p:spPr>
      </p:sp>
      <p:sp>
        <p:nvSpPr>
          <p:cNvPr id="71" name="Shape 69"/>
          <p:cNvSpPr/>
          <p:nvPr/>
        </p:nvSpPr>
        <p:spPr>
          <a:xfrm>
            <a:off x="4768677" y="248209"/>
            <a:ext cx="26304" cy="26304"/>
          </a:xfrm>
          <a:prstGeom prst="ellipse">
            <a:avLst/>
          </a:prstGeom>
          <a:solidFill>
            <a:srgbClr val="FFFFFF">
              <a:alpha val="68221"/>
            </a:srgbClr>
          </a:solidFill>
          <a:ln/>
        </p:spPr>
      </p:sp>
      <p:sp>
        <p:nvSpPr>
          <p:cNvPr id="72" name="Shape 70"/>
          <p:cNvSpPr/>
          <p:nvPr/>
        </p:nvSpPr>
        <p:spPr>
          <a:xfrm>
            <a:off x="2412606" y="1328532"/>
            <a:ext cx="10991" cy="10991"/>
          </a:xfrm>
          <a:prstGeom prst="ellipse">
            <a:avLst/>
          </a:prstGeom>
          <a:solidFill>
            <a:srgbClr val="FFFFFF">
              <a:alpha val="67928"/>
            </a:srgbClr>
          </a:solidFill>
          <a:ln/>
        </p:spPr>
      </p:sp>
      <p:sp>
        <p:nvSpPr>
          <p:cNvPr id="73" name="Shape 71"/>
          <p:cNvSpPr/>
          <p:nvPr/>
        </p:nvSpPr>
        <p:spPr>
          <a:xfrm>
            <a:off x="3617916" y="6359966"/>
            <a:ext cx="24953" cy="24953"/>
          </a:xfrm>
          <a:prstGeom prst="ellipse">
            <a:avLst/>
          </a:prstGeom>
          <a:solidFill>
            <a:srgbClr val="FFFFFF">
              <a:alpha val="57429"/>
            </a:srgbClr>
          </a:solidFill>
          <a:ln/>
        </p:spPr>
      </p:sp>
      <p:sp>
        <p:nvSpPr>
          <p:cNvPr id="74" name="Shape 72"/>
          <p:cNvSpPr/>
          <p:nvPr/>
        </p:nvSpPr>
        <p:spPr>
          <a:xfrm>
            <a:off x="5976913" y="17845"/>
            <a:ext cx="18521" cy="18521"/>
          </a:xfrm>
          <a:prstGeom prst="ellipse">
            <a:avLst/>
          </a:prstGeom>
          <a:solidFill>
            <a:srgbClr val="FFFFFF">
              <a:alpha val="75737"/>
            </a:srgbClr>
          </a:solidFill>
          <a:ln/>
        </p:spPr>
      </p:sp>
      <p:sp>
        <p:nvSpPr>
          <p:cNvPr id="75" name="Shape 73"/>
          <p:cNvSpPr/>
          <p:nvPr/>
        </p:nvSpPr>
        <p:spPr>
          <a:xfrm>
            <a:off x="5276132" y="1775501"/>
            <a:ext cx="14497" cy="14497"/>
          </a:xfrm>
          <a:prstGeom prst="ellipse">
            <a:avLst/>
          </a:prstGeom>
          <a:solidFill>
            <a:srgbClr val="FFFFFF">
              <a:alpha val="61123"/>
            </a:srgbClr>
          </a:solidFill>
          <a:ln/>
        </p:spPr>
      </p:sp>
      <p:sp>
        <p:nvSpPr>
          <p:cNvPr id="76" name="Shape 74"/>
          <p:cNvSpPr/>
          <p:nvPr/>
        </p:nvSpPr>
        <p:spPr>
          <a:xfrm>
            <a:off x="6330961" y="1134269"/>
            <a:ext cx="20783" cy="20783"/>
          </a:xfrm>
          <a:prstGeom prst="ellipse">
            <a:avLst/>
          </a:prstGeom>
          <a:solidFill>
            <a:srgbClr val="FFFFFF">
              <a:alpha val="55563"/>
            </a:srgbClr>
          </a:solidFill>
          <a:ln/>
        </p:spPr>
      </p:sp>
      <p:sp>
        <p:nvSpPr>
          <p:cNvPr id="77" name="Shape 75"/>
          <p:cNvSpPr/>
          <p:nvPr/>
        </p:nvSpPr>
        <p:spPr>
          <a:xfrm>
            <a:off x="5379378" y="295481"/>
            <a:ext cx="28349" cy="28349"/>
          </a:xfrm>
          <a:prstGeom prst="ellipse">
            <a:avLst/>
          </a:prstGeom>
          <a:solidFill>
            <a:srgbClr val="FFFFFF">
              <a:alpha val="62513"/>
            </a:srgbClr>
          </a:solidFill>
          <a:ln/>
        </p:spPr>
      </p:sp>
      <p:sp>
        <p:nvSpPr>
          <p:cNvPr id="78" name="Shape 76"/>
          <p:cNvSpPr/>
          <p:nvPr/>
        </p:nvSpPr>
        <p:spPr>
          <a:xfrm>
            <a:off x="4979559" y="6540471"/>
            <a:ext cx="21390" cy="21390"/>
          </a:xfrm>
          <a:prstGeom prst="ellipse">
            <a:avLst/>
          </a:prstGeom>
          <a:solidFill>
            <a:srgbClr val="FFFFFF">
              <a:alpha val="78022"/>
            </a:srgbClr>
          </a:solidFill>
          <a:ln/>
        </p:spPr>
      </p:sp>
      <p:sp>
        <p:nvSpPr>
          <p:cNvPr id="79" name="Shape 77"/>
          <p:cNvSpPr/>
          <p:nvPr/>
        </p:nvSpPr>
        <p:spPr>
          <a:xfrm>
            <a:off x="466595" y="1750572"/>
            <a:ext cx="17968" cy="17968"/>
          </a:xfrm>
          <a:prstGeom prst="ellipse">
            <a:avLst/>
          </a:prstGeom>
          <a:solidFill>
            <a:srgbClr val="FFFFFF">
              <a:alpha val="55178"/>
            </a:srgbClr>
          </a:solidFill>
          <a:ln/>
        </p:spPr>
      </p:sp>
      <p:sp>
        <p:nvSpPr>
          <p:cNvPr id="80" name="Shape 78"/>
          <p:cNvSpPr/>
          <p:nvPr/>
        </p:nvSpPr>
        <p:spPr>
          <a:xfrm>
            <a:off x="11102041" y="5653117"/>
            <a:ext cx="13115" cy="13115"/>
          </a:xfrm>
          <a:prstGeom prst="ellipse">
            <a:avLst/>
          </a:prstGeom>
          <a:solidFill>
            <a:srgbClr val="FFFFFF">
              <a:alpha val="41881"/>
            </a:srgbClr>
          </a:solidFill>
          <a:ln/>
        </p:spPr>
      </p:sp>
      <p:sp>
        <p:nvSpPr>
          <p:cNvPr id="81" name="Shape 79"/>
          <p:cNvSpPr/>
          <p:nvPr/>
        </p:nvSpPr>
        <p:spPr>
          <a:xfrm>
            <a:off x="9648855" y="6479440"/>
            <a:ext cx="25573" cy="25573"/>
          </a:xfrm>
          <a:prstGeom prst="ellipse">
            <a:avLst/>
          </a:prstGeom>
          <a:solidFill>
            <a:srgbClr val="FFFFFF">
              <a:alpha val="51959"/>
            </a:srgbClr>
          </a:solidFill>
          <a:ln/>
        </p:spPr>
      </p:sp>
      <p:sp>
        <p:nvSpPr>
          <p:cNvPr id="82" name="Shape 80"/>
          <p:cNvSpPr/>
          <p:nvPr/>
        </p:nvSpPr>
        <p:spPr>
          <a:xfrm>
            <a:off x="6339739" y="5922874"/>
            <a:ext cx="28699" cy="28699"/>
          </a:xfrm>
          <a:prstGeom prst="ellipse">
            <a:avLst/>
          </a:prstGeom>
          <a:solidFill>
            <a:srgbClr val="FFFFFF">
              <a:alpha val="69608"/>
            </a:srgbClr>
          </a:solidFill>
          <a:ln/>
        </p:spPr>
      </p:sp>
      <p:sp>
        <p:nvSpPr>
          <p:cNvPr id="83" name="Shape 81"/>
          <p:cNvSpPr/>
          <p:nvPr/>
        </p:nvSpPr>
        <p:spPr>
          <a:xfrm>
            <a:off x="6892965" y="88753"/>
            <a:ext cx="21589" cy="21589"/>
          </a:xfrm>
          <a:prstGeom prst="ellipse">
            <a:avLst/>
          </a:prstGeom>
          <a:solidFill>
            <a:srgbClr val="FFFFFF">
              <a:alpha val="67175"/>
            </a:srgbClr>
          </a:solidFill>
          <a:ln/>
        </p:spPr>
      </p:sp>
      <p:sp>
        <p:nvSpPr>
          <p:cNvPr id="84" name="Shape 82"/>
          <p:cNvSpPr/>
          <p:nvPr/>
        </p:nvSpPr>
        <p:spPr>
          <a:xfrm>
            <a:off x="3032085" y="6164409"/>
            <a:ext cx="20951" cy="20951"/>
          </a:xfrm>
          <a:prstGeom prst="ellipse">
            <a:avLst/>
          </a:prstGeom>
          <a:solidFill>
            <a:srgbClr val="FFFFFF">
              <a:alpha val="76265"/>
            </a:srgbClr>
          </a:solidFill>
          <a:ln/>
        </p:spPr>
      </p:sp>
      <p:sp>
        <p:nvSpPr>
          <p:cNvPr id="85" name="Shape 83"/>
          <p:cNvSpPr/>
          <p:nvPr/>
        </p:nvSpPr>
        <p:spPr>
          <a:xfrm>
            <a:off x="7698456" y="4507177"/>
            <a:ext cx="28592" cy="28592"/>
          </a:xfrm>
          <a:prstGeom prst="ellipse">
            <a:avLst/>
          </a:prstGeom>
          <a:solidFill>
            <a:srgbClr val="FFFFFF">
              <a:alpha val="72186"/>
            </a:srgbClr>
          </a:solidFill>
          <a:ln/>
        </p:spPr>
      </p:sp>
      <p:sp>
        <p:nvSpPr>
          <p:cNvPr id="86" name="Shape 84"/>
          <p:cNvSpPr/>
          <p:nvPr/>
        </p:nvSpPr>
        <p:spPr>
          <a:xfrm>
            <a:off x="878119" y="1890389"/>
            <a:ext cx="11097" cy="11097"/>
          </a:xfrm>
          <a:prstGeom prst="ellipse">
            <a:avLst/>
          </a:prstGeom>
          <a:solidFill>
            <a:srgbClr val="FFFFFF">
              <a:alpha val="71729"/>
            </a:srgbClr>
          </a:solidFill>
          <a:ln/>
        </p:spPr>
      </p:sp>
      <p:sp>
        <p:nvSpPr>
          <p:cNvPr id="87" name="Shape 85"/>
          <p:cNvSpPr/>
          <p:nvPr/>
        </p:nvSpPr>
        <p:spPr>
          <a:xfrm>
            <a:off x="5444169" y="3309379"/>
            <a:ext cx="19716" cy="19716"/>
          </a:xfrm>
          <a:prstGeom prst="ellipse">
            <a:avLst/>
          </a:prstGeom>
          <a:solidFill>
            <a:srgbClr val="FFFFFF">
              <a:alpha val="44276"/>
            </a:srgbClr>
          </a:solidFill>
          <a:ln/>
        </p:spPr>
      </p:sp>
      <p:sp>
        <p:nvSpPr>
          <p:cNvPr id="88" name="Shape 86"/>
          <p:cNvSpPr/>
          <p:nvPr/>
        </p:nvSpPr>
        <p:spPr>
          <a:xfrm>
            <a:off x="479762" y="2075480"/>
            <a:ext cx="11553" cy="11553"/>
          </a:xfrm>
          <a:prstGeom prst="ellipse">
            <a:avLst/>
          </a:prstGeom>
          <a:solidFill>
            <a:srgbClr val="FFFFFF">
              <a:alpha val="76246"/>
            </a:srgbClr>
          </a:solidFill>
          <a:ln/>
        </p:spPr>
      </p:sp>
      <p:sp>
        <p:nvSpPr>
          <p:cNvPr id="89" name="Shape 87"/>
          <p:cNvSpPr/>
          <p:nvPr/>
        </p:nvSpPr>
        <p:spPr>
          <a:xfrm>
            <a:off x="1183469" y="1914025"/>
            <a:ext cx="12119" cy="12119"/>
          </a:xfrm>
          <a:prstGeom prst="ellipse">
            <a:avLst/>
          </a:prstGeom>
          <a:solidFill>
            <a:srgbClr val="FFFFFF">
              <a:alpha val="68875"/>
            </a:srgbClr>
          </a:solidFill>
          <a:ln/>
        </p:spPr>
      </p:sp>
      <p:sp>
        <p:nvSpPr>
          <p:cNvPr id="90" name="Shape 88"/>
          <p:cNvSpPr/>
          <p:nvPr/>
        </p:nvSpPr>
        <p:spPr>
          <a:xfrm>
            <a:off x="633169" y="2486348"/>
            <a:ext cx="15772" cy="15772"/>
          </a:xfrm>
          <a:prstGeom prst="ellipse">
            <a:avLst/>
          </a:prstGeom>
          <a:solidFill>
            <a:srgbClr val="FFFFFF">
              <a:alpha val="49323"/>
            </a:srgbClr>
          </a:solidFill>
          <a:ln/>
        </p:spPr>
      </p:sp>
      <p:sp>
        <p:nvSpPr>
          <p:cNvPr id="91" name="Shape 89"/>
          <p:cNvSpPr/>
          <p:nvPr/>
        </p:nvSpPr>
        <p:spPr>
          <a:xfrm>
            <a:off x="4998578" y="3199783"/>
            <a:ext cx="26348" cy="26348"/>
          </a:xfrm>
          <a:prstGeom prst="ellipse">
            <a:avLst/>
          </a:prstGeom>
          <a:solidFill>
            <a:srgbClr val="FFFFFF">
              <a:alpha val="55121"/>
            </a:srgbClr>
          </a:solidFill>
          <a:ln/>
        </p:spPr>
      </p:sp>
      <p:sp>
        <p:nvSpPr>
          <p:cNvPr id="92" name="Shape 90"/>
          <p:cNvSpPr/>
          <p:nvPr/>
        </p:nvSpPr>
        <p:spPr>
          <a:xfrm>
            <a:off x="-2743200" y="5120640"/>
            <a:ext cx="17647920" cy="7315200"/>
          </a:xfrm>
          <a:prstGeom prst="ellipse">
            <a:avLst/>
          </a:prstGeom>
          <a:solidFill>
            <a:srgbClr val="1C5D99">
              <a:alpha val="22000"/>
            </a:srgbClr>
          </a:solidFill>
          <a:ln/>
        </p:spPr>
      </p:sp>
      <p:sp>
        <p:nvSpPr>
          <p:cNvPr id="93" name="Text 91"/>
          <p:cNvSpPr/>
          <p:nvPr/>
        </p:nvSpPr>
        <p:spPr>
          <a:xfrm>
            <a:off x="822960" y="1417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4FD1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OF EXPERIMENTAL PARTICLE PHYSICS — F9</a:t>
            </a:r>
            <a:endParaRPr lang="en-US" sz="1300" dirty="0"/>
          </a:p>
        </p:txBody>
      </p:sp>
      <p:sp>
        <p:nvSpPr>
          <p:cNvPr id="94" name="Text 92"/>
          <p:cNvSpPr/>
          <p:nvPr/>
        </p:nvSpPr>
        <p:spPr>
          <a:xfrm>
            <a:off x="822960" y="182880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Astroparticle Physics at F9</a:t>
            </a:r>
            <a:endParaRPr lang="en-US" sz="4400" dirty="0"/>
          </a:p>
        </p:txBody>
      </p:sp>
      <p:sp>
        <p:nvSpPr>
          <p:cNvPr id="95" name="Text 93"/>
          <p:cNvSpPr/>
          <p:nvPr/>
        </p:nvSpPr>
        <p:spPr>
          <a:xfrm>
            <a:off x="822960" y="2788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Ultra-high-energy cosmic rays and very-high-energy gamma rays
</a:t>
            </a:r>
            <a:endParaRPr lang="en-US" sz="20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2A3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Pierre Auger Observatory  ·  CTAO</a:t>
            </a:r>
            <a:endParaRPr lang="en-US" sz="2000" dirty="0"/>
          </a:p>
        </p:txBody>
      </p:sp>
      <p:sp>
        <p:nvSpPr>
          <p:cNvPr id="96" name="Shape 94"/>
          <p:cNvSpPr/>
          <p:nvPr/>
        </p:nvSpPr>
        <p:spPr>
          <a:xfrm>
            <a:off x="822960" y="3977640"/>
            <a:ext cx="2926080" cy="0"/>
          </a:xfrm>
          <a:prstGeom prst="line">
            <a:avLst/>
          </a:prstGeom>
          <a:noFill/>
          <a:ln w="25400">
            <a:solidFill>
              <a:srgbClr val="1C5D99"/>
            </a:solidFill>
            <a:prstDash val="solid"/>
          </a:ln>
        </p:spPr>
      </p:sp>
      <p:sp>
        <p:nvSpPr>
          <p:cNvPr id="97" name="Text 95"/>
          <p:cNvSpPr/>
          <p:nvPr/>
        </p:nvSpPr>
        <p:spPr>
          <a:xfrm>
            <a:off x="822960" y="416052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Jožef Stefan Institute, Ljubljana</a:t>
            </a:r>
            <a:endParaRPr lang="en-US" sz="1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collaboration with the Center for Astrophysics and Cosmology (CAC), University of Nova Gorica</a:t>
            </a:r>
            <a:endParaRPr lang="en-US" sz="1400" dirty="0"/>
          </a:p>
        </p:txBody>
      </p:sp>
      <p:sp>
        <p:nvSpPr>
          <p:cNvPr id="98" name="Text 96"/>
          <p:cNvSpPr/>
          <p:nvPr/>
        </p:nvSpPr>
        <p:spPr>
          <a:xfrm>
            <a:off x="822960" y="6035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E93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15-minute overview  ·  Group activities &amp; collaboration</a:t>
            </a:r>
            <a:endParaRPr lang="en-US" sz="1200" dirty="0"/>
          </a:p>
        </p:txBody>
      </p:sp>
      <p:sp>
        <p:nvSpPr>
          <p:cNvPr id="106" name="Shape 90">
            <a:extLst>
              <a:ext uri="{FF2B5EF4-FFF2-40B4-BE49-F238E27FC236}">
                <a16:creationId xmlns:a16="http://schemas.microsoft.com/office/drawing/2014/main" id="{B608AB71-76F3-1842-0FAD-3BE3306407B8}"/>
              </a:ext>
            </a:extLst>
          </p:cNvPr>
          <p:cNvSpPr/>
          <p:nvPr/>
        </p:nvSpPr>
        <p:spPr>
          <a:xfrm>
            <a:off x="-2727960" y="5129741"/>
            <a:ext cx="17647920" cy="7315200"/>
          </a:xfrm>
          <a:prstGeom prst="ellipse">
            <a:avLst/>
          </a:prstGeom>
          <a:solidFill>
            <a:srgbClr val="1C5D99">
              <a:alpha val="22000"/>
            </a:srgbClr>
          </a:solidFill>
          <a:ln/>
        </p:spPr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id="{9864B1B9-2E88-858F-1964-5D93C09D3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257" y="5576862"/>
            <a:ext cx="1054100" cy="1092200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3783D2FE-349D-D48E-9C56-184889515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0721" y="5694539"/>
            <a:ext cx="7620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3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Outline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143000"/>
            <a:ext cx="548640" cy="54864"/>
          </a:xfrm>
          <a:prstGeom prst="rect">
            <a:avLst/>
          </a:prstGeom>
          <a:solidFill>
            <a:srgbClr val="F2A354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600200"/>
            <a:ext cx="521208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709928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2A3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00200" y="16916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600200" y="1984248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questions in ultra-high-energy astrophysics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40080" y="2514600"/>
            <a:ext cx="521208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22960" y="2624328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2A3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1600200" y="26060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600200" y="2898648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cosmic rays and gamma rays together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0080" y="3429000"/>
            <a:ext cx="521208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22960" y="3538728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2A3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1600200" y="3520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experiments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600200" y="3813048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Pierre Auger Observatory and CTAO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309360" y="1600200"/>
            <a:ext cx="521208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492240" y="1709928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2A3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7269480" y="16916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group activities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269480" y="1984248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contribute, hardware to analysis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309360" y="2514600"/>
            <a:ext cx="521208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492240" y="2624328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2A3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7269480" y="26060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Collaboration with CAC UNG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269480" y="2898648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joint Slovenian astroparticle effort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309360" y="3429000"/>
            <a:ext cx="521208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492240" y="3538728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2A3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7269480" y="3520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Outlook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7269480" y="3813048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 and what's next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5D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THE PROBLEM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413F03D-6014-8D71-84F2-99FE007D2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58" y="1544080"/>
            <a:ext cx="3848100" cy="46101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0E0126C-9603-6558-173C-514C98513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258" y="1600200"/>
            <a:ext cx="1612900" cy="18288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0D4734E-20E4-534D-9EE9-4E53427CB1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308" y="1574972"/>
            <a:ext cx="1828800" cy="4191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A3E7D71-1CF8-4F10-FB43-9AD4BA6158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308" y="2980811"/>
            <a:ext cx="1828800" cy="2794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E218846-BC13-DA99-E1F2-0C80A254D7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0933" y="3429000"/>
            <a:ext cx="2286000" cy="2286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813C763-7AA0-2E71-76C2-7D04812680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9533" y="3990804"/>
            <a:ext cx="1828800" cy="4191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551A846-3733-8512-F9B5-08D0B23742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4158" y="5073478"/>
            <a:ext cx="1828800" cy="4191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9730DA7-870A-6BAB-000D-9FDF12C30F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6033" y="4072771"/>
            <a:ext cx="660400" cy="18288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C2FC138-7CF3-7BEA-AB33-BB4D20B859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24833" y="4054989"/>
            <a:ext cx="660400" cy="18288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29FE1A8-366C-F0EF-E201-62547DF530C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66333" y="1557381"/>
            <a:ext cx="660400" cy="18288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465960C-19A6-EE79-9E0C-218E1840772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03459" y="1834057"/>
            <a:ext cx="4691078" cy="418393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65819FB-C808-4FE1-EE29-6208066216C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23137" y="1355525"/>
            <a:ext cx="2751363" cy="4553980"/>
          </a:xfrm>
          <a:prstGeom prst="rect">
            <a:avLst/>
          </a:prstGeom>
        </p:spPr>
      </p:pic>
      <p:sp>
        <p:nvSpPr>
          <p:cNvPr id="39" name="Text 1">
            <a:extLst>
              <a:ext uri="{FF2B5EF4-FFF2-40B4-BE49-F238E27FC236}">
                <a16:creationId xmlns:a16="http://schemas.microsoft.com/office/drawing/2014/main" id="{75AD28A3-ADB6-9AED-7557-1391EE441A3B}"/>
              </a:ext>
            </a:extLst>
          </p:cNvPr>
          <p:cNvSpPr/>
          <p:nvPr/>
        </p:nvSpPr>
        <p:spPr>
          <a:xfrm>
            <a:off x="640080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3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highest-energy particles in the Universe</a:t>
            </a:r>
            <a:endParaRPr lang="en-US" sz="2800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64228F7-E723-92F2-AC6B-88D968351D6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79308" y="6126480"/>
            <a:ext cx="4572000" cy="40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C6CDC3-7985-1334-BACE-99EA67A96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4FEFCFC-40C7-9EEF-07C9-994BB5F4A71D}"/>
              </a:ext>
            </a:extLst>
          </p:cNvPr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5D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THE PROBLEM</a:t>
            </a:r>
            <a:endParaRPr lang="en-US" sz="13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62D0FF0-DFEE-C88D-6A12-12CC15ABB92D}"/>
              </a:ext>
            </a:extLst>
          </p:cNvPr>
          <p:cNvSpPr/>
          <p:nvPr/>
        </p:nvSpPr>
        <p:spPr>
          <a:xfrm>
            <a:off x="640080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3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highest-energy particles in the Universe</a:t>
            </a:r>
            <a:endParaRPr lang="en-US" sz="28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E829550-9210-81DE-F52D-78A55E048941}"/>
              </a:ext>
            </a:extLst>
          </p:cNvPr>
          <p:cNvSpPr/>
          <p:nvPr/>
        </p:nvSpPr>
        <p:spPr>
          <a:xfrm>
            <a:off x="640080" y="150876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50" b="1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Ultra-high-energy cosmic rays (UHECRs) </a:t>
            </a:r>
            <a:r>
              <a:rPr lang="en-US" sz="14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energies beyond 10</a:t>
            </a:r>
            <a:r>
              <a:rPr lang="en-US" sz="1450" baseline="300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r>
              <a:rPr lang="en-US" sz="14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eV — millions of times higher than any accelerator on Earth can produce. Fundamental questions remain open:</a:t>
            </a:r>
            <a:endParaRPr lang="en-US" sz="145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AA61F414-7D6C-4126-87D3-A975D5D7ACD5}"/>
              </a:ext>
            </a:extLst>
          </p:cNvPr>
          <p:cNvSpPr/>
          <p:nvPr/>
        </p:nvSpPr>
        <p:spPr>
          <a:xfrm>
            <a:off x="640080" y="2331720"/>
            <a:ext cx="2606040" cy="3383280"/>
          </a:xfrm>
          <a:prstGeom prst="roundRect">
            <a:avLst>
              <a:gd name="adj" fmla="val 2807"/>
            </a:avLst>
          </a:prstGeom>
          <a:solidFill>
            <a:srgbClr val="0F1E45"/>
          </a:solidFill>
          <a:ln/>
        </p:spPr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9F18C64F-4975-7B75-9E9E-1F301069183C}"/>
              </a:ext>
            </a:extLst>
          </p:cNvPr>
          <p:cNvSpPr/>
          <p:nvPr/>
        </p:nvSpPr>
        <p:spPr>
          <a:xfrm>
            <a:off x="868680" y="2606040"/>
            <a:ext cx="457200" cy="457200"/>
          </a:xfrm>
          <a:prstGeom prst="ellipse">
            <a:avLst/>
          </a:prstGeom>
          <a:solidFill>
            <a:srgbClr val="1C5D99"/>
          </a:solidFill>
          <a:ln/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FFB36E2-A707-2E1E-3ED6-094FADFE7AC9}"/>
              </a:ext>
            </a:extLst>
          </p:cNvPr>
          <p:cNvSpPr/>
          <p:nvPr/>
        </p:nvSpPr>
        <p:spPr>
          <a:xfrm>
            <a:off x="86868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29C86CF-C0FC-84F0-EC81-CE8F78BDE7E5}"/>
              </a:ext>
            </a:extLst>
          </p:cNvPr>
          <p:cNvSpPr/>
          <p:nvPr/>
        </p:nvSpPr>
        <p:spPr>
          <a:xfrm>
            <a:off x="868680" y="324612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2A3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</a:t>
            </a:r>
            <a:endParaRPr lang="en-US" sz="15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CA367A4-B499-2665-852D-3C7C36D1AD49}"/>
              </a:ext>
            </a:extLst>
          </p:cNvPr>
          <p:cNvSpPr/>
          <p:nvPr/>
        </p:nvSpPr>
        <p:spPr>
          <a:xfrm>
            <a:off x="868680" y="3611880"/>
            <a:ext cx="2148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and how are these particles accelerated? Which astrophysical sources reach such extreme energies?</a:t>
            </a:r>
            <a:endParaRPr lang="en-US" sz="115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4AD3C745-640C-AE6E-5D9F-57ABF845C807}"/>
              </a:ext>
            </a:extLst>
          </p:cNvPr>
          <p:cNvSpPr/>
          <p:nvPr/>
        </p:nvSpPr>
        <p:spPr>
          <a:xfrm>
            <a:off x="3383280" y="2331720"/>
            <a:ext cx="2606040" cy="3383280"/>
          </a:xfrm>
          <a:prstGeom prst="roundRect">
            <a:avLst>
              <a:gd name="adj" fmla="val 2807"/>
            </a:avLst>
          </a:prstGeom>
          <a:solidFill>
            <a:srgbClr val="0F1E45"/>
          </a:solidFill>
          <a:ln/>
        </p:spPr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C50C4C9B-8C41-A8B7-5E19-BEFD364F47CD}"/>
              </a:ext>
            </a:extLst>
          </p:cNvPr>
          <p:cNvSpPr/>
          <p:nvPr/>
        </p:nvSpPr>
        <p:spPr>
          <a:xfrm>
            <a:off x="3611880" y="2606040"/>
            <a:ext cx="457200" cy="457200"/>
          </a:xfrm>
          <a:prstGeom prst="ellipse">
            <a:avLst/>
          </a:prstGeom>
          <a:solidFill>
            <a:srgbClr val="1C5D99"/>
          </a:solidFill>
          <a:ln/>
        </p:spPr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6C91D199-FA11-C229-81D2-185495897F6A}"/>
              </a:ext>
            </a:extLst>
          </p:cNvPr>
          <p:cNvSpPr/>
          <p:nvPr/>
        </p:nvSpPr>
        <p:spPr>
          <a:xfrm>
            <a:off x="361188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6FD5251A-1C49-DA22-24D4-DE4CF56C1768}"/>
              </a:ext>
            </a:extLst>
          </p:cNvPr>
          <p:cNvSpPr/>
          <p:nvPr/>
        </p:nvSpPr>
        <p:spPr>
          <a:xfrm>
            <a:off x="3611880" y="324612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2A3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Composition</a:t>
            </a:r>
            <a:endParaRPr lang="en-US" sz="15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FC6E433E-22CD-809C-A82B-D27562F17BFD}"/>
              </a:ext>
            </a:extLst>
          </p:cNvPr>
          <p:cNvSpPr/>
          <p:nvPr/>
        </p:nvSpPr>
        <p:spPr>
          <a:xfrm>
            <a:off x="3611880" y="3611880"/>
            <a:ext cx="2148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the primaries protons, or heavier nuclei? The answer shapes every other conclusion.</a:t>
            </a:r>
            <a:endParaRPr lang="en-US" sz="115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8A4DF318-57F1-02CC-5EAD-75757EBC5BA0}"/>
              </a:ext>
            </a:extLst>
          </p:cNvPr>
          <p:cNvSpPr/>
          <p:nvPr/>
        </p:nvSpPr>
        <p:spPr>
          <a:xfrm>
            <a:off x="6126480" y="2331720"/>
            <a:ext cx="2606040" cy="3383280"/>
          </a:xfrm>
          <a:prstGeom prst="roundRect">
            <a:avLst>
              <a:gd name="adj" fmla="val 2807"/>
            </a:avLst>
          </a:prstGeom>
          <a:solidFill>
            <a:srgbClr val="0F1E45"/>
          </a:solidFill>
          <a:ln/>
        </p:spPr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DA027ADA-F469-57D3-00EF-CDA89D339A48}"/>
              </a:ext>
            </a:extLst>
          </p:cNvPr>
          <p:cNvSpPr/>
          <p:nvPr/>
        </p:nvSpPr>
        <p:spPr>
          <a:xfrm>
            <a:off x="6355080" y="2606040"/>
            <a:ext cx="457200" cy="457200"/>
          </a:xfrm>
          <a:prstGeom prst="ellipse">
            <a:avLst/>
          </a:prstGeom>
          <a:solidFill>
            <a:srgbClr val="1C5D99"/>
          </a:solidFill>
          <a:ln/>
        </p:spPr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56281BF-25AA-D328-91E4-3B7EB8F9C207}"/>
              </a:ext>
            </a:extLst>
          </p:cNvPr>
          <p:cNvSpPr/>
          <p:nvPr/>
        </p:nvSpPr>
        <p:spPr>
          <a:xfrm>
            <a:off x="635508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5D0BF385-16D6-ED0B-8EDD-F39DE7E24723}"/>
              </a:ext>
            </a:extLst>
          </p:cNvPr>
          <p:cNvSpPr/>
          <p:nvPr/>
        </p:nvSpPr>
        <p:spPr>
          <a:xfrm>
            <a:off x="6355080" y="324612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2A3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Propagation</a:t>
            </a:r>
            <a:endParaRPr lang="en-US" sz="150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9759BB37-BA80-FE75-4BDA-2C15A39239A6}"/>
              </a:ext>
            </a:extLst>
          </p:cNvPr>
          <p:cNvSpPr/>
          <p:nvPr/>
        </p:nvSpPr>
        <p:spPr>
          <a:xfrm>
            <a:off x="6355080" y="3611880"/>
            <a:ext cx="2148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cosmic magnetic fields and interactions with the CMB (the GZK effect) shape what we observe?</a:t>
            </a:r>
            <a:endParaRPr lang="en-US" sz="115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2F138840-A4B7-A855-30C1-26E2B0E049B4}"/>
              </a:ext>
            </a:extLst>
          </p:cNvPr>
          <p:cNvSpPr/>
          <p:nvPr/>
        </p:nvSpPr>
        <p:spPr>
          <a:xfrm>
            <a:off x="8869680" y="2331720"/>
            <a:ext cx="2606040" cy="3383280"/>
          </a:xfrm>
          <a:prstGeom prst="roundRect">
            <a:avLst>
              <a:gd name="adj" fmla="val 2807"/>
            </a:avLst>
          </a:prstGeom>
          <a:solidFill>
            <a:srgbClr val="0F1E45"/>
          </a:solidFill>
          <a:ln/>
        </p:spPr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BB3D5A9C-71DE-AA1D-08C4-70405D8775C2}"/>
              </a:ext>
            </a:extLst>
          </p:cNvPr>
          <p:cNvSpPr/>
          <p:nvPr/>
        </p:nvSpPr>
        <p:spPr>
          <a:xfrm>
            <a:off x="9098280" y="2606040"/>
            <a:ext cx="457200" cy="457200"/>
          </a:xfrm>
          <a:prstGeom prst="ellipse">
            <a:avLst/>
          </a:prstGeom>
          <a:solidFill>
            <a:srgbClr val="1C5D99"/>
          </a:solidFill>
          <a:ln/>
        </p:spPr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0769BCA7-8864-2BB7-F7FD-B34751AB59A0}"/>
              </a:ext>
            </a:extLst>
          </p:cNvPr>
          <p:cNvSpPr/>
          <p:nvPr/>
        </p:nvSpPr>
        <p:spPr>
          <a:xfrm>
            <a:off x="909828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7906CB94-A957-0939-862A-E7F57E559F40}"/>
              </a:ext>
            </a:extLst>
          </p:cNvPr>
          <p:cNvSpPr/>
          <p:nvPr/>
        </p:nvSpPr>
        <p:spPr>
          <a:xfrm>
            <a:off x="9098280" y="324612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2A3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physics</a:t>
            </a:r>
            <a:endParaRPr lang="en-US" sz="150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E4E966BB-EF86-1B99-FDF3-F08EC0C7C2B9}"/>
              </a:ext>
            </a:extLst>
          </p:cNvPr>
          <p:cNvSpPr/>
          <p:nvPr/>
        </p:nvSpPr>
        <p:spPr>
          <a:xfrm>
            <a:off x="9098280" y="3611880"/>
            <a:ext cx="2148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interactions at these energies, far above collider reach, hint at physics beyond the Standard Model?</a:t>
            </a:r>
            <a:endParaRPr lang="en-US" sz="115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A342DEBC-B67F-98C7-9DD9-288884BAABD8}"/>
              </a:ext>
            </a:extLst>
          </p:cNvPr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D6EDCE70-8FE9-B710-1A56-6CAB4960AC7F}"/>
              </a:ext>
            </a:extLst>
          </p:cNvPr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686352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5D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MOTIVATION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3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</a:t>
            </a:r>
            <a:r>
              <a:rPr lang="en-US" sz="2800" b="1" dirty="0">
                <a:solidFill>
                  <a:srgbClr val="13203A"/>
                </a:solidFill>
                <a:latin typeface="Cambria" pitchFamily="34" charset="0"/>
              </a:rPr>
              <a:t>windows</a:t>
            </a:r>
            <a:r>
              <a:rPr lang="en-US" sz="2800" b="1" dirty="0">
                <a:solidFill>
                  <a:srgbClr val="13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on the extreme Universe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Cosmic rays and gamma rays are two messengers from the same extreme accelerators </a:t>
            </a:r>
            <a:r>
              <a:rPr lang="en-US" sz="1200" i="1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(there are others like Neutrinos, Gravitational waves, WIMPs ..)</a:t>
            </a: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Studying them together is the core motivation for </a:t>
            </a:r>
            <a:r>
              <a:rPr lang="en-US" sz="1400" b="1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multi-messenger astrophysics</a:t>
            </a: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94EEA4D-CBA6-8D2B-DB90-3B6BEB325860}"/>
              </a:ext>
            </a:extLst>
          </p:cNvPr>
          <p:cNvGrpSpPr/>
          <p:nvPr/>
        </p:nvGrpSpPr>
        <p:grpSpPr>
          <a:xfrm>
            <a:off x="640080" y="3935896"/>
            <a:ext cx="10835640" cy="2198536"/>
            <a:chOff x="640080" y="2286000"/>
            <a:chExt cx="10835640" cy="2198536"/>
          </a:xfrm>
        </p:grpSpPr>
        <p:sp>
          <p:nvSpPr>
            <p:cNvPr id="5" name="Shape 3"/>
            <p:cNvSpPr/>
            <p:nvPr/>
          </p:nvSpPr>
          <p:spPr>
            <a:xfrm>
              <a:off x="640080" y="2286000"/>
              <a:ext cx="5257800" cy="2198536"/>
            </a:xfrm>
            <a:prstGeom prst="roundRect">
              <a:avLst>
                <a:gd name="adj" fmla="val 2564"/>
              </a:avLst>
            </a:prstGeom>
            <a:solidFill>
              <a:srgbClr val="FFFFFF"/>
            </a:solidFill>
            <a:ln w="12700">
              <a:solidFill>
                <a:srgbClr val="DDE3EF"/>
              </a:solidFill>
              <a:prstDash val="solid"/>
            </a:ln>
            <a:effectLst>
              <a:outerShdw blurRad="76200" dist="25400" dir="5400000" algn="bl" rotWithShape="0">
                <a:srgbClr val="1C5D99">
                  <a:alpha val="10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640080" y="2286000"/>
              <a:ext cx="5257800" cy="685800"/>
            </a:xfrm>
            <a:prstGeom prst="rect">
              <a:avLst/>
            </a:prstGeom>
            <a:solidFill>
              <a:srgbClr val="1C5D99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914400" y="2359152"/>
              <a:ext cx="47091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Ultra-high-energy cosmic rays</a:t>
              </a:r>
              <a:endParaRPr lang="en-US" sz="16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914400" y="2688336"/>
              <a:ext cx="470916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i="1" dirty="0">
                  <a:solidFill>
                    <a:srgbClr val="F0F0F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charged nuclei, 10^18–10^20+ eV</a:t>
              </a:r>
              <a:endParaRPr lang="en-US" sz="11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914400" y="3246120"/>
              <a:ext cx="4709160" cy="9875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77800" indent="-177800">
                <a:lnSpc>
                  <a:spcPct val="115000"/>
                </a:lnSpc>
                <a:spcAft>
                  <a:spcPts val="1000"/>
                </a:spcAft>
                <a:buSzPct val="100000"/>
                <a:buChar char="•"/>
              </a:pPr>
              <a:r>
                <a:rPr lang="en-US" sz="1350" dirty="0">
                  <a:solidFill>
                    <a:srgbClr val="1320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Deflected by galactic &amp; extragalactic magnetic fields</a:t>
              </a:r>
              <a:endParaRPr lang="en-US" sz="1350" dirty="0"/>
            </a:p>
            <a:p>
              <a:pPr marL="177800" indent="-177800">
                <a:lnSpc>
                  <a:spcPct val="115000"/>
                </a:lnSpc>
                <a:spcAft>
                  <a:spcPts val="1000"/>
                </a:spcAft>
                <a:buSzPct val="100000"/>
                <a:buChar char="•"/>
              </a:pPr>
              <a:r>
                <a:rPr lang="en-US" sz="1350" dirty="0">
                  <a:solidFill>
                    <a:srgbClr val="1320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Traced indirectly via giant particle showers in the atmosphere</a:t>
              </a:r>
              <a:endParaRPr lang="en-US" sz="1350" dirty="0"/>
            </a:p>
            <a:p>
              <a:pPr marL="177800" indent="-177800">
                <a:lnSpc>
                  <a:spcPct val="115000"/>
                </a:lnSpc>
                <a:spcAft>
                  <a:spcPts val="1000"/>
                </a:spcAft>
                <a:buSzPct val="100000"/>
                <a:buChar char="•"/>
              </a:pPr>
              <a:r>
                <a:rPr lang="en-US" sz="1350" dirty="0">
                  <a:solidFill>
                    <a:srgbClr val="1320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Pierre Auger Observatory</a:t>
              </a:r>
              <a:endParaRPr lang="en-US" sz="1350" dirty="0"/>
            </a:p>
          </p:txBody>
        </p:sp>
        <p:sp>
          <p:nvSpPr>
            <p:cNvPr id="10" name="Shape 8"/>
            <p:cNvSpPr/>
            <p:nvPr/>
          </p:nvSpPr>
          <p:spPr>
            <a:xfrm>
              <a:off x="6217920" y="2286000"/>
              <a:ext cx="5257800" cy="2198536"/>
            </a:xfrm>
            <a:prstGeom prst="roundRect">
              <a:avLst>
                <a:gd name="adj" fmla="val 2564"/>
              </a:avLst>
            </a:prstGeom>
            <a:solidFill>
              <a:srgbClr val="FFFFFF"/>
            </a:solidFill>
            <a:ln w="12700">
              <a:solidFill>
                <a:srgbClr val="DDE3EF"/>
              </a:solidFill>
              <a:prstDash val="solid"/>
            </a:ln>
            <a:effectLst>
              <a:outerShdw blurRad="76200" dist="25400" dir="5400000" algn="bl" rotWithShape="0">
                <a:srgbClr val="1C5D99">
                  <a:alpha val="10000"/>
                </a:srgbClr>
              </a:outerShdw>
            </a:effectLst>
          </p:spPr>
        </p:sp>
        <p:sp>
          <p:nvSpPr>
            <p:cNvPr id="11" name="Shape 9"/>
            <p:cNvSpPr/>
            <p:nvPr/>
          </p:nvSpPr>
          <p:spPr>
            <a:xfrm>
              <a:off x="6217920" y="2286000"/>
              <a:ext cx="5257800" cy="685800"/>
            </a:xfrm>
            <a:prstGeom prst="rect">
              <a:avLst/>
            </a:prstGeom>
            <a:solidFill>
              <a:srgbClr val="6B3FA0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6492240" y="2359152"/>
              <a:ext cx="47091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Very-high-energy gamma rays</a:t>
              </a:r>
              <a:endParaRPr lang="en-US" sz="16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6492240" y="2688336"/>
              <a:ext cx="470916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00" i="1" dirty="0">
                  <a:solidFill>
                    <a:srgbClr val="F0F0F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neutral photons, 20 GeV–300 TeV</a:t>
              </a:r>
              <a:endParaRPr lang="en-US" sz="11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6492240" y="3246120"/>
              <a:ext cx="4709160" cy="10952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77800" indent="-177800">
                <a:lnSpc>
                  <a:spcPct val="115000"/>
                </a:lnSpc>
                <a:spcAft>
                  <a:spcPts val="1000"/>
                </a:spcAft>
                <a:buSzPct val="100000"/>
                <a:buChar char="•"/>
              </a:pPr>
              <a:r>
                <a:rPr lang="en-US" sz="1350" dirty="0">
                  <a:solidFill>
                    <a:srgbClr val="1320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Travel in straight lines — point back to their sources</a:t>
              </a:r>
              <a:endParaRPr lang="en-US" sz="1350" dirty="0"/>
            </a:p>
            <a:p>
              <a:pPr marL="177800" indent="-177800">
                <a:lnSpc>
                  <a:spcPct val="115000"/>
                </a:lnSpc>
                <a:spcAft>
                  <a:spcPts val="1000"/>
                </a:spcAft>
                <a:buSzPct val="100000"/>
                <a:buChar char="•"/>
              </a:pPr>
              <a:r>
                <a:rPr lang="en-US" sz="1350" dirty="0">
                  <a:solidFill>
                    <a:srgbClr val="1320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Probe particle acceleration, dark matter, extreme environments</a:t>
              </a:r>
              <a:endParaRPr lang="en-US" sz="1350" dirty="0"/>
            </a:p>
            <a:p>
              <a:pPr marL="177800" indent="-177800">
                <a:lnSpc>
                  <a:spcPct val="115000"/>
                </a:lnSpc>
                <a:spcAft>
                  <a:spcPts val="1000"/>
                </a:spcAft>
                <a:buSzPct val="100000"/>
                <a:buChar char="•"/>
              </a:pPr>
              <a:r>
                <a:rPr lang="en-US" sz="1350" dirty="0">
                  <a:solidFill>
                    <a:srgbClr val="13203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CTAO (Cherenkov Telescope Array Observatory)</a:t>
              </a:r>
              <a:endParaRPr lang="en-US" sz="1350" dirty="0"/>
            </a:p>
          </p:txBody>
        </p:sp>
      </p:grpSp>
      <p:sp>
        <p:nvSpPr>
          <p:cNvPr id="15" name="Text 13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F4D3C35-5009-28CD-48E9-E78154029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62" y="2092993"/>
            <a:ext cx="2985715" cy="156858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8E47254-86DE-0280-07F5-CCFC3DFA3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5689" y="1997787"/>
            <a:ext cx="2768600" cy="18923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98769B9-1D1F-2493-F6A7-E99BED76745B}"/>
              </a:ext>
            </a:extLst>
          </p:cNvPr>
          <p:cNvSpPr txBox="1"/>
          <p:nvPr/>
        </p:nvSpPr>
        <p:spPr>
          <a:xfrm>
            <a:off x="3661776" y="2651760"/>
            <a:ext cx="104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I" dirty="0"/>
              <a:t>SN1987A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80286D-92E4-9D17-7FD3-AEED5AF57E77}"/>
              </a:ext>
            </a:extLst>
          </p:cNvPr>
          <p:cNvSpPr txBox="1"/>
          <p:nvPr/>
        </p:nvSpPr>
        <p:spPr>
          <a:xfrm>
            <a:off x="6492240" y="2651760"/>
            <a:ext cx="15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dirty="0"/>
              <a:t>Kamiokande II</a:t>
            </a:r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53CB9E9D-88A4-EFFF-098F-E366896CAA11}"/>
              </a:ext>
            </a:extLst>
          </p:cNvPr>
          <p:cNvSpPr/>
          <p:nvPr/>
        </p:nvSpPr>
        <p:spPr>
          <a:xfrm>
            <a:off x="4987455" y="2717325"/>
            <a:ext cx="1272209" cy="2266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3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05684" y="6096559"/>
            <a:ext cx="20563" cy="20563"/>
          </a:xfrm>
          <a:prstGeom prst="ellipse">
            <a:avLst/>
          </a:prstGeom>
          <a:solidFill>
            <a:srgbClr val="FFFFFF">
              <a:alpha val="47443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12597" y="2604882"/>
            <a:ext cx="11346" cy="11346"/>
          </a:xfrm>
          <a:prstGeom prst="ellipse">
            <a:avLst/>
          </a:prstGeom>
          <a:solidFill>
            <a:srgbClr val="FFFFFF">
              <a:alpha val="73817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1980891" y="3064316"/>
            <a:ext cx="13117" cy="13117"/>
          </a:xfrm>
          <a:prstGeom prst="ellipse">
            <a:avLst/>
          </a:prstGeom>
          <a:solidFill>
            <a:srgbClr val="FFFFFF">
              <a:alpha val="49985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213920" y="5866195"/>
            <a:ext cx="12781" cy="12781"/>
          </a:xfrm>
          <a:prstGeom prst="ellipse">
            <a:avLst/>
          </a:prstGeom>
          <a:solidFill>
            <a:srgbClr val="FFFFFF">
              <a:alpha val="54959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576123" y="3051851"/>
            <a:ext cx="14852" cy="14852"/>
          </a:xfrm>
          <a:prstGeom prst="ellipse">
            <a:avLst/>
          </a:prstGeom>
          <a:solidFill>
            <a:srgbClr val="FFFFFF">
              <a:alpha val="67012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2504984" y="4696619"/>
            <a:ext cx="27235" cy="27235"/>
          </a:xfrm>
          <a:prstGeom prst="ellipse">
            <a:avLst/>
          </a:prstGeom>
          <a:solidFill>
            <a:srgbClr val="FFFFFF">
              <a:alpha val="48118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5616386" y="6143831"/>
            <a:ext cx="22609" cy="22609"/>
          </a:xfrm>
          <a:prstGeom prst="ellipse">
            <a:avLst/>
          </a:prstGeom>
          <a:solidFill>
            <a:srgbClr val="FFFFFF">
              <a:alpha val="41735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9279550" y="958821"/>
            <a:ext cx="21745" cy="21745"/>
          </a:xfrm>
          <a:prstGeom prst="ellipse">
            <a:avLst/>
          </a:prstGeom>
          <a:solidFill>
            <a:srgbClr val="FFFFFF">
              <a:alpha val="43911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829571" y="5312922"/>
            <a:ext cx="24419" cy="24419"/>
          </a:xfrm>
          <a:prstGeom prst="ellipse">
            <a:avLst/>
          </a:prstGeom>
          <a:solidFill>
            <a:srgbClr val="FFFFFF">
              <a:alpha val="47734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9048" y="4643467"/>
            <a:ext cx="25663" cy="25663"/>
          </a:xfrm>
          <a:prstGeom prst="ellipse">
            <a:avLst/>
          </a:prstGeom>
          <a:solidFill>
            <a:srgbClr val="FFFFFF">
              <a:alpha val="61103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759895" y="897790"/>
            <a:ext cx="25929" cy="25929"/>
          </a:xfrm>
          <a:prstGeom prst="ellipse">
            <a:avLst/>
          </a:prstGeom>
          <a:solidFill>
            <a:srgbClr val="FFFFFF">
              <a:alpha val="57848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2513762" y="2627224"/>
            <a:ext cx="16862" cy="16862"/>
          </a:xfrm>
          <a:prstGeom prst="ellipse">
            <a:avLst/>
          </a:prstGeom>
          <a:solidFill>
            <a:srgbClr val="FFFFFF">
              <a:alpha val="62164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129973" y="5937103"/>
            <a:ext cx="15848" cy="15848"/>
          </a:xfrm>
          <a:prstGeom prst="ellipse">
            <a:avLst/>
          </a:prstGeom>
          <a:solidFill>
            <a:srgbClr val="FFFFFF">
              <a:alpha val="46398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7332077" y="582759"/>
            <a:ext cx="21307" cy="21307"/>
          </a:xfrm>
          <a:prstGeom prst="ellipse">
            <a:avLst/>
          </a:prstGeom>
          <a:solidFill>
            <a:srgbClr val="FFFFFF">
              <a:alpha val="42154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3872479" y="1211527"/>
            <a:ext cx="16756" cy="16756"/>
          </a:xfrm>
          <a:prstGeom prst="ellipse">
            <a:avLst/>
          </a:prstGeom>
          <a:solidFill>
            <a:srgbClr val="FFFFFF">
              <a:alpha val="64742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115126" y="880739"/>
            <a:ext cx="23644" cy="23644"/>
          </a:xfrm>
          <a:prstGeom prst="ellipse">
            <a:avLst/>
          </a:prstGeom>
          <a:solidFill>
            <a:srgbClr val="FFFFFF">
              <a:alpha val="50951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9744160" y="4585729"/>
            <a:ext cx="20072" cy="20072"/>
          </a:xfrm>
          <a:prstGeom prst="ellipse">
            <a:avLst/>
          </a:prstGeom>
          <a:solidFill>
            <a:srgbClr val="FFFFFF">
              <a:alpha val="50164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8842738" y="5637830"/>
            <a:ext cx="18004" cy="18004"/>
          </a:xfrm>
          <a:prstGeom prst="ellipse">
            <a:avLst/>
          </a:prstGeom>
          <a:solidFill>
            <a:srgbClr val="FFFFFF">
              <a:alpha val="68802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1420477" y="904375"/>
            <a:ext cx="24667" cy="24667"/>
          </a:xfrm>
          <a:prstGeom prst="ellipse">
            <a:avLst/>
          </a:prstGeom>
          <a:solidFill>
            <a:srgbClr val="FFFFFF">
              <a:alpha val="48097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4933161" y="3762698"/>
            <a:ext cx="16127" cy="16127"/>
          </a:xfrm>
          <a:prstGeom prst="ellipse">
            <a:avLst/>
          </a:prstGeom>
          <a:solidFill>
            <a:srgbClr val="FFFFFF">
              <a:alpha val="55212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2601" y="6762133"/>
            <a:ext cx="14511" cy="14511"/>
          </a:xfrm>
          <a:prstGeom prst="ellipse">
            <a:avLst/>
          </a:prstGeom>
          <a:solidFill>
            <a:srgbClr val="FFFFFF">
              <a:alpha val="47676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983041" y="3722011"/>
            <a:ext cx="12820" cy="12820"/>
          </a:xfrm>
          <a:prstGeom prst="ellipse">
            <a:avLst/>
          </a:prstGeom>
          <a:solidFill>
            <a:srgbClr val="FFFFFF">
              <a:alpha val="51169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025047" y="2685668"/>
            <a:ext cx="21665" cy="21665"/>
          </a:xfrm>
          <a:prstGeom prst="ellipse">
            <a:avLst/>
          </a:prstGeom>
          <a:solidFill>
            <a:srgbClr val="FFFFFF">
              <a:alpha val="70629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76990" y="2298435"/>
            <a:ext cx="18469" cy="18469"/>
          </a:xfrm>
          <a:prstGeom prst="ellipse">
            <a:avLst/>
          </a:prstGeom>
          <a:solidFill>
            <a:srgbClr val="FFFFFF">
              <a:alpha val="54699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4739834" y="189647"/>
            <a:ext cx="18584" cy="18584"/>
          </a:xfrm>
          <a:prstGeom prst="ellipse">
            <a:avLst/>
          </a:prstGeom>
          <a:solidFill>
            <a:srgbClr val="FFFFFF">
              <a:alpha val="73501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145786" y="5926637"/>
            <a:ext cx="12302" cy="12302"/>
          </a:xfrm>
          <a:prstGeom prst="ellipse">
            <a:avLst/>
          </a:prstGeom>
          <a:solidFill>
            <a:srgbClr val="FFFFFF">
              <a:alpha val="69751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792921" y="3676738"/>
            <a:ext cx="23781" cy="23781"/>
          </a:xfrm>
          <a:prstGeom prst="ellipse">
            <a:avLst/>
          </a:prstGeom>
          <a:solidFill>
            <a:srgbClr val="FFFFFF">
              <a:alpha val="63203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816825" y="1737284"/>
            <a:ext cx="17575" cy="17575"/>
          </a:xfrm>
          <a:prstGeom prst="ellipse">
            <a:avLst/>
          </a:prstGeom>
          <a:solidFill>
            <a:srgbClr val="FFFFFF">
              <a:alpha val="48424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043442" y="4341607"/>
            <a:ext cx="18518" cy="18518"/>
          </a:xfrm>
          <a:prstGeom prst="ellipse">
            <a:avLst/>
          </a:prstGeom>
          <a:solidFill>
            <a:srgbClr val="FFFFFF">
              <a:alpha val="65909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7957409" y="1753041"/>
            <a:ext cx="24352" cy="24352"/>
          </a:xfrm>
          <a:prstGeom prst="ellipse">
            <a:avLst/>
          </a:prstGeom>
          <a:solidFill>
            <a:srgbClr val="FFFFFF">
              <a:alpha val="46522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8962077" y="6078920"/>
            <a:ext cx="21984" cy="21984"/>
          </a:xfrm>
          <a:prstGeom prst="ellipse">
            <a:avLst/>
          </a:prstGeom>
          <a:solidFill>
            <a:srgbClr val="FFFFFF">
              <a:alpha val="69274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43984" y="2502576"/>
            <a:ext cx="15928" cy="15928"/>
          </a:xfrm>
          <a:prstGeom prst="ellipse">
            <a:avLst/>
          </a:prstGeom>
          <a:solidFill>
            <a:srgbClr val="FFFFFF">
              <a:alpha val="72438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6607470" y="1099344"/>
            <a:ext cx="14086" cy="14086"/>
          </a:xfrm>
          <a:prstGeom prst="ellipse">
            <a:avLst/>
          </a:prstGeom>
          <a:solidFill>
            <a:srgbClr val="FFFFFF">
              <a:alpha val="57989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4301559" y="4070556"/>
            <a:ext cx="25716" cy="25716"/>
          </a:xfrm>
          <a:prstGeom prst="ellipse">
            <a:avLst/>
          </a:prstGeom>
          <a:solidFill>
            <a:srgbClr val="FFFFFF">
              <a:alpha val="69383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0673380" y="4981546"/>
            <a:ext cx="16724" cy="16724"/>
          </a:xfrm>
          <a:prstGeom prst="ellipse">
            <a:avLst/>
          </a:prstGeom>
          <a:solidFill>
            <a:srgbClr val="FFFFFF">
              <a:alpha val="62671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8869072" y="6287647"/>
            <a:ext cx="23462" cy="23462"/>
          </a:xfrm>
          <a:prstGeom prst="ellipse">
            <a:avLst/>
          </a:prstGeom>
          <a:solidFill>
            <a:srgbClr val="FFFFFF">
              <a:alpha val="70937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5961238" y="284192"/>
            <a:ext cx="22674" cy="22674"/>
          </a:xfrm>
          <a:prstGeom prst="ellipse">
            <a:avLst/>
          </a:prstGeom>
          <a:solidFill>
            <a:srgbClr val="FFFFFF">
              <a:alpha val="62085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279692" y="2634515"/>
            <a:ext cx="14812" cy="14812"/>
          </a:xfrm>
          <a:prstGeom prst="ellipse">
            <a:avLst/>
          </a:prstGeom>
          <a:solidFill>
            <a:srgbClr val="FFFFFF">
              <a:alpha val="4994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679232" y="1315949"/>
            <a:ext cx="28097" cy="28097"/>
          </a:xfrm>
          <a:prstGeom prst="ellipse">
            <a:avLst/>
          </a:prstGeom>
          <a:solidFill>
            <a:srgbClr val="FFFFFF">
              <a:alpha val="58701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9878130" y="6149828"/>
            <a:ext cx="25052" cy="25052"/>
          </a:xfrm>
          <a:prstGeom prst="ellipse">
            <a:avLst/>
          </a:prstGeom>
          <a:solidFill>
            <a:srgbClr val="FFFFFF">
              <a:alpha val="60712"/>
            </a:srgbClr>
          </a:solidFill>
          <a:ln/>
        </p:spPr>
      </p:sp>
      <p:sp>
        <p:nvSpPr>
          <p:cNvPr id="42" name="Text 40"/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4FD1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THE EXPERIMENTS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Pierre Auger Observatory</a:t>
            </a:r>
            <a:endParaRPr lang="en-US" sz="3000" dirty="0"/>
          </a:p>
        </p:txBody>
      </p:sp>
      <p:sp>
        <p:nvSpPr>
          <p:cNvPr id="44" name="Text 42"/>
          <p:cNvSpPr/>
          <p:nvPr/>
        </p:nvSpPr>
        <p:spPr>
          <a:xfrm>
            <a:off x="640080" y="137160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world's largest cosmic-ray observatory — Malargüe, Mendoza Province, Argentina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640080" y="1874520"/>
            <a:ext cx="1611630" cy="1051560"/>
          </a:xfrm>
          <a:prstGeom prst="roundRect">
            <a:avLst>
              <a:gd name="adj" fmla="val 6957"/>
            </a:avLst>
          </a:prstGeom>
          <a:solidFill>
            <a:srgbClr val="0F1E45"/>
          </a:solidFill>
          <a:ln/>
        </p:spPr>
      </p:sp>
      <p:sp>
        <p:nvSpPr>
          <p:cNvPr id="46" name="Text 44"/>
          <p:cNvSpPr/>
          <p:nvPr/>
        </p:nvSpPr>
        <p:spPr>
          <a:xfrm>
            <a:off x="758952" y="1965960"/>
            <a:ext cx="137388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2A3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3,000 km²</a:t>
            </a:r>
            <a:endParaRPr lang="en-US" sz="1900" dirty="0"/>
          </a:p>
        </p:txBody>
      </p:sp>
      <p:sp>
        <p:nvSpPr>
          <p:cNvPr id="47" name="Text 45"/>
          <p:cNvSpPr/>
          <p:nvPr/>
        </p:nvSpPr>
        <p:spPr>
          <a:xfrm>
            <a:off x="758952" y="2496312"/>
            <a:ext cx="13738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95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array area</a:t>
            </a:r>
            <a:endParaRPr lang="en-US" sz="950" dirty="0"/>
          </a:p>
        </p:txBody>
      </p:sp>
      <p:sp>
        <p:nvSpPr>
          <p:cNvPr id="48" name="Shape 46"/>
          <p:cNvSpPr/>
          <p:nvPr/>
        </p:nvSpPr>
        <p:spPr>
          <a:xfrm>
            <a:off x="2388870" y="1874520"/>
            <a:ext cx="1611630" cy="1051560"/>
          </a:xfrm>
          <a:prstGeom prst="roundRect">
            <a:avLst>
              <a:gd name="adj" fmla="val 6957"/>
            </a:avLst>
          </a:prstGeom>
          <a:solidFill>
            <a:srgbClr val="0F1E45"/>
          </a:solidFill>
          <a:ln/>
        </p:spPr>
      </p:sp>
      <p:sp>
        <p:nvSpPr>
          <p:cNvPr id="49" name="Text 47"/>
          <p:cNvSpPr/>
          <p:nvPr/>
        </p:nvSpPr>
        <p:spPr>
          <a:xfrm>
            <a:off x="2507742" y="1965960"/>
            <a:ext cx="137388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2A3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1,660</a:t>
            </a:r>
            <a:endParaRPr lang="en-US" sz="1900" dirty="0"/>
          </a:p>
        </p:txBody>
      </p:sp>
      <p:sp>
        <p:nvSpPr>
          <p:cNvPr id="50" name="Text 48"/>
          <p:cNvSpPr/>
          <p:nvPr/>
        </p:nvSpPr>
        <p:spPr>
          <a:xfrm>
            <a:off x="2507742" y="2496312"/>
            <a:ext cx="13738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95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water-Cherenkov stations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4137660" y="1874520"/>
            <a:ext cx="1611630" cy="1051560"/>
          </a:xfrm>
          <a:prstGeom prst="roundRect">
            <a:avLst>
              <a:gd name="adj" fmla="val 6957"/>
            </a:avLst>
          </a:prstGeom>
          <a:solidFill>
            <a:srgbClr val="0F1E45"/>
          </a:solidFill>
          <a:ln/>
        </p:spPr>
      </p:sp>
      <p:sp>
        <p:nvSpPr>
          <p:cNvPr id="52" name="Text 50"/>
          <p:cNvSpPr/>
          <p:nvPr/>
        </p:nvSpPr>
        <p:spPr>
          <a:xfrm>
            <a:off x="4256532" y="1965960"/>
            <a:ext cx="137388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2A3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</a:t>
            </a:r>
            <a:endParaRPr lang="en-US" sz="1900" dirty="0"/>
          </a:p>
        </p:txBody>
      </p:sp>
      <p:sp>
        <p:nvSpPr>
          <p:cNvPr id="53" name="Text 51"/>
          <p:cNvSpPr/>
          <p:nvPr/>
        </p:nvSpPr>
        <p:spPr>
          <a:xfrm>
            <a:off x="4256532" y="2496312"/>
            <a:ext cx="13738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95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fluorescence telescopes</a:t>
            </a:r>
            <a:endParaRPr lang="en-US" sz="950" dirty="0"/>
          </a:p>
        </p:txBody>
      </p:sp>
      <p:sp>
        <p:nvSpPr>
          <p:cNvPr id="54" name="Shape 52"/>
          <p:cNvSpPr/>
          <p:nvPr/>
        </p:nvSpPr>
        <p:spPr>
          <a:xfrm>
            <a:off x="5886450" y="1874520"/>
            <a:ext cx="1611630" cy="1051560"/>
          </a:xfrm>
          <a:prstGeom prst="roundRect">
            <a:avLst>
              <a:gd name="adj" fmla="val 6957"/>
            </a:avLst>
          </a:prstGeom>
          <a:solidFill>
            <a:srgbClr val="0F1E45"/>
          </a:solidFill>
          <a:ln/>
        </p:spPr>
      </p:sp>
      <p:sp>
        <p:nvSpPr>
          <p:cNvPr id="55" name="Text 53"/>
          <p:cNvSpPr/>
          <p:nvPr/>
        </p:nvSpPr>
        <p:spPr>
          <a:xfrm>
            <a:off x="6005322" y="1965960"/>
            <a:ext cx="137388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2A3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</a:t>
            </a:r>
            <a:endParaRPr lang="en-US" sz="1900" dirty="0"/>
          </a:p>
        </p:txBody>
      </p:sp>
      <p:sp>
        <p:nvSpPr>
          <p:cNvPr id="56" name="Text 54"/>
          <p:cNvSpPr/>
          <p:nvPr/>
        </p:nvSpPr>
        <p:spPr>
          <a:xfrm>
            <a:off x="6005322" y="2496312"/>
            <a:ext cx="13738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95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</a:t>
            </a:r>
            <a:endParaRPr lang="en-US" sz="950" dirty="0"/>
          </a:p>
        </p:txBody>
      </p:sp>
      <p:sp>
        <p:nvSpPr>
          <p:cNvPr id="57" name="Text 55"/>
          <p:cNvSpPr/>
          <p:nvPr/>
        </p:nvSpPr>
        <p:spPr>
          <a:xfrm>
            <a:off x="640080" y="31546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FD1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detection technique</a:t>
            </a:r>
            <a:endParaRPr lang="en-US" sz="1500" dirty="0"/>
          </a:p>
        </p:txBody>
      </p:sp>
      <p:sp>
        <p:nvSpPr>
          <p:cNvPr id="58" name="Shape 56"/>
          <p:cNvSpPr/>
          <p:nvPr/>
        </p:nvSpPr>
        <p:spPr>
          <a:xfrm>
            <a:off x="640080" y="3520440"/>
            <a:ext cx="6505741" cy="868680"/>
          </a:xfrm>
          <a:prstGeom prst="roundRect">
            <a:avLst>
              <a:gd name="adj" fmla="val 7368"/>
            </a:avLst>
          </a:prstGeom>
          <a:solidFill>
            <a:srgbClr val="132A5C"/>
          </a:solidFill>
          <a:ln w="9525">
            <a:solidFill>
              <a:srgbClr val="1C5D99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822960" y="3602736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 Detector (SD)</a:t>
            </a:r>
            <a:endParaRPr lang="en-US" sz="1250" dirty="0"/>
          </a:p>
        </p:txBody>
      </p:sp>
      <p:sp>
        <p:nvSpPr>
          <p:cNvPr id="60" name="Text 58"/>
          <p:cNvSpPr/>
          <p:nvPr/>
        </p:nvSpPr>
        <p:spPr>
          <a:xfrm>
            <a:off x="822960" y="3886200"/>
            <a:ext cx="64922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Water-Cherenkov tanks sample the shower's particle footprint at ground level — full duty cycle, day and night.</a:t>
            </a:r>
            <a:endParaRPr lang="en-US" sz="1000" dirty="0"/>
          </a:p>
        </p:txBody>
      </p:sp>
      <p:sp>
        <p:nvSpPr>
          <p:cNvPr id="61" name="Shape 59"/>
          <p:cNvSpPr/>
          <p:nvPr/>
        </p:nvSpPr>
        <p:spPr>
          <a:xfrm>
            <a:off x="640080" y="4517136"/>
            <a:ext cx="6505741" cy="868680"/>
          </a:xfrm>
          <a:prstGeom prst="roundRect">
            <a:avLst>
              <a:gd name="adj" fmla="val 7368"/>
            </a:avLst>
          </a:prstGeom>
          <a:solidFill>
            <a:srgbClr val="132A5C"/>
          </a:solidFill>
          <a:ln w="9525">
            <a:solidFill>
              <a:srgbClr val="1C5D99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822960" y="4599432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Fluorescence Detector (FD)</a:t>
            </a:r>
            <a:endParaRPr lang="en-US" sz="1250" dirty="0"/>
          </a:p>
        </p:txBody>
      </p:sp>
      <p:sp>
        <p:nvSpPr>
          <p:cNvPr id="63" name="Text 61"/>
          <p:cNvSpPr/>
          <p:nvPr/>
        </p:nvSpPr>
        <p:spPr>
          <a:xfrm>
            <a:off x="822960" y="4882896"/>
            <a:ext cx="64922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Telescopes image the faint UV fluorescence trail of a shower developing in the atmosphere, on clear moonless nights.</a:t>
            </a:r>
            <a:endParaRPr lang="en-US" sz="1000" dirty="0"/>
          </a:p>
        </p:txBody>
      </p:sp>
      <p:sp>
        <p:nvSpPr>
          <p:cNvPr id="64" name="Shape 62"/>
          <p:cNvSpPr/>
          <p:nvPr/>
        </p:nvSpPr>
        <p:spPr>
          <a:xfrm>
            <a:off x="640080" y="5513832"/>
            <a:ext cx="6505741" cy="868680"/>
          </a:xfrm>
          <a:prstGeom prst="roundRect">
            <a:avLst>
              <a:gd name="adj" fmla="val 7368"/>
            </a:avLst>
          </a:prstGeom>
          <a:solidFill>
            <a:srgbClr val="132A5C"/>
          </a:solidFill>
          <a:ln w="9525">
            <a:solidFill>
              <a:srgbClr val="1C5D99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822960" y="5596128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events</a:t>
            </a:r>
            <a:endParaRPr lang="en-US" sz="1250" dirty="0"/>
          </a:p>
        </p:txBody>
      </p:sp>
      <p:sp>
        <p:nvSpPr>
          <p:cNvPr id="66" name="Text 64"/>
          <p:cNvSpPr/>
          <p:nvPr/>
        </p:nvSpPr>
        <p:spPr>
          <a:xfrm>
            <a:off x="822960" y="5879592"/>
            <a:ext cx="64922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Combining SD and FD data cross-calibrates energy and direction, anchoring the observatory's whole energy scale.</a:t>
            </a:r>
            <a:endParaRPr lang="en-US" sz="1000" dirty="0"/>
          </a:p>
        </p:txBody>
      </p:sp>
      <p:sp>
        <p:nvSpPr>
          <p:cNvPr id="70" name="Text 67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71" name="Text 68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25900A55-92FE-475C-214E-C7EB92FE7B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43" b="2583"/>
          <a:stretch>
            <a:fillRect/>
          </a:stretch>
        </p:blipFill>
        <p:spPr>
          <a:xfrm>
            <a:off x="7221961" y="2621002"/>
            <a:ext cx="4886665" cy="36620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D46654-33CC-558E-611E-EFD917AF6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7">
            <a:extLst>
              <a:ext uri="{FF2B5EF4-FFF2-40B4-BE49-F238E27FC236}">
                <a16:creationId xmlns:a16="http://schemas.microsoft.com/office/drawing/2014/main" id="{674D2BFC-4903-8BB5-E35D-2C1CE72E640D}"/>
              </a:ext>
            </a:extLst>
          </p:cNvPr>
          <p:cNvSpPr/>
          <p:nvPr/>
        </p:nvSpPr>
        <p:spPr>
          <a:xfrm>
            <a:off x="9279550" y="958821"/>
            <a:ext cx="21745" cy="21745"/>
          </a:xfrm>
          <a:prstGeom prst="ellipse">
            <a:avLst/>
          </a:prstGeom>
          <a:solidFill>
            <a:srgbClr val="FFFFFF">
              <a:alpha val="43911"/>
            </a:srgbClr>
          </a:solidFill>
          <a:ln/>
        </p:spPr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5163645F-4BC4-E478-4BE4-E34B72292171}"/>
              </a:ext>
            </a:extLst>
          </p:cNvPr>
          <p:cNvSpPr/>
          <p:nvPr/>
        </p:nvSpPr>
        <p:spPr>
          <a:xfrm>
            <a:off x="1759895" y="897790"/>
            <a:ext cx="25929" cy="25929"/>
          </a:xfrm>
          <a:prstGeom prst="ellipse">
            <a:avLst/>
          </a:prstGeom>
          <a:solidFill>
            <a:srgbClr val="FFFFFF">
              <a:alpha val="57848"/>
            </a:srgbClr>
          </a:solidFill>
          <a:ln/>
        </p:spPr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A9E15A40-F705-B577-ACF8-0D3514D17F3C}"/>
              </a:ext>
            </a:extLst>
          </p:cNvPr>
          <p:cNvSpPr/>
          <p:nvPr/>
        </p:nvSpPr>
        <p:spPr>
          <a:xfrm>
            <a:off x="7332077" y="582759"/>
            <a:ext cx="21307" cy="21307"/>
          </a:xfrm>
          <a:prstGeom prst="ellipse">
            <a:avLst/>
          </a:prstGeom>
          <a:solidFill>
            <a:srgbClr val="FFFFFF">
              <a:alpha val="42154"/>
            </a:srgbClr>
          </a:solidFill>
          <a:ln/>
        </p:spPr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745777B4-22E4-B16F-528C-A5EE6F50B706}"/>
              </a:ext>
            </a:extLst>
          </p:cNvPr>
          <p:cNvSpPr/>
          <p:nvPr/>
        </p:nvSpPr>
        <p:spPr>
          <a:xfrm>
            <a:off x="3872479" y="1211527"/>
            <a:ext cx="16756" cy="16756"/>
          </a:xfrm>
          <a:prstGeom prst="ellipse">
            <a:avLst/>
          </a:prstGeom>
          <a:solidFill>
            <a:srgbClr val="FFFFFF">
              <a:alpha val="64742"/>
            </a:srgbClr>
          </a:solidFill>
          <a:ln/>
        </p:spPr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A9C7D080-0A6C-ABDD-A56F-B31F5B7DBE01}"/>
              </a:ext>
            </a:extLst>
          </p:cNvPr>
          <p:cNvSpPr/>
          <p:nvPr/>
        </p:nvSpPr>
        <p:spPr>
          <a:xfrm>
            <a:off x="1115126" y="880739"/>
            <a:ext cx="23644" cy="23644"/>
          </a:xfrm>
          <a:prstGeom prst="ellipse">
            <a:avLst/>
          </a:prstGeom>
          <a:solidFill>
            <a:srgbClr val="FFFFFF">
              <a:alpha val="50951"/>
            </a:srgbClr>
          </a:solidFill>
          <a:ln/>
        </p:spPr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4FB653F0-1039-40F0-C4A1-AEA8985704F2}"/>
              </a:ext>
            </a:extLst>
          </p:cNvPr>
          <p:cNvSpPr/>
          <p:nvPr/>
        </p:nvSpPr>
        <p:spPr>
          <a:xfrm>
            <a:off x="1420477" y="904375"/>
            <a:ext cx="24667" cy="24667"/>
          </a:xfrm>
          <a:prstGeom prst="ellipse">
            <a:avLst/>
          </a:prstGeom>
          <a:solidFill>
            <a:srgbClr val="FFFFFF">
              <a:alpha val="48097"/>
            </a:srgbClr>
          </a:solidFill>
          <a:ln/>
        </p:spPr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011A88AE-1FB8-DEE1-0F58-30C8598498CF}"/>
              </a:ext>
            </a:extLst>
          </p:cNvPr>
          <p:cNvSpPr/>
          <p:nvPr/>
        </p:nvSpPr>
        <p:spPr>
          <a:xfrm>
            <a:off x="1172601" y="6762133"/>
            <a:ext cx="14511" cy="14511"/>
          </a:xfrm>
          <a:prstGeom prst="ellipse">
            <a:avLst/>
          </a:prstGeom>
          <a:solidFill>
            <a:srgbClr val="FFFFFF">
              <a:alpha val="47676"/>
            </a:srgbClr>
          </a:solidFill>
          <a:ln/>
        </p:spPr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5E89ED6A-B29B-BAAB-B54B-4216BD3269AD}"/>
              </a:ext>
            </a:extLst>
          </p:cNvPr>
          <p:cNvSpPr/>
          <p:nvPr/>
        </p:nvSpPr>
        <p:spPr>
          <a:xfrm>
            <a:off x="4739834" y="189647"/>
            <a:ext cx="18584" cy="18584"/>
          </a:xfrm>
          <a:prstGeom prst="ellipse">
            <a:avLst/>
          </a:prstGeom>
          <a:solidFill>
            <a:srgbClr val="FFFFFF">
              <a:alpha val="73501"/>
            </a:srgbClr>
          </a:solidFill>
          <a:ln/>
        </p:spPr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2FD1AAA3-36C3-1CCD-3979-ED4278437065}"/>
              </a:ext>
            </a:extLst>
          </p:cNvPr>
          <p:cNvSpPr/>
          <p:nvPr/>
        </p:nvSpPr>
        <p:spPr>
          <a:xfrm>
            <a:off x="11816825" y="1737284"/>
            <a:ext cx="17575" cy="17575"/>
          </a:xfrm>
          <a:prstGeom prst="ellipse">
            <a:avLst/>
          </a:prstGeom>
          <a:solidFill>
            <a:srgbClr val="FFFFFF">
              <a:alpha val="48424"/>
            </a:srgbClr>
          </a:solidFill>
          <a:ln/>
        </p:spPr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95FB3EDF-16A2-D412-01FF-F3CE8AE59A5D}"/>
              </a:ext>
            </a:extLst>
          </p:cNvPr>
          <p:cNvSpPr/>
          <p:nvPr/>
        </p:nvSpPr>
        <p:spPr>
          <a:xfrm>
            <a:off x="7957409" y="1753041"/>
            <a:ext cx="24352" cy="24352"/>
          </a:xfrm>
          <a:prstGeom prst="ellipse">
            <a:avLst/>
          </a:prstGeom>
          <a:solidFill>
            <a:srgbClr val="FFFFFF">
              <a:alpha val="46522"/>
            </a:srgbClr>
          </a:solidFill>
          <a:ln/>
        </p:spPr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6FA2D727-12A8-0E9C-7605-87CC02E999FC}"/>
              </a:ext>
            </a:extLst>
          </p:cNvPr>
          <p:cNvSpPr/>
          <p:nvPr/>
        </p:nvSpPr>
        <p:spPr>
          <a:xfrm>
            <a:off x="6607470" y="1099344"/>
            <a:ext cx="14086" cy="14086"/>
          </a:xfrm>
          <a:prstGeom prst="ellipse">
            <a:avLst/>
          </a:prstGeom>
          <a:solidFill>
            <a:srgbClr val="FFFFFF">
              <a:alpha val="57989"/>
            </a:srgbClr>
          </a:solidFill>
          <a:ln/>
        </p:spPr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349D75CE-33DF-08D1-400E-8022A4357ABF}"/>
              </a:ext>
            </a:extLst>
          </p:cNvPr>
          <p:cNvSpPr/>
          <p:nvPr/>
        </p:nvSpPr>
        <p:spPr>
          <a:xfrm>
            <a:off x="5961238" y="284192"/>
            <a:ext cx="22674" cy="22674"/>
          </a:xfrm>
          <a:prstGeom prst="ellipse">
            <a:avLst/>
          </a:prstGeom>
          <a:solidFill>
            <a:srgbClr val="FFFFFF">
              <a:alpha val="62085"/>
            </a:srgbClr>
          </a:solidFill>
          <a:ln/>
        </p:spPr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FD39114C-13F2-744C-F470-3DF122B0062C}"/>
              </a:ext>
            </a:extLst>
          </p:cNvPr>
          <p:cNvSpPr/>
          <p:nvPr/>
        </p:nvSpPr>
        <p:spPr>
          <a:xfrm>
            <a:off x="10679232" y="1315949"/>
            <a:ext cx="28097" cy="28097"/>
          </a:xfrm>
          <a:prstGeom prst="ellipse">
            <a:avLst/>
          </a:prstGeom>
          <a:solidFill>
            <a:srgbClr val="FFFFFF">
              <a:alpha val="58701"/>
            </a:srgbClr>
          </a:solidFill>
          <a:ln/>
        </p:spPr>
      </p:sp>
      <p:sp>
        <p:nvSpPr>
          <p:cNvPr id="42" name="Text 40">
            <a:extLst>
              <a:ext uri="{FF2B5EF4-FFF2-40B4-BE49-F238E27FC236}">
                <a16:creationId xmlns:a16="http://schemas.microsoft.com/office/drawing/2014/main" id="{BDABC82D-D846-956E-AF11-7127968B6417}"/>
              </a:ext>
            </a:extLst>
          </p:cNvPr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4FD1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THE EXPERIMENTS</a:t>
            </a:r>
            <a:endParaRPr lang="en-US" sz="1300" dirty="0"/>
          </a:p>
        </p:txBody>
      </p:sp>
      <p:sp>
        <p:nvSpPr>
          <p:cNvPr id="43" name="Text 41">
            <a:extLst>
              <a:ext uri="{FF2B5EF4-FFF2-40B4-BE49-F238E27FC236}">
                <a16:creationId xmlns:a16="http://schemas.microsoft.com/office/drawing/2014/main" id="{5232D0B0-E09A-9C79-3BC2-8A3B0EB0D5A7}"/>
              </a:ext>
            </a:extLst>
          </p:cNvPr>
          <p:cNvSpPr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Pierre Auger Observatory</a:t>
            </a:r>
            <a:endParaRPr lang="en-US" sz="3000" dirty="0"/>
          </a:p>
        </p:txBody>
      </p:sp>
      <p:sp>
        <p:nvSpPr>
          <p:cNvPr id="44" name="Text 42">
            <a:extLst>
              <a:ext uri="{FF2B5EF4-FFF2-40B4-BE49-F238E27FC236}">
                <a16:creationId xmlns:a16="http://schemas.microsoft.com/office/drawing/2014/main" id="{DC7B8DF0-2679-BDEF-13EF-BEB449DAE2CB}"/>
              </a:ext>
            </a:extLst>
          </p:cNvPr>
          <p:cNvSpPr/>
          <p:nvPr/>
        </p:nvSpPr>
        <p:spPr>
          <a:xfrm>
            <a:off x="640080" y="1371600"/>
            <a:ext cx="16624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Ground Detector</a:t>
            </a:r>
            <a:endParaRPr lang="en-US" sz="1600" b="1" dirty="0"/>
          </a:p>
        </p:txBody>
      </p:sp>
      <p:sp>
        <p:nvSpPr>
          <p:cNvPr id="70" name="Text 67">
            <a:extLst>
              <a:ext uri="{FF2B5EF4-FFF2-40B4-BE49-F238E27FC236}">
                <a16:creationId xmlns:a16="http://schemas.microsoft.com/office/drawing/2014/main" id="{7C436FCA-059C-C1C6-D3B9-BBA93C3269D0}"/>
              </a:ext>
            </a:extLst>
          </p:cNvPr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71" name="Text 68">
            <a:extLst>
              <a:ext uri="{FF2B5EF4-FFF2-40B4-BE49-F238E27FC236}">
                <a16:creationId xmlns:a16="http://schemas.microsoft.com/office/drawing/2014/main" id="{865256C9-7D73-DB12-58F2-D228C12DB528}"/>
              </a:ext>
            </a:extLst>
          </p:cNvPr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24ED0C66-B4B9-09F4-B675-F33718676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63" y="1784770"/>
            <a:ext cx="4253322" cy="3014490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32CC28AA-2C92-ADCB-B30D-49D030C5E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1064" y="958821"/>
            <a:ext cx="4127315" cy="308984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4B5C4B4C-A89C-F1DD-ADA2-1FEB49E29B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1064" y="4183017"/>
            <a:ext cx="4174059" cy="2290935"/>
          </a:xfrm>
          <a:prstGeom prst="rect">
            <a:avLst/>
          </a:prstGeom>
        </p:spPr>
      </p:pic>
      <p:sp>
        <p:nvSpPr>
          <p:cNvPr id="74" name="Text 42">
            <a:extLst>
              <a:ext uri="{FF2B5EF4-FFF2-40B4-BE49-F238E27FC236}">
                <a16:creationId xmlns:a16="http://schemas.microsoft.com/office/drawing/2014/main" id="{CF50C116-280A-5574-A1C1-C2CB6A0B11E4}"/>
              </a:ext>
            </a:extLst>
          </p:cNvPr>
          <p:cNvSpPr/>
          <p:nvPr/>
        </p:nvSpPr>
        <p:spPr>
          <a:xfrm>
            <a:off x="750463" y="5154721"/>
            <a:ext cx="4253322" cy="11301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1.6 m height, 3,6 m radius, 12 t deionized water</a:t>
            </a:r>
          </a:p>
          <a:p>
            <a:pPr marL="0" indent="0">
              <a:buNone/>
            </a:pP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Solar cell power supply 110W + 210 Ah batterie</a:t>
            </a:r>
          </a:p>
          <a:p>
            <a:pPr marL="0" indent="0">
              <a:buNone/>
            </a:pP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3x </a:t>
            </a:r>
            <a:r>
              <a:rPr lang="en-US" sz="1300" i="1" dirty="0" err="1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Photonis</a:t>
            </a: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 XP1805</a:t>
            </a:r>
          </a:p>
          <a:p>
            <a:pPr marL="0" indent="0">
              <a:buNone/>
            </a:pP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GPS Oncore UT for </a:t>
            </a:r>
            <a:r>
              <a:rPr lang="en-US" sz="1300" i="1" dirty="0" err="1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timming</a:t>
            </a: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 (10 ns RMS)</a:t>
            </a:r>
          </a:p>
          <a:p>
            <a:pPr marL="0" indent="0">
              <a:buNone/>
            </a:pP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Extended WLAN 902-928 </a:t>
            </a:r>
            <a:r>
              <a:rPr lang="en-US" sz="1300" i="1" dirty="0" err="1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Mhz</a:t>
            </a: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 for coms.</a:t>
            </a:r>
            <a:endParaRPr lang="en-US" sz="1300" dirty="0"/>
          </a:p>
        </p:txBody>
      </p:sp>
      <p:sp>
        <p:nvSpPr>
          <p:cNvPr id="75" name="Text 42">
            <a:extLst>
              <a:ext uri="{FF2B5EF4-FFF2-40B4-BE49-F238E27FC236}">
                <a16:creationId xmlns:a16="http://schemas.microsoft.com/office/drawing/2014/main" id="{FB7C8F6D-6074-E15C-6003-FCF9C9120F41}"/>
              </a:ext>
            </a:extLst>
          </p:cNvPr>
          <p:cNvSpPr/>
          <p:nvPr/>
        </p:nvSpPr>
        <p:spPr>
          <a:xfrm>
            <a:off x="7581064" y="630184"/>
            <a:ext cx="2559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Fluorescence Detector</a:t>
            </a:r>
            <a:endParaRPr lang="en-US" sz="1600" b="1" dirty="0"/>
          </a:p>
        </p:txBody>
      </p:sp>
      <p:sp>
        <p:nvSpPr>
          <p:cNvPr id="76" name="Text 42">
            <a:extLst>
              <a:ext uri="{FF2B5EF4-FFF2-40B4-BE49-F238E27FC236}">
                <a16:creationId xmlns:a16="http://schemas.microsoft.com/office/drawing/2014/main" id="{9ED34475-14E4-CBDF-2602-ABF8DCAF8BAB}"/>
              </a:ext>
            </a:extLst>
          </p:cNvPr>
          <p:cNvSpPr/>
          <p:nvPr/>
        </p:nvSpPr>
        <p:spPr>
          <a:xfrm>
            <a:off x="5631434" y="3856610"/>
            <a:ext cx="2190210" cy="19315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4 buildings</a:t>
            </a:r>
          </a:p>
          <a:p>
            <a:pPr marL="0" indent="0">
              <a:buNone/>
            </a:pP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6 sectors each with camera</a:t>
            </a:r>
          </a:p>
          <a:p>
            <a:pPr marL="0" indent="0">
              <a:buNone/>
            </a:pP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Reflector: r=3,4m, 13m2</a:t>
            </a:r>
          </a:p>
          <a:p>
            <a:pPr marL="0" indent="0">
              <a:buNone/>
            </a:pP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Camera: 440hex xp3062 PM</a:t>
            </a:r>
          </a:p>
          <a:p>
            <a:pPr marL="0" indent="0">
              <a:buNone/>
            </a:pP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(30 x 30)</a:t>
            </a:r>
            <a:r>
              <a:rPr lang="en-US" sz="1300" i="1" baseline="30000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o</a:t>
            </a: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cs typeface="Calibri" pitchFamily="34" charset="-120"/>
              </a:rPr>
              <a:t> field of view</a:t>
            </a:r>
          </a:p>
          <a:p>
            <a:pPr marL="0" indent="0">
              <a:buNone/>
            </a:pPr>
            <a:endParaRPr lang="en-US" sz="1300" i="1" dirty="0">
              <a:solidFill>
                <a:srgbClr val="AFC6E9"/>
              </a:solidFill>
              <a:latin typeface="Calibri" pitchFamily="34" charset="0"/>
              <a:cs typeface="Calibr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11655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5D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THE EXPERIMENTS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3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AugerPrime — upgrading the Observatory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Auger data show the highest-energy cosmic rays are dominated by heavy nuclei — but disentangling the muonic and electromagnetic parts of a shower, event by event, needs new instrumentation.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716280" y="2286000"/>
            <a:ext cx="2606040" cy="2341659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668780" y="2514600"/>
            <a:ext cx="548640" cy="548640"/>
          </a:xfrm>
          <a:prstGeom prst="ellipse">
            <a:avLst/>
          </a:prstGeom>
          <a:solidFill>
            <a:srgbClr val="F2A354"/>
          </a:solidFill>
          <a:ln/>
        </p:spPr>
      </p:sp>
      <p:sp>
        <p:nvSpPr>
          <p:cNvPr id="7" name="Text 5"/>
          <p:cNvSpPr/>
          <p:nvPr/>
        </p:nvSpPr>
        <p:spPr>
          <a:xfrm>
            <a:off x="166878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B13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◧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77240" y="320040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Scintillator panels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77240" y="3794760"/>
            <a:ext cx="2331720" cy="709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atop every water-Cherenkov station to separate the muonic and electromagnetic shower components.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383280" y="2286000"/>
            <a:ext cx="2606040" cy="2341659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411980" y="2514600"/>
            <a:ext cx="548640" cy="548640"/>
          </a:xfrm>
          <a:prstGeom prst="ellipse">
            <a:avLst/>
          </a:prstGeom>
          <a:solidFill>
            <a:srgbClr val="F2A354"/>
          </a:solidFill>
          <a:ln/>
        </p:spPr>
      </p:sp>
      <p:sp>
        <p:nvSpPr>
          <p:cNvPr id="12" name="Text 10"/>
          <p:cNvSpPr/>
          <p:nvPr/>
        </p:nvSpPr>
        <p:spPr>
          <a:xfrm>
            <a:off x="441198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B13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◍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520440" y="320040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Underground muon detectors (AMIGA)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20440" y="3794760"/>
            <a:ext cx="2331720" cy="709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Buried particle counters give a direct, shielded measurement of the shower muon content.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126480" y="2286000"/>
            <a:ext cx="2606040" cy="2341659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155180" y="2514600"/>
            <a:ext cx="548640" cy="548640"/>
          </a:xfrm>
          <a:prstGeom prst="ellipse">
            <a:avLst/>
          </a:prstGeom>
          <a:solidFill>
            <a:srgbClr val="F2A354"/>
          </a:solidFill>
          <a:ln/>
        </p:spPr>
      </p:sp>
      <p:sp>
        <p:nvSpPr>
          <p:cNvPr id="17" name="Text 15"/>
          <p:cNvSpPr/>
          <p:nvPr/>
        </p:nvSpPr>
        <p:spPr>
          <a:xfrm>
            <a:off x="715518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B13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≋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263640" y="320040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antennas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263640" y="3794760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measurements to showers arriving at high zenith angles, complementing the surface array.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869680" y="2286000"/>
            <a:ext cx="2606040" cy="2341659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9898380" y="2514600"/>
            <a:ext cx="548640" cy="548640"/>
          </a:xfrm>
          <a:prstGeom prst="ellipse">
            <a:avLst/>
          </a:prstGeom>
          <a:solidFill>
            <a:srgbClr val="F2A354"/>
          </a:solidFill>
          <a:ln/>
        </p:spPr>
      </p:sp>
      <p:sp>
        <p:nvSpPr>
          <p:cNvPr id="22" name="Text 20"/>
          <p:cNvSpPr/>
          <p:nvPr/>
        </p:nvSpPr>
        <p:spPr>
          <a:xfrm>
            <a:off x="989838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B13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⌁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006840" y="320040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Upgraded electronics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006840" y="3794760"/>
            <a:ext cx="2331720" cy="709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sampling and small-area PMTs extend the dynamic range of every station.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27" name="Shape 8">
            <a:extLst>
              <a:ext uri="{FF2B5EF4-FFF2-40B4-BE49-F238E27FC236}">
                <a16:creationId xmlns:a16="http://schemas.microsoft.com/office/drawing/2014/main" id="{10D6DCF3-447E-2D70-6B17-AF5BCB7814DD}"/>
              </a:ext>
            </a:extLst>
          </p:cNvPr>
          <p:cNvSpPr/>
          <p:nvPr/>
        </p:nvSpPr>
        <p:spPr>
          <a:xfrm>
            <a:off x="640080" y="4677156"/>
            <a:ext cx="10789920" cy="1216152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83A0DB88-22BD-CFA6-3E0B-BBC0B2886445}"/>
              </a:ext>
            </a:extLst>
          </p:cNvPr>
          <p:cNvSpPr/>
          <p:nvPr/>
        </p:nvSpPr>
        <p:spPr>
          <a:xfrm>
            <a:off x="910093" y="4808352"/>
            <a:ext cx="9884134" cy="385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3203A"/>
                </a:solidFill>
                <a:latin typeface="Calibri" pitchFamily="34" charset="0"/>
                <a:cs typeface="Calibri" pitchFamily="34" charset="-120"/>
              </a:rPr>
              <a:t>Spectrum, Composition, Anisotropy, Sources, Multi-messenger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CE0511-1C28-85EF-5036-048A30081A72}"/>
              </a:ext>
            </a:extLst>
          </p:cNvPr>
          <p:cNvSpPr txBox="1"/>
          <p:nvPr/>
        </p:nvSpPr>
        <p:spPr>
          <a:xfrm>
            <a:off x="846649" y="5251216"/>
            <a:ext cx="5283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sz="1400" dirty="0"/>
              <a:t>Multi-messenger observations of a binary neutron star merger. </a:t>
            </a:r>
            <a:r>
              <a:rPr lang="en-SI" sz="1400" i="1" dirty="0"/>
              <a:t>The astrophysical journal. Letters</a:t>
            </a:r>
            <a:r>
              <a:rPr lang="en-SI" sz="1400" dirty="0"/>
              <a:t>. 2017, vol. 848, no. 2, str. 1-59, ilustr.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984EB3-F45F-200C-FE3A-A611975320C1}"/>
              </a:ext>
            </a:extLst>
          </p:cNvPr>
          <p:cNvSpPr txBox="1"/>
          <p:nvPr/>
        </p:nvSpPr>
        <p:spPr>
          <a:xfrm>
            <a:off x="6337190" y="5193792"/>
            <a:ext cx="482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I" sz="1200" b="1" dirty="0"/>
              <a:t>3614 co-authors</a:t>
            </a:r>
          </a:p>
          <a:p>
            <a:pPr algn="ctr"/>
            <a:r>
              <a:rPr lang="en-SI" sz="1200" dirty="0"/>
              <a:t>LIGO, Virgo, Auger, IceCube, Antares, Fermi-LAT, Agile, AstroSat, ALMA, LOFAR …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3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564374" y="6414588"/>
            <a:ext cx="26407" cy="26407"/>
          </a:xfrm>
          <a:prstGeom prst="ellipse">
            <a:avLst/>
          </a:prstGeom>
          <a:solidFill>
            <a:srgbClr val="FFFFFF">
              <a:alpha val="52625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108550" y="3557911"/>
            <a:ext cx="20915" cy="20915"/>
          </a:xfrm>
          <a:prstGeom prst="ellipse">
            <a:avLst/>
          </a:prstGeom>
          <a:solidFill>
            <a:srgbClr val="FFFFFF">
              <a:alpha val="53073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379483" y="842345"/>
            <a:ext cx="22347" cy="22347"/>
          </a:xfrm>
          <a:prstGeom prst="ellipse">
            <a:avLst/>
          </a:prstGeom>
          <a:solidFill>
            <a:srgbClr val="FFFFFF">
              <a:alpha val="78871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0221414" y="5803224"/>
            <a:ext cx="23704" cy="23704"/>
          </a:xfrm>
          <a:prstGeom prst="ellipse">
            <a:avLst/>
          </a:prstGeom>
          <a:solidFill>
            <a:srgbClr val="FFFFFF">
              <a:alpha val="75697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294912" y="5909880"/>
            <a:ext cx="17309" cy="17309"/>
          </a:xfrm>
          <a:prstGeom prst="ellipse">
            <a:avLst/>
          </a:prstGeom>
          <a:solidFill>
            <a:srgbClr val="FFFFFF">
              <a:alpha val="48491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478348" y="6665648"/>
            <a:ext cx="17161" cy="17161"/>
          </a:xfrm>
          <a:prstGeom prst="ellipse">
            <a:avLst/>
          </a:prstGeom>
          <a:solidFill>
            <a:srgbClr val="FFFFFF">
              <a:alpha val="65893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4883732" y="5699860"/>
            <a:ext cx="20324" cy="20324"/>
          </a:xfrm>
          <a:prstGeom prst="ellipse">
            <a:avLst/>
          </a:prstGeom>
          <a:solidFill>
            <a:srgbClr val="FFFFFF">
              <a:alpha val="78028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321175" y="5721850"/>
            <a:ext cx="17090" cy="17090"/>
          </a:xfrm>
          <a:prstGeom prst="ellipse">
            <a:avLst/>
          </a:prstGeom>
          <a:solidFill>
            <a:srgbClr val="FFFFFF">
              <a:alpha val="67612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8999802" y="4614951"/>
            <a:ext cx="13329" cy="13329"/>
          </a:xfrm>
          <a:prstGeom prst="ellipse">
            <a:avLst/>
          </a:prstGeom>
          <a:solidFill>
            <a:srgbClr val="FFFFFF">
              <a:alpha val="54397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5866247" y="3818496"/>
            <a:ext cx="28459" cy="28459"/>
          </a:xfrm>
          <a:prstGeom prst="ellipse">
            <a:avLst/>
          </a:prstGeom>
          <a:solidFill>
            <a:srgbClr val="FFFFFF">
              <a:alpha val="72952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24356" y="707819"/>
            <a:ext cx="14161" cy="14161"/>
          </a:xfrm>
          <a:prstGeom prst="ellipse">
            <a:avLst/>
          </a:prstGeom>
          <a:solidFill>
            <a:srgbClr val="FFFFFF">
              <a:alpha val="4377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069814" y="6120253"/>
            <a:ext cx="23044" cy="23044"/>
          </a:xfrm>
          <a:prstGeom prst="ellipse">
            <a:avLst/>
          </a:prstGeom>
          <a:solidFill>
            <a:srgbClr val="FFFFFF">
              <a:alpha val="57716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9105975" y="4731132"/>
            <a:ext cx="23724" cy="23724"/>
          </a:xfrm>
          <a:prstGeom prst="ellipse">
            <a:avLst/>
          </a:prstGeom>
          <a:solidFill>
            <a:srgbClr val="FFFFFF">
              <a:alpha val="73802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5019374" y="2297789"/>
            <a:ext cx="20716" cy="20716"/>
          </a:xfrm>
          <a:prstGeom prst="ellipse">
            <a:avLst/>
          </a:prstGeom>
          <a:solidFill>
            <a:srgbClr val="FFFFFF">
              <a:alpha val="70299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0814351" y="2037556"/>
            <a:ext cx="21922" cy="21922"/>
          </a:xfrm>
          <a:prstGeom prst="ellipse">
            <a:avLst/>
          </a:prstGeom>
          <a:solidFill>
            <a:srgbClr val="FFFFFF">
              <a:alpha val="49183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10539932" y="6151768"/>
            <a:ext cx="18312" cy="18312"/>
          </a:xfrm>
          <a:prstGeom prst="ellipse">
            <a:avLst/>
          </a:prstGeom>
          <a:solidFill>
            <a:srgbClr val="FFFFFF">
              <a:alpha val="53911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6754293" y="1347758"/>
            <a:ext cx="12368" cy="12368"/>
          </a:xfrm>
          <a:prstGeom prst="ellipse">
            <a:avLst/>
          </a:prstGeom>
          <a:solidFill>
            <a:srgbClr val="FFFFFF">
              <a:alpha val="40532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6981477" y="3796859"/>
            <a:ext cx="22154" cy="22154"/>
          </a:xfrm>
          <a:prstGeom prst="ellipse">
            <a:avLst/>
          </a:prstGeom>
          <a:solidFill>
            <a:srgbClr val="FFFFFF">
              <a:alpha val="42132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6105135" y="5794404"/>
            <a:ext cx="24414" cy="24414"/>
          </a:xfrm>
          <a:prstGeom prst="ellipse">
            <a:avLst/>
          </a:prstGeom>
          <a:solidFill>
            <a:srgbClr val="FFFFFF">
              <a:alpha val="66613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1266129" y="2429728"/>
            <a:ext cx="19600" cy="19600"/>
          </a:xfrm>
          <a:prstGeom prst="ellipse">
            <a:avLst/>
          </a:prstGeom>
          <a:solidFill>
            <a:srgbClr val="FFFFFF">
              <a:alpha val="47801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697161" y="2254162"/>
            <a:ext cx="17645" cy="17645"/>
          </a:xfrm>
          <a:prstGeom prst="ellipse">
            <a:avLst/>
          </a:prstGeom>
          <a:solidFill>
            <a:srgbClr val="FFFFFF">
              <a:alpha val="49895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927551" y="1373041"/>
            <a:ext cx="17648" cy="17648"/>
          </a:xfrm>
          <a:prstGeom prst="ellipse">
            <a:avLst/>
          </a:prstGeom>
          <a:solidFill>
            <a:srgbClr val="FFFFFF">
              <a:alpha val="4524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8869803" y="3257697"/>
            <a:ext cx="18026" cy="18026"/>
          </a:xfrm>
          <a:prstGeom prst="ellipse">
            <a:avLst/>
          </a:prstGeom>
          <a:solidFill>
            <a:srgbClr val="FFFFFF">
              <a:alpha val="65441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6087370" y="1981465"/>
            <a:ext cx="20587" cy="20587"/>
          </a:xfrm>
          <a:prstGeom prst="ellipse">
            <a:avLst/>
          </a:prstGeom>
          <a:solidFill>
            <a:srgbClr val="FFFFFF">
              <a:alpha val="45807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2133149" y="4317677"/>
            <a:ext cx="28491" cy="28491"/>
          </a:xfrm>
          <a:prstGeom prst="ellipse">
            <a:avLst/>
          </a:prstGeom>
          <a:solidFill>
            <a:srgbClr val="FFFFFF">
              <a:alpha val="43127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24427" y="1545666"/>
            <a:ext cx="19839" cy="19839"/>
          </a:xfrm>
          <a:prstGeom prst="ellipse">
            <a:avLst/>
          </a:prstGeom>
          <a:solidFill>
            <a:srgbClr val="FFFFFF">
              <a:alpha val="66785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900168" y="692767"/>
            <a:ext cx="24883" cy="24883"/>
          </a:xfrm>
          <a:prstGeom prst="ellipse">
            <a:avLst/>
          </a:prstGeom>
          <a:solidFill>
            <a:srgbClr val="FFFFFF">
              <a:alpha val="432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281039" y="5484313"/>
            <a:ext cx="14274" cy="14274"/>
          </a:xfrm>
          <a:prstGeom prst="ellipse">
            <a:avLst/>
          </a:prstGeom>
          <a:solidFill>
            <a:srgbClr val="FFFFFF">
              <a:alpha val="73606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0533871" y="1865636"/>
            <a:ext cx="18942" cy="18942"/>
          </a:xfrm>
          <a:prstGeom prst="ellipse">
            <a:avLst/>
          </a:prstGeom>
          <a:solidFill>
            <a:srgbClr val="FFFFFF">
              <a:alpha val="65165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7450476" y="2960070"/>
            <a:ext cx="24438" cy="24438"/>
          </a:xfrm>
          <a:prstGeom prst="ellipse">
            <a:avLst/>
          </a:prstGeom>
          <a:solidFill>
            <a:srgbClr val="FFFFFF">
              <a:alpha val="55408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75096" y="2586949"/>
            <a:ext cx="23763" cy="23763"/>
          </a:xfrm>
          <a:prstGeom prst="ellipse">
            <a:avLst/>
          </a:prstGeom>
          <a:solidFill>
            <a:srgbClr val="FFFFFF">
              <a:alpha val="70012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657249" y="1931605"/>
            <a:ext cx="27528" cy="27528"/>
          </a:xfrm>
          <a:prstGeom prst="ellipse">
            <a:avLst/>
          </a:prstGeom>
          <a:solidFill>
            <a:srgbClr val="FFFFFF">
              <a:alpha val="73916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9486357" y="6497373"/>
            <a:ext cx="13156" cy="13156"/>
          </a:xfrm>
          <a:prstGeom prst="ellipse">
            <a:avLst/>
          </a:prstGeom>
          <a:solidFill>
            <a:srgbClr val="FFFFFF">
              <a:alpha val="55764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9663381" y="197585"/>
            <a:ext cx="14287" cy="14287"/>
          </a:xfrm>
          <a:prstGeom prst="ellipse">
            <a:avLst/>
          </a:prstGeom>
          <a:solidFill>
            <a:srgbClr val="FFFFFF">
              <a:alpha val="45676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3620528" y="6315575"/>
            <a:ext cx="21213" cy="21213"/>
          </a:xfrm>
          <a:prstGeom prst="ellipse">
            <a:avLst/>
          </a:prstGeom>
          <a:solidFill>
            <a:srgbClr val="FFFFFF">
              <a:alpha val="66371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944827" y="2160676"/>
            <a:ext cx="21516" cy="21516"/>
          </a:xfrm>
          <a:prstGeom prst="ellipse">
            <a:avLst/>
          </a:prstGeom>
          <a:solidFill>
            <a:srgbClr val="FFFFFF">
              <a:alpha val="57601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6582912" y="2888221"/>
            <a:ext cx="16326" cy="16326"/>
          </a:xfrm>
          <a:prstGeom prst="ellipse">
            <a:avLst/>
          </a:prstGeom>
          <a:solidFill>
            <a:srgbClr val="FFFFFF">
              <a:alpha val="53934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549677" y="5873544"/>
            <a:ext cx="12189" cy="12189"/>
          </a:xfrm>
          <a:prstGeom prst="ellipse">
            <a:avLst/>
          </a:prstGeom>
          <a:solidFill>
            <a:srgbClr val="FFFFFF">
              <a:alpha val="55863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8140807" y="1379978"/>
            <a:ext cx="25135" cy="25135"/>
          </a:xfrm>
          <a:prstGeom prst="ellipse">
            <a:avLst/>
          </a:prstGeom>
          <a:solidFill>
            <a:srgbClr val="FFFFFF">
              <a:alpha val="74253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5759656" y="1514857"/>
            <a:ext cx="23783" cy="23783"/>
          </a:xfrm>
          <a:prstGeom prst="ellipse">
            <a:avLst/>
          </a:prstGeom>
          <a:solidFill>
            <a:srgbClr val="FFFFFF">
              <a:alpha val="68117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381711" y="5177514"/>
            <a:ext cx="12647" cy="12647"/>
          </a:xfrm>
          <a:prstGeom prst="ellipse">
            <a:avLst/>
          </a:prstGeom>
          <a:solidFill>
            <a:srgbClr val="FFFFFF">
              <a:alpha val="55725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8822360" y="1869281"/>
            <a:ext cx="17917" cy="17917"/>
          </a:xfrm>
          <a:prstGeom prst="ellipse">
            <a:avLst/>
          </a:prstGeom>
          <a:solidFill>
            <a:srgbClr val="FFFFFF">
              <a:alpha val="79054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3130629" y="649493"/>
            <a:ext cx="12275" cy="12275"/>
          </a:xfrm>
          <a:prstGeom prst="ellipse">
            <a:avLst/>
          </a:prstGeom>
          <a:solidFill>
            <a:srgbClr val="FFFFFF">
              <a:alpha val="61559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053646" y="1941483"/>
            <a:ext cx="16492" cy="16492"/>
          </a:xfrm>
          <a:prstGeom prst="ellipse">
            <a:avLst/>
          </a:prstGeom>
          <a:solidFill>
            <a:srgbClr val="FFFFFF">
              <a:alpha val="79291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926502" y="1342584"/>
            <a:ext cx="12054" cy="12054"/>
          </a:xfrm>
          <a:prstGeom prst="ellipse">
            <a:avLst/>
          </a:prstGeom>
          <a:solidFill>
            <a:srgbClr val="FFFFFF">
              <a:alpha val="45336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821800" y="4864129"/>
            <a:ext cx="12282" cy="12282"/>
          </a:xfrm>
          <a:prstGeom prst="ellipse">
            <a:avLst/>
          </a:prstGeom>
          <a:solidFill>
            <a:srgbClr val="FFFFFF">
              <a:alpha val="47594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4691451" y="737453"/>
            <a:ext cx="17627" cy="17627"/>
          </a:xfrm>
          <a:prstGeom prst="ellipse">
            <a:avLst/>
          </a:prstGeom>
          <a:solidFill>
            <a:srgbClr val="FFFFFF">
              <a:alpha val="59894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4768154" y="4371887"/>
            <a:ext cx="19737" cy="19737"/>
          </a:xfrm>
          <a:prstGeom prst="ellipse">
            <a:avLst/>
          </a:prstGeom>
          <a:solidFill>
            <a:srgbClr val="FFFFFF">
              <a:alpha val="66432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581232" y="5014766"/>
            <a:ext cx="17707" cy="17707"/>
          </a:xfrm>
          <a:prstGeom prst="ellipse">
            <a:avLst/>
          </a:prstGeom>
          <a:solidFill>
            <a:srgbClr val="FFFFFF">
              <a:alpha val="79555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8232141" y="6137422"/>
            <a:ext cx="28245" cy="28245"/>
          </a:xfrm>
          <a:prstGeom prst="ellipse">
            <a:avLst/>
          </a:prstGeom>
          <a:solidFill>
            <a:srgbClr val="FFFFFF">
              <a:alpha val="50867"/>
            </a:srgbClr>
          </a:solidFill>
          <a:ln/>
        </p:spPr>
      </p:sp>
      <p:sp>
        <p:nvSpPr>
          <p:cNvPr id="52" name="Text 50"/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4FD1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THE EXPERIMENTS</a:t>
            </a:r>
            <a:endParaRPr lang="en-US" sz="1300" dirty="0"/>
          </a:p>
        </p:txBody>
      </p:sp>
      <p:sp>
        <p:nvSpPr>
          <p:cNvPr id="53" name="Text 51"/>
          <p:cNvSpPr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CTAO — Cherenkov Telescope Array Observatory</a:t>
            </a:r>
            <a:endParaRPr lang="en-US" sz="2700" dirty="0"/>
          </a:p>
        </p:txBody>
      </p:sp>
      <p:sp>
        <p:nvSpPr>
          <p:cNvPr id="54" name="Text 52"/>
          <p:cNvSpPr/>
          <p:nvPr/>
        </p:nvSpPr>
        <p:spPr>
          <a:xfrm>
            <a:off x="640080" y="1417320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next-generation ground-based observatory for very-high-energy gamma-ray astronomy — established as a European Research Infrastructure Consortium (ERIC) in January 2025, with Slovenia a founding member.</a:t>
            </a:r>
            <a:endParaRPr lang="en-US" sz="1250" dirty="0"/>
          </a:p>
        </p:txBody>
      </p:sp>
      <p:sp>
        <p:nvSpPr>
          <p:cNvPr id="55" name="Shape 53"/>
          <p:cNvSpPr/>
          <p:nvPr/>
        </p:nvSpPr>
        <p:spPr>
          <a:xfrm>
            <a:off x="640080" y="2286000"/>
            <a:ext cx="1611630" cy="1097280"/>
          </a:xfrm>
          <a:prstGeom prst="roundRect">
            <a:avLst>
              <a:gd name="adj" fmla="val 6667"/>
            </a:avLst>
          </a:prstGeom>
          <a:solidFill>
            <a:srgbClr val="0F1E45"/>
          </a:solidFill>
          <a:ln/>
        </p:spPr>
      </p:sp>
      <p:sp>
        <p:nvSpPr>
          <p:cNvPr id="56" name="Text 54"/>
          <p:cNvSpPr/>
          <p:nvPr/>
        </p:nvSpPr>
        <p:spPr>
          <a:xfrm>
            <a:off x="749808" y="2377440"/>
            <a:ext cx="13921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2A3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sites</a:t>
            </a:r>
            <a:endParaRPr lang="en-US" sz="1550" dirty="0"/>
          </a:p>
        </p:txBody>
      </p:sp>
      <p:sp>
        <p:nvSpPr>
          <p:cNvPr id="57" name="Text 55"/>
          <p:cNvSpPr/>
          <p:nvPr/>
        </p:nvSpPr>
        <p:spPr>
          <a:xfrm>
            <a:off x="749808" y="2907792"/>
            <a:ext cx="139217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95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Palma &amp; Paranal, Chile</a:t>
            </a:r>
            <a:endParaRPr lang="en-US" sz="950" dirty="0"/>
          </a:p>
        </p:txBody>
      </p:sp>
      <p:sp>
        <p:nvSpPr>
          <p:cNvPr id="58" name="Shape 56"/>
          <p:cNvSpPr/>
          <p:nvPr/>
        </p:nvSpPr>
        <p:spPr>
          <a:xfrm>
            <a:off x="2388870" y="2286000"/>
            <a:ext cx="1611630" cy="1097280"/>
          </a:xfrm>
          <a:prstGeom prst="roundRect">
            <a:avLst>
              <a:gd name="adj" fmla="val 6667"/>
            </a:avLst>
          </a:prstGeom>
          <a:solidFill>
            <a:srgbClr val="0F1E45"/>
          </a:solidFill>
          <a:ln/>
        </p:spPr>
      </p:sp>
      <p:sp>
        <p:nvSpPr>
          <p:cNvPr id="59" name="Text 57"/>
          <p:cNvSpPr/>
          <p:nvPr/>
        </p:nvSpPr>
        <p:spPr>
          <a:xfrm>
            <a:off x="2498598" y="2377440"/>
            <a:ext cx="13921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2A3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64 telescopes</a:t>
            </a:r>
            <a:endParaRPr lang="en-US" sz="1550" dirty="0"/>
          </a:p>
        </p:txBody>
      </p:sp>
      <p:sp>
        <p:nvSpPr>
          <p:cNvPr id="60" name="Text 58"/>
          <p:cNvSpPr/>
          <p:nvPr/>
        </p:nvSpPr>
        <p:spPr>
          <a:xfrm>
            <a:off x="2498598" y="2907792"/>
            <a:ext cx="139217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95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large, medium &amp; small</a:t>
            </a:r>
            <a:endParaRPr lang="en-US" sz="950" dirty="0"/>
          </a:p>
        </p:txBody>
      </p:sp>
      <p:sp>
        <p:nvSpPr>
          <p:cNvPr id="61" name="Shape 59"/>
          <p:cNvSpPr/>
          <p:nvPr/>
        </p:nvSpPr>
        <p:spPr>
          <a:xfrm>
            <a:off x="4137660" y="2286000"/>
            <a:ext cx="1611630" cy="1097280"/>
          </a:xfrm>
          <a:prstGeom prst="roundRect">
            <a:avLst>
              <a:gd name="adj" fmla="val 6667"/>
            </a:avLst>
          </a:prstGeom>
          <a:solidFill>
            <a:srgbClr val="0F1E45"/>
          </a:solidFill>
          <a:ln/>
        </p:spPr>
      </p:sp>
      <p:sp>
        <p:nvSpPr>
          <p:cNvPr id="62" name="Text 60"/>
          <p:cNvSpPr/>
          <p:nvPr/>
        </p:nvSpPr>
        <p:spPr>
          <a:xfrm>
            <a:off x="4247388" y="2377440"/>
            <a:ext cx="13921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2A3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 GeV–300 TeV</a:t>
            </a:r>
            <a:endParaRPr lang="en-US" sz="1550" dirty="0"/>
          </a:p>
        </p:txBody>
      </p:sp>
      <p:sp>
        <p:nvSpPr>
          <p:cNvPr id="63" name="Text 61"/>
          <p:cNvSpPr/>
          <p:nvPr/>
        </p:nvSpPr>
        <p:spPr>
          <a:xfrm>
            <a:off x="4247388" y="2907792"/>
            <a:ext cx="139217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95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range covered</a:t>
            </a:r>
            <a:endParaRPr lang="en-US" sz="950" dirty="0"/>
          </a:p>
        </p:txBody>
      </p:sp>
      <p:sp>
        <p:nvSpPr>
          <p:cNvPr id="64" name="Shape 62"/>
          <p:cNvSpPr/>
          <p:nvPr/>
        </p:nvSpPr>
        <p:spPr>
          <a:xfrm>
            <a:off x="5886450" y="2286000"/>
            <a:ext cx="1611630" cy="1097280"/>
          </a:xfrm>
          <a:prstGeom prst="roundRect">
            <a:avLst>
              <a:gd name="adj" fmla="val 6667"/>
            </a:avLst>
          </a:prstGeom>
          <a:solidFill>
            <a:srgbClr val="0F1E45"/>
          </a:solidFill>
          <a:ln/>
        </p:spPr>
      </p:sp>
      <p:sp>
        <p:nvSpPr>
          <p:cNvPr id="65" name="Text 63"/>
          <p:cNvSpPr/>
          <p:nvPr/>
        </p:nvSpPr>
        <p:spPr>
          <a:xfrm>
            <a:off x="5996178" y="2377440"/>
            <a:ext cx="13921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2A3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10×</a:t>
            </a:r>
            <a:endParaRPr lang="en-US" sz="1550" dirty="0"/>
          </a:p>
        </p:txBody>
      </p:sp>
      <p:sp>
        <p:nvSpPr>
          <p:cNvPr id="66" name="Text 64"/>
          <p:cNvSpPr/>
          <p:nvPr/>
        </p:nvSpPr>
        <p:spPr>
          <a:xfrm>
            <a:off x="5996178" y="2907792"/>
            <a:ext cx="139217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95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sensitivity vs. current arrays</a:t>
            </a:r>
            <a:endParaRPr lang="en-US" sz="950" dirty="0"/>
          </a:p>
        </p:txBody>
      </p:sp>
      <p:sp>
        <p:nvSpPr>
          <p:cNvPr id="67" name="Text 65"/>
          <p:cNvSpPr/>
          <p:nvPr/>
        </p:nvSpPr>
        <p:spPr>
          <a:xfrm>
            <a:off x="640080" y="365760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FD1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500" dirty="0"/>
          </a:p>
        </p:txBody>
      </p:sp>
      <p:sp>
        <p:nvSpPr>
          <p:cNvPr id="68" name="Text 66"/>
          <p:cNvSpPr/>
          <p:nvPr/>
        </p:nvSpPr>
        <p:spPr>
          <a:xfrm>
            <a:off x="640080" y="4023360"/>
            <a:ext cx="6858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gamma ray striking the atmosphere produces a cascade of secondary particles that briefly emit </a:t>
            </a:r>
            <a:r>
              <a:rPr lang="en-US" sz="1200" b="1" dirty="0">
                <a:solidFill>
                  <a:srgbClr val="F2A3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Cherenkov light</a:t>
            </a:r>
            <a:r>
              <a:rPr lang="en-US" sz="120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faint blue flash a few nanoseconds long. Telescope arrays image the flash to reconstruct the gamma ray's energy and direction, and reject the much larger cosmic-ray background.</a:t>
            </a:r>
            <a:endParaRPr lang="en-US" sz="1200" dirty="0"/>
          </a:p>
        </p:txBody>
      </p:sp>
      <p:sp>
        <p:nvSpPr>
          <p:cNvPr id="69" name="Text 67"/>
          <p:cNvSpPr/>
          <p:nvPr/>
        </p:nvSpPr>
        <p:spPr>
          <a:xfrm>
            <a:off x="640080" y="5760720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9FB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Science goals: cosmic-ray origins, extreme accelerators (black holes, pulsars, supernova remnants), dark matter, fundamental physics.</a:t>
            </a:r>
            <a:endParaRPr lang="en-US" sz="1100" dirty="0"/>
          </a:p>
        </p:txBody>
      </p:sp>
      <p:sp>
        <p:nvSpPr>
          <p:cNvPr id="72" name="Text 69"/>
          <p:cNvSpPr/>
          <p:nvPr/>
        </p:nvSpPr>
        <p:spPr>
          <a:xfrm>
            <a:off x="7772400" y="5870448"/>
            <a:ext cx="3776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9FB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imaging atmospheric Cherenkov telescope, capturing the blue flash of an air shower</a:t>
            </a:r>
            <a:endParaRPr lang="en-US" sz="1000" dirty="0"/>
          </a:p>
        </p:txBody>
      </p:sp>
      <p:sp>
        <p:nvSpPr>
          <p:cNvPr id="73" name="Text 70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74" name="Text 7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4742C72A-3165-B3A5-50F2-932DF041C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532" y="1849120"/>
            <a:ext cx="4597400" cy="3479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74D89C-FD68-8829-10BB-C8DC7A63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3F58C97-0CFC-5E54-FBFD-4608ACF6B6D2}"/>
              </a:ext>
            </a:extLst>
          </p:cNvPr>
          <p:cNvSpPr/>
          <p:nvPr/>
        </p:nvSpPr>
        <p:spPr>
          <a:xfrm>
            <a:off x="1564374" y="6414588"/>
            <a:ext cx="26407" cy="26407"/>
          </a:xfrm>
          <a:prstGeom prst="ellipse">
            <a:avLst/>
          </a:prstGeom>
          <a:solidFill>
            <a:srgbClr val="FFFFFF">
              <a:alpha val="52625"/>
            </a:srgbClr>
          </a:solidFill>
          <a:ln/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C8DA02D-F3D8-1D3C-E0F9-97B169CA7BBC}"/>
              </a:ext>
            </a:extLst>
          </p:cNvPr>
          <p:cNvSpPr/>
          <p:nvPr/>
        </p:nvSpPr>
        <p:spPr>
          <a:xfrm>
            <a:off x="5379483" y="842345"/>
            <a:ext cx="22347" cy="22347"/>
          </a:xfrm>
          <a:prstGeom prst="ellipse">
            <a:avLst/>
          </a:prstGeom>
          <a:solidFill>
            <a:srgbClr val="FFFFFF">
              <a:alpha val="78871"/>
            </a:srgbClr>
          </a:solidFill>
          <a:ln/>
        </p:spPr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B7B942B6-4FA4-A8B7-373B-9A6B64327382}"/>
              </a:ext>
            </a:extLst>
          </p:cNvPr>
          <p:cNvSpPr/>
          <p:nvPr/>
        </p:nvSpPr>
        <p:spPr>
          <a:xfrm>
            <a:off x="11478348" y="6665648"/>
            <a:ext cx="17161" cy="17161"/>
          </a:xfrm>
          <a:prstGeom prst="ellipse">
            <a:avLst/>
          </a:prstGeom>
          <a:solidFill>
            <a:srgbClr val="FFFFFF">
              <a:alpha val="65893"/>
            </a:srgbClr>
          </a:solidFill>
          <a:ln/>
        </p:spPr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38BAD9C0-FFAE-DFA0-919A-F14A96C7F40A}"/>
              </a:ext>
            </a:extLst>
          </p:cNvPr>
          <p:cNvSpPr/>
          <p:nvPr/>
        </p:nvSpPr>
        <p:spPr>
          <a:xfrm>
            <a:off x="124356" y="707819"/>
            <a:ext cx="14161" cy="14161"/>
          </a:xfrm>
          <a:prstGeom prst="ellipse">
            <a:avLst/>
          </a:prstGeom>
          <a:solidFill>
            <a:srgbClr val="FFFFFF">
              <a:alpha val="43770"/>
            </a:srgbClr>
          </a:solidFill>
          <a:ln/>
        </p:spPr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26595D2C-6704-0AA8-B7F7-F291D787B7E7}"/>
              </a:ext>
            </a:extLst>
          </p:cNvPr>
          <p:cNvSpPr/>
          <p:nvPr/>
        </p:nvSpPr>
        <p:spPr>
          <a:xfrm>
            <a:off x="10814351" y="2037556"/>
            <a:ext cx="21922" cy="21922"/>
          </a:xfrm>
          <a:prstGeom prst="ellipse">
            <a:avLst/>
          </a:prstGeom>
          <a:solidFill>
            <a:srgbClr val="FFFFFF">
              <a:alpha val="49183"/>
            </a:srgbClr>
          </a:solidFill>
          <a:ln/>
        </p:spPr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AA4F6EBD-051F-2AE7-B59B-D66B70F85E9D}"/>
              </a:ext>
            </a:extLst>
          </p:cNvPr>
          <p:cNvSpPr/>
          <p:nvPr/>
        </p:nvSpPr>
        <p:spPr>
          <a:xfrm>
            <a:off x="10539932" y="6151768"/>
            <a:ext cx="18312" cy="18312"/>
          </a:xfrm>
          <a:prstGeom prst="ellipse">
            <a:avLst/>
          </a:prstGeom>
          <a:solidFill>
            <a:srgbClr val="FFFFFF">
              <a:alpha val="53911"/>
            </a:srgbClr>
          </a:solidFill>
          <a:ln/>
        </p:spPr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7766BB45-36F5-A996-8A3D-03DBA06F7CB9}"/>
              </a:ext>
            </a:extLst>
          </p:cNvPr>
          <p:cNvSpPr/>
          <p:nvPr/>
        </p:nvSpPr>
        <p:spPr>
          <a:xfrm>
            <a:off x="6754293" y="1347758"/>
            <a:ext cx="12368" cy="12368"/>
          </a:xfrm>
          <a:prstGeom prst="ellipse">
            <a:avLst/>
          </a:prstGeom>
          <a:solidFill>
            <a:srgbClr val="FFFFFF">
              <a:alpha val="40532"/>
            </a:srgbClr>
          </a:solidFill>
          <a:ln/>
        </p:spPr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DBE294C4-26C2-A1CD-BC60-58C371F0B104}"/>
              </a:ext>
            </a:extLst>
          </p:cNvPr>
          <p:cNvSpPr/>
          <p:nvPr/>
        </p:nvSpPr>
        <p:spPr>
          <a:xfrm>
            <a:off x="3927551" y="1373041"/>
            <a:ext cx="17648" cy="17648"/>
          </a:xfrm>
          <a:prstGeom prst="ellipse">
            <a:avLst/>
          </a:prstGeom>
          <a:solidFill>
            <a:srgbClr val="FFFFFF">
              <a:alpha val="45240"/>
            </a:srgbClr>
          </a:solidFill>
          <a:ln/>
        </p:spPr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A1174521-433B-B005-3626-E1A7FEB0C765}"/>
              </a:ext>
            </a:extLst>
          </p:cNvPr>
          <p:cNvSpPr/>
          <p:nvPr/>
        </p:nvSpPr>
        <p:spPr>
          <a:xfrm>
            <a:off x="6087370" y="1981465"/>
            <a:ext cx="20587" cy="20587"/>
          </a:xfrm>
          <a:prstGeom prst="ellipse">
            <a:avLst/>
          </a:prstGeom>
          <a:solidFill>
            <a:srgbClr val="FFFFFF">
              <a:alpha val="45807"/>
            </a:srgbClr>
          </a:solidFill>
          <a:ln/>
        </p:spPr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F6BFE7C8-CAA2-A89F-D0EE-8F90283F8C50}"/>
              </a:ext>
            </a:extLst>
          </p:cNvPr>
          <p:cNvSpPr/>
          <p:nvPr/>
        </p:nvSpPr>
        <p:spPr>
          <a:xfrm>
            <a:off x="12133149" y="4317677"/>
            <a:ext cx="28491" cy="28491"/>
          </a:xfrm>
          <a:prstGeom prst="ellipse">
            <a:avLst/>
          </a:prstGeom>
          <a:solidFill>
            <a:srgbClr val="FFFFFF">
              <a:alpha val="43127"/>
            </a:srgbClr>
          </a:solidFill>
          <a:ln/>
        </p:spPr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5F47831B-1A58-563C-DB2C-ACCEE74358FF}"/>
              </a:ext>
            </a:extLst>
          </p:cNvPr>
          <p:cNvSpPr/>
          <p:nvPr/>
        </p:nvSpPr>
        <p:spPr>
          <a:xfrm>
            <a:off x="1124427" y="1545666"/>
            <a:ext cx="19839" cy="19839"/>
          </a:xfrm>
          <a:prstGeom prst="ellipse">
            <a:avLst/>
          </a:prstGeom>
          <a:solidFill>
            <a:srgbClr val="FFFFFF">
              <a:alpha val="66785"/>
            </a:srgbClr>
          </a:solidFill>
          <a:ln/>
        </p:spPr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0CC305E5-13B7-C598-D6D5-9D9A712BA8FD}"/>
              </a:ext>
            </a:extLst>
          </p:cNvPr>
          <p:cNvSpPr/>
          <p:nvPr/>
        </p:nvSpPr>
        <p:spPr>
          <a:xfrm>
            <a:off x="900168" y="692767"/>
            <a:ext cx="24883" cy="24883"/>
          </a:xfrm>
          <a:prstGeom prst="ellipse">
            <a:avLst/>
          </a:prstGeom>
          <a:solidFill>
            <a:srgbClr val="FFFFFF">
              <a:alpha val="43200"/>
            </a:srgbClr>
          </a:solidFill>
          <a:ln/>
        </p:spPr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F2597CCD-7754-B19A-6B21-697B7BF92013}"/>
              </a:ext>
            </a:extLst>
          </p:cNvPr>
          <p:cNvSpPr/>
          <p:nvPr/>
        </p:nvSpPr>
        <p:spPr>
          <a:xfrm>
            <a:off x="10533871" y="1865636"/>
            <a:ext cx="18942" cy="18942"/>
          </a:xfrm>
          <a:prstGeom prst="ellipse">
            <a:avLst/>
          </a:prstGeom>
          <a:solidFill>
            <a:srgbClr val="FFFFFF">
              <a:alpha val="65165"/>
            </a:srgbClr>
          </a:solidFill>
          <a:ln/>
        </p:spPr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197D5A9F-DC79-ABC6-22CE-2291B90FD4FB}"/>
              </a:ext>
            </a:extLst>
          </p:cNvPr>
          <p:cNvSpPr/>
          <p:nvPr/>
        </p:nvSpPr>
        <p:spPr>
          <a:xfrm>
            <a:off x="8657249" y="1931605"/>
            <a:ext cx="27528" cy="27528"/>
          </a:xfrm>
          <a:prstGeom prst="ellipse">
            <a:avLst/>
          </a:prstGeom>
          <a:solidFill>
            <a:srgbClr val="FFFFFF">
              <a:alpha val="73916"/>
            </a:srgbClr>
          </a:solidFill>
          <a:ln/>
        </p:spPr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3806C499-F9B3-DF40-1E4E-6C557180D87D}"/>
              </a:ext>
            </a:extLst>
          </p:cNvPr>
          <p:cNvSpPr/>
          <p:nvPr/>
        </p:nvSpPr>
        <p:spPr>
          <a:xfrm>
            <a:off x="9486357" y="6497373"/>
            <a:ext cx="13156" cy="13156"/>
          </a:xfrm>
          <a:prstGeom prst="ellipse">
            <a:avLst/>
          </a:prstGeom>
          <a:solidFill>
            <a:srgbClr val="FFFFFF">
              <a:alpha val="55764"/>
            </a:srgbClr>
          </a:solidFill>
          <a:ln/>
        </p:spPr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E176ACD0-F5D4-C5B9-9140-2827092A9845}"/>
              </a:ext>
            </a:extLst>
          </p:cNvPr>
          <p:cNvSpPr/>
          <p:nvPr/>
        </p:nvSpPr>
        <p:spPr>
          <a:xfrm>
            <a:off x="9663381" y="197585"/>
            <a:ext cx="14287" cy="14287"/>
          </a:xfrm>
          <a:prstGeom prst="ellipse">
            <a:avLst/>
          </a:prstGeom>
          <a:solidFill>
            <a:srgbClr val="FFFFFF">
              <a:alpha val="45676"/>
            </a:srgbClr>
          </a:solidFill>
          <a:ln/>
        </p:spPr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1592E70A-FDD0-001E-41C2-5B48318008E7}"/>
              </a:ext>
            </a:extLst>
          </p:cNvPr>
          <p:cNvSpPr/>
          <p:nvPr/>
        </p:nvSpPr>
        <p:spPr>
          <a:xfrm>
            <a:off x="3620528" y="6315575"/>
            <a:ext cx="21213" cy="21213"/>
          </a:xfrm>
          <a:prstGeom prst="ellipse">
            <a:avLst/>
          </a:prstGeom>
          <a:solidFill>
            <a:srgbClr val="FFFFFF">
              <a:alpha val="66371"/>
            </a:srgbClr>
          </a:solidFill>
          <a:ln/>
        </p:spPr>
      </p:sp>
      <p:sp>
        <p:nvSpPr>
          <p:cNvPr id="37" name="Shape 35">
            <a:extLst>
              <a:ext uri="{FF2B5EF4-FFF2-40B4-BE49-F238E27FC236}">
                <a16:creationId xmlns:a16="http://schemas.microsoft.com/office/drawing/2014/main" id="{817DCB57-E4F5-DB75-AEDD-DCECB308078D}"/>
              </a:ext>
            </a:extLst>
          </p:cNvPr>
          <p:cNvSpPr/>
          <p:nvPr/>
        </p:nvSpPr>
        <p:spPr>
          <a:xfrm>
            <a:off x="2944827" y="2160676"/>
            <a:ext cx="21516" cy="21516"/>
          </a:xfrm>
          <a:prstGeom prst="ellipse">
            <a:avLst/>
          </a:prstGeom>
          <a:solidFill>
            <a:srgbClr val="FFFFFF">
              <a:alpha val="57601"/>
            </a:srgbClr>
          </a:solidFill>
          <a:ln/>
        </p:spPr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45969118-0E10-72F8-8FE8-5EFB0F7C4874}"/>
              </a:ext>
            </a:extLst>
          </p:cNvPr>
          <p:cNvSpPr/>
          <p:nvPr/>
        </p:nvSpPr>
        <p:spPr>
          <a:xfrm>
            <a:off x="8140807" y="1379978"/>
            <a:ext cx="25135" cy="25135"/>
          </a:xfrm>
          <a:prstGeom prst="ellipse">
            <a:avLst/>
          </a:prstGeom>
          <a:solidFill>
            <a:srgbClr val="FFFFFF">
              <a:alpha val="74253"/>
            </a:srgbClr>
          </a:solidFill>
          <a:ln/>
        </p:spPr>
      </p:sp>
      <p:sp>
        <p:nvSpPr>
          <p:cNvPr id="41" name="Shape 39">
            <a:extLst>
              <a:ext uri="{FF2B5EF4-FFF2-40B4-BE49-F238E27FC236}">
                <a16:creationId xmlns:a16="http://schemas.microsoft.com/office/drawing/2014/main" id="{2C8A784D-DBE3-1BF4-5B69-74AF6DA30F71}"/>
              </a:ext>
            </a:extLst>
          </p:cNvPr>
          <p:cNvSpPr/>
          <p:nvPr/>
        </p:nvSpPr>
        <p:spPr>
          <a:xfrm>
            <a:off x="5759656" y="1514857"/>
            <a:ext cx="23783" cy="23783"/>
          </a:xfrm>
          <a:prstGeom prst="ellipse">
            <a:avLst/>
          </a:prstGeom>
          <a:solidFill>
            <a:srgbClr val="FFFFFF">
              <a:alpha val="68117"/>
            </a:srgbClr>
          </a:solidFill>
          <a:ln/>
        </p:spPr>
      </p:sp>
      <p:sp>
        <p:nvSpPr>
          <p:cNvPr id="43" name="Shape 41">
            <a:extLst>
              <a:ext uri="{FF2B5EF4-FFF2-40B4-BE49-F238E27FC236}">
                <a16:creationId xmlns:a16="http://schemas.microsoft.com/office/drawing/2014/main" id="{EE2C3BC2-CC5A-7EC6-C4DD-30CB82E029D9}"/>
              </a:ext>
            </a:extLst>
          </p:cNvPr>
          <p:cNvSpPr/>
          <p:nvPr/>
        </p:nvSpPr>
        <p:spPr>
          <a:xfrm>
            <a:off x="8822360" y="1869281"/>
            <a:ext cx="17917" cy="17917"/>
          </a:xfrm>
          <a:prstGeom prst="ellipse">
            <a:avLst/>
          </a:prstGeom>
          <a:solidFill>
            <a:srgbClr val="FFFFFF">
              <a:alpha val="79054"/>
            </a:srgbClr>
          </a:solidFill>
          <a:ln/>
        </p:spPr>
      </p:sp>
      <p:sp>
        <p:nvSpPr>
          <p:cNvPr id="44" name="Shape 42">
            <a:extLst>
              <a:ext uri="{FF2B5EF4-FFF2-40B4-BE49-F238E27FC236}">
                <a16:creationId xmlns:a16="http://schemas.microsoft.com/office/drawing/2014/main" id="{2315FEE6-A0B2-9D9A-D7BC-63D73D23A27D}"/>
              </a:ext>
            </a:extLst>
          </p:cNvPr>
          <p:cNvSpPr/>
          <p:nvPr/>
        </p:nvSpPr>
        <p:spPr>
          <a:xfrm>
            <a:off x="3130629" y="649493"/>
            <a:ext cx="12275" cy="12275"/>
          </a:xfrm>
          <a:prstGeom prst="ellipse">
            <a:avLst/>
          </a:prstGeom>
          <a:solidFill>
            <a:srgbClr val="FFFFFF">
              <a:alpha val="61559"/>
            </a:srgbClr>
          </a:solidFill>
          <a:ln/>
        </p:spPr>
      </p:sp>
      <p:sp>
        <p:nvSpPr>
          <p:cNvPr id="45" name="Shape 43">
            <a:extLst>
              <a:ext uri="{FF2B5EF4-FFF2-40B4-BE49-F238E27FC236}">
                <a16:creationId xmlns:a16="http://schemas.microsoft.com/office/drawing/2014/main" id="{CC0D3193-9A11-1404-30D1-ABAA75921257}"/>
              </a:ext>
            </a:extLst>
          </p:cNvPr>
          <p:cNvSpPr/>
          <p:nvPr/>
        </p:nvSpPr>
        <p:spPr>
          <a:xfrm>
            <a:off x="2053646" y="1941483"/>
            <a:ext cx="16492" cy="16492"/>
          </a:xfrm>
          <a:prstGeom prst="ellipse">
            <a:avLst/>
          </a:prstGeom>
          <a:solidFill>
            <a:srgbClr val="FFFFFF">
              <a:alpha val="79291"/>
            </a:srgbClr>
          </a:solidFill>
          <a:ln/>
        </p:spPr>
      </p:sp>
      <p:sp>
        <p:nvSpPr>
          <p:cNvPr id="46" name="Shape 44">
            <a:extLst>
              <a:ext uri="{FF2B5EF4-FFF2-40B4-BE49-F238E27FC236}">
                <a16:creationId xmlns:a16="http://schemas.microsoft.com/office/drawing/2014/main" id="{7862090B-D64F-47A5-6CA1-F585A7E5948D}"/>
              </a:ext>
            </a:extLst>
          </p:cNvPr>
          <p:cNvSpPr/>
          <p:nvPr/>
        </p:nvSpPr>
        <p:spPr>
          <a:xfrm>
            <a:off x="926502" y="1342584"/>
            <a:ext cx="12054" cy="12054"/>
          </a:xfrm>
          <a:prstGeom prst="ellipse">
            <a:avLst/>
          </a:prstGeom>
          <a:solidFill>
            <a:srgbClr val="FFFFFF">
              <a:alpha val="45336"/>
            </a:srgbClr>
          </a:solidFill>
          <a:ln/>
        </p:spPr>
      </p:sp>
      <p:sp>
        <p:nvSpPr>
          <p:cNvPr id="48" name="Shape 46">
            <a:extLst>
              <a:ext uri="{FF2B5EF4-FFF2-40B4-BE49-F238E27FC236}">
                <a16:creationId xmlns:a16="http://schemas.microsoft.com/office/drawing/2014/main" id="{C098CEB2-723F-1301-4D79-A6037E09A814}"/>
              </a:ext>
            </a:extLst>
          </p:cNvPr>
          <p:cNvSpPr/>
          <p:nvPr/>
        </p:nvSpPr>
        <p:spPr>
          <a:xfrm>
            <a:off x="4691451" y="737453"/>
            <a:ext cx="17627" cy="17627"/>
          </a:xfrm>
          <a:prstGeom prst="ellipse">
            <a:avLst/>
          </a:prstGeom>
          <a:solidFill>
            <a:srgbClr val="FFFFFF">
              <a:alpha val="59894"/>
            </a:srgbClr>
          </a:solidFill>
          <a:ln/>
        </p:spPr>
      </p:sp>
      <p:sp>
        <p:nvSpPr>
          <p:cNvPr id="52" name="Text 50">
            <a:extLst>
              <a:ext uri="{FF2B5EF4-FFF2-40B4-BE49-F238E27FC236}">
                <a16:creationId xmlns:a16="http://schemas.microsoft.com/office/drawing/2014/main" id="{2286DD9E-2B1A-AE5E-65F6-6CF9C5F154CB}"/>
              </a:ext>
            </a:extLst>
          </p:cNvPr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4FD1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THE EXPERIMENTS</a:t>
            </a:r>
            <a:endParaRPr lang="en-US" sz="1300" dirty="0"/>
          </a:p>
        </p:txBody>
      </p:sp>
      <p:sp>
        <p:nvSpPr>
          <p:cNvPr id="53" name="Text 51">
            <a:extLst>
              <a:ext uri="{FF2B5EF4-FFF2-40B4-BE49-F238E27FC236}">
                <a16:creationId xmlns:a16="http://schemas.microsoft.com/office/drawing/2014/main" id="{78E8A48F-060D-25D3-95E9-F5BDAE917000}"/>
              </a:ext>
            </a:extLst>
          </p:cNvPr>
          <p:cNvSpPr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CTAO — Cherenkov Telescope Array Observatory</a:t>
            </a:r>
            <a:endParaRPr lang="en-US" sz="2700" dirty="0"/>
          </a:p>
        </p:txBody>
      </p:sp>
      <p:sp>
        <p:nvSpPr>
          <p:cNvPr id="73" name="Text 70">
            <a:extLst>
              <a:ext uri="{FF2B5EF4-FFF2-40B4-BE49-F238E27FC236}">
                <a16:creationId xmlns:a16="http://schemas.microsoft.com/office/drawing/2014/main" id="{CD935C1F-BE3C-2FE3-A459-DC160B02F743}"/>
              </a:ext>
            </a:extLst>
          </p:cNvPr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74" name="Text 71">
            <a:extLst>
              <a:ext uri="{FF2B5EF4-FFF2-40B4-BE49-F238E27FC236}">
                <a16:creationId xmlns:a16="http://schemas.microsoft.com/office/drawing/2014/main" id="{E9A3B74C-C854-5C02-A4FE-1A75E568551C}"/>
              </a:ext>
            </a:extLst>
          </p:cNvPr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78" name="Shape 3">
            <a:extLst>
              <a:ext uri="{FF2B5EF4-FFF2-40B4-BE49-F238E27FC236}">
                <a16:creationId xmlns:a16="http://schemas.microsoft.com/office/drawing/2014/main" id="{F37AB3A2-266E-E7D3-9FF6-CE69D5C63DD6}"/>
              </a:ext>
            </a:extLst>
          </p:cNvPr>
          <p:cNvSpPr/>
          <p:nvPr/>
        </p:nvSpPr>
        <p:spPr>
          <a:xfrm>
            <a:off x="457199" y="1487071"/>
            <a:ext cx="11415713" cy="4862053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2D9AB4B4-4A66-1EE5-B9F7-FDD007007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16" y="2851699"/>
            <a:ext cx="5042151" cy="2863051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B4F47C11-5D8D-9670-DBF9-EA082ABB0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831" y="2576746"/>
            <a:ext cx="2913062" cy="3641328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5F502B77-3889-BBCC-E183-7F02923740CB}"/>
              </a:ext>
            </a:extLst>
          </p:cNvPr>
          <p:cNvSpPr txBox="1"/>
          <p:nvPr/>
        </p:nvSpPr>
        <p:spPr>
          <a:xfrm>
            <a:off x="975725" y="1682015"/>
            <a:ext cx="47839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I" b="1" dirty="0"/>
              <a:t>Northern site</a:t>
            </a:r>
            <a:endParaRPr lang="en-SI" dirty="0"/>
          </a:p>
          <a:p>
            <a:pPr algn="ctr"/>
            <a:r>
              <a:rPr lang="en-SI" sz="1400" i="1" dirty="0"/>
              <a:t>Instituto de Astrofisica de Canarias, Roque de los Muchacos, La Palma, Canarias</a:t>
            </a:r>
          </a:p>
          <a:p>
            <a:pPr algn="ctr"/>
            <a:r>
              <a:rPr lang="en-SI" sz="1600" b="1" dirty="0"/>
              <a:t>SST 0, MST 15, LST 4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DA29F2-8EAA-133C-B04D-2F6C54CFF69F}"/>
              </a:ext>
            </a:extLst>
          </p:cNvPr>
          <p:cNvSpPr txBox="1"/>
          <p:nvPr/>
        </p:nvSpPr>
        <p:spPr>
          <a:xfrm>
            <a:off x="6591995" y="1682015"/>
            <a:ext cx="50023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I" b="1" dirty="0"/>
              <a:t>Southern site</a:t>
            </a:r>
            <a:endParaRPr lang="en-SI" dirty="0"/>
          </a:p>
          <a:p>
            <a:pPr algn="ctr"/>
            <a:r>
              <a:rPr lang="en-SI" sz="1400" i="1" dirty="0"/>
              <a:t>European Southern Observatory, Paranal, Chile</a:t>
            </a:r>
          </a:p>
          <a:p>
            <a:pPr algn="ctr"/>
            <a:r>
              <a:rPr lang="en-SI" sz="1600" b="1" dirty="0"/>
              <a:t>SST 70, MST 25, LST 4</a:t>
            </a:r>
          </a:p>
        </p:txBody>
      </p:sp>
    </p:spTree>
    <p:extLst>
      <p:ext uri="{BB962C8B-B14F-4D97-AF65-F5344CB8AC3E}">
        <p14:creationId xmlns:p14="http://schemas.microsoft.com/office/powerpoint/2010/main" val="1419531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30">
            <a:alpha val="99983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687ACC-226C-B436-AC51-BC954C181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FDD25886-58CE-42C3-8887-1D66C9653E58}"/>
              </a:ext>
            </a:extLst>
          </p:cNvPr>
          <p:cNvSpPr/>
          <p:nvPr/>
        </p:nvSpPr>
        <p:spPr>
          <a:xfrm>
            <a:off x="5379483" y="842345"/>
            <a:ext cx="22347" cy="22347"/>
          </a:xfrm>
          <a:prstGeom prst="ellipse">
            <a:avLst/>
          </a:prstGeom>
          <a:solidFill>
            <a:srgbClr val="FFFFFF">
              <a:alpha val="78871"/>
            </a:srgbClr>
          </a:solidFill>
          <a:ln/>
        </p:spPr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B6006E26-ED3E-CE42-CE23-F3ED3836696E}"/>
              </a:ext>
            </a:extLst>
          </p:cNvPr>
          <p:cNvSpPr/>
          <p:nvPr/>
        </p:nvSpPr>
        <p:spPr>
          <a:xfrm>
            <a:off x="11478348" y="6665648"/>
            <a:ext cx="17161" cy="17161"/>
          </a:xfrm>
          <a:prstGeom prst="ellipse">
            <a:avLst/>
          </a:prstGeom>
          <a:solidFill>
            <a:srgbClr val="FFFFFF">
              <a:alpha val="65893"/>
            </a:srgbClr>
          </a:solidFill>
          <a:ln/>
        </p:spPr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FA7A15F0-FC27-FB3D-70F8-2066A06E6C48}"/>
              </a:ext>
            </a:extLst>
          </p:cNvPr>
          <p:cNvSpPr/>
          <p:nvPr/>
        </p:nvSpPr>
        <p:spPr>
          <a:xfrm>
            <a:off x="124356" y="707819"/>
            <a:ext cx="14161" cy="14161"/>
          </a:xfrm>
          <a:prstGeom prst="ellipse">
            <a:avLst/>
          </a:prstGeom>
          <a:solidFill>
            <a:srgbClr val="FFFFFF">
              <a:alpha val="43770"/>
            </a:srgbClr>
          </a:solidFill>
          <a:ln/>
        </p:spPr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BFD58183-B657-989F-2005-BCD71DFAA3C1}"/>
              </a:ext>
            </a:extLst>
          </p:cNvPr>
          <p:cNvSpPr/>
          <p:nvPr/>
        </p:nvSpPr>
        <p:spPr>
          <a:xfrm>
            <a:off x="6754293" y="1347758"/>
            <a:ext cx="12368" cy="12368"/>
          </a:xfrm>
          <a:prstGeom prst="ellipse">
            <a:avLst/>
          </a:prstGeom>
          <a:solidFill>
            <a:srgbClr val="FFFFFF">
              <a:alpha val="40532"/>
            </a:srgbClr>
          </a:solidFill>
          <a:ln/>
        </p:spPr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D48060C5-0295-F521-EF8A-6370E97B8551}"/>
              </a:ext>
            </a:extLst>
          </p:cNvPr>
          <p:cNvSpPr/>
          <p:nvPr/>
        </p:nvSpPr>
        <p:spPr>
          <a:xfrm>
            <a:off x="3927551" y="1373041"/>
            <a:ext cx="17648" cy="17648"/>
          </a:xfrm>
          <a:prstGeom prst="ellipse">
            <a:avLst/>
          </a:prstGeom>
          <a:solidFill>
            <a:srgbClr val="FFFFFF">
              <a:alpha val="45240"/>
            </a:srgbClr>
          </a:solidFill>
          <a:ln/>
        </p:spPr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8216A92E-3647-4970-94AE-BACF2E917900}"/>
              </a:ext>
            </a:extLst>
          </p:cNvPr>
          <p:cNvSpPr/>
          <p:nvPr/>
        </p:nvSpPr>
        <p:spPr>
          <a:xfrm>
            <a:off x="12133149" y="4317677"/>
            <a:ext cx="28491" cy="28491"/>
          </a:xfrm>
          <a:prstGeom prst="ellipse">
            <a:avLst/>
          </a:prstGeom>
          <a:solidFill>
            <a:srgbClr val="FFFFFF">
              <a:alpha val="43127"/>
            </a:srgbClr>
          </a:solidFill>
          <a:ln/>
        </p:spPr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D7FBA5C9-37A5-BA1F-AB79-AAFF3EE3CFC4}"/>
              </a:ext>
            </a:extLst>
          </p:cNvPr>
          <p:cNvSpPr/>
          <p:nvPr/>
        </p:nvSpPr>
        <p:spPr>
          <a:xfrm>
            <a:off x="900168" y="692767"/>
            <a:ext cx="24883" cy="24883"/>
          </a:xfrm>
          <a:prstGeom prst="ellipse">
            <a:avLst/>
          </a:prstGeom>
          <a:solidFill>
            <a:srgbClr val="FFFFFF">
              <a:alpha val="43200"/>
            </a:srgbClr>
          </a:solidFill>
          <a:ln/>
        </p:spPr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A5D55460-74AB-4B38-8E1C-8A63BF2C0DFA}"/>
              </a:ext>
            </a:extLst>
          </p:cNvPr>
          <p:cNvSpPr/>
          <p:nvPr/>
        </p:nvSpPr>
        <p:spPr>
          <a:xfrm>
            <a:off x="9663381" y="197585"/>
            <a:ext cx="14287" cy="14287"/>
          </a:xfrm>
          <a:prstGeom prst="ellipse">
            <a:avLst/>
          </a:prstGeom>
          <a:solidFill>
            <a:srgbClr val="FFFFFF">
              <a:alpha val="45676"/>
            </a:srgbClr>
          </a:solidFill>
          <a:ln/>
        </p:spPr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5AE30F5F-9460-4A35-E52E-883E37E712F0}"/>
              </a:ext>
            </a:extLst>
          </p:cNvPr>
          <p:cNvSpPr/>
          <p:nvPr/>
        </p:nvSpPr>
        <p:spPr>
          <a:xfrm>
            <a:off x="8140807" y="1379978"/>
            <a:ext cx="25135" cy="25135"/>
          </a:xfrm>
          <a:prstGeom prst="ellipse">
            <a:avLst/>
          </a:prstGeom>
          <a:solidFill>
            <a:srgbClr val="FFFFFF">
              <a:alpha val="74253"/>
            </a:srgbClr>
          </a:solidFill>
          <a:ln/>
        </p:spPr>
      </p:sp>
      <p:sp>
        <p:nvSpPr>
          <p:cNvPr id="44" name="Shape 42">
            <a:extLst>
              <a:ext uri="{FF2B5EF4-FFF2-40B4-BE49-F238E27FC236}">
                <a16:creationId xmlns:a16="http://schemas.microsoft.com/office/drawing/2014/main" id="{DE365CAD-FDA4-D896-F490-73A2C656F5D6}"/>
              </a:ext>
            </a:extLst>
          </p:cNvPr>
          <p:cNvSpPr/>
          <p:nvPr/>
        </p:nvSpPr>
        <p:spPr>
          <a:xfrm>
            <a:off x="3130629" y="649493"/>
            <a:ext cx="12275" cy="12275"/>
          </a:xfrm>
          <a:prstGeom prst="ellipse">
            <a:avLst/>
          </a:prstGeom>
          <a:solidFill>
            <a:srgbClr val="FFFFFF">
              <a:alpha val="61559"/>
            </a:srgbClr>
          </a:solidFill>
          <a:ln/>
        </p:spPr>
      </p:sp>
      <p:sp>
        <p:nvSpPr>
          <p:cNvPr id="46" name="Shape 44">
            <a:extLst>
              <a:ext uri="{FF2B5EF4-FFF2-40B4-BE49-F238E27FC236}">
                <a16:creationId xmlns:a16="http://schemas.microsoft.com/office/drawing/2014/main" id="{9CA53F59-2605-B785-EB9A-AFC0B0D30879}"/>
              </a:ext>
            </a:extLst>
          </p:cNvPr>
          <p:cNvSpPr/>
          <p:nvPr/>
        </p:nvSpPr>
        <p:spPr>
          <a:xfrm>
            <a:off x="926502" y="1342584"/>
            <a:ext cx="12054" cy="12054"/>
          </a:xfrm>
          <a:prstGeom prst="ellipse">
            <a:avLst/>
          </a:prstGeom>
          <a:solidFill>
            <a:srgbClr val="FFFFFF">
              <a:alpha val="45336"/>
            </a:srgbClr>
          </a:solidFill>
          <a:ln/>
        </p:spPr>
      </p:sp>
      <p:sp>
        <p:nvSpPr>
          <p:cNvPr id="48" name="Shape 46">
            <a:extLst>
              <a:ext uri="{FF2B5EF4-FFF2-40B4-BE49-F238E27FC236}">
                <a16:creationId xmlns:a16="http://schemas.microsoft.com/office/drawing/2014/main" id="{1B199CB2-1B82-8415-E088-6AB7F3D36641}"/>
              </a:ext>
            </a:extLst>
          </p:cNvPr>
          <p:cNvSpPr/>
          <p:nvPr/>
        </p:nvSpPr>
        <p:spPr>
          <a:xfrm>
            <a:off x="4691451" y="737453"/>
            <a:ext cx="17627" cy="17627"/>
          </a:xfrm>
          <a:prstGeom prst="ellipse">
            <a:avLst/>
          </a:prstGeom>
          <a:solidFill>
            <a:srgbClr val="FFFFFF">
              <a:alpha val="59894"/>
            </a:srgbClr>
          </a:solidFill>
          <a:ln/>
        </p:spPr>
      </p:sp>
      <p:sp>
        <p:nvSpPr>
          <p:cNvPr id="52" name="Text 50">
            <a:extLst>
              <a:ext uri="{FF2B5EF4-FFF2-40B4-BE49-F238E27FC236}">
                <a16:creationId xmlns:a16="http://schemas.microsoft.com/office/drawing/2014/main" id="{B8092345-64F5-2298-9129-8F0CB0B5F9F8}"/>
              </a:ext>
            </a:extLst>
          </p:cNvPr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4FD1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THE EXPERIMENTS</a:t>
            </a:r>
            <a:endParaRPr lang="en-US" sz="1300" dirty="0"/>
          </a:p>
        </p:txBody>
      </p:sp>
      <p:sp>
        <p:nvSpPr>
          <p:cNvPr id="53" name="Text 51">
            <a:extLst>
              <a:ext uri="{FF2B5EF4-FFF2-40B4-BE49-F238E27FC236}">
                <a16:creationId xmlns:a16="http://schemas.microsoft.com/office/drawing/2014/main" id="{6EEE3DB9-CE17-F950-1334-231A0D309445}"/>
              </a:ext>
            </a:extLst>
          </p:cNvPr>
          <p:cNvSpPr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CTAO — SST  MST</a:t>
            </a:r>
            <a:endParaRPr lang="en-US" sz="2700" dirty="0"/>
          </a:p>
        </p:txBody>
      </p:sp>
      <p:sp>
        <p:nvSpPr>
          <p:cNvPr id="73" name="Text 70">
            <a:extLst>
              <a:ext uri="{FF2B5EF4-FFF2-40B4-BE49-F238E27FC236}">
                <a16:creationId xmlns:a16="http://schemas.microsoft.com/office/drawing/2014/main" id="{4F5ACE75-02B1-515E-D562-534CD38E6E74}"/>
              </a:ext>
            </a:extLst>
          </p:cNvPr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74" name="Text 71">
            <a:extLst>
              <a:ext uri="{FF2B5EF4-FFF2-40B4-BE49-F238E27FC236}">
                <a16:creationId xmlns:a16="http://schemas.microsoft.com/office/drawing/2014/main" id="{9761E3D6-5CB3-59D7-8229-2B91F34CE528}"/>
              </a:ext>
            </a:extLst>
          </p:cNvPr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C9512BEA-4656-65E0-1178-7169D76FE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775" y="1390689"/>
            <a:ext cx="2514600" cy="4318000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077055BD-B5B5-B685-B5A6-BE8B5484D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983" y="1737360"/>
            <a:ext cx="2438400" cy="384810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8D92E911-3942-7016-0867-B0BC437CBCE2}"/>
              </a:ext>
            </a:extLst>
          </p:cNvPr>
          <p:cNvSpPr txBox="1"/>
          <p:nvPr/>
        </p:nvSpPr>
        <p:spPr>
          <a:xfrm>
            <a:off x="3945199" y="4530154"/>
            <a:ext cx="1637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I" b="1" dirty="0">
                <a:solidFill>
                  <a:schemeClr val="bg1"/>
                </a:solidFill>
              </a:rPr>
              <a:t>5 Tev – 300 TeV</a:t>
            </a:r>
          </a:p>
          <a:p>
            <a:pPr algn="ctr"/>
            <a:r>
              <a:rPr lang="en-SI" b="1" dirty="0">
                <a:solidFill>
                  <a:schemeClr val="bg1"/>
                </a:solidFill>
              </a:rPr>
              <a:t>4,3 m diameter</a:t>
            </a:r>
          </a:p>
          <a:p>
            <a:pPr algn="ctr"/>
            <a:r>
              <a:rPr lang="en-SI" b="1" dirty="0">
                <a:solidFill>
                  <a:schemeClr val="bg1"/>
                </a:solidFill>
              </a:rPr>
              <a:t>70 S, 0 N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F0C6A8C-458D-A663-F9DB-91D281938CF4}"/>
              </a:ext>
            </a:extLst>
          </p:cNvPr>
          <p:cNvSpPr txBox="1"/>
          <p:nvPr/>
        </p:nvSpPr>
        <p:spPr>
          <a:xfrm>
            <a:off x="9467277" y="4530154"/>
            <a:ext cx="1884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I" b="1" dirty="0">
                <a:solidFill>
                  <a:schemeClr val="bg1"/>
                </a:solidFill>
              </a:rPr>
              <a:t>150 GeV – 5 TeV</a:t>
            </a:r>
          </a:p>
          <a:p>
            <a:pPr algn="ctr"/>
            <a:r>
              <a:rPr lang="en-SI" b="1" dirty="0">
                <a:solidFill>
                  <a:schemeClr val="bg1"/>
                </a:solidFill>
              </a:rPr>
              <a:t>12,5 m diameter</a:t>
            </a:r>
          </a:p>
          <a:p>
            <a:pPr algn="ctr"/>
            <a:r>
              <a:rPr lang="en-SI" b="1" dirty="0">
                <a:solidFill>
                  <a:schemeClr val="bg1"/>
                </a:solidFill>
              </a:rPr>
              <a:t>25 S, 15 N</a:t>
            </a:r>
          </a:p>
        </p:txBody>
      </p:sp>
    </p:spTree>
    <p:extLst>
      <p:ext uri="{BB962C8B-B14F-4D97-AF65-F5344CB8AC3E}">
        <p14:creationId xmlns:p14="http://schemas.microsoft.com/office/powerpoint/2010/main" val="2589828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330">
            <a:alpha val="99983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E57064-FA30-0947-DE9F-9BC4593E9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02FFB219-50DE-14C1-1064-4C3091FE7ECD}"/>
              </a:ext>
            </a:extLst>
          </p:cNvPr>
          <p:cNvSpPr/>
          <p:nvPr/>
        </p:nvSpPr>
        <p:spPr>
          <a:xfrm>
            <a:off x="5379483" y="842345"/>
            <a:ext cx="22347" cy="22347"/>
          </a:xfrm>
          <a:prstGeom prst="ellipse">
            <a:avLst/>
          </a:prstGeom>
          <a:solidFill>
            <a:srgbClr val="FFFFFF">
              <a:alpha val="78871"/>
            </a:srgbClr>
          </a:solidFill>
          <a:ln/>
        </p:spPr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9F4B020B-DEA2-9955-A6E9-A93660001B16}"/>
              </a:ext>
            </a:extLst>
          </p:cNvPr>
          <p:cNvSpPr/>
          <p:nvPr/>
        </p:nvSpPr>
        <p:spPr>
          <a:xfrm>
            <a:off x="11478348" y="6665648"/>
            <a:ext cx="17161" cy="17161"/>
          </a:xfrm>
          <a:prstGeom prst="ellipse">
            <a:avLst/>
          </a:prstGeom>
          <a:solidFill>
            <a:srgbClr val="FFFFFF">
              <a:alpha val="65893"/>
            </a:srgbClr>
          </a:solidFill>
          <a:ln/>
        </p:spPr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9F7C28B0-6B1E-AA35-2128-931323339842}"/>
              </a:ext>
            </a:extLst>
          </p:cNvPr>
          <p:cNvSpPr/>
          <p:nvPr/>
        </p:nvSpPr>
        <p:spPr>
          <a:xfrm>
            <a:off x="124356" y="707819"/>
            <a:ext cx="14161" cy="14161"/>
          </a:xfrm>
          <a:prstGeom prst="ellipse">
            <a:avLst/>
          </a:prstGeom>
          <a:solidFill>
            <a:srgbClr val="FFFFFF">
              <a:alpha val="43770"/>
            </a:srgbClr>
          </a:solidFill>
          <a:ln/>
        </p:spPr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4E644272-5A2D-75FA-7D7C-AB02BC7CD218}"/>
              </a:ext>
            </a:extLst>
          </p:cNvPr>
          <p:cNvSpPr/>
          <p:nvPr/>
        </p:nvSpPr>
        <p:spPr>
          <a:xfrm>
            <a:off x="6754293" y="1347758"/>
            <a:ext cx="12368" cy="12368"/>
          </a:xfrm>
          <a:prstGeom prst="ellipse">
            <a:avLst/>
          </a:prstGeom>
          <a:solidFill>
            <a:srgbClr val="FFFFFF">
              <a:alpha val="40532"/>
            </a:srgbClr>
          </a:solidFill>
          <a:ln/>
        </p:spPr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F96F74E2-20F4-E05D-9E95-5E3E001A0DF6}"/>
              </a:ext>
            </a:extLst>
          </p:cNvPr>
          <p:cNvSpPr/>
          <p:nvPr/>
        </p:nvSpPr>
        <p:spPr>
          <a:xfrm>
            <a:off x="3927551" y="1373041"/>
            <a:ext cx="17648" cy="17648"/>
          </a:xfrm>
          <a:prstGeom prst="ellipse">
            <a:avLst/>
          </a:prstGeom>
          <a:solidFill>
            <a:srgbClr val="FFFFFF">
              <a:alpha val="45240"/>
            </a:srgbClr>
          </a:solidFill>
          <a:ln/>
        </p:spPr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3AD1F235-A989-78FC-B315-5607BD4A763E}"/>
              </a:ext>
            </a:extLst>
          </p:cNvPr>
          <p:cNvSpPr/>
          <p:nvPr/>
        </p:nvSpPr>
        <p:spPr>
          <a:xfrm>
            <a:off x="12133149" y="4317677"/>
            <a:ext cx="28491" cy="28491"/>
          </a:xfrm>
          <a:prstGeom prst="ellipse">
            <a:avLst/>
          </a:prstGeom>
          <a:solidFill>
            <a:srgbClr val="FFFFFF">
              <a:alpha val="43127"/>
            </a:srgbClr>
          </a:solidFill>
          <a:ln/>
        </p:spPr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1BFCF93B-6C0D-027B-CE41-98D4DB629303}"/>
              </a:ext>
            </a:extLst>
          </p:cNvPr>
          <p:cNvSpPr/>
          <p:nvPr/>
        </p:nvSpPr>
        <p:spPr>
          <a:xfrm>
            <a:off x="900168" y="692767"/>
            <a:ext cx="24883" cy="24883"/>
          </a:xfrm>
          <a:prstGeom prst="ellipse">
            <a:avLst/>
          </a:prstGeom>
          <a:solidFill>
            <a:srgbClr val="FFFFFF">
              <a:alpha val="43200"/>
            </a:srgbClr>
          </a:solidFill>
          <a:ln/>
        </p:spPr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7F6E73F0-9A86-C7CF-C747-897D5E45748A}"/>
              </a:ext>
            </a:extLst>
          </p:cNvPr>
          <p:cNvSpPr/>
          <p:nvPr/>
        </p:nvSpPr>
        <p:spPr>
          <a:xfrm>
            <a:off x="9663381" y="197585"/>
            <a:ext cx="14287" cy="14287"/>
          </a:xfrm>
          <a:prstGeom prst="ellipse">
            <a:avLst/>
          </a:prstGeom>
          <a:solidFill>
            <a:srgbClr val="FFFFFF">
              <a:alpha val="45676"/>
            </a:srgbClr>
          </a:solidFill>
          <a:ln/>
        </p:spPr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C68F48F2-E7D5-FEA1-8A94-CDB6BF8EC7CF}"/>
              </a:ext>
            </a:extLst>
          </p:cNvPr>
          <p:cNvSpPr/>
          <p:nvPr/>
        </p:nvSpPr>
        <p:spPr>
          <a:xfrm>
            <a:off x="8140807" y="1379978"/>
            <a:ext cx="25135" cy="25135"/>
          </a:xfrm>
          <a:prstGeom prst="ellipse">
            <a:avLst/>
          </a:prstGeom>
          <a:solidFill>
            <a:srgbClr val="FFFFFF">
              <a:alpha val="74253"/>
            </a:srgbClr>
          </a:solidFill>
          <a:ln/>
        </p:spPr>
      </p:sp>
      <p:sp>
        <p:nvSpPr>
          <p:cNvPr id="44" name="Shape 42">
            <a:extLst>
              <a:ext uri="{FF2B5EF4-FFF2-40B4-BE49-F238E27FC236}">
                <a16:creationId xmlns:a16="http://schemas.microsoft.com/office/drawing/2014/main" id="{A64F3D4F-E04B-DBA7-18C1-68D96AF31057}"/>
              </a:ext>
            </a:extLst>
          </p:cNvPr>
          <p:cNvSpPr/>
          <p:nvPr/>
        </p:nvSpPr>
        <p:spPr>
          <a:xfrm>
            <a:off x="3130629" y="649493"/>
            <a:ext cx="12275" cy="12275"/>
          </a:xfrm>
          <a:prstGeom prst="ellipse">
            <a:avLst/>
          </a:prstGeom>
          <a:solidFill>
            <a:srgbClr val="FFFFFF">
              <a:alpha val="61559"/>
            </a:srgbClr>
          </a:solidFill>
          <a:ln/>
        </p:spPr>
      </p:sp>
      <p:sp>
        <p:nvSpPr>
          <p:cNvPr id="46" name="Shape 44">
            <a:extLst>
              <a:ext uri="{FF2B5EF4-FFF2-40B4-BE49-F238E27FC236}">
                <a16:creationId xmlns:a16="http://schemas.microsoft.com/office/drawing/2014/main" id="{7EE76663-CB05-70D5-950F-E68DA54A5B84}"/>
              </a:ext>
            </a:extLst>
          </p:cNvPr>
          <p:cNvSpPr/>
          <p:nvPr/>
        </p:nvSpPr>
        <p:spPr>
          <a:xfrm>
            <a:off x="926502" y="1342584"/>
            <a:ext cx="12054" cy="12054"/>
          </a:xfrm>
          <a:prstGeom prst="ellipse">
            <a:avLst/>
          </a:prstGeom>
          <a:solidFill>
            <a:srgbClr val="FFFFFF">
              <a:alpha val="45336"/>
            </a:srgbClr>
          </a:solidFill>
          <a:ln/>
        </p:spPr>
      </p:sp>
      <p:sp>
        <p:nvSpPr>
          <p:cNvPr id="48" name="Shape 46">
            <a:extLst>
              <a:ext uri="{FF2B5EF4-FFF2-40B4-BE49-F238E27FC236}">
                <a16:creationId xmlns:a16="http://schemas.microsoft.com/office/drawing/2014/main" id="{6DD11FC6-613A-76D2-5A8D-82170C4B515A}"/>
              </a:ext>
            </a:extLst>
          </p:cNvPr>
          <p:cNvSpPr/>
          <p:nvPr/>
        </p:nvSpPr>
        <p:spPr>
          <a:xfrm>
            <a:off x="4691451" y="737453"/>
            <a:ext cx="17627" cy="17627"/>
          </a:xfrm>
          <a:prstGeom prst="ellipse">
            <a:avLst/>
          </a:prstGeom>
          <a:solidFill>
            <a:srgbClr val="FFFFFF">
              <a:alpha val="59894"/>
            </a:srgbClr>
          </a:solidFill>
          <a:ln/>
        </p:spPr>
      </p:sp>
      <p:sp>
        <p:nvSpPr>
          <p:cNvPr id="52" name="Text 50">
            <a:extLst>
              <a:ext uri="{FF2B5EF4-FFF2-40B4-BE49-F238E27FC236}">
                <a16:creationId xmlns:a16="http://schemas.microsoft.com/office/drawing/2014/main" id="{F6EEA0E6-EF87-3247-CD52-EF340DB1D84F}"/>
              </a:ext>
            </a:extLst>
          </p:cNvPr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4FD1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THE EXPERIMENTS</a:t>
            </a:r>
            <a:endParaRPr lang="en-US" sz="1300" dirty="0"/>
          </a:p>
        </p:txBody>
      </p:sp>
      <p:sp>
        <p:nvSpPr>
          <p:cNvPr id="53" name="Text 51">
            <a:extLst>
              <a:ext uri="{FF2B5EF4-FFF2-40B4-BE49-F238E27FC236}">
                <a16:creationId xmlns:a16="http://schemas.microsoft.com/office/drawing/2014/main" id="{2C159279-17E4-EFE4-2CAA-D5844794897E}"/>
              </a:ext>
            </a:extLst>
          </p:cNvPr>
          <p:cNvSpPr/>
          <p:nvPr/>
        </p:nvSpPr>
        <p:spPr>
          <a:xfrm>
            <a:off x="640080" y="73152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CTAO — LST</a:t>
            </a:r>
            <a:endParaRPr lang="en-US" sz="2700" dirty="0"/>
          </a:p>
        </p:txBody>
      </p:sp>
      <p:sp>
        <p:nvSpPr>
          <p:cNvPr id="73" name="Text 70">
            <a:extLst>
              <a:ext uri="{FF2B5EF4-FFF2-40B4-BE49-F238E27FC236}">
                <a16:creationId xmlns:a16="http://schemas.microsoft.com/office/drawing/2014/main" id="{38EF6848-0220-F690-EBE5-06A7832C62F2}"/>
              </a:ext>
            </a:extLst>
          </p:cNvPr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74" name="Text 71">
            <a:extLst>
              <a:ext uri="{FF2B5EF4-FFF2-40B4-BE49-F238E27FC236}">
                <a16:creationId xmlns:a16="http://schemas.microsoft.com/office/drawing/2014/main" id="{0B4671D3-64F2-C13C-AE18-A2E767D547B7}"/>
              </a:ext>
            </a:extLst>
          </p:cNvPr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FCA6E02-C42A-BDAB-5177-FE43984B5C4F}"/>
              </a:ext>
            </a:extLst>
          </p:cNvPr>
          <p:cNvSpPr txBox="1"/>
          <p:nvPr/>
        </p:nvSpPr>
        <p:spPr>
          <a:xfrm>
            <a:off x="3851465" y="4803475"/>
            <a:ext cx="27472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I" b="1" dirty="0">
                <a:solidFill>
                  <a:schemeClr val="bg1"/>
                </a:solidFill>
              </a:rPr>
              <a:t>20 Gev – 150 GeV</a:t>
            </a:r>
          </a:p>
          <a:p>
            <a:pPr algn="ctr"/>
            <a:r>
              <a:rPr lang="en-SI" b="1" dirty="0">
                <a:solidFill>
                  <a:schemeClr val="bg1"/>
                </a:solidFill>
              </a:rPr>
              <a:t>23 m diameter</a:t>
            </a:r>
          </a:p>
          <a:p>
            <a:pPr algn="ctr"/>
            <a:r>
              <a:rPr lang="en-SI" b="1" dirty="0">
                <a:solidFill>
                  <a:schemeClr val="bg1"/>
                </a:solidFill>
              </a:rPr>
              <a:t>400 m2</a:t>
            </a:r>
          </a:p>
          <a:p>
            <a:pPr algn="ctr"/>
            <a:r>
              <a:rPr lang="en-SI" b="1" dirty="0">
                <a:solidFill>
                  <a:schemeClr val="bg1"/>
                </a:solidFill>
              </a:rPr>
              <a:t>Camera: 1855 PM, 2T</a:t>
            </a:r>
          </a:p>
          <a:p>
            <a:pPr algn="ctr"/>
            <a:r>
              <a:rPr lang="en-SI" b="1" dirty="0">
                <a:solidFill>
                  <a:schemeClr val="bg1"/>
                </a:solidFill>
              </a:rPr>
              <a:t>4 S, 4 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14597D-9BE1-77B7-B94D-A55E7AF23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510" y="2017070"/>
            <a:ext cx="4038600" cy="4394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ACF7C1-680D-EE28-7700-7BB987B95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695" y="864692"/>
            <a:ext cx="5605699" cy="560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36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CTAO — Current Activities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41248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Cherenkov Telescope Array Observatory · status as of September 2026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3611880" cy="4846320"/>
          </a:xfrm>
          <a:prstGeom prst="roundRect">
            <a:avLst>
              <a:gd name="adj" fmla="val 2025"/>
            </a:avLst>
          </a:prstGeom>
          <a:solidFill>
            <a:srgbClr val="F4F6F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58368" y="1600200"/>
            <a:ext cx="320954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E7D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CTAO-North (La Palma, Spain)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2194560"/>
            <a:ext cx="3209544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LST-1 operating; LST-2–4 under deployment at ORM</a:t>
            </a:r>
            <a:endParaRPr lang="en-US" sz="1250" dirty="0"/>
          </a:p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LST-4 camera installed, commissioning underway</a:t>
            </a:r>
            <a:endParaRPr lang="en-US" sz="1250" dirty="0"/>
          </a:p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Inauguration of the 4 LSTs planned for Oct 2026</a:t>
            </a:r>
            <a:endParaRPr lang="en-US" sz="1250" dirty="0"/>
          </a:p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5 MST installations progressing; infrastructure tenders launching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297680" y="1417320"/>
            <a:ext cx="3611880" cy="4846320"/>
          </a:xfrm>
          <a:prstGeom prst="roundRect">
            <a:avLst>
              <a:gd name="adj" fmla="val 2025"/>
            </a:avLst>
          </a:prstGeom>
          <a:solidFill>
            <a:srgbClr val="F4F6F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498848" y="1600200"/>
            <a:ext cx="320954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E7D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CTAO-South (Paranal, Chile)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498848" y="2194560"/>
            <a:ext cx="3209544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Groundbreaking held; telescope foundation construction begun</a:t>
            </a:r>
            <a:endParaRPr lang="en-US" sz="1250" dirty="0"/>
          </a:p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SSTs and MSTs expected by early/late 2027</a:t>
            </a:r>
            <a:endParaRPr lang="en-US" sz="1250" dirty="0"/>
          </a:p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MST and SST pathfinders to be deployed in 2027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138160" y="1417320"/>
            <a:ext cx="3611880" cy="4846320"/>
          </a:xfrm>
          <a:prstGeom prst="roundRect">
            <a:avLst>
              <a:gd name="adj" fmla="val 2025"/>
            </a:avLst>
          </a:prstGeom>
          <a:solidFill>
            <a:srgbClr val="F4F6F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339328" y="1600200"/>
            <a:ext cx="320954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E7D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 &amp; Operations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8339328" y="2194560"/>
            <a:ext cx="3209544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Established as a European Research Infrastructure Consortium (ERIC), Jan 2025</a:t>
            </a:r>
            <a:endParaRPr lang="en-US" sz="1250" dirty="0"/>
          </a:p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ERIC enables construction of full 64-telescope array to begin</a:t>
            </a:r>
            <a:endParaRPr lang="en-US" sz="1250" dirty="0"/>
          </a:p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ACADA control &amp; data-processing software being integrated</a:t>
            </a:r>
            <a:endParaRPr lang="en-US" sz="1250" dirty="0"/>
          </a:p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Intermediate array configurations targeted from 2026, ahead of full science operations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CTAO, ESO, IAC public updates (2025–2026)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CTAO — Current Analysis &amp; Simulation Results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41248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Monte Carlo–based performance and recent science-simulation studies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3611880" cy="4846320"/>
          </a:xfrm>
          <a:prstGeom prst="roundRect">
            <a:avLst>
              <a:gd name="adj" fmla="val 2025"/>
            </a:avLst>
          </a:prstGeom>
          <a:solidFill>
            <a:srgbClr val="F4F6F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58368" y="1600200"/>
            <a:ext cx="3209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E7D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Performance (Alpha Configuration)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2286000"/>
            <a:ext cx="3209544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Official sensitivity curves from Prod5 Monte Carlo simulations (CORSIKA + sim_telarray)</a:t>
            </a:r>
            <a:endParaRPr lang="en-US" sz="1200" dirty="0"/>
          </a:p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North: 4 LSTs + 9 MSTs (~0.25 km²); South: 14 MSTs + 37 SSTs (~3 km²)</a:t>
            </a:r>
            <a:endParaRPr lang="en-US" sz="1200" dirty="0"/>
          </a:p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5σ point-source sensitivity published for 0.5h, 5h and 50h exposures</a:t>
            </a:r>
            <a:endParaRPr lang="en-US" sz="1200" dirty="0"/>
          </a:p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 Response Functions (IRFs) define effective area, angular/energy resolution, background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297680" y="1417320"/>
            <a:ext cx="3611880" cy="4846320"/>
          </a:xfrm>
          <a:prstGeom prst="roundRect">
            <a:avLst>
              <a:gd name="adj" fmla="val 2025"/>
            </a:avLst>
          </a:prstGeom>
          <a:solidFill>
            <a:srgbClr val="F4F6F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498848" y="1600200"/>
            <a:ext cx="3209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E7D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Recent Science Simulation Studies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498848" y="2286000"/>
            <a:ext cx="3209544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PeVatron candidates (Cas A, RX J1713.7-3946, HESS J1731-347) excluded at &gt;5σ using simulated CTAO data</a:t>
            </a:r>
            <a:endParaRPr lang="en-US" sz="1200" dirty="0"/>
          </a:p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Simulations show sensitivity to cosmic-ray spectral cutoff shape (β) in SNRs, aiding proton-vs-heavy-ion discrimination</a:t>
            </a:r>
            <a:endParaRPr lang="en-US" sz="1200" dirty="0"/>
          </a:p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Forecasts for blazar jets, FR0 radio galaxies and binary neutron star mergers assess multi-messenger detectability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138160" y="1417320"/>
            <a:ext cx="3611880" cy="4846320"/>
          </a:xfrm>
          <a:prstGeom prst="roundRect">
            <a:avLst>
              <a:gd name="adj" fmla="val 2025"/>
            </a:avLst>
          </a:prstGeom>
          <a:solidFill>
            <a:srgbClr val="F4F6F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339328" y="1600200"/>
            <a:ext cx="3209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E7D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&amp; Methodology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8339328" y="2286000"/>
            <a:ext cx="3209544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Gammapy used for ON/OFF simulated observations and IRF-based forecasting</a:t>
            </a:r>
            <a:endParaRPr lang="en-US" sz="1200" dirty="0"/>
          </a:p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Visibility and zenith-angle studies (North vs South) optimize simulated exposure times</a:t>
            </a:r>
            <a:endParaRPr lang="en-US" sz="1200" dirty="0"/>
          </a:p>
          <a:p>
            <a:pPr marL="177800" indent="-1778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 simulation remains the primary basis for analysis ahead of on-sky science data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CTAO Performance page (ctao.org), arXiv:2410.21199, arXiv:2603.05927, arXiv:2605.21320, arXiv:2604.08748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5D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F9 GROUP ACTIVITIES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3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F9 in the Pierre Auger Collaboration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F9 astroparticle group has been a member institution of the Pierre Auger Collaboration for over two decades, contributing to both hardware and physics analysis.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94560"/>
            <a:ext cx="3502152" cy="3657600"/>
          </a:xfrm>
          <a:prstGeom prst="roundRect">
            <a:avLst>
              <a:gd name="adj" fmla="val 2089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2194560"/>
            <a:ext cx="3502152" cy="502920"/>
          </a:xfrm>
          <a:prstGeom prst="rect">
            <a:avLst/>
          </a:prstGeom>
          <a:solidFill>
            <a:srgbClr val="1C5D99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2194560"/>
            <a:ext cx="31363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Physics analysis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822960" y="2834640"/>
            <a:ext cx="3136392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composition studies (X_max, muon content) of ultra-high-energy cosmic rays</a:t>
            </a:r>
            <a:endParaRPr lang="en-US" sz="1100" dirty="0"/>
          </a:p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Searches for large- and small-scale anisotropies in arrival directions</a:t>
            </a:r>
            <a:endParaRPr lang="en-US" sz="1100" dirty="0"/>
          </a:p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Searches for ultra-high-energy photons and neutrinos</a:t>
            </a:r>
            <a:endParaRPr lang="en-US" sz="1100" dirty="0"/>
          </a:p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Machine-learning-based mass reconstruction with AugerPrime data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279392" y="2194560"/>
            <a:ext cx="3502152" cy="3657600"/>
          </a:xfrm>
          <a:prstGeom prst="roundRect">
            <a:avLst>
              <a:gd name="adj" fmla="val 2089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279392" y="2194560"/>
            <a:ext cx="3502152" cy="502920"/>
          </a:xfrm>
          <a:prstGeom prst="rect">
            <a:avLst/>
          </a:prstGeom>
          <a:solidFill>
            <a:srgbClr val="1C5D99"/>
          </a:solidFill>
          <a:ln/>
        </p:spPr>
      </p:sp>
      <p:sp>
        <p:nvSpPr>
          <p:cNvPr id="11" name="Text 9"/>
          <p:cNvSpPr/>
          <p:nvPr/>
        </p:nvSpPr>
        <p:spPr>
          <a:xfrm>
            <a:off x="4462272" y="2194560"/>
            <a:ext cx="31363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Instrumentation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4462272" y="2834640"/>
            <a:ext cx="3136392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and characterisation of the silicon photomultiplier (SiPM) front-end for AMIGA underground muon detectors</a:t>
            </a:r>
            <a:endParaRPr lang="en-US" sz="1100" dirty="0"/>
          </a:p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Contributions to the AugerPrime detector upgrade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918704" y="2194560"/>
            <a:ext cx="3502152" cy="3657600"/>
          </a:xfrm>
          <a:prstGeom prst="roundRect">
            <a:avLst>
              <a:gd name="adj" fmla="val 2089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7918704" y="2194560"/>
            <a:ext cx="3502152" cy="502920"/>
          </a:xfrm>
          <a:prstGeom prst="rect">
            <a:avLst/>
          </a:prstGeom>
          <a:solidFill>
            <a:srgbClr val="1C5D99"/>
          </a:solidFill>
          <a:ln/>
        </p:spPr>
      </p:sp>
      <p:sp>
        <p:nvSpPr>
          <p:cNvPr id="15" name="Text 13"/>
          <p:cNvSpPr/>
          <p:nvPr/>
        </p:nvSpPr>
        <p:spPr>
          <a:xfrm>
            <a:off x="8101584" y="2194560"/>
            <a:ext cx="31363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Atmospheric monitoring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8101584" y="2834640"/>
            <a:ext cx="3136392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Involvement in atmospheric monitoring instrumentation (LIDAR and robotic photometric telescopes such as FRAM) that calibrates fluorescence measurements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79C20648-68EA-165D-A16E-F170A5B18655}"/>
              </a:ext>
            </a:extLst>
          </p:cNvPr>
          <p:cNvSpPr/>
          <p:nvPr/>
        </p:nvSpPr>
        <p:spPr>
          <a:xfrm>
            <a:off x="4840891" y="5989320"/>
            <a:ext cx="6589109" cy="685800"/>
          </a:xfrm>
          <a:prstGeom prst="roundRect">
            <a:avLst>
              <a:gd name="adj" fmla="val 2089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00765C-C643-443B-6910-566AD44EA0E5}"/>
              </a:ext>
            </a:extLst>
          </p:cNvPr>
          <p:cNvSpPr txBox="1"/>
          <p:nvPr/>
        </p:nvSpPr>
        <p:spPr>
          <a:xfrm>
            <a:off x="5121925" y="6169521"/>
            <a:ext cx="5593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sz="1200" b="1" dirty="0"/>
              <a:t>M. Zavrtanik – </a:t>
            </a:r>
            <a:r>
              <a:rPr lang="en-SI" sz="1200" b="1" i="1" dirty="0"/>
              <a:t>PAO CB member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5D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F9 GROUP ACTIVITIES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3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F9 in the CTA Consortium / CTAO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2013, F9 has been part of the Cherenkov Telescope Array Consortium (CTAC), together with CAC UNG, helping shape the observatory's design, strategy and early science.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94560"/>
            <a:ext cx="3502152" cy="3657600"/>
          </a:xfrm>
          <a:prstGeom prst="roundRect">
            <a:avLst>
              <a:gd name="adj" fmla="val 2089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2194560"/>
            <a:ext cx="3502152" cy="502920"/>
          </a:xfrm>
          <a:prstGeom prst="rect">
            <a:avLst/>
          </a:prstGeom>
          <a:solidFill>
            <a:srgbClr val="6B3FA0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2194560"/>
            <a:ext cx="31363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Dark matter &amp; new physics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22960" y="2834640"/>
            <a:ext cx="3136392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Searches for dark-matter signatures in gamma-ray data using machine-learning methods</a:t>
            </a:r>
            <a:endParaRPr lang="en-US" sz="1100" dirty="0"/>
          </a:p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Preparatory studies for CTAO's sensitivity to new physics beyond the Standard Model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279392" y="2194560"/>
            <a:ext cx="3502152" cy="3657600"/>
          </a:xfrm>
          <a:prstGeom prst="roundRect">
            <a:avLst>
              <a:gd name="adj" fmla="val 2089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279392" y="2194560"/>
            <a:ext cx="3502152" cy="502920"/>
          </a:xfrm>
          <a:prstGeom prst="rect">
            <a:avLst/>
          </a:prstGeom>
          <a:solidFill>
            <a:srgbClr val="6B3FA0"/>
          </a:solidFill>
          <a:ln/>
        </p:spPr>
      </p:sp>
      <p:sp>
        <p:nvSpPr>
          <p:cNvPr id="11" name="Text 9"/>
          <p:cNvSpPr/>
          <p:nvPr/>
        </p:nvSpPr>
        <p:spPr>
          <a:xfrm>
            <a:off x="4462272" y="2194560"/>
            <a:ext cx="31363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&amp; atmospheric infrastructure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462272" y="2834640"/>
            <a:ext cx="3136392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Co-development of a Raman LIDAR system for atmospheric monitoring at the La Palma (north) site</a:t>
            </a:r>
            <a:endParaRPr lang="en-US" sz="1100" dirty="0"/>
          </a:p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work with IFAE Barcelona, Universitat Autònoma de Barcelona and Università di Padova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918704" y="2194560"/>
            <a:ext cx="3502152" cy="3657600"/>
          </a:xfrm>
          <a:prstGeom prst="roundRect">
            <a:avLst>
              <a:gd name="adj" fmla="val 2089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7918704" y="2194560"/>
            <a:ext cx="3502152" cy="502920"/>
          </a:xfrm>
          <a:prstGeom prst="rect">
            <a:avLst/>
          </a:prstGeom>
          <a:solidFill>
            <a:srgbClr val="6B3FA0"/>
          </a:solidFill>
          <a:ln/>
        </p:spPr>
      </p:sp>
      <p:sp>
        <p:nvSpPr>
          <p:cNvPr id="15" name="Text 13"/>
          <p:cNvSpPr/>
          <p:nvPr/>
        </p:nvSpPr>
        <p:spPr>
          <a:xfrm>
            <a:off x="8101584" y="2194560"/>
            <a:ext cx="31363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Strategy &amp; governance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101584" y="2834640"/>
            <a:ext cx="3136392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Contributions to the CTAO scientific programme and publications during the preparatory phase</a:t>
            </a:r>
            <a:endParaRPr lang="en-US" sz="1100" dirty="0"/>
          </a:p>
          <a:p>
            <a:pPr marL="152400" indent="-1524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Slovenia is a founding member of CTAO ERIC (2025); UNG represents Slovenia in CTAO bodies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BBE6A8FE-9018-10BF-B093-252B0D0E5BBB}"/>
              </a:ext>
            </a:extLst>
          </p:cNvPr>
          <p:cNvSpPr/>
          <p:nvPr/>
        </p:nvSpPr>
        <p:spPr>
          <a:xfrm>
            <a:off x="4840891" y="5989320"/>
            <a:ext cx="6589109" cy="685800"/>
          </a:xfrm>
          <a:prstGeom prst="roundRect">
            <a:avLst>
              <a:gd name="adj" fmla="val 2089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ECC558-43D9-244A-3A08-F6142E8EA14F}"/>
              </a:ext>
            </a:extLst>
          </p:cNvPr>
          <p:cNvSpPr txBox="1"/>
          <p:nvPr/>
        </p:nvSpPr>
        <p:spPr>
          <a:xfrm>
            <a:off x="4907756" y="6080760"/>
            <a:ext cx="6236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sz="1200" b="1" dirty="0"/>
              <a:t>M. Zavrtanik – </a:t>
            </a:r>
            <a:r>
              <a:rPr lang="en-SI" sz="1200" b="1" i="1" dirty="0"/>
              <a:t>vice-chair of the CTAO ERIC AFC</a:t>
            </a:r>
            <a:r>
              <a:rPr lang="en-SI" sz="1200" b="1" dirty="0"/>
              <a:t>,    K.Schlegel – </a:t>
            </a:r>
            <a:r>
              <a:rPr lang="en-SI" sz="1200" b="1" i="1" dirty="0"/>
              <a:t>member CTAO ERIC AFC</a:t>
            </a:r>
          </a:p>
          <a:p>
            <a:r>
              <a:rPr lang="en-SI" sz="1200" b="1" dirty="0"/>
              <a:t>K. Schlegel &amp; S. Stanic – </a:t>
            </a:r>
            <a:r>
              <a:rPr lang="en-SI" sz="1200" b="1" i="1" dirty="0"/>
              <a:t>CTAO Council members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3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52215" y="4269934"/>
            <a:ext cx="14780" cy="14780"/>
          </a:xfrm>
          <a:prstGeom prst="ellipse">
            <a:avLst/>
          </a:prstGeom>
          <a:solidFill>
            <a:srgbClr val="FFFFFF">
              <a:alpha val="63817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867217" y="171479"/>
            <a:ext cx="25168" cy="25168"/>
          </a:xfrm>
          <a:prstGeom prst="ellipse">
            <a:avLst/>
          </a:prstGeom>
          <a:solidFill>
            <a:srgbClr val="FFFFFF">
              <a:alpha val="57187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571491" y="6712803"/>
            <a:ext cx="16289" cy="16289"/>
          </a:xfrm>
          <a:prstGeom prst="ellipse">
            <a:avLst/>
          </a:prstGeom>
          <a:solidFill>
            <a:srgbClr val="FFFFFF">
              <a:alpha val="73931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5230883" y="5013237"/>
            <a:ext cx="16367" cy="16367"/>
          </a:xfrm>
          <a:prstGeom prst="ellipse">
            <a:avLst/>
          </a:prstGeom>
          <a:solidFill>
            <a:srgbClr val="FFFFFF">
              <a:alpha val="58247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3752617" y="4894116"/>
            <a:ext cx="24497" cy="24497"/>
          </a:xfrm>
          <a:prstGeom prst="ellipse">
            <a:avLst/>
          </a:prstGeom>
          <a:solidFill>
            <a:srgbClr val="FFFFFF">
              <a:alpha val="62481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049197" y="2968772"/>
            <a:ext cx="20812" cy="20812"/>
          </a:xfrm>
          <a:prstGeom prst="ellipse">
            <a:avLst/>
          </a:prstGeom>
          <a:solidFill>
            <a:srgbClr val="FFFFFF">
              <a:alpha val="78237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495124" y="168540"/>
            <a:ext cx="25405" cy="25405"/>
          </a:xfrm>
          <a:prstGeom prst="ellipse">
            <a:avLst/>
          </a:prstGeom>
          <a:solidFill>
            <a:srgbClr val="FFFFFF">
              <a:alpha val="40825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3832247" y="3266752"/>
            <a:ext cx="23149" cy="23149"/>
          </a:xfrm>
          <a:prstGeom prst="ellipse">
            <a:avLst/>
          </a:prstGeom>
          <a:solidFill>
            <a:srgbClr val="FFFFFF">
              <a:alpha val="47034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366805" y="3542741"/>
            <a:ext cx="28720" cy="28720"/>
          </a:xfrm>
          <a:prstGeom prst="ellipse">
            <a:avLst/>
          </a:prstGeom>
          <a:solidFill>
            <a:srgbClr val="FFFFFF">
              <a:alpha val="66248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559858" y="1165842"/>
            <a:ext cx="17509" cy="17509"/>
          </a:xfrm>
          <a:prstGeom prst="ellipse">
            <a:avLst/>
          </a:prstGeom>
          <a:solidFill>
            <a:srgbClr val="FFFFFF">
              <a:alpha val="64885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0232073" y="6719388"/>
            <a:ext cx="15028" cy="15028"/>
          </a:xfrm>
          <a:prstGeom prst="ellipse">
            <a:avLst/>
          </a:prstGeom>
          <a:solidFill>
            <a:srgbClr val="FFFFFF">
              <a:alpha val="64181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650281" y="6148711"/>
            <a:ext cx="15632" cy="15632"/>
          </a:xfrm>
          <a:prstGeom prst="ellipse">
            <a:avLst/>
          </a:prstGeom>
          <a:solidFill>
            <a:srgbClr val="FFFFFF">
              <a:alpha val="51295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9984198" y="5719145"/>
            <a:ext cx="23160" cy="23160"/>
          </a:xfrm>
          <a:prstGeom prst="ellipse">
            <a:avLst/>
          </a:prstGeom>
          <a:solidFill>
            <a:srgbClr val="FFFFFF">
              <a:alpha val="63759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6700162" y="6108024"/>
            <a:ext cx="12325" cy="12325"/>
          </a:xfrm>
          <a:prstGeom prst="ellipse">
            <a:avLst/>
          </a:prstGeom>
          <a:solidFill>
            <a:srgbClr val="FFFFFF">
              <a:alpha val="47253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9836643" y="1642680"/>
            <a:ext cx="12026" cy="12026"/>
          </a:xfrm>
          <a:prstGeom prst="ellipse">
            <a:avLst/>
          </a:prstGeom>
          <a:solidFill>
            <a:srgbClr val="FFFFFF">
              <a:alpha val="46713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3894111" y="4684448"/>
            <a:ext cx="17974" cy="17974"/>
          </a:xfrm>
          <a:prstGeom prst="ellipse">
            <a:avLst/>
          </a:prstGeom>
          <a:solidFill>
            <a:srgbClr val="FFFFFF">
              <a:alpha val="50782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362479" y="6004660"/>
            <a:ext cx="27233" cy="27233"/>
          </a:xfrm>
          <a:prstGeom prst="ellipse">
            <a:avLst/>
          </a:prstGeom>
          <a:solidFill>
            <a:srgbClr val="FFFFFF">
              <a:alpha val="49584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8862906" y="1454650"/>
            <a:ext cx="11807" cy="11807"/>
          </a:xfrm>
          <a:prstGeom prst="ellipse">
            <a:avLst/>
          </a:prstGeom>
          <a:solidFill>
            <a:srgbClr val="FFFFFF">
              <a:alpha val="65834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1415565" y="2633751"/>
            <a:ext cx="14142" cy="14142"/>
          </a:xfrm>
          <a:prstGeom prst="ellipse">
            <a:avLst/>
          </a:prstGeom>
          <a:solidFill>
            <a:srgbClr val="FFFFFF">
              <a:alpha val="79286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344994" y="4123296"/>
            <a:ext cx="17079" cy="17079"/>
          </a:xfrm>
          <a:prstGeom prst="ellipse">
            <a:avLst/>
          </a:prstGeom>
          <a:solidFill>
            <a:srgbClr val="FFFFFF">
              <a:alpha val="44508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666087" y="3298619"/>
            <a:ext cx="27166" cy="27166"/>
          </a:xfrm>
          <a:prstGeom prst="ellipse">
            <a:avLst/>
          </a:prstGeom>
          <a:solidFill>
            <a:srgbClr val="FFFFFF">
              <a:alpha val="41993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674529" y="4139053"/>
            <a:ext cx="23857" cy="23857"/>
          </a:xfrm>
          <a:prstGeom prst="ellipse">
            <a:avLst/>
          </a:prstGeom>
          <a:solidFill>
            <a:srgbClr val="FFFFFF">
              <a:alpha val="42605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5584722" y="5035932"/>
            <a:ext cx="12345" cy="12345"/>
          </a:xfrm>
          <a:prstGeom prst="ellipse">
            <a:avLst/>
          </a:prstGeom>
          <a:solidFill>
            <a:srgbClr val="FFFFFF">
              <a:alpha val="45358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5561105" y="4888589"/>
            <a:ext cx="15432" cy="15432"/>
          </a:xfrm>
          <a:prstGeom prst="ellipse">
            <a:avLst/>
          </a:prstGeom>
          <a:solidFill>
            <a:srgbClr val="FFFFFF">
              <a:alpha val="68521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230114" y="56356"/>
            <a:ext cx="22735" cy="22735"/>
          </a:xfrm>
          <a:prstGeom prst="ellipse">
            <a:avLst/>
          </a:prstGeom>
          <a:solidFill>
            <a:srgbClr val="FFFFFF">
              <a:alpha val="74072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7018679" y="6456568"/>
            <a:ext cx="25220" cy="25220"/>
          </a:xfrm>
          <a:prstGeom prst="ellipse">
            <a:avLst/>
          </a:prstGeom>
          <a:solidFill>
            <a:srgbClr val="FFFFFF">
              <a:alpha val="65467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7296024" y="3938558"/>
            <a:ext cx="25373" cy="25373"/>
          </a:xfrm>
          <a:prstGeom prst="ellipse">
            <a:avLst/>
          </a:prstGeom>
          <a:solidFill>
            <a:srgbClr val="FFFFFF">
              <a:alpha val="78754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586192" y="1815659"/>
            <a:ext cx="22967" cy="22967"/>
          </a:xfrm>
          <a:prstGeom prst="ellipse">
            <a:avLst/>
          </a:prstGeom>
          <a:solidFill>
            <a:srgbClr val="FFFFFF">
              <a:alpha val="67021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583882" y="6099204"/>
            <a:ext cx="13035" cy="13035"/>
          </a:xfrm>
          <a:prstGeom prst="ellipse">
            <a:avLst/>
          </a:prstGeom>
          <a:solidFill>
            <a:srgbClr val="FFFFFF">
              <a:alpha val="78168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807861" y="5020528"/>
            <a:ext cx="14317" cy="14317"/>
          </a:xfrm>
          <a:prstGeom prst="ellipse">
            <a:avLst/>
          </a:prstGeom>
          <a:solidFill>
            <a:srgbClr val="FFFFFF">
              <a:alpha val="46023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7301876" y="272962"/>
            <a:ext cx="18458" cy="18458"/>
          </a:xfrm>
          <a:prstGeom prst="ellipse">
            <a:avLst/>
          </a:prstGeom>
          <a:solidFill>
            <a:srgbClr val="FFFFFF">
              <a:alpha val="74784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406298" y="1677841"/>
            <a:ext cx="24556" cy="24556"/>
          </a:xfrm>
          <a:prstGeom prst="ellipse">
            <a:avLst/>
          </a:prstGeom>
          <a:solidFill>
            <a:srgbClr val="FFFFFF">
              <a:alpha val="56796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9411535" y="5848497"/>
            <a:ext cx="12743" cy="12743"/>
          </a:xfrm>
          <a:prstGeom prst="ellipse">
            <a:avLst/>
          </a:prstGeom>
          <a:solidFill>
            <a:srgbClr val="FFFFFF">
              <a:alpha val="63663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0692085" y="265"/>
            <a:ext cx="21400" cy="21400"/>
          </a:xfrm>
          <a:prstGeom prst="ellipse">
            <a:avLst/>
          </a:prstGeom>
          <a:solidFill>
            <a:srgbClr val="FFFFFF">
              <a:alpha val="70696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8611896" y="4622477"/>
            <a:ext cx="17112" cy="17112"/>
          </a:xfrm>
          <a:prstGeom prst="ellipse">
            <a:avLst/>
          </a:prstGeom>
          <a:solidFill>
            <a:srgbClr val="FFFFFF">
              <a:alpha val="54683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666158" y="4136466"/>
            <a:ext cx="14556" cy="14556"/>
          </a:xfrm>
          <a:prstGeom prst="ellipse">
            <a:avLst/>
          </a:prstGeom>
          <a:solidFill>
            <a:srgbClr val="FFFFFF">
              <a:alpha val="65007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5504884" y="5569567"/>
            <a:ext cx="25696" cy="25696"/>
          </a:xfrm>
          <a:prstGeom prst="ellipse">
            <a:avLst/>
          </a:prstGeom>
          <a:solidFill>
            <a:srgbClr val="FFFFFF">
              <a:alpha val="68089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0948739" y="5789113"/>
            <a:ext cx="21183" cy="21183"/>
          </a:xfrm>
          <a:prstGeom prst="ellipse">
            <a:avLst/>
          </a:prstGeom>
          <a:solidFill>
            <a:srgbClr val="FFFFFF">
              <a:alpha val="45162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075602" y="4456436"/>
            <a:ext cx="13659" cy="13659"/>
          </a:xfrm>
          <a:prstGeom prst="ellipse">
            <a:avLst/>
          </a:prstGeom>
          <a:solidFill>
            <a:srgbClr val="FFFFFF">
              <a:alpha val="63388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2055191" y="978870"/>
            <a:ext cx="25251" cy="25251"/>
          </a:xfrm>
          <a:prstGeom prst="ellipse">
            <a:avLst/>
          </a:prstGeom>
          <a:solidFill>
            <a:srgbClr val="FFFFFF">
              <a:alpha val="40296"/>
            </a:srgbClr>
          </a:solidFill>
          <a:ln/>
        </p:spPr>
      </p:sp>
      <p:sp>
        <p:nvSpPr>
          <p:cNvPr id="42" name="Text 40"/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4FD1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COLLABORATION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640080" y="731520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joint Slovenian astroparticle effort</a:t>
            </a:r>
            <a:endParaRPr lang="en-US" sz="2800" dirty="0"/>
          </a:p>
        </p:txBody>
      </p:sp>
      <p:sp>
        <p:nvSpPr>
          <p:cNvPr id="44" name="Text 42"/>
          <p:cNvSpPr/>
          <p:nvPr/>
        </p:nvSpPr>
        <p:spPr>
          <a:xfrm>
            <a:off x="640080" y="141732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(JSI) and the Center for Astrophysics and Cosmology (CAC) at the University of Nova Gorica form Slovenia's astroparticle physics community, active together in both experiments since 2013.</a:t>
            </a:r>
            <a:endParaRPr lang="en-US" sz="1350" dirty="0"/>
          </a:p>
        </p:txBody>
      </p:sp>
      <p:sp>
        <p:nvSpPr>
          <p:cNvPr id="45" name="Shape 43"/>
          <p:cNvSpPr/>
          <p:nvPr/>
        </p:nvSpPr>
        <p:spPr>
          <a:xfrm>
            <a:off x="640080" y="2286000"/>
            <a:ext cx="5212080" cy="1554480"/>
          </a:xfrm>
          <a:prstGeom prst="roundRect">
            <a:avLst>
              <a:gd name="adj" fmla="val 4706"/>
            </a:avLst>
          </a:prstGeom>
          <a:solidFill>
            <a:srgbClr val="0F1E45"/>
          </a:solidFill>
          <a:ln/>
        </p:spPr>
      </p:sp>
      <p:sp>
        <p:nvSpPr>
          <p:cNvPr id="46" name="Text 44"/>
          <p:cNvSpPr/>
          <p:nvPr/>
        </p:nvSpPr>
        <p:spPr>
          <a:xfrm>
            <a:off x="868680" y="24231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2A3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publications</a:t>
            </a:r>
            <a:endParaRPr lang="en-US" sz="1450" dirty="0"/>
          </a:p>
        </p:txBody>
      </p:sp>
      <p:sp>
        <p:nvSpPr>
          <p:cNvPr id="47" name="Text 45"/>
          <p:cNvSpPr/>
          <p:nvPr/>
        </p:nvSpPr>
        <p:spPr>
          <a:xfrm>
            <a:off x="868680" y="2816352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and CAC UNG appear together as co-authors on Pierre Auger Collaboration papers, e.g. searches for ultra-high-energy photons.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6217920" y="2286000"/>
            <a:ext cx="5212080" cy="1554480"/>
          </a:xfrm>
          <a:prstGeom prst="roundRect">
            <a:avLst>
              <a:gd name="adj" fmla="val 4706"/>
            </a:avLst>
          </a:prstGeom>
          <a:solidFill>
            <a:srgbClr val="0F1E45"/>
          </a:solidFill>
          <a:ln/>
        </p:spPr>
      </p:sp>
      <p:sp>
        <p:nvSpPr>
          <p:cNvPr id="49" name="Text 47"/>
          <p:cNvSpPr/>
          <p:nvPr/>
        </p:nvSpPr>
        <p:spPr>
          <a:xfrm>
            <a:off x="6446520" y="24231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2A3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CTAC / CTAO membership</a:t>
            </a:r>
            <a:endParaRPr lang="en-US" sz="1450" dirty="0"/>
          </a:p>
        </p:txBody>
      </p:sp>
      <p:sp>
        <p:nvSpPr>
          <p:cNvPr id="50" name="Text 48"/>
          <p:cNvSpPr/>
          <p:nvPr/>
        </p:nvSpPr>
        <p:spPr>
          <a:xfrm>
            <a:off x="6446520" y="2816352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institutes have been members of the CTA Consortium since 2013, contributing jointly to design and strategy.</a:t>
            </a:r>
            <a:endParaRPr lang="en-US" sz="1200" dirty="0"/>
          </a:p>
        </p:txBody>
      </p:sp>
      <p:sp>
        <p:nvSpPr>
          <p:cNvPr id="51" name="Shape 49"/>
          <p:cNvSpPr/>
          <p:nvPr/>
        </p:nvSpPr>
        <p:spPr>
          <a:xfrm>
            <a:off x="640080" y="4069080"/>
            <a:ext cx="5212080" cy="1554480"/>
          </a:xfrm>
          <a:prstGeom prst="roundRect">
            <a:avLst>
              <a:gd name="adj" fmla="val 4706"/>
            </a:avLst>
          </a:prstGeom>
          <a:solidFill>
            <a:srgbClr val="0F1E45"/>
          </a:solidFill>
          <a:ln/>
        </p:spPr>
      </p:sp>
      <p:sp>
        <p:nvSpPr>
          <p:cNvPr id="52" name="Text 50"/>
          <p:cNvSpPr/>
          <p:nvPr/>
        </p:nvSpPr>
        <p:spPr>
          <a:xfrm>
            <a:off x="868680" y="420624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2A3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 development</a:t>
            </a:r>
            <a:endParaRPr lang="en-US" sz="1450" dirty="0"/>
          </a:p>
        </p:txBody>
      </p:sp>
      <p:sp>
        <p:nvSpPr>
          <p:cNvPr id="53" name="Text 51"/>
          <p:cNvSpPr/>
          <p:nvPr/>
        </p:nvSpPr>
        <p:spPr>
          <a:xfrm>
            <a:off x="868680" y="4599432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Collaboration extends to shared infrastructure work, such as atmospheric-monitoring instrumentation for CTAO.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6217920" y="4069080"/>
            <a:ext cx="5212080" cy="1554480"/>
          </a:xfrm>
          <a:prstGeom prst="roundRect">
            <a:avLst>
              <a:gd name="adj" fmla="val 4706"/>
            </a:avLst>
          </a:prstGeom>
          <a:solidFill>
            <a:srgbClr val="0F1E45"/>
          </a:solidFill>
          <a:ln/>
        </p:spPr>
      </p:sp>
      <p:sp>
        <p:nvSpPr>
          <p:cNvPr id="55" name="Text 53"/>
          <p:cNvSpPr/>
          <p:nvPr/>
        </p:nvSpPr>
        <p:spPr>
          <a:xfrm>
            <a:off x="6446520" y="420624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2A3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representation</a:t>
            </a:r>
            <a:endParaRPr lang="en-US" sz="1450" dirty="0"/>
          </a:p>
        </p:txBody>
      </p:sp>
      <p:sp>
        <p:nvSpPr>
          <p:cNvPr id="56" name="Text 54"/>
          <p:cNvSpPr/>
          <p:nvPr/>
        </p:nvSpPr>
        <p:spPr>
          <a:xfrm>
            <a:off x="6446520" y="4599432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 and F9 represents Slovenia in CTAO governance bodies; F9 and UNG together sustain Slovenia's role as a CTAO ERIC founding member.</a:t>
            </a:r>
            <a:endParaRPr lang="en-US" sz="1200" dirty="0">
              <a:solidFill>
                <a:srgbClr val="AFC6E9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58" name="Text 56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5D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RESEARCH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3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Education &amp; outreach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10789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Pierre Auger Collaboration runs education and outreach activities across its 17 member countries — International Masterclasses, European Researchers' Night events, and remote observatory visits bring cosmic-ray physics to students and the public, with Slovenian participation part of this wider effort.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926080"/>
            <a:ext cx="3502152" cy="283464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098548" y="3200400"/>
            <a:ext cx="585216" cy="585216"/>
          </a:xfrm>
          <a:prstGeom prst="ellipse">
            <a:avLst/>
          </a:prstGeom>
          <a:solidFill>
            <a:srgbClr val="4FD1C5"/>
          </a:solidFill>
          <a:ln/>
        </p:spPr>
      </p:sp>
      <p:sp>
        <p:nvSpPr>
          <p:cNvPr id="7" name="Text 5"/>
          <p:cNvSpPr/>
          <p:nvPr/>
        </p:nvSpPr>
        <p:spPr>
          <a:xfrm>
            <a:off x="2098548" y="32004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3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22960" y="3977640"/>
            <a:ext cx="3136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Masterclasses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22960" y="4572000"/>
            <a:ext cx="31363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analyse real Auger data remotely, guided by collaboration scientists.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279392" y="2926080"/>
            <a:ext cx="3502152" cy="283464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737860" y="3200400"/>
            <a:ext cx="585216" cy="585216"/>
          </a:xfrm>
          <a:prstGeom prst="ellipse">
            <a:avLst/>
          </a:prstGeom>
          <a:solidFill>
            <a:srgbClr val="4FD1C5"/>
          </a:solidFill>
          <a:ln/>
        </p:spPr>
      </p:sp>
      <p:sp>
        <p:nvSpPr>
          <p:cNvPr id="12" name="Text 10"/>
          <p:cNvSpPr/>
          <p:nvPr/>
        </p:nvSpPr>
        <p:spPr>
          <a:xfrm>
            <a:off x="5737860" y="32004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3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462272" y="3977640"/>
            <a:ext cx="3136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European Researchers' Night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462272" y="4572000"/>
            <a:ext cx="31363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demonstrations — from fluorescence-light displays to VR air-shower experiences.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918704" y="2926080"/>
            <a:ext cx="3502152" cy="283464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9377172" y="3200400"/>
            <a:ext cx="585216" cy="585216"/>
          </a:xfrm>
          <a:prstGeom prst="ellipse">
            <a:avLst/>
          </a:prstGeom>
          <a:solidFill>
            <a:srgbClr val="4FD1C5"/>
          </a:solidFill>
          <a:ln/>
        </p:spPr>
      </p:sp>
      <p:sp>
        <p:nvSpPr>
          <p:cNvPr id="17" name="Text 15"/>
          <p:cNvSpPr/>
          <p:nvPr/>
        </p:nvSpPr>
        <p:spPr>
          <a:xfrm>
            <a:off x="9377172" y="32004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3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101584" y="3977640"/>
            <a:ext cx="3136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engagement in Slovenia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101584" y="4572000"/>
            <a:ext cx="31363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and CAC UNG bring astroparticle physics to Slovenian students and the public.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5D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· OUTLOOK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3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SWOT analysis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F9's position in the Pierre Auger and CTAO collaborations, and in the partnership with CAC UNG.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534924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1965960"/>
            <a:ext cx="5349240" cy="457200"/>
          </a:xfrm>
          <a:prstGeom prst="rect">
            <a:avLst/>
          </a:prstGeom>
          <a:solidFill>
            <a:srgbClr val="4FD1C5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196596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22960" y="2532888"/>
            <a:ext cx="4983480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 years in Auger, 10+ in CTAO — deep institutional knowledge</a:t>
            </a:r>
            <a:endParaRPr lang="en-US" sz="1050" dirty="0"/>
          </a:p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 hardware (SiPM/AMIGA, atmospheric monitoring) and analysis expertise</a:t>
            </a:r>
            <a:endParaRPr lang="en-US" sz="1050" dirty="0"/>
          </a:p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Close, complementary partnership with CAC UNG</a:t>
            </a:r>
            <a:endParaRPr lang="en-US" sz="1050" dirty="0"/>
          </a:p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access to unique, large-scale research infrastructure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080760" y="1965960"/>
            <a:ext cx="534924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080760" y="1965960"/>
            <a:ext cx="5349240" cy="457200"/>
          </a:xfrm>
          <a:prstGeom prst="rect">
            <a:avLst/>
          </a:prstGeom>
          <a:solidFill>
            <a:srgbClr val="F2A354"/>
          </a:solidFill>
          <a:ln/>
        </p:spPr>
      </p:sp>
      <p:sp>
        <p:nvSpPr>
          <p:cNvPr id="11" name="Text 9"/>
          <p:cNvSpPr/>
          <p:nvPr/>
        </p:nvSpPr>
        <p:spPr>
          <a:xfrm>
            <a:off x="6263640" y="196596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Weaknesses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263640" y="2532888"/>
            <a:ext cx="4983480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group size relative to large international collaborations</a:t>
            </a:r>
            <a:endParaRPr lang="en-US" sz="1050" dirty="0"/>
          </a:p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local computing/data infrastructure for large-scale analysis</a:t>
            </a:r>
            <a:endParaRPr lang="en-US" sz="1050" dirty="0"/>
          </a:p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hardware work depends on remote sites (Argentina, La Palma, Chile)</a:t>
            </a:r>
            <a:endParaRPr lang="en-US" sz="1050" dirty="0"/>
          </a:p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tied to national research-agency cycles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40080" y="4251960"/>
            <a:ext cx="534924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40080" y="4251960"/>
            <a:ext cx="5349240" cy="457200"/>
          </a:xfrm>
          <a:prstGeom prst="rect">
            <a:avLst/>
          </a:prstGeom>
          <a:solidFill>
            <a:srgbClr val="1C5D99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" y="425196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4818888"/>
            <a:ext cx="4983480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CTAO entering construction and early-science phase — room to grow scientific role</a:t>
            </a:r>
            <a:endParaRPr lang="en-US" sz="1050" dirty="0"/>
          </a:p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AugerPrime data enabling new machine-learning-based analyses</a:t>
            </a:r>
            <a:endParaRPr lang="en-US" sz="1050" dirty="0"/>
          </a:p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multi-messenger astrophysics field and visibility</a:t>
            </a:r>
            <a:endParaRPr lang="en-US" sz="1050" dirty="0"/>
          </a:p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EU/ERC project funding to recruit PhD students and postdocs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080760" y="4251960"/>
            <a:ext cx="534924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DDE3EF"/>
            </a:solidFill>
            <a:prstDash val="solid"/>
          </a:ln>
          <a:effectLst>
            <a:outerShdw blurRad="76200" dist="25400" dir="5400000" algn="bl" rotWithShape="0">
              <a:srgbClr val="1C5D99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080760" y="4251960"/>
            <a:ext cx="5349240" cy="457200"/>
          </a:xfrm>
          <a:prstGeom prst="rect">
            <a:avLst/>
          </a:prstGeom>
          <a:solidFill>
            <a:srgbClr val="C1443B"/>
          </a:solidFill>
          <a:ln/>
        </p:spPr>
      </p:sp>
      <p:sp>
        <p:nvSpPr>
          <p:cNvPr id="19" name="Text 17"/>
          <p:cNvSpPr/>
          <p:nvPr/>
        </p:nvSpPr>
        <p:spPr>
          <a:xfrm>
            <a:off x="6263640" y="425196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263640" y="4818888"/>
            <a:ext cx="4983480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Competition from larger, better-resourced groups for leading analysis roles</a:t>
            </a:r>
            <a:endParaRPr lang="en-US" sz="1050" dirty="0"/>
          </a:p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pressure on national science funding</a:t>
            </a:r>
            <a:endParaRPr lang="en-US" sz="1050" dirty="0"/>
          </a:p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 overhead in large international collaborations</a:t>
            </a:r>
            <a:endParaRPr lang="en-US" sz="1050" dirty="0"/>
          </a:p>
          <a:p>
            <a:pPr marL="152400" indent="-1524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observatory-upgrade timelines can delay scientific payoff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C5D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· OUTLOOK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3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Summary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600200"/>
            <a:ext cx="107899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lnSpc>
                <a:spcPct val="130000"/>
              </a:lnSpc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questions about UHECR origin, composition and propagation, and about the extreme gamma-ray Universe, motivate two flagship experiments.</a:t>
            </a:r>
            <a:endParaRPr lang="en-US" sz="1500" dirty="0"/>
          </a:p>
          <a:p>
            <a:pPr marL="203200" indent="-203200">
              <a:lnSpc>
                <a:spcPct val="130000"/>
              </a:lnSpc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Pierre Auger Observatory (surface + fluorescence detectors, now upgraded as AugerPrime) and CTAO (arrays of Cherenkov telescopes) tackle these from complementary angles.</a:t>
            </a:r>
            <a:endParaRPr lang="en-US" sz="1500" dirty="0"/>
          </a:p>
          <a:p>
            <a:pPr marL="203200" indent="-203200">
              <a:lnSpc>
                <a:spcPct val="130000"/>
              </a:lnSpc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contributes hardware, atmospheric monitoring and physics analysis to both, building on more than two decades of involvement in Auger and over a decade in CTAO.</a:t>
            </a:r>
            <a:endParaRPr lang="en-US" sz="1500" dirty="0"/>
          </a:p>
          <a:p>
            <a:pPr marL="203200" indent="-203200">
              <a:lnSpc>
                <a:spcPct val="130000"/>
              </a:lnSpc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13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 is carried out in close, long-standing collaboration with the Center for Astrophysics and Cosmology at the University of Nova Gorica — together forming Slovenia's astroparticle physics community.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4937760"/>
            <a:ext cx="10789920" cy="1188720"/>
          </a:xfrm>
          <a:prstGeom prst="roundRect">
            <a:avLst>
              <a:gd name="adj" fmla="val 6154"/>
            </a:avLst>
          </a:prstGeom>
          <a:solidFill>
            <a:srgbClr val="0B1330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50749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F2A3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Looking ahead: </a:t>
            </a:r>
            <a:r>
              <a:rPr lang="en-US" sz="1350" dirty="0">
                <a:solidFill>
                  <a:srgbClr val="F5F7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continued AugerPrime data taking and analysis, and growing involvement as CTAO construction and early science proceed at La Palma and Paranal.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· Jožef Stefan Institute   |   Pierre Auger Observatory &amp; CTAO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3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312016" y="6732617"/>
            <a:ext cx="13962" cy="13962"/>
          </a:xfrm>
          <a:prstGeom prst="ellipse">
            <a:avLst/>
          </a:prstGeom>
          <a:solidFill>
            <a:srgbClr val="FFFFFF">
              <a:alpha val="57807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504503" y="4510940"/>
            <a:ext cx="12196" cy="12196"/>
          </a:xfrm>
          <a:prstGeom prst="ellipse">
            <a:avLst/>
          </a:prstGeom>
          <a:solidFill>
            <a:srgbClr val="FFFFFF">
              <a:alpha val="72329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967026" y="5478374"/>
            <a:ext cx="13289" cy="13289"/>
          </a:xfrm>
          <a:prstGeom prst="ellipse">
            <a:avLst/>
          </a:prstGeom>
          <a:solidFill>
            <a:srgbClr val="FFFFFF">
              <a:alpha val="67756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2039957" y="5740253"/>
            <a:ext cx="16339" cy="16339"/>
          </a:xfrm>
          <a:prstGeom prst="ellipse">
            <a:avLst/>
          </a:prstGeom>
          <a:solidFill>
            <a:srgbClr val="FFFFFF">
              <a:alpha val="56435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013701" y="1909909"/>
            <a:ext cx="19766" cy="19766"/>
          </a:xfrm>
          <a:prstGeom prst="ellipse">
            <a:avLst/>
          </a:prstGeom>
          <a:solidFill>
            <a:srgbClr val="FFFFFF">
              <a:alpha val="69969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8262759" y="1776677"/>
            <a:ext cx="25375" cy="25375"/>
          </a:xfrm>
          <a:prstGeom prst="ellipse">
            <a:avLst/>
          </a:prstGeom>
          <a:solidFill>
            <a:srgbClr val="FFFFFF">
              <a:alpha val="43668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4151078" y="5255889"/>
            <a:ext cx="18039" cy="18039"/>
          </a:xfrm>
          <a:prstGeom prst="ellipse">
            <a:avLst/>
          </a:prstGeom>
          <a:solidFill>
            <a:srgbClr val="FFFFFF">
              <a:alpha val="74322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7362800" y="3626879"/>
            <a:ext cx="12435" cy="12435"/>
          </a:xfrm>
          <a:prstGeom prst="ellipse">
            <a:avLst/>
          </a:prstGeom>
          <a:solidFill>
            <a:srgbClr val="FFFFFF">
              <a:alpha val="51313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9170034" y="3916980"/>
            <a:ext cx="20527" cy="20527"/>
          </a:xfrm>
          <a:prstGeom prst="ellipse">
            <a:avLst/>
          </a:prstGeom>
          <a:solidFill>
            <a:srgbClr val="FFFFFF">
              <a:alpha val="61061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393445" y="2993525"/>
            <a:ext cx="12966" cy="12966"/>
          </a:xfrm>
          <a:prstGeom prst="ellipse">
            <a:avLst/>
          </a:prstGeom>
          <a:solidFill>
            <a:srgbClr val="FFFFFF">
              <a:alpha val="44801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0677769" y="517848"/>
            <a:ext cx="20682" cy="20682"/>
          </a:xfrm>
          <a:prstGeom prst="ellipse">
            <a:avLst/>
          </a:prstGeom>
          <a:solidFill>
            <a:srgbClr val="FFFFFF">
              <a:alpha val="69693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9625865" y="2755283"/>
            <a:ext cx="29226" cy="29226"/>
          </a:xfrm>
          <a:prstGeom prst="ellipse">
            <a:avLst/>
          </a:prstGeom>
          <a:solidFill>
            <a:srgbClr val="FFFFFF">
              <a:alpha val="53269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081977" y="3525161"/>
            <a:ext cx="13311" cy="13311"/>
          </a:xfrm>
          <a:prstGeom prst="ellipse">
            <a:avLst/>
          </a:prstGeom>
          <a:solidFill>
            <a:srgbClr val="FFFFFF">
              <a:alpha val="61206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2706670" y="4012818"/>
            <a:ext cx="20124" cy="20124"/>
          </a:xfrm>
          <a:prstGeom prst="ellipse">
            <a:avLst/>
          </a:prstGeom>
          <a:solidFill>
            <a:srgbClr val="FFFFFF">
              <a:alpha val="58444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5567270" y="2863585"/>
            <a:ext cx="27088" cy="27088"/>
          </a:xfrm>
          <a:prstGeom prst="ellipse">
            <a:avLst/>
          </a:prstGeom>
          <a:solidFill>
            <a:srgbClr val="FFFFFF">
              <a:alpha val="73625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775786" y="4564797"/>
            <a:ext cx="12979" cy="12979"/>
          </a:xfrm>
          <a:prstGeom prst="ellipse">
            <a:avLst/>
          </a:prstGeom>
          <a:solidFill>
            <a:srgbClr val="FFFFFF">
              <a:alpha val="56871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3764426" y="4967787"/>
            <a:ext cx="22953" cy="22953"/>
          </a:xfrm>
          <a:prstGeom prst="ellipse">
            <a:avLst/>
          </a:prstGeom>
          <a:solidFill>
            <a:srgbClr val="FFFFFF">
              <a:alpha val="70899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5120217" y="1955888"/>
            <a:ext cx="26304" cy="26304"/>
          </a:xfrm>
          <a:prstGeom prst="ellipse">
            <a:avLst/>
          </a:prstGeom>
          <a:solidFill>
            <a:srgbClr val="FFFFFF">
              <a:alpha val="55462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10789793" y="3826434"/>
            <a:ext cx="24162" cy="24162"/>
          </a:xfrm>
          <a:prstGeom prst="ellipse">
            <a:avLst/>
          </a:prstGeom>
          <a:solidFill>
            <a:srgbClr val="FFFFFF">
              <a:alpha val="45128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9788050" y="1096757"/>
            <a:ext cx="23073" cy="23073"/>
          </a:xfrm>
          <a:prstGeom prst="ellipse">
            <a:avLst/>
          </a:prstGeom>
          <a:solidFill>
            <a:srgbClr val="FFFFFF">
              <a:alpha val="40391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4221720" y="4604191"/>
            <a:ext cx="20779" cy="20779"/>
          </a:xfrm>
          <a:prstGeom prst="ellipse">
            <a:avLst/>
          </a:prstGeom>
          <a:solidFill>
            <a:srgbClr val="FFFFFF">
              <a:alpha val="52114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872061" y="5882070"/>
            <a:ext cx="22475" cy="22475"/>
          </a:xfrm>
          <a:prstGeom prst="ellipse">
            <a:avLst/>
          </a:prstGeom>
          <a:solidFill>
            <a:srgbClr val="FFFFFF">
              <a:alpha val="79311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4525608" y="3829726"/>
            <a:ext cx="14387" cy="14387"/>
          </a:xfrm>
          <a:prstGeom prst="ellipse">
            <a:avLst/>
          </a:prstGeom>
          <a:solidFill>
            <a:srgbClr val="FFFFFF">
              <a:alpha val="60253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0997749" y="1664494"/>
            <a:ext cx="22705" cy="22705"/>
          </a:xfrm>
          <a:prstGeom prst="ellipse">
            <a:avLst/>
          </a:prstGeom>
          <a:solidFill>
            <a:srgbClr val="FFFFFF">
              <a:alpha val="76915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7337511" y="1587706"/>
            <a:ext cx="20111" cy="20111"/>
          </a:xfrm>
          <a:prstGeom prst="ellipse">
            <a:avLst/>
          </a:prstGeom>
          <a:solidFill>
            <a:srgbClr val="FFFFFF">
              <a:alpha val="52754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8292019" y="4022696"/>
            <a:ext cx="27376" cy="27376"/>
          </a:xfrm>
          <a:prstGeom prst="ellipse">
            <a:avLst/>
          </a:prstGeom>
          <a:solidFill>
            <a:srgbClr val="FFFFFF">
              <a:alpha val="63819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9196368" y="4566797"/>
            <a:ext cx="25985" cy="25985"/>
          </a:xfrm>
          <a:prstGeom prst="ellipse">
            <a:avLst/>
          </a:prstGeom>
          <a:solidFill>
            <a:srgbClr val="FFFFFF">
              <a:alpha val="63197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934206" y="2373342"/>
            <a:ext cx="10973" cy="10973"/>
          </a:xfrm>
          <a:prstGeom prst="ellipse">
            <a:avLst/>
          </a:prstGeom>
          <a:solidFill>
            <a:srgbClr val="FFFFFF">
              <a:alpha val="58789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835348" y="6247665"/>
            <a:ext cx="19367" cy="19367"/>
          </a:xfrm>
          <a:prstGeom prst="ellipse">
            <a:avLst/>
          </a:prstGeom>
          <a:solidFill>
            <a:srgbClr val="FFFFFF">
              <a:alpha val="64422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943544" y="4167099"/>
            <a:ext cx="24524" cy="24524"/>
          </a:xfrm>
          <a:prstGeom prst="ellipse">
            <a:avLst/>
          </a:prstGeom>
          <a:solidFill>
            <a:srgbClr val="FFFFFF">
              <a:alpha val="64293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788114" y="5952978"/>
            <a:ext cx="25543" cy="25543"/>
          </a:xfrm>
          <a:prstGeom prst="ellipse">
            <a:avLst/>
          </a:prstGeom>
          <a:solidFill>
            <a:srgbClr val="FFFFFF">
              <a:alpha val="70749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281562" y="1360634"/>
            <a:ext cx="20841" cy="20841"/>
          </a:xfrm>
          <a:prstGeom prst="ellipse">
            <a:avLst/>
          </a:prstGeom>
          <a:solidFill>
            <a:srgbClr val="FFFFFF">
              <a:alpha val="75395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76293" y="5037402"/>
            <a:ext cx="12226" cy="12226"/>
          </a:xfrm>
          <a:prstGeom prst="ellipse">
            <a:avLst/>
          </a:prstGeom>
          <a:solidFill>
            <a:srgbClr val="FFFFFF">
              <a:alpha val="53538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36251" y="3182614"/>
            <a:ext cx="21147" cy="21147"/>
          </a:xfrm>
          <a:prstGeom prst="ellipse">
            <a:avLst/>
          </a:prstGeom>
          <a:solidFill>
            <a:srgbClr val="FFFFFF">
              <a:alpha val="6197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8756629" y="791604"/>
            <a:ext cx="25702" cy="25702"/>
          </a:xfrm>
          <a:prstGeom prst="ellipse">
            <a:avLst/>
          </a:prstGeom>
          <a:solidFill>
            <a:srgbClr val="FFFFFF">
              <a:alpha val="70072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9209535" y="4891705"/>
            <a:ext cx="19571" cy="19571"/>
          </a:xfrm>
          <a:prstGeom prst="ellipse">
            <a:avLst/>
          </a:prstGeom>
          <a:solidFill>
            <a:srgbClr val="FFFFFF">
              <a:alpha val="44265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7204586" y="5492250"/>
            <a:ext cx="28265" cy="28265"/>
          </a:xfrm>
          <a:prstGeom prst="ellipse">
            <a:avLst/>
          </a:prstGeom>
          <a:solidFill>
            <a:srgbClr val="FFFFFF">
              <a:alpha val="45782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008614" y="2254573"/>
            <a:ext cx="27853" cy="27853"/>
          </a:xfrm>
          <a:prstGeom prst="ellipse">
            <a:avLst/>
          </a:prstGeom>
          <a:solidFill>
            <a:srgbClr val="FFFFFF">
              <a:alpha val="61786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5602383" y="1444008"/>
            <a:ext cx="22174" cy="22174"/>
          </a:xfrm>
          <a:prstGeom prst="ellipse">
            <a:avLst/>
          </a:prstGeom>
          <a:solidFill>
            <a:srgbClr val="FFFFFF">
              <a:alpha val="49806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641182" y="3737886"/>
            <a:ext cx="22514" cy="22514"/>
          </a:xfrm>
          <a:prstGeom prst="ellipse">
            <a:avLst/>
          </a:prstGeom>
          <a:solidFill>
            <a:srgbClr val="FFFFFF">
              <a:alpha val="75521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163484" y="3463543"/>
            <a:ext cx="21200" cy="21200"/>
          </a:xfrm>
          <a:prstGeom prst="ellipse">
            <a:avLst/>
          </a:prstGeom>
          <a:solidFill>
            <a:srgbClr val="FFFFFF">
              <a:alpha val="6387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9669756" y="6124310"/>
            <a:ext cx="13939" cy="13939"/>
          </a:xfrm>
          <a:prstGeom prst="ellipse">
            <a:avLst/>
          </a:prstGeom>
          <a:solidFill>
            <a:srgbClr val="FFFFFF">
              <a:alpha val="43495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6460960" y="2491522"/>
            <a:ext cx="16086" cy="16086"/>
          </a:xfrm>
          <a:prstGeom prst="ellipse">
            <a:avLst/>
          </a:prstGeom>
          <a:solidFill>
            <a:srgbClr val="FFFFFF">
              <a:alpha val="44519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158255" y="2132512"/>
            <a:ext cx="17932" cy="17932"/>
          </a:xfrm>
          <a:prstGeom prst="ellipse">
            <a:avLst/>
          </a:prstGeom>
          <a:solidFill>
            <a:srgbClr val="FFFFFF">
              <a:alpha val="49658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159718" y="2930613"/>
            <a:ext cx="25348" cy="25348"/>
          </a:xfrm>
          <a:prstGeom prst="ellipse">
            <a:avLst/>
          </a:prstGeom>
          <a:solidFill>
            <a:srgbClr val="FFFFFF">
              <a:alpha val="78666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11982" y="6325159"/>
            <a:ext cx="21173" cy="21173"/>
          </a:xfrm>
          <a:prstGeom prst="ellipse">
            <a:avLst/>
          </a:prstGeom>
          <a:solidFill>
            <a:srgbClr val="FFFFFF">
              <a:alpha val="4611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7118896" y="2833482"/>
            <a:ext cx="11956" cy="11956"/>
          </a:xfrm>
          <a:prstGeom prst="ellipse">
            <a:avLst/>
          </a:prstGeom>
          <a:solidFill>
            <a:srgbClr val="FFFFFF">
              <a:alpha val="72483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98238" y="3292916"/>
            <a:ext cx="13727" cy="13727"/>
          </a:xfrm>
          <a:prstGeom prst="ellipse">
            <a:avLst/>
          </a:prstGeom>
          <a:solidFill>
            <a:srgbClr val="FFFFFF">
              <a:alpha val="48651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6620219" y="6094795"/>
            <a:ext cx="13390" cy="13390"/>
          </a:xfrm>
          <a:prstGeom prst="ellipse">
            <a:avLst/>
          </a:prstGeom>
          <a:solidFill>
            <a:srgbClr val="FFFFFF">
              <a:alpha val="53626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9982421" y="3280451"/>
            <a:ext cx="15462" cy="15462"/>
          </a:xfrm>
          <a:prstGeom prst="ellipse">
            <a:avLst/>
          </a:prstGeom>
          <a:solidFill>
            <a:srgbClr val="FFFFFF">
              <a:alpha val="65679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2911283" y="4925219"/>
            <a:ext cx="27844" cy="27844"/>
          </a:xfrm>
          <a:prstGeom prst="ellipse">
            <a:avLst/>
          </a:prstGeom>
          <a:solidFill>
            <a:srgbClr val="FFFFFF">
              <a:alpha val="46785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6022684" y="6372431"/>
            <a:ext cx="23218" cy="23218"/>
          </a:xfrm>
          <a:prstGeom prst="ellipse">
            <a:avLst/>
          </a:prstGeom>
          <a:solidFill>
            <a:srgbClr val="FFFFFF">
              <a:alpha val="40402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9685849" y="1187421"/>
            <a:ext cx="22355" cy="22355"/>
          </a:xfrm>
          <a:prstGeom prst="ellipse">
            <a:avLst/>
          </a:prstGeom>
          <a:solidFill>
            <a:srgbClr val="FFFFFF">
              <a:alpha val="42578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9235869" y="5541522"/>
            <a:ext cx="25029" cy="25029"/>
          </a:xfrm>
          <a:prstGeom prst="ellipse">
            <a:avLst/>
          </a:prstGeom>
          <a:solidFill>
            <a:srgbClr val="FFFFFF">
              <a:alpha val="464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11745347" y="4872067"/>
            <a:ext cx="26273" cy="26273"/>
          </a:xfrm>
          <a:prstGeom prst="ellipse">
            <a:avLst/>
          </a:prstGeom>
          <a:solidFill>
            <a:srgbClr val="FFFFFF">
              <a:alpha val="5977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2166193" y="1126390"/>
            <a:ext cx="26538" cy="26538"/>
          </a:xfrm>
          <a:prstGeom prst="ellipse">
            <a:avLst/>
          </a:prstGeom>
          <a:solidFill>
            <a:srgbClr val="FFFFFF">
              <a:alpha val="56514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2920061" y="2855824"/>
            <a:ext cx="17472" cy="17472"/>
          </a:xfrm>
          <a:prstGeom prst="ellipse">
            <a:avLst/>
          </a:prstGeom>
          <a:solidFill>
            <a:srgbClr val="FFFFFF">
              <a:alpha val="6083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7536271" y="6165703"/>
            <a:ext cx="16458" cy="16458"/>
          </a:xfrm>
          <a:prstGeom prst="ellipse">
            <a:avLst/>
          </a:prstGeom>
          <a:solidFill>
            <a:srgbClr val="FFFFFF">
              <a:alpha val="45064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7738375" y="811359"/>
            <a:ext cx="21916" cy="21916"/>
          </a:xfrm>
          <a:prstGeom prst="ellipse">
            <a:avLst/>
          </a:prstGeom>
          <a:solidFill>
            <a:srgbClr val="FFFFFF">
              <a:alpha val="40821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4278778" y="1440127"/>
            <a:ext cx="17365" cy="17365"/>
          </a:xfrm>
          <a:prstGeom prst="ellipse">
            <a:avLst/>
          </a:prstGeom>
          <a:solidFill>
            <a:srgbClr val="FFFFFF">
              <a:alpha val="63409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1521424" y="1109339"/>
            <a:ext cx="24254" cy="24254"/>
          </a:xfrm>
          <a:prstGeom prst="ellipse">
            <a:avLst/>
          </a:prstGeom>
          <a:solidFill>
            <a:srgbClr val="FFFFFF">
              <a:alpha val="49618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10150458" y="4814329"/>
            <a:ext cx="20681" cy="20681"/>
          </a:xfrm>
          <a:prstGeom prst="ellipse">
            <a:avLst/>
          </a:prstGeom>
          <a:solidFill>
            <a:srgbClr val="FFFFFF">
              <a:alpha val="48831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9249036" y="5866430"/>
            <a:ext cx="18614" cy="18614"/>
          </a:xfrm>
          <a:prstGeom prst="ellipse">
            <a:avLst/>
          </a:prstGeom>
          <a:solidFill>
            <a:srgbClr val="FFFFFF">
              <a:alpha val="67468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1826775" y="1132975"/>
            <a:ext cx="25276" cy="25276"/>
          </a:xfrm>
          <a:prstGeom prst="ellipse">
            <a:avLst/>
          </a:prstGeom>
          <a:solidFill>
            <a:srgbClr val="FFFFFF">
              <a:alpha val="46764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5339459" y="3991298"/>
            <a:ext cx="16737" cy="16737"/>
          </a:xfrm>
          <a:prstGeom prst="ellipse">
            <a:avLst/>
          </a:prstGeom>
          <a:solidFill>
            <a:srgbClr val="FFFFFF">
              <a:alpha val="53878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1578900" y="132733"/>
            <a:ext cx="15121" cy="15121"/>
          </a:xfrm>
          <a:prstGeom prst="ellipse">
            <a:avLst/>
          </a:prstGeom>
          <a:solidFill>
            <a:srgbClr val="FFFFFF">
              <a:alpha val="46343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4389339" y="3950611"/>
            <a:ext cx="13430" cy="13430"/>
          </a:xfrm>
          <a:prstGeom prst="ellipse">
            <a:avLst/>
          </a:prstGeom>
          <a:solidFill>
            <a:srgbClr val="FFFFFF">
              <a:alpha val="49836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1431345" y="2914268"/>
            <a:ext cx="22275" cy="22275"/>
          </a:xfrm>
          <a:prstGeom prst="ellipse">
            <a:avLst/>
          </a:prstGeom>
          <a:solidFill>
            <a:srgbClr val="FFFFFF">
              <a:alpha val="69296"/>
            </a:srgbClr>
          </a:solidFill>
          <a:ln/>
        </p:spPr>
      </p:sp>
      <p:sp>
        <p:nvSpPr>
          <p:cNvPr id="70" name="Shape 68"/>
          <p:cNvSpPr/>
          <p:nvPr/>
        </p:nvSpPr>
        <p:spPr>
          <a:xfrm>
            <a:off x="1583289" y="2527035"/>
            <a:ext cx="19079" cy="19079"/>
          </a:xfrm>
          <a:prstGeom prst="ellipse">
            <a:avLst/>
          </a:prstGeom>
          <a:solidFill>
            <a:srgbClr val="FFFFFF">
              <a:alpha val="53365"/>
            </a:srgbClr>
          </a:solidFill>
          <a:ln/>
        </p:spPr>
      </p:sp>
      <p:sp>
        <p:nvSpPr>
          <p:cNvPr id="71" name="Shape 69"/>
          <p:cNvSpPr/>
          <p:nvPr/>
        </p:nvSpPr>
        <p:spPr>
          <a:xfrm>
            <a:off x="5146133" y="418247"/>
            <a:ext cx="19194" cy="19194"/>
          </a:xfrm>
          <a:prstGeom prst="ellipse">
            <a:avLst/>
          </a:prstGeom>
          <a:solidFill>
            <a:srgbClr val="FFFFFF">
              <a:alpha val="72167"/>
            </a:srgbClr>
          </a:solidFill>
          <a:ln/>
        </p:spPr>
      </p:sp>
      <p:sp>
        <p:nvSpPr>
          <p:cNvPr id="72" name="Shape 70"/>
          <p:cNvSpPr/>
          <p:nvPr/>
        </p:nvSpPr>
        <p:spPr>
          <a:xfrm>
            <a:off x="6552084" y="6155237"/>
            <a:ext cx="12912" cy="12912"/>
          </a:xfrm>
          <a:prstGeom prst="ellipse">
            <a:avLst/>
          </a:prstGeom>
          <a:solidFill>
            <a:srgbClr val="FFFFFF">
              <a:alpha val="68418"/>
            </a:srgbClr>
          </a:solidFill>
          <a:ln/>
        </p:spPr>
      </p:sp>
      <p:sp>
        <p:nvSpPr>
          <p:cNvPr id="73" name="Shape 71"/>
          <p:cNvSpPr/>
          <p:nvPr/>
        </p:nvSpPr>
        <p:spPr>
          <a:xfrm>
            <a:off x="5199219" y="3905338"/>
            <a:ext cx="24391" cy="24391"/>
          </a:xfrm>
          <a:prstGeom prst="ellipse">
            <a:avLst/>
          </a:prstGeom>
          <a:solidFill>
            <a:srgbClr val="FFFFFF">
              <a:alpha val="61870"/>
            </a:srgbClr>
          </a:solidFill>
          <a:ln/>
        </p:spPr>
      </p:sp>
      <p:sp>
        <p:nvSpPr>
          <p:cNvPr id="74" name="Shape 72"/>
          <p:cNvSpPr/>
          <p:nvPr/>
        </p:nvSpPr>
        <p:spPr>
          <a:xfrm>
            <a:off x="34172" y="1965884"/>
            <a:ext cx="18184" cy="18184"/>
          </a:xfrm>
          <a:prstGeom prst="ellipse">
            <a:avLst/>
          </a:prstGeom>
          <a:solidFill>
            <a:srgbClr val="FFFFFF">
              <a:alpha val="47091"/>
            </a:srgbClr>
          </a:solidFill>
          <a:ln/>
        </p:spPr>
      </p:sp>
      <p:sp>
        <p:nvSpPr>
          <p:cNvPr id="75" name="Shape 73"/>
          <p:cNvSpPr/>
          <p:nvPr/>
        </p:nvSpPr>
        <p:spPr>
          <a:xfrm>
            <a:off x="4449741" y="4570207"/>
            <a:ext cx="19127" cy="19127"/>
          </a:xfrm>
          <a:prstGeom prst="ellipse">
            <a:avLst/>
          </a:prstGeom>
          <a:solidFill>
            <a:srgbClr val="FFFFFF">
              <a:alpha val="64576"/>
            </a:srgbClr>
          </a:solidFill>
          <a:ln/>
        </p:spPr>
      </p:sp>
      <p:sp>
        <p:nvSpPr>
          <p:cNvPr id="76" name="Shape 74"/>
          <p:cNvSpPr/>
          <p:nvPr/>
        </p:nvSpPr>
        <p:spPr>
          <a:xfrm>
            <a:off x="8363707" y="1981641"/>
            <a:ext cx="24962" cy="24962"/>
          </a:xfrm>
          <a:prstGeom prst="ellipse">
            <a:avLst/>
          </a:prstGeom>
          <a:solidFill>
            <a:srgbClr val="FFFFFF">
              <a:alpha val="45188"/>
            </a:srgbClr>
          </a:solidFill>
          <a:ln/>
        </p:spPr>
      </p:sp>
      <p:sp>
        <p:nvSpPr>
          <p:cNvPr id="77" name="Shape 75"/>
          <p:cNvSpPr/>
          <p:nvPr/>
        </p:nvSpPr>
        <p:spPr>
          <a:xfrm>
            <a:off x="9368376" y="6307520"/>
            <a:ext cx="22593" cy="22593"/>
          </a:xfrm>
          <a:prstGeom prst="ellipse">
            <a:avLst/>
          </a:prstGeom>
          <a:solidFill>
            <a:srgbClr val="FFFFFF">
              <a:alpha val="67941"/>
            </a:srgbClr>
          </a:solidFill>
          <a:ln/>
        </p:spPr>
      </p:sp>
      <p:sp>
        <p:nvSpPr>
          <p:cNvPr id="78" name="Shape 76"/>
          <p:cNvSpPr/>
          <p:nvPr/>
        </p:nvSpPr>
        <p:spPr>
          <a:xfrm>
            <a:off x="3250283" y="2731176"/>
            <a:ext cx="16537" cy="16537"/>
          </a:xfrm>
          <a:prstGeom prst="ellipse">
            <a:avLst/>
          </a:prstGeom>
          <a:solidFill>
            <a:srgbClr val="FFFFFF">
              <a:alpha val="71105"/>
            </a:srgbClr>
          </a:solidFill>
          <a:ln/>
        </p:spPr>
      </p:sp>
      <p:sp>
        <p:nvSpPr>
          <p:cNvPr id="79" name="Shape 77"/>
          <p:cNvSpPr/>
          <p:nvPr/>
        </p:nvSpPr>
        <p:spPr>
          <a:xfrm>
            <a:off x="7013768" y="1327944"/>
            <a:ext cx="14696" cy="14696"/>
          </a:xfrm>
          <a:prstGeom prst="ellipse">
            <a:avLst/>
          </a:prstGeom>
          <a:solidFill>
            <a:srgbClr val="FFFFFF">
              <a:alpha val="56656"/>
            </a:srgbClr>
          </a:solidFill>
          <a:ln/>
        </p:spPr>
      </p:sp>
      <p:sp>
        <p:nvSpPr>
          <p:cNvPr id="80" name="Shape 78"/>
          <p:cNvSpPr/>
          <p:nvPr/>
        </p:nvSpPr>
        <p:spPr>
          <a:xfrm>
            <a:off x="4707857" y="4299156"/>
            <a:ext cx="26325" cy="26325"/>
          </a:xfrm>
          <a:prstGeom prst="ellipse">
            <a:avLst/>
          </a:prstGeom>
          <a:solidFill>
            <a:srgbClr val="FFFFFF">
              <a:alpha val="68050"/>
            </a:srgbClr>
          </a:solidFill>
          <a:ln/>
        </p:spPr>
      </p:sp>
      <p:sp>
        <p:nvSpPr>
          <p:cNvPr id="81" name="Shape 79"/>
          <p:cNvSpPr/>
          <p:nvPr/>
        </p:nvSpPr>
        <p:spPr>
          <a:xfrm>
            <a:off x="11079678" y="5210146"/>
            <a:ext cx="17334" cy="17334"/>
          </a:xfrm>
          <a:prstGeom prst="ellipse">
            <a:avLst/>
          </a:prstGeom>
          <a:solidFill>
            <a:srgbClr val="FFFFFF">
              <a:alpha val="61337"/>
            </a:srgbClr>
          </a:solidFill>
          <a:ln/>
        </p:spPr>
      </p:sp>
      <p:sp>
        <p:nvSpPr>
          <p:cNvPr id="82" name="Shape 80"/>
          <p:cNvSpPr/>
          <p:nvPr/>
        </p:nvSpPr>
        <p:spPr>
          <a:xfrm>
            <a:off x="9275370" y="6516247"/>
            <a:ext cx="24072" cy="24072"/>
          </a:xfrm>
          <a:prstGeom prst="ellipse">
            <a:avLst/>
          </a:prstGeom>
          <a:solidFill>
            <a:srgbClr val="FFFFFF">
              <a:alpha val="69604"/>
            </a:srgbClr>
          </a:solidFill>
          <a:ln/>
        </p:spPr>
      </p:sp>
      <p:sp>
        <p:nvSpPr>
          <p:cNvPr id="83" name="Shape 81"/>
          <p:cNvSpPr/>
          <p:nvPr/>
        </p:nvSpPr>
        <p:spPr>
          <a:xfrm>
            <a:off x="6367536" y="512792"/>
            <a:ext cx="23284" cy="23284"/>
          </a:xfrm>
          <a:prstGeom prst="ellipse">
            <a:avLst/>
          </a:prstGeom>
          <a:solidFill>
            <a:srgbClr val="FFFFFF">
              <a:alpha val="60752"/>
            </a:srgbClr>
          </a:solidFill>
          <a:ln/>
        </p:spPr>
      </p:sp>
      <p:sp>
        <p:nvSpPr>
          <p:cNvPr id="84" name="Shape 82"/>
          <p:cNvSpPr/>
          <p:nvPr/>
        </p:nvSpPr>
        <p:spPr>
          <a:xfrm>
            <a:off x="11685991" y="2863115"/>
            <a:ext cx="15422" cy="15422"/>
          </a:xfrm>
          <a:prstGeom prst="ellipse">
            <a:avLst/>
          </a:prstGeom>
          <a:solidFill>
            <a:srgbClr val="FFFFFF">
              <a:alpha val="48607"/>
            </a:srgbClr>
          </a:solidFill>
          <a:ln/>
        </p:spPr>
      </p:sp>
      <p:sp>
        <p:nvSpPr>
          <p:cNvPr id="85" name="Shape 83"/>
          <p:cNvSpPr/>
          <p:nvPr/>
        </p:nvSpPr>
        <p:spPr>
          <a:xfrm>
            <a:off x="11085530" y="1544549"/>
            <a:ext cx="28707" cy="28707"/>
          </a:xfrm>
          <a:prstGeom prst="ellipse">
            <a:avLst/>
          </a:prstGeom>
          <a:solidFill>
            <a:srgbClr val="FFFFFF">
              <a:alpha val="57367"/>
            </a:srgbClr>
          </a:solidFill>
          <a:ln/>
        </p:spPr>
      </p:sp>
      <p:sp>
        <p:nvSpPr>
          <p:cNvPr id="86" name="Shape 84"/>
          <p:cNvSpPr/>
          <p:nvPr/>
        </p:nvSpPr>
        <p:spPr>
          <a:xfrm>
            <a:off x="10284428" y="6378428"/>
            <a:ext cx="25661" cy="25661"/>
          </a:xfrm>
          <a:prstGeom prst="ellipse">
            <a:avLst/>
          </a:prstGeom>
          <a:solidFill>
            <a:srgbClr val="FFFFFF">
              <a:alpha val="59379"/>
            </a:srgbClr>
          </a:solidFill>
          <a:ln/>
        </p:spPr>
      </p:sp>
      <p:sp>
        <p:nvSpPr>
          <p:cNvPr id="87" name="Shape 85"/>
          <p:cNvSpPr/>
          <p:nvPr/>
        </p:nvSpPr>
        <p:spPr>
          <a:xfrm>
            <a:off x="1006236" y="262084"/>
            <a:ext cx="22992" cy="22992"/>
          </a:xfrm>
          <a:prstGeom prst="ellipse">
            <a:avLst/>
          </a:prstGeom>
          <a:solidFill>
            <a:srgbClr val="FFFFFF">
              <a:alpha val="46247"/>
            </a:srgbClr>
          </a:solidFill>
          <a:ln/>
        </p:spPr>
      </p:sp>
      <p:sp>
        <p:nvSpPr>
          <p:cNvPr id="88" name="Shape 86"/>
          <p:cNvSpPr/>
          <p:nvPr/>
        </p:nvSpPr>
        <p:spPr>
          <a:xfrm>
            <a:off x="8381263" y="4700852"/>
            <a:ext cx="22505" cy="22505"/>
          </a:xfrm>
          <a:prstGeom prst="ellipse">
            <a:avLst/>
          </a:prstGeom>
          <a:solidFill>
            <a:srgbClr val="FFFFFF">
              <a:alpha val="73279"/>
            </a:srgbClr>
          </a:solidFill>
          <a:ln/>
        </p:spPr>
      </p:sp>
      <p:sp>
        <p:nvSpPr>
          <p:cNvPr id="89" name="Shape 87"/>
          <p:cNvSpPr/>
          <p:nvPr/>
        </p:nvSpPr>
        <p:spPr>
          <a:xfrm>
            <a:off x="206598" y="5894064"/>
            <a:ext cx="27361" cy="27361"/>
          </a:xfrm>
          <a:prstGeom prst="ellipse">
            <a:avLst/>
          </a:prstGeom>
          <a:solidFill>
            <a:srgbClr val="FFFFFF">
              <a:alpha val="77266"/>
            </a:srgbClr>
          </a:solidFill>
          <a:ln/>
        </p:spPr>
      </p:sp>
      <p:sp>
        <p:nvSpPr>
          <p:cNvPr id="90" name="Shape 88"/>
          <p:cNvSpPr/>
          <p:nvPr/>
        </p:nvSpPr>
        <p:spPr>
          <a:xfrm>
            <a:off x="11544288" y="1979054"/>
            <a:ext cx="15661" cy="15661"/>
          </a:xfrm>
          <a:prstGeom prst="ellipse">
            <a:avLst/>
          </a:prstGeom>
          <a:solidFill>
            <a:srgbClr val="FFFFFF">
              <a:alpha val="67590"/>
            </a:srgbClr>
          </a:solidFill>
          <a:ln/>
        </p:spPr>
      </p:sp>
      <p:sp>
        <p:nvSpPr>
          <p:cNvPr id="91" name="Shape 89"/>
          <p:cNvSpPr/>
          <p:nvPr/>
        </p:nvSpPr>
        <p:spPr>
          <a:xfrm>
            <a:off x="9288537" y="6841155"/>
            <a:ext cx="17657" cy="17657"/>
          </a:xfrm>
          <a:prstGeom prst="ellipse">
            <a:avLst/>
          </a:prstGeom>
          <a:solidFill>
            <a:srgbClr val="FFFFFF">
              <a:alpha val="50672"/>
            </a:srgbClr>
          </a:solidFill>
          <a:ln/>
        </p:spPr>
      </p:sp>
      <p:sp>
        <p:nvSpPr>
          <p:cNvPr id="92" name="Shape 90"/>
          <p:cNvSpPr/>
          <p:nvPr/>
        </p:nvSpPr>
        <p:spPr>
          <a:xfrm>
            <a:off x="8637917" y="3631700"/>
            <a:ext cx="22288" cy="22288"/>
          </a:xfrm>
          <a:prstGeom prst="ellipse">
            <a:avLst/>
          </a:prstGeom>
          <a:solidFill>
            <a:srgbClr val="FFFFFF">
              <a:alpha val="47745"/>
            </a:srgbClr>
          </a:solidFill>
          <a:ln/>
        </p:spPr>
      </p:sp>
      <p:sp>
        <p:nvSpPr>
          <p:cNvPr id="93" name="Shape 91"/>
          <p:cNvSpPr/>
          <p:nvPr/>
        </p:nvSpPr>
        <p:spPr>
          <a:xfrm>
            <a:off x="2670304" y="5728023"/>
            <a:ext cx="23908" cy="23908"/>
          </a:xfrm>
          <a:prstGeom prst="ellipse">
            <a:avLst/>
          </a:prstGeom>
          <a:solidFill>
            <a:srgbClr val="FFFFFF">
              <a:alpha val="45971"/>
            </a:srgbClr>
          </a:solidFill>
          <a:ln/>
        </p:spPr>
      </p:sp>
      <p:sp>
        <p:nvSpPr>
          <p:cNvPr id="94" name="Shape 92"/>
          <p:cNvSpPr/>
          <p:nvPr/>
        </p:nvSpPr>
        <p:spPr>
          <a:xfrm>
            <a:off x="9744369" y="5679458"/>
            <a:ext cx="26356" cy="26356"/>
          </a:xfrm>
          <a:prstGeom prst="ellipse">
            <a:avLst/>
          </a:prstGeom>
          <a:solidFill>
            <a:srgbClr val="FFFFFF">
              <a:alpha val="42880"/>
            </a:srgbClr>
          </a:solidFill>
          <a:ln/>
        </p:spPr>
      </p:sp>
      <p:sp>
        <p:nvSpPr>
          <p:cNvPr id="95" name="Shape 93"/>
          <p:cNvSpPr/>
          <p:nvPr/>
        </p:nvSpPr>
        <p:spPr>
          <a:xfrm>
            <a:off x="7137497" y="4163336"/>
            <a:ext cx="22633" cy="22633"/>
          </a:xfrm>
          <a:prstGeom prst="ellipse">
            <a:avLst/>
          </a:prstGeom>
          <a:solidFill>
            <a:srgbClr val="FFFFFF">
              <a:alpha val="64151"/>
            </a:srgbClr>
          </a:solidFill>
          <a:ln/>
        </p:spPr>
      </p:sp>
      <p:sp>
        <p:nvSpPr>
          <p:cNvPr id="96" name="Shape 94"/>
          <p:cNvSpPr/>
          <p:nvPr/>
        </p:nvSpPr>
        <p:spPr>
          <a:xfrm>
            <a:off x="6888158" y="2364993"/>
            <a:ext cx="23350" cy="23350"/>
          </a:xfrm>
          <a:prstGeom prst="ellipse">
            <a:avLst/>
          </a:prstGeom>
          <a:solidFill>
            <a:srgbClr val="FFFFFF">
              <a:alpha val="74722"/>
            </a:srgbClr>
          </a:solidFill>
          <a:ln/>
        </p:spPr>
      </p:sp>
      <p:sp>
        <p:nvSpPr>
          <p:cNvPr id="97" name="Shape 95"/>
          <p:cNvSpPr/>
          <p:nvPr/>
        </p:nvSpPr>
        <p:spPr>
          <a:xfrm>
            <a:off x="5685774" y="5787760"/>
            <a:ext cx="24218" cy="24218"/>
          </a:xfrm>
          <a:prstGeom prst="ellipse">
            <a:avLst/>
          </a:prstGeom>
          <a:solidFill>
            <a:srgbClr val="FFFFFF">
              <a:alpha val="63236"/>
            </a:srgbClr>
          </a:solidFill>
          <a:ln/>
        </p:spPr>
      </p:sp>
      <p:sp>
        <p:nvSpPr>
          <p:cNvPr id="98" name="Shape 96"/>
          <p:cNvSpPr/>
          <p:nvPr/>
        </p:nvSpPr>
        <p:spPr>
          <a:xfrm>
            <a:off x="3831306" y="5202972"/>
            <a:ext cx="22301" cy="22301"/>
          </a:xfrm>
          <a:prstGeom prst="ellipse">
            <a:avLst/>
          </a:prstGeom>
          <a:solidFill>
            <a:srgbClr val="FFFFFF">
              <a:alpha val="59815"/>
            </a:srgbClr>
          </a:solidFill>
          <a:ln/>
        </p:spPr>
      </p:sp>
      <p:sp>
        <p:nvSpPr>
          <p:cNvPr id="99" name="Shape 97"/>
          <p:cNvSpPr/>
          <p:nvPr/>
        </p:nvSpPr>
        <p:spPr>
          <a:xfrm>
            <a:off x="7945913" y="3319962"/>
            <a:ext cx="26179" cy="26179"/>
          </a:xfrm>
          <a:prstGeom prst="ellipse">
            <a:avLst/>
          </a:prstGeom>
          <a:solidFill>
            <a:srgbClr val="FFFFFF">
              <a:alpha val="47177"/>
            </a:srgbClr>
          </a:solidFill>
          <a:ln/>
        </p:spPr>
      </p:sp>
      <p:sp>
        <p:nvSpPr>
          <p:cNvPr id="100" name="Shape 98"/>
          <p:cNvSpPr/>
          <p:nvPr/>
        </p:nvSpPr>
        <p:spPr>
          <a:xfrm>
            <a:off x="5238720" y="4880063"/>
            <a:ext cx="23434" cy="23434"/>
          </a:xfrm>
          <a:prstGeom prst="ellipse">
            <a:avLst/>
          </a:prstGeom>
          <a:solidFill>
            <a:srgbClr val="FFFFFF">
              <a:alpha val="45073"/>
            </a:srgbClr>
          </a:solidFill>
          <a:ln/>
        </p:spPr>
      </p:sp>
      <p:sp>
        <p:nvSpPr>
          <p:cNvPr id="101" name="Shape 99"/>
          <p:cNvSpPr/>
          <p:nvPr/>
        </p:nvSpPr>
        <p:spPr>
          <a:xfrm>
            <a:off x="6845313" y="4464609"/>
            <a:ext cx="15195" cy="15195"/>
          </a:xfrm>
          <a:prstGeom prst="ellipse">
            <a:avLst/>
          </a:prstGeom>
          <a:solidFill>
            <a:srgbClr val="FFFFFF">
              <a:alpha val="48073"/>
            </a:srgbClr>
          </a:solidFill>
          <a:ln/>
        </p:spPr>
      </p:sp>
      <p:sp>
        <p:nvSpPr>
          <p:cNvPr id="102" name="Shape 100"/>
          <p:cNvSpPr/>
          <p:nvPr/>
        </p:nvSpPr>
        <p:spPr>
          <a:xfrm>
            <a:off x="-2743200" y="5120640"/>
            <a:ext cx="17647920" cy="7315200"/>
          </a:xfrm>
          <a:prstGeom prst="ellipse">
            <a:avLst/>
          </a:prstGeom>
          <a:solidFill>
            <a:srgbClr val="1C5D99">
              <a:alpha val="22000"/>
            </a:srgbClr>
          </a:solidFill>
          <a:ln/>
        </p:spPr>
      </p:sp>
      <p:sp>
        <p:nvSpPr>
          <p:cNvPr id="103" name="Text 101"/>
          <p:cNvSpPr/>
          <p:nvPr/>
        </p:nvSpPr>
        <p:spPr>
          <a:xfrm>
            <a:off x="822960" y="256032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5F7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104" name="Text 102"/>
          <p:cNvSpPr/>
          <p:nvPr/>
        </p:nvSpPr>
        <p:spPr>
          <a:xfrm>
            <a:off x="822960" y="33832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2A3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 welcome</a:t>
            </a:r>
            <a:endParaRPr lang="en-US" sz="1800" dirty="0"/>
          </a:p>
        </p:txBody>
      </p:sp>
      <p:sp>
        <p:nvSpPr>
          <p:cNvPr id="105" name="Shape 103"/>
          <p:cNvSpPr/>
          <p:nvPr/>
        </p:nvSpPr>
        <p:spPr>
          <a:xfrm>
            <a:off x="822960" y="3977640"/>
            <a:ext cx="2926080" cy="0"/>
          </a:xfrm>
          <a:prstGeom prst="line">
            <a:avLst/>
          </a:prstGeom>
          <a:noFill/>
          <a:ln w="25400">
            <a:solidFill>
              <a:srgbClr val="1C5D99"/>
            </a:solidFill>
            <a:prstDash val="solid"/>
          </a:ln>
        </p:spPr>
      </p:sp>
      <p:sp>
        <p:nvSpPr>
          <p:cNvPr id="106" name="Text 104"/>
          <p:cNvSpPr/>
          <p:nvPr/>
        </p:nvSpPr>
        <p:spPr>
          <a:xfrm>
            <a:off x="822960" y="416052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F9 — Department of Experimental Particle Physics, Jožef Stefan Institute</a:t>
            </a:r>
            <a:endParaRPr lang="en-US" sz="13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300" i="1" dirty="0">
                <a:solidFill>
                  <a:srgbClr val="AFC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Center for Astrophysics and Cosmology, University of Nova Gorica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2419</Words>
  <Application>Microsoft Macintosh PowerPoint</Application>
  <PresentationFormat>Widescreen</PresentationFormat>
  <Paragraphs>321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Cambria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Marko Zavrtanik</cp:lastModifiedBy>
  <cp:revision>6</cp:revision>
  <dcterms:created xsi:type="dcterms:W3CDTF">2026-09-14T06:39:51Z</dcterms:created>
  <dcterms:modified xsi:type="dcterms:W3CDTF">2026-09-25T10:22:58Z</dcterms:modified>
</cp:coreProperties>
</file>