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ink/ink5.xml" ContentType="application/inkml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341" r:id="rId2"/>
    <p:sldId id="543" r:id="rId3"/>
    <p:sldId id="552" r:id="rId4"/>
    <p:sldId id="555" r:id="rId5"/>
    <p:sldId id="551" r:id="rId6"/>
    <p:sldId id="553" r:id="rId7"/>
    <p:sldId id="544" r:id="rId8"/>
    <p:sldId id="556" r:id="rId9"/>
    <p:sldId id="558" r:id="rId10"/>
    <p:sldId id="546" r:id="rId11"/>
    <p:sldId id="554" r:id="rId12"/>
    <p:sldId id="557" r:id="rId13"/>
  </p:sldIdLst>
  <p:sldSz cx="12192000" cy="6858000"/>
  <p:notesSz cx="6797675" cy="9926638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j seljak" initials="as" lastIdx="0" clrIdx="0">
    <p:extLst>
      <p:ext uri="{19B8F6BF-5375-455C-9EA6-DF929625EA0E}">
        <p15:presenceInfo xmlns:p15="http://schemas.microsoft.com/office/powerpoint/2012/main" userId="b5562cf54bc3df5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4F81BD"/>
    <a:srgbClr val="FFFF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7" autoAdjust="0"/>
    <p:restoredTop sz="91744" autoAdjust="0"/>
  </p:normalViewPr>
  <p:slideViewPr>
    <p:cSldViewPr>
      <p:cViewPr varScale="1">
        <p:scale>
          <a:sx n="64" d="100"/>
          <a:sy n="64" d="100"/>
        </p:scale>
        <p:origin x="40" y="180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04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9" d="100"/>
          <a:sy n="49" d="100"/>
        </p:scale>
        <p:origin x="2184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E72CD3-6DC5-4C30-A2B7-EBFAAF6F73C7}" type="datetimeFigureOut">
              <a:rPr lang="en-GB" smtClean="0"/>
              <a:t>28/09/2026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ABFCCF-D64E-48FF-8218-1F9A61C4B52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282856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9-27T04:03:50.439"/>
    </inkml:context>
    <inkml:brush xml:id="br0">
      <inkml:brushProperty name="width" value="0.1" units="cm"/>
      <inkml:brushProperty name="height" value="0.1" units="cm"/>
      <inkml:brushProperty name="color" value="#E71224"/>
      <inkml:brushProperty name="ignorePressure" value="1"/>
    </inkml:brush>
  </inkml:definitions>
  <inkml:trace contextRef="#ctx0" brushRef="#br0">2019 1,'-768'0,"701"1,0 5,1 2,-55 14,89-12,0 0,0 3,2 1,0 1,-1 1,3 2,0 2,2-1,-1 2,1 3,2-1,1 1,-5 10,-82 133,76-107,-70 178,32-113,-40 92,105-201,0 2,3-1,-1 1,1-1,2 1,-2 12,-1 12,-36 166,34-178,2 2,0-2,2 2,2-1,0 0,5 23,-3 23,18 127,-15-192,0 0,0 1,1-2,1 1,0 0,2-1,-1 1,3 2,24 40,-20-25,2-3,1 2,1-2,2 0,-1-1,12 7,21 17,2-3,4-2,8 3,10-3,0-4,3-3,1-3,6-3,-64-23,28 11,2-3,-1-2,3-2,-2-2,18-1,188 27,-166-24,-1-2,2-4,0-4,25-7,34 3,839 3,-940-6,-1 0,1-5,-2 0,1-3,-1-2,-1-1,6-7,-21 12,-16 4,-2 1,2-2,-1 1,-1-2,1-1,-2 0,-1-1,2 1,-3-2,2-1,-2 1,-1-2,0 0,1-3,78-152,20-59,27-129,-125 293,-2 1,-1-1,-6-1,0 1,-8-52,4-6,-1-115,-41 57,27 131,-3 3,-1-1,-3 2,-21-32,37 64,-17-25,-3 1,-2 0,0 3,-13-10,31 33,-1 0,1 2,-1-1,-1 1,0 1,-1 0,1 1,-1 0,0 1,-4-1,-149-75,138 63,-2 2,-1 1,-1 1,0 2,-15-3,-61-13,-113-28,57 42,-36-26,-187 42,165-1,203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9-27T05:02:54.715"/>
    </inkml:context>
    <inkml:brush xml:id="br0">
      <inkml:brushProperty name="width" value="0.1" units="cm"/>
      <inkml:brushProperty name="height" value="0.1" units="cm"/>
      <inkml:brushProperty name="color" value="#E71224"/>
      <inkml:brushProperty name="ignorePressure" value="1"/>
    </inkml:brush>
  </inkml:definitions>
  <inkml:trace contextRef="#ctx0" brushRef="#br0">2019 1,'-768'0,"701"1,0 5,1 2,-55 14,89-12,0 0,0 3,2 1,0 1,-1 1,3 2,0 2,2-1,-1 2,1 3,2-1,1 1,-5 10,-82 133,76-107,-70 178,32-113,-40 92,105-201,0 2,3-1,-1 1,1-1,2 1,-2 12,-1 12,-36 166,34-178,2 2,0-2,2 2,2-1,0 0,5 23,-3 23,18 127,-15-192,0 0,0 1,1-2,1 1,0 0,2-1,-1 1,3 2,24 40,-20-25,2-3,1 2,1-2,2 0,-1-1,12 7,21 17,2-3,4-2,8 3,10-3,0-4,3-3,1-3,6-3,-64-23,28 11,2-3,-1-2,3-2,-2-2,18-1,188 27,-166-24,-1-2,2-4,0-4,25-7,34 3,839 3,-940-6,-1 0,1-5,-2 0,1-3,-1-2,-1-1,6-7,-21 12,-16 4,-2 1,2-2,-1 1,-1-2,1-1,-2 0,-1-1,2 1,-3-2,2-1,-2 1,-1-2,0 0,1-3,78-152,20-59,27-129,-125 293,-2 1,-1-1,-6-1,0 1,-8-52,4-6,-1-115,-41 57,27 131,-3 3,-1-1,-3 2,-21-32,37 64,-17-25,-3 1,-2 0,0 3,-13-10,31 33,-1 0,1 2,-1-1,-1 1,0 1,-1 0,1 1,-1 0,0 1,-4-1,-149-75,138 63,-2 2,-1 1,-1 1,0 2,-15-3,-61-13,-113-28,57 42,-36-26,-187 42,165-1,203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9-27T04:03:50.439"/>
    </inkml:context>
    <inkml:brush xml:id="br0">
      <inkml:brushProperty name="width" value="0.1" units="cm"/>
      <inkml:brushProperty name="height" value="0.1" units="cm"/>
      <inkml:brushProperty name="color" value="#E71224"/>
      <inkml:brushProperty name="ignorePressure" value="1"/>
    </inkml:brush>
  </inkml:definitions>
  <inkml:trace contextRef="#ctx0" brushRef="#br0">1694 1,'-644'0,"588"1,0 4,0 2,-45 11,73-10,2 1,-1 2,2 0,-1 2,1 1,1 0,1 3,1 0,-1 0,2 3,0-1,2 2,-4 7,-70 112,64-89,-57 148,24-93,-31 75,87-167,0 1,2-1,0 1,1 0,1-1,-1 12,-1 9,-31 140,29-150,2 2,0-2,2 2,1-1,0 0,4 19,-2 20,15 106,-13-160,1-2,0 2,0-1,1 0,0-1,1 1,0 0,2 2,21 33,-17-21,1-1,2 0,0-1,1-1,0 1,10 4,18 15,2-2,2-2,8 2,7-2,1-3,2-3,2-3,4-1,-54-20,24 8,2-1,-1-2,2-3,-1 0,15-2,157 23,-139-19,0-3,0-3,2-3,20-6,28 2,705 3,-789-5,-1-1,0-3,0-1,0-1,-1-3,0-1,3-4,-16 8,-14 4,-1 1,2-2,-2 1,-1-1,1-1,0-1,-2 0,1 0,-2 0,2-2,-2 0,-1-1,0 1,1-3,66-128,17-49,22-109,-105 246,-2 1,-1-1,-4 0,-1 0,-6-43,3-5,0-98,-35 50,22 109,-2 2,0-1,-4 2,-16-26,29 53,-13-21,-2 1,-3 0,1 2,-11-7,26 26,-1 1,0 1,0 0,-1 1,0 0,0 0,-1 1,1 0,-1 1,-3 0,-125-65,116 55,-3 0,1 2,-2 1,0 1,-12-3,-52-10,-94-24,48 35,-31-21,-157 35,139-1,170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9-27T04:05:39.137"/>
    </inkml:context>
    <inkml:brush xml:id="br0">
      <inkml:brushProperty name="width" value="0.35" units="cm"/>
      <inkml:brushProperty name="height" value="0.35" units="cm"/>
      <inkml:brushProperty name="color" value="#FFC114"/>
      <inkml:brushProperty name="ignorePressure" value="1"/>
    </inkml:brush>
  </inkml:definitions>
  <inkml:trace contextRef="#ctx0" brushRef="#br0">6 0,'16'43,"-5"4,-3 0,-2 0,-2 1,-2 0,-2 0,-3 8,2 11,0 346,1-404,0 0,0-1,-1 1,0-1,-1 1,1-1,-2 1,1-1,-1 0,0 0,-1 0,0 0,-1 0,-13 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9-27T04:05:39.138"/>
    </inkml:context>
    <inkml:brush xml:id="br0">
      <inkml:brushProperty name="width" value="0.35" units="cm"/>
      <inkml:brushProperty name="height" value="0.35" units="cm"/>
      <inkml:brushProperty name="color" value="#FFC114"/>
      <inkml:brushProperty name="ignorePressure" value="1"/>
    </inkml:brush>
  </inkml:definitions>
  <inkml:trace contextRef="#ctx0" brushRef="#br0">0 0,'0'1053,"0"-1019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29C6AE-AC29-4A66-8D64-55336A01C5B8}" type="datetimeFigureOut">
              <a:rPr lang="en-GB" smtClean="0"/>
              <a:t>28/09/2026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03C607-B0FF-4A04-B645-CBF97DF28BE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1476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03C607-B0FF-4A04-B645-CBF97DF28BE8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2871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03C607-B0FF-4A04-B645-CBF97DF28BE8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25739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03C607-B0FF-4A04-B645-CBF97DF28BE8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11008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03C607-B0FF-4A04-B645-CBF97DF28BE8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09383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03C607-B0FF-4A04-B645-CBF97DF28BE8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12516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03C607-B0FF-4A04-B645-CBF97DF28BE8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07892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6869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1424" y="1412776"/>
            <a:ext cx="10363200" cy="2304253"/>
          </a:xfrm>
        </p:spPr>
        <p:txBody>
          <a:bodyPr>
            <a:noAutofit/>
          </a:bodyPr>
          <a:lstStyle>
            <a:lvl1pPr>
              <a:defRPr sz="80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sl-SI" noProof="0" dirty="0"/>
              <a:t>Naslov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28800" y="4268688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noProof="0" dirty="0"/>
              <a:t>Imena in priimki avtorjev</a:t>
            </a:r>
            <a:endParaRPr lang="en-GB" noProof="0" dirty="0"/>
          </a:p>
        </p:txBody>
      </p:sp>
      <p:cxnSp>
        <p:nvCxnSpPr>
          <p:cNvPr id="7" name="Gerade Verbindung 5"/>
          <p:cNvCxnSpPr/>
          <p:nvPr userDrawn="1"/>
        </p:nvCxnSpPr>
        <p:spPr>
          <a:xfrm>
            <a:off x="623392" y="1412776"/>
            <a:ext cx="10945216" cy="0"/>
          </a:xfrm>
          <a:prstGeom prst="line">
            <a:avLst/>
          </a:prstGeom>
          <a:ln w="190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5"/>
          <p:cNvCxnSpPr/>
          <p:nvPr userDrawn="1"/>
        </p:nvCxnSpPr>
        <p:spPr>
          <a:xfrm>
            <a:off x="623392" y="3717032"/>
            <a:ext cx="10945216" cy="0"/>
          </a:xfrm>
          <a:prstGeom prst="line">
            <a:avLst/>
          </a:prstGeom>
          <a:ln w="190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0443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noProof="0" dirty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cxnSp>
        <p:nvCxnSpPr>
          <p:cNvPr id="8" name="Gerade Verbindung 5"/>
          <p:cNvCxnSpPr/>
          <p:nvPr userDrawn="1"/>
        </p:nvCxnSpPr>
        <p:spPr>
          <a:xfrm>
            <a:off x="623392" y="980728"/>
            <a:ext cx="10945216" cy="0"/>
          </a:xfrm>
          <a:prstGeom prst="line">
            <a:avLst/>
          </a:prstGeom>
          <a:ln w="190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85DF60E6-A91B-0249-88F0-9891A9AA5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2544" y="6588549"/>
            <a:ext cx="1180849" cy="224827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fld id="{3B656FE5-7551-496C-A16F-7304A2D951A7}" type="slidenum">
              <a:rPr lang="da-DK" smtClean="0"/>
              <a:pPr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36256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011151" y="6580647"/>
            <a:ext cx="1180849" cy="224827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fld id="{3B656FE5-7551-496C-A16F-7304A2D951A7}" type="slidenum">
              <a:rPr lang="da-DK" smtClean="0"/>
              <a:pPr/>
              <a:t>‹#›</a:t>
            </a:fld>
            <a:endParaRPr lang="da-DK" dirty="0"/>
          </a:p>
        </p:txBody>
      </p:sp>
      <p:cxnSp>
        <p:nvCxnSpPr>
          <p:cNvPr id="6" name="Gerade Verbindung 5"/>
          <p:cNvCxnSpPr/>
          <p:nvPr userDrawn="1"/>
        </p:nvCxnSpPr>
        <p:spPr>
          <a:xfrm>
            <a:off x="623392" y="980728"/>
            <a:ext cx="10945216" cy="0"/>
          </a:xfrm>
          <a:prstGeom prst="line">
            <a:avLst/>
          </a:prstGeom>
          <a:ln w="190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7991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011152" y="6588549"/>
            <a:ext cx="1180849" cy="224827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fld id="{3B656FE5-7551-496C-A16F-7304A2D951A7}" type="slidenum">
              <a:rPr lang="da-DK" smtClean="0"/>
              <a:pPr/>
              <a:t>‹#›</a:t>
            </a:fld>
            <a:endParaRPr lang="da-DK"/>
          </a:p>
        </p:txBody>
      </p:sp>
      <p:cxnSp>
        <p:nvCxnSpPr>
          <p:cNvPr id="4" name="Gerade Verbindung 5"/>
          <p:cNvCxnSpPr/>
          <p:nvPr userDrawn="1"/>
        </p:nvCxnSpPr>
        <p:spPr>
          <a:xfrm>
            <a:off x="623392" y="980728"/>
            <a:ext cx="10945216" cy="0"/>
          </a:xfrm>
          <a:prstGeom prst="line">
            <a:avLst/>
          </a:prstGeom>
          <a:ln w="190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934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011152" y="6588549"/>
            <a:ext cx="1180849" cy="224827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fld id="{3B656FE5-7551-496C-A16F-7304A2D951A7}" type="slidenum">
              <a:rPr lang="da-DK" smtClean="0"/>
              <a:pPr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67597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Text Slid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623393" y="541719"/>
            <a:ext cx="8359672" cy="70788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4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623394" y="1196978"/>
            <a:ext cx="8328541" cy="4176713"/>
          </a:xfrm>
          <a:prstGeom prst="rect">
            <a:avLst/>
          </a:prstGeom>
        </p:spPr>
        <p:txBody>
          <a:bodyPr/>
          <a:lstStyle>
            <a:lvl1pPr marL="0" indent="-239989">
              <a:lnSpc>
                <a:spcPct val="113000"/>
              </a:lnSpc>
              <a:buClr>
                <a:schemeClr val="tx2"/>
              </a:buClr>
              <a:buFont typeface="Wingdings" pitchFamily="2" charset="2"/>
              <a:buChar char="§"/>
              <a:defRPr sz="2667">
                <a:solidFill>
                  <a:schemeClr val="tx1"/>
                </a:solidFill>
              </a:defRPr>
            </a:lvl1pPr>
            <a:lvl2pPr marL="863957" indent="-239989">
              <a:lnSpc>
                <a:spcPct val="113000"/>
              </a:lnSpc>
              <a:buClr>
                <a:schemeClr val="tx2"/>
              </a:buClr>
              <a:buFont typeface="Wingdings" pitchFamily="2" charset="2"/>
              <a:buChar char="§"/>
              <a:defRPr sz="2667"/>
            </a:lvl2pPr>
            <a:lvl3pPr marL="1523923" indent="-239989">
              <a:lnSpc>
                <a:spcPct val="113000"/>
              </a:lnSpc>
              <a:buClr>
                <a:schemeClr val="tx2"/>
              </a:buClr>
              <a:buFont typeface="Wingdings" pitchFamily="2" charset="2"/>
              <a:buChar char="§"/>
              <a:defRPr sz="2667">
                <a:solidFill>
                  <a:schemeClr val="tx1"/>
                </a:solidFill>
              </a:defRPr>
            </a:lvl3pPr>
            <a:lvl4pPr marL="2133493" indent="-239989">
              <a:lnSpc>
                <a:spcPct val="113000"/>
              </a:lnSpc>
              <a:buClr>
                <a:schemeClr val="tx2"/>
              </a:buClr>
              <a:buFont typeface="Wingdings" pitchFamily="2" charset="2"/>
              <a:buChar char="§"/>
              <a:defRPr/>
            </a:lvl4pPr>
            <a:lvl5pPr marL="2438278" indent="0">
              <a:buNone/>
              <a:defRPr/>
            </a:lvl5pPr>
            <a:lvl6pPr marL="3047848" indent="0">
              <a:buNone/>
              <a:defRPr/>
            </a:lvl6pPr>
          </a:lstStyle>
          <a:p>
            <a:pPr lvl="0"/>
            <a:r>
              <a:rPr lang="en-GB" sz="2667"/>
              <a:t>Text Here</a:t>
            </a:r>
          </a:p>
          <a:p>
            <a:pPr lvl="1"/>
            <a:r>
              <a:rPr lang="en-GB"/>
              <a:t>Text Here</a:t>
            </a:r>
          </a:p>
          <a:p>
            <a:pPr lvl="2"/>
            <a:r>
              <a:rPr lang="en-GB"/>
              <a:t>Text Here</a:t>
            </a:r>
          </a:p>
          <a:p>
            <a:pPr lvl="3"/>
            <a:r>
              <a:rPr lang="en-GB"/>
              <a:t>Text Here</a:t>
            </a:r>
          </a:p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237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11336897" y="6467129"/>
            <a:ext cx="3674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fld id="{C2DE46A0-92A9-4CB6-B66D-C429D4C93DD8}" type="slidenum">
              <a:rPr lang="en-GB" sz="1200" smtClean="0">
                <a:solidFill>
                  <a:schemeClr val="bg1"/>
                </a:solidFill>
                <a:latin typeface="Titillium" pitchFamily="50" charset="0"/>
              </a:rPr>
              <a:t>‹#›</a:t>
            </a:fld>
            <a:endParaRPr lang="en-GB" sz="1200">
              <a:solidFill>
                <a:schemeClr val="bg1"/>
              </a:solidFill>
              <a:latin typeface="Titillium" pitchFamily="50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623397" y="541719"/>
            <a:ext cx="10369148" cy="70788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4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623397" y="1394393"/>
            <a:ext cx="10369148" cy="4344257"/>
          </a:xfrm>
          <a:prstGeom prst="rect">
            <a:avLst/>
          </a:prstGeom>
        </p:spPr>
        <p:txBody>
          <a:bodyPr/>
          <a:lstStyle>
            <a:lvl1pPr marL="0" indent="-239989">
              <a:lnSpc>
                <a:spcPct val="113000"/>
              </a:lnSpc>
              <a:spcBef>
                <a:spcPts val="0"/>
              </a:spcBef>
              <a:buClr>
                <a:schemeClr val="tx2"/>
              </a:buClr>
              <a:buFont typeface="Wingdings" pitchFamily="2" charset="2"/>
              <a:buChar char="§"/>
              <a:defRPr sz="2667">
                <a:solidFill>
                  <a:schemeClr val="tx1"/>
                </a:solidFill>
              </a:defRPr>
            </a:lvl1pPr>
            <a:lvl2pPr marL="863957" indent="-239989">
              <a:lnSpc>
                <a:spcPct val="113000"/>
              </a:lnSpc>
              <a:buClr>
                <a:schemeClr val="tx2"/>
              </a:buClr>
              <a:buFont typeface="Wingdings" pitchFamily="2" charset="2"/>
              <a:buChar char="§"/>
              <a:defRPr sz="2667"/>
            </a:lvl2pPr>
            <a:lvl3pPr marL="1523923" indent="-239989">
              <a:lnSpc>
                <a:spcPct val="113000"/>
              </a:lnSpc>
              <a:buClr>
                <a:schemeClr val="tx2"/>
              </a:buClr>
              <a:buFont typeface="Wingdings" pitchFamily="2" charset="2"/>
              <a:buChar char="§"/>
              <a:defRPr sz="2667" baseline="0"/>
            </a:lvl3pPr>
            <a:lvl4pPr marL="2133493" indent="-239989">
              <a:lnSpc>
                <a:spcPct val="113000"/>
              </a:lnSpc>
              <a:buClr>
                <a:schemeClr val="tx2"/>
              </a:buClr>
              <a:buFont typeface="Wingdings" pitchFamily="2" charset="2"/>
              <a:buChar char="§"/>
              <a:defRPr sz="2667"/>
            </a:lvl4pPr>
          </a:lstStyle>
          <a:p>
            <a:pPr lvl="0"/>
            <a:r>
              <a:rPr lang="en-GB" sz="2667"/>
              <a:t>Text Here</a:t>
            </a:r>
          </a:p>
          <a:p>
            <a:pPr lvl="1"/>
            <a:r>
              <a:rPr lang="en-GB" sz="2667"/>
              <a:t>Text Here</a:t>
            </a:r>
          </a:p>
          <a:p>
            <a:pPr lvl="2"/>
            <a:r>
              <a:rPr lang="en-GB"/>
              <a:t>Text Here</a:t>
            </a:r>
          </a:p>
          <a:p>
            <a:pPr lvl="3"/>
            <a:r>
              <a:rPr lang="en-GB"/>
              <a:t>Text Here</a:t>
            </a:r>
          </a:p>
          <a:p>
            <a:pPr lvl="2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64118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6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256D8D0A-CF14-4BB1-BC30-C3F69FFE007F}"/>
              </a:ext>
            </a:extLst>
          </p:cNvPr>
          <p:cNvSpPr txBox="1">
            <a:spLocks/>
          </p:cNvSpPr>
          <p:nvPr userDrawn="1"/>
        </p:nvSpPr>
        <p:spPr>
          <a:xfrm>
            <a:off x="64467" y="6525344"/>
            <a:ext cx="3528665" cy="2857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just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just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just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just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just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Andrej.Seljak@ijs.si</a:t>
            </a:r>
            <a:endParaRPr lang="sl-SI" dirty="0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026D629F-8DFB-4639-A374-B18918581A84}"/>
              </a:ext>
            </a:extLst>
          </p:cNvPr>
          <p:cNvSpPr txBox="1">
            <a:spLocks/>
          </p:cNvSpPr>
          <p:nvPr userDrawn="1"/>
        </p:nvSpPr>
        <p:spPr>
          <a:xfrm>
            <a:off x="3719736" y="6525344"/>
            <a:ext cx="3528665" cy="2857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just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just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just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just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just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l-SI" noProof="0" dirty="0"/>
              <a:t>Eksperimentalna</a:t>
            </a:r>
            <a:r>
              <a:rPr lang="en-US" dirty="0"/>
              <a:t> </a:t>
            </a:r>
            <a:r>
              <a:rPr lang="sl-SI" noProof="0" dirty="0"/>
              <a:t>fizika</a:t>
            </a:r>
            <a:r>
              <a:rPr lang="en-US" dirty="0"/>
              <a:t> </a:t>
            </a:r>
            <a:r>
              <a:rPr lang="sl-SI" noProof="0" dirty="0"/>
              <a:t>osnovnih</a:t>
            </a:r>
            <a:r>
              <a:rPr lang="en-US" dirty="0"/>
              <a:t> </a:t>
            </a:r>
            <a:r>
              <a:rPr lang="sl-SI" noProof="0" dirty="0"/>
              <a:t>delcev</a:t>
            </a:r>
            <a:r>
              <a:rPr lang="en-US" dirty="0"/>
              <a:t> – F9</a:t>
            </a:r>
            <a:endParaRPr lang="sl-SI" dirty="0"/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BE85D6BB-EAB5-4A72-841D-E5C6D07B693B}"/>
              </a:ext>
            </a:extLst>
          </p:cNvPr>
          <p:cNvSpPr txBox="1">
            <a:spLocks/>
          </p:cNvSpPr>
          <p:nvPr userDrawn="1"/>
        </p:nvSpPr>
        <p:spPr>
          <a:xfrm>
            <a:off x="7320409" y="6525344"/>
            <a:ext cx="3528665" cy="2857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just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just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just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just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just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24.1.2022</a:t>
            </a:r>
            <a:endParaRPr lang="sl-SI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0AAD2DD1-6D27-454B-80F4-772784F90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1152" y="6588549"/>
            <a:ext cx="1180849" cy="224827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fld id="{3B656FE5-7551-496C-A16F-7304A2D951A7}" type="slidenum">
              <a:rPr lang="da-DK" smtClean="0"/>
              <a:pPr/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26161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microsoft.com/office/2007/relationships/hdphoto" Target="../media/hdphoto1.wdp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392" y="1340768"/>
            <a:ext cx="10972800" cy="48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en-GB" noProof="0" dirty="0"/>
          </a:p>
        </p:txBody>
      </p:sp>
      <p:sp>
        <p:nvSpPr>
          <p:cNvPr id="7" name="Rectangle 6"/>
          <p:cNvSpPr/>
          <p:nvPr/>
        </p:nvSpPr>
        <p:spPr>
          <a:xfrm>
            <a:off x="0" y="6525344"/>
            <a:ext cx="12192000" cy="3326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baseline="0" noProof="0" dirty="0">
              <a:ln>
                <a:noFill/>
              </a:ln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8DB5090-6B3A-4A38-8F42-CFB187876238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6058" y="398550"/>
            <a:ext cx="2386342" cy="3862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39945B7-5F99-4198-9C10-1C4832F3FD9B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4024" y="6597376"/>
            <a:ext cx="166050" cy="216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3B81144-0017-45F3-B403-C6E4CC41F5A4}"/>
              </a:ext>
            </a:extLst>
          </p:cNvPr>
          <p:cNvSpPr/>
          <p:nvPr userDrawn="1"/>
        </p:nvSpPr>
        <p:spPr>
          <a:xfrm>
            <a:off x="0" y="0"/>
            <a:ext cx="12192000" cy="1334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806285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6" r:id="rId4"/>
    <p:sldLayoutId id="2147483667" r:id="rId5"/>
    <p:sldLayoutId id="2147483669" r:id="rId6"/>
    <p:sldLayoutId id="2147483670" r:id="rId7"/>
    <p:sldLayoutId id="2147483671" r:id="rId8"/>
  </p:sldLayoutIdLst>
  <p:txStyles>
    <p:titleStyle>
      <a:lvl1pPr algn="ctr" defTabSz="914400" rtl="0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just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just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just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just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just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s://indico.cern.ch/event/1635192/attachments/3206052/5708894/RICH-Keizer-DetectorSeminar.pdf" TargetMode="External"/><Relationship Id="rId7" Type="http://schemas.openxmlformats.org/officeDocument/2006/relationships/image" Target="../media/image5.png"/><Relationship Id="rId25" Type="http://schemas.openxmlformats.org/officeDocument/2006/relationships/image" Target="../media/image1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.xml"/><Relationship Id="rId5" Type="http://schemas.openxmlformats.org/officeDocument/2006/relationships/image" Target="../media/image4.png"/><Relationship Id="rId10" Type="http://schemas.openxmlformats.org/officeDocument/2006/relationships/customXml" Target="../ink/ink2.xml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hyperlink" Target="https://indico.cern.ch/event/1635192/attachments/3206052/5708894/RICH-Keizer-DetectorSeminar.pdf" TargetMode="External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indico.cern.ch/event/1635192/attachments/3206052/5708894/RICH-Keizer-DetectorSeminar.pdf" TargetMode="External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16.png"/><Relationship Id="rId3" Type="http://schemas.openxmlformats.org/officeDocument/2006/relationships/hyperlink" Target="https://indico.cern.ch/event/1635192/attachments/3206052/5708894/RICH-Keizer-DetectorSeminar.pdf" TargetMode="External"/><Relationship Id="rId7" Type="http://schemas.openxmlformats.org/officeDocument/2006/relationships/image" Target="../media/image126.png"/><Relationship Id="rId12" Type="http://schemas.openxmlformats.org/officeDocument/2006/relationships/image" Target="../media/image1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Relationship Id="rId11" Type="http://schemas.openxmlformats.org/officeDocument/2006/relationships/customXml" Target="../ink/ink5.xml"/><Relationship Id="rId5" Type="http://schemas.openxmlformats.org/officeDocument/2006/relationships/image" Target="../media/image4.png"/><Relationship Id="rId15" Type="http://schemas.openxmlformats.org/officeDocument/2006/relationships/image" Target="../media/image18.png"/><Relationship Id="rId10" Type="http://schemas.openxmlformats.org/officeDocument/2006/relationships/image" Target="../media/image127.png"/><Relationship Id="rId4" Type="http://schemas.openxmlformats.org/officeDocument/2006/relationships/image" Target="../media/image3.png"/><Relationship Id="rId9" Type="http://schemas.openxmlformats.org/officeDocument/2006/relationships/customXml" Target="../ink/ink4.xml"/><Relationship Id="rId1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indico.cern.ch/event/1635192/attachments/3206052/5708894/RICH-Keizer-DetectorSeminar.pdf" TargetMode="External"/><Relationship Id="rId3" Type="http://schemas.openxmlformats.org/officeDocument/2006/relationships/image" Target="../media/image19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hyperlink" Target="https://indico.cern.ch/event/1635192/attachments/3206052/5708894/RICH-Keizer-DetectorSeminar.pdf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hyperlink" Target="https://indico.cern.ch/event/1635192/attachments/3206052/5708894/RICH-Keizer-DetectorSeminar.pdf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16E02A8-D799-4C19-A9C2-6B1008CF49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l-SI" sz="5400" dirty="0" err="1"/>
              <a:t>LHCb</a:t>
            </a:r>
            <a:r>
              <a:rPr lang="sl-SI" sz="5400" dirty="0"/>
              <a:t> RICH </a:t>
            </a:r>
            <a:r>
              <a:rPr lang="en-US" sz="5400" dirty="0"/>
              <a:t>Upgrades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F76FF799-584E-4B53-B89B-395B31657C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l-SI" dirty="0"/>
              <a:t>Strateško srečanje F9</a:t>
            </a:r>
          </a:p>
          <a:p>
            <a:r>
              <a:rPr lang="sl-SI" dirty="0"/>
              <a:t>Krvavec</a:t>
            </a:r>
            <a:endParaRPr lang="en-US" dirty="0"/>
          </a:p>
          <a:p>
            <a:r>
              <a:rPr lang="sl-SI" dirty="0"/>
              <a:t>28.9.2026</a:t>
            </a:r>
          </a:p>
        </p:txBody>
      </p:sp>
      <p:pic>
        <p:nvPicPr>
          <p:cNvPr id="7" name="Picture 2" descr="JSI-Jožef Stefan Institute - ESEIA - European Sustainable Energy Innovation  Alliance">
            <a:extLst>
              <a:ext uri="{FF2B5EF4-FFF2-40B4-BE49-F238E27FC236}">
                <a16:creationId xmlns:a16="http://schemas.microsoft.com/office/drawing/2014/main" id="{955E4364-4019-4697-8D5F-D4CE37337A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0376" y="250291"/>
            <a:ext cx="2475151" cy="707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52108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DFF449EB-DC8F-4C34-9C1D-6E440B237A53}"/>
              </a:ext>
            </a:extLst>
          </p:cNvPr>
          <p:cNvSpPr txBox="1">
            <a:spLocks/>
          </p:cNvSpPr>
          <p:nvPr/>
        </p:nvSpPr>
        <p:spPr>
          <a:xfrm>
            <a:off x="697936" y="254443"/>
            <a:ext cx="1097280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dirty="0" err="1"/>
              <a:t>LHCb</a:t>
            </a:r>
            <a:r>
              <a:rPr lang="sl-SI" dirty="0"/>
              <a:t> RICH </a:t>
            </a:r>
            <a:r>
              <a:rPr lang="en-US" dirty="0"/>
              <a:t>upgrade</a:t>
            </a:r>
            <a:r>
              <a:rPr lang="sl-SI" dirty="0"/>
              <a:t> </a:t>
            </a:r>
            <a:endParaRPr lang="en-US" dirty="0"/>
          </a:p>
        </p:txBody>
      </p:sp>
      <p:pic>
        <p:nvPicPr>
          <p:cNvPr id="24" name="Picture 2" descr="JSI-Jožef Stefan Institute - ESEIA - European Sustainable Energy Innovation  Alliance">
            <a:extLst>
              <a:ext uri="{FF2B5EF4-FFF2-40B4-BE49-F238E27FC236}">
                <a16:creationId xmlns:a16="http://schemas.microsoft.com/office/drawing/2014/main" id="{AB71D94A-AF9A-4B44-AE5A-205625CD71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0376" y="250291"/>
            <a:ext cx="2475151" cy="707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51394B7-7E8C-49F3-ABDB-D559B3E000D0}"/>
              </a:ext>
            </a:extLst>
          </p:cNvPr>
          <p:cNvSpPr/>
          <p:nvPr/>
        </p:nvSpPr>
        <p:spPr>
          <a:xfrm>
            <a:off x="839416" y="1412776"/>
            <a:ext cx="928903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/>
              <a:t>Outline of today’s presentation:</a:t>
            </a:r>
            <a:endParaRPr lang="sl-SI" sz="2800" b="1" dirty="0"/>
          </a:p>
          <a:p>
            <a:endParaRPr lang="en-US" sz="2800" dirty="0"/>
          </a:p>
          <a:p>
            <a:r>
              <a:rPr lang="sl-SI" sz="2800" dirty="0"/>
              <a:t>- </a:t>
            </a:r>
            <a:r>
              <a:rPr lang="en-US" sz="2800" dirty="0"/>
              <a:t>Context and </a:t>
            </a:r>
            <a:r>
              <a:rPr lang="en-US" sz="2800" dirty="0" err="1"/>
              <a:t>LHCb</a:t>
            </a:r>
            <a:r>
              <a:rPr lang="en-US" sz="2800" dirty="0"/>
              <a:t> experiment</a:t>
            </a:r>
            <a:r>
              <a:rPr lang="sl-SI" sz="2800" dirty="0"/>
              <a:t> </a:t>
            </a:r>
            <a:r>
              <a:rPr lang="en-US" sz="2800" dirty="0"/>
              <a:t>upgrade</a:t>
            </a:r>
          </a:p>
          <a:p>
            <a:r>
              <a:rPr lang="sl-SI" sz="2800" dirty="0"/>
              <a:t>- </a:t>
            </a:r>
            <a:r>
              <a:rPr lang="en-US" sz="2800" dirty="0" err="1"/>
              <a:t>FastRICH</a:t>
            </a:r>
            <a:r>
              <a:rPr lang="en-US" sz="2800" dirty="0"/>
              <a:t> ASIC</a:t>
            </a:r>
            <a:r>
              <a:rPr lang="sl-SI" sz="2800" dirty="0"/>
              <a:t> </a:t>
            </a:r>
            <a:r>
              <a:rPr lang="en-US" sz="2800" dirty="0"/>
              <a:t>based electronics</a:t>
            </a:r>
          </a:p>
          <a:p>
            <a:r>
              <a:rPr lang="sl-SI" sz="2800" dirty="0"/>
              <a:t>- </a:t>
            </a:r>
            <a:r>
              <a:rPr lang="en-US" sz="2800" dirty="0"/>
              <a:t>Photodetectors</a:t>
            </a:r>
          </a:p>
          <a:p>
            <a:r>
              <a:rPr lang="sl-SI" sz="2800" dirty="0"/>
              <a:t>- </a:t>
            </a:r>
            <a:r>
              <a:rPr lang="en-US" sz="2800" dirty="0"/>
              <a:t>Prototypes and operation at the SPS beam tests</a:t>
            </a:r>
          </a:p>
        </p:txBody>
      </p:sp>
      <p:sp>
        <p:nvSpPr>
          <p:cNvPr id="20" name="Google Shape;198;p20">
            <a:extLst>
              <a:ext uri="{FF2B5EF4-FFF2-40B4-BE49-F238E27FC236}">
                <a16:creationId xmlns:a16="http://schemas.microsoft.com/office/drawing/2014/main" id="{EFA2A6A7-5806-4886-BD08-EB13A9BAF138}"/>
              </a:ext>
            </a:extLst>
          </p:cNvPr>
          <p:cNvSpPr/>
          <p:nvPr/>
        </p:nvSpPr>
        <p:spPr>
          <a:xfrm>
            <a:off x="52465" y="6533784"/>
            <a:ext cx="1531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28.3.2026                                                                  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199;p20">
            <a:extLst>
              <a:ext uri="{FF2B5EF4-FFF2-40B4-BE49-F238E27FC236}">
                <a16:creationId xmlns:a16="http://schemas.microsoft.com/office/drawing/2014/main" id="{BE9FC03F-26C5-48D0-B334-B59C6C8F44AF}"/>
              </a:ext>
            </a:extLst>
          </p:cNvPr>
          <p:cNvSpPr/>
          <p:nvPr/>
        </p:nvSpPr>
        <p:spPr>
          <a:xfrm>
            <a:off x="10238820" y="6518259"/>
            <a:ext cx="1118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Page </a:t>
            </a:r>
            <a:r>
              <a:rPr lang="sl-SI" sz="1800" dirty="0">
                <a:latin typeface="Calibri"/>
                <a:ea typeface="Calibri"/>
                <a:cs typeface="Calibri"/>
                <a:sym typeface="Calibri"/>
              </a:rPr>
              <a:t>1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00;p20">
            <a:extLst>
              <a:ext uri="{FF2B5EF4-FFF2-40B4-BE49-F238E27FC236}">
                <a16:creationId xmlns:a16="http://schemas.microsoft.com/office/drawing/2014/main" id="{EB641833-78E4-4197-B1DE-2FF8D16CD37D}"/>
              </a:ext>
            </a:extLst>
          </p:cNvPr>
          <p:cNvSpPr/>
          <p:nvPr/>
        </p:nvSpPr>
        <p:spPr>
          <a:xfrm>
            <a:off x="5048154" y="6488700"/>
            <a:ext cx="3640134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u="sng" dirty="0">
                <a:latin typeface="Calibri"/>
                <a:ea typeface="Calibri"/>
                <a:cs typeface="Calibri"/>
                <a:sym typeface="Calibri"/>
              </a:rPr>
              <a:t>Andrej.Seljak@ijs.si</a:t>
            </a:r>
            <a:r>
              <a:rPr lang="sl-SI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                            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28791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hlinkClick r:id="rId3"/>
            <a:extLst>
              <a:ext uri="{FF2B5EF4-FFF2-40B4-BE49-F238E27FC236}">
                <a16:creationId xmlns:a16="http://schemas.microsoft.com/office/drawing/2014/main" id="{AF516AC4-B455-4937-9281-C268CBF8FE52}"/>
              </a:ext>
            </a:extLst>
          </p:cNvPr>
          <p:cNvSpPr txBox="1"/>
          <p:nvPr/>
        </p:nvSpPr>
        <p:spPr>
          <a:xfrm>
            <a:off x="541273" y="398765"/>
            <a:ext cx="2820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>
                <a:solidFill>
                  <a:schemeClr val="tx2"/>
                </a:solidFill>
              </a:rPr>
              <a:t>LINK:  </a:t>
            </a:r>
            <a:r>
              <a:rPr lang="sl-SI" dirty="0" err="1">
                <a:solidFill>
                  <a:schemeClr val="tx2"/>
                </a:solidFill>
              </a:rPr>
              <a:t>Floris</a:t>
            </a:r>
            <a:r>
              <a:rPr lang="sl-SI" dirty="0">
                <a:solidFill>
                  <a:schemeClr val="tx2"/>
                </a:solidFill>
              </a:rPr>
              <a:t> </a:t>
            </a:r>
            <a:r>
              <a:rPr lang="sl-SI" dirty="0" err="1">
                <a:solidFill>
                  <a:schemeClr val="tx2"/>
                </a:solidFill>
              </a:rPr>
              <a:t>Kaizer</a:t>
            </a:r>
            <a:r>
              <a:rPr lang="sl-SI" dirty="0">
                <a:solidFill>
                  <a:schemeClr val="tx2"/>
                </a:solidFill>
              </a:rPr>
              <a:t> Talk </a:t>
            </a:r>
          </a:p>
          <a:p>
            <a:endParaRPr lang="en-US" dirty="0"/>
          </a:p>
        </p:txBody>
      </p:sp>
      <p:pic>
        <p:nvPicPr>
          <p:cNvPr id="24" name="Picture 2" descr="JSI-Jožef Stefan Institute - ESEIA - European Sustainable Energy Innovation  Alliance">
            <a:extLst>
              <a:ext uri="{FF2B5EF4-FFF2-40B4-BE49-F238E27FC236}">
                <a16:creationId xmlns:a16="http://schemas.microsoft.com/office/drawing/2014/main" id="{AB71D94A-AF9A-4B44-AE5A-205625CD71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0376" y="250291"/>
            <a:ext cx="2475151" cy="707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Google Shape;198;p20">
            <a:extLst>
              <a:ext uri="{FF2B5EF4-FFF2-40B4-BE49-F238E27FC236}">
                <a16:creationId xmlns:a16="http://schemas.microsoft.com/office/drawing/2014/main" id="{6F70B8B5-6193-4A4D-A19A-A8467F84F318}"/>
              </a:ext>
            </a:extLst>
          </p:cNvPr>
          <p:cNvSpPr/>
          <p:nvPr/>
        </p:nvSpPr>
        <p:spPr>
          <a:xfrm>
            <a:off x="52465" y="6533784"/>
            <a:ext cx="1531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28.3.2026                                                                  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199;p20">
            <a:extLst>
              <a:ext uri="{FF2B5EF4-FFF2-40B4-BE49-F238E27FC236}">
                <a16:creationId xmlns:a16="http://schemas.microsoft.com/office/drawing/2014/main" id="{72DB61BD-498B-4AAB-982C-87FC1D4A78AE}"/>
              </a:ext>
            </a:extLst>
          </p:cNvPr>
          <p:cNvSpPr/>
          <p:nvPr/>
        </p:nvSpPr>
        <p:spPr>
          <a:xfrm>
            <a:off x="10238820" y="6518259"/>
            <a:ext cx="1118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Page 2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00;p20">
            <a:extLst>
              <a:ext uri="{FF2B5EF4-FFF2-40B4-BE49-F238E27FC236}">
                <a16:creationId xmlns:a16="http://schemas.microsoft.com/office/drawing/2014/main" id="{64521CE1-AD54-4EE6-8AC2-576801368665}"/>
              </a:ext>
            </a:extLst>
          </p:cNvPr>
          <p:cNvSpPr/>
          <p:nvPr/>
        </p:nvSpPr>
        <p:spPr>
          <a:xfrm>
            <a:off x="5048154" y="6488700"/>
            <a:ext cx="3640134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u="sng" dirty="0">
                <a:latin typeface="Calibri"/>
                <a:ea typeface="Calibri"/>
                <a:cs typeface="Calibri"/>
                <a:sym typeface="Calibri"/>
              </a:rPr>
              <a:t>Andrej.Seljak@ijs.si</a:t>
            </a:r>
            <a:r>
              <a:rPr lang="sl-SI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                            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5A3E8F92-EA8D-4222-BA0B-6049F71680B9}"/>
              </a:ext>
            </a:extLst>
          </p:cNvPr>
          <p:cNvSpPr txBox="1">
            <a:spLocks/>
          </p:cNvSpPr>
          <p:nvPr/>
        </p:nvSpPr>
        <p:spPr>
          <a:xfrm>
            <a:off x="697936" y="254443"/>
            <a:ext cx="1097280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dirty="0" err="1"/>
              <a:t>LHCb</a:t>
            </a:r>
            <a:r>
              <a:rPr lang="sl-SI" dirty="0"/>
              <a:t> RICH </a:t>
            </a:r>
            <a:r>
              <a:rPr lang="en-US" dirty="0"/>
              <a:t>upgrade</a:t>
            </a:r>
            <a:r>
              <a:rPr lang="sl-SI" dirty="0"/>
              <a:t> </a:t>
            </a:r>
            <a:endParaRPr lang="en-US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93305F16-C588-4935-8D0C-43018C2F0F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264" y="1312910"/>
            <a:ext cx="6605187" cy="200514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DEC6BC75-7F43-4936-93F3-F6802D9BB130}"/>
                  </a:ext>
                </a:extLst>
              </p14:cNvPr>
              <p14:cNvContentPartPr/>
              <p14:nvPr/>
            </p14:nvContentPartPr>
            <p14:xfrm>
              <a:off x="3143672" y="1383584"/>
              <a:ext cx="1487575" cy="1041069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DEC6BC75-7F43-4936-93F3-F6802D9BB13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125676" y="1365585"/>
                <a:ext cx="1523208" cy="1076707"/>
              </a:xfrm>
              <a:prstGeom prst="rect">
                <a:avLst/>
              </a:prstGeom>
            </p:spPr>
          </p:pic>
        </mc:Fallback>
      </mc:AlternateContent>
      <p:pic>
        <p:nvPicPr>
          <p:cNvPr id="30" name="Picture 29">
            <a:extLst>
              <a:ext uri="{FF2B5EF4-FFF2-40B4-BE49-F238E27FC236}">
                <a16:creationId xmlns:a16="http://schemas.microsoft.com/office/drawing/2014/main" id="{7BA5E6C7-808C-4335-988B-AEF4D1B6721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56040" y="3340982"/>
            <a:ext cx="5832366" cy="2986453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CE37AB01-7CA2-41B3-833D-2DE3663DD20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2017" y="3429000"/>
            <a:ext cx="5195507" cy="269493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A2D3B639-5CA2-4C27-8352-01CF69DAB61B}"/>
                  </a:ext>
                </a:extLst>
              </p14:cNvPr>
              <p14:cNvContentPartPr/>
              <p14:nvPr/>
            </p14:nvContentPartPr>
            <p14:xfrm>
              <a:off x="4223792" y="4717156"/>
              <a:ext cx="1487575" cy="1041069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A2D3B639-5CA2-4C27-8352-01CF69DAB61B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4205796" y="4699157"/>
                <a:ext cx="1523208" cy="1076707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13521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hlinkClick r:id="rId3"/>
            <a:extLst>
              <a:ext uri="{FF2B5EF4-FFF2-40B4-BE49-F238E27FC236}">
                <a16:creationId xmlns:a16="http://schemas.microsoft.com/office/drawing/2014/main" id="{AF516AC4-B455-4937-9281-C268CBF8FE52}"/>
              </a:ext>
            </a:extLst>
          </p:cNvPr>
          <p:cNvSpPr txBox="1"/>
          <p:nvPr/>
        </p:nvSpPr>
        <p:spPr>
          <a:xfrm>
            <a:off x="541273" y="398765"/>
            <a:ext cx="2820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>
                <a:solidFill>
                  <a:schemeClr val="tx2"/>
                </a:solidFill>
              </a:rPr>
              <a:t>LINK:  </a:t>
            </a:r>
            <a:r>
              <a:rPr lang="sl-SI" dirty="0" err="1">
                <a:solidFill>
                  <a:schemeClr val="tx2"/>
                </a:solidFill>
              </a:rPr>
              <a:t>Floris</a:t>
            </a:r>
            <a:r>
              <a:rPr lang="sl-SI" dirty="0">
                <a:solidFill>
                  <a:schemeClr val="tx2"/>
                </a:solidFill>
              </a:rPr>
              <a:t> </a:t>
            </a:r>
            <a:r>
              <a:rPr lang="sl-SI" dirty="0" err="1">
                <a:solidFill>
                  <a:schemeClr val="tx2"/>
                </a:solidFill>
              </a:rPr>
              <a:t>Kaizer</a:t>
            </a:r>
            <a:r>
              <a:rPr lang="sl-SI" dirty="0">
                <a:solidFill>
                  <a:schemeClr val="tx2"/>
                </a:solidFill>
              </a:rPr>
              <a:t> Talk </a:t>
            </a:r>
          </a:p>
          <a:p>
            <a:endParaRPr lang="en-US" dirty="0"/>
          </a:p>
        </p:txBody>
      </p:sp>
      <p:pic>
        <p:nvPicPr>
          <p:cNvPr id="24" name="Picture 2" descr="JSI-Jožef Stefan Institute - ESEIA - European Sustainable Energy Innovation  Alliance">
            <a:extLst>
              <a:ext uri="{FF2B5EF4-FFF2-40B4-BE49-F238E27FC236}">
                <a16:creationId xmlns:a16="http://schemas.microsoft.com/office/drawing/2014/main" id="{AB71D94A-AF9A-4B44-AE5A-205625CD71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0376" y="250291"/>
            <a:ext cx="2475151" cy="707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Google Shape;198;p20">
            <a:extLst>
              <a:ext uri="{FF2B5EF4-FFF2-40B4-BE49-F238E27FC236}">
                <a16:creationId xmlns:a16="http://schemas.microsoft.com/office/drawing/2014/main" id="{6F70B8B5-6193-4A4D-A19A-A8467F84F318}"/>
              </a:ext>
            </a:extLst>
          </p:cNvPr>
          <p:cNvSpPr/>
          <p:nvPr/>
        </p:nvSpPr>
        <p:spPr>
          <a:xfrm>
            <a:off x="52465" y="6533784"/>
            <a:ext cx="1531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28.3.2026                                                                  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199;p20">
            <a:extLst>
              <a:ext uri="{FF2B5EF4-FFF2-40B4-BE49-F238E27FC236}">
                <a16:creationId xmlns:a16="http://schemas.microsoft.com/office/drawing/2014/main" id="{72DB61BD-498B-4AAB-982C-87FC1D4A78AE}"/>
              </a:ext>
            </a:extLst>
          </p:cNvPr>
          <p:cNvSpPr/>
          <p:nvPr/>
        </p:nvSpPr>
        <p:spPr>
          <a:xfrm>
            <a:off x="10238820" y="6518259"/>
            <a:ext cx="1118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Page 3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00;p20">
            <a:extLst>
              <a:ext uri="{FF2B5EF4-FFF2-40B4-BE49-F238E27FC236}">
                <a16:creationId xmlns:a16="http://schemas.microsoft.com/office/drawing/2014/main" id="{64521CE1-AD54-4EE6-8AC2-576801368665}"/>
              </a:ext>
            </a:extLst>
          </p:cNvPr>
          <p:cNvSpPr/>
          <p:nvPr/>
        </p:nvSpPr>
        <p:spPr>
          <a:xfrm>
            <a:off x="5048154" y="6488700"/>
            <a:ext cx="3640134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u="sng" dirty="0">
                <a:latin typeface="Calibri"/>
                <a:ea typeface="Calibri"/>
                <a:cs typeface="Calibri"/>
                <a:sym typeface="Calibri"/>
              </a:rPr>
              <a:t>Andrej.Seljak@ijs.si</a:t>
            </a:r>
            <a:r>
              <a:rPr lang="sl-SI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                            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67DFE24F-9DF0-452D-8E40-000AEDFD656A}"/>
              </a:ext>
            </a:extLst>
          </p:cNvPr>
          <p:cNvSpPr txBox="1">
            <a:spLocks/>
          </p:cNvSpPr>
          <p:nvPr/>
        </p:nvSpPr>
        <p:spPr>
          <a:xfrm>
            <a:off x="697936" y="254443"/>
            <a:ext cx="1097280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dirty="0" err="1"/>
              <a:t>LHCb</a:t>
            </a:r>
            <a:r>
              <a:rPr lang="sl-SI" dirty="0"/>
              <a:t> RICH </a:t>
            </a:r>
            <a:r>
              <a:rPr lang="en-US" dirty="0"/>
              <a:t>upgrade</a:t>
            </a:r>
            <a:r>
              <a:rPr lang="sl-SI" dirty="0"/>
              <a:t> </a:t>
            </a:r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EFB3573-9782-455C-9F3D-6B63853AA5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4152" y="1700808"/>
            <a:ext cx="4283890" cy="293873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DDC9817-EE37-4C35-B2D9-1AF195C1BC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54088" y="4726326"/>
            <a:ext cx="3016816" cy="76287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7AAA2AE-5DB4-46DA-A68C-0B46538FA3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7738" y="3816628"/>
            <a:ext cx="6020483" cy="25386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2D55104-A4F0-421A-B9AE-AA28488BDED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52161" y="1181599"/>
            <a:ext cx="3659547" cy="2631277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B0585A1-46D7-483D-A117-5DE0789980D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5894" y="1322419"/>
            <a:ext cx="2751149" cy="221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1965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hlinkClick r:id="rId3"/>
            <a:extLst>
              <a:ext uri="{FF2B5EF4-FFF2-40B4-BE49-F238E27FC236}">
                <a16:creationId xmlns:a16="http://schemas.microsoft.com/office/drawing/2014/main" id="{AF516AC4-B455-4937-9281-C268CBF8FE52}"/>
              </a:ext>
            </a:extLst>
          </p:cNvPr>
          <p:cNvSpPr txBox="1"/>
          <p:nvPr/>
        </p:nvSpPr>
        <p:spPr>
          <a:xfrm>
            <a:off x="541273" y="398765"/>
            <a:ext cx="2820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>
                <a:solidFill>
                  <a:schemeClr val="tx2"/>
                </a:solidFill>
              </a:rPr>
              <a:t>LINK:  </a:t>
            </a:r>
            <a:r>
              <a:rPr lang="sl-SI" dirty="0" err="1">
                <a:solidFill>
                  <a:schemeClr val="tx2"/>
                </a:solidFill>
              </a:rPr>
              <a:t>Floris</a:t>
            </a:r>
            <a:r>
              <a:rPr lang="sl-SI" dirty="0">
                <a:solidFill>
                  <a:schemeClr val="tx2"/>
                </a:solidFill>
              </a:rPr>
              <a:t> </a:t>
            </a:r>
            <a:r>
              <a:rPr lang="sl-SI" dirty="0" err="1">
                <a:solidFill>
                  <a:schemeClr val="tx2"/>
                </a:solidFill>
              </a:rPr>
              <a:t>Kaizer</a:t>
            </a:r>
            <a:r>
              <a:rPr lang="sl-SI" dirty="0">
                <a:solidFill>
                  <a:schemeClr val="tx2"/>
                </a:solidFill>
              </a:rPr>
              <a:t> Talk </a:t>
            </a:r>
          </a:p>
          <a:p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4191A6B-C4B2-4CBA-AADF-FB0C5837A2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748" y="1178632"/>
            <a:ext cx="5339612" cy="2769680"/>
          </a:xfrm>
          <a:prstGeom prst="rect">
            <a:avLst/>
          </a:prstGeom>
        </p:spPr>
      </p:pic>
      <p:pic>
        <p:nvPicPr>
          <p:cNvPr id="24" name="Picture 2" descr="JSI-Jožef Stefan Institute - ESEIA - European Sustainable Energy Innovation  Alliance">
            <a:extLst>
              <a:ext uri="{FF2B5EF4-FFF2-40B4-BE49-F238E27FC236}">
                <a16:creationId xmlns:a16="http://schemas.microsoft.com/office/drawing/2014/main" id="{AB71D94A-AF9A-4B44-AE5A-205625CD71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0376" y="250291"/>
            <a:ext cx="2475151" cy="707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Google Shape;198;p20">
            <a:extLst>
              <a:ext uri="{FF2B5EF4-FFF2-40B4-BE49-F238E27FC236}">
                <a16:creationId xmlns:a16="http://schemas.microsoft.com/office/drawing/2014/main" id="{6F70B8B5-6193-4A4D-A19A-A8467F84F318}"/>
              </a:ext>
            </a:extLst>
          </p:cNvPr>
          <p:cNvSpPr/>
          <p:nvPr/>
        </p:nvSpPr>
        <p:spPr>
          <a:xfrm>
            <a:off x="52465" y="6533784"/>
            <a:ext cx="1531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28.3.2026                                                                  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00;p20">
            <a:extLst>
              <a:ext uri="{FF2B5EF4-FFF2-40B4-BE49-F238E27FC236}">
                <a16:creationId xmlns:a16="http://schemas.microsoft.com/office/drawing/2014/main" id="{64521CE1-AD54-4EE6-8AC2-576801368665}"/>
              </a:ext>
            </a:extLst>
          </p:cNvPr>
          <p:cNvSpPr/>
          <p:nvPr/>
        </p:nvSpPr>
        <p:spPr>
          <a:xfrm>
            <a:off x="5048154" y="6488700"/>
            <a:ext cx="3640134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u="sng" dirty="0">
                <a:latin typeface="Calibri"/>
                <a:ea typeface="Calibri"/>
                <a:cs typeface="Calibri"/>
                <a:sym typeface="Calibri"/>
              </a:rPr>
              <a:t>Andrej.Seljak@ijs.si</a:t>
            </a:r>
            <a:r>
              <a:rPr lang="sl-SI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                            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67DFE24F-9DF0-452D-8E40-000AEDFD656A}"/>
              </a:ext>
            </a:extLst>
          </p:cNvPr>
          <p:cNvSpPr txBox="1">
            <a:spLocks/>
          </p:cNvSpPr>
          <p:nvPr/>
        </p:nvSpPr>
        <p:spPr>
          <a:xfrm>
            <a:off x="697936" y="254443"/>
            <a:ext cx="1097280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dirty="0" err="1"/>
              <a:t>LHCb</a:t>
            </a:r>
            <a:r>
              <a:rPr lang="sl-SI" dirty="0"/>
              <a:t> RICH </a:t>
            </a:r>
            <a:r>
              <a:rPr lang="en-US" dirty="0"/>
              <a:t>upgrade</a:t>
            </a:r>
            <a:r>
              <a:rPr lang="sl-SI" dirty="0"/>
              <a:t> </a:t>
            </a:r>
            <a:endParaRPr lang="en-US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D4F5B0F0-E4BC-4158-A2C1-C947758A1D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45049" y="1522733"/>
            <a:ext cx="2501241" cy="2103702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112EF85-869E-4796-9626-73E5811D6E76}"/>
              </a:ext>
            </a:extLst>
          </p:cNvPr>
          <p:cNvCxnSpPr>
            <a:cxnSpLocks/>
          </p:cNvCxnSpPr>
          <p:nvPr/>
        </p:nvCxnSpPr>
        <p:spPr>
          <a:xfrm flipV="1">
            <a:off x="5589597" y="2686854"/>
            <a:ext cx="1946563" cy="3954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5E68C881-7619-4C8B-8496-54C72427EA87}"/>
              </a:ext>
            </a:extLst>
          </p:cNvPr>
          <p:cNvSpPr/>
          <p:nvPr/>
        </p:nvSpPr>
        <p:spPr>
          <a:xfrm>
            <a:off x="7183789" y="4011891"/>
            <a:ext cx="5514291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sl-SI" sz="2000" b="1" dirty="0" err="1"/>
              <a:t>Two</a:t>
            </a:r>
            <a:r>
              <a:rPr lang="sl-SI" sz="2000" b="1" dirty="0"/>
              <a:t> </a:t>
            </a:r>
            <a:r>
              <a:rPr lang="sl-SI" sz="2000" b="1" dirty="0" err="1"/>
              <a:t>frames</a:t>
            </a:r>
            <a:r>
              <a:rPr lang="sl-SI" sz="2000" dirty="0"/>
              <a:t>, 12 </a:t>
            </a:r>
            <a:r>
              <a:rPr lang="sl-SI" sz="2000" dirty="0" err="1"/>
              <a:t>columns</a:t>
            </a:r>
            <a:r>
              <a:rPr lang="sl-SI" sz="2000" dirty="0"/>
              <a:t> </a:t>
            </a:r>
            <a:r>
              <a:rPr lang="sl-SI" sz="2000" dirty="0" err="1"/>
              <a:t>each</a:t>
            </a:r>
            <a:endParaRPr lang="sl-SI" sz="2000" dirty="0"/>
          </a:p>
          <a:p>
            <a:r>
              <a:rPr lang="sl-SI" sz="2000" dirty="0"/>
              <a:t>     (</a:t>
            </a:r>
            <a:r>
              <a:rPr lang="sl-SI" sz="2000" dirty="0" err="1"/>
              <a:t>populated</a:t>
            </a:r>
            <a:r>
              <a:rPr lang="sl-SI" sz="2000" dirty="0"/>
              <a:t> </a:t>
            </a:r>
            <a:r>
              <a:rPr lang="sl-SI" sz="2000" dirty="0" err="1"/>
              <a:t>with</a:t>
            </a:r>
            <a:r>
              <a:rPr lang="sl-SI" sz="2000" dirty="0"/>
              <a:t> </a:t>
            </a:r>
            <a:r>
              <a:rPr lang="sl-SI" sz="2000" dirty="0" err="1"/>
              <a:t>elemtentary</a:t>
            </a:r>
            <a:r>
              <a:rPr lang="sl-SI" sz="2000" dirty="0"/>
              <a:t> </a:t>
            </a:r>
            <a:r>
              <a:rPr lang="sl-SI" sz="2000" dirty="0" err="1"/>
              <a:t>cells</a:t>
            </a:r>
            <a:r>
              <a:rPr lang="sl-SI" sz="2000" dirty="0"/>
              <a:t>)</a:t>
            </a:r>
            <a:br>
              <a:rPr lang="sl-SI" sz="2000" dirty="0"/>
            </a:br>
            <a:endParaRPr lang="sl-SI" sz="2000" dirty="0"/>
          </a:p>
          <a:p>
            <a:pPr marL="285750" indent="-285750">
              <a:buFontTx/>
              <a:buChar char="-"/>
            </a:pPr>
            <a:r>
              <a:rPr lang="sl-SI" sz="2000" dirty="0" err="1"/>
              <a:t>Each</a:t>
            </a:r>
            <a:r>
              <a:rPr lang="sl-SI" sz="2000" dirty="0"/>
              <a:t> </a:t>
            </a:r>
            <a:r>
              <a:rPr lang="sl-SI" sz="2000" dirty="0" err="1"/>
              <a:t>frame</a:t>
            </a:r>
            <a:r>
              <a:rPr lang="sl-SI" sz="2000" dirty="0"/>
              <a:t> </a:t>
            </a:r>
            <a:r>
              <a:rPr lang="sl-SI" sz="2000" dirty="0" err="1"/>
              <a:t>has</a:t>
            </a:r>
            <a:r>
              <a:rPr lang="sl-SI" sz="2000" dirty="0"/>
              <a:t>: 2x12x8 (half </a:t>
            </a:r>
            <a:r>
              <a:rPr lang="sl-SI" sz="2000" dirty="0" err="1"/>
              <a:t>resolut</a:t>
            </a:r>
            <a:r>
              <a:rPr lang="en-US" sz="2000" dirty="0" err="1"/>
              <a:t>i</a:t>
            </a:r>
            <a:r>
              <a:rPr lang="sl-SI" sz="2000" dirty="0"/>
              <a:t>on)</a:t>
            </a:r>
            <a:br>
              <a:rPr lang="sl-SI" sz="2000" dirty="0"/>
            </a:br>
            <a:r>
              <a:rPr lang="sl-SI" sz="2000" dirty="0"/>
              <a:t>                              </a:t>
            </a:r>
            <a:r>
              <a:rPr lang="sl-SI" sz="2000" b="1" dirty="0"/>
              <a:t>24576 </a:t>
            </a:r>
            <a:r>
              <a:rPr lang="sl-SI" sz="2000" b="1" dirty="0" err="1"/>
              <a:t>channels</a:t>
            </a:r>
            <a:r>
              <a:rPr lang="sl-SI" sz="2000" dirty="0"/>
              <a:t> </a:t>
            </a:r>
          </a:p>
          <a:p>
            <a:r>
              <a:rPr lang="sl-SI" sz="2000" dirty="0"/>
              <a:t>                                   1x12x8 (</a:t>
            </a:r>
            <a:r>
              <a:rPr lang="sl-SI" sz="2000" dirty="0" err="1"/>
              <a:t>full</a:t>
            </a:r>
            <a:r>
              <a:rPr lang="sl-SI" sz="2000" dirty="0"/>
              <a:t> </a:t>
            </a:r>
            <a:r>
              <a:rPr lang="en-US" sz="2000" dirty="0"/>
              <a:t>resolution</a:t>
            </a:r>
            <a:r>
              <a:rPr lang="sl-SI" sz="2000" dirty="0"/>
              <a:t>)</a:t>
            </a:r>
            <a:br>
              <a:rPr lang="sl-SI" sz="2000" dirty="0"/>
            </a:br>
            <a:r>
              <a:rPr lang="sl-SI" sz="2000" dirty="0"/>
              <a:t>                                   </a:t>
            </a:r>
            <a:r>
              <a:rPr lang="sl-SI" sz="2000" b="1" dirty="0"/>
              <a:t>24576 </a:t>
            </a:r>
            <a:r>
              <a:rPr lang="sl-SI" sz="2000" b="1" dirty="0" err="1"/>
              <a:t>channels</a:t>
            </a:r>
            <a:r>
              <a:rPr lang="sl-SI" sz="2000" b="1" dirty="0"/>
              <a:t>  </a:t>
            </a:r>
          </a:p>
          <a:p>
            <a:r>
              <a:rPr lang="sl-SI" sz="2000" dirty="0"/>
              <a:t>        Total:  </a:t>
            </a:r>
            <a:r>
              <a:rPr lang="sl-SI" sz="2000" dirty="0" err="1"/>
              <a:t>around</a:t>
            </a:r>
            <a:r>
              <a:rPr lang="sl-SI" sz="2000" dirty="0"/>
              <a:t> 100k </a:t>
            </a:r>
            <a:r>
              <a:rPr lang="sl-SI" sz="2000" dirty="0" err="1"/>
              <a:t>channels</a:t>
            </a:r>
            <a:endParaRPr lang="sl-SI" sz="1200" dirty="0"/>
          </a:p>
          <a:p>
            <a:r>
              <a:rPr lang="sl-SI" dirty="0"/>
              <a:t>      </a:t>
            </a:r>
            <a:endParaRPr lang="en-US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232B0DF-6CCF-41AB-94EA-07890204C686}"/>
              </a:ext>
            </a:extLst>
          </p:cNvPr>
          <p:cNvCxnSpPr>
            <a:cxnSpLocks/>
          </p:cNvCxnSpPr>
          <p:nvPr/>
        </p:nvCxnSpPr>
        <p:spPr>
          <a:xfrm>
            <a:off x="7104112" y="1820826"/>
            <a:ext cx="1298491" cy="3063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B02572D-F644-46AE-992B-2D4F7F61E9E3}"/>
              </a:ext>
            </a:extLst>
          </p:cNvPr>
          <p:cNvCxnSpPr>
            <a:cxnSpLocks/>
          </p:cNvCxnSpPr>
          <p:nvPr/>
        </p:nvCxnSpPr>
        <p:spPr>
          <a:xfrm flipV="1">
            <a:off x="7032104" y="3059451"/>
            <a:ext cx="1296144" cy="4636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E63D65DD-559A-44E5-8C9A-C47BDCEDD52D}"/>
              </a:ext>
            </a:extLst>
          </p:cNvPr>
          <p:cNvSpPr/>
          <p:nvPr/>
        </p:nvSpPr>
        <p:spPr>
          <a:xfrm>
            <a:off x="5979325" y="1802322"/>
            <a:ext cx="15458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dirty="0"/>
              <a:t>half </a:t>
            </a:r>
            <a:r>
              <a:rPr lang="en-US" dirty="0"/>
              <a:t>resolution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F7C011F-D401-438B-8274-7202694D0C7B}"/>
              </a:ext>
            </a:extLst>
          </p:cNvPr>
          <p:cNvSpPr/>
          <p:nvPr/>
        </p:nvSpPr>
        <p:spPr>
          <a:xfrm>
            <a:off x="6171187" y="3492579"/>
            <a:ext cx="15458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dirty="0"/>
              <a:t>half </a:t>
            </a:r>
            <a:r>
              <a:rPr lang="en-US" dirty="0"/>
              <a:t>resolution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D490E6A2-31BA-4D8D-BC1A-478EE955BD71}"/>
              </a:ext>
            </a:extLst>
          </p:cNvPr>
          <p:cNvCxnSpPr>
            <a:cxnSpLocks/>
          </p:cNvCxnSpPr>
          <p:nvPr/>
        </p:nvCxnSpPr>
        <p:spPr>
          <a:xfrm flipH="1">
            <a:off x="8663306" y="2466575"/>
            <a:ext cx="2295872" cy="457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9D211B43-1691-43C4-A5FF-E83F16E4BF6B}"/>
              </a:ext>
            </a:extLst>
          </p:cNvPr>
          <p:cNvSpPr/>
          <p:nvPr/>
        </p:nvSpPr>
        <p:spPr>
          <a:xfrm>
            <a:off x="10134303" y="2127150"/>
            <a:ext cx="14881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dirty="0" err="1"/>
              <a:t>full</a:t>
            </a:r>
            <a:r>
              <a:rPr lang="sl-SI" dirty="0"/>
              <a:t> </a:t>
            </a:r>
            <a:r>
              <a:rPr lang="en-US" dirty="0"/>
              <a:t>resolution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499F69D-170F-4F08-B532-12BA4D5903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1424" y="4273709"/>
            <a:ext cx="1958506" cy="198482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12A318F-B025-4CC5-B683-5EB80571AA27}"/>
              </a:ext>
            </a:extLst>
          </p:cNvPr>
          <p:cNvSpPr/>
          <p:nvPr/>
        </p:nvSpPr>
        <p:spPr>
          <a:xfrm>
            <a:off x="3452110" y="4013864"/>
            <a:ext cx="302433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b="1" dirty="0" err="1"/>
              <a:t>Elementrary</a:t>
            </a:r>
            <a:r>
              <a:rPr lang="sl-SI" b="1" dirty="0"/>
              <a:t> </a:t>
            </a:r>
            <a:r>
              <a:rPr lang="sl-SI" b="1" dirty="0" err="1"/>
              <a:t>cell</a:t>
            </a:r>
            <a:r>
              <a:rPr lang="sl-SI" b="1" dirty="0"/>
              <a:t> </a:t>
            </a:r>
            <a:r>
              <a:rPr lang="sl-SI" dirty="0"/>
              <a:t>(5x5 cm)</a:t>
            </a:r>
          </a:p>
          <a:p>
            <a:endParaRPr lang="sl-SI" dirty="0"/>
          </a:p>
          <a:p>
            <a:r>
              <a:rPr lang="sl-SI" dirty="0"/>
              <a:t>-    4 x 64ch  MA PMT </a:t>
            </a:r>
          </a:p>
          <a:p>
            <a:pPr marL="285750" indent="-285750">
              <a:buFontTx/>
              <a:buChar char="-"/>
            </a:pPr>
            <a:r>
              <a:rPr lang="sl-SI" dirty="0" err="1"/>
              <a:t>Baseboard</a:t>
            </a:r>
            <a:r>
              <a:rPr lang="sl-SI" dirty="0"/>
              <a:t> (BB)</a:t>
            </a:r>
          </a:p>
          <a:p>
            <a:pPr marL="285750" indent="-285750">
              <a:buFontTx/>
              <a:buChar char="-"/>
            </a:pPr>
            <a:r>
              <a:rPr lang="sl-SI" dirty="0"/>
              <a:t>Front </a:t>
            </a:r>
            <a:r>
              <a:rPr lang="sl-SI" dirty="0" err="1"/>
              <a:t>end</a:t>
            </a:r>
            <a:r>
              <a:rPr lang="sl-SI" dirty="0"/>
              <a:t> </a:t>
            </a:r>
            <a:r>
              <a:rPr lang="sl-SI" dirty="0" err="1"/>
              <a:t>board</a:t>
            </a:r>
            <a:r>
              <a:rPr lang="sl-SI" dirty="0"/>
              <a:t> (FEB)</a:t>
            </a:r>
          </a:p>
          <a:p>
            <a:pPr marL="285750" indent="-285750">
              <a:buFontTx/>
              <a:buChar char="-"/>
            </a:pPr>
            <a:r>
              <a:rPr lang="sl-SI" dirty="0" err="1"/>
              <a:t>Backboard</a:t>
            </a:r>
            <a:r>
              <a:rPr lang="sl-SI" dirty="0"/>
              <a:t> </a:t>
            </a:r>
          </a:p>
          <a:p>
            <a:pPr marL="285750" indent="-285750">
              <a:buFontTx/>
              <a:buChar char="-"/>
            </a:pPr>
            <a:r>
              <a:rPr lang="sl-SI" dirty="0" err="1"/>
              <a:t>Carrier</a:t>
            </a:r>
            <a:r>
              <a:rPr lang="sl-SI" dirty="0"/>
              <a:t> </a:t>
            </a:r>
            <a:r>
              <a:rPr lang="sl-SI" dirty="0" err="1"/>
              <a:t>boards</a:t>
            </a:r>
            <a:endParaRPr lang="en-US" dirty="0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97564CF0-0BBC-4C82-B293-3908528BD4ED}"/>
              </a:ext>
            </a:extLst>
          </p:cNvPr>
          <p:cNvCxnSpPr>
            <a:cxnSpLocks/>
          </p:cNvCxnSpPr>
          <p:nvPr/>
        </p:nvCxnSpPr>
        <p:spPr>
          <a:xfrm>
            <a:off x="4367808" y="1177500"/>
            <a:ext cx="218371" cy="4456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651DFF0-D20A-4346-BBD7-275DA50A8F0E}"/>
              </a:ext>
            </a:extLst>
          </p:cNvPr>
          <p:cNvCxnSpPr>
            <a:cxnSpLocks/>
          </p:cNvCxnSpPr>
          <p:nvPr/>
        </p:nvCxnSpPr>
        <p:spPr>
          <a:xfrm flipH="1">
            <a:off x="5478070" y="1340768"/>
            <a:ext cx="441229" cy="4612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650EA42B-F920-404C-AA27-6763C61AC4D7}"/>
              </a:ext>
            </a:extLst>
          </p:cNvPr>
          <p:cNvSpPr/>
          <p:nvPr/>
        </p:nvSpPr>
        <p:spPr>
          <a:xfrm>
            <a:off x="4433094" y="992834"/>
            <a:ext cx="7409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/>
              <a:t>frame</a:t>
            </a:r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2FBCCD1-5747-4997-86FD-A1D77DA9E423}"/>
              </a:ext>
            </a:extLst>
          </p:cNvPr>
          <p:cNvSpPr/>
          <p:nvPr/>
        </p:nvSpPr>
        <p:spPr>
          <a:xfrm>
            <a:off x="5176411" y="1132350"/>
            <a:ext cx="7938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dirty="0" err="1"/>
              <a:t>frame</a:t>
            </a:r>
            <a:r>
              <a:rPr lang="sl-SI" dirty="0"/>
              <a:t> </a:t>
            </a:r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A758221-9A62-4ED6-AA98-54CE55F26A8C}"/>
              </a:ext>
            </a:extLst>
          </p:cNvPr>
          <p:cNvSpPr/>
          <p:nvPr/>
        </p:nvSpPr>
        <p:spPr>
          <a:xfrm>
            <a:off x="116644" y="4896787"/>
            <a:ext cx="9204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dirty="0" err="1"/>
              <a:t>MaPMT</a:t>
            </a:r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C438161-CCBD-40D0-91E7-C26BDC263DBF}"/>
              </a:ext>
            </a:extLst>
          </p:cNvPr>
          <p:cNvSpPr/>
          <p:nvPr/>
        </p:nvSpPr>
        <p:spPr>
          <a:xfrm>
            <a:off x="2030927" y="5797512"/>
            <a:ext cx="5277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dirty="0"/>
              <a:t>FEB</a:t>
            </a:r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9EFBDFC-5615-4A98-A4C9-B45649AFAB5C}"/>
              </a:ext>
            </a:extLst>
          </p:cNvPr>
          <p:cNvSpPr/>
          <p:nvPr/>
        </p:nvSpPr>
        <p:spPr>
          <a:xfrm>
            <a:off x="1581091" y="4135519"/>
            <a:ext cx="12282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dirty="0" err="1"/>
              <a:t>Backboard</a:t>
            </a:r>
            <a:r>
              <a:rPr lang="sl-SI" dirty="0"/>
              <a:t> </a:t>
            </a:r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51A34BA-6859-4E26-B690-AAD58CA04310}"/>
              </a:ext>
            </a:extLst>
          </p:cNvPr>
          <p:cNvSpPr/>
          <p:nvPr/>
        </p:nvSpPr>
        <p:spPr>
          <a:xfrm>
            <a:off x="2556399" y="4560964"/>
            <a:ext cx="8803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dirty="0" err="1"/>
              <a:t>Carrier</a:t>
            </a:r>
            <a:r>
              <a:rPr lang="sl-SI" dirty="0"/>
              <a:t> </a:t>
            </a:r>
            <a:endParaRPr lang="en-US" dirty="0"/>
          </a:p>
        </p:txBody>
      </p:sp>
      <p:sp>
        <p:nvSpPr>
          <p:cNvPr id="36" name="Google Shape;199;p20">
            <a:extLst>
              <a:ext uri="{FF2B5EF4-FFF2-40B4-BE49-F238E27FC236}">
                <a16:creationId xmlns:a16="http://schemas.microsoft.com/office/drawing/2014/main" id="{2324A19B-C40E-4637-BD11-BCE139832131}"/>
              </a:ext>
            </a:extLst>
          </p:cNvPr>
          <p:cNvSpPr/>
          <p:nvPr/>
        </p:nvSpPr>
        <p:spPr>
          <a:xfrm>
            <a:off x="10238820" y="6518259"/>
            <a:ext cx="1118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Page </a:t>
            </a:r>
            <a:r>
              <a:rPr lang="sl-SI" sz="1800" dirty="0">
                <a:latin typeface="Calibri"/>
                <a:ea typeface="Calibri"/>
                <a:cs typeface="Calibri"/>
                <a:sym typeface="Calibri"/>
              </a:rPr>
              <a:t>4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996809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hlinkClick r:id="rId3"/>
            <a:extLst>
              <a:ext uri="{FF2B5EF4-FFF2-40B4-BE49-F238E27FC236}">
                <a16:creationId xmlns:a16="http://schemas.microsoft.com/office/drawing/2014/main" id="{AF516AC4-B455-4937-9281-C268CBF8FE52}"/>
              </a:ext>
            </a:extLst>
          </p:cNvPr>
          <p:cNvSpPr txBox="1"/>
          <p:nvPr/>
        </p:nvSpPr>
        <p:spPr>
          <a:xfrm>
            <a:off x="541273" y="398765"/>
            <a:ext cx="2820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>
                <a:solidFill>
                  <a:schemeClr val="tx2"/>
                </a:solidFill>
              </a:rPr>
              <a:t>LINK:  </a:t>
            </a:r>
            <a:r>
              <a:rPr lang="sl-SI" dirty="0" err="1">
                <a:solidFill>
                  <a:schemeClr val="tx2"/>
                </a:solidFill>
              </a:rPr>
              <a:t>Floris</a:t>
            </a:r>
            <a:r>
              <a:rPr lang="sl-SI" dirty="0">
                <a:solidFill>
                  <a:schemeClr val="tx2"/>
                </a:solidFill>
              </a:rPr>
              <a:t> </a:t>
            </a:r>
            <a:r>
              <a:rPr lang="sl-SI" dirty="0" err="1">
                <a:solidFill>
                  <a:schemeClr val="tx2"/>
                </a:solidFill>
              </a:rPr>
              <a:t>Kaizer</a:t>
            </a:r>
            <a:r>
              <a:rPr lang="sl-SI" dirty="0">
                <a:solidFill>
                  <a:schemeClr val="tx2"/>
                </a:solidFill>
              </a:rPr>
              <a:t> Talk </a:t>
            </a:r>
          </a:p>
          <a:p>
            <a:endParaRPr lang="en-US" dirty="0"/>
          </a:p>
        </p:txBody>
      </p:sp>
      <p:pic>
        <p:nvPicPr>
          <p:cNvPr id="24" name="Picture 2" descr="JSI-Jožef Stefan Institute - ESEIA - European Sustainable Energy Innovation  Alliance">
            <a:extLst>
              <a:ext uri="{FF2B5EF4-FFF2-40B4-BE49-F238E27FC236}">
                <a16:creationId xmlns:a16="http://schemas.microsoft.com/office/drawing/2014/main" id="{AB71D94A-AF9A-4B44-AE5A-205625CD71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0376" y="250291"/>
            <a:ext cx="2475151" cy="707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Google Shape;198;p20">
            <a:extLst>
              <a:ext uri="{FF2B5EF4-FFF2-40B4-BE49-F238E27FC236}">
                <a16:creationId xmlns:a16="http://schemas.microsoft.com/office/drawing/2014/main" id="{6F70B8B5-6193-4A4D-A19A-A8467F84F318}"/>
              </a:ext>
            </a:extLst>
          </p:cNvPr>
          <p:cNvSpPr/>
          <p:nvPr/>
        </p:nvSpPr>
        <p:spPr>
          <a:xfrm>
            <a:off x="52465" y="6533784"/>
            <a:ext cx="1531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28.3.2026                                                                  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00;p20">
            <a:extLst>
              <a:ext uri="{FF2B5EF4-FFF2-40B4-BE49-F238E27FC236}">
                <a16:creationId xmlns:a16="http://schemas.microsoft.com/office/drawing/2014/main" id="{64521CE1-AD54-4EE6-8AC2-576801368665}"/>
              </a:ext>
            </a:extLst>
          </p:cNvPr>
          <p:cNvSpPr/>
          <p:nvPr/>
        </p:nvSpPr>
        <p:spPr>
          <a:xfrm>
            <a:off x="5048154" y="6488700"/>
            <a:ext cx="3640134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u="sng" dirty="0">
                <a:latin typeface="Calibri"/>
                <a:ea typeface="Calibri"/>
                <a:cs typeface="Calibri"/>
                <a:sym typeface="Calibri"/>
              </a:rPr>
              <a:t>Andrej.Seljak@ijs.si</a:t>
            </a:r>
            <a:r>
              <a:rPr lang="sl-SI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                            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5A3E8F92-EA8D-4222-BA0B-6049F71680B9}"/>
              </a:ext>
            </a:extLst>
          </p:cNvPr>
          <p:cNvSpPr txBox="1">
            <a:spLocks/>
          </p:cNvSpPr>
          <p:nvPr/>
        </p:nvSpPr>
        <p:spPr>
          <a:xfrm>
            <a:off x="697936" y="254443"/>
            <a:ext cx="1097280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dirty="0" err="1"/>
              <a:t>LHCb</a:t>
            </a:r>
            <a:r>
              <a:rPr lang="sl-SI" dirty="0"/>
              <a:t> RICH </a:t>
            </a:r>
            <a:r>
              <a:rPr lang="en-US" dirty="0"/>
              <a:t>upgrade</a:t>
            </a:r>
            <a:r>
              <a:rPr lang="sl-SI" dirty="0"/>
              <a:t> </a:t>
            </a:r>
            <a:endParaRPr lang="en-US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93305F16-C588-4935-8D0C-43018C2F0F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325" y="1434684"/>
            <a:ext cx="5544616" cy="168318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DEC6BC75-7F43-4936-93F3-F6802D9BB130}"/>
                  </a:ext>
                </a:extLst>
              </p14:cNvPr>
              <p14:cNvContentPartPr/>
              <p14:nvPr/>
            </p14:nvContentPartPr>
            <p14:xfrm>
              <a:off x="2855640" y="1441402"/>
              <a:ext cx="1248720" cy="873908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DEC6BC75-7F43-4936-93F3-F6802D9BB13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837642" y="1423406"/>
                <a:ext cx="1284357" cy="909541"/>
              </a:xfrm>
              <a:prstGeom prst="rect">
                <a:avLst/>
              </a:prstGeom>
            </p:spPr>
          </p:pic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78EDB3CD-D1AA-481F-B889-760A8A11059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24301" y="1169016"/>
            <a:ext cx="5934776" cy="229258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045BB147-623E-4D5E-8E75-C87C48AED3BE}"/>
                  </a:ext>
                </a:extLst>
              </p14:cNvPr>
              <p14:cNvContentPartPr/>
              <p14:nvPr/>
            </p14:nvContentPartPr>
            <p14:xfrm>
              <a:off x="6240016" y="1553652"/>
              <a:ext cx="19080" cy="36180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045BB147-623E-4D5E-8E75-C87C48AED3B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177016" y="1490652"/>
                <a:ext cx="144720" cy="48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1F5BA162-4DD4-4062-811D-9D50E4885BE9}"/>
                  </a:ext>
                </a:extLst>
              </p14:cNvPr>
              <p14:cNvContentPartPr/>
              <p14:nvPr/>
            </p14:nvContentPartPr>
            <p14:xfrm>
              <a:off x="11136560" y="1571242"/>
              <a:ext cx="360" cy="39168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1F5BA162-4DD4-4062-811D-9D50E4885BE9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1073560" y="1508242"/>
                <a:ext cx="126000" cy="51732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F94F4CFC-2084-455B-80DD-3C36DBDBD373}"/>
              </a:ext>
            </a:extLst>
          </p:cNvPr>
          <p:cNvSpPr/>
          <p:nvPr/>
        </p:nvSpPr>
        <p:spPr>
          <a:xfrm>
            <a:off x="313665" y="3429000"/>
            <a:ext cx="6096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Photo detector candidates:</a:t>
            </a:r>
            <a:endParaRPr lang="sl-SI" dirty="0"/>
          </a:p>
          <a:p>
            <a:endParaRPr lang="en-US" dirty="0"/>
          </a:p>
          <a:p>
            <a:r>
              <a:rPr lang="sl-SI" dirty="0"/>
              <a:t> - Ma PMT : - No device </a:t>
            </a:r>
            <a:r>
              <a:rPr lang="sl-SI" dirty="0" err="1"/>
              <a:t>with</a:t>
            </a:r>
            <a:r>
              <a:rPr lang="sl-SI" dirty="0"/>
              <a:t> </a:t>
            </a:r>
            <a:r>
              <a:rPr lang="sl-SI" dirty="0" err="1"/>
              <a:t>pixel</a:t>
            </a:r>
            <a:r>
              <a:rPr lang="sl-SI" dirty="0"/>
              <a:t> </a:t>
            </a:r>
            <a:r>
              <a:rPr lang="sl-SI" dirty="0" err="1"/>
              <a:t>smaller</a:t>
            </a:r>
            <a:r>
              <a:rPr lang="sl-SI" dirty="0"/>
              <a:t> </a:t>
            </a:r>
            <a:r>
              <a:rPr lang="sl-SI" dirty="0" err="1"/>
              <a:t>than</a:t>
            </a:r>
            <a:r>
              <a:rPr lang="sl-SI" dirty="0"/>
              <a:t>  3mm </a:t>
            </a:r>
            <a:r>
              <a:rPr lang="sl-SI" dirty="0" err="1"/>
              <a:t>pitch</a:t>
            </a:r>
            <a:r>
              <a:rPr lang="sl-SI" dirty="0"/>
              <a:t> </a:t>
            </a:r>
            <a:br>
              <a:rPr lang="sl-SI" dirty="0"/>
            </a:br>
            <a:r>
              <a:rPr lang="sl-SI" dirty="0"/>
              <a:t>                      - Signal </a:t>
            </a:r>
            <a:r>
              <a:rPr lang="sl-SI" dirty="0" err="1"/>
              <a:t>sturation</a:t>
            </a:r>
            <a:r>
              <a:rPr lang="sl-SI" dirty="0"/>
              <a:t> at </a:t>
            </a:r>
            <a:r>
              <a:rPr lang="sl-SI" dirty="0" err="1"/>
              <a:t>high</a:t>
            </a:r>
            <a:r>
              <a:rPr lang="sl-SI" dirty="0"/>
              <a:t> </a:t>
            </a:r>
            <a:r>
              <a:rPr lang="sl-SI" dirty="0" err="1"/>
              <a:t>rates</a:t>
            </a:r>
            <a:br>
              <a:rPr lang="sl-SI" dirty="0"/>
            </a:br>
            <a:r>
              <a:rPr lang="sl-SI" dirty="0"/>
              <a:t>                         </a:t>
            </a:r>
          </a:p>
          <a:p>
            <a:r>
              <a:rPr lang="sl-SI" dirty="0"/>
              <a:t> - </a:t>
            </a:r>
            <a:r>
              <a:rPr lang="sl-SI" dirty="0" err="1"/>
              <a:t>SiPM</a:t>
            </a:r>
            <a:r>
              <a:rPr lang="sl-SI" dirty="0"/>
              <a:t>:        - </a:t>
            </a:r>
            <a:r>
              <a:rPr lang="sl-SI" dirty="0" err="1"/>
              <a:t>Small</a:t>
            </a:r>
            <a:r>
              <a:rPr lang="sl-SI" dirty="0"/>
              <a:t> </a:t>
            </a:r>
            <a:r>
              <a:rPr lang="sl-SI" dirty="0" err="1"/>
              <a:t>pixel</a:t>
            </a:r>
            <a:r>
              <a:rPr lang="sl-SI" dirty="0"/>
              <a:t> – </a:t>
            </a:r>
            <a:r>
              <a:rPr lang="sl-SI" dirty="0" err="1"/>
              <a:t>good</a:t>
            </a:r>
            <a:r>
              <a:rPr lang="sl-SI" dirty="0"/>
              <a:t>  </a:t>
            </a:r>
            <a:r>
              <a:rPr lang="sl-SI" dirty="0" err="1"/>
              <a:t>for</a:t>
            </a:r>
            <a:r>
              <a:rPr lang="sl-SI" dirty="0"/>
              <a:t> </a:t>
            </a:r>
            <a:r>
              <a:rPr lang="sl-SI" dirty="0" err="1"/>
              <a:t>solving</a:t>
            </a:r>
            <a:r>
              <a:rPr lang="sl-SI" dirty="0"/>
              <a:t> </a:t>
            </a:r>
            <a:r>
              <a:rPr lang="sl-SI" dirty="0" err="1"/>
              <a:t>occupancy</a:t>
            </a:r>
            <a:endParaRPr lang="sl-SI" dirty="0"/>
          </a:p>
          <a:p>
            <a:r>
              <a:rPr lang="sl-SI" dirty="0"/>
              <a:t>                      - </a:t>
            </a:r>
            <a:r>
              <a:rPr lang="en-US" dirty="0"/>
              <a:t> high hadron fluences damages the silicon lattice</a:t>
            </a:r>
            <a:endParaRPr lang="sl-SI" dirty="0"/>
          </a:p>
          <a:p>
            <a:endParaRPr lang="sl-SI" dirty="0"/>
          </a:p>
          <a:p>
            <a:r>
              <a:rPr lang="sl-SI" dirty="0"/>
              <a:t>-  MCP PMT  - Large area</a:t>
            </a:r>
          </a:p>
          <a:p>
            <a:r>
              <a:rPr lang="sl-SI" dirty="0"/>
              <a:t>                       - </a:t>
            </a:r>
            <a:r>
              <a:rPr lang="sl-SI" dirty="0" err="1"/>
              <a:t>Requiers</a:t>
            </a:r>
            <a:r>
              <a:rPr lang="sl-SI" dirty="0"/>
              <a:t> </a:t>
            </a:r>
            <a:r>
              <a:rPr lang="sl-SI" dirty="0" err="1"/>
              <a:t>complex</a:t>
            </a:r>
            <a:r>
              <a:rPr lang="sl-SI" dirty="0"/>
              <a:t> </a:t>
            </a:r>
            <a:r>
              <a:rPr lang="sl-SI" dirty="0" err="1"/>
              <a:t>electronics</a:t>
            </a:r>
            <a:r>
              <a:rPr lang="sl-SI" dirty="0"/>
              <a:t> to </a:t>
            </a:r>
            <a:r>
              <a:rPr lang="sl-SI" dirty="0" err="1"/>
              <a:t>reach</a:t>
            </a:r>
            <a:r>
              <a:rPr lang="sl-SI" dirty="0"/>
              <a:t> mm </a:t>
            </a:r>
            <a:r>
              <a:rPr lang="sl-SI" dirty="0" err="1"/>
              <a:t>pixel</a:t>
            </a:r>
            <a:endParaRPr lang="sl-SI" dirty="0"/>
          </a:p>
          <a:p>
            <a:endParaRPr lang="sl-SI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258397-5966-41F7-9FB3-A7A76CE38D0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40717" y="4293096"/>
            <a:ext cx="1133442" cy="10491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038F17B-08D2-40C5-BC87-FF463CBFD3B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267543" y="3948225"/>
            <a:ext cx="1916024" cy="160019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A38F0C2-0B41-4DD3-A75B-4C930C1DC374}"/>
              </a:ext>
            </a:extLst>
          </p:cNvPr>
          <p:cNvSpPr/>
          <p:nvPr/>
        </p:nvSpPr>
        <p:spPr>
          <a:xfrm>
            <a:off x="6931942" y="5649229"/>
            <a:ext cx="10262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dirty="0"/>
              <a:t>Ma PMT 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81B6287-7F60-48E6-A505-B8A4DF18B77A}"/>
              </a:ext>
            </a:extLst>
          </p:cNvPr>
          <p:cNvSpPr/>
          <p:nvPr/>
        </p:nvSpPr>
        <p:spPr>
          <a:xfrm>
            <a:off x="8904793" y="5627493"/>
            <a:ext cx="6591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dirty="0" err="1"/>
              <a:t>SiPM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B0E8323-A7FA-406A-8F23-C885B3B4357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420802" y="3985923"/>
            <a:ext cx="1431515" cy="160019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BD2CD56-F541-48C4-815E-B109D991B24F}"/>
              </a:ext>
            </a:extLst>
          </p:cNvPr>
          <p:cNvSpPr/>
          <p:nvPr/>
        </p:nvSpPr>
        <p:spPr>
          <a:xfrm>
            <a:off x="10557489" y="5638269"/>
            <a:ext cx="11047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dirty="0"/>
              <a:t>MCP PMT</a:t>
            </a:r>
            <a:endParaRPr lang="en-US" dirty="0"/>
          </a:p>
        </p:txBody>
      </p:sp>
      <p:sp>
        <p:nvSpPr>
          <p:cNvPr id="23" name="Google Shape;199;p20">
            <a:extLst>
              <a:ext uri="{FF2B5EF4-FFF2-40B4-BE49-F238E27FC236}">
                <a16:creationId xmlns:a16="http://schemas.microsoft.com/office/drawing/2014/main" id="{DF5DE97D-6307-4ED8-B5F0-9E86EF7B0D69}"/>
              </a:ext>
            </a:extLst>
          </p:cNvPr>
          <p:cNvSpPr/>
          <p:nvPr/>
        </p:nvSpPr>
        <p:spPr>
          <a:xfrm>
            <a:off x="10238820" y="6518259"/>
            <a:ext cx="1118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Page </a:t>
            </a:r>
            <a:r>
              <a:rPr lang="sl-SI" sz="1800" dirty="0">
                <a:latin typeface="Calibri"/>
                <a:ea typeface="Calibri"/>
                <a:cs typeface="Calibri"/>
                <a:sym typeface="Calibri"/>
              </a:rPr>
              <a:t>5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151693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DFF449EB-DC8F-4C34-9C1D-6E440B237A53}"/>
              </a:ext>
            </a:extLst>
          </p:cNvPr>
          <p:cNvSpPr txBox="1">
            <a:spLocks/>
          </p:cNvSpPr>
          <p:nvPr/>
        </p:nvSpPr>
        <p:spPr>
          <a:xfrm>
            <a:off x="762000" y="427038"/>
            <a:ext cx="1097280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dirty="0"/>
              <a:t>FASTIC </a:t>
            </a:r>
            <a:r>
              <a:rPr lang="sl-SI" dirty="0" err="1"/>
              <a:t>based</a:t>
            </a:r>
            <a:r>
              <a:rPr lang="sl-SI" dirty="0"/>
              <a:t> </a:t>
            </a:r>
            <a:r>
              <a:rPr lang="sl-SI" dirty="0" err="1"/>
              <a:t>electronics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01F4477-3738-46E3-A9FD-0DDFABA45C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06" y="1572816"/>
            <a:ext cx="4841736" cy="167994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FCEF75-31A0-4A57-A20A-D5AF319A7B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368" y="1110368"/>
            <a:ext cx="6289187" cy="39717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CEF84BB-52E9-41AF-93AB-E469206CD9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6544" y="1480160"/>
            <a:ext cx="3672408" cy="344454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386AA82-CF23-48E8-B256-A87CD16F9E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3356" y="3560557"/>
            <a:ext cx="5123473" cy="1472999"/>
          </a:xfrm>
          <a:prstGeom prst="rect">
            <a:avLst/>
          </a:prstGeom>
        </p:spPr>
      </p:pic>
      <p:pic>
        <p:nvPicPr>
          <p:cNvPr id="15" name="Picture 2" descr="JSI-Jožef Stefan Institute - ESEIA - European Sustainable Energy Innovation  Alliance">
            <a:extLst>
              <a:ext uri="{FF2B5EF4-FFF2-40B4-BE49-F238E27FC236}">
                <a16:creationId xmlns:a16="http://schemas.microsoft.com/office/drawing/2014/main" id="{AB2EB496-3B86-4B6A-B58F-FB16ECA46E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0376" y="250291"/>
            <a:ext cx="2475151" cy="707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hlinkClick r:id="rId8"/>
            <a:extLst>
              <a:ext uri="{FF2B5EF4-FFF2-40B4-BE49-F238E27FC236}">
                <a16:creationId xmlns:a16="http://schemas.microsoft.com/office/drawing/2014/main" id="{8A67CD66-99D7-431B-8EAE-3C6D8C295C34}"/>
              </a:ext>
            </a:extLst>
          </p:cNvPr>
          <p:cNvSpPr txBox="1"/>
          <p:nvPr/>
        </p:nvSpPr>
        <p:spPr>
          <a:xfrm>
            <a:off x="541273" y="398765"/>
            <a:ext cx="2820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>
                <a:solidFill>
                  <a:schemeClr val="tx2"/>
                </a:solidFill>
              </a:rPr>
              <a:t>LINK:  </a:t>
            </a:r>
            <a:r>
              <a:rPr lang="sl-SI" dirty="0" err="1">
                <a:solidFill>
                  <a:schemeClr val="tx2"/>
                </a:solidFill>
              </a:rPr>
              <a:t>Floris</a:t>
            </a:r>
            <a:r>
              <a:rPr lang="sl-SI" dirty="0">
                <a:solidFill>
                  <a:schemeClr val="tx2"/>
                </a:solidFill>
              </a:rPr>
              <a:t> </a:t>
            </a:r>
            <a:r>
              <a:rPr lang="sl-SI" dirty="0" err="1">
                <a:solidFill>
                  <a:schemeClr val="tx2"/>
                </a:solidFill>
              </a:rPr>
              <a:t>Kaizer</a:t>
            </a:r>
            <a:r>
              <a:rPr lang="sl-SI" dirty="0">
                <a:solidFill>
                  <a:schemeClr val="tx2"/>
                </a:solidFill>
              </a:rPr>
              <a:t> Talk </a:t>
            </a:r>
          </a:p>
          <a:p>
            <a:endParaRPr lang="en-US" dirty="0"/>
          </a:p>
        </p:txBody>
      </p:sp>
      <p:sp>
        <p:nvSpPr>
          <p:cNvPr id="17" name="Google Shape;198;p20">
            <a:extLst>
              <a:ext uri="{FF2B5EF4-FFF2-40B4-BE49-F238E27FC236}">
                <a16:creationId xmlns:a16="http://schemas.microsoft.com/office/drawing/2014/main" id="{96CA83D0-5F91-448B-BD38-8DE46937EB6D}"/>
              </a:ext>
            </a:extLst>
          </p:cNvPr>
          <p:cNvSpPr/>
          <p:nvPr/>
        </p:nvSpPr>
        <p:spPr>
          <a:xfrm>
            <a:off x="52465" y="6533784"/>
            <a:ext cx="1531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28.3.2026                                                                  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200;p20">
            <a:extLst>
              <a:ext uri="{FF2B5EF4-FFF2-40B4-BE49-F238E27FC236}">
                <a16:creationId xmlns:a16="http://schemas.microsoft.com/office/drawing/2014/main" id="{2BFDFC9B-5E2E-4C84-836E-99874EFC9CCB}"/>
              </a:ext>
            </a:extLst>
          </p:cNvPr>
          <p:cNvSpPr/>
          <p:nvPr/>
        </p:nvSpPr>
        <p:spPr>
          <a:xfrm>
            <a:off x="5048154" y="6488700"/>
            <a:ext cx="3640134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u="sng" dirty="0">
                <a:latin typeface="Calibri"/>
                <a:ea typeface="Calibri"/>
                <a:cs typeface="Calibri"/>
                <a:sym typeface="Calibri"/>
              </a:rPr>
              <a:t>Andrej.Seljak@ijs.si</a:t>
            </a:r>
            <a:r>
              <a:rPr lang="sl-SI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                            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961B58E-1F0D-40BC-8743-C71521694C8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94406" y="3645024"/>
            <a:ext cx="2843726" cy="197150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79B6F57-5031-47BF-8FE9-686F1869ED32}"/>
              </a:ext>
            </a:extLst>
          </p:cNvPr>
          <p:cNvSpPr txBox="1"/>
          <p:nvPr/>
        </p:nvSpPr>
        <p:spPr>
          <a:xfrm>
            <a:off x="8884691" y="5549109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5x5 cm, 256  </a:t>
            </a:r>
            <a:r>
              <a:rPr lang="sl-SI" dirty="0" err="1"/>
              <a:t>channels</a:t>
            </a:r>
            <a:r>
              <a:rPr lang="sl-SI" dirty="0"/>
              <a:t> </a:t>
            </a:r>
            <a:endParaRPr lang="en-US" dirty="0"/>
          </a:p>
        </p:txBody>
      </p:sp>
      <p:sp>
        <p:nvSpPr>
          <p:cNvPr id="20" name="Google Shape;199;p20">
            <a:extLst>
              <a:ext uri="{FF2B5EF4-FFF2-40B4-BE49-F238E27FC236}">
                <a16:creationId xmlns:a16="http://schemas.microsoft.com/office/drawing/2014/main" id="{5BBA466E-0FE4-49C1-BBE0-E360FE407B06}"/>
              </a:ext>
            </a:extLst>
          </p:cNvPr>
          <p:cNvSpPr/>
          <p:nvPr/>
        </p:nvSpPr>
        <p:spPr>
          <a:xfrm>
            <a:off x="10238820" y="6518259"/>
            <a:ext cx="1118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Page </a:t>
            </a:r>
            <a:r>
              <a:rPr lang="sl-SI" sz="1800" dirty="0">
                <a:latin typeface="Calibri"/>
                <a:ea typeface="Calibri"/>
                <a:cs typeface="Calibri"/>
                <a:sym typeface="Calibri"/>
              </a:rPr>
              <a:t>6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128285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DFF449EB-DC8F-4C34-9C1D-6E440B237A53}"/>
              </a:ext>
            </a:extLst>
          </p:cNvPr>
          <p:cNvSpPr txBox="1">
            <a:spLocks/>
          </p:cNvSpPr>
          <p:nvPr/>
        </p:nvSpPr>
        <p:spPr>
          <a:xfrm>
            <a:off x="762000" y="427038"/>
            <a:ext cx="1097280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dirty="0" err="1"/>
              <a:t>FASTRich</a:t>
            </a:r>
            <a:r>
              <a:rPr lang="sl-SI" dirty="0"/>
              <a:t> </a:t>
            </a:r>
            <a:r>
              <a:rPr lang="sl-SI" dirty="0" err="1"/>
              <a:t>based</a:t>
            </a:r>
            <a:r>
              <a:rPr lang="sl-SI" dirty="0"/>
              <a:t> </a:t>
            </a:r>
            <a:r>
              <a:rPr lang="sl-SI" dirty="0" err="1"/>
              <a:t>electronics</a:t>
            </a:r>
            <a:endParaRPr lang="en-US" dirty="0"/>
          </a:p>
        </p:txBody>
      </p:sp>
      <p:pic>
        <p:nvPicPr>
          <p:cNvPr id="15" name="Picture 2" descr="JSI-Jožef Stefan Institute - ESEIA - European Sustainable Energy Innovation  Alliance">
            <a:extLst>
              <a:ext uri="{FF2B5EF4-FFF2-40B4-BE49-F238E27FC236}">
                <a16:creationId xmlns:a16="http://schemas.microsoft.com/office/drawing/2014/main" id="{AB2EB496-3B86-4B6A-B58F-FB16ECA46E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0376" y="250291"/>
            <a:ext cx="2475151" cy="707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Google Shape;198;p20">
            <a:extLst>
              <a:ext uri="{FF2B5EF4-FFF2-40B4-BE49-F238E27FC236}">
                <a16:creationId xmlns:a16="http://schemas.microsoft.com/office/drawing/2014/main" id="{96CA83D0-5F91-448B-BD38-8DE46937EB6D}"/>
              </a:ext>
            </a:extLst>
          </p:cNvPr>
          <p:cNvSpPr/>
          <p:nvPr/>
        </p:nvSpPr>
        <p:spPr>
          <a:xfrm>
            <a:off x="52465" y="6533784"/>
            <a:ext cx="1531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28.3.2026                                                                  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99;p20">
            <a:extLst>
              <a:ext uri="{FF2B5EF4-FFF2-40B4-BE49-F238E27FC236}">
                <a16:creationId xmlns:a16="http://schemas.microsoft.com/office/drawing/2014/main" id="{3FAF56C9-8311-496D-B933-23D93A2773AD}"/>
              </a:ext>
            </a:extLst>
          </p:cNvPr>
          <p:cNvSpPr/>
          <p:nvPr/>
        </p:nvSpPr>
        <p:spPr>
          <a:xfrm>
            <a:off x="10238820" y="6518259"/>
            <a:ext cx="1118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Page 7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200;p20">
            <a:extLst>
              <a:ext uri="{FF2B5EF4-FFF2-40B4-BE49-F238E27FC236}">
                <a16:creationId xmlns:a16="http://schemas.microsoft.com/office/drawing/2014/main" id="{2BFDFC9B-5E2E-4C84-836E-99874EFC9CCB}"/>
              </a:ext>
            </a:extLst>
          </p:cNvPr>
          <p:cNvSpPr/>
          <p:nvPr/>
        </p:nvSpPr>
        <p:spPr>
          <a:xfrm>
            <a:off x="5048154" y="6488700"/>
            <a:ext cx="3640134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u="sng" dirty="0">
                <a:latin typeface="Calibri"/>
                <a:ea typeface="Calibri"/>
                <a:cs typeface="Calibri"/>
                <a:sym typeface="Calibri"/>
              </a:rPr>
              <a:t>Andrej.Seljak@ijs.si</a:t>
            </a:r>
            <a:r>
              <a:rPr lang="sl-SI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                            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DE3797FB-39AD-4502-9189-4ADA36E68C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387" y="1875384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GB" sz="1200" b="1" dirty="0"/>
          </a:p>
          <a:p>
            <a:pPr marL="0" indent="0">
              <a:buNone/>
            </a:pPr>
            <a:r>
              <a:rPr lang="en-GB" sz="1400" b="1" dirty="0"/>
              <a:t>New FEBs:</a:t>
            </a:r>
          </a:p>
          <a:p>
            <a:pPr marL="0" indent="0">
              <a:buNone/>
            </a:pPr>
            <a:endParaRPr lang="en-GB" sz="1400" dirty="0"/>
          </a:p>
          <a:p>
            <a:pPr algn="l">
              <a:buFontTx/>
              <a:buChar char="-"/>
            </a:pPr>
            <a:r>
              <a:rPr lang="en-GB" sz="1400" dirty="0"/>
              <a:t>FASTRICH ASIC, 65 nm CMOS QFN 88 package, 12mW/channel</a:t>
            </a:r>
            <a:br>
              <a:rPr lang="en-GB" sz="1400" dirty="0"/>
            </a:br>
            <a:r>
              <a:rPr lang="en-GB" sz="1400" dirty="0"/>
              <a:t>(16 channel, Front End, TDC and event driven transmission)</a:t>
            </a:r>
          </a:p>
          <a:p>
            <a:pPr marL="0" indent="0">
              <a:buNone/>
            </a:pPr>
            <a:endParaRPr lang="en-GB" sz="1400" dirty="0"/>
          </a:p>
          <a:p>
            <a:pPr marL="0" indent="0">
              <a:buNone/>
            </a:pPr>
            <a:r>
              <a:rPr lang="en-GB" sz="1400" b="1" dirty="0"/>
              <a:t>Two versions:</a:t>
            </a:r>
          </a:p>
          <a:p>
            <a:pPr marL="0" indent="0">
              <a:buNone/>
            </a:pPr>
            <a:endParaRPr lang="en-GB" sz="1400" dirty="0"/>
          </a:p>
          <a:p>
            <a:pPr marL="0" indent="0">
              <a:buNone/>
            </a:pPr>
            <a:r>
              <a:rPr lang="en-GB" sz="1400" b="1" dirty="0"/>
              <a:t>Type R  (1 inch MAPMT)</a:t>
            </a:r>
          </a:p>
          <a:p>
            <a:pPr>
              <a:buFontTx/>
              <a:buChar char="-"/>
            </a:pPr>
            <a:r>
              <a:rPr lang="en-GB" sz="1400" dirty="0"/>
              <a:t>4 FASTRICH ASICs –64 channels/FEB </a:t>
            </a:r>
          </a:p>
          <a:p>
            <a:pPr>
              <a:buFontTx/>
              <a:buChar char="-"/>
            </a:pPr>
            <a:endParaRPr lang="en-GB" sz="1400" dirty="0"/>
          </a:p>
          <a:p>
            <a:pPr marL="0" indent="0">
              <a:buNone/>
            </a:pPr>
            <a:r>
              <a:rPr lang="en-GB" sz="1400" b="1" dirty="0"/>
              <a:t>Type H    (2 inch MAPMT)</a:t>
            </a:r>
            <a:r>
              <a:rPr lang="sl-SI" sz="1400" b="1" dirty="0"/>
              <a:t> </a:t>
            </a:r>
            <a:endParaRPr lang="en-GB" sz="1400" b="1" dirty="0"/>
          </a:p>
          <a:p>
            <a:pPr>
              <a:buFontTx/>
              <a:buChar char="-"/>
            </a:pPr>
            <a:r>
              <a:rPr lang="en-GB" sz="1400" dirty="0"/>
              <a:t>2 FASTRICH ASIC </a:t>
            </a:r>
            <a:r>
              <a:rPr lang="sl-SI" sz="1400" dirty="0"/>
              <a:t> - 32 </a:t>
            </a:r>
            <a:r>
              <a:rPr lang="sl-SI" sz="1400" dirty="0" err="1"/>
              <a:t>channel</a:t>
            </a:r>
            <a:r>
              <a:rPr lang="sl-SI" sz="1400" dirty="0"/>
              <a:t> FEB</a:t>
            </a:r>
            <a:endParaRPr lang="en-GB" sz="1400" dirty="0"/>
          </a:p>
          <a:p>
            <a:pPr>
              <a:buFontTx/>
              <a:buChar char="-"/>
            </a:pPr>
            <a:endParaRPr lang="en-GB" sz="1400" dirty="0"/>
          </a:p>
          <a:p>
            <a:pPr marL="0" indent="0">
              <a:buNone/>
            </a:pPr>
            <a:endParaRPr lang="en-GB" sz="1400" dirty="0"/>
          </a:p>
          <a:p>
            <a:pPr marL="0" indent="0">
              <a:buNone/>
            </a:pPr>
            <a:endParaRPr lang="en-GB" sz="1200" dirty="0"/>
          </a:p>
          <a:p>
            <a:pPr>
              <a:buFontTx/>
              <a:buChar char="-"/>
            </a:pPr>
            <a:endParaRPr lang="en-GB" sz="1200" dirty="0"/>
          </a:p>
          <a:p>
            <a:endParaRPr lang="en-GB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25D1B892-9376-4BCE-929E-A48D633474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8351" y="1424077"/>
            <a:ext cx="6587084" cy="2404808"/>
          </a:xfrm>
          <a:prstGeom prst="rect">
            <a:avLst/>
          </a:prstGeom>
        </p:spPr>
      </p:pic>
      <p:pic>
        <p:nvPicPr>
          <p:cNvPr id="22" name="Immagine 1">
            <a:extLst>
              <a:ext uri="{FF2B5EF4-FFF2-40B4-BE49-F238E27FC236}">
                <a16:creationId xmlns:a16="http://schemas.microsoft.com/office/drawing/2014/main" id="{98084F58-D911-471A-907C-37941C1874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35666" y="4686069"/>
            <a:ext cx="2819861" cy="118967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C06BF6F-3988-4067-8407-99344D607C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6869" y="4406175"/>
            <a:ext cx="2257273" cy="168469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7E6166A-304E-4FC6-A09D-663EE1D6EB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1491" y="4471400"/>
            <a:ext cx="1559392" cy="162003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374630F6-7A09-4C22-BCBE-B33B3EC4EC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3387" y="1408783"/>
            <a:ext cx="4145466" cy="494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2790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DFF449EB-DC8F-4C34-9C1D-6E440B237A53}"/>
              </a:ext>
            </a:extLst>
          </p:cNvPr>
          <p:cNvSpPr txBox="1">
            <a:spLocks/>
          </p:cNvSpPr>
          <p:nvPr/>
        </p:nvSpPr>
        <p:spPr>
          <a:xfrm>
            <a:off x="762000" y="427038"/>
            <a:ext cx="1097280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dirty="0" err="1"/>
              <a:t>FASTRich</a:t>
            </a:r>
            <a:r>
              <a:rPr lang="sl-SI" dirty="0"/>
              <a:t> </a:t>
            </a:r>
            <a:r>
              <a:rPr lang="sl-SI" dirty="0" err="1"/>
              <a:t>based</a:t>
            </a:r>
            <a:r>
              <a:rPr lang="sl-SI" dirty="0"/>
              <a:t> </a:t>
            </a:r>
            <a:r>
              <a:rPr lang="sl-SI" dirty="0" err="1"/>
              <a:t>electronics</a:t>
            </a:r>
            <a:endParaRPr lang="en-US" dirty="0"/>
          </a:p>
        </p:txBody>
      </p:sp>
      <p:pic>
        <p:nvPicPr>
          <p:cNvPr id="15" name="Picture 2" descr="JSI-Jožef Stefan Institute - ESEIA - European Sustainable Energy Innovation  Alliance">
            <a:extLst>
              <a:ext uri="{FF2B5EF4-FFF2-40B4-BE49-F238E27FC236}">
                <a16:creationId xmlns:a16="http://schemas.microsoft.com/office/drawing/2014/main" id="{AB2EB496-3B86-4B6A-B58F-FB16ECA46E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0376" y="250291"/>
            <a:ext cx="2475151" cy="707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Google Shape;198;p20">
            <a:extLst>
              <a:ext uri="{FF2B5EF4-FFF2-40B4-BE49-F238E27FC236}">
                <a16:creationId xmlns:a16="http://schemas.microsoft.com/office/drawing/2014/main" id="{96CA83D0-5F91-448B-BD38-8DE46937EB6D}"/>
              </a:ext>
            </a:extLst>
          </p:cNvPr>
          <p:cNvSpPr/>
          <p:nvPr/>
        </p:nvSpPr>
        <p:spPr>
          <a:xfrm>
            <a:off x="52465" y="6533784"/>
            <a:ext cx="1531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28.3.2026                                                                  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99;p20">
            <a:extLst>
              <a:ext uri="{FF2B5EF4-FFF2-40B4-BE49-F238E27FC236}">
                <a16:creationId xmlns:a16="http://schemas.microsoft.com/office/drawing/2014/main" id="{3FAF56C9-8311-496D-B933-23D93A2773AD}"/>
              </a:ext>
            </a:extLst>
          </p:cNvPr>
          <p:cNvSpPr/>
          <p:nvPr/>
        </p:nvSpPr>
        <p:spPr>
          <a:xfrm>
            <a:off x="10238820" y="6518259"/>
            <a:ext cx="1118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Page </a:t>
            </a:r>
            <a:r>
              <a:rPr lang="sl-SI" sz="1800" dirty="0">
                <a:latin typeface="Calibri"/>
                <a:ea typeface="Calibri"/>
                <a:cs typeface="Calibri"/>
                <a:sym typeface="Calibri"/>
              </a:rPr>
              <a:t>8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200;p20">
            <a:extLst>
              <a:ext uri="{FF2B5EF4-FFF2-40B4-BE49-F238E27FC236}">
                <a16:creationId xmlns:a16="http://schemas.microsoft.com/office/drawing/2014/main" id="{2BFDFC9B-5E2E-4C84-836E-99874EFC9CCB}"/>
              </a:ext>
            </a:extLst>
          </p:cNvPr>
          <p:cNvSpPr/>
          <p:nvPr/>
        </p:nvSpPr>
        <p:spPr>
          <a:xfrm>
            <a:off x="5048154" y="6488700"/>
            <a:ext cx="3640134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u="sng" dirty="0">
                <a:latin typeface="Calibri"/>
                <a:ea typeface="Calibri"/>
                <a:cs typeface="Calibri"/>
                <a:sym typeface="Calibri"/>
              </a:rPr>
              <a:t>Andrej.Seljak@ijs.si</a:t>
            </a:r>
            <a:r>
              <a:rPr lang="sl-SI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                            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CC30C1F2-8C24-44E1-B1EA-5EC9A81DF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GB" dirty="0"/>
              <a:t>Electronics description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E2FA49C6-45B4-4BA2-BED7-C57CBCAA2BB8}"/>
              </a:ext>
            </a:extLst>
          </p:cNvPr>
          <p:cNvSpPr txBox="1">
            <a:spLocks/>
          </p:cNvSpPr>
          <p:nvPr/>
        </p:nvSpPr>
        <p:spPr>
          <a:xfrm>
            <a:off x="838199" y="1577092"/>
            <a:ext cx="10515600" cy="482370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marL="342900" indent="-342900" algn="just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just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just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just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just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en-GB" sz="1400" b="1"/>
          </a:p>
          <a:p>
            <a:pPr marL="0" indent="0">
              <a:buFont typeface="Arial" pitchFamily="34" charset="0"/>
              <a:buNone/>
            </a:pPr>
            <a:r>
              <a:rPr lang="en-GB" sz="2000" b="1"/>
              <a:t>New Backboards</a:t>
            </a:r>
          </a:p>
          <a:p>
            <a:pPr marL="0" indent="0">
              <a:buFont typeface="Arial" pitchFamily="34" charset="0"/>
              <a:buNone/>
            </a:pPr>
            <a:endParaRPr lang="en-GB" sz="2000"/>
          </a:p>
          <a:p>
            <a:pPr>
              <a:buFontTx/>
              <a:buChar char="-"/>
            </a:pPr>
            <a:r>
              <a:rPr lang="en-GB" sz="2000"/>
              <a:t>New design is improved respect the to the original CLARO backboard</a:t>
            </a:r>
          </a:p>
          <a:p>
            <a:pPr>
              <a:buFontTx/>
              <a:buChar char="-"/>
            </a:pPr>
            <a:r>
              <a:rPr lang="en-GB" sz="2000"/>
              <a:t>We managed to obtain symmetricity (more clean and efficient routing, simpler system)</a:t>
            </a:r>
          </a:p>
          <a:p>
            <a:pPr>
              <a:buFontTx/>
              <a:buChar char="-"/>
            </a:pPr>
            <a:r>
              <a:rPr lang="en-GB" sz="2000" b="1"/>
              <a:t>Two versions for H (in development) and R (tested)</a:t>
            </a:r>
          </a:p>
          <a:p>
            <a:pPr marL="0" indent="0">
              <a:buFont typeface="Arial" pitchFamily="34" charset="0"/>
              <a:buNone/>
            </a:pPr>
            <a:r>
              <a:rPr lang="en-GB" sz="2000"/>
              <a:t> </a:t>
            </a:r>
          </a:p>
          <a:p>
            <a:pPr>
              <a:buFontTx/>
              <a:buChar char="-"/>
            </a:pPr>
            <a:endParaRPr lang="en-GB" sz="2000"/>
          </a:p>
          <a:p>
            <a:pPr marL="0" indent="0">
              <a:buFont typeface="Arial" pitchFamily="34" charset="0"/>
              <a:buNone/>
            </a:pPr>
            <a:endParaRPr lang="en-GB" sz="2000" b="1"/>
          </a:p>
          <a:p>
            <a:pPr marL="0" indent="0">
              <a:buFont typeface="Arial" pitchFamily="34" charset="0"/>
              <a:buNone/>
            </a:pPr>
            <a:endParaRPr lang="en-GB" sz="2000" b="1"/>
          </a:p>
          <a:p>
            <a:pPr marL="0" indent="0">
              <a:buFont typeface="Arial" pitchFamily="34" charset="0"/>
              <a:buNone/>
            </a:pPr>
            <a:endParaRPr lang="en-GB" sz="2000" b="1"/>
          </a:p>
          <a:p>
            <a:pPr marL="0" indent="0">
              <a:buFont typeface="Arial" pitchFamily="34" charset="0"/>
              <a:buNone/>
            </a:pPr>
            <a:endParaRPr lang="en-GB" sz="2000" b="1"/>
          </a:p>
          <a:p>
            <a:pPr marL="0" indent="0">
              <a:buFont typeface="Arial" pitchFamily="34" charset="0"/>
              <a:buNone/>
            </a:pPr>
            <a:endParaRPr lang="en-GB" sz="2000" b="1"/>
          </a:p>
          <a:p>
            <a:pPr marL="0" indent="0">
              <a:buFont typeface="Arial" pitchFamily="34" charset="0"/>
              <a:buNone/>
            </a:pPr>
            <a:endParaRPr lang="en-GB" sz="2000" b="1"/>
          </a:p>
          <a:p>
            <a:pPr marL="0" indent="0">
              <a:buFont typeface="Arial" pitchFamily="34" charset="0"/>
              <a:buNone/>
            </a:pPr>
            <a:endParaRPr lang="en-GB" sz="2000" b="1"/>
          </a:p>
          <a:p>
            <a:pPr marL="0" indent="0">
              <a:buFont typeface="Arial" pitchFamily="34" charset="0"/>
              <a:buNone/>
            </a:pPr>
            <a:endParaRPr lang="en-GB" sz="2000" b="1"/>
          </a:p>
          <a:p>
            <a:pPr marL="0" indent="0">
              <a:buFont typeface="Arial" pitchFamily="34" charset="0"/>
              <a:buNone/>
            </a:pPr>
            <a:endParaRPr lang="en-GB" sz="2000" b="1"/>
          </a:p>
          <a:p>
            <a:pPr marL="0" indent="0">
              <a:buFont typeface="Arial" pitchFamily="34" charset="0"/>
              <a:buNone/>
            </a:pPr>
            <a:r>
              <a:rPr lang="en-GB" sz="2000" b="1"/>
              <a:t>Details in the following talks</a:t>
            </a:r>
          </a:p>
          <a:p>
            <a:pPr marL="0" indent="0">
              <a:buFont typeface="Arial" pitchFamily="34" charset="0"/>
              <a:buNone/>
            </a:pPr>
            <a:endParaRPr lang="en-GB" sz="1200"/>
          </a:p>
          <a:p>
            <a:pPr marL="0" indent="0">
              <a:buFont typeface="Arial" pitchFamily="34" charset="0"/>
              <a:buNone/>
            </a:pPr>
            <a:endParaRPr lang="en-GB" sz="1200"/>
          </a:p>
          <a:p>
            <a:pPr>
              <a:buFontTx/>
              <a:buChar char="-"/>
            </a:pPr>
            <a:endParaRPr lang="en-GB" sz="1200"/>
          </a:p>
          <a:p>
            <a:endParaRPr lang="en-GB" dirty="0"/>
          </a:p>
        </p:txBody>
      </p:sp>
      <p:pic>
        <p:nvPicPr>
          <p:cNvPr id="28" name="Picture 27" descr="A close-up of a circuit board&#10;&#10;AI-generated content may be incorrect.">
            <a:extLst>
              <a:ext uri="{FF2B5EF4-FFF2-40B4-BE49-F238E27FC236}">
                <a16:creationId xmlns:a16="http://schemas.microsoft.com/office/drawing/2014/main" id="{0A8D8902-773E-4F3E-975F-5FCF629B4B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3708" y="3146733"/>
            <a:ext cx="2948083" cy="2789796"/>
          </a:xfrm>
          <a:prstGeom prst="rect">
            <a:avLst/>
          </a:prstGeom>
        </p:spPr>
      </p:pic>
      <p:pic>
        <p:nvPicPr>
          <p:cNvPr id="29" name="Picture 28" descr="A diagram of a device&#10;&#10;AI-generated content may be incorrect.">
            <a:extLst>
              <a:ext uri="{FF2B5EF4-FFF2-40B4-BE49-F238E27FC236}">
                <a16:creationId xmlns:a16="http://schemas.microsoft.com/office/drawing/2014/main" id="{2F6617C5-0671-4019-8886-FD23507040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24922" y="1690688"/>
            <a:ext cx="2743199" cy="1063413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187E51AA-687F-4E70-A94E-A796E9D50E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6885" y="3317164"/>
            <a:ext cx="2680280" cy="261936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EB815DA3-52F1-4460-9FE9-80C513CE2C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917" y="2896500"/>
            <a:ext cx="4032699" cy="3144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8955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DFF449EB-DC8F-4C34-9C1D-6E440B237A53}"/>
              </a:ext>
            </a:extLst>
          </p:cNvPr>
          <p:cNvSpPr txBox="1">
            <a:spLocks/>
          </p:cNvSpPr>
          <p:nvPr/>
        </p:nvSpPr>
        <p:spPr>
          <a:xfrm>
            <a:off x="762000" y="427038"/>
            <a:ext cx="1097280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dirty="0" err="1"/>
              <a:t>LHCb</a:t>
            </a:r>
            <a:r>
              <a:rPr lang="sl-SI" dirty="0"/>
              <a:t> </a:t>
            </a:r>
            <a:r>
              <a:rPr lang="sl-SI" dirty="0" err="1"/>
              <a:t>upgrade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3D33C02-30B0-44E0-87E5-EB78E55E82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384" y="1134223"/>
            <a:ext cx="6336704" cy="3774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5A05906-64D0-4EFC-BD11-8E72935D8A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912" y="2568656"/>
            <a:ext cx="5483456" cy="271426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AE93B10-80C7-4A2C-818C-CB19B742AE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36360" y="1581349"/>
            <a:ext cx="2517499" cy="215076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566686A-C499-4FE2-AAFB-938204797E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1504408"/>
            <a:ext cx="3100604" cy="242138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267CA87-56A1-4FF4-B9EA-2700737FEE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76120" y="3885663"/>
            <a:ext cx="3528392" cy="2618402"/>
          </a:xfrm>
          <a:prstGeom prst="rect">
            <a:avLst/>
          </a:prstGeom>
        </p:spPr>
      </p:pic>
      <p:pic>
        <p:nvPicPr>
          <p:cNvPr id="17" name="Picture 2" descr="JSI-Jožef Stefan Institute - ESEIA - European Sustainable Energy Innovation  Alliance">
            <a:extLst>
              <a:ext uri="{FF2B5EF4-FFF2-40B4-BE49-F238E27FC236}">
                <a16:creationId xmlns:a16="http://schemas.microsoft.com/office/drawing/2014/main" id="{269DF88E-352B-4423-855A-EC6593C093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0376" y="250291"/>
            <a:ext cx="2475151" cy="707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hlinkClick r:id="rId9"/>
            <a:extLst>
              <a:ext uri="{FF2B5EF4-FFF2-40B4-BE49-F238E27FC236}">
                <a16:creationId xmlns:a16="http://schemas.microsoft.com/office/drawing/2014/main" id="{B86FB2F2-3CB9-4F83-A87C-1D6ADFB56587}"/>
              </a:ext>
            </a:extLst>
          </p:cNvPr>
          <p:cNvSpPr txBox="1"/>
          <p:nvPr/>
        </p:nvSpPr>
        <p:spPr>
          <a:xfrm>
            <a:off x="541273" y="398765"/>
            <a:ext cx="2820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>
                <a:solidFill>
                  <a:schemeClr val="tx2"/>
                </a:solidFill>
              </a:rPr>
              <a:t>LINK:  </a:t>
            </a:r>
            <a:r>
              <a:rPr lang="sl-SI" dirty="0" err="1">
                <a:solidFill>
                  <a:schemeClr val="tx2"/>
                </a:solidFill>
              </a:rPr>
              <a:t>Floris</a:t>
            </a:r>
            <a:r>
              <a:rPr lang="sl-SI" dirty="0">
                <a:solidFill>
                  <a:schemeClr val="tx2"/>
                </a:solidFill>
              </a:rPr>
              <a:t> </a:t>
            </a:r>
            <a:r>
              <a:rPr lang="sl-SI" dirty="0" err="1">
                <a:solidFill>
                  <a:schemeClr val="tx2"/>
                </a:solidFill>
              </a:rPr>
              <a:t>Kaizer</a:t>
            </a:r>
            <a:r>
              <a:rPr lang="sl-SI" dirty="0">
                <a:solidFill>
                  <a:schemeClr val="tx2"/>
                </a:solidFill>
              </a:rPr>
              <a:t> Talk </a:t>
            </a:r>
          </a:p>
          <a:p>
            <a:endParaRPr lang="en-US" dirty="0"/>
          </a:p>
        </p:txBody>
      </p:sp>
      <p:sp>
        <p:nvSpPr>
          <p:cNvPr id="13" name="Google Shape;198;p20">
            <a:extLst>
              <a:ext uri="{FF2B5EF4-FFF2-40B4-BE49-F238E27FC236}">
                <a16:creationId xmlns:a16="http://schemas.microsoft.com/office/drawing/2014/main" id="{8698E23D-1606-40F0-B876-3CFC4F26E35C}"/>
              </a:ext>
            </a:extLst>
          </p:cNvPr>
          <p:cNvSpPr/>
          <p:nvPr/>
        </p:nvSpPr>
        <p:spPr>
          <a:xfrm>
            <a:off x="52465" y="6533784"/>
            <a:ext cx="1531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28.3.2026                                                                  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99;p20">
            <a:extLst>
              <a:ext uri="{FF2B5EF4-FFF2-40B4-BE49-F238E27FC236}">
                <a16:creationId xmlns:a16="http://schemas.microsoft.com/office/drawing/2014/main" id="{D8170783-92E2-49A3-A748-E4AD355B0392}"/>
              </a:ext>
            </a:extLst>
          </p:cNvPr>
          <p:cNvSpPr/>
          <p:nvPr/>
        </p:nvSpPr>
        <p:spPr>
          <a:xfrm>
            <a:off x="10238820" y="6518259"/>
            <a:ext cx="1118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Page 9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200;p20">
            <a:extLst>
              <a:ext uri="{FF2B5EF4-FFF2-40B4-BE49-F238E27FC236}">
                <a16:creationId xmlns:a16="http://schemas.microsoft.com/office/drawing/2014/main" id="{35C3861E-D9F8-47FA-922D-AB51AB09205F}"/>
              </a:ext>
            </a:extLst>
          </p:cNvPr>
          <p:cNvSpPr/>
          <p:nvPr/>
        </p:nvSpPr>
        <p:spPr>
          <a:xfrm>
            <a:off x="5048154" y="6488700"/>
            <a:ext cx="3640134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u="sng" dirty="0">
                <a:latin typeface="Calibri"/>
                <a:ea typeface="Calibri"/>
                <a:cs typeface="Calibri"/>
                <a:sym typeface="Calibri"/>
              </a:rPr>
              <a:t>Andrej.Seljak@ijs.si</a:t>
            </a:r>
            <a:r>
              <a:rPr lang="sl-SI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                            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987616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DFF449EB-DC8F-4C34-9C1D-6E440B237A53}"/>
              </a:ext>
            </a:extLst>
          </p:cNvPr>
          <p:cNvSpPr txBox="1">
            <a:spLocks/>
          </p:cNvSpPr>
          <p:nvPr/>
        </p:nvSpPr>
        <p:spPr>
          <a:xfrm>
            <a:off x="762000" y="427038"/>
            <a:ext cx="1097280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dirty="0" err="1"/>
              <a:t>LHCb</a:t>
            </a:r>
            <a:r>
              <a:rPr lang="sl-SI" dirty="0"/>
              <a:t> </a:t>
            </a:r>
            <a:r>
              <a:rPr lang="sl-SI" dirty="0" err="1"/>
              <a:t>upgrade</a:t>
            </a:r>
            <a:endParaRPr lang="en-US" dirty="0"/>
          </a:p>
        </p:txBody>
      </p:sp>
      <p:pic>
        <p:nvPicPr>
          <p:cNvPr id="17" name="Picture 2" descr="JSI-Jožef Stefan Institute - ESEIA - European Sustainable Energy Innovation  Alliance">
            <a:extLst>
              <a:ext uri="{FF2B5EF4-FFF2-40B4-BE49-F238E27FC236}">
                <a16:creationId xmlns:a16="http://schemas.microsoft.com/office/drawing/2014/main" id="{269DF88E-352B-4423-855A-EC6593C093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0376" y="250291"/>
            <a:ext cx="2475151" cy="707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hlinkClick r:id="rId4"/>
            <a:extLst>
              <a:ext uri="{FF2B5EF4-FFF2-40B4-BE49-F238E27FC236}">
                <a16:creationId xmlns:a16="http://schemas.microsoft.com/office/drawing/2014/main" id="{B86FB2F2-3CB9-4F83-A87C-1D6ADFB56587}"/>
              </a:ext>
            </a:extLst>
          </p:cNvPr>
          <p:cNvSpPr txBox="1"/>
          <p:nvPr/>
        </p:nvSpPr>
        <p:spPr>
          <a:xfrm>
            <a:off x="541273" y="398765"/>
            <a:ext cx="2820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>
                <a:solidFill>
                  <a:schemeClr val="tx2"/>
                </a:solidFill>
              </a:rPr>
              <a:t>Vlad </a:t>
            </a:r>
            <a:r>
              <a:rPr lang="sl-SI" dirty="0" err="1">
                <a:solidFill>
                  <a:schemeClr val="tx2"/>
                </a:solidFill>
              </a:rPr>
              <a:t>Mihai</a:t>
            </a:r>
            <a:r>
              <a:rPr lang="sl-SI" dirty="0">
                <a:solidFill>
                  <a:schemeClr val="tx2"/>
                </a:solidFill>
              </a:rPr>
              <a:t> </a:t>
            </a:r>
            <a:r>
              <a:rPr lang="sl-SI" dirty="0" err="1">
                <a:solidFill>
                  <a:schemeClr val="tx2"/>
                </a:solidFill>
              </a:rPr>
              <a:t>Placinta</a:t>
            </a:r>
            <a:r>
              <a:rPr lang="sl-SI" dirty="0">
                <a:solidFill>
                  <a:schemeClr val="tx2"/>
                </a:solidFill>
              </a:rPr>
              <a:t> </a:t>
            </a:r>
          </a:p>
          <a:p>
            <a:endParaRPr lang="en-US" dirty="0"/>
          </a:p>
        </p:txBody>
      </p:sp>
      <p:sp>
        <p:nvSpPr>
          <p:cNvPr id="13" name="Google Shape;198;p20">
            <a:extLst>
              <a:ext uri="{FF2B5EF4-FFF2-40B4-BE49-F238E27FC236}">
                <a16:creationId xmlns:a16="http://schemas.microsoft.com/office/drawing/2014/main" id="{8698E23D-1606-40F0-B876-3CFC4F26E35C}"/>
              </a:ext>
            </a:extLst>
          </p:cNvPr>
          <p:cNvSpPr/>
          <p:nvPr/>
        </p:nvSpPr>
        <p:spPr>
          <a:xfrm>
            <a:off x="52465" y="6533784"/>
            <a:ext cx="1531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28.3.2026                                                                  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99;p20">
            <a:extLst>
              <a:ext uri="{FF2B5EF4-FFF2-40B4-BE49-F238E27FC236}">
                <a16:creationId xmlns:a16="http://schemas.microsoft.com/office/drawing/2014/main" id="{D8170783-92E2-49A3-A748-E4AD355B0392}"/>
              </a:ext>
            </a:extLst>
          </p:cNvPr>
          <p:cNvSpPr/>
          <p:nvPr/>
        </p:nvSpPr>
        <p:spPr>
          <a:xfrm>
            <a:off x="10238820" y="6518259"/>
            <a:ext cx="1118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Page 10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200;p20">
            <a:extLst>
              <a:ext uri="{FF2B5EF4-FFF2-40B4-BE49-F238E27FC236}">
                <a16:creationId xmlns:a16="http://schemas.microsoft.com/office/drawing/2014/main" id="{35C3861E-D9F8-47FA-922D-AB51AB09205F}"/>
              </a:ext>
            </a:extLst>
          </p:cNvPr>
          <p:cNvSpPr/>
          <p:nvPr/>
        </p:nvSpPr>
        <p:spPr>
          <a:xfrm>
            <a:off x="5048154" y="6488700"/>
            <a:ext cx="3640134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u="sng" dirty="0">
                <a:latin typeface="Calibri"/>
                <a:ea typeface="Calibri"/>
                <a:cs typeface="Calibri"/>
                <a:sym typeface="Calibri"/>
              </a:rPr>
              <a:t>Andrej.Seljak@ijs.si</a:t>
            </a:r>
            <a:r>
              <a:rPr lang="sl-SI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                            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DF46C89-52D7-4C6A-861D-AB70CE3ABE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9616" y="1126652"/>
            <a:ext cx="7056784" cy="5332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2520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DFF449EB-DC8F-4C34-9C1D-6E440B237A53}"/>
              </a:ext>
            </a:extLst>
          </p:cNvPr>
          <p:cNvSpPr txBox="1">
            <a:spLocks/>
          </p:cNvSpPr>
          <p:nvPr/>
        </p:nvSpPr>
        <p:spPr>
          <a:xfrm>
            <a:off x="762000" y="427038"/>
            <a:ext cx="1097280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dirty="0"/>
              <a:t>Outlook</a:t>
            </a:r>
            <a:endParaRPr lang="en-US" dirty="0"/>
          </a:p>
        </p:txBody>
      </p:sp>
      <p:pic>
        <p:nvPicPr>
          <p:cNvPr id="17" name="Picture 2" descr="JSI-Jožef Stefan Institute - ESEIA - European Sustainable Energy Innovation  Alliance">
            <a:extLst>
              <a:ext uri="{FF2B5EF4-FFF2-40B4-BE49-F238E27FC236}">
                <a16:creationId xmlns:a16="http://schemas.microsoft.com/office/drawing/2014/main" id="{269DF88E-352B-4423-855A-EC6593C093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0376" y="250291"/>
            <a:ext cx="2475151" cy="707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Google Shape;198;p20">
            <a:extLst>
              <a:ext uri="{FF2B5EF4-FFF2-40B4-BE49-F238E27FC236}">
                <a16:creationId xmlns:a16="http://schemas.microsoft.com/office/drawing/2014/main" id="{8698E23D-1606-40F0-B876-3CFC4F26E35C}"/>
              </a:ext>
            </a:extLst>
          </p:cNvPr>
          <p:cNvSpPr/>
          <p:nvPr/>
        </p:nvSpPr>
        <p:spPr>
          <a:xfrm>
            <a:off x="52465" y="6533784"/>
            <a:ext cx="1531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28.3.2026                                                                  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99;p20">
            <a:extLst>
              <a:ext uri="{FF2B5EF4-FFF2-40B4-BE49-F238E27FC236}">
                <a16:creationId xmlns:a16="http://schemas.microsoft.com/office/drawing/2014/main" id="{D8170783-92E2-49A3-A748-E4AD355B0392}"/>
              </a:ext>
            </a:extLst>
          </p:cNvPr>
          <p:cNvSpPr/>
          <p:nvPr/>
        </p:nvSpPr>
        <p:spPr>
          <a:xfrm>
            <a:off x="10238820" y="6518259"/>
            <a:ext cx="1118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Page 11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200;p20">
            <a:extLst>
              <a:ext uri="{FF2B5EF4-FFF2-40B4-BE49-F238E27FC236}">
                <a16:creationId xmlns:a16="http://schemas.microsoft.com/office/drawing/2014/main" id="{35C3861E-D9F8-47FA-922D-AB51AB09205F}"/>
              </a:ext>
            </a:extLst>
          </p:cNvPr>
          <p:cNvSpPr/>
          <p:nvPr/>
        </p:nvSpPr>
        <p:spPr>
          <a:xfrm>
            <a:off x="5048154" y="6488700"/>
            <a:ext cx="3640134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u="sng" dirty="0">
                <a:latin typeface="Calibri"/>
                <a:ea typeface="Calibri"/>
                <a:cs typeface="Calibri"/>
                <a:sym typeface="Calibri"/>
              </a:rPr>
              <a:t>Andrej.Seljak@ijs.si</a:t>
            </a:r>
            <a:r>
              <a:rPr lang="sl-SI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                            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379EFE-01EE-4E04-9B31-2BCFC45F4FBC}"/>
              </a:ext>
            </a:extLst>
          </p:cNvPr>
          <p:cNvSpPr/>
          <p:nvPr/>
        </p:nvSpPr>
        <p:spPr>
          <a:xfrm>
            <a:off x="623392" y="1103618"/>
            <a:ext cx="9289032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Out</a:t>
            </a:r>
            <a:r>
              <a:rPr lang="sl-SI" sz="2800" dirty="0" err="1"/>
              <a:t>look</a:t>
            </a:r>
            <a:r>
              <a:rPr lang="en-US" sz="2800" dirty="0"/>
              <a:t> of today’s Context and </a:t>
            </a:r>
            <a:r>
              <a:rPr lang="en-US" sz="2800" dirty="0" err="1"/>
              <a:t>LHCb</a:t>
            </a:r>
            <a:r>
              <a:rPr lang="en-US" sz="2800" dirty="0"/>
              <a:t> experiment</a:t>
            </a:r>
            <a:r>
              <a:rPr lang="sl-SI" sz="2800" dirty="0"/>
              <a:t> </a:t>
            </a:r>
            <a:r>
              <a:rPr lang="en-US" sz="2800" dirty="0"/>
              <a:t>upgrade</a:t>
            </a:r>
            <a:r>
              <a:rPr lang="sl-SI" sz="2800" dirty="0"/>
              <a:t>:</a:t>
            </a:r>
          </a:p>
          <a:p>
            <a:r>
              <a:rPr lang="sl-SI" sz="1600" dirty="0"/>
              <a:t>            </a:t>
            </a:r>
            <a:endParaRPr lang="en-US" sz="1600" dirty="0"/>
          </a:p>
          <a:p>
            <a:pPr marL="457200" indent="-457200">
              <a:buFontTx/>
              <a:buChar char="-"/>
            </a:pPr>
            <a:r>
              <a:rPr lang="en-US" sz="1600" b="1" dirty="0" err="1"/>
              <a:t>FastRICH</a:t>
            </a:r>
            <a:r>
              <a:rPr lang="en-US" sz="1600" b="1" dirty="0"/>
              <a:t> ASIC</a:t>
            </a:r>
            <a:r>
              <a:rPr lang="sl-SI" sz="1600" b="1" dirty="0"/>
              <a:t> </a:t>
            </a:r>
            <a:r>
              <a:rPr lang="en-US" sz="1600" b="1" dirty="0"/>
              <a:t>based electronics</a:t>
            </a:r>
            <a:endParaRPr lang="sl-SI" sz="1600" b="1" dirty="0"/>
          </a:p>
          <a:p>
            <a:r>
              <a:rPr lang="sl-SI" sz="1600" dirty="0"/>
              <a:t>         </a:t>
            </a:r>
            <a:r>
              <a:rPr lang="sl-SI" sz="1600" dirty="0" err="1"/>
              <a:t>Proven</a:t>
            </a:r>
            <a:r>
              <a:rPr lang="sl-SI" sz="1600" dirty="0"/>
              <a:t> </a:t>
            </a:r>
            <a:r>
              <a:rPr lang="sl-SI" sz="1600" dirty="0" err="1"/>
              <a:t>technology</a:t>
            </a:r>
            <a:r>
              <a:rPr lang="sl-SI" sz="1600" dirty="0"/>
              <a:t> </a:t>
            </a:r>
          </a:p>
          <a:p>
            <a:endParaRPr lang="en-US" sz="1600" dirty="0"/>
          </a:p>
          <a:p>
            <a:pPr marL="457200" indent="-457200">
              <a:buFontTx/>
              <a:buChar char="-"/>
            </a:pPr>
            <a:r>
              <a:rPr lang="en-US" sz="1600" b="1" dirty="0"/>
              <a:t>Photodetectors</a:t>
            </a:r>
            <a:endParaRPr lang="sl-SI" sz="1600" b="1" dirty="0"/>
          </a:p>
          <a:p>
            <a:r>
              <a:rPr lang="sl-SI" sz="1600" dirty="0"/>
              <a:t>           </a:t>
            </a:r>
            <a:r>
              <a:rPr lang="sl-SI" sz="1600" dirty="0" err="1"/>
              <a:t>Mitigate</a:t>
            </a:r>
            <a:r>
              <a:rPr lang="sl-SI" sz="1600" dirty="0"/>
              <a:t> </a:t>
            </a:r>
            <a:r>
              <a:rPr lang="sl-SI" sz="1600" dirty="0" err="1"/>
              <a:t>SiPM</a:t>
            </a:r>
            <a:r>
              <a:rPr lang="sl-SI" sz="1600" dirty="0"/>
              <a:t> </a:t>
            </a:r>
            <a:r>
              <a:rPr lang="sl-SI" sz="1600" dirty="0" err="1"/>
              <a:t>radiation</a:t>
            </a:r>
            <a:r>
              <a:rPr lang="sl-SI" sz="1600" dirty="0"/>
              <a:t> </a:t>
            </a:r>
            <a:r>
              <a:rPr lang="sl-SI" sz="1600" dirty="0" err="1"/>
              <a:t>hardness</a:t>
            </a:r>
            <a:r>
              <a:rPr lang="sl-SI" sz="1600" dirty="0"/>
              <a:t> </a:t>
            </a:r>
            <a:r>
              <a:rPr lang="sl-SI" sz="1600" dirty="0" err="1"/>
              <a:t>isuess</a:t>
            </a:r>
            <a:endParaRPr lang="sl-SI" sz="1600" dirty="0"/>
          </a:p>
          <a:p>
            <a:r>
              <a:rPr lang="sl-SI" sz="1600" dirty="0"/>
              <a:t>          LAPPD </a:t>
            </a:r>
            <a:r>
              <a:rPr lang="sl-SI" sz="1600" dirty="0" err="1"/>
              <a:t>needs</a:t>
            </a:r>
            <a:r>
              <a:rPr lang="sl-SI" sz="1600" dirty="0"/>
              <a:t> </a:t>
            </a:r>
            <a:r>
              <a:rPr lang="sl-SI" sz="1600" dirty="0" err="1"/>
              <a:t>electronics</a:t>
            </a:r>
            <a:r>
              <a:rPr lang="sl-SI" sz="1600" dirty="0"/>
              <a:t> </a:t>
            </a:r>
            <a:r>
              <a:rPr lang="sl-SI" sz="1600" dirty="0" err="1"/>
              <a:t>development</a:t>
            </a:r>
            <a:r>
              <a:rPr lang="sl-SI" sz="1600" dirty="0"/>
              <a:t> (</a:t>
            </a:r>
            <a:r>
              <a:rPr lang="sl-SI" sz="1600" dirty="0" err="1"/>
              <a:t>new</a:t>
            </a:r>
            <a:r>
              <a:rPr lang="sl-SI" sz="1600" dirty="0"/>
              <a:t> </a:t>
            </a:r>
            <a:r>
              <a:rPr lang="sl-SI" sz="1600" dirty="0" err="1"/>
              <a:t>ASICs</a:t>
            </a:r>
            <a:r>
              <a:rPr lang="sl-SI" sz="1600" dirty="0"/>
              <a:t>)</a:t>
            </a:r>
          </a:p>
          <a:p>
            <a:r>
              <a:rPr lang="sl-SI" sz="1600" dirty="0"/>
              <a:t>      </a:t>
            </a:r>
            <a:endParaRPr lang="en-US" sz="1600" dirty="0"/>
          </a:p>
          <a:p>
            <a:pPr marL="457200" indent="-457200">
              <a:buFontTx/>
              <a:buChar char="-"/>
            </a:pPr>
            <a:r>
              <a:rPr lang="en-US" sz="1600" b="1" dirty="0"/>
              <a:t>Prototypes and operation at the SPS beam tests</a:t>
            </a:r>
            <a:endParaRPr lang="sl-SI" sz="1600" b="1" dirty="0"/>
          </a:p>
          <a:p>
            <a:r>
              <a:rPr lang="sl-SI" sz="1600" dirty="0"/>
              <a:t>          </a:t>
            </a:r>
            <a:r>
              <a:rPr lang="sl-SI" sz="1600" dirty="0" err="1"/>
              <a:t>Promising</a:t>
            </a:r>
            <a:r>
              <a:rPr lang="sl-SI" sz="1600" dirty="0"/>
              <a:t> </a:t>
            </a:r>
            <a:r>
              <a:rPr lang="sl-SI" sz="1600" dirty="0" err="1"/>
              <a:t>results</a:t>
            </a:r>
            <a:r>
              <a:rPr lang="sl-SI" sz="1600" dirty="0"/>
              <a:t>, </a:t>
            </a:r>
            <a:r>
              <a:rPr lang="sl-SI" sz="1600" dirty="0" err="1"/>
              <a:t>development</a:t>
            </a:r>
            <a:r>
              <a:rPr lang="sl-SI" sz="1600" dirty="0"/>
              <a:t> </a:t>
            </a:r>
            <a:r>
              <a:rPr lang="sl-SI" sz="1600" dirty="0" err="1"/>
              <a:t>continues</a:t>
            </a:r>
            <a:endParaRPr lang="sl-SI" sz="1600" dirty="0"/>
          </a:p>
          <a:p>
            <a:r>
              <a:rPr lang="sl-SI" sz="1600" dirty="0"/>
              <a:t>           </a:t>
            </a:r>
            <a:r>
              <a:rPr lang="sl-SI" sz="1600" dirty="0" err="1"/>
              <a:t>Integration</a:t>
            </a:r>
            <a:r>
              <a:rPr lang="sl-SI" sz="1600" dirty="0"/>
              <a:t> </a:t>
            </a:r>
            <a:r>
              <a:rPr lang="sl-SI" sz="1600" dirty="0" err="1"/>
              <a:t>into</a:t>
            </a:r>
            <a:r>
              <a:rPr lang="sl-SI" sz="1600" dirty="0"/>
              <a:t> </a:t>
            </a:r>
            <a:r>
              <a:rPr lang="sl-SI" sz="1600" dirty="0" err="1"/>
              <a:t>frame</a:t>
            </a:r>
            <a:r>
              <a:rPr lang="sl-SI" sz="1600" dirty="0"/>
              <a:t> is </a:t>
            </a:r>
            <a:r>
              <a:rPr lang="sl-SI" sz="1600" dirty="0" err="1"/>
              <a:t>challenging</a:t>
            </a:r>
            <a:endParaRPr lang="sl-SI" sz="1600" dirty="0"/>
          </a:p>
          <a:p>
            <a:pPr marL="457200" indent="-457200">
              <a:buFontTx/>
              <a:buChar char="-"/>
            </a:pPr>
            <a:endParaRPr lang="sl-SI" sz="1600" dirty="0"/>
          </a:p>
          <a:p>
            <a:pPr marL="457200" indent="-457200">
              <a:buFontTx/>
              <a:buChar char="-"/>
            </a:pPr>
            <a:r>
              <a:rPr lang="sl-SI" sz="1600" b="1" dirty="0"/>
              <a:t>Future </a:t>
            </a:r>
            <a:r>
              <a:rPr lang="sl-SI" sz="1600" b="1" dirty="0" err="1"/>
              <a:t>forecast</a:t>
            </a:r>
            <a:r>
              <a:rPr lang="sl-SI" sz="1600" b="1" dirty="0"/>
              <a:t>:</a:t>
            </a:r>
          </a:p>
          <a:p>
            <a:r>
              <a:rPr lang="sl-SI" sz="1600" dirty="0"/>
              <a:t>          </a:t>
            </a:r>
            <a:r>
              <a:rPr lang="sl-SI" sz="1600" dirty="0" err="1"/>
              <a:t>This</a:t>
            </a:r>
            <a:r>
              <a:rPr lang="sl-SI" sz="1600" dirty="0"/>
              <a:t> </a:t>
            </a:r>
            <a:r>
              <a:rPr lang="sl-SI" sz="1600" dirty="0" err="1"/>
              <a:t>sytem</a:t>
            </a:r>
            <a:r>
              <a:rPr lang="sl-SI" sz="1600" dirty="0"/>
              <a:t> </a:t>
            </a:r>
            <a:r>
              <a:rPr lang="sl-SI" sz="1600" dirty="0" err="1"/>
              <a:t>will</a:t>
            </a:r>
            <a:r>
              <a:rPr lang="sl-SI" sz="1600" dirty="0"/>
              <a:t> note </a:t>
            </a:r>
            <a:r>
              <a:rPr lang="sl-SI" sz="1600" dirty="0" err="1"/>
              <a:t>work</a:t>
            </a:r>
            <a:r>
              <a:rPr lang="sl-SI" sz="1600" dirty="0"/>
              <a:t> </a:t>
            </a:r>
            <a:r>
              <a:rPr lang="sl-SI" sz="1600" dirty="0" err="1"/>
              <a:t>with</a:t>
            </a:r>
            <a:r>
              <a:rPr lang="sl-SI" sz="1600" dirty="0"/>
              <a:t> </a:t>
            </a:r>
            <a:r>
              <a:rPr lang="sl-SI" sz="1600" dirty="0" err="1"/>
              <a:t>pixel</a:t>
            </a:r>
            <a:r>
              <a:rPr lang="sl-SI" sz="1600" dirty="0"/>
              <a:t> </a:t>
            </a:r>
            <a:r>
              <a:rPr lang="sl-SI" sz="1600" dirty="0" err="1"/>
              <a:t>pitch</a:t>
            </a:r>
            <a:r>
              <a:rPr lang="sl-SI" sz="1600" dirty="0"/>
              <a:t> </a:t>
            </a:r>
            <a:r>
              <a:rPr lang="sl-SI" sz="1600" dirty="0" err="1"/>
              <a:t>below</a:t>
            </a:r>
            <a:r>
              <a:rPr lang="sl-SI" sz="1600" dirty="0"/>
              <a:t> 3 mm, </a:t>
            </a:r>
            <a:r>
              <a:rPr lang="sl-SI" sz="1600" dirty="0" err="1"/>
              <a:t>needed</a:t>
            </a:r>
            <a:r>
              <a:rPr lang="sl-SI" sz="1600" dirty="0"/>
              <a:t> </a:t>
            </a:r>
            <a:r>
              <a:rPr lang="sl-SI" sz="1600" dirty="0" err="1"/>
              <a:t>for</a:t>
            </a:r>
            <a:r>
              <a:rPr lang="sl-SI" sz="1600" dirty="0"/>
              <a:t> </a:t>
            </a:r>
            <a:r>
              <a:rPr lang="sl-SI" sz="1600" dirty="0" err="1"/>
              <a:t>high</a:t>
            </a:r>
            <a:r>
              <a:rPr lang="sl-SI" sz="1600" dirty="0"/>
              <a:t> </a:t>
            </a:r>
            <a:r>
              <a:rPr lang="sl-SI" sz="1600" dirty="0" err="1"/>
              <a:t>lumi</a:t>
            </a:r>
            <a:r>
              <a:rPr lang="sl-SI" sz="1600" dirty="0"/>
              <a:t>. </a:t>
            </a:r>
          </a:p>
          <a:p>
            <a:r>
              <a:rPr lang="sl-SI" sz="1600" dirty="0"/>
              <a:t>          </a:t>
            </a:r>
            <a:r>
              <a:rPr lang="sl-SI" sz="1600" dirty="0" err="1"/>
              <a:t>Someting</a:t>
            </a:r>
            <a:r>
              <a:rPr lang="sl-SI" sz="1600" dirty="0"/>
              <a:t> </a:t>
            </a:r>
            <a:r>
              <a:rPr lang="sl-SI" sz="1600" dirty="0" err="1"/>
              <a:t>completly</a:t>
            </a:r>
            <a:r>
              <a:rPr lang="sl-SI" sz="1600" dirty="0"/>
              <a:t> </a:t>
            </a:r>
            <a:r>
              <a:rPr lang="sl-SI" sz="1600" dirty="0" err="1"/>
              <a:t>new</a:t>
            </a:r>
            <a:r>
              <a:rPr lang="sl-SI" sz="1600" dirty="0"/>
              <a:t> </a:t>
            </a:r>
            <a:r>
              <a:rPr lang="sl-SI" sz="1600" dirty="0" err="1"/>
              <a:t>needs</a:t>
            </a:r>
            <a:r>
              <a:rPr lang="sl-SI" sz="1600" dirty="0"/>
              <a:t> to be </a:t>
            </a:r>
            <a:r>
              <a:rPr lang="sl-SI" sz="1600" dirty="0" err="1"/>
              <a:t>tought</a:t>
            </a:r>
            <a:r>
              <a:rPr lang="sl-SI" sz="1600" dirty="0"/>
              <a:t> </a:t>
            </a:r>
            <a:r>
              <a:rPr lang="sl-SI" sz="1600" dirty="0" err="1"/>
              <a:t>for</a:t>
            </a:r>
            <a:r>
              <a:rPr lang="sl-SI" sz="1600" dirty="0"/>
              <a:t> </a:t>
            </a:r>
            <a:r>
              <a:rPr lang="sl-SI" sz="1600" dirty="0" err="1"/>
              <a:t>the</a:t>
            </a:r>
            <a:r>
              <a:rPr lang="sl-SI" sz="1600" dirty="0"/>
              <a:t> future!  Some </a:t>
            </a:r>
            <a:r>
              <a:rPr lang="sl-SI" sz="1600" dirty="0" err="1"/>
              <a:t>ideas</a:t>
            </a:r>
            <a:r>
              <a:rPr lang="sl-SI" sz="1600" dirty="0"/>
              <a:t> are </a:t>
            </a:r>
            <a:r>
              <a:rPr lang="sl-SI" sz="1600" dirty="0" err="1"/>
              <a:t>emerging</a:t>
            </a:r>
            <a:r>
              <a:rPr lang="sl-SI" sz="1600" dirty="0"/>
              <a:t>!</a:t>
            </a:r>
          </a:p>
          <a:p>
            <a:endParaRPr lang="sl-SI" sz="1600" dirty="0"/>
          </a:p>
          <a:p>
            <a:endParaRPr lang="sl-SI" sz="1600" dirty="0"/>
          </a:p>
          <a:p>
            <a:pPr marL="457200" indent="-457200">
              <a:buFontTx/>
              <a:buChar char="-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44774834"/>
      </p:ext>
    </p:extLst>
  </p:cSld>
  <p:clrMapOvr>
    <a:masterClrMapping/>
  </p:clrMapOvr>
</p:sld>
</file>

<file path=ppt/theme/theme1.xml><?xml version="1.0" encoding="utf-8"?>
<a:theme xmlns:a="http://schemas.openxmlformats.org/drawingml/2006/main" name="PlanHab_Final_Meeting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59202</TotalTime>
  <Words>574</Words>
  <Application>Microsoft Office PowerPoint</Application>
  <PresentationFormat>Widescreen</PresentationFormat>
  <Paragraphs>154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Titillium</vt:lpstr>
      <vt:lpstr>Wingdings</vt:lpstr>
      <vt:lpstr>PlanHab_Final_Meeting_Template</vt:lpstr>
      <vt:lpstr>LHCb RICH Upgrades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Electronics description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Marjan Verč</dc:creator>
  <cp:lastModifiedBy>andrej seljak</cp:lastModifiedBy>
  <cp:revision>621</cp:revision>
  <cp:lastPrinted>2020-08-20T09:15:15Z</cp:lastPrinted>
  <dcterms:created xsi:type="dcterms:W3CDTF">2015-09-30T08:48:54Z</dcterms:created>
  <dcterms:modified xsi:type="dcterms:W3CDTF">2026-09-28T10:10:24Z</dcterms:modified>
</cp:coreProperties>
</file>