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2" r:id="rId2"/>
  </p:sldMasterIdLst>
  <p:notesMasterIdLst>
    <p:notesMasterId r:id="rId19"/>
  </p:notesMasterIdLst>
  <p:handoutMasterIdLst>
    <p:handoutMasterId r:id="rId20"/>
  </p:handoutMasterIdLst>
  <p:sldIdLst>
    <p:sldId id="514" r:id="rId3"/>
    <p:sldId id="583" r:id="rId4"/>
    <p:sldId id="561" r:id="rId5"/>
    <p:sldId id="530" r:id="rId6"/>
    <p:sldId id="3436" r:id="rId7"/>
    <p:sldId id="519" r:id="rId8"/>
    <p:sldId id="3466" r:id="rId9"/>
    <p:sldId id="3461" r:id="rId10"/>
    <p:sldId id="3468" r:id="rId11"/>
    <p:sldId id="3469" r:id="rId12"/>
    <p:sldId id="3470" r:id="rId13"/>
    <p:sldId id="3471" r:id="rId14"/>
    <p:sldId id="3472" r:id="rId15"/>
    <p:sldId id="3473" r:id="rId16"/>
    <p:sldId id="3474" r:id="rId17"/>
    <p:sldId id="270" r:id="rId18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ta krambi" initials="ak" lastIdx="1" clrIdx="0">
    <p:extLst>
      <p:ext uri="{19B8F6BF-5375-455C-9EA6-DF929625EA0E}">
        <p15:presenceInfo xmlns:p15="http://schemas.microsoft.com/office/powerpoint/2012/main" userId="1e5ae128e4bbc3e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C47F3A"/>
    <a:srgbClr val="5D5143"/>
    <a:srgbClr val="F79646"/>
    <a:srgbClr val="C0504D"/>
    <a:srgbClr val="F2DCDB"/>
    <a:srgbClr val="EEECE1"/>
    <a:srgbClr val="948A54"/>
    <a:srgbClr val="E6E0EC"/>
    <a:srgbClr val="806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5018" autoAdjust="0"/>
  </p:normalViewPr>
  <p:slideViewPr>
    <p:cSldViewPr snapToGrid="0" snapToObjects="1">
      <p:cViewPr varScale="1">
        <p:scale>
          <a:sx n="86" d="100"/>
          <a:sy n="86" d="100"/>
        </p:scale>
        <p:origin x="96" y="12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75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350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EC8ACBA2-0FC2-492A-9679-11A86A529BA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21108"/>
            <a:ext cx="3078427" cy="51350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C85ADAEC-B3CB-408A-B3D7-CB96002E41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953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350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8EFD56CF-AD30-4024-9DD2-7762BD2EF69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9"/>
            <a:ext cx="5683250" cy="4029879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08"/>
            <a:ext cx="3078427" cy="51350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0E3A60F0-12AF-4A71-BD54-EF56BD5127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600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653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444815"/>
            <a:ext cx="10969139" cy="940443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fr-CH"/>
              <a:t>Click to edit Master title style</a:t>
            </a:r>
            <a:endParaRPr kumimoji="0" lang="en-US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-1" y="6656173"/>
            <a:ext cx="997959" cy="201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5016" y="6656173"/>
            <a:ext cx="10189025" cy="20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23435" y="6648864"/>
            <a:ext cx="668565" cy="20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0"/>
          </p:nvPr>
        </p:nvSpPr>
        <p:spPr>
          <a:xfrm>
            <a:off x="609600" y="3391125"/>
            <a:ext cx="3657600" cy="419653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CH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022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CH"/>
              <a:t>Click to edit Master title style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CH"/>
              <a:t>Click to edit Master text styles</a:t>
            </a:r>
          </a:p>
          <a:p>
            <a:pPr lvl="1" eaLnBrk="1" latinLnBrk="0" hangingPunct="1"/>
            <a:r>
              <a:rPr lang="fr-CH"/>
              <a:t>Second level</a:t>
            </a:r>
          </a:p>
          <a:p>
            <a:pPr lvl="2" eaLnBrk="1" latinLnBrk="0" hangingPunct="1"/>
            <a:r>
              <a:rPr lang="fr-CH"/>
              <a:t>Third level</a:t>
            </a:r>
          </a:p>
          <a:p>
            <a:pPr lvl="3" eaLnBrk="1" latinLnBrk="0" hangingPunct="1"/>
            <a:r>
              <a:rPr lang="fr-CH"/>
              <a:t>Fourth level</a:t>
            </a:r>
          </a:p>
          <a:p>
            <a:pPr lvl="4" eaLnBrk="1" latinLnBrk="0" hangingPunct="1"/>
            <a:r>
              <a:rPr lang="fr-CH"/>
              <a:t>Fifth level</a:t>
            </a:r>
            <a:endParaRPr kumimoji="0" lang="en-US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5122" y="6664411"/>
            <a:ext cx="1097325" cy="1883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102448" y="6671347"/>
            <a:ext cx="10208103" cy="181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23435" y="6664411"/>
            <a:ext cx="668565" cy="181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1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7736" y="105787"/>
            <a:ext cx="8786379" cy="776327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accent1">
                    <a:lumMod val="75000"/>
                  </a:schemeClr>
                </a:solidFill>
                <a:effectLst/>
                <a:latin typeface="+mj-lt"/>
              </a:defRPr>
            </a:lvl1pPr>
          </a:lstStyle>
          <a:p>
            <a:r>
              <a:rPr kumimoji="0" lang="en-GB" dirty="0"/>
              <a:t>Click to edit Master title style</a:t>
            </a:r>
            <a:endParaRPr kumimoji="0"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B655552-77E5-0109-CCDA-CF18AB930BF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40833" y="1006689"/>
            <a:ext cx="8217569" cy="45719"/>
          </a:xfrm>
          <a:prstGeom prst="rect">
            <a:avLst/>
          </a:prstGeom>
          <a:solidFill>
            <a:srgbClr val="004586"/>
          </a:solidFill>
          <a:ln w="9360" cap="flat">
            <a:solidFill>
              <a:srgbClr val="9FB8C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 altLang="x-none">
              <a:solidFill>
                <a:prstClr val="black"/>
              </a:solidFill>
              <a:latin typeface="Calibri" panose="020F0502020204030204"/>
              <a:ea typeface="DejaVu Sans" charset="0"/>
              <a:cs typeface="DejaVu Sans" charset="0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C96F43-E681-2502-C372-76E91926CEDE}"/>
              </a:ext>
            </a:extLst>
          </p:cNvPr>
          <p:cNvSpPr txBox="1"/>
          <p:nvPr userDrawn="1"/>
        </p:nvSpPr>
        <p:spPr>
          <a:xfrm>
            <a:off x="10178716" y="32286"/>
            <a:ext cx="2013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accent1">
                    <a:lumMod val="75000"/>
                  </a:schemeClr>
                </a:solidFill>
                <a:latin typeface="Bauhaus 93" panose="04030905020B02020C02" pitchFamily="82" charset="0"/>
              </a:rPr>
              <a:t>DRD3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Bauhaus 93" panose="04030905020B02020C02" pitchFamily="82" charset="0"/>
            </a:endParaRPr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739B45F3-C791-4AE8-A8F4-71F90FE598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" y="6634926"/>
            <a:ext cx="962067" cy="22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207B3CCF-90D5-4E33-95EB-7AAADD34F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3435" y="6651175"/>
            <a:ext cx="668565" cy="192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515AE82-37BE-48C5-9C17-20FBC1E9E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2066" y="6656701"/>
            <a:ext cx="10191965" cy="22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G. Kramberger, DRD3, F9 strategic meeting, Krvavec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F078364-AE7F-45FB-993E-AE3D1D58CD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892"/>
            <a:ext cx="1058296" cy="5222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DBE14A-B998-44C6-9990-322420170B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8295" y="21134"/>
            <a:ext cx="435179" cy="52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2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1582956" y="5189"/>
            <a:ext cx="8568566" cy="776327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CH" dirty="0"/>
              <a:t>Cliquez et modifiez le titre</a:t>
            </a:r>
            <a:endParaRPr kumimoji="0" lang="en-US" dirty="0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609600" y="1325607"/>
            <a:ext cx="10969139" cy="4667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/>
              <a:t>Cliquez pour modifier les styles du texte du masque</a:t>
            </a:r>
          </a:p>
          <a:p>
            <a:pPr lvl="1" eaLnBrk="1" latinLnBrk="0" hangingPunct="1"/>
            <a:r>
              <a:rPr kumimoji="0" lang="fr-CH" dirty="0"/>
              <a:t>Deuxième niveau</a:t>
            </a:r>
          </a:p>
          <a:p>
            <a:pPr lvl="2" eaLnBrk="1" latinLnBrk="0" hangingPunct="1"/>
            <a:r>
              <a:rPr kumimoji="0" lang="fr-CH" dirty="0"/>
              <a:t>Troisième niveau</a:t>
            </a:r>
          </a:p>
          <a:p>
            <a:pPr lvl="3" eaLnBrk="1" latinLnBrk="0" hangingPunct="1"/>
            <a:r>
              <a:rPr kumimoji="0" lang="fr-CH" dirty="0"/>
              <a:t>Quatrième niveau</a:t>
            </a:r>
          </a:p>
          <a:p>
            <a:pPr lvl="4" eaLnBrk="1" latinLnBrk="0" hangingPunct="1"/>
            <a:r>
              <a:rPr kumimoji="0" lang="fr-CH" dirty="0"/>
              <a:t>Cinquième niveau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-1" y="6634926"/>
            <a:ext cx="962067" cy="22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23435" y="6651175"/>
            <a:ext cx="668565" cy="192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0034070" y="32286"/>
            <a:ext cx="2157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auhaus 93" panose="04030905020B02020C02" pitchFamily="82" charset="0"/>
              </a:rPr>
              <a:t>DRD3</a:t>
            </a:r>
            <a:endParaRPr lang="en-GB" sz="5400" dirty="0">
              <a:latin typeface="Bauhaus 93" panose="04030905020B02020C02" pitchFamily="82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83EA244C-89D2-4BEC-B5AF-7CD5FC4E15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52545" y="669118"/>
            <a:ext cx="8217569" cy="45719"/>
          </a:xfrm>
          <a:prstGeom prst="rect">
            <a:avLst/>
          </a:prstGeom>
          <a:solidFill>
            <a:srgbClr val="004586"/>
          </a:solidFill>
          <a:ln w="9360" cap="flat">
            <a:solidFill>
              <a:srgbClr val="9FB8C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 altLang="x-none">
              <a:solidFill>
                <a:prstClr val="black"/>
              </a:solidFill>
              <a:latin typeface="Calibri" panose="020F0502020204030204"/>
              <a:ea typeface="DejaVu Sans" charset="0"/>
              <a:cs typeface="DejaVu Sans" charset="0"/>
              <a:sym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37968" y="6634926"/>
            <a:ext cx="10191965" cy="22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G. Kramberger, DRD3, F9 strategic meeting, Krvavec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7ADDE6-43CE-4D19-961F-473D83CF4B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1892"/>
            <a:ext cx="1058296" cy="5222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BFC992-FF3A-497F-BBE4-9B536BDA49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8295" y="21134"/>
            <a:ext cx="435179" cy="5222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9" r:id="rId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46050" algn="l" rtl="0" eaLnBrk="1" latinLnBrk="0" hangingPunct="1">
        <a:spcBef>
          <a:spcPct val="20000"/>
        </a:spcBef>
        <a:buClr>
          <a:schemeClr val="tx1"/>
        </a:buClr>
        <a:buSzPct val="80000"/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182563" algn="l" rtl="0" eaLnBrk="1" latinLnBrk="0" hangingPunct="1">
        <a:spcBef>
          <a:spcPct val="20000"/>
        </a:spcBef>
        <a:buClr>
          <a:srgbClr val="000000"/>
        </a:buClr>
        <a:buSzPct val="90000"/>
        <a:buFont typeface="Arial"/>
        <a:buChar char="•"/>
        <a:defRPr kumimoji="0"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623888" indent="-174625" algn="l" rtl="0" eaLnBrk="1" latinLnBrk="0" hangingPunct="1">
        <a:spcBef>
          <a:spcPct val="20000"/>
        </a:spcBef>
        <a:buClr>
          <a:schemeClr val="tx1"/>
        </a:buClr>
        <a:buSzPct val="85000"/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182563" algn="l" rtl="0" eaLnBrk="1" latinLnBrk="0" hangingPunct="1">
        <a:spcBef>
          <a:spcPct val="20000"/>
        </a:spcBef>
        <a:buClr>
          <a:srgbClr val="000000"/>
        </a:buClr>
        <a:buSzPct val="90000"/>
        <a:buFont typeface="Arial"/>
        <a:buChar char="•"/>
        <a:defRPr kumimoji="0"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989013" indent="-182563" algn="l" rtl="0" eaLnBrk="1" latinLnBrk="0" hangingPunct="1">
        <a:spcBef>
          <a:spcPct val="20000"/>
        </a:spcBef>
        <a:buClr>
          <a:schemeClr val="tx1"/>
        </a:buClr>
        <a:buSzPct val="100000"/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AE80801-F5D5-44E1-A9B8-8A9B2A20FB86}"/>
              </a:ext>
            </a:extLst>
          </p:cNvPr>
          <p:cNvSpPr txBox="1">
            <a:spLocks/>
          </p:cNvSpPr>
          <p:nvPr userDrawn="1"/>
        </p:nvSpPr>
        <p:spPr>
          <a:xfrm>
            <a:off x="1037968" y="6634926"/>
            <a:ext cx="10191965" cy="22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G. Kramberger, DRD3 collaboration - DRDC review</a:t>
            </a:r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73421049-7842-4532-9730-6C6DA3086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2" y="6664411"/>
            <a:ext cx="1097325" cy="1883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0C0296B-89ED-414E-B62B-DA5B937333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8" y="6671347"/>
            <a:ext cx="10208103" cy="181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C6C6E3F-2CC8-45E1-B8DD-D6A847E08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3435" y="6664411"/>
            <a:ext cx="668565" cy="181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67495C-6EB0-4335-97D4-B1150E67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BF5717-09EC-46CA-B7B3-ABCCD1AFE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565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E9A085-BEA3-4103-8A51-B8FB4E29D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502" y="1594378"/>
            <a:ext cx="11574966" cy="1067695"/>
          </a:xfrm>
        </p:spPr>
        <p:txBody>
          <a:bodyPr>
            <a:noAutofit/>
          </a:bodyPr>
          <a:lstStyle/>
          <a:p>
            <a:pPr algn="ctr"/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DRD3: Overview of activities linked to JSI/F9</a:t>
            </a:r>
            <a:br>
              <a:rPr lang="en-GB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sl-SI" sz="3600" dirty="0"/>
            </a:br>
            <a:r>
              <a:rPr lang="en-GB" sz="1800" b="1" i="1" dirty="0"/>
              <a:t>G. Kramberger for the colleagues involved in the DRD3 activities</a:t>
            </a:r>
            <a:br>
              <a:rPr lang="en-GB" sz="1800" b="1" i="1" dirty="0"/>
            </a:br>
            <a:r>
              <a:rPr lang="en-GB" sz="1800" b="1" i="1" dirty="0"/>
              <a:t>Bojan Hiti, Alissa Howard, I</a:t>
            </a:r>
            <a:r>
              <a:rPr lang="sl-SI" sz="1800" b="1" i="1" dirty="0"/>
              <a:t>.</a:t>
            </a:r>
            <a:r>
              <a:rPr lang="en-GB" sz="1800" b="1" i="1" dirty="0"/>
              <a:t> Mandi</a:t>
            </a:r>
            <a:r>
              <a:rPr lang="sl-SI" sz="1800" b="1" i="1" dirty="0"/>
              <a:t>ć, </a:t>
            </a:r>
            <a:r>
              <a:rPr lang="en-GB" sz="1800" b="1" i="1" dirty="0"/>
              <a:t>Marko Puklavec, Ajda Osterman, Iskra Velkovska, Marko Zavrtanik</a:t>
            </a:r>
            <a:br>
              <a:rPr lang="sl-SI" sz="3600" b="1" dirty="0"/>
            </a:br>
            <a:br>
              <a:rPr lang="en-GB" sz="3600" b="1" u="sng" dirty="0"/>
            </a:br>
            <a:endParaRPr lang="LID4096" sz="36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0D6819-AE5B-4BCA-9138-0DFD6C59E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08" y="2560347"/>
            <a:ext cx="3443541" cy="39758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BA5CC2-95C5-456C-BFD5-088EDA375A7C}"/>
              </a:ext>
            </a:extLst>
          </p:cNvPr>
          <p:cNvSpPr txBox="1"/>
          <p:nvPr/>
        </p:nvSpPr>
        <p:spPr>
          <a:xfrm>
            <a:off x="4479052" y="5392906"/>
            <a:ext cx="73858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FF"/>
                </a:solidFill>
              </a:rPr>
              <a:t>DRDs started with the “bible” document for detector RD in the next decades – F9 took a visible role in shaping of that document (for Solid State Detectors - DRD3 and Photon detection – DRD4)</a:t>
            </a:r>
            <a:endParaRPr lang="LID4096" dirty="0">
              <a:solidFill>
                <a:srgbClr val="FF00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7A7A6E-642C-441D-9130-64C999574312}"/>
              </a:ext>
            </a:extLst>
          </p:cNvPr>
          <p:cNvSpPr txBox="1"/>
          <p:nvPr/>
        </p:nvSpPr>
        <p:spPr>
          <a:xfrm>
            <a:off x="4613492" y="3021902"/>
            <a:ext cx="6091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special mention goes to our BSc. and MSc. students: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Bor Kokovnik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Urban </a:t>
            </a:r>
            <a:r>
              <a:rPr lang="en-GB" dirty="0" err="1"/>
              <a:t>Mernik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Matic Terglav</a:t>
            </a:r>
          </a:p>
        </p:txBody>
      </p:sp>
    </p:spTree>
    <p:extLst>
      <p:ext uri="{BB962C8B-B14F-4D97-AF65-F5344CB8AC3E}">
        <p14:creationId xmlns:p14="http://schemas.microsoft.com/office/powerpoint/2010/main" val="140284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9A32A-FBF9-40F8-8BB0-6C7FB6184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611" y="-70438"/>
            <a:ext cx="8947389" cy="776327"/>
          </a:xfrm>
        </p:spPr>
        <p:txBody>
          <a:bodyPr>
            <a:normAutofit/>
          </a:bodyPr>
          <a:lstStyle/>
          <a:p>
            <a:r>
              <a:rPr lang="en-GB" dirty="0"/>
              <a:t>DRD3</a:t>
            </a:r>
            <a:r>
              <a:rPr lang="sl-SI" dirty="0"/>
              <a:t> Collaboration</a:t>
            </a:r>
            <a:endParaRPr lang="LID4096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9F340-9859-4FB6-9F53-EE6EEAAC0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G. Kramberger, DRD3, F9 strategic meeting, </a:t>
            </a:r>
            <a:r>
              <a:rPr lang="en-US" dirty="0" err="1"/>
              <a:t>Krvavec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F757-EF90-4458-8293-1C291A7E8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A851C0-D996-4079-8A13-E78D9C515E48}"/>
              </a:ext>
            </a:extLst>
          </p:cNvPr>
          <p:cNvSpPr txBox="1"/>
          <p:nvPr/>
        </p:nvSpPr>
        <p:spPr>
          <a:xfrm>
            <a:off x="134008" y="803787"/>
            <a:ext cx="820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124 institutions (+17 observers) / </a:t>
            </a:r>
            <a:r>
              <a:rPr lang="en-GB" b="1" dirty="0"/>
              <a:t>700++ people in the community e-group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4B9286-C15E-46C8-AF73-5082947FE6AC}"/>
              </a:ext>
            </a:extLst>
          </p:cNvPr>
          <p:cNvSpPr txBox="1"/>
          <p:nvPr/>
        </p:nvSpPr>
        <p:spPr>
          <a:xfrm>
            <a:off x="8634857" y="1426050"/>
            <a:ext cx="3173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Status of Collaboration </a:t>
            </a:r>
            <a:r>
              <a:rPr lang="en-GB" dirty="0"/>
              <a:t>– timeline of past years</a:t>
            </a:r>
            <a:r>
              <a:rPr lang="sl-SI" dirty="0"/>
              <a:t>: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97E092-DF36-4C61-9B7E-B27B2C0ADCFE}"/>
              </a:ext>
            </a:extLst>
          </p:cNvPr>
          <p:cNvCxnSpPr>
            <a:cxnSpLocks/>
          </p:cNvCxnSpPr>
          <p:nvPr/>
        </p:nvCxnSpPr>
        <p:spPr>
          <a:xfrm>
            <a:off x="8436833" y="1803443"/>
            <a:ext cx="0" cy="131485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84BE77-6A41-4CCF-A08E-BE850D41EA74}"/>
              </a:ext>
            </a:extLst>
          </p:cNvPr>
          <p:cNvCxnSpPr>
            <a:cxnSpLocks/>
          </p:cNvCxnSpPr>
          <p:nvPr/>
        </p:nvCxnSpPr>
        <p:spPr>
          <a:xfrm>
            <a:off x="8436833" y="3118298"/>
            <a:ext cx="0" cy="159292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CDE81B-0031-4B15-91E4-A6A5EA0559E8}"/>
              </a:ext>
            </a:extLst>
          </p:cNvPr>
          <p:cNvCxnSpPr>
            <a:cxnSpLocks/>
          </p:cNvCxnSpPr>
          <p:nvPr/>
        </p:nvCxnSpPr>
        <p:spPr>
          <a:xfrm>
            <a:off x="8436833" y="4711223"/>
            <a:ext cx="0" cy="800100"/>
          </a:xfrm>
          <a:prstGeom prst="line">
            <a:avLst/>
          </a:prstGeom>
          <a:ln w="38100"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AE7B5B8-4429-4644-AC99-B3F10E5B0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22" y="1191426"/>
            <a:ext cx="5841078" cy="38272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091188-8092-4405-8835-B14A814299E9}"/>
              </a:ext>
            </a:extLst>
          </p:cNvPr>
          <p:cNvSpPr txBox="1"/>
          <p:nvPr/>
        </p:nvSpPr>
        <p:spPr>
          <a:xfrm>
            <a:off x="8634857" y="2107511"/>
            <a:ext cx="365981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12-2023   - provisional approval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01-2024   - formation of CB 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03-2024   - election of SP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05-2024   - formation of WG-WPs</a:t>
            </a:r>
          </a:p>
          <a:p>
            <a:r>
              <a:rPr lang="en-GB" sz="1100" b="1" dirty="0">
                <a:solidFill>
                  <a:srgbClr val="00B050"/>
                </a:solidFill>
                <a:latin typeface="Arial"/>
              </a:rPr>
              <a:t>06-2024   - approval (scientific proposal)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06-2024   </a:t>
            </a:r>
            <a:r>
              <a:rPr lang="en-GB" sz="1100" dirty="0">
                <a:solidFill>
                  <a:srgbClr val="7030A0"/>
                </a:solidFill>
                <a:latin typeface="Arial"/>
              </a:rPr>
              <a:t>- first DRD3 week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07-2024   - start of scientific meetings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	    and preparation of 	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	    WP projects	</a:t>
            </a:r>
          </a:p>
          <a:p>
            <a:r>
              <a:rPr lang="en-GB" sz="1100" b="1" dirty="0">
                <a:solidFill>
                  <a:srgbClr val="00B050"/>
                </a:solidFill>
                <a:latin typeface="Arial"/>
              </a:rPr>
              <a:t>10-2024  - approval of the DRD3 rules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12-2024  </a:t>
            </a:r>
            <a:r>
              <a:rPr lang="en-GB" sz="1100" dirty="0">
                <a:solidFill>
                  <a:srgbClr val="7030A0"/>
                </a:solidFill>
                <a:latin typeface="Arial"/>
              </a:rPr>
              <a:t>- second DRD3 week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01-2025  - finalization of WP projects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                 (adjustment to funding reality)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02-2025  - first DRDC review</a:t>
            </a:r>
          </a:p>
          <a:p>
            <a:r>
              <a:rPr lang="en-GB" sz="1100" b="1" dirty="0">
                <a:solidFill>
                  <a:srgbClr val="0055A0"/>
                </a:solidFill>
                <a:latin typeface="Arial"/>
              </a:rPr>
              <a:t>06-2025</a:t>
            </a:r>
            <a:r>
              <a:rPr lang="en-GB" sz="1100" dirty="0">
                <a:solidFill>
                  <a:srgbClr val="0055A0"/>
                </a:solidFill>
                <a:latin typeface="Arial"/>
              </a:rPr>
              <a:t> </a:t>
            </a:r>
            <a:r>
              <a:rPr lang="en-GB" sz="1100" dirty="0">
                <a:solidFill>
                  <a:srgbClr val="7030A0"/>
                </a:solidFill>
                <a:latin typeface="Arial"/>
              </a:rPr>
              <a:t>-  third DRD3 week</a:t>
            </a:r>
          </a:p>
          <a:p>
            <a:r>
              <a:rPr lang="en-GB" sz="1100" dirty="0">
                <a:solidFill>
                  <a:srgbClr val="00B050"/>
                </a:solidFill>
                <a:latin typeface="Arial"/>
              </a:rPr>
              <a:t>                 </a:t>
            </a:r>
            <a:r>
              <a:rPr lang="en-GB" sz="1100" b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GB" sz="1100" b="1" dirty="0">
                <a:solidFill>
                  <a:srgbClr val="00B050"/>
                </a:solidFill>
                <a:latin typeface="Arial"/>
              </a:rPr>
              <a:t>approval of the first WP projects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10-2025 – Jamboree week</a:t>
            </a:r>
          </a:p>
          <a:p>
            <a:r>
              <a:rPr lang="en-GB" sz="1100" dirty="0">
                <a:solidFill>
                  <a:srgbClr val="0055A0"/>
                </a:solidFill>
                <a:latin typeface="Arial"/>
              </a:rPr>
              <a:t>11-2025 -  </a:t>
            </a:r>
            <a:r>
              <a:rPr lang="en-GB" sz="1100" dirty="0">
                <a:solidFill>
                  <a:srgbClr val="7030A0"/>
                </a:solidFill>
                <a:latin typeface="Arial"/>
              </a:rPr>
              <a:t>fourth DRD3 week</a:t>
            </a:r>
          </a:p>
          <a:p>
            <a:r>
              <a:rPr lang="en-GB" sz="1100" b="1" dirty="0">
                <a:solidFill>
                  <a:srgbClr val="00B050"/>
                </a:solidFill>
                <a:latin typeface="Arial"/>
              </a:rPr>
              <a:t>12-2025 -  draft of MoU Annex sent to CERN</a:t>
            </a:r>
          </a:p>
          <a:p>
            <a:r>
              <a:rPr lang="en-GB" sz="1100" dirty="0">
                <a:latin typeface="Arial"/>
              </a:rPr>
              <a:t>  2-2026 -  second DRDC review</a:t>
            </a:r>
          </a:p>
          <a:p>
            <a:r>
              <a:rPr lang="en-GB" sz="1100" dirty="0">
                <a:latin typeface="Arial"/>
              </a:rPr>
              <a:t>  5-2026  - rules on the formation of RB</a:t>
            </a:r>
          </a:p>
          <a:p>
            <a:r>
              <a:rPr lang="en-GB" sz="1100" dirty="0">
                <a:latin typeface="Arial"/>
              </a:rPr>
              <a:t>  6-2026 -  </a:t>
            </a:r>
            <a:r>
              <a:rPr lang="en-GB" sz="1100" dirty="0">
                <a:solidFill>
                  <a:srgbClr val="7030A0"/>
                </a:solidFill>
              </a:rPr>
              <a:t>fifth DRD3 week</a:t>
            </a:r>
          </a:p>
          <a:p>
            <a:endParaRPr lang="en-GB" sz="1100" dirty="0">
              <a:latin typeface="Arial"/>
            </a:endParaRPr>
          </a:p>
          <a:p>
            <a:endParaRPr lang="en-GB" sz="1100" dirty="0">
              <a:solidFill>
                <a:srgbClr val="0055A0"/>
              </a:solidFill>
              <a:latin typeface="Arial"/>
            </a:endParaRPr>
          </a:p>
          <a:p>
            <a:endParaRPr lang="LID4096" dirty="0">
              <a:solidFill>
                <a:srgbClr val="0055A0"/>
              </a:solidFill>
              <a:latin typeface="Arial"/>
            </a:endParaRP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0643A763-47EE-4124-B701-0EA7814E958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A749C1-BE72-413D-A22B-BC8D87898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912" y="3034806"/>
            <a:ext cx="4550227" cy="20376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4BD2D5-CCC6-435C-A925-6E9E5D3DA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08" y="4469857"/>
            <a:ext cx="2674614" cy="21233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F54BDC-BAF5-41AB-96F5-000BEC360E8F}"/>
              </a:ext>
            </a:extLst>
          </p:cNvPr>
          <p:cNvSpPr txBox="1"/>
          <p:nvPr/>
        </p:nvSpPr>
        <p:spPr>
          <a:xfrm>
            <a:off x="2421864" y="5163765"/>
            <a:ext cx="5841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Large interest from the community: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collaboration regularly receives requests for joining it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Large presence at DRD3 weeks (~250 people, ~80 contributions)</a:t>
            </a:r>
          </a:p>
        </p:txBody>
      </p:sp>
    </p:spTree>
    <p:extLst>
      <p:ext uri="{BB962C8B-B14F-4D97-AF65-F5344CB8AC3E}">
        <p14:creationId xmlns:p14="http://schemas.microsoft.com/office/powerpoint/2010/main" val="2241362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1761-B6A8-4D79-984C-573A86497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mission and organization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6B04B-9CD7-49E4-B0E2-0FE61D3C0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12" y="887067"/>
            <a:ext cx="8128045" cy="5784279"/>
          </a:xfrm>
        </p:spPr>
        <p:txBody>
          <a:bodyPr>
            <a:normAutofit lnSpcReduction="10000"/>
          </a:bodyPr>
          <a:lstStyle/>
          <a:p>
            <a:r>
              <a:rPr lang="en-GB" sz="1800" b="1" dirty="0">
                <a:solidFill>
                  <a:srgbClr val="FF0000"/>
                </a:solidFill>
              </a:rPr>
              <a:t>Working group (WG)</a:t>
            </a:r>
            <a:r>
              <a:rPr lang="en-GB" sz="1800" dirty="0"/>
              <a:t> - long term </a:t>
            </a:r>
            <a:r>
              <a:rPr lang="en-GB" sz="1800" b="1" dirty="0"/>
              <a:t>collaborative</a:t>
            </a:r>
            <a:r>
              <a:rPr lang="en-GB" sz="1800" dirty="0"/>
              <a:t> R&amp;D activity linked to certain technology/purpose/application/method aiming to fulfil the research goals. This encompasses R&amp;D </a:t>
            </a:r>
            <a:r>
              <a:rPr lang="en-GB" sz="1800" b="1" dirty="0"/>
              <a:t>that can be also outside DRDTs</a:t>
            </a:r>
            <a:r>
              <a:rPr lang="en-GB" sz="1800" dirty="0"/>
              <a:t>, but is related to semiconductor detectors, e.g.:</a:t>
            </a:r>
          </a:p>
          <a:p>
            <a:pPr lvl="2"/>
            <a:r>
              <a:rPr lang="en-GB" sz="1400" dirty="0"/>
              <a:t>R&amp;D outside particle physics application with benefits for HEP</a:t>
            </a:r>
          </a:p>
          <a:p>
            <a:pPr lvl="2"/>
            <a:r>
              <a:rPr lang="en-GB" sz="1400" dirty="0"/>
              <a:t>novel semiconductor material characterization ideas</a:t>
            </a:r>
          </a:p>
          <a:p>
            <a:pPr lvl="2"/>
            <a:r>
              <a:rPr lang="en-GB" sz="1400" dirty="0"/>
              <a:t>technologies not yet listed in the DRDTs</a:t>
            </a:r>
          </a:p>
          <a:p>
            <a:pPr lvl="2"/>
            <a:endParaRPr lang="en-GB" sz="1400" dirty="0"/>
          </a:p>
          <a:p>
            <a:r>
              <a:rPr lang="en-GB" sz="1800" b="1" dirty="0">
                <a:solidFill>
                  <a:srgbClr val="FF0000"/>
                </a:solidFill>
              </a:rPr>
              <a:t>Working package (WP) </a:t>
            </a:r>
            <a:r>
              <a:rPr lang="en-GB" sz="1800" dirty="0"/>
              <a:t>-  short/midterm strategic R&amp;D activity reflected in the ECFA detector roadmap document – DRD Themes. The research should not be related to a specific approved experiment. </a:t>
            </a:r>
            <a:endParaRPr lang="en-US" dirty="0"/>
          </a:p>
          <a:p>
            <a:endParaRPr lang="en-US" dirty="0"/>
          </a:p>
          <a:p>
            <a:pPr marL="36513" indent="0">
              <a:buNone/>
            </a:pPr>
            <a:endParaRPr lang="en-US" dirty="0"/>
          </a:p>
          <a:p>
            <a:endParaRPr lang="en-US" dirty="0"/>
          </a:p>
          <a:p>
            <a:endParaRPr lang="en-US" sz="2000" dirty="0"/>
          </a:p>
          <a:p>
            <a:r>
              <a:rPr lang="en-US" sz="1800" b="1" dirty="0">
                <a:solidFill>
                  <a:srgbClr val="FF0000"/>
                </a:solidFill>
              </a:rPr>
              <a:t>Common Collaboration Fund </a:t>
            </a:r>
            <a:r>
              <a:rPr lang="en-US" sz="1800" dirty="0">
                <a:solidFill>
                  <a:schemeClr val="tx2"/>
                </a:solidFill>
              </a:rPr>
              <a:t>– finance Blue-sky R&amp;D, small projects, common hardware, common activities (e.g. organization of the schools, thesis awards, test-beam/laser-test/irradiation campaigns) – not meant for funding the </a:t>
            </a:r>
            <a:r>
              <a:rPr lang="en-US" sz="1800" dirty="0" err="1">
                <a:solidFill>
                  <a:schemeClr val="tx2"/>
                </a:solidFill>
              </a:rPr>
              <a:t>labour</a:t>
            </a:r>
            <a:r>
              <a:rPr lang="en-US" sz="1800" dirty="0">
                <a:solidFill>
                  <a:schemeClr val="tx2"/>
                </a:solidFill>
              </a:rPr>
              <a:t>. </a:t>
            </a:r>
            <a:endParaRPr lang="LID4096" sz="1800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0F17E-89F7-47FF-9309-5C496F093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594FB-3A53-444A-A44A-97C12B45A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BAE768-4753-4058-96D0-E93682538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278" y="3753490"/>
            <a:ext cx="5989877" cy="1264877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A82A000-4A85-478D-B88F-49DB59ED66F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DDBDD9-1FFD-4E38-A794-7AE3C5396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257" y="2717389"/>
            <a:ext cx="2655128" cy="22056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7E3A6A-AB7E-48C8-B599-537257469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501" y="4833170"/>
            <a:ext cx="2394245" cy="19882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6974566-24AE-4C65-96B0-43623940D504}"/>
              </a:ext>
            </a:extLst>
          </p:cNvPr>
          <p:cNvSpPr txBox="1"/>
          <p:nvPr/>
        </p:nvSpPr>
        <p:spPr>
          <a:xfrm>
            <a:off x="10659216" y="4361786"/>
            <a:ext cx="151027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B0F0"/>
                </a:solidFill>
              </a:rPr>
              <a:t>WG1 – monolith</a:t>
            </a:r>
          </a:p>
          <a:p>
            <a:r>
              <a:rPr lang="en-GB" sz="1100" dirty="0">
                <a:solidFill>
                  <a:srgbClr val="F79646"/>
                </a:solidFill>
              </a:rPr>
              <a:t>WG2 – hybrid</a:t>
            </a:r>
          </a:p>
          <a:p>
            <a:r>
              <a:rPr lang="en-GB" sz="11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WG3 – silicon at extreme fluences</a:t>
            </a:r>
          </a:p>
          <a:p>
            <a:r>
              <a:rPr lang="en-GB" sz="1100" dirty="0">
                <a:solidFill>
                  <a:srgbClr val="FFC000"/>
                </a:solidFill>
              </a:rPr>
              <a:t>WG4 – simulations </a:t>
            </a:r>
          </a:p>
          <a:p>
            <a:r>
              <a:rPr lang="en-GB" sz="1100" dirty="0">
                <a:solidFill>
                  <a:srgbClr val="0070C0"/>
                </a:solidFill>
              </a:rPr>
              <a:t>WG5 – facilities and techniques</a:t>
            </a:r>
          </a:p>
          <a:p>
            <a:r>
              <a:rPr lang="en-GB" sz="1100" dirty="0">
                <a:solidFill>
                  <a:srgbClr val="00B050"/>
                </a:solidFill>
              </a:rPr>
              <a:t>WG6 – WBS</a:t>
            </a:r>
          </a:p>
          <a:p>
            <a:r>
              <a:rPr lang="en-GB" sz="1100" dirty="0"/>
              <a:t>WG7 – interconnections</a:t>
            </a:r>
          </a:p>
          <a:p>
            <a:r>
              <a:rPr lang="en-GB" sz="1100" dirty="0">
                <a:solidFill>
                  <a:srgbClr val="C47F3A"/>
                </a:solidFill>
              </a:rPr>
              <a:t>WG8 – outreach</a:t>
            </a:r>
            <a:endParaRPr lang="LID4096" sz="1100" dirty="0">
              <a:solidFill>
                <a:srgbClr val="C47F3A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49A9E3D-FE54-4768-950A-B1A645460D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874" y="170615"/>
            <a:ext cx="2876951" cy="2614977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9F97C1D-552B-44E0-B53F-F45B24E4D240}"/>
              </a:ext>
            </a:extLst>
          </p:cNvPr>
          <p:cNvCxnSpPr/>
          <p:nvPr/>
        </p:nvCxnSpPr>
        <p:spPr>
          <a:xfrm flipV="1">
            <a:off x="5756366" y="1550126"/>
            <a:ext cx="3196045" cy="4963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368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1D04E-826D-4632-B418-DB8752D1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DRD3 – structure of the collaboration </a:t>
            </a:r>
            <a:endParaRPr lang="LID4096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8AD27-B91C-46EE-B607-43C81AC332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17638-9B7E-4065-8E7B-37E20CA94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D0A4E4-4A59-476A-AC68-441606665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091" y="695730"/>
            <a:ext cx="8802642" cy="49245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6FF838-40FD-404D-9048-632EB275AE40}"/>
              </a:ext>
            </a:extLst>
          </p:cNvPr>
          <p:cNvSpPr/>
          <p:nvPr/>
        </p:nvSpPr>
        <p:spPr>
          <a:xfrm>
            <a:off x="5122" y="5649105"/>
            <a:ext cx="87257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accent6"/>
                </a:solidFill>
                <a:latin typeface="Calibri" panose="020F0502020204030204"/>
              </a:rPr>
              <a:t>WG conveners serve also as WP conveners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accent6"/>
                </a:solidFill>
                <a:latin typeface="Calibri" panose="020F0502020204030204"/>
              </a:rPr>
              <a:t>Each work package consist of several WP projects – all not yet </a:t>
            </a:r>
            <a:r>
              <a:rPr lang="en-US" sz="1600" b="1" dirty="0">
                <a:solidFill>
                  <a:schemeClr val="accent6"/>
                </a:solidFill>
                <a:latin typeface="Calibri" panose="020F0502020204030204"/>
              </a:rPr>
              <a:t>fully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/>
              </a:rPr>
              <a:t> resource loaded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accent6"/>
                </a:solidFill>
                <a:latin typeface="Calibri" panose="020F0502020204030204"/>
              </a:rPr>
              <a:t>Each work package project should address the themes from the road map document (one-to-one)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FF0000"/>
              </a:solidFill>
              <a:latin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4CF751-2E10-4C07-9031-74EF6EBF9FBF}"/>
              </a:ext>
            </a:extLst>
          </p:cNvPr>
          <p:cNvSpPr txBox="1"/>
          <p:nvPr/>
        </p:nvSpPr>
        <p:spPr>
          <a:xfrm>
            <a:off x="4602873" y="760763"/>
            <a:ext cx="189026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September 2026</a:t>
            </a:r>
            <a:endParaRPr lang="LID4096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EF0FE28-EE3D-4B6E-B57F-6671DC242A9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B07D9E-A4D4-4123-8DFD-D8DA86689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382" y="4001251"/>
            <a:ext cx="3448144" cy="729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1779C4-A8BD-450B-A586-94C02C189892}"/>
              </a:ext>
            </a:extLst>
          </p:cNvPr>
          <p:cNvSpPr txBox="1"/>
          <p:nvPr/>
        </p:nvSpPr>
        <p:spPr>
          <a:xfrm>
            <a:off x="8706337" y="5095107"/>
            <a:ext cx="3498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Resource Board is in formation. </a:t>
            </a:r>
          </a:p>
          <a:p>
            <a:endParaRPr lang="en-GB" sz="1600" dirty="0"/>
          </a:p>
          <a:p>
            <a:r>
              <a:rPr lang="en-GB" sz="1600" dirty="0"/>
              <a:t>We have also a role or Resource Coordinator to communicate with FA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ID4096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C76A78-8789-455A-8804-C9B171AE900A}"/>
              </a:ext>
            </a:extLst>
          </p:cNvPr>
          <p:cNvSpPr/>
          <p:nvPr/>
        </p:nvSpPr>
        <p:spPr>
          <a:xfrm>
            <a:off x="4558268" y="1494359"/>
            <a:ext cx="1909439" cy="193405"/>
          </a:xfrm>
          <a:prstGeom prst="rect">
            <a:avLst/>
          </a:prstGeom>
          <a:noFill/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31C1EA-AFC1-4297-A157-D0EBBAF630F5}"/>
              </a:ext>
            </a:extLst>
          </p:cNvPr>
          <p:cNvSpPr/>
          <p:nvPr/>
        </p:nvSpPr>
        <p:spPr>
          <a:xfrm>
            <a:off x="5486399" y="3658303"/>
            <a:ext cx="936703" cy="233473"/>
          </a:xfrm>
          <a:prstGeom prst="rect">
            <a:avLst/>
          </a:prstGeom>
          <a:noFill/>
          <a:ln w="57150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29275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3C72AA-DBB3-4931-B044-937F58255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9979" y="2970091"/>
            <a:ext cx="1205005" cy="964984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8D46F51D-679A-425D-8D52-C5DA2ADCEC2B}"/>
              </a:ext>
            </a:extLst>
          </p:cNvPr>
          <p:cNvGrpSpPr/>
          <p:nvPr/>
        </p:nvGrpSpPr>
        <p:grpSpPr>
          <a:xfrm>
            <a:off x="7037125" y="1445145"/>
            <a:ext cx="4965014" cy="4779558"/>
            <a:chOff x="1973664" y="1368945"/>
            <a:chExt cx="4965014" cy="4779558"/>
          </a:xfrm>
        </p:grpSpPr>
        <p:sp>
          <p:nvSpPr>
            <p:cNvPr id="52" name="Rettangolo con angoli arrotondati 7">
              <a:extLst>
                <a:ext uri="{FF2B5EF4-FFF2-40B4-BE49-F238E27FC236}">
                  <a16:creationId xmlns:a16="http://schemas.microsoft.com/office/drawing/2014/main" id="{8B216A1E-A4B6-428F-9732-220E0B9BF2A5}"/>
                </a:ext>
              </a:extLst>
            </p:cNvPr>
            <p:cNvSpPr/>
            <p:nvPr/>
          </p:nvSpPr>
          <p:spPr>
            <a:xfrm>
              <a:off x="2329690" y="1368945"/>
              <a:ext cx="2555252" cy="759755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Hybrid devices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(WG2/WP2-4D tracking)</a:t>
              </a:r>
            </a:p>
          </p:txBody>
        </p:sp>
        <p:sp>
          <p:nvSpPr>
            <p:cNvPr id="54" name="Rettangolo con angoli arrotondati 13">
              <a:extLst>
                <a:ext uri="{FF2B5EF4-FFF2-40B4-BE49-F238E27FC236}">
                  <a16:creationId xmlns:a16="http://schemas.microsoft.com/office/drawing/2014/main" id="{5A791740-2568-4855-B0D4-42A932039A4E}"/>
                </a:ext>
              </a:extLst>
            </p:cNvPr>
            <p:cNvSpPr/>
            <p:nvPr/>
          </p:nvSpPr>
          <p:spPr>
            <a:xfrm>
              <a:off x="4202908" y="2599033"/>
              <a:ext cx="1560279" cy="126498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5" name="Connettore diritto 27">
              <a:extLst>
                <a:ext uri="{FF2B5EF4-FFF2-40B4-BE49-F238E27FC236}">
                  <a16:creationId xmlns:a16="http://schemas.microsoft.com/office/drawing/2014/main" id="{89F65B8C-D897-4F33-B9A6-36105E0E7DFB}"/>
                </a:ext>
              </a:extLst>
            </p:cNvPr>
            <p:cNvCxnSpPr>
              <a:cxnSpLocks/>
            </p:cNvCxnSpPr>
            <p:nvPr/>
          </p:nvCxnSpPr>
          <p:spPr>
            <a:xfrm>
              <a:off x="4544593" y="2127553"/>
              <a:ext cx="0" cy="442481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diritto 28">
              <a:extLst>
                <a:ext uri="{FF2B5EF4-FFF2-40B4-BE49-F238E27FC236}">
                  <a16:creationId xmlns:a16="http://schemas.microsoft.com/office/drawing/2014/main" id="{1318E4FE-79CF-45DA-9B9F-C02C0A3D45D8}"/>
                </a:ext>
              </a:extLst>
            </p:cNvPr>
            <p:cNvCxnSpPr>
              <a:cxnSpLocks/>
            </p:cNvCxnSpPr>
            <p:nvPr/>
          </p:nvCxnSpPr>
          <p:spPr>
            <a:xfrm>
              <a:off x="3417716" y="2117678"/>
              <a:ext cx="1" cy="46223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ttangolo con angoli arrotondati 14">
              <a:extLst>
                <a:ext uri="{FF2B5EF4-FFF2-40B4-BE49-F238E27FC236}">
                  <a16:creationId xmlns:a16="http://schemas.microsoft.com/office/drawing/2014/main" id="{A36C96E9-768B-4E1C-BC29-0AF3A601E5B5}"/>
                </a:ext>
              </a:extLst>
            </p:cNvPr>
            <p:cNvSpPr/>
            <p:nvPr/>
          </p:nvSpPr>
          <p:spPr>
            <a:xfrm>
              <a:off x="5679242" y="5388748"/>
              <a:ext cx="1259435" cy="759755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with Gain</a:t>
              </a:r>
            </a:p>
          </p:txBody>
        </p:sp>
        <p:sp>
          <p:nvSpPr>
            <p:cNvPr id="58" name="Rettangolo con angoli arrotondati 16">
              <a:extLst>
                <a:ext uri="{FF2B5EF4-FFF2-40B4-BE49-F238E27FC236}">
                  <a16:creationId xmlns:a16="http://schemas.microsoft.com/office/drawing/2014/main" id="{D5316633-468C-4718-8E0A-4CED121F3A60}"/>
                </a:ext>
              </a:extLst>
            </p:cNvPr>
            <p:cNvSpPr/>
            <p:nvPr/>
          </p:nvSpPr>
          <p:spPr>
            <a:xfrm>
              <a:off x="2387472" y="4359270"/>
              <a:ext cx="1231130" cy="75975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with Gain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(LGAD)</a:t>
              </a:r>
            </a:p>
          </p:txBody>
        </p:sp>
        <p:cxnSp>
          <p:nvCxnSpPr>
            <p:cNvPr id="59" name="Connettore diritto 29">
              <a:extLst>
                <a:ext uri="{FF2B5EF4-FFF2-40B4-BE49-F238E27FC236}">
                  <a16:creationId xmlns:a16="http://schemas.microsoft.com/office/drawing/2014/main" id="{B2E04B28-671E-419C-9ABF-3873486C4ED2}"/>
                </a:ext>
              </a:extLst>
            </p:cNvPr>
            <p:cNvCxnSpPr>
              <a:cxnSpLocks/>
              <a:stCxn id="53" idx="1"/>
              <a:endCxn id="33" idx="3"/>
            </p:cNvCxnSpPr>
            <p:nvPr/>
          </p:nvCxnSpPr>
          <p:spPr>
            <a:xfrm flipH="1">
              <a:off x="1973664" y="3232749"/>
              <a:ext cx="250183" cy="394487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diritto 33">
              <a:extLst>
                <a:ext uri="{FF2B5EF4-FFF2-40B4-BE49-F238E27FC236}">
                  <a16:creationId xmlns:a16="http://schemas.microsoft.com/office/drawing/2014/main" id="{5ECE9981-F14A-4822-AFDC-6010C568713E}"/>
                </a:ext>
              </a:extLst>
            </p:cNvPr>
            <p:cNvCxnSpPr>
              <a:cxnSpLocks/>
              <a:stCxn id="53" idx="2"/>
              <a:endCxn id="58" idx="0"/>
            </p:cNvCxnSpPr>
            <p:nvPr/>
          </p:nvCxnSpPr>
          <p:spPr>
            <a:xfrm flipH="1">
              <a:off x="3003037" y="3858875"/>
              <a:ext cx="2702" cy="500395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ttangolo con angoli arrotondati 34">
              <a:extLst>
                <a:ext uri="{FF2B5EF4-FFF2-40B4-BE49-F238E27FC236}">
                  <a16:creationId xmlns:a16="http://schemas.microsoft.com/office/drawing/2014/main" id="{2DBD11AD-A4C0-4568-BE03-5EDACE77E194}"/>
                </a:ext>
              </a:extLst>
            </p:cNvPr>
            <p:cNvSpPr/>
            <p:nvPr/>
          </p:nvSpPr>
          <p:spPr>
            <a:xfrm>
              <a:off x="5679242" y="4287973"/>
              <a:ext cx="1259436" cy="75975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column 3D</a:t>
              </a:r>
            </a:p>
          </p:txBody>
        </p:sp>
        <p:sp>
          <p:nvSpPr>
            <p:cNvPr id="62" name="Rettangolo con angoli arrotondati 35">
              <a:extLst>
                <a:ext uri="{FF2B5EF4-FFF2-40B4-BE49-F238E27FC236}">
                  <a16:creationId xmlns:a16="http://schemas.microsoft.com/office/drawing/2014/main" id="{5EC1B067-4FCB-44FE-A695-15F150F0B07F}"/>
                </a:ext>
              </a:extLst>
            </p:cNvPr>
            <p:cNvSpPr/>
            <p:nvPr/>
          </p:nvSpPr>
          <p:spPr>
            <a:xfrm>
              <a:off x="4216088" y="4287973"/>
              <a:ext cx="1259437" cy="759755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trench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3D</a:t>
              </a:r>
            </a:p>
          </p:txBody>
        </p:sp>
        <p:cxnSp>
          <p:nvCxnSpPr>
            <p:cNvPr id="63" name="Connettore diritto 36">
              <a:extLst>
                <a:ext uri="{FF2B5EF4-FFF2-40B4-BE49-F238E27FC236}">
                  <a16:creationId xmlns:a16="http://schemas.microsoft.com/office/drawing/2014/main" id="{30C08781-5BB9-4FF3-8306-311622F44678}"/>
                </a:ext>
              </a:extLst>
            </p:cNvPr>
            <p:cNvCxnSpPr>
              <a:cxnSpLocks/>
              <a:stCxn id="54" idx="2"/>
              <a:endCxn id="61" idx="0"/>
            </p:cNvCxnSpPr>
            <p:nvPr/>
          </p:nvCxnSpPr>
          <p:spPr>
            <a:xfrm>
              <a:off x="4983048" y="3864021"/>
              <a:ext cx="1325912" cy="423952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diritto 37">
              <a:extLst>
                <a:ext uri="{FF2B5EF4-FFF2-40B4-BE49-F238E27FC236}">
                  <a16:creationId xmlns:a16="http://schemas.microsoft.com/office/drawing/2014/main" id="{F46C6915-4F97-4594-A795-155C108952C8}"/>
                </a:ext>
              </a:extLst>
            </p:cNvPr>
            <p:cNvCxnSpPr>
              <a:cxnSpLocks/>
              <a:stCxn id="54" idx="2"/>
              <a:endCxn id="62" idx="0"/>
            </p:cNvCxnSpPr>
            <p:nvPr/>
          </p:nvCxnSpPr>
          <p:spPr>
            <a:xfrm flipH="1">
              <a:off x="4845807" y="3864021"/>
              <a:ext cx="137241" cy="423952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diritto 37">
              <a:extLst>
                <a:ext uri="{FF2B5EF4-FFF2-40B4-BE49-F238E27FC236}">
                  <a16:creationId xmlns:a16="http://schemas.microsoft.com/office/drawing/2014/main" id="{886DF8EB-9F10-4C38-81EE-131372C3B3FE}"/>
                </a:ext>
              </a:extLst>
            </p:cNvPr>
            <p:cNvCxnSpPr>
              <a:cxnSpLocks/>
            </p:cNvCxnSpPr>
            <p:nvPr/>
          </p:nvCxnSpPr>
          <p:spPr>
            <a:xfrm>
              <a:off x="6293607" y="5034272"/>
              <a:ext cx="0" cy="33404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ttangolo con angoli arrotondati 12">
              <a:extLst>
                <a:ext uri="{FF2B5EF4-FFF2-40B4-BE49-F238E27FC236}">
                  <a16:creationId xmlns:a16="http://schemas.microsoft.com/office/drawing/2014/main" id="{B0620EFB-CD3A-43E5-8D8D-4A37AF686777}"/>
                </a:ext>
              </a:extLst>
            </p:cNvPr>
            <p:cNvSpPr/>
            <p:nvPr/>
          </p:nvSpPr>
          <p:spPr>
            <a:xfrm>
              <a:off x="2223847" y="2606623"/>
              <a:ext cx="1563783" cy="12522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id="{4D443B7D-24EF-404F-A1EC-9387C3B82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697" y="2802790"/>
            <a:ext cx="1208760" cy="11030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FEDFAD-3D5A-4ACE-8D62-91906CE2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264" y="443016"/>
            <a:ext cx="8786379" cy="776327"/>
          </a:xfrm>
        </p:spPr>
        <p:txBody>
          <a:bodyPr>
            <a:normAutofit fontScale="90000"/>
          </a:bodyPr>
          <a:lstStyle/>
          <a:p>
            <a:r>
              <a:rPr lang="en-GB" dirty="0"/>
              <a:t>Paths of present silicon sensor R&amp;D </a:t>
            </a:r>
            <a:br>
              <a:rPr lang="en-GB" dirty="0"/>
            </a:br>
            <a:endParaRPr lang="LID4096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1A5214-F0FE-4676-AE32-BF8967B8BE85}"/>
              </a:ext>
            </a:extLst>
          </p:cNvPr>
          <p:cNvGrpSpPr/>
          <p:nvPr/>
        </p:nvGrpSpPr>
        <p:grpSpPr>
          <a:xfrm>
            <a:off x="66668" y="1350449"/>
            <a:ext cx="6982778" cy="3937656"/>
            <a:chOff x="-549529" y="723272"/>
            <a:chExt cx="8492368" cy="440063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6EE6459-BDDB-4593-B18A-B88D4125558E}"/>
                </a:ext>
              </a:extLst>
            </p:cNvPr>
            <p:cNvGrpSpPr/>
            <p:nvPr/>
          </p:nvGrpSpPr>
          <p:grpSpPr>
            <a:xfrm>
              <a:off x="1612691" y="723272"/>
              <a:ext cx="6330148" cy="3293788"/>
              <a:chOff x="1741278" y="1459078"/>
              <a:chExt cx="6330148" cy="3293788"/>
            </a:xfrm>
          </p:grpSpPr>
          <p:sp>
            <p:nvSpPr>
              <p:cNvPr id="32" name="Rettangolo con angoli arrotondati 6">
                <a:extLst>
                  <a:ext uri="{FF2B5EF4-FFF2-40B4-BE49-F238E27FC236}">
                    <a16:creationId xmlns:a16="http://schemas.microsoft.com/office/drawing/2014/main" id="{C3E4E5DD-100D-40A7-A647-52F73B705228}"/>
                  </a:ext>
                </a:extLst>
              </p:cNvPr>
              <p:cNvSpPr/>
              <p:nvPr/>
            </p:nvSpPr>
            <p:spPr>
              <a:xfrm>
                <a:off x="1741278" y="1459078"/>
                <a:ext cx="2983913" cy="1189459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Monolithic devices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 WG1/WP1-CMOS 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55-180 nm processes</a:t>
                </a:r>
              </a:p>
            </p:txBody>
          </p:sp>
          <p:sp>
            <p:nvSpPr>
              <p:cNvPr id="33" name="Rettangolo con angoli arrotondati 7">
                <a:extLst>
                  <a:ext uri="{FF2B5EF4-FFF2-40B4-BE49-F238E27FC236}">
                    <a16:creationId xmlns:a16="http://schemas.microsoft.com/office/drawing/2014/main" id="{F2F3F315-1853-4F95-903D-426312C82029}"/>
                  </a:ext>
                </a:extLst>
              </p:cNvPr>
              <p:cNvSpPr/>
              <p:nvPr/>
            </p:nvSpPr>
            <p:spPr>
              <a:xfrm>
                <a:off x="6265071" y="3424579"/>
                <a:ext cx="1806355" cy="132828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large area passive devices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(strips)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E99D950-3846-47FA-8607-B336F2596D00}"/>
                </a:ext>
              </a:extLst>
            </p:cNvPr>
            <p:cNvGrpSpPr/>
            <p:nvPr/>
          </p:nvGrpSpPr>
          <p:grpSpPr>
            <a:xfrm>
              <a:off x="800371" y="1913940"/>
              <a:ext cx="5336113" cy="1707803"/>
              <a:chOff x="928958" y="2649746"/>
              <a:chExt cx="5336113" cy="1707803"/>
            </a:xfrm>
          </p:grpSpPr>
          <p:sp>
            <p:nvSpPr>
              <p:cNvPr id="28" name="Rettangolo con angoli arrotondati 8">
                <a:extLst>
                  <a:ext uri="{FF2B5EF4-FFF2-40B4-BE49-F238E27FC236}">
                    <a16:creationId xmlns:a16="http://schemas.microsoft.com/office/drawing/2014/main" id="{84DE3BFA-7E77-418F-BF64-687BD6FB161F}"/>
                  </a:ext>
                </a:extLst>
              </p:cNvPr>
              <p:cNvSpPr/>
              <p:nvPr/>
            </p:nvSpPr>
            <p:spPr>
              <a:xfrm>
                <a:off x="928958" y="2967502"/>
                <a:ext cx="2443265" cy="1390047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Rettangolo con angoli arrotondati 9">
                <a:extLst>
                  <a:ext uri="{FF2B5EF4-FFF2-40B4-BE49-F238E27FC236}">
                    <a16:creationId xmlns:a16="http://schemas.microsoft.com/office/drawing/2014/main" id="{6B5FA852-3D7D-49F7-9894-DA2D3358C922}"/>
                  </a:ext>
                </a:extLst>
              </p:cNvPr>
              <p:cNvSpPr/>
              <p:nvPr/>
            </p:nvSpPr>
            <p:spPr>
              <a:xfrm>
                <a:off x="3546036" y="2945747"/>
                <a:ext cx="2358309" cy="1411795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30" name="Connettore diritto 18">
                <a:extLst>
                  <a:ext uri="{FF2B5EF4-FFF2-40B4-BE49-F238E27FC236}">
                    <a16:creationId xmlns:a16="http://schemas.microsoft.com/office/drawing/2014/main" id="{EB8B612E-048D-4AF8-955D-65FD43DB29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6298" y="2649746"/>
                <a:ext cx="0" cy="330868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ttore diritto 19">
                <a:extLst>
                  <a:ext uri="{FF2B5EF4-FFF2-40B4-BE49-F238E27FC236}">
                    <a16:creationId xmlns:a16="http://schemas.microsoft.com/office/drawing/2014/main" id="{66B2A986-ED13-4E66-B185-D02D9BF754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11766" y="2659965"/>
                <a:ext cx="4253" cy="312697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ttore diritto 19">
                <a:extLst>
                  <a:ext uri="{FF2B5EF4-FFF2-40B4-BE49-F238E27FC236}">
                    <a16:creationId xmlns:a16="http://schemas.microsoft.com/office/drawing/2014/main" id="{4B94FFF3-945A-435D-A19E-6BEABBF0C8F1}"/>
                  </a:ext>
                </a:extLst>
              </p:cNvPr>
              <p:cNvCxnSpPr>
                <a:cxnSpLocks/>
                <a:stCxn id="29" idx="3"/>
                <a:endCxn id="33" idx="1"/>
              </p:cNvCxnSpPr>
              <p:nvPr/>
            </p:nvCxnSpPr>
            <p:spPr>
              <a:xfrm>
                <a:off x="5904345" y="3651645"/>
                <a:ext cx="360726" cy="437078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BDCB26D-B504-46F7-B55C-1BAD87A39470}"/>
                </a:ext>
              </a:extLst>
            </p:cNvPr>
            <p:cNvGrpSpPr/>
            <p:nvPr/>
          </p:nvGrpSpPr>
          <p:grpSpPr>
            <a:xfrm>
              <a:off x="-549529" y="2926720"/>
              <a:ext cx="6865714" cy="2197187"/>
              <a:chOff x="-420942" y="3662526"/>
              <a:chExt cx="6865714" cy="2197187"/>
            </a:xfrm>
          </p:grpSpPr>
          <p:sp>
            <p:nvSpPr>
              <p:cNvPr id="24" name="Rettangolo con angoli arrotondati 10">
                <a:extLst>
                  <a:ext uri="{FF2B5EF4-FFF2-40B4-BE49-F238E27FC236}">
                    <a16:creationId xmlns:a16="http://schemas.microsoft.com/office/drawing/2014/main" id="{E9730968-F074-4210-8441-4940F0FCC555}"/>
                  </a:ext>
                </a:extLst>
              </p:cNvPr>
              <p:cNvSpPr/>
              <p:nvPr/>
            </p:nvSpPr>
            <p:spPr>
              <a:xfrm>
                <a:off x="-244282" y="5010628"/>
                <a:ext cx="1403298" cy="849085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gain</a:t>
                </a:r>
              </a:p>
            </p:txBody>
          </p:sp>
          <p:sp>
            <p:nvSpPr>
              <p:cNvPr id="25" name="Rettangolo con angoli arrotondati 11">
                <a:extLst>
                  <a:ext uri="{FF2B5EF4-FFF2-40B4-BE49-F238E27FC236}">
                    <a16:creationId xmlns:a16="http://schemas.microsoft.com/office/drawing/2014/main" id="{43CD0E9C-1AD1-44E9-B4E5-11AED36FD43A}"/>
                  </a:ext>
                </a:extLst>
              </p:cNvPr>
              <p:cNvSpPr/>
              <p:nvPr/>
            </p:nvSpPr>
            <p:spPr>
              <a:xfrm>
                <a:off x="1586576" y="4998341"/>
                <a:ext cx="1428478" cy="849085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DepletedMAPS</a:t>
                </a: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w/o </a:t>
                </a:r>
                <a:r>
                  <a:rPr lang="en-GB" sz="1600" dirty="0">
                    <a:solidFill>
                      <a:prstClr val="black"/>
                    </a:solidFill>
                    <a:latin typeface="Calibri" panose="020F0502020204030204"/>
                  </a:rPr>
                  <a:t>g</a:t>
                </a:r>
                <a:r>
                  <a:rPr kumimoji="0" lang="en-GB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ain</a:t>
                </a: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6" name="Connettore diritto 23">
                <a:extLst>
                  <a:ext uri="{FF2B5EF4-FFF2-40B4-BE49-F238E27FC236}">
                    <a16:creationId xmlns:a16="http://schemas.microsoft.com/office/drawing/2014/main" id="{9542F490-1C5E-4C3B-BA4E-C0A9A2D447E0}"/>
                  </a:ext>
                </a:extLst>
              </p:cNvPr>
              <p:cNvCxnSpPr>
                <a:cxnSpLocks/>
                <a:stCxn id="28" idx="2"/>
              </p:cNvCxnSpPr>
              <p:nvPr/>
            </p:nvCxnSpPr>
            <p:spPr>
              <a:xfrm>
                <a:off x="2150591" y="4357550"/>
                <a:ext cx="196023" cy="657202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diritto 25">
                <a:extLst>
                  <a:ext uri="{FF2B5EF4-FFF2-40B4-BE49-F238E27FC236}">
                    <a16:creationId xmlns:a16="http://schemas.microsoft.com/office/drawing/2014/main" id="{C7995017-6173-4E69-A495-0638D039B3D5}"/>
                  </a:ext>
                </a:extLst>
              </p:cNvPr>
              <p:cNvCxnSpPr>
                <a:cxnSpLocks/>
                <a:stCxn id="28" idx="2"/>
                <a:endCxn id="24" idx="0"/>
              </p:cNvCxnSpPr>
              <p:nvPr/>
            </p:nvCxnSpPr>
            <p:spPr>
              <a:xfrm flipH="1">
                <a:off x="457367" y="4357550"/>
                <a:ext cx="1693224" cy="653079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ttangolo con angoli arrotondati 10">
                <a:extLst>
                  <a:ext uri="{FF2B5EF4-FFF2-40B4-BE49-F238E27FC236}">
                    <a16:creationId xmlns:a16="http://schemas.microsoft.com/office/drawing/2014/main" id="{2F74972B-A5B0-43F0-913A-387AFBC51875}"/>
                  </a:ext>
                </a:extLst>
              </p:cNvPr>
              <p:cNvSpPr/>
              <p:nvPr/>
            </p:nvSpPr>
            <p:spPr>
              <a:xfrm>
                <a:off x="3237948" y="5010628"/>
                <a:ext cx="1635619" cy="849085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depleted MAPS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w/o </a:t>
                </a:r>
                <a:r>
                  <a:rPr lang="en-GB" sz="1600" dirty="0">
                    <a:solidFill>
                      <a:prstClr val="black"/>
                    </a:solidFill>
                    <a:latin typeface="Calibri" panose="020F0502020204030204"/>
                  </a:rPr>
                  <a:t>g</a:t>
                </a:r>
                <a:r>
                  <a:rPr kumimoji="0" lang="en-GB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ain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Rettangolo con angoli arrotondati 11">
                <a:extLst>
                  <a:ext uri="{FF2B5EF4-FFF2-40B4-BE49-F238E27FC236}">
                    <a16:creationId xmlns:a16="http://schemas.microsoft.com/office/drawing/2014/main" id="{B1B31863-45B7-40DC-ABFC-742190FD1D59}"/>
                  </a:ext>
                </a:extLst>
              </p:cNvPr>
              <p:cNvSpPr/>
              <p:nvPr/>
            </p:nvSpPr>
            <p:spPr>
              <a:xfrm>
                <a:off x="5016294" y="4994146"/>
                <a:ext cx="1428478" cy="849085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gain</a:t>
                </a:r>
              </a:p>
            </p:txBody>
          </p:sp>
          <p:cxnSp>
            <p:nvCxnSpPr>
              <p:cNvPr id="37" name="Connettore diritto 23">
                <a:extLst>
                  <a:ext uri="{FF2B5EF4-FFF2-40B4-BE49-F238E27FC236}">
                    <a16:creationId xmlns:a16="http://schemas.microsoft.com/office/drawing/2014/main" id="{96D1F6B5-E7EC-4982-8BAD-3A347D546115}"/>
                  </a:ext>
                </a:extLst>
              </p:cNvPr>
              <p:cNvCxnSpPr>
                <a:cxnSpLocks/>
                <a:stCxn id="29" idx="2"/>
              </p:cNvCxnSpPr>
              <p:nvPr/>
            </p:nvCxnSpPr>
            <p:spPr>
              <a:xfrm flipH="1">
                <a:off x="4088465" y="4357542"/>
                <a:ext cx="636725" cy="631332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ttore diritto 25">
                <a:extLst>
                  <a:ext uri="{FF2B5EF4-FFF2-40B4-BE49-F238E27FC236}">
                    <a16:creationId xmlns:a16="http://schemas.microsoft.com/office/drawing/2014/main" id="{C36EA00B-AA67-4459-97B0-141EE35305A4}"/>
                  </a:ext>
                </a:extLst>
              </p:cNvPr>
              <p:cNvCxnSpPr>
                <a:cxnSpLocks/>
                <a:stCxn id="29" idx="2"/>
                <a:endCxn id="36" idx="0"/>
              </p:cNvCxnSpPr>
              <p:nvPr/>
            </p:nvCxnSpPr>
            <p:spPr>
              <a:xfrm>
                <a:off x="4725191" y="4357543"/>
                <a:ext cx="1005342" cy="636603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ttore diritto 23">
                <a:extLst>
                  <a:ext uri="{FF2B5EF4-FFF2-40B4-BE49-F238E27FC236}">
                    <a16:creationId xmlns:a16="http://schemas.microsoft.com/office/drawing/2014/main" id="{A392EB51-6ECD-407C-9E32-CDB37E5CA257}"/>
                  </a:ext>
                </a:extLst>
              </p:cNvPr>
              <p:cNvCxnSpPr>
                <a:cxnSpLocks/>
                <a:stCxn id="28" idx="1"/>
              </p:cNvCxnSpPr>
              <p:nvPr/>
            </p:nvCxnSpPr>
            <p:spPr>
              <a:xfrm flipH="1">
                <a:off x="641612" y="3662526"/>
                <a:ext cx="287346" cy="45694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Rettangolo con angoli arrotondati 11">
                <a:extLst>
                  <a:ext uri="{FF2B5EF4-FFF2-40B4-BE49-F238E27FC236}">
                    <a16:creationId xmlns:a16="http://schemas.microsoft.com/office/drawing/2014/main" id="{271C54BB-D8F6-48C1-BAF7-AB0BE515820F}"/>
                  </a:ext>
                </a:extLst>
              </p:cNvPr>
              <p:cNvSpPr/>
              <p:nvPr/>
            </p:nvSpPr>
            <p:spPr>
              <a:xfrm>
                <a:off x="-420942" y="3847261"/>
                <a:ext cx="1060981" cy="544412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MAPS</a:t>
                </a:r>
              </a:p>
            </p:txBody>
          </p:sp>
        </p:grp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6CB9B8E-8769-45D3-92D9-E7827FB29E2E}"/>
              </a:ext>
            </a:extLst>
          </p:cNvPr>
          <p:cNvCxnSpPr>
            <a:cxnSpLocks/>
          </p:cNvCxnSpPr>
          <p:nvPr/>
        </p:nvCxnSpPr>
        <p:spPr>
          <a:xfrm flipH="1">
            <a:off x="3875873" y="5271580"/>
            <a:ext cx="3497" cy="41762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08C1003-CB71-4C62-9452-D453AE339C0F}"/>
              </a:ext>
            </a:extLst>
          </p:cNvPr>
          <p:cNvSpPr txBox="1"/>
          <p:nvPr/>
        </p:nvSpPr>
        <p:spPr>
          <a:xfrm>
            <a:off x="3393472" y="5693421"/>
            <a:ext cx="236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optimized for hit rates, radiation hardness and temporal resolution</a:t>
            </a:r>
            <a:endParaRPr kumimoji="0" lang="LID4096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93A905-5C2A-436C-8193-8BB04069D344}"/>
              </a:ext>
            </a:extLst>
          </p:cNvPr>
          <p:cNvSpPr txBox="1"/>
          <p:nvPr/>
        </p:nvSpPr>
        <p:spPr>
          <a:xfrm>
            <a:off x="788850" y="5787678"/>
            <a:ext cx="2732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optimized for power</a:t>
            </a: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 and </a:t>
            </a:r>
            <a:r>
              <a:rPr lang="en-GB" sz="1600" dirty="0">
                <a:solidFill>
                  <a:prstClr val="black"/>
                </a:solidFill>
                <a:latin typeface="Calibri" panose="020F0502020204030204"/>
              </a:rPr>
              <a:t>position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resolution</a:t>
            </a:r>
            <a:endParaRPr kumimoji="0" lang="LID4096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CD4F219-494F-4E15-A4EB-40D7D4D038F1}"/>
              </a:ext>
            </a:extLst>
          </p:cNvPr>
          <p:cNvCxnSpPr>
            <a:cxnSpLocks/>
          </p:cNvCxnSpPr>
          <p:nvPr/>
        </p:nvCxnSpPr>
        <p:spPr>
          <a:xfrm flipH="1">
            <a:off x="1763722" y="5281246"/>
            <a:ext cx="537540" cy="55924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76">
            <a:extLst>
              <a:ext uri="{FF2B5EF4-FFF2-40B4-BE49-F238E27FC236}">
                <a16:creationId xmlns:a16="http://schemas.microsoft.com/office/drawing/2014/main" id="{C9A24834-E1E9-4467-A78D-35B9847D2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4990" y="1217544"/>
            <a:ext cx="1953125" cy="1402244"/>
          </a:xfrm>
          <a:prstGeom prst="rect">
            <a:avLst/>
          </a:prstGeom>
        </p:spPr>
      </p:pic>
      <p:pic>
        <p:nvPicPr>
          <p:cNvPr id="66" name="Picture 2">
            <a:extLst>
              <a:ext uri="{FF2B5EF4-FFF2-40B4-BE49-F238E27FC236}">
                <a16:creationId xmlns:a16="http://schemas.microsoft.com/office/drawing/2014/main" id="{07451039-8CB6-4B0C-8A91-63C6C182F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74" y="1383837"/>
            <a:ext cx="1579212" cy="1050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1741D5-1EDE-4670-BCA1-F6313E285B28}"/>
              </a:ext>
            </a:extLst>
          </p:cNvPr>
          <p:cNvSpPr/>
          <p:nvPr/>
        </p:nvSpPr>
        <p:spPr>
          <a:xfrm>
            <a:off x="6233581" y="5499126"/>
            <a:ext cx="875423" cy="1834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B663C71-BD0E-42BF-AAA1-C5DD9913E969}"/>
              </a:ext>
            </a:extLst>
          </p:cNvPr>
          <p:cNvSpPr/>
          <p:nvPr/>
        </p:nvSpPr>
        <p:spPr>
          <a:xfrm>
            <a:off x="6233580" y="5772746"/>
            <a:ext cx="875423" cy="18345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056768F-C645-4ECC-9F18-38F18BF97007}"/>
              </a:ext>
            </a:extLst>
          </p:cNvPr>
          <p:cNvSpPr/>
          <p:nvPr/>
        </p:nvSpPr>
        <p:spPr>
          <a:xfrm>
            <a:off x="6230282" y="6032727"/>
            <a:ext cx="875423" cy="18345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4B4938-CF75-4C05-BF5A-A5AB45125E51}"/>
              </a:ext>
            </a:extLst>
          </p:cNvPr>
          <p:cNvSpPr txBox="1"/>
          <p:nvPr/>
        </p:nvSpPr>
        <p:spPr>
          <a:xfrm>
            <a:off x="7080641" y="5911774"/>
            <a:ext cx="2527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proven/demonstrated</a:t>
            </a: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28BB21C-858F-4253-98F0-08AD76CDEA0D}"/>
              </a:ext>
            </a:extLst>
          </p:cNvPr>
          <p:cNvSpPr txBox="1"/>
          <p:nvPr/>
        </p:nvSpPr>
        <p:spPr>
          <a:xfrm>
            <a:off x="7185751" y="5655822"/>
            <a:ext cx="3787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recent research (working prototype)</a:t>
            </a: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7795F9-CE64-4610-82F5-EA71CB00F676}"/>
              </a:ext>
            </a:extLst>
          </p:cNvPr>
          <p:cNvSpPr txBox="1"/>
          <p:nvPr/>
        </p:nvSpPr>
        <p:spPr>
          <a:xfrm>
            <a:off x="7198246" y="5399870"/>
            <a:ext cx="2555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proof of concept ongoing</a:t>
            </a:r>
            <a:endParaRPr kumimoji="0" lang="LID4096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984048-0152-4586-A82E-4CB5E0B8F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409" y="3093387"/>
            <a:ext cx="1542824" cy="7736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F3EEB7-81BC-4957-B041-09E4296E59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9166" y="3012571"/>
            <a:ext cx="1720194" cy="84294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3F98F0-E180-416E-A528-B930E3D4D23E}"/>
              </a:ext>
            </a:extLst>
          </p:cNvPr>
          <p:cNvSpPr/>
          <p:nvPr/>
        </p:nvSpPr>
        <p:spPr>
          <a:xfrm>
            <a:off x="1228850" y="2704793"/>
            <a:ext cx="19320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/>
              <a:t>Small electrode devices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5B7C9F-0DBE-43B4-B8CA-3AFD7F05828E}"/>
              </a:ext>
            </a:extLst>
          </p:cNvPr>
          <p:cNvSpPr/>
          <p:nvPr/>
        </p:nvSpPr>
        <p:spPr>
          <a:xfrm>
            <a:off x="3362478" y="2704793"/>
            <a:ext cx="18494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/>
              <a:t>Large electrode device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0A59CAB-407B-4B54-BA01-FC3840C4A9AE}"/>
              </a:ext>
            </a:extLst>
          </p:cNvPr>
          <p:cNvSpPr/>
          <p:nvPr/>
        </p:nvSpPr>
        <p:spPr>
          <a:xfrm>
            <a:off x="9461318" y="2711908"/>
            <a:ext cx="10957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1600" b="1" dirty="0"/>
              <a:t>3D </a:t>
            </a:r>
            <a:r>
              <a:rPr lang="sl-SI" sz="1600" b="1" dirty="0" err="1"/>
              <a:t>devices</a:t>
            </a:r>
            <a:endParaRPr lang="sl-SI" sz="1600" b="1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CFCC98D-C3FC-43D6-9643-29246291B878}"/>
              </a:ext>
            </a:extLst>
          </p:cNvPr>
          <p:cNvSpPr/>
          <p:nvPr/>
        </p:nvSpPr>
        <p:spPr>
          <a:xfrm>
            <a:off x="7672824" y="2663135"/>
            <a:ext cx="7296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/>
              <a:t>Planar</a:t>
            </a:r>
            <a:endParaRPr lang="sl-SI" sz="16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A7D7B-4C3B-4246-A96E-C27ADAD1C080}"/>
              </a:ext>
            </a:extLst>
          </p:cNvPr>
          <p:cNvSpPr/>
          <p:nvPr/>
        </p:nvSpPr>
        <p:spPr>
          <a:xfrm>
            <a:off x="7185751" y="1115568"/>
            <a:ext cx="4936084" cy="5408850"/>
          </a:xfrm>
          <a:prstGeom prst="rect">
            <a:avLst/>
          </a:prstGeom>
          <a:noFill/>
          <a:ln w="317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5FAD8-A1B8-48F8-9CBF-9D286F0B9880}"/>
              </a:ext>
            </a:extLst>
          </p:cNvPr>
          <p:cNvSpPr txBox="1"/>
          <p:nvPr/>
        </p:nvSpPr>
        <p:spPr>
          <a:xfrm>
            <a:off x="7376975" y="1051159"/>
            <a:ext cx="1773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F9 - involvement</a:t>
            </a:r>
            <a:endParaRPr lang="LID4096" b="1" dirty="0">
              <a:solidFill>
                <a:srgbClr val="FF00FF"/>
              </a:solidFill>
            </a:endParaRPr>
          </a:p>
        </p:txBody>
      </p:sp>
      <p:sp>
        <p:nvSpPr>
          <p:cNvPr id="75" name="Footer Placeholder 4">
            <a:extLst>
              <a:ext uri="{FF2B5EF4-FFF2-40B4-BE49-F238E27FC236}">
                <a16:creationId xmlns:a16="http://schemas.microsoft.com/office/drawing/2014/main" id="{4FEDB763-3C74-4D62-ADEE-FBD54AD29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8" y="6671347"/>
            <a:ext cx="10208103" cy="181462"/>
          </a:xfrm>
        </p:spPr>
        <p:txBody>
          <a:bodyPr/>
          <a:lstStyle/>
          <a:p>
            <a:r>
              <a:rPr lang="en-US" dirty="0"/>
              <a:t>G. Kramberger, DRD3, F9 strategic meeting, </a:t>
            </a:r>
            <a:r>
              <a:rPr lang="en-US" dirty="0" err="1"/>
              <a:t>Krvavec</a:t>
            </a:r>
            <a:endParaRPr lang="en-US" dirty="0"/>
          </a:p>
        </p:txBody>
      </p:sp>
      <p:sp>
        <p:nvSpPr>
          <p:cNvPr id="76" name="Slide Number Placeholder 5">
            <a:extLst>
              <a:ext uri="{FF2B5EF4-FFF2-40B4-BE49-F238E27FC236}">
                <a16:creationId xmlns:a16="http://schemas.microsoft.com/office/drawing/2014/main" id="{3A284675-68D5-4A0C-918A-0ABD2FC6C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3435" y="6664411"/>
            <a:ext cx="668565" cy="181462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8" name="Date Placeholder 19">
            <a:extLst>
              <a:ext uri="{FF2B5EF4-FFF2-40B4-BE49-F238E27FC236}">
                <a16:creationId xmlns:a16="http://schemas.microsoft.com/office/drawing/2014/main" id="{E8E9BD9F-6C45-406F-9FA6-68E461411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2" y="6664411"/>
            <a:ext cx="1097325" cy="188399"/>
          </a:xfrm>
        </p:spPr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701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7182CC-9A78-A0B6-82FF-8DFA6F771C7F}"/>
              </a:ext>
            </a:extLst>
          </p:cNvPr>
          <p:cNvSpPr txBox="1"/>
          <p:nvPr/>
        </p:nvSpPr>
        <p:spPr>
          <a:xfrm>
            <a:off x="234964" y="1120475"/>
            <a:ext cx="11996908" cy="672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MAPS for FCC-</a:t>
            </a:r>
            <a:r>
              <a:rPr kumimoji="0" lang="en-GB" sz="2000" b="1" i="0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ee</a:t>
            </a:r>
            <a:endParaRPr lang="en-GB" sz="2000" dirty="0">
              <a:solidFill>
                <a:srgbClr val="00206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2060"/>
                </a:solidFill>
                <a:latin typeface="Calibri" panose="020F0502020204030204"/>
              </a:rPr>
              <a:t>Vertexing application: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very high spatial resolution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</a:t>
            </a:r>
            <a:r>
              <a:rPr lang="en-GB" sz="1400" dirty="0">
                <a:solidFill>
                  <a:prstClr val="black"/>
                </a:solidFill>
              </a:rPr>
              <a:t>≤3 µm)  - pixels 15-25 </a:t>
            </a:r>
            <a:r>
              <a:rPr lang="en-GB" sz="1400" dirty="0">
                <a:solidFill>
                  <a:prstClr val="black"/>
                </a:solidFill>
                <a:latin typeface="Symbol" panose="05050102010706020507" pitchFamily="18" charset="2"/>
              </a:rPr>
              <a:t>m</a:t>
            </a:r>
            <a:r>
              <a:rPr lang="en-GB" sz="1400" dirty="0">
                <a:solidFill>
                  <a:prstClr val="black"/>
                </a:solidFill>
              </a:rPr>
              <a:t>m</a:t>
            </a:r>
            <a:r>
              <a:rPr lang="en-GB" sz="1400" baseline="30000" dirty="0">
                <a:solidFill>
                  <a:prstClr val="black"/>
                </a:solidFill>
              </a:rPr>
              <a:t>2</a:t>
            </a:r>
            <a:endParaRPr kumimoji="0" lang="en-GB" sz="1600" b="0" i="0" u="none" strike="noStrike" kern="1200" cap="none" spc="0" normalizeH="0" baseline="30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800100" marR="0" lvl="1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high data rate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(~100 MHz/cm2)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radiation tolerance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(&gt;</a:t>
            </a:r>
            <a:r>
              <a:rPr lang="en-GB" sz="1400" dirty="0">
                <a:solidFill>
                  <a:prstClr val="black"/>
                </a:solidFill>
              </a:rPr>
              <a:t>10</a:t>
            </a:r>
            <a:r>
              <a:rPr lang="en-GB" sz="1400" baseline="30000" dirty="0">
                <a:solidFill>
                  <a:prstClr val="black"/>
                </a:solidFill>
              </a:rPr>
              <a:t>13</a:t>
            </a:r>
            <a:r>
              <a:rPr lang="en-GB" sz="1400" dirty="0">
                <a:solidFill>
                  <a:prstClr val="black"/>
                </a:solidFill>
              </a:rPr>
              <a:t> n</a:t>
            </a:r>
            <a:r>
              <a:rPr lang="en-GB" sz="1400" baseline="-25000" dirty="0">
                <a:solidFill>
                  <a:prstClr val="black"/>
                </a:solidFill>
              </a:rPr>
              <a:t>eq</a:t>
            </a:r>
            <a:r>
              <a:rPr lang="en-GB" sz="1400" dirty="0">
                <a:solidFill>
                  <a:prstClr val="black"/>
                </a:solidFill>
              </a:rPr>
              <a:t>/y cm</a:t>
            </a:r>
            <a:r>
              <a:rPr lang="en-GB" sz="1400" baseline="30000" dirty="0">
                <a:solidFill>
                  <a:prstClr val="black"/>
                </a:solidFill>
              </a:rPr>
              <a:t>2</a:t>
            </a:r>
            <a:r>
              <a:rPr lang="en-GB" sz="1400" dirty="0">
                <a:solidFill>
                  <a:prstClr val="black"/>
                </a:solidFill>
              </a:rPr>
              <a:t> NIEL , and &lt;1 </a:t>
            </a:r>
            <a:r>
              <a:rPr lang="en-GB" sz="1400" dirty="0" err="1">
                <a:solidFill>
                  <a:prstClr val="black"/>
                </a:solidFill>
              </a:rPr>
              <a:t>Mrad</a:t>
            </a:r>
            <a:r>
              <a:rPr lang="en-GB" sz="1400" dirty="0">
                <a:solidFill>
                  <a:prstClr val="black"/>
                </a:solidFill>
              </a:rPr>
              <a:t>/y)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low mass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(0.05% 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0 </a:t>
            </a:r>
            <a:r>
              <a:rPr lang="en-US" sz="1400" dirty="0">
                <a:latin typeface="Calibri" panose="020F0502020204030204"/>
              </a:rPr>
              <a:t> inner layers ITS3 like, to 0.2-0.3%</a:t>
            </a:r>
            <a:r>
              <a:rPr lang="en-US" sz="1400" dirty="0"/>
              <a:t> X</a:t>
            </a:r>
            <a:r>
              <a:rPr lang="en-US" sz="1400" baseline="-25000" dirty="0"/>
              <a:t>0 </a:t>
            </a:r>
            <a:r>
              <a:rPr lang="en-US" sz="1400" dirty="0"/>
              <a:t>staves at outer layers)</a:t>
            </a:r>
            <a:r>
              <a:rPr lang="en-US" sz="1400" baseline="-25000" dirty="0"/>
              <a:t> </a:t>
            </a:r>
            <a:endParaRPr kumimoji="0" lang="en-US" sz="14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  <a:p>
            <a:pPr marL="800100" marR="0" lvl="1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good timing/time stamping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(~20 ns – power consumption driven</a:t>
            </a:r>
            <a:r>
              <a:rPr lang="en-US" sz="1400" dirty="0">
                <a:latin typeface="Calibri" panose="020F0502020204030204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  <a:p>
            <a:pPr marL="800100" marR="0" lvl="1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small power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(</a:t>
            </a:r>
            <a:r>
              <a:rPr lang="en-US" sz="1400" dirty="0">
                <a:latin typeface="Calibri" panose="020F0502020204030204"/>
              </a:rPr>
              <a:t>&lt;40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mW/cm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)</a:t>
            </a:r>
            <a:endParaRPr lang="en-US" sz="1400" dirty="0">
              <a:latin typeface="Calibri" panose="020F0502020204030204"/>
            </a:endParaRPr>
          </a:p>
          <a:p>
            <a:pPr>
              <a:defRPr/>
            </a:pPr>
            <a:r>
              <a:rPr lang="en-US" sz="1600" b="1" dirty="0">
                <a:solidFill>
                  <a:srgbClr val="002060"/>
                </a:solidFill>
                <a:latin typeface="Calibri" panose="020F0502020204030204"/>
              </a:rPr>
              <a:t>Tracking application: </a:t>
            </a:r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2060"/>
                </a:solidFill>
              </a:rPr>
              <a:t>high spatial resolution </a:t>
            </a:r>
            <a:r>
              <a:rPr lang="en-US" sz="1400" dirty="0"/>
              <a:t>(~</a:t>
            </a:r>
            <a:r>
              <a:rPr lang="en-GB" sz="1400" dirty="0">
                <a:solidFill>
                  <a:prstClr val="black"/>
                </a:solidFill>
              </a:rPr>
              <a:t>5-7 µm in r-phi)  - elongated pixels</a:t>
            </a:r>
            <a:endParaRPr lang="en-GB" sz="1600" baseline="30000" dirty="0">
              <a:solidFill>
                <a:srgbClr val="00206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2060"/>
                </a:solidFill>
              </a:rPr>
              <a:t>data rate </a:t>
            </a:r>
            <a:r>
              <a:rPr lang="en-US" sz="1400" dirty="0"/>
              <a:t>(~100 kHz/cm2)</a:t>
            </a:r>
            <a:endParaRPr lang="en-GB" sz="1400" dirty="0"/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2060"/>
                </a:solidFill>
              </a:rPr>
              <a:t>radiation tolerance – negligible </a:t>
            </a:r>
            <a:r>
              <a:rPr lang="en-US" sz="1400" dirty="0"/>
              <a:t>(&gt;</a:t>
            </a:r>
            <a:r>
              <a:rPr lang="en-GB" sz="1400" dirty="0">
                <a:solidFill>
                  <a:prstClr val="black"/>
                </a:solidFill>
              </a:rPr>
              <a:t>10</a:t>
            </a:r>
            <a:r>
              <a:rPr lang="en-GB" sz="1400" baseline="30000" dirty="0">
                <a:solidFill>
                  <a:prstClr val="black"/>
                </a:solidFill>
              </a:rPr>
              <a:t>10</a:t>
            </a:r>
            <a:r>
              <a:rPr lang="en-GB" sz="1400" dirty="0">
                <a:solidFill>
                  <a:prstClr val="black"/>
                </a:solidFill>
              </a:rPr>
              <a:t> n</a:t>
            </a:r>
            <a:r>
              <a:rPr lang="en-GB" sz="1400" baseline="-25000" dirty="0">
                <a:solidFill>
                  <a:prstClr val="black"/>
                </a:solidFill>
              </a:rPr>
              <a:t>eq</a:t>
            </a:r>
            <a:r>
              <a:rPr lang="en-GB" sz="1400" dirty="0">
                <a:solidFill>
                  <a:prstClr val="black"/>
                </a:solidFill>
              </a:rPr>
              <a:t>/y cm</a:t>
            </a:r>
            <a:r>
              <a:rPr lang="en-GB" sz="1400" baseline="30000" dirty="0">
                <a:solidFill>
                  <a:prstClr val="black"/>
                </a:solidFill>
              </a:rPr>
              <a:t>2</a:t>
            </a:r>
            <a:r>
              <a:rPr lang="en-GB" sz="1400" dirty="0">
                <a:solidFill>
                  <a:prstClr val="black"/>
                </a:solidFill>
              </a:rPr>
              <a:t> NIEL , and &lt;4 </a:t>
            </a:r>
            <a:r>
              <a:rPr lang="en-GB" sz="1400" dirty="0" err="1">
                <a:solidFill>
                  <a:prstClr val="black"/>
                </a:solidFill>
              </a:rPr>
              <a:t>krad</a:t>
            </a:r>
            <a:r>
              <a:rPr lang="en-GB" sz="1400" dirty="0">
                <a:solidFill>
                  <a:prstClr val="black"/>
                </a:solidFill>
              </a:rPr>
              <a:t>/y)</a:t>
            </a:r>
            <a:endParaRPr lang="en-US" sz="1600" dirty="0">
              <a:solidFill>
                <a:srgbClr val="00206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2060"/>
                </a:solidFill>
              </a:rPr>
              <a:t>Material budget </a:t>
            </a:r>
            <a:r>
              <a:rPr lang="en-US" sz="1400" dirty="0"/>
              <a:t>(~1% X</a:t>
            </a:r>
            <a:r>
              <a:rPr lang="en-US" sz="1400" baseline="-25000" dirty="0"/>
              <a:t>0</a:t>
            </a:r>
            <a:r>
              <a:rPr lang="en-US" sz="1400" dirty="0"/>
              <a:t>)</a:t>
            </a:r>
            <a:r>
              <a:rPr lang="en-US" sz="1400" baseline="-25000" dirty="0"/>
              <a:t> </a:t>
            </a:r>
            <a:endParaRPr lang="en-US" sz="1400" dirty="0"/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2060"/>
                </a:solidFill>
              </a:rPr>
              <a:t>good timing/time stamping  </a:t>
            </a:r>
            <a:r>
              <a:rPr lang="en-US" sz="1400" dirty="0"/>
              <a:t>(&gt;100 ns)</a:t>
            </a:r>
            <a:endParaRPr lang="en-US" sz="1600" dirty="0">
              <a:solidFill>
                <a:srgbClr val="00206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2060"/>
                </a:solidFill>
              </a:rPr>
              <a:t>small power </a:t>
            </a:r>
            <a:r>
              <a:rPr lang="en-US" sz="1400" dirty="0"/>
              <a:t>(~&lt;150 mW/cm</a:t>
            </a:r>
            <a:r>
              <a:rPr lang="en-US" sz="1400" baseline="30000" dirty="0"/>
              <a:t>2</a:t>
            </a:r>
            <a:r>
              <a:rPr lang="en-US" sz="1400" dirty="0"/>
              <a:t>)</a:t>
            </a:r>
          </a:p>
          <a:p>
            <a:pPr>
              <a:defRPr/>
            </a:pPr>
            <a:r>
              <a:rPr lang="en-US" sz="1600" b="1" dirty="0">
                <a:solidFill>
                  <a:srgbClr val="002060"/>
                </a:solidFill>
                <a:latin typeface="Calibri" panose="020F0502020204030204"/>
              </a:rPr>
              <a:t>Calorimetry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2060"/>
                </a:solidFill>
                <a:latin typeface="Calibri" panose="020F0502020204030204"/>
              </a:rPr>
              <a:t>are present standard planar technologies good enough? </a:t>
            </a:r>
          </a:p>
          <a:p>
            <a:pPr>
              <a:defRPr/>
            </a:pPr>
            <a:r>
              <a:rPr lang="en-US" sz="1600" b="1" dirty="0">
                <a:solidFill>
                  <a:srgbClr val="002060"/>
                </a:solidFill>
                <a:latin typeface="Calibri" panose="020F0502020204030204"/>
              </a:rPr>
              <a:t>Constraints: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/>
              </a:rPr>
              <a:t>process :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/>
              </a:rPr>
              <a:t>CiS</a:t>
            </a:r>
            <a:r>
              <a:rPr lang="en-US" sz="1400" dirty="0">
                <a:solidFill>
                  <a:srgbClr val="002060"/>
                </a:solidFill>
                <a:latin typeface="Calibri" panose="020F0502020204030204"/>
              </a:rPr>
              <a:t> or HVCMOS inherently linked to small and large electrode designs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/>
              </a:rPr>
              <a:t>enough epi-thickness (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/>
              </a:rPr>
              <a:t>CiS</a:t>
            </a:r>
            <a:r>
              <a:rPr lang="en-US" sz="1400" dirty="0">
                <a:solidFill>
                  <a:srgbClr val="002060"/>
                </a:solidFill>
                <a:latin typeface="Calibri" panose="020F0502020204030204"/>
              </a:rPr>
              <a:t>) and application of hi-res wafers (HVCMOS)? 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/>
              </a:rPr>
              <a:t>stitching option for vertex detectors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/>
              </a:rPr>
              <a:t>enough wells and metal layers for complex processing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endParaRPr lang="en-US" sz="1600" b="1" dirty="0">
              <a:solidFill>
                <a:srgbClr val="002060"/>
              </a:solidFill>
              <a:latin typeface="Calibri" panose="020F0502020204030204"/>
            </a:endParaRPr>
          </a:p>
          <a:p>
            <a:pPr lvl="1">
              <a:defRPr/>
            </a:pPr>
            <a:endParaRPr lang="en-US" sz="1600" b="1" dirty="0">
              <a:solidFill>
                <a:srgbClr val="002060"/>
              </a:solidFill>
              <a:latin typeface="Calibri" panose="020F0502020204030204"/>
            </a:endParaRPr>
          </a:p>
          <a:p>
            <a:pPr lvl="1">
              <a:defRPr/>
            </a:pPr>
            <a:endParaRPr lang="en-US" sz="1600" b="1" dirty="0">
              <a:solidFill>
                <a:srgbClr val="002060"/>
              </a:solidFill>
              <a:latin typeface="Calibri" panose="020F0502020204030204"/>
            </a:endParaRP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endParaRPr lang="en-US" sz="1600" b="1" dirty="0">
              <a:solidFill>
                <a:srgbClr val="002060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BBCD7-9654-0A83-4CC4-FD39BA0B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339" y="117409"/>
            <a:ext cx="8786379" cy="776327"/>
          </a:xfrm>
        </p:spPr>
        <p:txBody>
          <a:bodyPr/>
          <a:lstStyle/>
          <a:p>
            <a:r>
              <a:rPr lang="en-GB" dirty="0"/>
              <a:t>WG1/WP1 Monolithic silicon sensors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7C9167-A9B1-4105-8DC5-875E136A0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6500" y="2388810"/>
            <a:ext cx="3461040" cy="22252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8D0277-D8E5-4794-BE08-CB29BC139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050" y="2297936"/>
            <a:ext cx="3635501" cy="2778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5E2AC01-FD3F-42E4-AB25-9182726060E1}"/>
              </a:ext>
            </a:extLst>
          </p:cNvPr>
          <p:cNvSpPr txBox="1"/>
          <p:nvPr/>
        </p:nvSpPr>
        <p:spPr>
          <a:xfrm rot="16200000">
            <a:off x="10495776" y="3430963"/>
            <a:ext cx="12538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taken from N. </a:t>
            </a:r>
            <a:r>
              <a:rPr kumimoji="0" lang="en-GB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Wermes</a:t>
            </a:r>
            <a:endParaRPr kumimoji="0" lang="LID4096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7952F7-C649-496A-A3F8-9C47147D5F78}"/>
              </a:ext>
            </a:extLst>
          </p:cNvPr>
          <p:cNvSpPr txBox="1"/>
          <p:nvPr/>
        </p:nvSpPr>
        <p:spPr>
          <a:xfrm>
            <a:off x="7454386" y="2054400"/>
            <a:ext cx="1892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LARGE ELECTRODE DESIGN</a:t>
            </a:r>
            <a:endParaRPr lang="LID4096" sz="12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36F239-D792-4253-9351-C8182EF14262}"/>
              </a:ext>
            </a:extLst>
          </p:cNvPr>
          <p:cNvSpPr txBox="1"/>
          <p:nvPr/>
        </p:nvSpPr>
        <p:spPr>
          <a:xfrm>
            <a:off x="9418329" y="2067965"/>
            <a:ext cx="27587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SMALL ELECTRODE DESIGN</a:t>
            </a:r>
            <a:endParaRPr lang="LID4096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AB9F3E-BCD8-4599-AB1D-613C77D8BCA7}"/>
              </a:ext>
            </a:extLst>
          </p:cNvPr>
          <p:cNvSpPr txBox="1"/>
          <p:nvPr/>
        </p:nvSpPr>
        <p:spPr>
          <a:xfrm>
            <a:off x="8445158" y="1779632"/>
            <a:ext cx="1870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TWO approaches </a:t>
            </a:r>
            <a:endParaRPr lang="LID4096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EF9246-F7BE-4F3C-89F5-8FFA4D5460C3}"/>
              </a:ext>
            </a:extLst>
          </p:cNvPr>
          <p:cNvSpPr txBox="1"/>
          <p:nvPr/>
        </p:nvSpPr>
        <p:spPr>
          <a:xfrm>
            <a:off x="2822354" y="1005654"/>
            <a:ext cx="88698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FF00FF"/>
                </a:solidFill>
              </a:rPr>
              <a:t>This is likely the long term direction that we need to start preparing for!</a:t>
            </a:r>
          </a:p>
          <a:p>
            <a:r>
              <a:rPr lang="en-GB" sz="2000" b="1" dirty="0">
                <a:solidFill>
                  <a:srgbClr val="FF00FF"/>
                </a:solidFill>
              </a:rPr>
              <a:t>(on the sensing part and testing we are well set – Marko moves to ASICs readout) </a:t>
            </a:r>
            <a:endParaRPr lang="LID4096" sz="2000" b="1" dirty="0">
              <a:solidFill>
                <a:srgbClr val="FF00FF"/>
              </a:solidFill>
            </a:endParaRP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1A3B0C37-FF00-4DED-99E6-1F0071A62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8" y="6671347"/>
            <a:ext cx="10208103" cy="181462"/>
          </a:xfrm>
        </p:spPr>
        <p:txBody>
          <a:bodyPr/>
          <a:lstStyle/>
          <a:p>
            <a:r>
              <a:rPr lang="en-US" dirty="0"/>
              <a:t>G. Kramberger, DRD3, F9 strategic meeting, </a:t>
            </a:r>
            <a:r>
              <a:rPr lang="en-US" dirty="0" err="1"/>
              <a:t>Krvavec</a:t>
            </a:r>
            <a:endParaRPr lang="en-US" dirty="0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0E4171AD-1F4D-4C1E-88AA-0FBB2320E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3435" y="6664411"/>
            <a:ext cx="668565" cy="181462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5" name="Date Placeholder 19">
            <a:extLst>
              <a:ext uri="{FF2B5EF4-FFF2-40B4-BE49-F238E27FC236}">
                <a16:creationId xmlns:a16="http://schemas.microsoft.com/office/drawing/2014/main" id="{556ED6DC-23A0-439B-AB69-891ECDC9B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2" y="6664411"/>
            <a:ext cx="1097325" cy="188399"/>
          </a:xfrm>
        </p:spPr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8C63AE-DB24-400F-A91E-2890C2BE1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998" y="4659230"/>
            <a:ext cx="5050104" cy="172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76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C8BFB-28E4-441B-BDFD-9E40FAF11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6410" y="105787"/>
            <a:ext cx="12255190" cy="776327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WG2/WP2: </a:t>
            </a:r>
            <a:r>
              <a:rPr lang="en-GB" sz="3200" dirty="0"/>
              <a:t>Hybrid silicon technologies</a:t>
            </a:r>
            <a:br>
              <a:rPr lang="en-GB" sz="3200" dirty="0"/>
            </a:br>
            <a:r>
              <a:rPr lang="en-GB" sz="3200" dirty="0"/>
              <a:t>and 4D tracking - LGAD</a:t>
            </a:r>
            <a:endParaRPr lang="LID4096" sz="3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4D61D28-3BD2-471C-B4DD-D7B3E214A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48" y="1089849"/>
            <a:ext cx="8059515" cy="21108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2B7533A-C1C7-49D0-98AC-F1AFAB80789B}"/>
              </a:ext>
            </a:extLst>
          </p:cNvPr>
          <p:cNvSpPr txBox="1"/>
          <p:nvPr/>
        </p:nvSpPr>
        <p:spPr>
          <a:xfrm>
            <a:off x="7405121" y="1957937"/>
            <a:ext cx="458228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Limitations for conventional LGADs: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Fill factor (large cell devices) due to JTE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Radiation harness – </a:t>
            </a:r>
            <a:r>
              <a:rPr lang="en-GB" b="1" dirty="0">
                <a:solidFill>
                  <a:srgbClr val="FF0000"/>
                </a:solidFill>
              </a:rPr>
              <a:t>currently to ~3e15 cm</a:t>
            </a:r>
            <a:r>
              <a:rPr lang="en-GB" b="1" baseline="30000" dirty="0">
                <a:solidFill>
                  <a:srgbClr val="FF0000"/>
                </a:solidFill>
              </a:rPr>
              <a:t>-2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F0A154-CD84-4F00-8ABC-707631D7E8BB}"/>
              </a:ext>
            </a:extLst>
          </p:cNvPr>
          <p:cNvSpPr txBox="1"/>
          <p:nvPr/>
        </p:nvSpPr>
        <p:spPr>
          <a:xfrm>
            <a:off x="7196547" y="1546085"/>
            <a:ext cx="5014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Typically 20-55 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 thick with signals of 20fC (G~40)</a:t>
            </a:r>
            <a:endParaRPr lang="LID4096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50B0A53-42E8-47CB-80C4-7BF9230C1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220" y="3429000"/>
            <a:ext cx="4081710" cy="30119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E773BB-5746-4089-9FE8-D50420ECF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02" y="3358143"/>
            <a:ext cx="3354518" cy="2854438"/>
          </a:xfrm>
          <a:prstGeom prst="rect">
            <a:avLst/>
          </a:prstGeom>
          <a:ln w="34925">
            <a:solidFill>
              <a:srgbClr val="FF00FF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F918917-2DC5-4BAD-8281-D19D2639B4E8}"/>
              </a:ext>
            </a:extLst>
          </p:cNvPr>
          <p:cNvSpPr/>
          <p:nvPr/>
        </p:nvSpPr>
        <p:spPr>
          <a:xfrm>
            <a:off x="4357121" y="-161498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LGAD are planar technology that can provide superb temporal and position resolution. 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53E1D9-1ED4-4F5E-8262-0AEE36E05B1C}"/>
              </a:ext>
            </a:extLst>
          </p:cNvPr>
          <p:cNvSpPr txBox="1"/>
          <p:nvPr/>
        </p:nvSpPr>
        <p:spPr>
          <a:xfrm>
            <a:off x="7607930" y="3457378"/>
            <a:ext cx="45150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Future R&amp;D is all about the precision in 4D (~10 </a:t>
            </a:r>
            <a:r>
              <a:rPr lang="en-GB" dirty="0">
                <a:solidFill>
                  <a:srgbClr val="FF0000"/>
                </a:solidFill>
                <a:latin typeface="Symbol" panose="05050102010706020507" pitchFamily="18" charset="2"/>
              </a:rPr>
              <a:t>m</a:t>
            </a:r>
            <a:r>
              <a:rPr lang="en-GB" dirty="0">
                <a:solidFill>
                  <a:srgbClr val="FF0000"/>
                </a:solidFill>
              </a:rPr>
              <a:t>m, &lt;30 ps):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small pitch or resistive sharing for lower hit rates environments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timing resolution with small power consumption. In planar technology fast/thin detectors with gain to reduce electronics jitter, landau fluctuations and </a:t>
            </a:r>
            <a:r>
              <a:rPr lang="en-GB" dirty="0" err="1"/>
              <a:t>ToA</a:t>
            </a:r>
            <a:r>
              <a:rPr lang="en-GB" dirty="0"/>
              <a:t> contribution (weighting field)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8D14CF-00FA-4285-BCD0-4ACCCD669EEA}"/>
              </a:ext>
            </a:extLst>
          </p:cNvPr>
          <p:cNvSpPr txBox="1"/>
          <p:nvPr/>
        </p:nvSpPr>
        <p:spPr>
          <a:xfrm>
            <a:off x="0" y="6250362"/>
            <a:ext cx="403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We were among proposers of the LGADs</a:t>
            </a:r>
            <a:endParaRPr lang="LID4096" b="1" dirty="0">
              <a:solidFill>
                <a:srgbClr val="FF00FF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F7682F-C63F-440B-97E3-042CA669B256}"/>
              </a:ext>
            </a:extLst>
          </p:cNvPr>
          <p:cNvSpPr txBox="1"/>
          <p:nvPr/>
        </p:nvSpPr>
        <p:spPr>
          <a:xfrm>
            <a:off x="5698273" y="3713356"/>
            <a:ext cx="1119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Examples </a:t>
            </a:r>
            <a:endParaRPr lang="LID4096" dirty="0"/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DF9418CA-3F6B-4D0A-8E9E-7181A2780E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8" y="6671347"/>
            <a:ext cx="10208103" cy="181462"/>
          </a:xfrm>
        </p:spPr>
        <p:txBody>
          <a:bodyPr/>
          <a:lstStyle/>
          <a:p>
            <a:r>
              <a:rPr lang="en-US" dirty="0"/>
              <a:t>G. Kramberger, DRD3, F9 strategic meeting, </a:t>
            </a:r>
            <a:r>
              <a:rPr lang="en-US" dirty="0" err="1"/>
              <a:t>Krvavec</a:t>
            </a:r>
            <a:endParaRPr lang="en-US" dirty="0"/>
          </a:p>
        </p:txBody>
      </p: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737B3F64-EB2A-402C-9A16-2D34EE7C7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3435" y="6664411"/>
            <a:ext cx="668565" cy="181462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8" name="Date Placeholder 19">
            <a:extLst>
              <a:ext uri="{FF2B5EF4-FFF2-40B4-BE49-F238E27FC236}">
                <a16:creationId xmlns:a16="http://schemas.microsoft.com/office/drawing/2014/main" id="{1FCE2D7C-C123-4937-AF18-FCFBE3277A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2" y="6664411"/>
            <a:ext cx="1097325" cy="188399"/>
          </a:xfrm>
        </p:spPr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2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0C9BD8-A56C-4EB6-B5CB-4704717DE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419" y="3225727"/>
            <a:ext cx="2860897" cy="18836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FC8BFB-28E4-441B-BDFD-9E40FAF11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WG2/WP2: </a:t>
            </a:r>
            <a:r>
              <a:rPr lang="en-GB" sz="3200" dirty="0"/>
              <a:t>4D tracking – LGADs</a:t>
            </a:r>
            <a:br>
              <a:rPr lang="en-GB" sz="3200" dirty="0"/>
            </a:br>
            <a:r>
              <a:rPr lang="en-GB" sz="3200" dirty="0"/>
              <a:t>(FCC-</a:t>
            </a:r>
            <a:r>
              <a:rPr lang="en-GB" sz="3200" dirty="0" err="1"/>
              <a:t>ee</a:t>
            </a:r>
            <a:r>
              <a:rPr lang="en-GB" sz="3200" dirty="0"/>
              <a:t>, HL-LHC Run5 upgrades, </a:t>
            </a:r>
            <a:r>
              <a:rPr lang="en-GB" sz="3200" dirty="0" err="1"/>
              <a:t>EiC</a:t>
            </a:r>
            <a:r>
              <a:rPr lang="en-GB" sz="3200" dirty="0"/>
              <a:t>, …)</a:t>
            </a:r>
            <a:endParaRPr lang="LID4096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379D2F-42F8-4038-A59A-F3758D8B164A}"/>
              </a:ext>
            </a:extLst>
          </p:cNvPr>
          <p:cNvSpPr txBox="1"/>
          <p:nvPr/>
        </p:nvSpPr>
        <p:spPr>
          <a:xfrm>
            <a:off x="201928" y="1048689"/>
            <a:ext cx="11870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Radiation hardness (highly active field of research) is almost 2 orders of magnitude lower for FCC-</a:t>
            </a:r>
            <a:r>
              <a:rPr lang="en-GB" sz="1600" dirty="0" err="1">
                <a:solidFill>
                  <a:schemeClr val="accent1">
                    <a:lumMod val="75000"/>
                  </a:schemeClr>
                </a:solidFill>
              </a:rPr>
              <a:t>ee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 applications. No special treatment of gain layers (carbon enrichment) is needed.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Fill factor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FF00FF"/>
                </a:solidFill>
              </a:rPr>
              <a:t>relatively low rates at larger radii allow for Resistive Silicon Detector approach </a:t>
            </a:r>
          </a:p>
          <a:p>
            <a:pPr lvl="1"/>
            <a:r>
              <a:rPr lang="en-GB" sz="1600" b="1" dirty="0">
                <a:solidFill>
                  <a:srgbClr val="FF00FF"/>
                </a:solidFill>
              </a:rPr>
              <a:t>(AC-LGAD, DC-LGAD)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possible use of </a:t>
            </a:r>
            <a:r>
              <a:rPr lang="en-GB" sz="1600" dirty="0" err="1">
                <a:solidFill>
                  <a:schemeClr val="accent1">
                    <a:lumMod val="75000"/>
                  </a:schemeClr>
                </a:solidFill>
              </a:rPr>
              <a:t>iLGAD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 – collection of holes is not a problem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FF00FF"/>
                </a:solidFill>
              </a:rPr>
              <a:t>TI-LGAD designs (high rate &amp; small pitch devices)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accent1"/>
                </a:solidFill>
              </a:rPr>
              <a:t>Novel algorithms to exploit ML/AI to reconstruct position/hit time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Production of LGADs has been transferred to CMOS foundries – integration of electronics may be feasible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4D tracking may be sacrificed for lower power consumption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39366B-F9B5-4E04-A71C-4EDDE6B31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72" y="4076937"/>
            <a:ext cx="4861327" cy="255185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6C6AB5F-44F4-46B1-9C60-569947652255}"/>
              </a:ext>
            </a:extLst>
          </p:cNvPr>
          <p:cNvGrpSpPr/>
          <p:nvPr/>
        </p:nvGrpSpPr>
        <p:grpSpPr>
          <a:xfrm>
            <a:off x="5334846" y="4633257"/>
            <a:ext cx="2410361" cy="1714659"/>
            <a:chOff x="3130674" y="3741338"/>
            <a:chExt cx="2410361" cy="171465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E8DD02B-94B6-47D7-ACBB-0C6A57025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30674" y="3741338"/>
              <a:ext cx="2410361" cy="171465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F410299-BAB7-4FA1-9440-1A8A42318EE9}"/>
                </a:ext>
              </a:extLst>
            </p:cNvPr>
            <p:cNvSpPr/>
            <p:nvPr/>
          </p:nvSpPr>
          <p:spPr>
            <a:xfrm>
              <a:off x="3412435" y="3806018"/>
              <a:ext cx="1828800" cy="659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B0EABF0-B4CF-4001-BC81-FD0867A25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74884" y="3829018"/>
              <a:ext cx="938090" cy="78279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CA1F157-6B7E-4570-9B4D-2EDE0DD33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10979" y="3919626"/>
              <a:ext cx="657370" cy="41030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E012267-6192-4C8C-92B6-51BE877113D1}"/>
              </a:ext>
            </a:extLst>
          </p:cNvPr>
          <p:cNvSpPr txBox="1"/>
          <p:nvPr/>
        </p:nvSpPr>
        <p:spPr>
          <a:xfrm>
            <a:off x="385045" y="3822852"/>
            <a:ext cx="5018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 small pitch LGAD with close to 100% fill factor for high rate environments. </a:t>
            </a:r>
            <a:endParaRPr lang="LID4096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EB8ABF-A810-4C4B-9ECF-428610134B38}"/>
              </a:ext>
            </a:extLst>
          </p:cNvPr>
          <p:cNvSpPr txBox="1"/>
          <p:nvPr/>
        </p:nvSpPr>
        <p:spPr>
          <a:xfrm>
            <a:off x="5497259" y="3938514"/>
            <a:ext cx="2211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FBK TI-LGADs</a:t>
            </a:r>
          </a:p>
          <a:p>
            <a:r>
              <a:rPr lang="en-GB" dirty="0"/>
              <a:t>(AIDAINNOVA design)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CEC87E-603F-4DD5-BFEE-D8872F6F30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7882" y="5084851"/>
            <a:ext cx="3642251" cy="1667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E8E5E2-0458-48CF-85C6-50B03FF545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8316" y="5380563"/>
            <a:ext cx="524668" cy="9590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1C32D1-A3A3-47F8-AC51-D7B93A85C01A}"/>
              </a:ext>
            </a:extLst>
          </p:cNvPr>
          <p:cNvSpPr txBox="1"/>
          <p:nvPr/>
        </p:nvSpPr>
        <p:spPr>
          <a:xfrm>
            <a:off x="10346455" y="3887947"/>
            <a:ext cx="1593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RSD – FBK </a:t>
            </a:r>
          </a:p>
          <a:p>
            <a:r>
              <a:rPr lang="en-GB" dirty="0"/>
              <a:t>Test Beam</a:t>
            </a:r>
            <a:endParaRPr lang="LID4096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BAA4A0-6238-42F6-8294-527345E88FE2}"/>
              </a:ext>
            </a:extLst>
          </p:cNvPr>
          <p:cNvSpPr txBox="1"/>
          <p:nvPr/>
        </p:nvSpPr>
        <p:spPr>
          <a:xfrm>
            <a:off x="8699618" y="5860075"/>
            <a:ext cx="1593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RSD – FBK </a:t>
            </a:r>
          </a:p>
          <a:p>
            <a:r>
              <a:rPr lang="en-GB" dirty="0"/>
              <a:t>Test Beam</a:t>
            </a:r>
            <a:endParaRPr lang="LID4096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2297B0-6D7E-4075-812D-603A54EEACAE}"/>
              </a:ext>
            </a:extLst>
          </p:cNvPr>
          <p:cNvSpPr txBox="1"/>
          <p:nvPr/>
        </p:nvSpPr>
        <p:spPr>
          <a:xfrm>
            <a:off x="9219480" y="3286012"/>
            <a:ext cx="1146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4% of the pitch</a:t>
            </a:r>
            <a:endParaRPr lang="LID4096" sz="12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D82E1E-3B92-4252-A1F1-67F79A799935}"/>
              </a:ext>
            </a:extLst>
          </p:cNvPr>
          <p:cNvSpPr txBox="1"/>
          <p:nvPr/>
        </p:nvSpPr>
        <p:spPr>
          <a:xfrm flipH="1">
            <a:off x="9439000" y="5254557"/>
            <a:ext cx="1053966" cy="369332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INFN -TO</a:t>
            </a:r>
            <a:endParaRPr lang="LID4096" dirty="0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F9B06C12-E888-4B43-B897-F6BF51B9DF34}"/>
              </a:ext>
            </a:extLst>
          </p:cNvPr>
          <p:cNvSpPr/>
          <p:nvPr/>
        </p:nvSpPr>
        <p:spPr>
          <a:xfrm>
            <a:off x="7658024" y="1968700"/>
            <a:ext cx="174365" cy="103097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8BF9B9-2564-4BAB-AF23-DCED0DCCAFFA}"/>
              </a:ext>
            </a:extLst>
          </p:cNvPr>
          <p:cNvSpPr txBox="1"/>
          <p:nvPr/>
        </p:nvSpPr>
        <p:spPr>
          <a:xfrm>
            <a:off x="8090280" y="1927041"/>
            <a:ext cx="3573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FF"/>
                </a:solidFill>
              </a:rPr>
              <a:t>Our group involved in two WP2 projects on LGADs (Marko/Ajda –AC-LGAD and Iskra TI-LGAD)</a:t>
            </a:r>
            <a:endParaRPr lang="LID4096" dirty="0">
              <a:solidFill>
                <a:srgbClr val="FF00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3A11B8-85FB-4D5F-973A-66512572A24C}"/>
              </a:ext>
            </a:extLst>
          </p:cNvPr>
          <p:cNvSpPr/>
          <p:nvPr/>
        </p:nvSpPr>
        <p:spPr>
          <a:xfrm>
            <a:off x="2598234" y="4106787"/>
            <a:ext cx="2663726" cy="2399619"/>
          </a:xfrm>
          <a:prstGeom prst="rect">
            <a:avLst/>
          </a:prstGeom>
          <a:noFill/>
          <a:ln w="5080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4EC4471B-4B1E-490F-9A5D-4BD81A0A8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8" y="6671347"/>
            <a:ext cx="10208103" cy="181462"/>
          </a:xfrm>
        </p:spPr>
        <p:txBody>
          <a:bodyPr/>
          <a:lstStyle/>
          <a:p>
            <a:r>
              <a:rPr lang="en-US" dirty="0"/>
              <a:t>G. Kramberger, DRD3, F9 strategic meeting, </a:t>
            </a:r>
            <a:r>
              <a:rPr lang="en-US" dirty="0" err="1"/>
              <a:t>Krvavec</a:t>
            </a:r>
            <a:endParaRPr lang="en-US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D5419816-C55D-4FE2-A47F-5610B1A0C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3435" y="6664411"/>
            <a:ext cx="668565" cy="181462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9" name="Date Placeholder 19">
            <a:extLst>
              <a:ext uri="{FF2B5EF4-FFF2-40B4-BE49-F238E27FC236}">
                <a16:creationId xmlns:a16="http://schemas.microsoft.com/office/drawing/2014/main" id="{72DF7A6A-045C-4365-A513-C4EC3E186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2" y="6664411"/>
            <a:ext cx="1097325" cy="188399"/>
          </a:xfrm>
        </p:spPr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198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C8BFB-28E4-441B-BDFD-9E40FAF11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WG2/WP2: </a:t>
            </a:r>
            <a:r>
              <a:rPr lang="en-GB" sz="3200" dirty="0"/>
              <a:t>3D sensor technologies with gain</a:t>
            </a:r>
            <a:br>
              <a:rPr lang="en-GB" sz="3200" dirty="0"/>
            </a:br>
            <a:r>
              <a:rPr lang="en-GB" sz="3200" dirty="0"/>
              <a:t>(LHCB-</a:t>
            </a:r>
            <a:r>
              <a:rPr lang="en-GB" sz="3200" dirty="0" err="1"/>
              <a:t>Velo</a:t>
            </a:r>
            <a:r>
              <a:rPr lang="en-GB" sz="3200" dirty="0"/>
              <a:t> upgrade, FCC-</a:t>
            </a:r>
            <a:r>
              <a:rPr lang="en-GB" sz="3200" dirty="0" err="1"/>
              <a:t>hh</a:t>
            </a:r>
            <a:r>
              <a:rPr lang="en-GB" sz="3200" dirty="0"/>
              <a:t>, …)</a:t>
            </a:r>
            <a:endParaRPr lang="LID4096" sz="3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F9B03A2-BD52-4023-BE3C-3AE215378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471" y="1149255"/>
            <a:ext cx="3985774" cy="30345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4F92316-C21C-417C-9B6E-7C1D14B0B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724" y="4009097"/>
            <a:ext cx="4121268" cy="2655314"/>
          </a:xfrm>
          <a:prstGeom prst="rect">
            <a:avLst/>
          </a:prstGeom>
          <a:ln w="25400">
            <a:solidFill>
              <a:srgbClr val="FF00FF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C633DBE-F676-4CCC-9CB1-9FB44AC68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97" y="1280408"/>
            <a:ext cx="6298548" cy="2596956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40E571D-F77E-4A61-9BED-C1FFFF13D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2525" y="4009097"/>
            <a:ext cx="5010343" cy="2412641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DDEC9C0-000D-4630-AA80-22BE64FE819B}"/>
              </a:ext>
            </a:extLst>
          </p:cNvPr>
          <p:cNvCxnSpPr/>
          <p:nvPr/>
        </p:nvCxnSpPr>
        <p:spPr>
          <a:xfrm>
            <a:off x="6802245" y="3877364"/>
            <a:ext cx="754479" cy="131733"/>
          </a:xfrm>
          <a:prstGeom prst="straightConnector1">
            <a:avLst/>
          </a:prstGeom>
          <a:ln w="254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3E7F89A4-87EF-4DA3-A6CF-9A8FD0190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8" y="6671347"/>
            <a:ext cx="10208103" cy="181462"/>
          </a:xfrm>
        </p:spPr>
        <p:txBody>
          <a:bodyPr/>
          <a:lstStyle/>
          <a:p>
            <a:r>
              <a:rPr lang="en-US" dirty="0"/>
              <a:t>G. Kramberger, DRD3, F9 strategic meeting, </a:t>
            </a:r>
            <a:r>
              <a:rPr lang="en-US" dirty="0" err="1"/>
              <a:t>Krvavec</a:t>
            </a:r>
            <a:endParaRPr lang="en-US" dirty="0"/>
          </a:p>
        </p:txBody>
      </p: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805C5632-E76A-4E64-865D-DE4F6B957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3435" y="6664411"/>
            <a:ext cx="668565" cy="181462"/>
          </a:xfrm>
        </p:spPr>
        <p:txBody>
          <a:bodyPr/>
          <a:lstStyle/>
          <a:p>
            <a:fld id="{17918391-D411-FE40-AAD7-861AE5233E0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8" name="Date Placeholder 19">
            <a:extLst>
              <a:ext uri="{FF2B5EF4-FFF2-40B4-BE49-F238E27FC236}">
                <a16:creationId xmlns:a16="http://schemas.microsoft.com/office/drawing/2014/main" id="{E939E6EC-7A12-4C4C-8515-80F1BB0226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22" y="6664411"/>
            <a:ext cx="1097325" cy="188399"/>
          </a:xfrm>
        </p:spPr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51DE93-4741-45AF-B8B5-8618E077939F}"/>
              </a:ext>
            </a:extLst>
          </p:cNvPr>
          <p:cNvSpPr txBox="1"/>
          <p:nvPr/>
        </p:nvSpPr>
        <p:spPr>
          <a:xfrm rot="463481">
            <a:off x="4654936" y="1295448"/>
            <a:ext cx="2200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2018-RD50 workshop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502601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465A5-2C5D-40B0-9E76-E9E68A796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3D sensors with gain – new advances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4C998-0E4F-472B-A6A8-6C5ACA9E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69" y="924948"/>
            <a:ext cx="11699140" cy="1522286"/>
          </a:xfrm>
        </p:spPr>
        <p:txBody>
          <a:bodyPr>
            <a:normAutofit/>
          </a:bodyPr>
          <a:lstStyle/>
          <a:p>
            <a:pPr marL="36513" indent="0">
              <a:buNone/>
            </a:pPr>
            <a:r>
              <a:rPr lang="en-GB" sz="1800" dirty="0"/>
              <a:t>During the ECFA detector roadmap document preparation: </a:t>
            </a:r>
          </a:p>
          <a:p>
            <a:pPr marL="36513" indent="0">
              <a:buNone/>
            </a:pPr>
            <a:r>
              <a:rPr lang="en-GB" sz="1800" b="1" dirty="0"/>
              <a:t>“Improvements of aspect ratio to 100:1 would lead to manufacturing of very narrow columns &lt;1 </a:t>
            </a:r>
            <a:r>
              <a:rPr lang="en-GB" sz="1800" b="1" dirty="0">
                <a:latin typeface="Symbol" panose="05050102010706020507" pitchFamily="18" charset="2"/>
              </a:rPr>
              <a:t>m</a:t>
            </a:r>
            <a:r>
              <a:rPr lang="en-GB" sz="1800" b="1" dirty="0"/>
              <a:t>m with thicknesses of ~100 </a:t>
            </a:r>
            <a:r>
              <a:rPr lang="en-GB" sz="1800" b="1" dirty="0">
                <a:latin typeface="Symbol" panose="05050102010706020507" pitchFamily="18" charset="2"/>
              </a:rPr>
              <a:t>m</a:t>
            </a:r>
            <a:r>
              <a:rPr lang="en-GB" sz="1800" b="1" dirty="0"/>
              <a:t>m</a:t>
            </a:r>
            <a:r>
              <a:rPr lang="en-GB" sz="1800" dirty="0"/>
              <a:t> </a:t>
            </a:r>
            <a:r>
              <a:rPr lang="en-GB" sz="1800" b="1" dirty="0"/>
              <a:t>which could lead to electric fields high enough (~30 V/</a:t>
            </a:r>
            <a:r>
              <a:rPr lang="en-GB" sz="1800" b="1" dirty="0">
                <a:latin typeface="Symbol" panose="05050102010706020507" pitchFamily="18" charset="2"/>
              </a:rPr>
              <a:t>m</a:t>
            </a:r>
            <a:r>
              <a:rPr lang="en-GB" sz="1800" b="1" dirty="0"/>
              <a:t>m) for multiplication”</a:t>
            </a:r>
            <a:r>
              <a:rPr lang="en-GB" sz="1800" dirty="0"/>
              <a:t> </a:t>
            </a:r>
            <a:r>
              <a:rPr lang="en-GB" sz="1800" b="1" dirty="0">
                <a:solidFill>
                  <a:srgbClr val="FF0000"/>
                </a:solidFill>
              </a:rPr>
              <a:t> </a:t>
            </a:r>
          </a:p>
          <a:p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6F846-0C19-454C-AFA9-54D028ED82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B6E15-1F53-468E-80CA-0B6BFBCDB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FFA41-BF96-4F99-A302-724510820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43D5C8-8128-44B5-A808-B870EE13A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241" y="2428077"/>
            <a:ext cx="4168568" cy="30683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DE4A76-67A6-462F-9122-B0589D720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4679" y="5496467"/>
            <a:ext cx="1198911" cy="10847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DAECFA9-801E-4EF5-95B4-CBA694594A09}"/>
              </a:ext>
            </a:extLst>
          </p:cNvPr>
          <p:cNvSpPr/>
          <p:nvPr/>
        </p:nvSpPr>
        <p:spPr>
          <a:xfrm>
            <a:off x="8285356" y="1572321"/>
            <a:ext cx="1182030" cy="3216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8FC6A9-AE58-4BF9-9AE9-7A064BB97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31" y="2561708"/>
            <a:ext cx="3913971" cy="29933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5837E0-17B9-4844-B52F-418E5DA61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839" y="2538464"/>
            <a:ext cx="3837265" cy="286785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C21FFD8-3DD0-41A5-B368-B2307BFDE2F5}"/>
              </a:ext>
            </a:extLst>
          </p:cNvPr>
          <p:cNvSpPr/>
          <p:nvPr/>
        </p:nvSpPr>
        <p:spPr>
          <a:xfrm>
            <a:off x="193588" y="2682557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IME 8” CMOS process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30-35 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m thick epi on thick substrate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</a:t>
            </a:r>
            <a:r>
              <a:rPr lang="en-GB" sz="1600" b="1" baseline="30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+</a:t>
            </a:r>
            <a:r>
              <a:rPr lang="en-GB" sz="1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columns on </a:t>
            </a:r>
            <a:r>
              <a:rPr lang="en-GB" sz="1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 type 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bulk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</a:t>
            </a:r>
            <a:r>
              <a:rPr lang="en-GB" sz="1600" baseline="-25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eff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=2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∙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10</a:t>
            </a:r>
            <a:r>
              <a:rPr lang="en-GB" sz="1600" baseline="30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13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cm</a:t>
            </a:r>
            <a:r>
              <a:rPr lang="en-GB" sz="1600" baseline="30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-3</a:t>
            </a:r>
            <a:r>
              <a:rPr lang="en-GB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ASPECT RATIO OF 100:1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2F042C-14D2-42C9-95FC-A09154A460F2}"/>
              </a:ext>
            </a:extLst>
          </p:cNvPr>
          <p:cNvSpPr/>
          <p:nvPr/>
        </p:nvSpPr>
        <p:spPr>
          <a:xfrm>
            <a:off x="97731" y="5558858"/>
            <a:ext cx="912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FF"/>
                </a:solidFill>
              </a:rPr>
              <a:t>DRD3 WP2 project </a:t>
            </a:r>
            <a:br>
              <a:rPr lang="en-US" sz="2000" b="1" dirty="0">
                <a:solidFill>
                  <a:srgbClr val="FF00FF"/>
                </a:solidFill>
              </a:rPr>
            </a:br>
            <a:r>
              <a:rPr lang="en-US" sz="2000" b="1" dirty="0">
                <a:solidFill>
                  <a:srgbClr val="FF00FF"/>
                </a:solidFill>
              </a:rPr>
              <a:t>“Novel silicon 3D-trench pixel detectors based on 8-inch CMOS process”</a:t>
            </a:r>
          </a:p>
          <a:p>
            <a:r>
              <a:rPr lang="en-US" sz="2000" b="1" dirty="0">
                <a:solidFill>
                  <a:srgbClr val="FF00FF"/>
                </a:solidFill>
              </a:rPr>
              <a:t>(Marko and Ajda are involved)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3328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2EE8-4BEF-40C0-93C0-63FB00C98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3D sensors with gain – F9/TPA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A79B5-2866-4659-BE7A-222844E3ABF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EF235-8068-42A7-8CBB-8BD6773C2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C0C6C-CEE2-4D6D-B10B-BF5B7C0527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A0820A-5125-42E4-AA94-419189307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36" y="3348440"/>
            <a:ext cx="4317797" cy="3322913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0521E7D7-2742-4D91-80A7-34278313B0AC}"/>
              </a:ext>
            </a:extLst>
          </p:cNvPr>
          <p:cNvSpPr/>
          <p:nvPr/>
        </p:nvSpPr>
        <p:spPr>
          <a:xfrm>
            <a:off x="5133742" y="4265413"/>
            <a:ext cx="59570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B62DC0F-005F-400A-8EB8-8DACF1C66F8C}"/>
              </a:ext>
            </a:extLst>
          </p:cNvPr>
          <p:cNvGrpSpPr/>
          <p:nvPr/>
        </p:nvGrpSpPr>
        <p:grpSpPr>
          <a:xfrm>
            <a:off x="6132291" y="3027355"/>
            <a:ext cx="4950097" cy="3338445"/>
            <a:chOff x="4350020" y="1072614"/>
            <a:chExt cx="5560099" cy="424087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52EB02F-288F-426C-B74A-2BD7004CE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0020" y="1072614"/>
              <a:ext cx="5560099" cy="4240870"/>
            </a:xfrm>
            <a:prstGeom prst="rect">
              <a:avLst/>
            </a:prstGeom>
          </p:spPr>
        </p:pic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D25CA7B3-7CA1-47CF-94E1-7AC308319C1B}"/>
                </a:ext>
              </a:extLst>
            </p:cNvPr>
            <p:cNvSpPr/>
            <p:nvPr/>
          </p:nvSpPr>
          <p:spPr>
            <a:xfrm rot="16200000">
              <a:off x="5199454" y="3888882"/>
              <a:ext cx="648070" cy="920433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CCB1DF-639F-433D-9B65-122EF5F639B1}"/>
                </a:ext>
              </a:extLst>
            </p:cNvPr>
            <p:cNvSpPr txBox="1"/>
            <p:nvPr/>
          </p:nvSpPr>
          <p:spPr>
            <a:xfrm rot="16200000">
              <a:off x="5154359" y="3192825"/>
              <a:ext cx="10843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depletion</a:t>
              </a:r>
              <a:endParaRPr lang="LID4096" dirty="0"/>
            </a:p>
          </p:txBody>
        </p:sp>
        <p:sp>
          <p:nvSpPr>
            <p:cNvPr id="10" name="Right Brace 9">
              <a:extLst>
                <a:ext uri="{FF2B5EF4-FFF2-40B4-BE49-F238E27FC236}">
                  <a16:creationId xmlns:a16="http://schemas.microsoft.com/office/drawing/2014/main" id="{EAEF72A0-63AE-42AB-B80E-224BFDA36569}"/>
                </a:ext>
              </a:extLst>
            </p:cNvPr>
            <p:cNvSpPr/>
            <p:nvPr/>
          </p:nvSpPr>
          <p:spPr>
            <a:xfrm rot="16200000">
              <a:off x="6498534" y="3510234"/>
              <a:ext cx="648070" cy="167772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7251CE-9904-4885-A0E5-6EC3A3BC5D27}"/>
                </a:ext>
              </a:extLst>
            </p:cNvPr>
            <p:cNvSpPr txBox="1"/>
            <p:nvPr/>
          </p:nvSpPr>
          <p:spPr>
            <a:xfrm rot="16200000">
              <a:off x="6164051" y="2732368"/>
              <a:ext cx="1728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fully depleted wo gain</a:t>
              </a:r>
              <a:endParaRPr lang="LID4096" dirty="0"/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EC7C986B-E82E-4E49-AD5A-0F91DDA247C5}"/>
                </a:ext>
              </a:extLst>
            </p:cNvPr>
            <p:cNvSpPr/>
            <p:nvPr/>
          </p:nvSpPr>
          <p:spPr>
            <a:xfrm rot="16200000">
              <a:off x="8291745" y="3381951"/>
              <a:ext cx="648070" cy="190869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0CD65C-968A-4461-B016-82898DC02AC8}"/>
                </a:ext>
              </a:extLst>
            </p:cNvPr>
            <p:cNvSpPr txBox="1"/>
            <p:nvPr/>
          </p:nvSpPr>
          <p:spPr>
            <a:xfrm rot="16200000">
              <a:off x="7260530" y="2358924"/>
              <a:ext cx="2661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gain region</a:t>
              </a:r>
              <a:endParaRPr lang="LID4096" b="1" dirty="0">
                <a:solidFill>
                  <a:srgbClr val="FF0000"/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E5CF723-C027-4538-9E74-FC7DF9DB68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8633" y="4492101"/>
              <a:ext cx="3062799" cy="0"/>
            </a:xfrm>
            <a:prstGeom prst="line">
              <a:avLst/>
            </a:prstGeom>
            <a:ln w="2222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070466-015A-493C-B52C-A74AE733E7E3}"/>
                </a:ext>
              </a:extLst>
            </p:cNvPr>
            <p:cNvSpPr txBox="1"/>
            <p:nvPr/>
          </p:nvSpPr>
          <p:spPr>
            <a:xfrm>
              <a:off x="5787195" y="2768055"/>
              <a:ext cx="1011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z=17 </a:t>
              </a:r>
              <a:r>
                <a:rPr lang="en-GB" dirty="0">
                  <a:latin typeface="Symbol" panose="05050102010706020507" pitchFamily="18" charset="2"/>
                </a:rPr>
                <a:t>m</a:t>
              </a:r>
              <a:r>
                <a:rPr lang="en-GB" dirty="0"/>
                <a:t>m</a:t>
              </a:r>
              <a:endParaRPr lang="LID4096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8A36E8A-400D-463A-AECB-342B0DF3A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1676" y="1397000"/>
              <a:ext cx="1048603" cy="7864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CD9AF127-92B2-4A23-8558-AA85A6081E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2658" y="1016839"/>
            <a:ext cx="6138864" cy="198424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95F730-1366-4F41-9B56-83FAC1742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543" y="792538"/>
            <a:ext cx="2738376" cy="247570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78BB317-62EF-45FA-8D11-AC63EF539BDB}"/>
              </a:ext>
            </a:extLst>
          </p:cNvPr>
          <p:cNvSpPr txBox="1"/>
          <p:nvPr/>
        </p:nvSpPr>
        <p:spPr>
          <a:xfrm>
            <a:off x="3867560" y="830381"/>
            <a:ext cx="143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JSI TPA setup</a:t>
            </a:r>
            <a:endParaRPr lang="LID4096" b="1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C6989-6F2B-4A97-A080-ED5B7C32F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9273" y="1087063"/>
            <a:ext cx="2046229" cy="113237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44D98FA-4B23-483A-9221-9786451D2871}"/>
              </a:ext>
            </a:extLst>
          </p:cNvPr>
          <p:cNvSpPr txBox="1"/>
          <p:nvPr/>
        </p:nvSpPr>
        <p:spPr>
          <a:xfrm>
            <a:off x="10003691" y="2205267"/>
            <a:ext cx="2249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FF"/>
                </a:solidFill>
              </a:rPr>
              <a:t>(Marko Z. &amp; </a:t>
            </a:r>
            <a:r>
              <a:rPr lang="en-GB" dirty="0" err="1">
                <a:solidFill>
                  <a:srgbClr val="FF00FF"/>
                </a:solidFill>
              </a:rPr>
              <a:t>Bojan’s</a:t>
            </a:r>
            <a:r>
              <a:rPr lang="en-GB" dirty="0">
                <a:solidFill>
                  <a:srgbClr val="FF00FF"/>
                </a:solidFill>
              </a:rPr>
              <a:t> development)</a:t>
            </a:r>
            <a:endParaRPr lang="LID4096" dirty="0">
              <a:solidFill>
                <a:srgbClr val="FF00FF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3FE1037-AED6-49D8-B5A8-1AA75400B296}"/>
              </a:ext>
            </a:extLst>
          </p:cNvPr>
          <p:cNvSpPr txBox="1"/>
          <p:nvPr/>
        </p:nvSpPr>
        <p:spPr>
          <a:xfrm>
            <a:off x="5977054" y="6255834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accepted to IEEE TNS</a:t>
            </a:r>
            <a:endParaRPr lang="LID4096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261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>
            <a:extLst>
              <a:ext uri="{FF2B5EF4-FFF2-40B4-BE49-F238E27FC236}">
                <a16:creationId xmlns:a16="http://schemas.microsoft.com/office/drawing/2014/main" id="{385FB629-D4E7-4AAF-9AD0-A38B105BA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60" y="3753681"/>
            <a:ext cx="4461155" cy="3072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0F4BB8-9BC9-45D1-8775-49F63FA45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356" y="-3455"/>
            <a:ext cx="9077610" cy="776327"/>
          </a:xfrm>
        </p:spPr>
        <p:txBody>
          <a:bodyPr>
            <a:normAutofit/>
          </a:bodyPr>
          <a:lstStyle/>
          <a:p>
            <a:r>
              <a:rPr lang="en-GB" sz="3200" dirty="0"/>
              <a:t>WG3&amp;WG6 – defects and extreme fluences</a:t>
            </a:r>
            <a:endParaRPr lang="LID4096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49797-4A51-4746-8379-3BB109B47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276" y="838456"/>
            <a:ext cx="11702588" cy="4667421"/>
          </a:xfrm>
        </p:spPr>
        <p:txBody>
          <a:bodyPr/>
          <a:lstStyle/>
          <a:p>
            <a:r>
              <a:rPr lang="en-GB" dirty="0">
                <a:solidFill>
                  <a:srgbClr val="FF00FF"/>
                </a:solidFill>
              </a:rPr>
              <a:t>Our group is very active in radiation damage studies and extreme fluences </a:t>
            </a:r>
          </a:p>
          <a:p>
            <a:pPr lvl="1"/>
            <a:r>
              <a:rPr lang="en-GB" dirty="0"/>
              <a:t>impact ionization and mobility measurements up to FCC-</a:t>
            </a:r>
            <a:r>
              <a:rPr lang="en-GB" dirty="0" err="1"/>
              <a:t>hh</a:t>
            </a:r>
            <a:r>
              <a:rPr lang="en-GB" dirty="0"/>
              <a:t> levels </a:t>
            </a:r>
            <a:r>
              <a:rPr lang="en-GB" dirty="0">
                <a:solidFill>
                  <a:srgbClr val="FF00FF"/>
                </a:solidFill>
              </a:rPr>
              <a:t>(</a:t>
            </a:r>
            <a:r>
              <a:rPr lang="en-GB" dirty="0" err="1">
                <a:solidFill>
                  <a:srgbClr val="FF00FF"/>
                </a:solidFill>
              </a:rPr>
              <a:t>Ajda’s</a:t>
            </a:r>
            <a:r>
              <a:rPr lang="en-GB" dirty="0">
                <a:solidFill>
                  <a:srgbClr val="FF00FF"/>
                </a:solidFill>
              </a:rPr>
              <a:t> thesis, Marko’s thesis)</a:t>
            </a:r>
          </a:p>
          <a:p>
            <a:pPr lvl="1"/>
            <a:r>
              <a:rPr lang="en-GB" dirty="0"/>
              <a:t>initial dopant removal – mainly acceptors </a:t>
            </a:r>
            <a:r>
              <a:rPr lang="en-GB" dirty="0">
                <a:solidFill>
                  <a:srgbClr val="FF00FF"/>
                </a:solidFill>
              </a:rPr>
              <a:t>(Alissa’s – just defended and </a:t>
            </a:r>
            <a:r>
              <a:rPr lang="en-GB" dirty="0" err="1">
                <a:solidFill>
                  <a:srgbClr val="FF00FF"/>
                </a:solidFill>
              </a:rPr>
              <a:t>Iskra’s</a:t>
            </a:r>
            <a:r>
              <a:rPr lang="en-GB" dirty="0">
                <a:solidFill>
                  <a:srgbClr val="FF00FF"/>
                </a:solidFill>
              </a:rPr>
              <a:t> thesis)</a:t>
            </a:r>
          </a:p>
          <a:p>
            <a:pPr lvl="2"/>
            <a:r>
              <a:rPr lang="en-GB" dirty="0"/>
              <a:t>long term and high temperature annealing studies (</a:t>
            </a:r>
            <a:r>
              <a:rPr lang="en-GB" dirty="0" err="1">
                <a:solidFill>
                  <a:srgbClr val="FF00FF"/>
                </a:solidFill>
              </a:rPr>
              <a:t>Ajda’s</a:t>
            </a:r>
            <a:r>
              <a:rPr lang="en-GB" dirty="0">
                <a:solidFill>
                  <a:srgbClr val="FF00FF"/>
                </a:solidFill>
              </a:rPr>
              <a:t> thesis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compensated LGADs – parametrization</a:t>
            </a:r>
          </a:p>
          <a:p>
            <a:pPr lvl="2"/>
            <a:r>
              <a:rPr lang="en-GB" dirty="0"/>
              <a:t>partially activated boron (</a:t>
            </a:r>
            <a:r>
              <a:rPr lang="en-GB" dirty="0" err="1">
                <a:solidFill>
                  <a:srgbClr val="FF00FF"/>
                </a:solidFill>
              </a:rPr>
              <a:t>Iskra’s</a:t>
            </a:r>
            <a:r>
              <a:rPr lang="en-GB" dirty="0">
                <a:solidFill>
                  <a:srgbClr val="FF00FF"/>
                </a:solidFill>
              </a:rPr>
              <a:t> thesis</a:t>
            </a:r>
            <a:r>
              <a:rPr lang="en-GB" dirty="0"/>
              <a:t>)</a:t>
            </a:r>
          </a:p>
          <a:p>
            <a:r>
              <a:rPr lang="en-GB" sz="2000" dirty="0">
                <a:solidFill>
                  <a:srgbClr val="FF00FF"/>
                </a:solidFill>
              </a:rPr>
              <a:t>We are active in WBS semiconductors (</a:t>
            </a:r>
            <a:r>
              <a:rPr lang="en-GB" sz="2000" dirty="0" err="1">
                <a:solidFill>
                  <a:srgbClr val="FF00FF"/>
                </a:solidFill>
              </a:rPr>
              <a:t>GaN</a:t>
            </a:r>
            <a:r>
              <a:rPr lang="en-GB" sz="2000" dirty="0">
                <a:solidFill>
                  <a:srgbClr val="FF00FF"/>
                </a:solidFill>
              </a:rPr>
              <a:t>/</a:t>
            </a:r>
            <a:r>
              <a:rPr lang="en-GB" sz="2000" dirty="0" err="1">
                <a:solidFill>
                  <a:srgbClr val="FF00FF"/>
                </a:solidFill>
              </a:rPr>
              <a:t>SiC</a:t>
            </a:r>
            <a:r>
              <a:rPr lang="en-GB" sz="2000" dirty="0">
                <a:solidFill>
                  <a:srgbClr val="FF00FF"/>
                </a:solidFill>
              </a:rPr>
              <a:t> projects) – mainly for irradiations and materials (Igor)</a:t>
            </a:r>
          </a:p>
          <a:p>
            <a:pPr lvl="1"/>
            <a:endParaRPr lang="en-GB" dirty="0"/>
          </a:p>
          <a:p>
            <a:pPr lvl="2"/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128F-0AB9-4047-A213-D4067C6B8A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0C5F1-42D1-4FD8-ACA5-36B44697D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DEF6D-0358-4B9F-A40B-3AD0B849E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EF0BF3-BCBF-40EC-B3CE-99D0644DF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2101" y="3848199"/>
            <a:ext cx="3405518" cy="2546252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F48124DC-1001-4BCE-9E72-662221CFB768}"/>
              </a:ext>
            </a:extLst>
          </p:cNvPr>
          <p:cNvGrpSpPr/>
          <p:nvPr/>
        </p:nvGrpSpPr>
        <p:grpSpPr>
          <a:xfrm>
            <a:off x="7114840" y="4198832"/>
            <a:ext cx="1310997" cy="2052454"/>
            <a:chOff x="5411344" y="3526121"/>
            <a:chExt cx="1891160" cy="3004301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EA8AA1C-E75F-42D3-AFFA-19C9ED3E09C5}"/>
                </a:ext>
              </a:extLst>
            </p:cNvPr>
            <p:cNvGrpSpPr/>
            <p:nvPr/>
          </p:nvGrpSpPr>
          <p:grpSpPr>
            <a:xfrm>
              <a:off x="5411345" y="3543795"/>
              <a:ext cx="748960" cy="1228615"/>
              <a:chOff x="4100348" y="4005567"/>
              <a:chExt cx="748960" cy="1228615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BA9D84-C4D9-4B16-B052-CBE5006A2461}"/>
                  </a:ext>
                </a:extLst>
              </p:cNvPr>
              <p:cNvSpPr/>
              <p:nvPr/>
            </p:nvSpPr>
            <p:spPr>
              <a:xfrm>
                <a:off x="4100349" y="452409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861F4FF-023D-416E-879D-AA5DB7B63099}"/>
                  </a:ext>
                </a:extLst>
              </p:cNvPr>
              <p:cNvSpPr/>
              <p:nvPr/>
            </p:nvSpPr>
            <p:spPr>
              <a:xfrm>
                <a:off x="4391277" y="452409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1C61FE5-E908-488E-B1EC-1A61BECAD855}"/>
                  </a:ext>
                </a:extLst>
              </p:cNvPr>
              <p:cNvSpPr/>
              <p:nvPr/>
            </p:nvSpPr>
            <p:spPr>
              <a:xfrm>
                <a:off x="4682204" y="4521658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E24B9E1-CA69-4C4C-B78D-8FD83F5E927D}"/>
                  </a:ext>
                </a:extLst>
              </p:cNvPr>
              <p:cNvSpPr/>
              <p:nvPr/>
            </p:nvSpPr>
            <p:spPr>
              <a:xfrm>
                <a:off x="4682204" y="478476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1B3BBD7-81F7-453E-BDFB-8A6EB181279E}"/>
                  </a:ext>
                </a:extLst>
              </p:cNvPr>
              <p:cNvSpPr/>
              <p:nvPr/>
            </p:nvSpPr>
            <p:spPr>
              <a:xfrm>
                <a:off x="4102043" y="479843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A57B4A5-D4E5-49D3-BF1B-30890A72B303}"/>
                  </a:ext>
                </a:extLst>
              </p:cNvPr>
              <p:cNvSpPr/>
              <p:nvPr/>
            </p:nvSpPr>
            <p:spPr>
              <a:xfrm>
                <a:off x="4100349" y="5061534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7E999056-E98D-482A-AA7D-D7B43902D5E2}"/>
                  </a:ext>
                </a:extLst>
              </p:cNvPr>
              <p:cNvSpPr/>
              <p:nvPr/>
            </p:nvSpPr>
            <p:spPr>
              <a:xfrm>
                <a:off x="4391277" y="5061536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98BFAAF-79B7-4351-B303-E0612ECE271C}"/>
                  </a:ext>
                </a:extLst>
              </p:cNvPr>
              <p:cNvSpPr/>
              <p:nvPr/>
            </p:nvSpPr>
            <p:spPr>
              <a:xfrm>
                <a:off x="4682204" y="505910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8FCEA05-7E44-44FC-BE90-4A954283A207}"/>
                  </a:ext>
                </a:extLst>
              </p:cNvPr>
              <p:cNvSpPr/>
              <p:nvPr/>
            </p:nvSpPr>
            <p:spPr>
              <a:xfrm>
                <a:off x="4391277" y="4807263"/>
                <a:ext cx="167103" cy="17264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0D91D23-8CAA-47BF-9486-273B152B8238}"/>
                  </a:ext>
                </a:extLst>
              </p:cNvPr>
              <p:cNvSpPr/>
              <p:nvPr/>
            </p:nvSpPr>
            <p:spPr>
              <a:xfrm>
                <a:off x="4100348" y="425361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44F2611-7B23-4282-84A7-DD21E7C1133C}"/>
                  </a:ext>
                </a:extLst>
              </p:cNvPr>
              <p:cNvSpPr/>
              <p:nvPr/>
            </p:nvSpPr>
            <p:spPr>
              <a:xfrm>
                <a:off x="4529231" y="4658922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996025FD-054F-4F6B-A943-00A4D2A934CF}"/>
                  </a:ext>
                </a:extLst>
              </p:cNvPr>
              <p:cNvSpPr/>
              <p:nvPr/>
            </p:nvSpPr>
            <p:spPr>
              <a:xfrm>
                <a:off x="4682204" y="4251176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316CF69-3410-4D8F-A147-0D0540CC0E4D}"/>
                  </a:ext>
                </a:extLst>
              </p:cNvPr>
              <p:cNvSpPr/>
              <p:nvPr/>
            </p:nvSpPr>
            <p:spPr>
              <a:xfrm>
                <a:off x="4100349" y="4008000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1D1049-C018-45B7-8578-44FC24782546}"/>
                  </a:ext>
                </a:extLst>
              </p:cNvPr>
              <p:cNvSpPr/>
              <p:nvPr/>
            </p:nvSpPr>
            <p:spPr>
              <a:xfrm>
                <a:off x="4391278" y="4008000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2BF5BCBB-B833-4664-867A-121CCEE61318}"/>
                  </a:ext>
                </a:extLst>
              </p:cNvPr>
              <p:cNvSpPr/>
              <p:nvPr/>
            </p:nvSpPr>
            <p:spPr>
              <a:xfrm>
                <a:off x="4682205" y="4005567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285BCC66-8CBF-4744-BADD-13FBC1098D32}"/>
                  </a:ext>
                </a:extLst>
              </p:cNvPr>
              <p:cNvSpPr/>
              <p:nvPr/>
            </p:nvSpPr>
            <p:spPr>
              <a:xfrm>
                <a:off x="4391278" y="4282816"/>
                <a:ext cx="167103" cy="172646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D480AE5-2E3E-4CC7-8E6C-BF30C5087F53}"/>
                </a:ext>
              </a:extLst>
            </p:cNvPr>
            <p:cNvGrpSpPr/>
            <p:nvPr/>
          </p:nvGrpSpPr>
          <p:grpSpPr>
            <a:xfrm>
              <a:off x="6551846" y="3526121"/>
              <a:ext cx="748962" cy="1228621"/>
              <a:chOff x="5240849" y="3987893"/>
              <a:chExt cx="748962" cy="1228621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93AE055-F49C-457E-8261-BD9DBDD479FA}"/>
                  </a:ext>
                </a:extLst>
              </p:cNvPr>
              <p:cNvSpPr/>
              <p:nvPr/>
            </p:nvSpPr>
            <p:spPr>
              <a:xfrm>
                <a:off x="5240851" y="450642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7D2711A-FE59-4902-8796-43F8F3C3AF0D}"/>
                  </a:ext>
                </a:extLst>
              </p:cNvPr>
              <p:cNvSpPr/>
              <p:nvPr/>
            </p:nvSpPr>
            <p:spPr>
              <a:xfrm>
                <a:off x="5531779" y="450642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5A78965-0972-47E3-8FDF-0289D5663EDC}"/>
                  </a:ext>
                </a:extLst>
              </p:cNvPr>
              <p:cNvSpPr/>
              <p:nvPr/>
            </p:nvSpPr>
            <p:spPr>
              <a:xfrm>
                <a:off x="5822706" y="450399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9F041D3-4B7F-4819-91A9-35B42B428281}"/>
                  </a:ext>
                </a:extLst>
              </p:cNvPr>
              <p:cNvSpPr/>
              <p:nvPr/>
            </p:nvSpPr>
            <p:spPr>
              <a:xfrm>
                <a:off x="5822706" y="4767094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D96D5D6-3201-4288-8A37-B8B5F25D2F7D}"/>
                  </a:ext>
                </a:extLst>
              </p:cNvPr>
              <p:cNvSpPr/>
              <p:nvPr/>
            </p:nvSpPr>
            <p:spPr>
              <a:xfrm>
                <a:off x="5242545" y="478076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45108FBD-3FB4-4286-8E2E-76973084221E}"/>
                  </a:ext>
                </a:extLst>
              </p:cNvPr>
              <p:cNvSpPr/>
              <p:nvPr/>
            </p:nvSpPr>
            <p:spPr>
              <a:xfrm>
                <a:off x="5240851" y="5043866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5F07C44-D9C0-4971-B357-D700988892B0}"/>
                  </a:ext>
                </a:extLst>
              </p:cNvPr>
              <p:cNvSpPr/>
              <p:nvPr/>
            </p:nvSpPr>
            <p:spPr>
              <a:xfrm>
                <a:off x="5531779" y="5043868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08A8BAF0-0655-4054-B33A-CFD7778B8D1D}"/>
                  </a:ext>
                </a:extLst>
              </p:cNvPr>
              <p:cNvSpPr/>
              <p:nvPr/>
            </p:nvSpPr>
            <p:spPr>
              <a:xfrm>
                <a:off x="5822706" y="5041434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3598FDD-C671-4CD6-88B3-8440F908C60E}"/>
                  </a:ext>
                </a:extLst>
              </p:cNvPr>
              <p:cNvSpPr/>
              <p:nvPr/>
            </p:nvSpPr>
            <p:spPr>
              <a:xfrm>
                <a:off x="5531779" y="4789591"/>
                <a:ext cx="167103" cy="17264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9E8DBABF-71AE-448A-8CF7-37ECC41A5BDA}"/>
                  </a:ext>
                </a:extLst>
              </p:cNvPr>
              <p:cNvSpPr/>
              <p:nvPr/>
            </p:nvSpPr>
            <p:spPr>
              <a:xfrm>
                <a:off x="5240850" y="4235939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2A65436-81A8-41F9-B0BB-C994617C3361}"/>
                  </a:ext>
                </a:extLst>
              </p:cNvPr>
              <p:cNvSpPr/>
              <p:nvPr/>
            </p:nvSpPr>
            <p:spPr>
              <a:xfrm>
                <a:off x="5532575" y="4242585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AA2A3B9-8B6F-49AC-9019-7D23CF7AAE4F}"/>
                  </a:ext>
                </a:extLst>
              </p:cNvPr>
              <p:cNvSpPr/>
              <p:nvPr/>
            </p:nvSpPr>
            <p:spPr>
              <a:xfrm>
                <a:off x="5822708" y="4233505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8767110B-5B9D-4682-828F-A8B609CC6802}"/>
                  </a:ext>
                </a:extLst>
              </p:cNvPr>
              <p:cNvSpPr/>
              <p:nvPr/>
            </p:nvSpPr>
            <p:spPr>
              <a:xfrm>
                <a:off x="5240849" y="3990329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3C8AFDD2-2A9A-45D6-87E3-975CE8E92466}"/>
                  </a:ext>
                </a:extLst>
              </p:cNvPr>
              <p:cNvSpPr/>
              <p:nvPr/>
            </p:nvSpPr>
            <p:spPr>
              <a:xfrm>
                <a:off x="5531777" y="3990329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9A5B85F-A4CA-4A74-B5B4-434E435552CB}"/>
                  </a:ext>
                </a:extLst>
              </p:cNvPr>
              <p:cNvSpPr/>
              <p:nvPr/>
            </p:nvSpPr>
            <p:spPr>
              <a:xfrm>
                <a:off x="5822698" y="398789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73D6349-269B-475E-B1B8-A856BBBF5CF3}"/>
                  </a:ext>
                </a:extLst>
              </p:cNvPr>
              <p:cNvSpPr/>
              <p:nvPr/>
            </p:nvSpPr>
            <p:spPr>
              <a:xfrm>
                <a:off x="5688845" y="4358076"/>
                <a:ext cx="167103" cy="172646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CD64FA9-8489-4C7B-9CDF-C867C080942F}"/>
                </a:ext>
              </a:extLst>
            </p:cNvPr>
            <p:cNvGrpSpPr/>
            <p:nvPr/>
          </p:nvGrpSpPr>
          <p:grpSpPr>
            <a:xfrm>
              <a:off x="6553542" y="5301801"/>
              <a:ext cx="748962" cy="1228621"/>
              <a:chOff x="5240849" y="3987893"/>
              <a:chExt cx="748962" cy="1228621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68DCEDE4-36F7-41BE-A58A-3D9B2040FCB4}"/>
                  </a:ext>
                </a:extLst>
              </p:cNvPr>
              <p:cNvSpPr/>
              <p:nvPr/>
            </p:nvSpPr>
            <p:spPr>
              <a:xfrm>
                <a:off x="5240851" y="450642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B7EAB55-EA8E-42D4-8039-B2EBC99291B1}"/>
                  </a:ext>
                </a:extLst>
              </p:cNvPr>
              <p:cNvSpPr/>
              <p:nvPr/>
            </p:nvSpPr>
            <p:spPr>
              <a:xfrm>
                <a:off x="5531779" y="450642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2FD981A-AA19-4F2A-A8DF-5C1E8E1DBE9E}"/>
                  </a:ext>
                </a:extLst>
              </p:cNvPr>
              <p:cNvSpPr/>
              <p:nvPr/>
            </p:nvSpPr>
            <p:spPr>
              <a:xfrm>
                <a:off x="5822706" y="450399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1AE195F-B1A5-4454-B074-83E0D8B0464A}"/>
                  </a:ext>
                </a:extLst>
              </p:cNvPr>
              <p:cNvSpPr/>
              <p:nvPr/>
            </p:nvSpPr>
            <p:spPr>
              <a:xfrm>
                <a:off x="5822706" y="4767094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47AF090F-9D4B-497C-8BD6-B3E98ACDA92D}"/>
                  </a:ext>
                </a:extLst>
              </p:cNvPr>
              <p:cNvSpPr/>
              <p:nvPr/>
            </p:nvSpPr>
            <p:spPr>
              <a:xfrm>
                <a:off x="5242545" y="478076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FE38EEC8-CA8E-4C44-98E4-593FA241187D}"/>
                  </a:ext>
                </a:extLst>
              </p:cNvPr>
              <p:cNvSpPr/>
              <p:nvPr/>
            </p:nvSpPr>
            <p:spPr>
              <a:xfrm>
                <a:off x="5240851" y="5043866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35A39A0-C45B-483C-87DB-89446C323D6D}"/>
                  </a:ext>
                </a:extLst>
              </p:cNvPr>
              <p:cNvSpPr/>
              <p:nvPr/>
            </p:nvSpPr>
            <p:spPr>
              <a:xfrm>
                <a:off x="5531779" y="5043868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6DF20958-D828-4788-9E1A-1FB24112DF03}"/>
                  </a:ext>
                </a:extLst>
              </p:cNvPr>
              <p:cNvSpPr/>
              <p:nvPr/>
            </p:nvSpPr>
            <p:spPr>
              <a:xfrm>
                <a:off x="5822706" y="5041434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A5B4EEF-201D-4494-846F-3AB8DACB4C64}"/>
                  </a:ext>
                </a:extLst>
              </p:cNvPr>
              <p:cNvSpPr/>
              <p:nvPr/>
            </p:nvSpPr>
            <p:spPr>
              <a:xfrm>
                <a:off x="5531779" y="4789591"/>
                <a:ext cx="167103" cy="172646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6F86481B-8946-4243-A233-A27DFE938CE5}"/>
                  </a:ext>
                </a:extLst>
              </p:cNvPr>
              <p:cNvSpPr/>
              <p:nvPr/>
            </p:nvSpPr>
            <p:spPr>
              <a:xfrm>
                <a:off x="5240850" y="4235939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E54BC0A-23B0-4632-B822-2FAFEC4A6D8E}"/>
                  </a:ext>
                </a:extLst>
              </p:cNvPr>
              <p:cNvSpPr/>
              <p:nvPr/>
            </p:nvSpPr>
            <p:spPr>
              <a:xfrm>
                <a:off x="5532575" y="4242585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4CD2A2A9-0A8E-4A60-8689-D0FF806F3B69}"/>
                  </a:ext>
                </a:extLst>
              </p:cNvPr>
              <p:cNvSpPr/>
              <p:nvPr/>
            </p:nvSpPr>
            <p:spPr>
              <a:xfrm>
                <a:off x="5822708" y="4233505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733B56F7-85F0-4E51-8FF1-A262F1689D3C}"/>
                  </a:ext>
                </a:extLst>
              </p:cNvPr>
              <p:cNvSpPr/>
              <p:nvPr/>
            </p:nvSpPr>
            <p:spPr>
              <a:xfrm>
                <a:off x="5240849" y="3990329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623D8F56-5AA6-4804-9017-EE9008DD638D}"/>
                  </a:ext>
                </a:extLst>
              </p:cNvPr>
              <p:cNvSpPr/>
              <p:nvPr/>
            </p:nvSpPr>
            <p:spPr>
              <a:xfrm>
                <a:off x="5531777" y="3990329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21F531B-BA8A-4679-A914-D604FDB89908}"/>
                  </a:ext>
                </a:extLst>
              </p:cNvPr>
              <p:cNvSpPr/>
              <p:nvPr/>
            </p:nvSpPr>
            <p:spPr>
              <a:xfrm>
                <a:off x="5822698" y="398789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7833538-C8EB-40B3-9E69-EFDF8E3C88B5}"/>
                  </a:ext>
                </a:extLst>
              </p:cNvPr>
              <p:cNvSpPr/>
              <p:nvPr/>
            </p:nvSpPr>
            <p:spPr>
              <a:xfrm>
                <a:off x="5688845" y="4358076"/>
                <a:ext cx="167103" cy="17264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755A37E-08FC-4039-8CAE-2871C77C6C79}"/>
                </a:ext>
              </a:extLst>
            </p:cNvPr>
            <p:cNvGrpSpPr/>
            <p:nvPr/>
          </p:nvGrpSpPr>
          <p:grpSpPr>
            <a:xfrm>
              <a:off x="5411344" y="5298330"/>
              <a:ext cx="748960" cy="1228615"/>
              <a:chOff x="4100348" y="4005567"/>
              <a:chExt cx="748960" cy="1228615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FFE558D6-9842-406B-9B6C-2D66952A49CB}"/>
                  </a:ext>
                </a:extLst>
              </p:cNvPr>
              <p:cNvSpPr/>
              <p:nvPr/>
            </p:nvSpPr>
            <p:spPr>
              <a:xfrm>
                <a:off x="4100349" y="452409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9E4FF2E9-EDA6-452D-B98C-0C8131A76275}"/>
                  </a:ext>
                </a:extLst>
              </p:cNvPr>
              <p:cNvSpPr/>
              <p:nvPr/>
            </p:nvSpPr>
            <p:spPr>
              <a:xfrm>
                <a:off x="4391277" y="452409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2B0D8AE2-9702-40CA-9920-29DF99160323}"/>
                  </a:ext>
                </a:extLst>
              </p:cNvPr>
              <p:cNvSpPr/>
              <p:nvPr/>
            </p:nvSpPr>
            <p:spPr>
              <a:xfrm>
                <a:off x="4682204" y="4521658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8C5DFFF3-2B3A-4B9A-A764-CD0E9786D714}"/>
                  </a:ext>
                </a:extLst>
              </p:cNvPr>
              <p:cNvSpPr/>
              <p:nvPr/>
            </p:nvSpPr>
            <p:spPr>
              <a:xfrm>
                <a:off x="4682204" y="478476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5D842EC-A679-4549-931C-3BF8D5CE9D3A}"/>
                  </a:ext>
                </a:extLst>
              </p:cNvPr>
              <p:cNvSpPr/>
              <p:nvPr/>
            </p:nvSpPr>
            <p:spPr>
              <a:xfrm>
                <a:off x="4102043" y="479843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4D6F6937-85CE-4FA0-B3BE-FBFA2ABF843B}"/>
                  </a:ext>
                </a:extLst>
              </p:cNvPr>
              <p:cNvSpPr/>
              <p:nvPr/>
            </p:nvSpPr>
            <p:spPr>
              <a:xfrm>
                <a:off x="4100349" y="5061534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F4CE885-A47F-448D-9072-55C28EB025FC}"/>
                  </a:ext>
                </a:extLst>
              </p:cNvPr>
              <p:cNvSpPr/>
              <p:nvPr/>
            </p:nvSpPr>
            <p:spPr>
              <a:xfrm>
                <a:off x="4391277" y="5061536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280635E7-C493-428F-9A80-D5EDF1B512FF}"/>
                  </a:ext>
                </a:extLst>
              </p:cNvPr>
              <p:cNvSpPr/>
              <p:nvPr/>
            </p:nvSpPr>
            <p:spPr>
              <a:xfrm>
                <a:off x="4682204" y="5059103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7B7068C8-F8BE-4C1D-A8F2-6686932EDD45}"/>
                  </a:ext>
                </a:extLst>
              </p:cNvPr>
              <p:cNvSpPr/>
              <p:nvPr/>
            </p:nvSpPr>
            <p:spPr>
              <a:xfrm>
                <a:off x="4391277" y="4807263"/>
                <a:ext cx="167103" cy="17264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39D2D6BF-8F82-4885-862A-7AF4DB93B45B}"/>
                  </a:ext>
                </a:extLst>
              </p:cNvPr>
              <p:cNvSpPr/>
              <p:nvPr/>
            </p:nvSpPr>
            <p:spPr>
              <a:xfrm>
                <a:off x="4100348" y="4253611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B2B400AF-7DE6-4FB0-935B-6A92C77AA59C}"/>
                  </a:ext>
                </a:extLst>
              </p:cNvPr>
              <p:cNvSpPr/>
              <p:nvPr/>
            </p:nvSpPr>
            <p:spPr>
              <a:xfrm>
                <a:off x="4529231" y="4658922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1F4B3DF2-5A70-4CEA-9A60-DB77E0C2DEA8}"/>
                  </a:ext>
                </a:extLst>
              </p:cNvPr>
              <p:cNvSpPr/>
              <p:nvPr/>
            </p:nvSpPr>
            <p:spPr>
              <a:xfrm>
                <a:off x="4682204" y="4251176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6E7B5256-459F-4238-94C2-A986948CAD67}"/>
                  </a:ext>
                </a:extLst>
              </p:cNvPr>
              <p:cNvSpPr/>
              <p:nvPr/>
            </p:nvSpPr>
            <p:spPr>
              <a:xfrm>
                <a:off x="4100349" y="4008000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CEFBE11D-93D5-4391-9819-DDB1B0FBACE3}"/>
                  </a:ext>
                </a:extLst>
              </p:cNvPr>
              <p:cNvSpPr/>
              <p:nvPr/>
            </p:nvSpPr>
            <p:spPr>
              <a:xfrm>
                <a:off x="4391278" y="4008000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7F34AAAD-5ADC-4847-8226-CA06570430FA}"/>
                  </a:ext>
                </a:extLst>
              </p:cNvPr>
              <p:cNvSpPr/>
              <p:nvPr/>
            </p:nvSpPr>
            <p:spPr>
              <a:xfrm>
                <a:off x="4682205" y="4005567"/>
                <a:ext cx="167103" cy="17264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16679DC4-A026-419D-BF88-122DABF6B9A5}"/>
                  </a:ext>
                </a:extLst>
              </p:cNvPr>
              <p:cNvSpPr/>
              <p:nvPr/>
            </p:nvSpPr>
            <p:spPr>
              <a:xfrm>
                <a:off x="4391278" y="4282816"/>
                <a:ext cx="167103" cy="172646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</p:grpSp>
      <p:pic>
        <p:nvPicPr>
          <p:cNvPr id="79" name="Picture 78">
            <a:extLst>
              <a:ext uri="{FF2B5EF4-FFF2-40B4-BE49-F238E27FC236}">
                <a16:creationId xmlns:a16="http://schemas.microsoft.com/office/drawing/2014/main" id="{3CB420BC-DD73-4B41-8776-8C3036506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927" y="4964196"/>
            <a:ext cx="1024912" cy="1030437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0663DAB1-058A-48A1-95EA-0AFB37DE9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8816" y="3953440"/>
            <a:ext cx="2198842" cy="110305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110700AE-4282-4BFF-85D7-917A1DD7A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1348" y="4543148"/>
            <a:ext cx="1246355" cy="982202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499061CE-B587-4474-911F-58B985C5895A}"/>
              </a:ext>
            </a:extLst>
          </p:cNvPr>
          <p:cNvSpPr txBox="1"/>
          <p:nvPr/>
        </p:nvSpPr>
        <p:spPr>
          <a:xfrm>
            <a:off x="7430045" y="3496105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 </a:t>
            </a:r>
            <a:r>
              <a:rPr lang="en-GB" b="1" dirty="0">
                <a:solidFill>
                  <a:srgbClr val="FF0000"/>
                </a:solidFill>
              </a:rPr>
              <a:t>B</a:t>
            </a:r>
            <a:endParaRPr lang="LID4096" b="1" dirty="0">
              <a:solidFill>
                <a:srgbClr val="FF000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5FE1AEB-6BBD-43C7-8224-AD6CC9BD55BE}"/>
              </a:ext>
            </a:extLst>
          </p:cNvPr>
          <p:cNvSpPr txBox="1"/>
          <p:nvPr/>
        </p:nvSpPr>
        <p:spPr>
          <a:xfrm>
            <a:off x="6979568" y="508175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B deactivated </a:t>
            </a:r>
            <a:endParaRPr lang="LID4096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CFB72A8-D10E-4D61-A1AD-28CCE8DC06EA}"/>
              </a:ext>
            </a:extLst>
          </p:cNvPr>
          <p:cNvSpPr txBox="1"/>
          <p:nvPr/>
        </p:nvSpPr>
        <p:spPr>
          <a:xfrm>
            <a:off x="7009037" y="3854655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B still activate</a:t>
            </a:r>
            <a:endParaRPr lang="LID4096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D2AA651-98BC-413A-B8AA-0C6A94CF61A6}"/>
              </a:ext>
            </a:extLst>
          </p:cNvPr>
          <p:cNvSpPr txBox="1"/>
          <p:nvPr/>
        </p:nvSpPr>
        <p:spPr>
          <a:xfrm>
            <a:off x="9359575" y="3617744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FF"/>
                </a:solidFill>
              </a:rPr>
              <a:t>Alissa's thesis</a:t>
            </a:r>
            <a:endParaRPr lang="LID4096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078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4BB8-9BC9-45D1-8775-49F63FA45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151" y="-77949"/>
            <a:ext cx="8568566" cy="776327"/>
          </a:xfrm>
        </p:spPr>
        <p:txBody>
          <a:bodyPr/>
          <a:lstStyle/>
          <a:p>
            <a:r>
              <a:rPr lang="en-GB" dirty="0"/>
              <a:t>WG4 – simulations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128F-0AB9-4047-A213-D4067C6B8A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0C5F1-42D1-4FD8-ACA5-36B44697D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7" y="6669827"/>
            <a:ext cx="10208103" cy="181462"/>
          </a:xfrm>
        </p:spPr>
        <p:txBody>
          <a:bodyPr/>
          <a:lstStyle/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DEF6D-0358-4B9F-A40B-3AD0B849E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C3E753-0232-4670-9B45-AFAECA11EF91}"/>
              </a:ext>
            </a:extLst>
          </p:cNvPr>
          <p:cNvSpPr/>
          <p:nvPr/>
        </p:nvSpPr>
        <p:spPr>
          <a:xfrm>
            <a:off x="763023" y="1243329"/>
            <a:ext cx="3305567" cy="90672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“Monte Carlo”</a:t>
            </a:r>
          </a:p>
          <a:p>
            <a:pPr algn="ctr"/>
            <a:r>
              <a:rPr lang="en-GB" dirty="0"/>
              <a:t>(predicting the performance of complex detector assemblies)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B21B8C-86D5-440B-8D10-EE2931852655}"/>
              </a:ext>
            </a:extLst>
          </p:cNvPr>
          <p:cNvSpPr/>
          <p:nvPr/>
        </p:nvSpPr>
        <p:spPr>
          <a:xfrm>
            <a:off x="7479946" y="1287723"/>
            <a:ext cx="3424611" cy="707495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TCAD</a:t>
            </a:r>
          </a:p>
          <a:p>
            <a:pPr algn="ctr"/>
            <a:r>
              <a:rPr lang="en-GB"/>
              <a:t>(understanding the sensors)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81225E9-54A5-4078-9CD9-94453F524DEC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9192252" y="1995218"/>
            <a:ext cx="1" cy="794310"/>
          </a:xfrm>
          <a:prstGeom prst="straightConnector1">
            <a:avLst/>
          </a:prstGeom>
          <a:ln w="53975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4498269-BE9F-4BC2-9110-2818AD2FF6BD}"/>
              </a:ext>
            </a:extLst>
          </p:cNvPr>
          <p:cNvSpPr/>
          <p:nvPr/>
        </p:nvSpPr>
        <p:spPr>
          <a:xfrm>
            <a:off x="6434884" y="2789528"/>
            <a:ext cx="5514737" cy="1976369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400" dirty="0"/>
              <a:t>GOALS: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Developing and verification of damage models (effective and defect based)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Establish how to benchmark/evaluate the models against the measured properties (important milestone)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Improving the TCAD with new findings (WBS, extreme fluences)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sz="1400" dirty="0"/>
              <a:t>Develop a f</a:t>
            </a:r>
            <a:r>
              <a:rPr lang="en-GB" sz="1400" dirty="0" err="1"/>
              <a:t>lexible</a:t>
            </a:r>
            <a:r>
              <a:rPr lang="en-GB" sz="1400" dirty="0"/>
              <a:t> framework to simulate performance of different processes</a:t>
            </a:r>
            <a:r>
              <a:rPr lang="sr-Latn-RS" sz="1400" dirty="0"/>
              <a:t> (CMOS)</a:t>
            </a:r>
            <a:endParaRPr lang="en-GB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CF25D5-20C5-4008-A265-FEC9E631B947}"/>
              </a:ext>
            </a:extLst>
          </p:cNvPr>
          <p:cNvSpPr/>
          <p:nvPr/>
        </p:nvSpPr>
        <p:spPr>
          <a:xfrm>
            <a:off x="265616" y="3003600"/>
            <a:ext cx="4752912" cy="1553849"/>
          </a:xfrm>
          <a:prstGeom prst="rect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400" dirty="0"/>
              <a:t>GOALS: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Implementation of improved semiconductor models (e.g. mobility, impact ionization, trapping …</a:t>
            </a:r>
            <a:r>
              <a:rPr lang="sr-Latn-RS" sz="1400" dirty="0"/>
              <a:t>)</a:t>
            </a:r>
            <a:endParaRPr lang="en-GB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Adaptation of WBS sensors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Adaptation of dynamic /adaptive </a:t>
            </a:r>
            <a:r>
              <a:rPr lang="en-GB" sz="1400" i="1" dirty="0" err="1"/>
              <a:t>E,E</a:t>
            </a:r>
            <a:r>
              <a:rPr lang="en-GB" sz="1400" i="1" baseline="-25000" dirty="0" err="1"/>
              <a:t>w</a:t>
            </a:r>
            <a:r>
              <a:rPr lang="en-GB" sz="1400" i="1" dirty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Implementation of common electronics/digitization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C51944-58CE-4DA6-B814-1DBC6B518A75}"/>
              </a:ext>
            </a:extLst>
          </p:cNvPr>
          <p:cNvSpPr/>
          <p:nvPr/>
        </p:nvSpPr>
        <p:spPr>
          <a:xfrm>
            <a:off x="5050225" y="1246067"/>
            <a:ext cx="1259495" cy="36430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GEANT4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EFEB48-DF02-473D-9338-4BA523775479}"/>
              </a:ext>
            </a:extLst>
          </p:cNvPr>
          <p:cNvCxnSpPr>
            <a:cxnSpLocks/>
            <a:stCxn id="10" idx="1"/>
            <a:endCxn id="11" idx="3"/>
          </p:cNvCxnSpPr>
          <p:nvPr/>
        </p:nvCxnSpPr>
        <p:spPr>
          <a:xfrm flipH="1">
            <a:off x="5018528" y="3777713"/>
            <a:ext cx="1416356" cy="2812"/>
          </a:xfrm>
          <a:prstGeom prst="straightConnector1">
            <a:avLst/>
          </a:prstGeom>
          <a:ln w="412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5EFCA12-D8DA-4F9E-A11D-7B50277D8D1A}"/>
              </a:ext>
            </a:extLst>
          </p:cNvPr>
          <p:cNvSpPr txBox="1"/>
          <p:nvPr/>
        </p:nvSpPr>
        <p:spPr>
          <a:xfrm>
            <a:off x="5365068" y="3799655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err="1">
                <a:solidFill>
                  <a:srgbClr val="00B050"/>
                </a:solidFill>
              </a:rPr>
              <a:t>E,E</a:t>
            </a:r>
            <a:r>
              <a:rPr lang="en-GB" b="1" i="1" baseline="-25000" dirty="0" err="1">
                <a:solidFill>
                  <a:srgbClr val="00B050"/>
                </a:solidFill>
              </a:rPr>
              <a:t>w</a:t>
            </a:r>
            <a:endParaRPr lang="en-GB" b="1" i="1" baseline="-25000" dirty="0">
              <a:solidFill>
                <a:srgbClr val="00B05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0C95F7-1104-4356-93F7-67C4458CF282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5679973" y="1610370"/>
            <a:ext cx="0" cy="182797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E81E9F6-0430-4691-B7D9-9633705B26D9}"/>
              </a:ext>
            </a:extLst>
          </p:cNvPr>
          <p:cNvCxnSpPr>
            <a:cxnSpLocks/>
          </p:cNvCxnSpPr>
          <p:nvPr/>
        </p:nvCxnSpPr>
        <p:spPr>
          <a:xfrm flipH="1">
            <a:off x="5018528" y="3435608"/>
            <a:ext cx="661445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7253101-17FF-42D1-9397-510AAA9D32FE}"/>
              </a:ext>
            </a:extLst>
          </p:cNvPr>
          <p:cNvCxnSpPr>
            <a:cxnSpLocks/>
          </p:cNvCxnSpPr>
          <p:nvPr/>
        </p:nvCxnSpPr>
        <p:spPr>
          <a:xfrm>
            <a:off x="1220052" y="2150056"/>
            <a:ext cx="0" cy="853544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E02FA21-A913-44A6-B035-B8036F3FAD3E}"/>
              </a:ext>
            </a:extLst>
          </p:cNvPr>
          <p:cNvSpPr txBox="1"/>
          <p:nvPr/>
        </p:nvSpPr>
        <p:spPr>
          <a:xfrm>
            <a:off x="1276295" y="2305216"/>
            <a:ext cx="34462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AllPix2 / Garfield++ as the main tool</a:t>
            </a:r>
          </a:p>
          <a:p>
            <a:r>
              <a:rPr lang="en-GB" sz="1400" dirty="0"/>
              <a:t>complement by other ones (</a:t>
            </a:r>
            <a:r>
              <a:rPr lang="en-GB" sz="1400" b="1" dirty="0" err="1">
                <a:solidFill>
                  <a:srgbClr val="FF00FF"/>
                </a:solidFill>
              </a:rPr>
              <a:t>KDetSim</a:t>
            </a:r>
            <a:r>
              <a:rPr lang="en-GB" sz="1400" dirty="0"/>
              <a:t>, WF2)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02E7E2-5130-4C14-B2B2-16C1B7A1A108}"/>
              </a:ext>
            </a:extLst>
          </p:cNvPr>
          <p:cNvSpPr txBox="1"/>
          <p:nvPr/>
        </p:nvSpPr>
        <p:spPr>
          <a:xfrm>
            <a:off x="9556880" y="2199943"/>
            <a:ext cx="195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Synopsis, </a:t>
            </a:r>
            <a:r>
              <a:rPr lang="en-GB" dirty="0" err="1"/>
              <a:t>Silvaco</a:t>
            </a:r>
            <a:r>
              <a:rPr lang="en-GB" dirty="0"/>
              <a:t> …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576F937-D16F-4C85-922B-5D18FECAC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52" y="4405342"/>
            <a:ext cx="3168891" cy="175894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F4A193B-FA56-43C3-AD6C-13126927A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405" y="4645710"/>
            <a:ext cx="2548949" cy="160322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C7D2E02-6079-4DFE-92B8-E0370DE7EDCB}"/>
              </a:ext>
            </a:extLst>
          </p:cNvPr>
          <p:cNvSpPr/>
          <p:nvPr/>
        </p:nvSpPr>
        <p:spPr>
          <a:xfrm>
            <a:off x="6206498" y="776328"/>
            <a:ext cx="5903719" cy="5512670"/>
          </a:xfrm>
          <a:prstGeom prst="rect">
            <a:avLst/>
          </a:prstGeom>
          <a:noFill/>
          <a:ln w="50800">
            <a:solidFill>
              <a:srgbClr val="FF00FF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EBE75B-3CBA-478E-8173-191DC6D7E10C}"/>
              </a:ext>
            </a:extLst>
          </p:cNvPr>
          <p:cNvSpPr txBox="1"/>
          <p:nvPr/>
        </p:nvSpPr>
        <p:spPr>
          <a:xfrm>
            <a:off x="6707062" y="708860"/>
            <a:ext cx="4929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At some point we will have to touch TCAD</a:t>
            </a:r>
          </a:p>
          <a:p>
            <a:r>
              <a:rPr lang="en-GB" b="1" dirty="0">
                <a:solidFill>
                  <a:srgbClr val="FF00FF"/>
                </a:solidFill>
              </a:rPr>
              <a:t>Plans to have software suits as ISF-I </a:t>
            </a:r>
            <a:r>
              <a:rPr lang="en-GB" b="1" dirty="0" err="1">
                <a:solidFill>
                  <a:srgbClr val="FF00FF"/>
                </a:solidFill>
              </a:rPr>
              <a:t>center</a:t>
            </a:r>
            <a:endParaRPr lang="LID4096" b="1" dirty="0">
              <a:solidFill>
                <a:srgbClr val="FF00F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74BEEA-CFBE-4831-A005-006E3394C92A}"/>
              </a:ext>
            </a:extLst>
          </p:cNvPr>
          <p:cNvSpPr txBox="1"/>
          <p:nvPr/>
        </p:nvSpPr>
        <p:spPr>
          <a:xfrm>
            <a:off x="3780263" y="4765897"/>
            <a:ext cx="20964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FF00FF"/>
                </a:solidFill>
              </a:rPr>
              <a:t>KDetSim</a:t>
            </a:r>
            <a:r>
              <a:rPr lang="en-GB" b="1" dirty="0">
                <a:solidFill>
                  <a:srgbClr val="FF00FF"/>
                </a:solidFill>
              </a:rPr>
              <a:t> used in most of our simulations!</a:t>
            </a:r>
            <a:endParaRPr lang="LID4096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23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4BB8-9BC9-45D1-8775-49F63FA45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317" y="0"/>
            <a:ext cx="8568566" cy="776327"/>
          </a:xfrm>
        </p:spPr>
        <p:txBody>
          <a:bodyPr>
            <a:noAutofit/>
          </a:bodyPr>
          <a:lstStyle/>
          <a:p>
            <a:r>
              <a:rPr lang="en-GB" sz="3600" dirty="0"/>
              <a:t>WG5 – techniques and facilities</a:t>
            </a:r>
            <a:endParaRPr lang="LID4096" sz="3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128F-0AB9-4047-A213-D4067C6B8A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0C5F1-42D1-4FD8-ACA5-36B44697D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7" y="6669827"/>
            <a:ext cx="10208103" cy="181462"/>
          </a:xfrm>
        </p:spPr>
        <p:txBody>
          <a:bodyPr/>
          <a:lstStyle/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DEF6D-0358-4B9F-A40B-3AD0B849E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62BE45A-BCBF-48A0-8C8C-AF112EBAD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752" y="4320476"/>
            <a:ext cx="3435580" cy="227607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71926BF-20E4-48BF-AE22-4B183755B9B9}"/>
              </a:ext>
            </a:extLst>
          </p:cNvPr>
          <p:cNvSpPr txBox="1"/>
          <p:nvPr/>
        </p:nvSpPr>
        <p:spPr>
          <a:xfrm>
            <a:off x="5435625" y="4620836"/>
            <a:ext cx="30950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FF"/>
                </a:solidFill>
              </a:rPr>
              <a:t>Irradiation facility – still and will remain to be the reference in HEP (Igor is the main force behind e.g. organization of extreme fluence campaigns 1e18 cm</a:t>
            </a:r>
            <a:r>
              <a:rPr lang="en-GB" sz="1600" b="1" baseline="30000" dirty="0">
                <a:solidFill>
                  <a:srgbClr val="FF00FF"/>
                </a:solidFill>
              </a:rPr>
              <a:t>-2</a:t>
            </a:r>
            <a:r>
              <a:rPr lang="en-GB" sz="1600" b="1" dirty="0">
                <a:solidFill>
                  <a:srgbClr val="FF00FF"/>
                </a:solidFill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1401BD-D421-432C-8015-B725DE151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945" y="1769071"/>
            <a:ext cx="2510241" cy="261865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6C057F-7936-4B26-BF26-424A62166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0683" y="2061411"/>
            <a:ext cx="2880228" cy="2160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612424E-23AD-4103-8418-A01BA424D1C4}"/>
              </a:ext>
            </a:extLst>
          </p:cNvPr>
          <p:cNvSpPr txBox="1"/>
          <p:nvPr/>
        </p:nvSpPr>
        <p:spPr>
          <a:xfrm>
            <a:off x="5169546" y="693646"/>
            <a:ext cx="6353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Example: development of new techniques for AC-LGADs where double-pulse/rate capabilities can be fully tested DB-TCT (double beam TCT) – positioning beams to micron precision with tuneable delays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C041A4-06BB-4340-989F-2CFF72680081}"/>
              </a:ext>
            </a:extLst>
          </p:cNvPr>
          <p:cNvSpPr txBox="1"/>
          <p:nvPr/>
        </p:nvSpPr>
        <p:spPr>
          <a:xfrm>
            <a:off x="267807" y="1101846"/>
            <a:ext cx="4013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New scanning </a:t>
            </a:r>
            <a:r>
              <a:rPr lang="en-GB" b="1" baseline="30000" dirty="0">
                <a:solidFill>
                  <a:srgbClr val="FF00FF"/>
                </a:solidFill>
              </a:rPr>
              <a:t>90</a:t>
            </a:r>
            <a:r>
              <a:rPr lang="en-GB" b="1" dirty="0">
                <a:solidFill>
                  <a:srgbClr val="FF00FF"/>
                </a:solidFill>
              </a:rPr>
              <a:t>Sr timing setup (Marko P.’s thesis in the scope  of DRD3/HGTD developments)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CCA36EA-E679-41DC-A6EC-D31E55BFD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68" y="2226590"/>
            <a:ext cx="5133277" cy="42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20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4BB8-9BC9-45D1-8775-49F63FA45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317" y="0"/>
            <a:ext cx="8568566" cy="776327"/>
          </a:xfrm>
        </p:spPr>
        <p:txBody>
          <a:bodyPr>
            <a:noAutofit/>
          </a:bodyPr>
          <a:lstStyle/>
          <a:p>
            <a:r>
              <a:rPr lang="en-GB" dirty="0"/>
              <a:t>WG8 – Outreach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128F-0AB9-4047-A213-D4067C6B8A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ID4096"/>
              <a:t>29.9.2026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0C5F1-42D1-4FD8-ACA5-36B44697D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2447" y="6669827"/>
            <a:ext cx="10208103" cy="181462"/>
          </a:xfrm>
        </p:spPr>
        <p:txBody>
          <a:bodyPr/>
          <a:lstStyle/>
          <a:p>
            <a:r>
              <a:rPr lang="en-US"/>
              <a:t>G. Kramberger, DRD3, F9 strategic meeting, Krvavec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DEF6D-0358-4B9F-A40B-3AD0B849E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AE1B48-D9C3-4B00-936C-EFC7D63F8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574" y="1118863"/>
            <a:ext cx="3941340" cy="29298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21C90B-F704-443C-A048-4275650AB052}"/>
              </a:ext>
            </a:extLst>
          </p:cNvPr>
          <p:cNvSpPr txBox="1"/>
          <p:nvPr/>
        </p:nvSpPr>
        <p:spPr>
          <a:xfrm>
            <a:off x="4013595" y="3250421"/>
            <a:ext cx="2314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2</a:t>
            </a:r>
            <a:r>
              <a:rPr lang="en-GB" baseline="30000" dirty="0">
                <a:solidFill>
                  <a:srgbClr val="FFFF00"/>
                </a:solidFill>
              </a:rPr>
              <a:t>nd</a:t>
            </a:r>
            <a:r>
              <a:rPr lang="en-GB" dirty="0">
                <a:solidFill>
                  <a:srgbClr val="FFFF00"/>
                </a:solidFill>
              </a:rPr>
              <a:t> TCT school</a:t>
            </a:r>
          </a:p>
          <a:p>
            <a:r>
              <a:rPr lang="en-GB" dirty="0">
                <a:solidFill>
                  <a:srgbClr val="FFFF00"/>
                </a:solidFill>
              </a:rPr>
              <a:t>CERN</a:t>
            </a:r>
            <a:endParaRPr lang="LID4096" dirty="0">
              <a:solidFill>
                <a:srgbClr val="FFFF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1423B5-9E76-444B-88C6-A98AACB72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70" y="1119962"/>
            <a:ext cx="3243640" cy="20422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87BB6DF-386F-4C4F-B39A-1160977BE43F}"/>
              </a:ext>
            </a:extLst>
          </p:cNvPr>
          <p:cNvSpPr txBox="1"/>
          <p:nvPr/>
        </p:nvSpPr>
        <p:spPr>
          <a:xfrm>
            <a:off x="553784" y="2668951"/>
            <a:ext cx="3459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1</a:t>
            </a:r>
            <a:r>
              <a:rPr lang="en-GB" baseline="30000" dirty="0">
                <a:solidFill>
                  <a:srgbClr val="FFFF00"/>
                </a:solidFill>
              </a:rPr>
              <a:t>st</a:t>
            </a:r>
            <a:r>
              <a:rPr lang="en-GB" dirty="0">
                <a:solidFill>
                  <a:srgbClr val="FFFF00"/>
                </a:solidFill>
              </a:rPr>
              <a:t> TCT school at CERN</a:t>
            </a:r>
            <a:endParaRPr lang="LID4096" dirty="0">
              <a:solidFill>
                <a:srgbClr val="FFFF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5427C64-7B5C-459C-A5B3-131B2828E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70" y="3206903"/>
            <a:ext cx="3243640" cy="11542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99F678E-795E-437F-9AA9-2CAF66628654}"/>
              </a:ext>
            </a:extLst>
          </p:cNvPr>
          <p:cNvSpPr txBox="1"/>
          <p:nvPr/>
        </p:nvSpPr>
        <p:spPr>
          <a:xfrm>
            <a:off x="244482" y="4726868"/>
            <a:ext cx="64350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Organization of the DRD3 TCT schools (schools are heavily oversubscribed)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accent6">
                    <a:lumMod val="50000"/>
                  </a:schemeClr>
                </a:solidFill>
              </a:rPr>
              <a:t>Bojan is the key person – already 3</a:t>
            </a:r>
            <a:r>
              <a:rPr lang="en-GB" b="1" baseline="30000" dirty="0">
                <a:solidFill>
                  <a:schemeClr val="accent6">
                    <a:lumMod val="50000"/>
                  </a:schemeClr>
                </a:solidFill>
              </a:rPr>
              <a:t>rd</a:t>
            </a:r>
            <a:r>
              <a:rPr lang="en-GB" b="1" dirty="0">
                <a:solidFill>
                  <a:schemeClr val="accent6">
                    <a:lumMod val="50000"/>
                  </a:schemeClr>
                </a:solidFill>
              </a:rPr>
              <a:t> edition)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accent6">
                    <a:lumMod val="50000"/>
                  </a:schemeClr>
                </a:solidFill>
              </a:rPr>
              <a:t>Particulars (JSI-F9 spin out company) provides two measurement setups </a:t>
            </a:r>
            <a:endParaRPr lang="en-GB" b="1" dirty="0">
              <a:solidFill>
                <a:srgbClr val="FF00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17664C-D727-4242-A13A-E2E7DB481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7844" y="1148954"/>
            <a:ext cx="4394769" cy="29298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163A7B-C09C-4152-94FE-64DE7EA28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450" y="4155319"/>
            <a:ext cx="3243640" cy="243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07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GB" dirty="0"/>
              <a:t>Conclusions</a:t>
            </a:r>
            <a:endParaRPr dirty="0"/>
          </a:p>
        </p:txBody>
      </p:sp>
      <p:sp>
        <p:nvSpPr>
          <p:cNvPr id="166" name="Google Shape;166;p4"/>
          <p:cNvSpPr txBox="1"/>
          <p:nvPr/>
        </p:nvSpPr>
        <p:spPr>
          <a:xfrm>
            <a:off x="298220" y="1256059"/>
            <a:ext cx="11445410" cy="597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DRDs are general R&amp;D frameworks therefore it is our mission to bring the technological readiness of a certain technology to the point where 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approved experiments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can take it and tailor it to the specifics of the project.</a:t>
            </a: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F9 is a very visible member of the collaboration with currently 3 theses in preparations (Iskra, Marko and Ajda): 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We take part in total of 3 WP2 projects (AC-LGADs, TI-LGADs, 3D with gain)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We take part in 1 WP3 project (radiation damage of LGADs)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We take part in 2 WP3/WG6 projects (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GaN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SiC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– mainly irradiations)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We are very active in WG5 convened by Bojan (TBs, new setups)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We take part in WG8 program (TCT school)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Very near future R&amp;D (HGTD replacements)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TI-LGADs  (improvement of fill factor)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Near future oriented R&amp;D (FCC-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ee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):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Our involvement in MAPS is the next important decision (hardware infrastructure is being built, TCAD tools, …) in the first stage  mainly in testing and concentrating to sensor-element. FCC-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ee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is the main driver for Vertex and Tracker detectors with MAPS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AC-LGADs is the hybrid choice for ToF tracker/wrapper  for some detector concepts (e.g. IDEA)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Long term and blue sky R&amp;D (FCC-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hh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, ….)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3D with gain 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Extreme Radiation Hardness – Wide-Band-Gap semiconductors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Developments outside HEP – military, medical, fusion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50862"/>
      </p:ext>
    </p:extLst>
  </p:cSld>
  <p:clrMapOvr>
    <a:masterClrMapping/>
  </p:clrMapOvr>
</p:sld>
</file>

<file path=ppt/theme/theme1.xml><?xml version="1.0" encoding="utf-8"?>
<a:theme xmlns:a="http://schemas.openxmlformats.org/drawingml/2006/main" name="CERNCorporate4-3">
  <a:themeElements>
    <a:clrScheme name="CERN 1">
      <a:dk1>
        <a:srgbClr val="0055A0"/>
      </a:dk1>
      <a:lt1>
        <a:sysClr val="window" lastClr="FFFFFF"/>
      </a:lt1>
      <a:dk2>
        <a:srgbClr val="0055A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" id="{BC91EB02-4085-604C-8068-32E113DE70D6}" vid="{2524B9FB-D14C-2243-880B-655D4A97DBF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82798</TotalTime>
  <Words>2228</Words>
  <Application>Microsoft Office PowerPoint</Application>
  <PresentationFormat>Widescreen</PresentationFormat>
  <Paragraphs>281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Bauhaus 93</vt:lpstr>
      <vt:lpstr>Calibri</vt:lpstr>
      <vt:lpstr>Calibri Light</vt:lpstr>
      <vt:lpstr>Cambria Math</vt:lpstr>
      <vt:lpstr>DejaVu Sans</vt:lpstr>
      <vt:lpstr>Symbol</vt:lpstr>
      <vt:lpstr>Times New Roman</vt:lpstr>
      <vt:lpstr>Wingdings</vt:lpstr>
      <vt:lpstr>CERNCorporate4-3</vt:lpstr>
      <vt:lpstr>Office Theme</vt:lpstr>
      <vt:lpstr>DRD3: Overview of activities linked to JSI/F9  G. Kramberger for the colleagues involved in the DRD3 activities Bojan Hiti, Alissa Howard, I. Mandić, Marko Puklavec, Ajda Osterman, Iskra Velkovska, Marko Zavrtanik  </vt:lpstr>
      <vt:lpstr>DRD3 Collaboration</vt:lpstr>
      <vt:lpstr>Our mission and organization</vt:lpstr>
      <vt:lpstr>DRD3 – structure of the collaboration </vt:lpstr>
      <vt:lpstr>Paths of present silicon sensor R&amp;D  </vt:lpstr>
      <vt:lpstr>WG1/WP1 Monolithic silicon sensors</vt:lpstr>
      <vt:lpstr>WG2/WP2: Hybrid silicon technologies and 4D tracking - LGAD</vt:lpstr>
      <vt:lpstr>WG2/WP2: 4D tracking – LGADs (FCC-ee, HL-LHC Run5 upgrades, EiC, …)</vt:lpstr>
      <vt:lpstr>WG2/WP2: 3D sensor technologies with gain (LHCB-Velo upgrade, FCC-hh, …)</vt:lpstr>
      <vt:lpstr>3D sensors with gain – new advances</vt:lpstr>
      <vt:lpstr>3D sensors with gain – F9/TPA</vt:lpstr>
      <vt:lpstr>WG3&amp;WG6 – defects and extreme fluences</vt:lpstr>
      <vt:lpstr>WG4 – simulations</vt:lpstr>
      <vt:lpstr>WG5 – techniques and facilities</vt:lpstr>
      <vt:lpstr>WG8 – Outreach</vt:lpstr>
      <vt:lpstr>Conclusions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CERN User</dc:creator>
  <cp:lastModifiedBy>gregor</cp:lastModifiedBy>
  <cp:revision>3460</cp:revision>
  <cp:lastPrinted>2021-07-05T09:02:18Z</cp:lastPrinted>
  <dcterms:created xsi:type="dcterms:W3CDTF">2012-11-30T11:04:26Z</dcterms:created>
  <dcterms:modified xsi:type="dcterms:W3CDTF">2026-09-28T07:55:24Z</dcterms:modified>
</cp:coreProperties>
</file>