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352" r:id="rId2"/>
    <p:sldId id="346" r:id="rId3"/>
    <p:sldId id="344" r:id="rId4"/>
    <p:sldId id="347" r:id="rId5"/>
    <p:sldId id="348" r:id="rId6"/>
    <p:sldId id="349" r:id="rId7"/>
    <p:sldId id="350" r:id="rId8"/>
    <p:sldId id="358" r:id="rId9"/>
    <p:sldId id="351" r:id="rId10"/>
    <p:sldId id="353" r:id="rId11"/>
    <p:sldId id="354" r:id="rId12"/>
    <p:sldId id="355" r:id="rId13"/>
    <p:sldId id="357" r:id="rId14"/>
    <p:sldId id="356" r:id="rId15"/>
    <p:sldId id="360" r:id="rId16"/>
  </p:sldIdLst>
  <p:sldSz cx="12192000" cy="6858000"/>
  <p:notesSz cx="6797675" cy="9926638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  <a:srgbClr val="0000FF"/>
    <a:srgbClr val="000000"/>
    <a:srgbClr val="007800"/>
    <a:srgbClr val="5E28A5"/>
    <a:srgbClr val="FF3300"/>
    <a:srgbClr val="4F81B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44" autoAdjust="0"/>
    <p:restoredTop sz="91744" autoAdjust="0"/>
  </p:normalViewPr>
  <p:slideViewPr>
    <p:cSldViewPr>
      <p:cViewPr varScale="1">
        <p:scale>
          <a:sx n="53" d="100"/>
          <a:sy n="53" d="100"/>
        </p:scale>
        <p:origin x="216" y="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04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2184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E72CD3-6DC5-4C30-A2B7-EBFAAF6F73C7}" type="datetimeFigureOut">
              <a:rPr lang="en-GB" smtClean="0"/>
              <a:t>25/09/2026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BFCCF-D64E-48FF-8218-1F9A61C4B5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8285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9C6AE-AC29-4A66-8D64-55336A01C5B8}" type="datetimeFigureOut">
              <a:rPr lang="en-GB" smtClean="0"/>
              <a:t>25/09/2026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3C607-B0FF-4A04-B645-CBF97DF28BE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147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1424" y="1412776"/>
            <a:ext cx="10363200" cy="2304253"/>
          </a:xfrm>
        </p:spPr>
        <p:txBody>
          <a:bodyPr>
            <a:noAutofit/>
          </a:bodyPr>
          <a:lstStyle>
            <a:lvl1pPr>
              <a:defRPr sz="8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sl-SI" noProof="0" dirty="0"/>
              <a:t>Naslov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426868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noProof="0" dirty="0"/>
              <a:t>Imena in priimki avtorjev</a:t>
            </a:r>
            <a:endParaRPr lang="en-GB" noProof="0" dirty="0"/>
          </a:p>
        </p:txBody>
      </p:sp>
      <p:cxnSp>
        <p:nvCxnSpPr>
          <p:cNvPr id="7" name="Gerade Verbindung 5"/>
          <p:cNvCxnSpPr/>
          <p:nvPr userDrawn="1"/>
        </p:nvCxnSpPr>
        <p:spPr>
          <a:xfrm>
            <a:off x="623392" y="1412776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5"/>
          <p:cNvCxnSpPr/>
          <p:nvPr userDrawn="1"/>
        </p:nvCxnSpPr>
        <p:spPr>
          <a:xfrm>
            <a:off x="623392" y="3717032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56D8D0A-CF14-4BB1-BC30-C3F69FFE007F}"/>
              </a:ext>
            </a:extLst>
          </p:cNvPr>
          <p:cNvSpPr txBox="1">
            <a:spLocks/>
          </p:cNvSpPr>
          <p:nvPr userDrawn="1"/>
        </p:nvSpPr>
        <p:spPr>
          <a:xfrm>
            <a:off x="64467" y="6525344"/>
            <a:ext cx="3528665" cy="2857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/>
              <a:t>Avtor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026D629F-8DFB-4639-A374-B18918581A84}"/>
              </a:ext>
            </a:extLst>
          </p:cNvPr>
          <p:cNvSpPr txBox="1">
            <a:spLocks/>
          </p:cNvSpPr>
          <p:nvPr userDrawn="1"/>
        </p:nvSpPr>
        <p:spPr>
          <a:xfrm>
            <a:off x="3719736" y="6525344"/>
            <a:ext cx="3528665" cy="2857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/>
              <a:t>Odsek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E85D6BB-EAB5-4A72-841D-E5C6D07B693B}"/>
              </a:ext>
            </a:extLst>
          </p:cNvPr>
          <p:cNvSpPr txBox="1">
            <a:spLocks/>
          </p:cNvSpPr>
          <p:nvPr userDrawn="1"/>
        </p:nvSpPr>
        <p:spPr>
          <a:xfrm>
            <a:off x="7320409" y="6525344"/>
            <a:ext cx="3528665" cy="2857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1910443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cxnSp>
        <p:nvCxnSpPr>
          <p:cNvPr id="8" name="Gerade Verbindung 5"/>
          <p:cNvCxnSpPr/>
          <p:nvPr userDrawn="1"/>
        </p:nvCxnSpPr>
        <p:spPr>
          <a:xfrm>
            <a:off x="623392" y="980728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5DF60E6-A91B-0249-88F0-9891A9AA5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2544" y="6588549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6256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1151" y="6580647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 dirty="0"/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623392" y="980728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991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1152" y="6588549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/>
          </a:p>
        </p:txBody>
      </p:sp>
      <p:cxnSp>
        <p:nvCxnSpPr>
          <p:cNvPr id="4" name="Gerade Verbindung 5"/>
          <p:cNvCxnSpPr/>
          <p:nvPr userDrawn="1"/>
        </p:nvCxnSpPr>
        <p:spPr>
          <a:xfrm>
            <a:off x="623392" y="980728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34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1152" y="6588549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7597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23393" y="541719"/>
            <a:ext cx="8359672" cy="70788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23394" y="1196978"/>
            <a:ext cx="8328541" cy="4176713"/>
          </a:xfrm>
          <a:prstGeom prst="rect">
            <a:avLst/>
          </a:prstGeom>
        </p:spPr>
        <p:txBody>
          <a:bodyPr/>
          <a:lstStyle>
            <a:lvl1pPr marL="0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>
                <a:solidFill>
                  <a:schemeClr val="tx1"/>
                </a:solidFill>
              </a:defRPr>
            </a:lvl1pPr>
            <a:lvl2pPr marL="863957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/>
            </a:lvl2pPr>
            <a:lvl3pPr marL="152392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>
                <a:solidFill>
                  <a:schemeClr val="tx1"/>
                </a:solidFill>
              </a:defRPr>
            </a:lvl3pPr>
            <a:lvl4pPr marL="213349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/>
            </a:lvl4pPr>
            <a:lvl5pPr marL="2438278" indent="0">
              <a:buNone/>
              <a:defRPr/>
            </a:lvl5pPr>
            <a:lvl6pPr marL="3047848" indent="0">
              <a:buNone/>
              <a:defRPr/>
            </a:lvl6pPr>
          </a:lstStyle>
          <a:p>
            <a:pPr lvl="0"/>
            <a:r>
              <a:rPr lang="en-GB" sz="2667"/>
              <a:t>Text Here</a:t>
            </a:r>
          </a:p>
          <a:p>
            <a:pPr lvl="1"/>
            <a:r>
              <a:rPr lang="en-GB"/>
              <a:t>Text Here</a:t>
            </a:r>
          </a:p>
          <a:p>
            <a:pPr lvl="2"/>
            <a:r>
              <a:rPr lang="en-GB"/>
              <a:t>Text Here</a:t>
            </a:r>
          </a:p>
          <a:p>
            <a:pPr lvl="3"/>
            <a:r>
              <a:rPr lang="en-GB"/>
              <a:t>Text Here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37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11336897" y="6467129"/>
            <a:ext cx="3674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C2DE46A0-92A9-4CB6-B66D-C429D4C93DD8}" type="slidenum">
              <a:rPr lang="en-GB" sz="1200" smtClean="0">
                <a:solidFill>
                  <a:schemeClr val="bg1"/>
                </a:solidFill>
                <a:latin typeface="Titillium" pitchFamily="50" charset="0"/>
              </a:rPr>
              <a:t>‹#›</a:t>
            </a:fld>
            <a:endParaRPr lang="en-GB" sz="1200">
              <a:solidFill>
                <a:schemeClr val="bg1"/>
              </a:solidFill>
              <a:latin typeface="Titillium" pitchFamily="50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23397" y="541719"/>
            <a:ext cx="10369148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623397" y="1394393"/>
            <a:ext cx="10369148" cy="4344257"/>
          </a:xfrm>
          <a:prstGeom prst="rect">
            <a:avLst/>
          </a:prstGeom>
        </p:spPr>
        <p:txBody>
          <a:bodyPr/>
          <a:lstStyle>
            <a:lvl1pPr marL="0" indent="-239989">
              <a:lnSpc>
                <a:spcPct val="113000"/>
              </a:lnSpc>
              <a:spcBef>
                <a:spcPts val="0"/>
              </a:spcBef>
              <a:buClr>
                <a:schemeClr val="tx2"/>
              </a:buClr>
              <a:buFont typeface="Wingdings" pitchFamily="2" charset="2"/>
              <a:buChar char="§"/>
              <a:defRPr sz="2667">
                <a:solidFill>
                  <a:schemeClr val="tx1"/>
                </a:solidFill>
              </a:defRPr>
            </a:lvl1pPr>
            <a:lvl2pPr marL="863957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/>
            </a:lvl2pPr>
            <a:lvl3pPr marL="152392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 baseline="0"/>
            </a:lvl3pPr>
            <a:lvl4pPr marL="213349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/>
            </a:lvl4pPr>
          </a:lstStyle>
          <a:p>
            <a:pPr lvl="0"/>
            <a:r>
              <a:rPr lang="en-GB" sz="2667"/>
              <a:t>Text Here</a:t>
            </a:r>
          </a:p>
          <a:p>
            <a:pPr lvl="1"/>
            <a:r>
              <a:rPr lang="en-GB" sz="2667"/>
              <a:t>Text Here</a:t>
            </a:r>
          </a:p>
          <a:p>
            <a:pPr lvl="2"/>
            <a:r>
              <a:rPr lang="en-GB"/>
              <a:t>Text Here</a:t>
            </a:r>
          </a:p>
          <a:p>
            <a:pPr lvl="3"/>
            <a:r>
              <a:rPr lang="en-GB"/>
              <a:t>Text Here</a:t>
            </a:r>
          </a:p>
          <a:p>
            <a:pPr lvl="2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411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392" y="1340768"/>
            <a:ext cx="10972800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7" name="Rectangle 6"/>
          <p:cNvSpPr/>
          <p:nvPr/>
        </p:nvSpPr>
        <p:spPr>
          <a:xfrm>
            <a:off x="0" y="6525344"/>
            <a:ext cx="121920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baseline="0" noProof="0" dirty="0">
              <a:ln>
                <a:noFill/>
              </a:ln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DB5090-6B3A-4A38-8F42-CFB187876238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058" y="398550"/>
            <a:ext cx="2386342" cy="3862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9945B7-5F99-4198-9C10-1C4832F3FD9B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024" y="6597376"/>
            <a:ext cx="166050" cy="216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B81144-0017-45F3-B403-C6E4CC41F5A4}"/>
              </a:ext>
            </a:extLst>
          </p:cNvPr>
          <p:cNvSpPr/>
          <p:nvPr userDrawn="1"/>
        </p:nvSpPr>
        <p:spPr>
          <a:xfrm>
            <a:off x="0" y="0"/>
            <a:ext cx="12192000" cy="1334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0628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  <p:sldLayoutId id="2147483667" r:id="rId5"/>
    <p:sldLayoutId id="2147483669" r:id="rId6"/>
    <p:sldLayoutId id="2147483670" r:id="rId7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just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80A932-790A-4DF0-8637-122E2C9B4E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ATLAS HGTD</a:t>
            </a:r>
            <a:endParaRPr lang="sl-SI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E4A5A5C-50E9-49C2-9E09-8223742B6C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Bojan Hiti</a:t>
            </a:r>
          </a:p>
          <a:p>
            <a:r>
              <a:rPr lang="en-US" dirty="0"/>
              <a:t>for HGTD F9 (Gregor, Bojan, </a:t>
            </a:r>
            <a:r>
              <a:rPr lang="en-US" dirty="0" err="1"/>
              <a:t>Jernej</a:t>
            </a:r>
            <a:r>
              <a:rPr lang="en-US" dirty="0"/>
              <a:t>, </a:t>
            </a:r>
            <a:r>
              <a:rPr lang="en-US" dirty="0" err="1"/>
              <a:t>Iskra</a:t>
            </a:r>
            <a:r>
              <a:rPr lang="en-US" dirty="0"/>
              <a:t>, Marko P., </a:t>
            </a:r>
            <a:r>
              <a:rPr lang="en-US" dirty="0" err="1"/>
              <a:t>Brigita</a:t>
            </a:r>
            <a:r>
              <a:rPr lang="en-US" dirty="0"/>
              <a:t>, </a:t>
            </a:r>
            <a:r>
              <a:rPr lang="en-US" dirty="0" err="1"/>
              <a:t>Ajda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F9 Strategic meeting, </a:t>
            </a:r>
            <a:r>
              <a:rPr lang="en-US" dirty="0" err="1"/>
              <a:t>Krvavec</a:t>
            </a:r>
            <a:r>
              <a:rPr lang="en-US" dirty="0"/>
              <a:t>, 28 September 2026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59647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B4075-10CB-46F8-818E-7325B0A81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LHC Long term schedule</a:t>
            </a:r>
            <a:endParaRPr lang="sl-SI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40B51A9-9019-4EDE-A855-57222D533F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3" y="2276872"/>
            <a:ext cx="12035044" cy="2520280"/>
          </a:xfr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F8B0303C-30B9-49CB-B3AE-5B03985ECB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B646DC-08E3-4354-A419-6EA8E4CC367B}"/>
              </a:ext>
            </a:extLst>
          </p:cNvPr>
          <p:cNvSpPr txBox="1"/>
          <p:nvPr/>
        </p:nvSpPr>
        <p:spPr>
          <a:xfrm>
            <a:off x="5617007" y="1051926"/>
            <a:ext cx="45369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Long Shutdown 3 (2026-29) :</a:t>
            </a:r>
            <a:br>
              <a:rPr lang="en-US" sz="2800" b="1" dirty="0">
                <a:solidFill>
                  <a:srgbClr val="0000FF"/>
                </a:solidFill>
              </a:rPr>
            </a:br>
            <a:r>
              <a:rPr lang="en-US" sz="2800" b="1" dirty="0">
                <a:solidFill>
                  <a:srgbClr val="0000FF"/>
                </a:solidFill>
              </a:rPr>
              <a:t>High Luminosity LHC upgrade</a:t>
            </a:r>
            <a:endParaRPr lang="sl-SI" sz="2800" b="1" dirty="0">
              <a:solidFill>
                <a:srgbClr val="0000FF"/>
              </a:solidFill>
            </a:endParaRP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5011A148-624F-4516-B0E4-358F89B76CEC}"/>
              </a:ext>
            </a:extLst>
          </p:cNvPr>
          <p:cNvSpPr/>
          <p:nvPr/>
        </p:nvSpPr>
        <p:spPr>
          <a:xfrm rot="5400000">
            <a:off x="7031987" y="311306"/>
            <a:ext cx="300707" cy="3443941"/>
          </a:xfrm>
          <a:prstGeom prst="leftBrac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6D8F8163-329D-40BE-8481-CDDB4AA01839}"/>
              </a:ext>
            </a:extLst>
          </p:cNvPr>
          <p:cNvSpPr/>
          <p:nvPr/>
        </p:nvSpPr>
        <p:spPr>
          <a:xfrm rot="16200000">
            <a:off x="4911210" y="3972401"/>
            <a:ext cx="209342" cy="2160240"/>
          </a:xfrm>
          <a:prstGeom prst="leftBrac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46E5C0-DF66-49DF-AAC5-0D1BCF7B2307}"/>
              </a:ext>
            </a:extLst>
          </p:cNvPr>
          <p:cNvSpPr txBox="1"/>
          <p:nvPr/>
        </p:nvSpPr>
        <p:spPr>
          <a:xfrm>
            <a:off x="3457395" y="5302808"/>
            <a:ext cx="59900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Long Shutdown 4 (2034-36)</a:t>
            </a:r>
            <a:br>
              <a:rPr lang="en-US" sz="2800" b="1" dirty="0">
                <a:solidFill>
                  <a:srgbClr val="0000FF"/>
                </a:solidFill>
              </a:rPr>
            </a:br>
            <a:r>
              <a:rPr lang="en-US" sz="2800" b="1" dirty="0">
                <a:solidFill>
                  <a:srgbClr val="0000FF"/>
                </a:solidFill>
              </a:rPr>
              <a:t>Opportunity for detector replacements</a:t>
            </a:r>
            <a:endParaRPr lang="sl-SI" sz="2800" b="1" dirty="0">
              <a:solidFill>
                <a:srgbClr val="0000FF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1739BF-93F9-433C-BD50-FFD5D7CA9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6049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D88EB-7BA0-42C5-97FC-596C71868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ATLAS phase 2 upgrade</a:t>
            </a:r>
            <a:endParaRPr lang="sl-SI" dirty="0"/>
          </a:p>
        </p:txBody>
      </p:sp>
      <p:pic>
        <p:nvPicPr>
          <p:cNvPr id="2050" name="Picture 2" descr="Technology,ATLAS">
            <a:extLst>
              <a:ext uri="{FF2B5EF4-FFF2-40B4-BE49-F238E27FC236}">
                <a16:creationId xmlns:a16="http://schemas.microsoft.com/office/drawing/2014/main" id="{0B680E84-8256-4C0B-94B4-F7EC8E3A3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1042679"/>
            <a:ext cx="7776864" cy="581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39FABC1-FD51-4DFB-AC71-02C0D8481A6D}"/>
              </a:ext>
            </a:extLst>
          </p:cNvPr>
          <p:cNvSpPr/>
          <p:nvPr/>
        </p:nvSpPr>
        <p:spPr>
          <a:xfrm>
            <a:off x="4511824" y="6272537"/>
            <a:ext cx="1944216" cy="540839"/>
          </a:xfrm>
          <a:prstGeom prst="roundRect">
            <a:avLst/>
          </a:prstGeom>
          <a:noFill/>
          <a:ln w="762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DF1C73-F65E-4E88-A1E9-351301D2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7237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D0D5A-A06C-4854-88ED-988B2BA80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HL-LHC collision environment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BED7F-B1C5-435B-8811-DF648D902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327" y="4829135"/>
            <a:ext cx="5976664" cy="15844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b="1" dirty="0"/>
              <a:t>ℒ</a:t>
            </a:r>
            <a:r>
              <a:rPr lang="en-US" b="1" baseline="-25000" dirty="0" err="1"/>
              <a:t>inst</a:t>
            </a:r>
            <a:r>
              <a:rPr lang="en-US" b="1" dirty="0"/>
              <a:t> = 5 × 10</a:t>
            </a:r>
            <a:r>
              <a:rPr lang="en-US" b="1" baseline="30000" dirty="0"/>
              <a:t>34</a:t>
            </a:r>
            <a:r>
              <a:rPr lang="en-US" b="1" dirty="0"/>
              <a:t> cm</a:t>
            </a:r>
            <a:r>
              <a:rPr lang="en-US" b="1" baseline="30000" dirty="0"/>
              <a:t>2</a:t>
            </a:r>
            <a:r>
              <a:rPr lang="en-US" b="1" dirty="0"/>
              <a:t>/s</a:t>
            </a:r>
            <a:r>
              <a:rPr lang="en-US" dirty="0"/>
              <a:t> at HL-LHC </a:t>
            </a:r>
          </a:p>
          <a:p>
            <a:pPr marL="0" indent="0">
              <a:buNone/>
            </a:pPr>
            <a:r>
              <a:rPr lang="en-US" b="1" dirty="0"/>
              <a:t>3000 fb</a:t>
            </a:r>
            <a:r>
              <a:rPr lang="en-US" b="1" baseline="30000" dirty="0"/>
              <a:t>-1</a:t>
            </a:r>
            <a:r>
              <a:rPr lang="en-US" b="1" dirty="0"/>
              <a:t> </a:t>
            </a:r>
            <a:r>
              <a:rPr lang="en-US" dirty="0"/>
              <a:t>total in High </a:t>
            </a:r>
            <a:r>
              <a:rPr lang="en-US" dirty="0" err="1"/>
              <a:t>Lumi</a:t>
            </a:r>
            <a:r>
              <a:rPr lang="en-US" dirty="0"/>
              <a:t> phase</a:t>
            </a:r>
          </a:p>
          <a:p>
            <a:pPr marL="0" indent="0">
              <a:buNone/>
            </a:pPr>
            <a:r>
              <a:rPr lang="en-US" dirty="0"/>
              <a:t>(2010–2026: 460 fb</a:t>
            </a:r>
            <a:r>
              <a:rPr lang="en-US" baseline="30000" dirty="0"/>
              <a:t>-1</a:t>
            </a:r>
            <a:r>
              <a:rPr lang="en-US" dirty="0"/>
              <a:t>, peak 2.3 × 10</a:t>
            </a:r>
            <a:r>
              <a:rPr lang="en-US" baseline="30000" dirty="0"/>
              <a:t>34</a:t>
            </a:r>
            <a:r>
              <a:rPr lang="en-US" dirty="0"/>
              <a:t> cm</a:t>
            </a:r>
            <a:r>
              <a:rPr lang="en-US" baseline="30000" dirty="0"/>
              <a:t>2</a:t>
            </a:r>
            <a:r>
              <a:rPr lang="en-US" dirty="0"/>
              <a:t>/s)</a:t>
            </a:r>
          </a:p>
          <a:p>
            <a:pPr marL="0" indent="0">
              <a:buNone/>
            </a:pPr>
            <a:endParaRPr lang="sl-SI" dirty="0"/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9DC7DC20-278A-42AC-9EA7-EE6FA8B5EF9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1171" y="1109557"/>
            <a:ext cx="5298602" cy="349840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5C0161E-2A3F-4056-B9C0-85200A78CD8A}"/>
              </a:ext>
            </a:extLst>
          </p:cNvPr>
          <p:cNvCxnSpPr>
            <a:cxnSpLocks/>
          </p:cNvCxnSpPr>
          <p:nvPr/>
        </p:nvCxnSpPr>
        <p:spPr>
          <a:xfrm>
            <a:off x="8544272" y="2226674"/>
            <a:ext cx="1843942" cy="938864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4D3FC26-403E-4F53-9486-178A5E5B2352}"/>
              </a:ext>
            </a:extLst>
          </p:cNvPr>
          <p:cNvSpPr txBox="1"/>
          <p:nvPr/>
        </p:nvSpPr>
        <p:spPr>
          <a:xfrm>
            <a:off x="9414746" y="1340768"/>
            <a:ext cx="2387859" cy="1015663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Collision envelope </a:t>
            </a:r>
            <a:r>
              <a:rPr lang="el-GR" sz="2000" b="1" dirty="0">
                <a:solidFill>
                  <a:schemeClr val="accent1">
                    <a:lumMod val="75000"/>
                  </a:schemeClr>
                </a:solidFill>
              </a:rPr>
              <a:t>σ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30–60 mm</a:t>
            </a:r>
          </a:p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175–260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ps</a:t>
            </a:r>
            <a:endParaRPr lang="en-SI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F375F80-D3D6-485E-8B01-B7E6359DB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" y="1236648"/>
            <a:ext cx="5976665" cy="3349391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333F580-A80E-4192-BDE0-2359961F6DE2}"/>
              </a:ext>
            </a:extLst>
          </p:cNvPr>
          <p:cNvSpPr txBox="1">
            <a:spLocks/>
          </p:cNvSpPr>
          <p:nvPr/>
        </p:nvSpPr>
        <p:spPr>
          <a:xfrm>
            <a:off x="6477911" y="4804958"/>
            <a:ext cx="5976664" cy="15844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/>
              <a:t>Pile-up value of 200 in experiments</a:t>
            </a:r>
          </a:p>
          <a:p>
            <a:pPr marL="0" indent="0">
              <a:buFont typeface="Arial" pitchFamily="34" charset="0"/>
              <a:buNone/>
            </a:pPr>
            <a:r>
              <a:rPr lang="en-US" dirty="0"/>
              <a:t>Extreme vertex density &amp; radiation damage</a:t>
            </a:r>
            <a:endParaRPr lang="sl-SI" dirty="0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8AF9FC51-D991-4BF3-BA92-48B38316A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2094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F4C0B-E458-47E5-8F7B-7CCC1DFD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Why High Granularity *Timing* Detector?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B4896-55AC-487B-92B9-AA612BD5B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37" y="5589240"/>
            <a:ext cx="11973088" cy="90528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HGTD will complement ATLAS Inner Tracker (</a:t>
            </a:r>
            <a:r>
              <a:rPr lang="en-US" b="1" dirty="0" err="1"/>
              <a:t>ITk</a:t>
            </a:r>
            <a:r>
              <a:rPr lang="en-US" b="1" dirty="0"/>
              <a:t>) with track time measurement (</a:t>
            </a:r>
            <a:r>
              <a:rPr lang="en-US" b="1" dirty="0">
                <a:solidFill>
                  <a:srgbClr val="C00000"/>
                </a:solidFill>
              </a:rPr>
              <a:t>50 </a:t>
            </a:r>
            <a:r>
              <a:rPr lang="en-US" b="1" dirty="0" err="1">
                <a:solidFill>
                  <a:srgbClr val="C00000"/>
                </a:solidFill>
              </a:rPr>
              <a:t>ps</a:t>
            </a:r>
            <a:r>
              <a:rPr lang="en-US" b="1" dirty="0">
                <a:solidFill>
                  <a:srgbClr val="C00000"/>
                </a:solidFill>
              </a:rPr>
              <a:t> resolution</a:t>
            </a:r>
            <a:r>
              <a:rPr lang="en-US" b="1" dirty="0"/>
              <a:t>)</a:t>
            </a:r>
          </a:p>
          <a:p>
            <a:pPr marL="0" indent="0">
              <a:buNone/>
            </a:pPr>
            <a:r>
              <a:rPr lang="en-US" b="1" dirty="0"/>
              <a:t>Improved matching of tracks to vertices (bonus: luminosity measurement)</a:t>
            </a:r>
          </a:p>
          <a:p>
            <a:pPr marL="0" indent="0">
              <a:buNone/>
            </a:pPr>
            <a:endParaRPr lang="sl-SI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4797C5-A977-43A3-AC43-59A3BD8E18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13" y="985437"/>
            <a:ext cx="6297033" cy="37634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FD05D5-8E0D-4A61-BD66-7721DC0F3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090" y="1012733"/>
            <a:ext cx="5648914" cy="41646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10136F-9217-4DE0-B822-E8FC103EFD84}"/>
              </a:ext>
            </a:extLst>
          </p:cNvPr>
          <p:cNvSpPr/>
          <p:nvPr/>
        </p:nvSpPr>
        <p:spPr>
          <a:xfrm>
            <a:off x="7527263" y="2270121"/>
            <a:ext cx="3785322" cy="217070"/>
          </a:xfrm>
          <a:prstGeom prst="rect">
            <a:avLst/>
          </a:prstGeom>
          <a:solidFill>
            <a:srgbClr val="1CADE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01A78B-4F44-4738-8C37-7DCBB7AECC20}"/>
              </a:ext>
            </a:extLst>
          </p:cNvPr>
          <p:cNvSpPr/>
          <p:nvPr/>
        </p:nvSpPr>
        <p:spPr>
          <a:xfrm>
            <a:off x="9578749" y="1525839"/>
            <a:ext cx="45719" cy="2662892"/>
          </a:xfrm>
          <a:prstGeom prst="rect">
            <a:avLst/>
          </a:prstGeom>
          <a:solidFill>
            <a:srgbClr val="1CADE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B1824F0-D0FF-44D4-BE3E-A8CB5185D113}"/>
              </a:ext>
            </a:extLst>
          </p:cNvPr>
          <p:cNvCxnSpPr/>
          <p:nvPr/>
        </p:nvCxnSpPr>
        <p:spPr>
          <a:xfrm>
            <a:off x="8377093" y="1879596"/>
            <a:ext cx="0" cy="38100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BCDE70F-9F1D-4C0E-987F-256B8C8678DC}"/>
              </a:ext>
            </a:extLst>
          </p:cNvPr>
          <p:cNvCxnSpPr>
            <a:cxnSpLocks/>
          </p:cNvCxnSpPr>
          <p:nvPr/>
        </p:nvCxnSpPr>
        <p:spPr>
          <a:xfrm flipV="1">
            <a:off x="8377093" y="2477666"/>
            <a:ext cx="0" cy="35242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28704AC-EDEE-4B27-AC53-A34D14DCF659}"/>
              </a:ext>
            </a:extLst>
          </p:cNvPr>
          <p:cNvSpPr txBox="1"/>
          <p:nvPr/>
        </p:nvSpPr>
        <p:spPr>
          <a:xfrm>
            <a:off x="8377093" y="1854165"/>
            <a:ext cx="102669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σ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= 50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ps</a:t>
            </a:r>
            <a:endParaRPr lang="en-SI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3F805D-548C-455E-BA5D-8151DCE9224C}"/>
              </a:ext>
            </a:extLst>
          </p:cNvPr>
          <p:cNvSpPr txBox="1"/>
          <p:nvPr/>
        </p:nvSpPr>
        <p:spPr>
          <a:xfrm>
            <a:off x="9151285" y="3991150"/>
            <a:ext cx="631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C00000"/>
                </a:solidFill>
              </a:rPr>
              <a:t>ITk</a:t>
            </a:r>
            <a:endParaRPr lang="en-SI" sz="2800" b="1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E13D3F-992F-4DB3-B8EA-FF0F76E4FDA8}"/>
              </a:ext>
            </a:extLst>
          </p:cNvPr>
          <p:cNvSpPr txBox="1"/>
          <p:nvPr/>
        </p:nvSpPr>
        <p:spPr>
          <a:xfrm>
            <a:off x="7412414" y="1415211"/>
            <a:ext cx="10421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HGTD</a:t>
            </a:r>
            <a:endParaRPr lang="en-SI" sz="2400" b="1" dirty="0">
              <a:solidFill>
                <a:srgbClr val="C00000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1C12D26-8826-4A81-9574-2F8F4A9D2EBE}"/>
              </a:ext>
            </a:extLst>
          </p:cNvPr>
          <p:cNvCxnSpPr>
            <a:cxnSpLocks/>
          </p:cNvCxnSpPr>
          <p:nvPr/>
        </p:nvCxnSpPr>
        <p:spPr>
          <a:xfrm flipV="1">
            <a:off x="7248128" y="1733293"/>
            <a:ext cx="0" cy="52730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2A6AE36-D3AE-4647-B69F-DF80047DAD6F}"/>
              </a:ext>
            </a:extLst>
          </p:cNvPr>
          <p:cNvCxnSpPr>
            <a:cxnSpLocks/>
          </p:cNvCxnSpPr>
          <p:nvPr/>
        </p:nvCxnSpPr>
        <p:spPr>
          <a:xfrm flipV="1">
            <a:off x="9327326" y="4514369"/>
            <a:ext cx="911726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1D68D8A0-72F0-490F-8229-9E48DB4C3859}"/>
              </a:ext>
            </a:extLst>
          </p:cNvPr>
          <p:cNvSpPr/>
          <p:nvPr/>
        </p:nvSpPr>
        <p:spPr>
          <a:xfrm>
            <a:off x="9539483" y="2320619"/>
            <a:ext cx="118533" cy="11197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1724DAE-C9CA-4156-AC94-00C8CA598D15}"/>
              </a:ext>
            </a:extLst>
          </p:cNvPr>
          <p:cNvCxnSpPr/>
          <p:nvPr/>
        </p:nvCxnSpPr>
        <p:spPr>
          <a:xfrm>
            <a:off x="3419824" y="3487110"/>
            <a:ext cx="9266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C13F2532-D086-4B06-A5F6-79685CE95159}"/>
              </a:ext>
            </a:extLst>
          </p:cNvPr>
          <p:cNvSpPr/>
          <p:nvPr/>
        </p:nvSpPr>
        <p:spPr>
          <a:xfrm>
            <a:off x="997851" y="3855671"/>
            <a:ext cx="91452" cy="680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0ED5A7-7901-428E-B50C-DB1D51D914A8}"/>
              </a:ext>
            </a:extLst>
          </p:cNvPr>
          <p:cNvSpPr txBox="1"/>
          <p:nvPr/>
        </p:nvSpPr>
        <p:spPr>
          <a:xfrm>
            <a:off x="312543" y="4607473"/>
            <a:ext cx="1654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1482AC"/>
                </a:solidFill>
              </a:rPr>
              <a:t>Interaction point</a:t>
            </a:r>
            <a:endParaRPr lang="en-SI" sz="2000" i="1" dirty="0">
              <a:solidFill>
                <a:srgbClr val="1482AC"/>
              </a:solidFill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BBA107AD-7837-452D-8855-7F98DBB58C30}"/>
              </a:ext>
            </a:extLst>
          </p:cNvPr>
          <p:cNvSpPr/>
          <p:nvPr/>
        </p:nvSpPr>
        <p:spPr>
          <a:xfrm rot="15866868">
            <a:off x="2844414" y="1507051"/>
            <a:ext cx="815739" cy="5558973"/>
          </a:xfrm>
          <a:prstGeom prst="triangle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F4978A-43C1-4175-82D0-4870A3D48BF8}"/>
              </a:ext>
            </a:extLst>
          </p:cNvPr>
          <p:cNvSpPr txBox="1"/>
          <p:nvPr/>
        </p:nvSpPr>
        <p:spPr>
          <a:xfrm>
            <a:off x="2725939" y="4558309"/>
            <a:ext cx="61012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C00000"/>
                </a:solidFill>
              </a:rPr>
              <a:t>ITk</a:t>
            </a:r>
            <a:r>
              <a:rPr lang="en-US" sz="2000" dirty="0">
                <a:solidFill>
                  <a:srgbClr val="C00000"/>
                </a:solidFill>
              </a:rPr>
              <a:t> spatial resolution insufficient</a:t>
            </a:r>
            <a:endParaRPr lang="sl-SI" sz="2000" dirty="0">
              <a:solidFill>
                <a:srgbClr val="C00000"/>
              </a:solidFill>
            </a:endParaRP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CD62C892-5FC5-4881-8419-0D1A64A6A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5228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1C337-9B55-4A5C-8EF4-2D0867023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ATLAS HGTD</a:t>
            </a:r>
            <a:endParaRPr lang="sl-S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23B915-762E-4296-8D7D-AB6F12A35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8" y="861710"/>
            <a:ext cx="8133814" cy="429548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3E46883-048B-4980-80D8-F33D514C2119}"/>
              </a:ext>
            </a:extLst>
          </p:cNvPr>
          <p:cNvCxnSpPr>
            <a:cxnSpLocks/>
          </p:cNvCxnSpPr>
          <p:nvPr/>
        </p:nvCxnSpPr>
        <p:spPr>
          <a:xfrm flipV="1">
            <a:off x="6960096" y="2043774"/>
            <a:ext cx="0" cy="830608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D8EDCE4-C84C-458F-A057-1CB74D96CC4B}"/>
              </a:ext>
            </a:extLst>
          </p:cNvPr>
          <p:cNvSpPr txBox="1"/>
          <p:nvPr/>
        </p:nvSpPr>
        <p:spPr>
          <a:xfrm>
            <a:off x="7637633" y="1471879"/>
            <a:ext cx="2776722" cy="95410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Active area</a:t>
            </a:r>
          </a:p>
          <a:p>
            <a:r>
              <a:rPr lang="en-US" sz="2800" b="1" dirty="0">
                <a:solidFill>
                  <a:srgbClr val="0000FF"/>
                </a:solidFill>
              </a:rPr>
              <a:t>12 cm &lt; </a:t>
            </a:r>
            <a:r>
              <a:rPr lang="en-US" sz="2800" b="1" i="1" dirty="0">
                <a:solidFill>
                  <a:srgbClr val="0000FF"/>
                </a:solidFill>
              </a:rPr>
              <a:t>r</a:t>
            </a:r>
            <a:r>
              <a:rPr lang="en-US" sz="2800" b="1" dirty="0">
                <a:solidFill>
                  <a:srgbClr val="0000FF"/>
                </a:solidFill>
              </a:rPr>
              <a:t> &lt; 64 cm</a:t>
            </a:r>
          </a:p>
        </p:txBody>
      </p:sp>
      <p:graphicFrame>
        <p:nvGraphicFramePr>
          <p:cNvPr id="9" name="Table 29">
            <a:extLst>
              <a:ext uri="{FF2B5EF4-FFF2-40B4-BE49-F238E27FC236}">
                <a16:creationId xmlns:a16="http://schemas.microsoft.com/office/drawing/2014/main" id="{62017364-EA5B-4503-90A2-AD8AA0BE1F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586650"/>
              </p:ext>
            </p:extLst>
          </p:nvPr>
        </p:nvGraphicFramePr>
        <p:xfrm>
          <a:off x="157595" y="4707944"/>
          <a:ext cx="6979619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7987">
                  <a:extLst>
                    <a:ext uri="{9D8B030D-6E8A-4147-A177-3AD203B41FA5}">
                      <a16:colId xmlns:a16="http://schemas.microsoft.com/office/drawing/2014/main" val="3661112448"/>
                    </a:ext>
                  </a:extLst>
                </a:gridCol>
                <a:gridCol w="2881632">
                  <a:extLst>
                    <a:ext uri="{9D8B030D-6E8A-4147-A177-3AD203B41FA5}">
                      <a16:colId xmlns:a16="http://schemas.microsoft.com/office/drawing/2014/main" val="2062990301"/>
                    </a:ext>
                  </a:extLst>
                </a:gridCol>
              </a:tblGrid>
              <a:tr h="298674">
                <a:tc>
                  <a:txBody>
                    <a:bodyPr/>
                    <a:lstStyle/>
                    <a:p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Rapidity coverage</a:t>
                      </a:r>
                      <a:endParaRPr lang="en-SI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2.4 &lt; |</a:t>
                      </a:r>
                      <a:r>
                        <a:rPr lang="el-GR" sz="2800" b="0" i="1" dirty="0">
                          <a:solidFill>
                            <a:schemeClr val="tx1"/>
                          </a:solidFill>
                        </a:rPr>
                        <a:t>η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|&lt; 4.0</a:t>
                      </a:r>
                      <a:endParaRPr lang="en-SI" sz="2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28551"/>
                  </a:ext>
                </a:extLst>
              </a:tr>
              <a:tr h="298674">
                <a:tc>
                  <a:txBody>
                    <a:bodyPr/>
                    <a:lstStyle/>
                    <a:p>
                      <a:r>
                        <a:rPr lang="en-US" sz="2800" i="1" dirty="0"/>
                        <a:t>z</a:t>
                      </a:r>
                      <a:r>
                        <a:rPr lang="en-US" sz="2800" i="0" dirty="0"/>
                        <a:t> position</a:t>
                      </a:r>
                      <a:endParaRPr lang="en-SI" sz="2800" i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± 3.5 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874420"/>
                  </a:ext>
                </a:extLst>
              </a:tr>
              <a:tr h="2986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No. of readout channels</a:t>
                      </a:r>
                      <a:endParaRPr lang="en-SI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3.6 M</a:t>
                      </a:r>
                      <a:endParaRPr lang="en-SI" sz="2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36198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Working temperature</a:t>
                      </a:r>
                      <a:endParaRPr lang="en-SI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–30 °C (CO</a:t>
                      </a:r>
                      <a:r>
                        <a:rPr lang="en-US" sz="2800" baseline="-25000" dirty="0"/>
                        <a:t>2</a:t>
                      </a:r>
                      <a:r>
                        <a:rPr lang="en-US" sz="2800" dirty="0"/>
                        <a:t>)</a:t>
                      </a:r>
                      <a:endParaRPr lang="en-SI" sz="2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18641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48D34A7-121F-46C5-BED5-2AF296BE3EC2}"/>
              </a:ext>
            </a:extLst>
          </p:cNvPr>
          <p:cNvSpPr txBox="1"/>
          <p:nvPr/>
        </p:nvSpPr>
        <p:spPr>
          <a:xfrm>
            <a:off x="437686" y="830878"/>
            <a:ext cx="4271914" cy="83099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Two disks between calorimeter barrels and endcap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684E3F-780E-4A5F-BE00-16522C1E3A76}"/>
              </a:ext>
            </a:extLst>
          </p:cNvPr>
          <p:cNvSpPr txBox="1"/>
          <p:nvPr/>
        </p:nvSpPr>
        <p:spPr>
          <a:xfrm>
            <a:off x="8835436" y="2967335"/>
            <a:ext cx="30578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4 sensor layers in each disk</a:t>
            </a:r>
          </a:p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Total thickness 75 mm</a:t>
            </a:r>
          </a:p>
          <a:p>
            <a:endParaRPr lang="en-SI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Explosion: 14 Points 13">
            <a:extLst>
              <a:ext uri="{FF2B5EF4-FFF2-40B4-BE49-F238E27FC236}">
                <a16:creationId xmlns:a16="http://schemas.microsoft.com/office/drawing/2014/main" id="{D890FCCB-4B50-4737-A25B-2E60D7FA1DCA}"/>
              </a:ext>
            </a:extLst>
          </p:cNvPr>
          <p:cNvSpPr/>
          <p:nvPr/>
        </p:nvSpPr>
        <p:spPr>
          <a:xfrm>
            <a:off x="4439816" y="2682148"/>
            <a:ext cx="151251" cy="192234"/>
          </a:xfrm>
          <a:prstGeom prst="irregularSeal2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84C9B4-BD48-4CBC-A5DC-25BC3D0BE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7621" y="3715970"/>
            <a:ext cx="4904379" cy="2782211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301FB10-2C75-443F-8CE6-1B2A5B610B2C}"/>
              </a:ext>
            </a:extLst>
          </p:cNvPr>
          <p:cNvCxnSpPr>
            <a:cxnSpLocks/>
          </p:cNvCxnSpPr>
          <p:nvPr/>
        </p:nvCxnSpPr>
        <p:spPr>
          <a:xfrm>
            <a:off x="3359696" y="1495792"/>
            <a:ext cx="720080" cy="1102279"/>
          </a:xfrm>
          <a:prstGeom prst="straightConnector1">
            <a:avLst/>
          </a:prstGeom>
          <a:ln w="76200">
            <a:solidFill>
              <a:srgbClr val="5E28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10D7DCE-CF19-42AD-A8B8-CE113EB152C9}"/>
              </a:ext>
            </a:extLst>
          </p:cNvPr>
          <p:cNvCxnSpPr>
            <a:cxnSpLocks/>
          </p:cNvCxnSpPr>
          <p:nvPr/>
        </p:nvCxnSpPr>
        <p:spPr>
          <a:xfrm>
            <a:off x="3559001" y="1411715"/>
            <a:ext cx="1302648" cy="1121850"/>
          </a:xfrm>
          <a:prstGeom prst="straightConnector1">
            <a:avLst/>
          </a:prstGeom>
          <a:ln w="76200">
            <a:solidFill>
              <a:srgbClr val="5E28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D74074E-DA20-4F32-8194-4CC632D44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6</a:t>
            </a:fld>
            <a:endParaRPr lang="da-DK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874B8D3-5706-4DFF-9C80-605EFF7226E7}"/>
              </a:ext>
            </a:extLst>
          </p:cNvPr>
          <p:cNvCxnSpPr>
            <a:cxnSpLocks/>
          </p:cNvCxnSpPr>
          <p:nvPr/>
        </p:nvCxnSpPr>
        <p:spPr>
          <a:xfrm flipH="1">
            <a:off x="8449004" y="3643865"/>
            <a:ext cx="240519" cy="8979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2110625-36E3-434A-96DA-B1856F53A633}"/>
              </a:ext>
            </a:extLst>
          </p:cNvPr>
          <p:cNvCxnSpPr>
            <a:cxnSpLocks/>
          </p:cNvCxnSpPr>
          <p:nvPr/>
        </p:nvCxnSpPr>
        <p:spPr>
          <a:xfrm>
            <a:off x="8974216" y="3675433"/>
            <a:ext cx="144262" cy="76250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0962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D5466-3225-4FB5-898D-8B87460CE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HGTD components</a:t>
            </a:r>
            <a:endParaRPr lang="sl-S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1890C2-EEF5-435F-85EE-0ED89902B5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1" r="11305"/>
          <a:stretch/>
        </p:blipFill>
        <p:spPr>
          <a:xfrm>
            <a:off x="13828" y="1155301"/>
            <a:ext cx="5518658" cy="4505947"/>
          </a:xfrm>
          <a:prstGeom prst="rect">
            <a:avLst/>
          </a:prstGeom>
        </p:spPr>
      </p:pic>
      <p:pic>
        <p:nvPicPr>
          <p:cNvPr id="8" name="Picture 7" descr="A circular pattern of different colored squares&#10;&#10;Description automatically generated">
            <a:extLst>
              <a:ext uri="{FF2B5EF4-FFF2-40B4-BE49-F238E27FC236}">
                <a16:creationId xmlns:a16="http://schemas.microsoft.com/office/drawing/2014/main" id="{AF7E4F03-B540-4B35-A361-4EED2EC054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6120" y="1155301"/>
            <a:ext cx="4001625" cy="40018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A7C857-40C5-4748-A35D-0C06EFB92A56}"/>
              </a:ext>
            </a:extLst>
          </p:cNvPr>
          <p:cNvSpPr txBox="1"/>
          <p:nvPr/>
        </p:nvSpPr>
        <p:spPr>
          <a:xfrm>
            <a:off x="191344" y="5591513"/>
            <a:ext cx="60833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</a:rPr>
              <a:t>Module: 2 hybrids (sensor + ASIC) + flex circuit</a:t>
            </a:r>
          </a:p>
          <a:p>
            <a:r>
              <a:rPr lang="en-US" sz="2400" b="1" dirty="0">
                <a:solidFill>
                  <a:srgbClr val="000000"/>
                </a:solidFill>
              </a:rPr>
              <a:t>8032 modules in total</a:t>
            </a:r>
            <a:endParaRPr lang="sl-SI" sz="2400" b="1" dirty="0">
              <a:solidFill>
                <a:srgbClr val="0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C1379E-02E2-4519-8E2E-AE9BDC1C143F}"/>
              </a:ext>
            </a:extLst>
          </p:cNvPr>
          <p:cNvSpPr txBox="1"/>
          <p:nvPr/>
        </p:nvSpPr>
        <p:spPr>
          <a:xfrm>
            <a:off x="6960096" y="5222181"/>
            <a:ext cx="48267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Modules arranged in Detector Units</a:t>
            </a:r>
          </a:p>
          <a:p>
            <a:r>
              <a:rPr lang="en-US" sz="2400" b="1" dirty="0"/>
              <a:t>3 independently replaceable regions</a:t>
            </a:r>
          </a:p>
          <a:p>
            <a:r>
              <a:rPr lang="en-US" sz="2400" b="1" dirty="0"/>
              <a:t>(LS4)</a:t>
            </a:r>
            <a:endParaRPr lang="sl-SI" sz="2400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AC8F84A-18BB-48B5-B0DD-6CAF8AE8583F}"/>
              </a:ext>
            </a:extLst>
          </p:cNvPr>
          <p:cNvSpPr/>
          <p:nvPr/>
        </p:nvSpPr>
        <p:spPr>
          <a:xfrm>
            <a:off x="8688288" y="2643931"/>
            <a:ext cx="1008112" cy="100109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522F20F-4611-42AB-AC9B-65FAAEE9234D}"/>
              </a:ext>
            </a:extLst>
          </p:cNvPr>
          <p:cNvSpPr/>
          <p:nvPr/>
        </p:nvSpPr>
        <p:spPr>
          <a:xfrm>
            <a:off x="8184232" y="2132856"/>
            <a:ext cx="2016224" cy="201622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F3EED4-60A6-44F0-A11F-1B3825BE5D0B}"/>
              </a:ext>
            </a:extLst>
          </p:cNvPr>
          <p:cNvSpPr txBox="1"/>
          <p:nvPr/>
        </p:nvSpPr>
        <p:spPr>
          <a:xfrm>
            <a:off x="9373481" y="2956301"/>
            <a:ext cx="391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In</a:t>
            </a:r>
            <a:endParaRPr lang="sl-SI" sz="20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6B2EBF-B1F4-422D-BA0E-2C0D46BAFEA3}"/>
              </a:ext>
            </a:extLst>
          </p:cNvPr>
          <p:cNvSpPr txBox="1"/>
          <p:nvPr/>
        </p:nvSpPr>
        <p:spPr>
          <a:xfrm>
            <a:off x="9634275" y="3202882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Mid</a:t>
            </a:r>
            <a:endParaRPr lang="sl-SI" sz="2000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9BA1A6-391F-4C21-8FA7-606973BE5143}"/>
              </a:ext>
            </a:extLst>
          </p:cNvPr>
          <p:cNvSpPr txBox="1"/>
          <p:nvPr/>
        </p:nvSpPr>
        <p:spPr>
          <a:xfrm>
            <a:off x="10076206" y="3387548"/>
            <a:ext cx="5838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Out</a:t>
            </a:r>
            <a:endParaRPr lang="sl-SI" sz="2000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893432-E5CD-4C84-925D-BA216A8F00E1}"/>
              </a:ext>
            </a:extLst>
          </p:cNvPr>
          <p:cNvSpPr txBox="1"/>
          <p:nvPr/>
        </p:nvSpPr>
        <p:spPr>
          <a:xfrm>
            <a:off x="5851587" y="1155301"/>
            <a:ext cx="2217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800"/>
                </a:solidFill>
              </a:rPr>
              <a:t>Peripheral electronics</a:t>
            </a:r>
            <a:endParaRPr lang="sl-SI" dirty="0">
              <a:solidFill>
                <a:srgbClr val="007800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6BBD388-D6D4-414A-AE12-9CD9836B1722}"/>
              </a:ext>
            </a:extLst>
          </p:cNvPr>
          <p:cNvCxnSpPr>
            <a:stCxn id="16" idx="2"/>
          </p:cNvCxnSpPr>
          <p:nvPr/>
        </p:nvCxnSpPr>
        <p:spPr>
          <a:xfrm>
            <a:off x="6960096" y="1524633"/>
            <a:ext cx="432048" cy="608223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4A34490D-0CE8-4E80-99F2-F9A0F4B1F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466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39DFA-95E3-4967-A715-C64D8D9FA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HGTD radiation environment</a:t>
            </a:r>
            <a:endParaRPr lang="sl-S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0AABA-CF98-4FE4-B5D1-49957AB36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8</a:t>
            </a:fld>
            <a:endParaRPr lang="da-DK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0C3EE468-4812-4B14-BB1E-50D4D4C22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5923"/>
            <a:ext cx="12192000" cy="4760843"/>
          </a:xfrm>
        </p:spPr>
        <p:txBody>
          <a:bodyPr>
            <a:normAutofit/>
          </a:bodyPr>
          <a:lstStyle/>
          <a:p>
            <a:r>
              <a:rPr lang="en-US" sz="2800" dirty="0"/>
              <a:t>Simulation of TID, NIEL damage and particle composition in HGTD (for 4000 fb</a:t>
            </a:r>
            <a:r>
              <a:rPr lang="en-US" sz="2800" baseline="30000" dirty="0"/>
              <a:t>-1</a:t>
            </a:r>
            <a:r>
              <a:rPr lang="en-US" sz="2800" dirty="0"/>
              <a:t>)</a:t>
            </a:r>
          </a:p>
          <a:p>
            <a:r>
              <a:rPr lang="en-US" sz="2800" dirty="0"/>
              <a:t>HGTD is designed for 2.5 ×10</a:t>
            </a:r>
            <a:r>
              <a:rPr lang="en-US" sz="2800" baseline="30000" dirty="0"/>
              <a:t>15</a:t>
            </a:r>
            <a:r>
              <a:rPr lang="en-US" sz="2800" dirty="0"/>
              <a:t> </a:t>
            </a:r>
            <a:r>
              <a:rPr lang="en-US" sz="2800" dirty="0" err="1"/>
              <a:t>n</a:t>
            </a:r>
            <a:r>
              <a:rPr lang="en-US" sz="2800" baseline="-25000" dirty="0" err="1"/>
              <a:t>eq</a:t>
            </a:r>
            <a:r>
              <a:rPr lang="en-US" sz="2800" dirty="0"/>
              <a:t>/cm</a:t>
            </a:r>
            <a:r>
              <a:rPr lang="en-US" sz="2800" baseline="30000" dirty="0"/>
              <a:t>2</a:t>
            </a:r>
            <a:r>
              <a:rPr lang="en-US" sz="2800" dirty="0"/>
              <a:t>, 2 </a:t>
            </a:r>
            <a:r>
              <a:rPr lang="en-US" sz="2800" dirty="0" err="1"/>
              <a:t>MGy</a:t>
            </a: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210BC4-5FE4-49CC-87F3-9577A42AC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012" y="2172138"/>
            <a:ext cx="3502749" cy="41368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4A4CB6-1E1F-4B5D-8BD8-998C35A02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2145" y="2172138"/>
            <a:ext cx="3496242" cy="41368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44D176-2FE2-466C-AEE9-6D4E91FBE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3669" y="1872867"/>
            <a:ext cx="3449905" cy="42900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634317-DF20-42F6-A9E2-338BA28A32EB}"/>
              </a:ext>
            </a:extLst>
          </p:cNvPr>
          <p:cNvSpPr txBox="1"/>
          <p:nvPr/>
        </p:nvSpPr>
        <p:spPr>
          <a:xfrm>
            <a:off x="1272487" y="2412693"/>
            <a:ext cx="542136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TID</a:t>
            </a:r>
            <a:endParaRPr lang="sl-SI" sz="2000" b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FB2FCB-8885-474E-9E9B-8B5CC32D69BB}"/>
              </a:ext>
            </a:extLst>
          </p:cNvPr>
          <p:cNvSpPr txBox="1"/>
          <p:nvPr/>
        </p:nvSpPr>
        <p:spPr>
          <a:xfrm>
            <a:off x="4873167" y="2412693"/>
            <a:ext cx="655949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NIEL</a:t>
            </a:r>
            <a:endParaRPr lang="sl-SI" sz="2000" b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902F53-A521-4BBE-AF1E-690AA69CA5E3}"/>
              </a:ext>
            </a:extLst>
          </p:cNvPr>
          <p:cNvSpPr txBox="1"/>
          <p:nvPr/>
        </p:nvSpPr>
        <p:spPr>
          <a:xfrm>
            <a:off x="8488333" y="4669518"/>
            <a:ext cx="1050288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50n:50p</a:t>
            </a:r>
            <a:endParaRPr lang="sl-SI" sz="2000" b="1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F61378-C8DB-45AA-A4A9-221E38A64D91}"/>
              </a:ext>
            </a:extLst>
          </p:cNvPr>
          <p:cNvSpPr txBox="1"/>
          <p:nvPr/>
        </p:nvSpPr>
        <p:spPr>
          <a:xfrm>
            <a:off x="11076151" y="4590563"/>
            <a:ext cx="1050288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90n:10p</a:t>
            </a:r>
            <a:endParaRPr lang="sl-SI" sz="2000" b="1" dirty="0">
              <a:solidFill>
                <a:srgbClr val="C00000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2F5B3DC-858D-44A1-9AF2-70653ECCB9F8}"/>
              </a:ext>
            </a:extLst>
          </p:cNvPr>
          <p:cNvCxnSpPr>
            <a:stCxn id="11" idx="0"/>
          </p:cNvCxnSpPr>
          <p:nvPr/>
        </p:nvCxnSpPr>
        <p:spPr>
          <a:xfrm flipH="1" flipV="1">
            <a:off x="8488333" y="3756752"/>
            <a:ext cx="525144" cy="9127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4574F4A-9EBC-417E-9813-C6B45E6A6792}"/>
              </a:ext>
            </a:extLst>
          </p:cNvPr>
          <p:cNvCxnSpPr>
            <a:cxnSpLocks/>
          </p:cNvCxnSpPr>
          <p:nvPr/>
        </p:nvCxnSpPr>
        <p:spPr>
          <a:xfrm flipH="1" flipV="1">
            <a:off x="11144349" y="4298357"/>
            <a:ext cx="475515" cy="2988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846D773-5BB7-45A4-ADD0-D6AFB0839692}"/>
              </a:ext>
            </a:extLst>
          </p:cNvPr>
          <p:cNvSpPr txBox="1"/>
          <p:nvPr/>
        </p:nvSpPr>
        <p:spPr>
          <a:xfrm>
            <a:off x="8474323" y="6184071"/>
            <a:ext cx="21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[M. </a:t>
            </a:r>
            <a:r>
              <a:rPr lang="en-US" dirty="0" err="1"/>
              <a:t>Huhtinen</a:t>
            </a:r>
            <a:r>
              <a:rPr lang="en-US" dirty="0"/>
              <a:t>, CERN]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988889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AEDD9-DC9D-4DBF-91E4-CB209A246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F9 HGTD activities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16A46-E36D-4FE4-9A44-AFD5E714F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F9 group activities in HGTD:</a:t>
            </a:r>
          </a:p>
          <a:p>
            <a:r>
              <a:rPr lang="en-US" sz="2800" b="1" dirty="0"/>
              <a:t>Sensor group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G. </a:t>
            </a:r>
            <a:r>
              <a:rPr lang="en-US" sz="2400" dirty="0" err="1"/>
              <a:t>Kramberger</a:t>
            </a:r>
            <a:r>
              <a:rPr lang="en-US" sz="2400" dirty="0"/>
              <a:t> is a convener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Heavily involved in testing &amp; production quality control (QC)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Irradiation test QC performed exclusively at JSI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Additional radiation hardness studies – see </a:t>
            </a:r>
            <a:r>
              <a:rPr lang="en-US" sz="2400" dirty="0" err="1">
                <a:solidFill>
                  <a:srgbClr val="0000FF"/>
                </a:solidFill>
              </a:rPr>
              <a:t>Iskra</a:t>
            </a:r>
            <a:r>
              <a:rPr lang="en-US" sz="2400" dirty="0" err="1"/>
              <a:t>’s</a:t>
            </a:r>
            <a:r>
              <a:rPr lang="en-US" sz="2400" dirty="0"/>
              <a:t> talk on Wed</a:t>
            </a:r>
          </a:p>
          <a:p>
            <a:r>
              <a:rPr lang="en-US" sz="2800" b="1" dirty="0"/>
              <a:t>Hybrid and module testing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Emerged as leading site for tests after irradiation (see </a:t>
            </a:r>
            <a:r>
              <a:rPr lang="en-US" sz="2400" dirty="0">
                <a:solidFill>
                  <a:srgbClr val="0000FF"/>
                </a:solidFill>
              </a:rPr>
              <a:t>Marko P.</a:t>
            </a:r>
            <a:r>
              <a:rPr lang="en-US" sz="2400" dirty="0"/>
              <a:t>’s talk on Wed)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Extending our skillset to ASIC readout</a:t>
            </a:r>
          </a:p>
          <a:p>
            <a:r>
              <a:rPr lang="en-US" sz="2800" b="1" dirty="0"/>
              <a:t>Flex tail procurement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Minor contribution of procuring 8.5 % of flex cables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sl-SI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F6A6AA-B972-49A3-872A-7E8920AF5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4170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1F32D4-893D-45F7-A1E9-C25528D94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0014" y="2491112"/>
            <a:ext cx="4454658" cy="38902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E988B0-A322-4F01-B54E-DDD18ED6D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274638"/>
            <a:ext cx="11319048" cy="634082"/>
          </a:xfrm>
        </p:spPr>
        <p:txBody>
          <a:bodyPr/>
          <a:lstStyle/>
          <a:p>
            <a:pPr algn="l"/>
            <a:r>
              <a:rPr lang="en-US" dirty="0"/>
              <a:t>HGTD sensors: Low Gain Avalanche Diodes (LGAD)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E9074-BDC0-4ECD-922A-A9345EE330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Time resolution on 50 </a:t>
            </a:r>
            <a:r>
              <a:rPr lang="en-US" sz="2800" dirty="0" err="1"/>
              <a:t>ps</a:t>
            </a:r>
            <a:r>
              <a:rPr lang="en-US" sz="2800" dirty="0"/>
              <a:t> level requires specialized sensors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Radiation hard (2.5e15 </a:t>
            </a:r>
            <a:r>
              <a:rPr lang="en-US" sz="2400" dirty="0" err="1"/>
              <a:t>n</a:t>
            </a:r>
            <a:r>
              <a:rPr lang="en-US" sz="2400" baseline="-25000" dirty="0" err="1"/>
              <a:t>eq</a:t>
            </a:r>
            <a:r>
              <a:rPr lang="en-US" sz="2400" dirty="0"/>
              <a:t>/cm</a:t>
            </a:r>
            <a:r>
              <a:rPr lang="en-US" sz="2400" baseline="30000" dirty="0"/>
              <a:t>2</a:t>
            </a:r>
            <a:r>
              <a:rPr lang="en-US" sz="2400" dirty="0"/>
              <a:t> in HGTD ≈ as ATLAS IBL)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Fast rise time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High signal-to-noise</a:t>
            </a:r>
          </a:p>
          <a:p>
            <a:r>
              <a:rPr lang="en-US" sz="2800" dirty="0"/>
              <a:t>Low Gain Avalanche Diode (</a:t>
            </a:r>
            <a:r>
              <a:rPr lang="en-US" sz="2800" b="1" dirty="0">
                <a:solidFill>
                  <a:srgbClr val="C00000"/>
                </a:solidFill>
              </a:rPr>
              <a:t>LGAD</a:t>
            </a:r>
            <a:r>
              <a:rPr lang="en-US" sz="2800" dirty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Planar n</a:t>
            </a:r>
            <a:r>
              <a:rPr lang="en-US" sz="2400" baseline="30000" dirty="0"/>
              <a:t>++</a:t>
            </a:r>
            <a:r>
              <a:rPr lang="en-US" sz="2400" dirty="0"/>
              <a:t>-p</a:t>
            </a:r>
            <a:r>
              <a:rPr lang="en-US" sz="2400" baseline="30000" dirty="0"/>
              <a:t>+</a:t>
            </a:r>
            <a:r>
              <a:rPr lang="en-US" sz="2400" dirty="0"/>
              <a:t>-p silicon sensor with internal gain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Highly doped p</a:t>
            </a:r>
            <a:r>
              <a:rPr lang="en-US" sz="2400" baseline="30000" dirty="0"/>
              <a:t>+  </a:t>
            </a:r>
            <a:r>
              <a:rPr lang="en-US" sz="2400" b="1" dirty="0">
                <a:solidFill>
                  <a:srgbClr val="C00000"/>
                </a:solidFill>
              </a:rPr>
              <a:t>gain layer </a:t>
            </a:r>
          </a:p>
          <a:p>
            <a:pPr lvl="2"/>
            <a:r>
              <a:rPr lang="en-US" sz="2000" dirty="0"/>
              <a:t>High electric field </a:t>
            </a:r>
            <a:r>
              <a:rPr lang="en-US" sz="2000" dirty="0">
                <a:sym typeface="Wingdings" panose="05000000000000000000" pitchFamily="2" charset="2"/>
              </a:rPr>
              <a:t> charge multiplication by impact ionization</a:t>
            </a:r>
          </a:p>
          <a:p>
            <a:pPr lvl="2"/>
            <a:r>
              <a:rPr lang="en-US" sz="2000" dirty="0">
                <a:sym typeface="Wingdings" panose="05000000000000000000" pitchFamily="2" charset="2"/>
              </a:rPr>
              <a:t>Typically 1 µm thick, 25 V to deplete (</a:t>
            </a:r>
            <a:r>
              <a:rPr lang="en-US" sz="2000" b="1" dirty="0" err="1">
                <a:solidFill>
                  <a:srgbClr val="C00000"/>
                </a:solidFill>
                <a:sym typeface="Wingdings" panose="05000000000000000000" pitchFamily="2" charset="2"/>
              </a:rPr>
              <a:t>V</a:t>
            </a:r>
            <a:r>
              <a:rPr lang="en-US" sz="2000" b="1" baseline="-25000" dirty="0" err="1">
                <a:solidFill>
                  <a:srgbClr val="C00000"/>
                </a:solidFill>
                <a:sym typeface="Wingdings" panose="05000000000000000000" pitchFamily="2" charset="2"/>
              </a:rPr>
              <a:t>gl</a:t>
            </a:r>
            <a:r>
              <a:rPr lang="en-US" sz="2000" dirty="0">
                <a:sym typeface="Wingdings" panose="05000000000000000000" pitchFamily="2" charset="2"/>
              </a:rPr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Gain factor 10–30 </a:t>
            </a:r>
          </a:p>
          <a:p>
            <a:pPr lvl="2"/>
            <a:r>
              <a:rPr lang="en-US" sz="2000" dirty="0">
                <a:sym typeface="Wingdings" panose="05000000000000000000" pitchFamily="2" charset="2"/>
              </a:rPr>
              <a:t>HGTD sensors 50 µm thick</a:t>
            </a:r>
          </a:p>
          <a:p>
            <a:pPr lvl="2"/>
            <a:r>
              <a:rPr lang="en-US" sz="2000" dirty="0">
                <a:sym typeface="Wingdings" panose="05000000000000000000" pitchFamily="2" charset="2"/>
              </a:rPr>
              <a:t>Required charge 4 </a:t>
            </a:r>
            <a:r>
              <a:rPr lang="en-US" sz="2000" dirty="0" err="1">
                <a:sym typeface="Wingdings" panose="05000000000000000000" pitchFamily="2" charset="2"/>
              </a:rPr>
              <a:t>fC</a:t>
            </a:r>
            <a:r>
              <a:rPr lang="en-US" sz="2000" dirty="0">
                <a:sym typeface="Wingdings" panose="05000000000000000000" pitchFamily="2" charset="2"/>
              </a:rPr>
              <a:t> (but 10 </a:t>
            </a:r>
            <a:r>
              <a:rPr lang="en-US" sz="2000" dirty="0" err="1">
                <a:sym typeface="Wingdings" panose="05000000000000000000" pitchFamily="2" charset="2"/>
              </a:rPr>
              <a:t>fC</a:t>
            </a:r>
            <a:r>
              <a:rPr lang="en-US" sz="2000" dirty="0">
                <a:sym typeface="Wingdings" panose="05000000000000000000" pitchFamily="2" charset="2"/>
              </a:rPr>
              <a:t> would be nice)</a:t>
            </a: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endParaRPr lang="sl-SI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A141B7-CB8B-435A-BAD8-8D77695DF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10</a:t>
            </a:fld>
            <a:endParaRPr lang="da-DK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D1B87E2-07F2-4634-8F46-ABB6CAEFF670}"/>
                  </a:ext>
                </a:extLst>
              </p:cNvPr>
              <p:cNvSpPr txBox="1"/>
              <p:nvPr/>
            </p:nvSpPr>
            <p:spPr>
              <a:xfrm>
                <a:off x="9408368" y="1604388"/>
                <a:ext cx="2736304" cy="9093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depl</m:t>
                          </m:r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.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eff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bias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sl-SI" sz="20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D1B87E2-07F2-4634-8F46-ABB6CAEFF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8368" y="1604388"/>
                <a:ext cx="2736304" cy="9093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l-SI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E31AE355-4245-4C28-8BA4-1A779D00D259}"/>
              </a:ext>
            </a:extLst>
          </p:cNvPr>
          <p:cNvSpPr txBox="1"/>
          <p:nvPr/>
        </p:nvSpPr>
        <p:spPr>
          <a:xfrm>
            <a:off x="6384032" y="5070448"/>
            <a:ext cx="1523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fC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6250 e</a:t>
            </a:r>
            <a:r>
              <a:rPr lang="en-US" baseline="-25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</a:t>
            </a:r>
            <a:endParaRPr lang="sl-SI" baseline="-25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562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2DFB99-2253-47E8-B3DF-013B0C49CD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934"/>
                    </a14:imgEffect>
                    <a14:imgEffect>
                      <a14:saturation sat="104000"/>
                    </a14:imgEffect>
                    <a14:imgEffect>
                      <a14:brightnessContrast bright="30000" contrast="29000"/>
                    </a14:imgEffect>
                  </a14:imgLayer>
                </a14:imgProps>
              </a:ext>
            </a:extLst>
          </a:blip>
          <a:srcRect l="29540" t="25134" r="14795" b="22866"/>
          <a:stretch/>
        </p:blipFill>
        <p:spPr>
          <a:xfrm>
            <a:off x="8185232" y="3742514"/>
            <a:ext cx="3971938" cy="27828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2F5426-A0CA-46B6-90B9-93DE29BE1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HGTD production sensors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C0D38-42AF-46E2-8F86-2C2FA846F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575" y="1157642"/>
            <a:ext cx="10972800" cy="5425720"/>
          </a:xfrm>
        </p:spPr>
        <p:txBody>
          <a:bodyPr>
            <a:normAutofit/>
          </a:bodyPr>
          <a:lstStyle/>
          <a:p>
            <a:r>
              <a:rPr lang="en-US" sz="2800" dirty="0"/>
              <a:t>HGTD sensors produced by IMECAS (China)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Sensor production is ongoing until mid 2027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&gt; 20,000 main sensors required for production </a:t>
            </a:r>
            <a:r>
              <a:rPr lang="sl-SI" sz="2400" dirty="0"/>
              <a:t>~</a:t>
            </a:r>
            <a:r>
              <a:rPr lang="en-US" sz="2400" dirty="0"/>
              <a:t> 1000 wafers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Samples from each wafer irradiated and tested at JSI (</a:t>
            </a:r>
            <a:r>
              <a:rPr lang="en-US" sz="2400" b="1" dirty="0" err="1">
                <a:solidFill>
                  <a:srgbClr val="0000FF"/>
                </a:solidFill>
              </a:rPr>
              <a:t>Brigita</a:t>
            </a:r>
            <a:r>
              <a:rPr lang="en-US" sz="2400" dirty="0"/>
              <a:t>)</a:t>
            </a:r>
          </a:p>
          <a:p>
            <a:r>
              <a:rPr lang="en-US" sz="2800" dirty="0"/>
              <a:t>Readout ASIC: ALTIROC A (bump bonded)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err="1"/>
              <a:t>ToA</a:t>
            </a:r>
            <a:r>
              <a:rPr lang="en-US" sz="2400" dirty="0"/>
              <a:t> + </a:t>
            </a:r>
            <a:r>
              <a:rPr lang="en-US" sz="2400" dirty="0" err="1"/>
              <a:t>ToT</a:t>
            </a:r>
            <a:r>
              <a:rPr lang="en-US" sz="2400" dirty="0"/>
              <a:t>, 20 </a:t>
            </a:r>
            <a:r>
              <a:rPr lang="en-US" sz="2400" dirty="0" err="1"/>
              <a:t>ps</a:t>
            </a:r>
            <a:r>
              <a:rPr lang="en-US" sz="2400" dirty="0"/>
              <a:t> bin TDC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30C2C-5AA4-4BD0-BA08-A9EC318DF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11</a:t>
            </a:fld>
            <a:endParaRPr lang="da-DK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1BD9DDE-C188-405E-A6A3-E772F45C0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6827" y="275183"/>
            <a:ext cx="3593299" cy="322436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D827130-7BBB-4C28-97FE-EAC6F50C8AA6}"/>
              </a:ext>
            </a:extLst>
          </p:cNvPr>
          <p:cNvSpPr/>
          <p:nvPr/>
        </p:nvSpPr>
        <p:spPr>
          <a:xfrm>
            <a:off x="7676326" y="3159442"/>
            <a:ext cx="3971938" cy="58592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8-inch wafers (52 sensors)</a:t>
            </a:r>
            <a:endParaRPr lang="sl-SI" sz="20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F849F4B-8993-4DF0-97D7-AE51C01B67A4}"/>
              </a:ext>
            </a:extLst>
          </p:cNvPr>
          <p:cNvSpPr/>
          <p:nvPr/>
        </p:nvSpPr>
        <p:spPr>
          <a:xfrm>
            <a:off x="9136458" y="2122906"/>
            <a:ext cx="436880" cy="127000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graphicFrame>
        <p:nvGraphicFramePr>
          <p:cNvPr id="11" name="Table 29">
            <a:extLst>
              <a:ext uri="{FF2B5EF4-FFF2-40B4-BE49-F238E27FC236}">
                <a16:creationId xmlns:a16="http://schemas.microsoft.com/office/drawing/2014/main" id="{76D040FD-FA71-4748-A047-BCDD50908C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60167"/>
              </p:ext>
            </p:extLst>
          </p:nvPr>
        </p:nvGraphicFramePr>
        <p:xfrm>
          <a:off x="695400" y="1874675"/>
          <a:ext cx="453575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3101">
                  <a:extLst>
                    <a:ext uri="{9D8B030D-6E8A-4147-A177-3AD203B41FA5}">
                      <a16:colId xmlns:a16="http://schemas.microsoft.com/office/drawing/2014/main" val="3661112448"/>
                    </a:ext>
                  </a:extLst>
                </a:gridCol>
                <a:gridCol w="1962658">
                  <a:extLst>
                    <a:ext uri="{9D8B030D-6E8A-4147-A177-3AD203B41FA5}">
                      <a16:colId xmlns:a16="http://schemas.microsoft.com/office/drawing/2014/main" val="2062990301"/>
                    </a:ext>
                  </a:extLst>
                </a:gridCol>
              </a:tblGrid>
              <a:tr h="298674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rgbClr val="376092"/>
                          </a:solidFill>
                        </a:rPr>
                        <a:t>Number of pads</a:t>
                      </a:r>
                      <a:endParaRPr lang="en-SI" sz="1800" b="0" dirty="0">
                        <a:solidFill>
                          <a:srgbClr val="37609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76092"/>
                          </a:solidFill>
                        </a:rPr>
                        <a:t>15 × 15 </a:t>
                      </a:r>
                      <a:endParaRPr lang="en-SI" sz="1800" b="0" dirty="0">
                        <a:solidFill>
                          <a:srgbClr val="37609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028551"/>
                  </a:ext>
                </a:extLst>
              </a:tr>
              <a:tr h="29867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376092"/>
                          </a:solidFill>
                        </a:rPr>
                        <a:t>Pad size</a:t>
                      </a:r>
                      <a:endParaRPr lang="en-SI" sz="1800" dirty="0">
                        <a:solidFill>
                          <a:srgbClr val="37609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376092"/>
                          </a:solidFill>
                        </a:rPr>
                        <a:t>1.3 mm × 1.3 mm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874420"/>
                  </a:ext>
                </a:extLst>
              </a:tr>
              <a:tr h="2986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376092"/>
                          </a:solidFill>
                        </a:rPr>
                        <a:t>Effective fill factor</a:t>
                      </a:r>
                      <a:endParaRPr lang="en-SI" sz="1800" dirty="0">
                        <a:solidFill>
                          <a:srgbClr val="37609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376092"/>
                          </a:solidFill>
                        </a:rPr>
                        <a:t>&gt; 85 %</a:t>
                      </a:r>
                      <a:endParaRPr lang="en-SI" sz="1800" dirty="0">
                        <a:solidFill>
                          <a:srgbClr val="37609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361988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376092"/>
                          </a:solidFill>
                        </a:rPr>
                        <a:t>Total size</a:t>
                      </a:r>
                      <a:endParaRPr lang="en-SI" sz="1800" dirty="0">
                        <a:solidFill>
                          <a:srgbClr val="37609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376092"/>
                          </a:solidFill>
                        </a:rPr>
                        <a:t>2 cm </a:t>
                      </a:r>
                      <a:r>
                        <a:rPr lang="en-US" sz="1800" b="0" dirty="0">
                          <a:solidFill>
                            <a:srgbClr val="376092"/>
                          </a:solidFill>
                        </a:rPr>
                        <a:t>× 2 </a:t>
                      </a:r>
                      <a:r>
                        <a:rPr lang="en-US" sz="1800" dirty="0">
                          <a:solidFill>
                            <a:srgbClr val="376092"/>
                          </a:solidFill>
                        </a:rPr>
                        <a:t>cm  </a:t>
                      </a:r>
                      <a:endParaRPr lang="en-SI" sz="1800" dirty="0">
                        <a:solidFill>
                          <a:srgbClr val="37609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181646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376092"/>
                          </a:solidFill>
                        </a:rPr>
                        <a:t>Active/physical thickness</a:t>
                      </a:r>
                      <a:endParaRPr lang="en-SI" sz="1800" dirty="0">
                        <a:solidFill>
                          <a:srgbClr val="37609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376092"/>
                          </a:solidFill>
                        </a:rPr>
                        <a:t>50 µm / 775 µm</a:t>
                      </a:r>
                      <a:endParaRPr lang="en-SI" sz="1800" dirty="0">
                        <a:solidFill>
                          <a:srgbClr val="37609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186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569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B0977-029D-4034-A807-5C892BAF7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Radiation damage in LGAD</a:t>
            </a:r>
            <a:endParaRPr lang="sl-SI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06DE8E-9B7C-49CB-BCA3-7F7E362B1A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3392" y="1173083"/>
                <a:ext cx="10972800" cy="549627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Neutron and charged hadron radiation damages LGAD sensors</a:t>
                </a:r>
              </a:p>
              <a:p>
                <a:r>
                  <a:rPr lang="en-US" b="1" dirty="0">
                    <a:solidFill>
                      <a:srgbClr val="C00000"/>
                    </a:solidFill>
                  </a:rPr>
                  <a:t>Acceptor removal </a:t>
                </a:r>
                <a:r>
                  <a:rPr lang="en-US" dirty="0"/>
                  <a:t>in gain layer </a:t>
                </a:r>
                <a:r>
                  <a:rPr lang="en-US" dirty="0">
                    <a:sym typeface="Wingdings" panose="05000000000000000000" pitchFamily="2" charset="2"/>
                  </a:rPr>
                  <a:t> loss of gain  performance degradation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Mitigation by increasing operating bias voltage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>
                    <a:sym typeface="Wingdings" panose="05000000000000000000" pitchFamily="2" charset="2"/>
                  </a:rPr>
                  <a:t>100 V before irradiation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>
                    <a:sym typeface="Wingdings" panose="05000000000000000000" pitchFamily="2" charset="2"/>
                  </a:rPr>
                  <a:t>550 V after irradiation (11 V/µm) is a hard limit due to destructive </a:t>
                </a:r>
                <a:r>
                  <a:rPr lang="en-US" b="1" dirty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Single Event Breakdown (SEB)</a:t>
                </a:r>
              </a:p>
              <a:p>
                <a:pPr lvl="2"/>
                <a:r>
                  <a:rPr lang="en-US" sz="1800" dirty="0"/>
                  <a:t>SEB investigated by </a:t>
                </a:r>
                <a:r>
                  <a:rPr lang="en-US" sz="1800" b="1" dirty="0">
                    <a:solidFill>
                      <a:srgbClr val="0000FF"/>
                    </a:solidFill>
                  </a:rPr>
                  <a:t>Alissa Howard </a:t>
                </a:r>
                <a:r>
                  <a:rPr lang="en-US" sz="1800" dirty="0"/>
                  <a:t>(PhD thesis defended today)</a:t>
                </a:r>
                <a:endParaRPr lang="en-US" sz="2200" dirty="0"/>
              </a:p>
              <a:p>
                <a:pPr lvl="2"/>
                <a:endParaRPr lang="en-US" sz="1800" dirty="0"/>
              </a:p>
              <a:p>
                <a:endParaRPr lang="en-US" sz="2600" i="1" dirty="0">
                  <a:latin typeface="Cambria Math" panose="02040503050406030204" pitchFamily="18" charset="0"/>
                </a:endParaRPr>
              </a:p>
              <a:p>
                <a:endParaRPr lang="en-US" sz="26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l-SI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600" b="0" i="0" smtClean="0">
                            <a:latin typeface="Cambria Math" panose="02040503050406030204" pitchFamily="18" charset="0"/>
                          </a:rPr>
                          <m:t>gl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600" b="0" i="0" smtClean="0">
                            <a:latin typeface="Cambria Math" panose="02040503050406030204" pitchFamily="18" charset="0"/>
                          </a:rPr>
                          <m:t>gl</m:t>
                        </m:r>
                        <m:r>
                          <a:rPr lang="en-US" sz="2600" b="0" i="0" smtClean="0"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</m:sSub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∅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eq</m:t>
                            </m:r>
                          </m:sub>
                        </m:sSub>
                      </m:sup>
                    </m:sSup>
                  </m:oMath>
                </a14:m>
                <a:endParaRPr lang="en-US" sz="2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200" b="1" i="1" dirty="0"/>
                  <a:t> </a:t>
                </a:r>
                <a:r>
                  <a:rPr lang="en-US" sz="2200" b="1" i="1" dirty="0">
                    <a:solidFill>
                      <a:srgbClr val="C00000"/>
                    </a:solidFill>
                  </a:rPr>
                  <a:t>c</a:t>
                </a:r>
                <a:r>
                  <a:rPr lang="en-US" sz="2200" dirty="0"/>
                  <a:t> is called acceptor removal parameter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200" i="1" dirty="0"/>
                  <a:t>c</a:t>
                </a:r>
                <a:r>
                  <a:rPr lang="en-US" sz="2200" dirty="0"/>
                  <a:t> depends on particle type and energy (LHC mix!)</a:t>
                </a:r>
              </a:p>
              <a:p>
                <a:pPr lvl="2"/>
                <a:r>
                  <a:rPr lang="en-US" sz="1800" dirty="0"/>
                  <a:t>Investigated by </a:t>
                </a:r>
                <a:r>
                  <a:rPr lang="en-US" sz="1800" b="1" dirty="0" err="1">
                    <a:solidFill>
                      <a:srgbClr val="0000FF"/>
                    </a:solidFill>
                  </a:rPr>
                  <a:t>Iskra</a:t>
                </a:r>
                <a:endParaRPr lang="en-US" sz="1800" b="1" dirty="0">
                  <a:solidFill>
                    <a:srgbClr val="0000FF"/>
                  </a:solidFill>
                </a:endParaRPr>
              </a:p>
              <a:p>
                <a:pPr lvl="2"/>
                <a:r>
                  <a:rPr lang="en-US" sz="1800" dirty="0"/>
                  <a:t>Test methods: electrical, laser, radioactive </a:t>
                </a:r>
                <a:r>
                  <a:rPr lang="en-US" sz="1800" baseline="30000" dirty="0"/>
                  <a:t>90</a:t>
                </a:r>
                <a:r>
                  <a:rPr lang="en-US" sz="1800" dirty="0"/>
                  <a:t>Sr</a:t>
                </a:r>
                <a:endParaRPr lang="sl-SI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06DE8E-9B7C-49CB-BCA3-7F7E362B1A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173083"/>
                <a:ext cx="10972800" cy="5496277"/>
              </a:xfrm>
              <a:blipFill>
                <a:blip r:embed="rId2"/>
                <a:stretch>
                  <a:fillRect l="-722" t="-1552"/>
                </a:stretch>
              </a:blipFill>
            </p:spPr>
            <p:txBody>
              <a:bodyPr/>
              <a:lstStyle/>
              <a:p>
                <a:r>
                  <a:rPr lang="sl-SI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2A698-08C6-48CA-8A5D-28F127866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12</a:t>
            </a:fld>
            <a:endParaRPr lang="da-DK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718E63-5820-486B-B983-CFBE4D200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224" y="3621355"/>
            <a:ext cx="3647728" cy="279157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3CC8E90-0C3E-4515-9B07-79F6895E89BF}"/>
              </a:ext>
            </a:extLst>
          </p:cNvPr>
          <p:cNvCxnSpPr>
            <a:cxnSpLocks/>
          </p:cNvCxnSpPr>
          <p:nvPr/>
        </p:nvCxnSpPr>
        <p:spPr>
          <a:xfrm>
            <a:off x="9624392" y="3068960"/>
            <a:ext cx="0" cy="55239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9EABC24-7542-4B78-B642-A611DCB61CC0}"/>
              </a:ext>
            </a:extLst>
          </p:cNvPr>
          <p:cNvGrpSpPr/>
          <p:nvPr/>
        </p:nvGrpSpPr>
        <p:grpSpPr>
          <a:xfrm>
            <a:off x="1343472" y="3429000"/>
            <a:ext cx="5256585" cy="1056964"/>
            <a:chOff x="987769" y="3452156"/>
            <a:chExt cx="5256585" cy="10569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EB64DCA-6437-4791-9D9D-AB2B28DA616C}"/>
                </a:ext>
              </a:extLst>
            </p:cNvPr>
            <p:cNvSpPr/>
            <p:nvPr/>
          </p:nvSpPr>
          <p:spPr>
            <a:xfrm>
              <a:off x="987769" y="3452156"/>
              <a:ext cx="5256584" cy="1056964"/>
            </a:xfrm>
            <a:prstGeom prst="roundRect">
              <a:avLst>
                <a:gd name="adj" fmla="val 7149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en-US" sz="1800" dirty="0">
                  <a:solidFill>
                    <a:schemeClr val="accent1">
                      <a:lumMod val="50000"/>
                    </a:schemeClr>
                  </a:solidFill>
                </a:rPr>
                <a:t>Why do we not observe electrical discharge over a 100 </a:t>
              </a:r>
              <a:r>
                <a:rPr lang="en-US" dirty="0">
                  <a:solidFill>
                    <a:schemeClr val="accent1">
                      <a:lumMod val="50000"/>
                    </a:schemeClr>
                  </a:solidFill>
                  <a:sym typeface="Wingdings" panose="05000000000000000000" pitchFamily="2" charset="2"/>
                </a:rPr>
                <a:t>µm gap between sensor (550 V) and ASIC (0 V)?</a:t>
              </a:r>
              <a:endParaRPr lang="sl-SI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9" name="Rectangle: Top Corners Rounded 8">
              <a:extLst>
                <a:ext uri="{FF2B5EF4-FFF2-40B4-BE49-F238E27FC236}">
                  <a16:creationId xmlns:a16="http://schemas.microsoft.com/office/drawing/2014/main" id="{F685B369-D05B-4FE6-B6C0-A738090D0478}"/>
                </a:ext>
              </a:extLst>
            </p:cNvPr>
            <p:cNvSpPr/>
            <p:nvPr/>
          </p:nvSpPr>
          <p:spPr>
            <a:xfrm>
              <a:off x="987770" y="3452156"/>
              <a:ext cx="5256584" cy="371875"/>
            </a:xfrm>
            <a:prstGeom prst="round2SameRect">
              <a:avLst>
                <a:gd name="adj1" fmla="val 26912"/>
                <a:gd name="adj2" fmla="val 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</a:rPr>
                <a:t>Hot Topic:</a:t>
              </a:r>
              <a:endParaRPr lang="sl-SI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7463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22CE3-AE5C-4FD5-8FC6-FED9EA1BB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HGTD irradiated sensor performance</a:t>
            </a:r>
            <a:endParaRPr lang="sl-SI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842E9B1-1E1A-4E8E-9D7A-39259214F8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01545" y="1254801"/>
            <a:ext cx="5963833" cy="40499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A4D216-2C70-40C6-97C3-43CB25D91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13</a:t>
            </a:fld>
            <a:endParaRPr lang="da-DK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61F6AA-9791-4EB2-B87F-12B24426A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605" y="1254801"/>
            <a:ext cx="5957997" cy="40459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34CA31D-95E5-4971-BC77-4D0A0B6FF7F6}"/>
              </a:ext>
            </a:extLst>
          </p:cNvPr>
          <p:cNvSpPr txBox="1"/>
          <p:nvPr/>
        </p:nvSpPr>
        <p:spPr>
          <a:xfrm>
            <a:off x="7176120" y="5327654"/>
            <a:ext cx="4439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Higher voltage is required at higher fluences to collect a fixed charge</a:t>
            </a:r>
            <a:endParaRPr lang="sl-SI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8DB598-DE10-486F-BCF4-855AFFD0B76D}"/>
              </a:ext>
            </a:extLst>
          </p:cNvPr>
          <p:cNvSpPr txBox="1"/>
          <p:nvPr/>
        </p:nvSpPr>
        <p:spPr>
          <a:xfrm>
            <a:off x="1127448" y="5327654"/>
            <a:ext cx="4439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Protons are more damaging – see </a:t>
            </a:r>
            <a:r>
              <a:rPr lang="en-US" dirty="0" err="1"/>
              <a:t>Iskra’s</a:t>
            </a:r>
            <a:r>
              <a:rPr lang="en-US" dirty="0"/>
              <a:t> talk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42186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A3967E85-7229-44E6-856C-47D4E61B4C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000" y="1296000"/>
            <a:ext cx="6891690" cy="4680000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CD268CD-ECE5-4F11-926E-D95F17AFA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000" y="1296000"/>
            <a:ext cx="6891690" cy="468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750158-1795-418D-B4F5-C11BE6DFF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Simulation of sensor performance at HL-LHC</a:t>
            </a:r>
            <a:endParaRPr lang="sl-S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D77591-2461-4C04-9597-A5EED47E9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14</a:t>
            </a:fld>
            <a:endParaRPr lang="da-DK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C355D66-F25C-448B-B821-22EB48BC3AA9}"/>
              </a:ext>
            </a:extLst>
          </p:cNvPr>
          <p:cNvSpPr txBox="1">
            <a:spLocks/>
          </p:cNvSpPr>
          <p:nvPr/>
        </p:nvSpPr>
        <p:spPr>
          <a:xfrm>
            <a:off x="7035690" y="1886842"/>
            <a:ext cx="4752528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Simulation of collected charge at HL-LHC</a:t>
            </a:r>
          </a:p>
          <a:p>
            <a:r>
              <a:rPr lang="en-US" sz="2800" dirty="0"/>
              <a:t>Degradation at small radius quite fast</a:t>
            </a:r>
          </a:p>
          <a:p>
            <a:r>
              <a:rPr lang="en-US" sz="2800" dirty="0"/>
              <a:t>Positive effects of long term annealing will be studied by </a:t>
            </a:r>
            <a:r>
              <a:rPr lang="en-US" sz="2800" b="1" dirty="0" err="1">
                <a:solidFill>
                  <a:srgbClr val="0000FF"/>
                </a:solidFill>
              </a:rPr>
              <a:t>Ajda</a:t>
            </a:r>
            <a:endParaRPr lang="en-US" sz="2800" b="1" dirty="0">
              <a:solidFill>
                <a:srgbClr val="0000FF"/>
              </a:solidFill>
            </a:endParaRPr>
          </a:p>
          <a:p>
            <a:endParaRPr lang="sl-SI" sz="2800" b="1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38905DA5-0475-482D-A288-D1FBBFAB8F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000" y="1296000"/>
            <a:ext cx="689169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12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B0F2D-9937-46DB-BC7B-B2CA5C3AD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HGTD F9 Outlook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24D71-0F8C-4A17-8A58-EC1455FB2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2132856"/>
            <a:ext cx="10972800" cy="4104456"/>
          </a:xfrm>
        </p:spPr>
        <p:txBody>
          <a:bodyPr>
            <a:normAutofit/>
          </a:bodyPr>
          <a:lstStyle/>
          <a:p>
            <a:r>
              <a:rPr lang="en-US" sz="2800" b="1" dirty="0"/>
              <a:t>Production: </a:t>
            </a:r>
            <a:r>
              <a:rPr lang="en-US" sz="2800" dirty="0"/>
              <a:t>Sensors 50 % done, (finished in 2027)</a:t>
            </a:r>
          </a:p>
          <a:p>
            <a:r>
              <a:rPr lang="en-US" sz="2800" b="1" dirty="0"/>
              <a:t>System assembly:</a:t>
            </a:r>
            <a:r>
              <a:rPr lang="en-US" sz="2800" dirty="0"/>
              <a:t> at CERN 2027–2029 </a:t>
            </a:r>
          </a:p>
          <a:p>
            <a:r>
              <a:rPr lang="en-US" sz="2800" b="1" dirty="0"/>
              <a:t>Performance studies: </a:t>
            </a:r>
            <a:r>
              <a:rPr lang="en-US" sz="2800" dirty="0"/>
              <a:t>will continue at JSI (see </a:t>
            </a:r>
            <a:r>
              <a:rPr lang="en-US" sz="2800" dirty="0" err="1"/>
              <a:t>Iskra</a:t>
            </a:r>
            <a:r>
              <a:rPr lang="en-US" sz="2800" dirty="0"/>
              <a:t>, Marko P. talks)</a:t>
            </a:r>
            <a:endParaRPr lang="en-US" sz="2800" b="1" dirty="0"/>
          </a:p>
          <a:p>
            <a:r>
              <a:rPr lang="en-US" sz="2800" b="1" dirty="0"/>
              <a:t>Integration into ATLAS software tools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0A3AC6-6122-46C0-A2B6-ACC8E6D86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56FE5-7551-496C-A16F-7304A2D951A7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3308857"/>
      </p:ext>
    </p:extLst>
  </p:cSld>
  <p:clrMapOvr>
    <a:masterClrMapping/>
  </p:clrMapOvr>
</p:sld>
</file>

<file path=ppt/theme/theme1.xml><?xml version="1.0" encoding="utf-8"?>
<a:theme xmlns:a="http://schemas.openxmlformats.org/drawingml/2006/main" name="PlanHab_Final_Meeting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58569</TotalTime>
  <Words>838</Words>
  <Application>Microsoft Office PowerPoint</Application>
  <PresentationFormat>Widescreen</PresentationFormat>
  <Paragraphs>151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 Math</vt:lpstr>
      <vt:lpstr>Titillium</vt:lpstr>
      <vt:lpstr>Wingdings</vt:lpstr>
      <vt:lpstr>PlanHab_Final_Meeting_Template</vt:lpstr>
      <vt:lpstr>ATLAS HGTD</vt:lpstr>
      <vt:lpstr>LHC Long term schedule</vt:lpstr>
      <vt:lpstr>ATLAS phase 2 upgrade</vt:lpstr>
      <vt:lpstr>HL-LHC collision environment</vt:lpstr>
      <vt:lpstr>Why High Granularity *Timing* Detector?</vt:lpstr>
      <vt:lpstr>ATLAS HGTD</vt:lpstr>
      <vt:lpstr>HGTD components</vt:lpstr>
      <vt:lpstr>HGTD radiation environment</vt:lpstr>
      <vt:lpstr>F9 HGTD activities</vt:lpstr>
      <vt:lpstr>HGTD sensors: Low Gain Avalanche Diodes (LGAD)</vt:lpstr>
      <vt:lpstr>HGTD production sensors</vt:lpstr>
      <vt:lpstr>Radiation damage in LGAD</vt:lpstr>
      <vt:lpstr>HGTD irradiated sensor performance</vt:lpstr>
      <vt:lpstr>Simulation of sensor performance at HL-LHC</vt:lpstr>
      <vt:lpstr>HGTD F9 Outlook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Marjan Verč</dc:creator>
  <cp:lastModifiedBy>Bojan</cp:lastModifiedBy>
  <cp:revision>514</cp:revision>
  <cp:lastPrinted>2020-08-20T09:15:15Z</cp:lastPrinted>
  <dcterms:created xsi:type="dcterms:W3CDTF">2015-09-30T08:48:54Z</dcterms:created>
  <dcterms:modified xsi:type="dcterms:W3CDTF">2026-09-28T14:31:31Z</dcterms:modified>
</cp:coreProperties>
</file>